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8"/>
  </p:notesMasterIdLst>
  <p:sldIdLst>
    <p:sldId id="290" r:id="rId2"/>
    <p:sldId id="424" r:id="rId3"/>
    <p:sldId id="300" r:id="rId4"/>
    <p:sldId id="281" r:id="rId5"/>
    <p:sldId id="291" r:id="rId6"/>
    <p:sldId id="292" r:id="rId7"/>
    <p:sldId id="307" r:id="rId8"/>
    <p:sldId id="310" r:id="rId9"/>
    <p:sldId id="309" r:id="rId10"/>
    <p:sldId id="308" r:id="rId11"/>
    <p:sldId id="311" r:id="rId12"/>
    <p:sldId id="373"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68" r:id="rId38"/>
    <p:sldId id="369" r:id="rId39"/>
    <p:sldId id="370" r:id="rId40"/>
    <p:sldId id="371" r:id="rId41"/>
    <p:sldId id="372" r:id="rId42"/>
    <p:sldId id="374" r:id="rId43"/>
    <p:sldId id="375" r:id="rId44"/>
    <p:sldId id="304" r:id="rId45"/>
    <p:sldId id="409" r:id="rId46"/>
    <p:sldId id="411" r:id="rId47"/>
    <p:sldId id="412" r:id="rId48"/>
    <p:sldId id="413" r:id="rId49"/>
    <p:sldId id="414" r:id="rId50"/>
    <p:sldId id="415" r:id="rId51"/>
    <p:sldId id="416" r:id="rId52"/>
    <p:sldId id="352" r:id="rId53"/>
    <p:sldId id="353" r:id="rId54"/>
    <p:sldId id="287" r:id="rId55"/>
    <p:sldId id="417" r:id="rId56"/>
    <p:sldId id="418" r:id="rId57"/>
    <p:sldId id="421" r:id="rId58"/>
    <p:sldId id="419" r:id="rId59"/>
    <p:sldId id="420" r:id="rId60"/>
    <p:sldId id="423" r:id="rId61"/>
    <p:sldId id="354" r:id="rId62"/>
    <p:sldId id="288" r:id="rId63"/>
    <p:sldId id="376" r:id="rId64"/>
    <p:sldId id="380" r:id="rId65"/>
    <p:sldId id="381" r:id="rId66"/>
    <p:sldId id="359" r:id="rId67"/>
    <p:sldId id="377" r:id="rId68"/>
    <p:sldId id="422" r:id="rId69"/>
    <p:sldId id="379" r:id="rId70"/>
    <p:sldId id="357" r:id="rId71"/>
    <p:sldId id="366" r:id="rId72"/>
    <p:sldId id="364" r:id="rId73"/>
    <p:sldId id="382" r:id="rId74"/>
    <p:sldId id="383" r:id="rId75"/>
    <p:sldId id="273" r:id="rId76"/>
    <p:sldId id="299" r:id="rId7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p15:clr>
            <a:srgbClr val="A4A3A4"/>
          </p15:clr>
        </p15:guide>
        <p15:guide id="2" orient="horz" pos="3208">
          <p15:clr>
            <a:srgbClr val="A4A3A4"/>
          </p15:clr>
        </p15:guide>
        <p15:guide id="3" pos="2880">
          <p15:clr>
            <a:srgbClr val="A4A3A4"/>
          </p15:clr>
        </p15:guide>
        <p15:guide id="4" pos="5624">
          <p15:clr>
            <a:srgbClr val="A4A3A4"/>
          </p15:clr>
        </p15:guide>
        <p15:guide id="5" orient="horz" pos="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6" autoAdjust="0"/>
    <p:restoredTop sz="78731" autoAdjust="0"/>
  </p:normalViewPr>
  <p:slideViewPr>
    <p:cSldViewPr snapToGrid="0" showGuides="1">
      <p:cViewPr varScale="1">
        <p:scale>
          <a:sx n="118" d="100"/>
          <a:sy n="118" d="100"/>
        </p:scale>
        <p:origin x="1548" y="102"/>
      </p:cViewPr>
      <p:guideLst>
        <p:guide pos="136"/>
        <p:guide orient="horz" pos="3208"/>
        <p:guide pos="2880"/>
        <p:guide pos="5624"/>
        <p:guide orient="horz" pos="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34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1200" dirty="0"/>
          </a:p>
          <a:p>
            <a:endParaRPr lang="zh-CN" altLang="en-US" dirty="0"/>
          </a:p>
        </p:txBody>
      </p:sp>
    </p:spTree>
    <p:extLst>
      <p:ext uri="{BB962C8B-B14F-4D97-AF65-F5344CB8AC3E}">
        <p14:creationId xmlns:p14="http://schemas.microsoft.com/office/powerpoint/2010/main" val="120019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现在我们看到的是模糊关联规则的基本模型：</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模糊关联规则的挖掘首先要将数据库的数据记录模糊化，通过领域专家对模糊集合的属性划分得到多个相关项并给出隶属函数形式，计算每条记录上各个相关项的隶属度值；</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在对数据库中的属性值进行模糊概念的转换后，属性之间的关联也成了模糊意义上的关联，对模糊化后的数据库进行挖掘，所形成的关联规则即为模糊关联规则。</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结合前面小组介绍的关联规则算法我们可以发现：传统关联规则对于事务的记录要么是</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，要么是</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而模糊关联规则引入模糊集理论，用隶属度来刻画事务与属性之间的关系，传统规则中事务对属性的支持度是以该事务在事务集中出现次数占总事务的比例来体现的，而后者的支持度计数是通过数据项对各属性的隶属度计算得来，是介于</a:t>
            </a:r>
            <a:r>
              <a:rPr lang="en-US" altLang="zh-CN" sz="1200" kern="1200" dirty="0">
                <a:solidFill>
                  <a:schemeClr val="tx1"/>
                </a:solidFill>
                <a:effectLst/>
                <a:latin typeface="+mn-lt"/>
                <a:ea typeface="+mn-ea"/>
                <a:cs typeface="+mn-cs"/>
              </a:rPr>
              <a:t>0~1</a:t>
            </a:r>
            <a:r>
              <a:rPr lang="zh-CN" altLang="en-US" sz="1200" kern="1200" dirty="0">
                <a:solidFill>
                  <a:schemeClr val="tx1"/>
                </a:solidFill>
                <a:effectLst/>
                <a:latin typeface="+mn-lt"/>
                <a:ea typeface="+mn-ea"/>
                <a:cs typeface="+mn-cs"/>
              </a:rPr>
              <a:t>之间的一个实数。</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模糊关联规则引入模糊集和模糊关联规则格理论，相对于传统关联规则在处理事务时，扩大了数据处理范围，可非常容易实现对规则的可视化，提高挖掘效率，并适应于数据库的更新。</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632867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接下来，我给大家讲一个模糊关联规则算法应用实例：</a:t>
            </a:r>
            <a:endParaRPr lang="en-US" altLang="zh-CN" dirty="0"/>
          </a:p>
          <a:p>
            <a:r>
              <a:rPr lang="zh-CN" altLang="en-US" dirty="0"/>
              <a:t>数据库给出了五名同学的学习情况，包括学习成绩、学习自律性和学习兴趣三个属性。每个属性都是不确定的模糊属性，划分为相应的模糊属性子集以及对象与属性的隶属隶属度子集以及对象与属性的隶属函数值。</a:t>
            </a:r>
            <a:endParaRPr lang="en-US" altLang="zh-CN" dirty="0"/>
          </a:p>
          <a:p>
            <a:r>
              <a:rPr lang="zh-CN" altLang="en-US" dirty="0"/>
              <a:t>分析此事务数据库的目的是了解学习成绩的好与差与自律性和兴趣的相关关系。</a:t>
            </a:r>
            <a:endParaRPr lang="en-US" altLang="zh-CN" dirty="0"/>
          </a:p>
          <a:p>
            <a:r>
              <a:rPr lang="zh-CN" altLang="en-US" dirty="0"/>
              <a:t>做数据预处理时，在给定的模糊属性事务数据库表中，计算模糊属性项集的均值作为阈值。</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053554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100996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约束可以分为五种：知识类型约束，数据约束，维</a:t>
            </a:r>
            <a:r>
              <a:rPr lang="en-US" altLang="zh-CN" dirty="0"/>
              <a:t>/</a:t>
            </a:r>
            <a:r>
              <a:rPr lang="zh-CN" altLang="en-US" dirty="0"/>
              <a:t>层次约束，兴趣度约束，规则约束。前四种之前已经介绍过了，兴趣度约束就是刚才前面所讲的</a:t>
            </a:r>
            <a:r>
              <a:rPr lang="en-US" altLang="zh-CN" dirty="0" err="1"/>
              <a:t>apriori</a:t>
            </a:r>
            <a:r>
              <a:rPr lang="zh-CN" altLang="en-US" dirty="0"/>
              <a:t>算法和</a:t>
            </a:r>
            <a:r>
              <a:rPr lang="en-US" altLang="zh-CN" dirty="0"/>
              <a:t>FP-growth</a:t>
            </a:r>
            <a:r>
              <a:rPr lang="zh-CN" altLang="en-US" dirty="0"/>
              <a:t>算法就是，接下来我将为大家介绍规则约束，什么是规则约束呢？首先我们来看定义。</a:t>
            </a:r>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4848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接下来我们讲解如何使用规则约束挖掘关联规则</a:t>
            </a:r>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0739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P1,p2</a:t>
            </a:r>
            <a:r>
              <a:rPr lang="zh-CN" altLang="en-US" dirty="0"/>
              <a:t>是谓词变量，在挖掘过程中被例示为给定数据库的属性，</a:t>
            </a:r>
            <a:r>
              <a:rPr lang="en-US" altLang="zh-CN" dirty="0"/>
              <a:t>X</a:t>
            </a:r>
            <a:r>
              <a:rPr lang="zh-CN" altLang="en-US" dirty="0"/>
              <a:t>是变量，代表顾客；</a:t>
            </a:r>
            <a:r>
              <a:rPr lang="en-US" altLang="zh-CN" dirty="0"/>
              <a:t>Y</a:t>
            </a:r>
            <a:r>
              <a:rPr lang="zh-CN" altLang="en-US" dirty="0"/>
              <a:t>和</a:t>
            </a:r>
            <a:r>
              <a:rPr lang="en-US" altLang="zh-CN" dirty="0"/>
              <a:t>W</a:t>
            </a:r>
            <a:r>
              <a:rPr lang="zh-CN" altLang="en-US" dirty="0"/>
              <a:t>分别取赋给</a:t>
            </a:r>
            <a:r>
              <a:rPr lang="en-US" altLang="zh-CN" dirty="0"/>
              <a:t>P1</a:t>
            </a:r>
            <a:r>
              <a:rPr lang="zh-CN" altLang="en-US" dirty="0"/>
              <a:t>和</a:t>
            </a:r>
            <a:r>
              <a:rPr lang="en-US" altLang="zh-CN" dirty="0"/>
              <a:t>P2</a:t>
            </a:r>
            <a:r>
              <a:rPr lang="zh-CN" altLang="en-US" dirty="0"/>
              <a:t>的属性值。在典型情况下，用户要说明一个例示</a:t>
            </a:r>
            <a:r>
              <a:rPr lang="en-US" altLang="zh-CN" dirty="0"/>
              <a:t>P1</a:t>
            </a:r>
            <a:r>
              <a:rPr lang="zh-CN" altLang="en-US" dirty="0"/>
              <a:t>和</a:t>
            </a:r>
            <a:r>
              <a:rPr lang="en-US" altLang="zh-CN" dirty="0"/>
              <a:t>P</a:t>
            </a:r>
            <a:r>
              <a:rPr lang="zh-CN" altLang="en-US" dirty="0"/>
              <a:t>需考虑的属性列表，否则，将使用默认的属性集。</a:t>
            </a:r>
            <a:endParaRPr lang="en-US" altLang="zh-CN" dirty="0"/>
          </a:p>
          <a:p>
            <a:r>
              <a:rPr lang="zh-CN" altLang="en-US" sz="1200" dirty="0">
                <a:solidFill>
                  <a:schemeClr val="bg1"/>
                </a:solidFill>
                <a:ea typeface="宋体" charset="-122"/>
              </a:rPr>
              <a:t>一般，元规则形成一个用户希望探察的假定，而系统则寻找与该元规则匹配的规则，例如，一个顾客的年龄在</a:t>
            </a:r>
            <a:r>
              <a:rPr lang="en-US" altLang="zh-CN" sz="1200" dirty="0">
                <a:solidFill>
                  <a:schemeClr val="bg1"/>
                </a:solidFill>
                <a:ea typeface="宋体" charset="-122"/>
              </a:rPr>
              <a:t>30-39</a:t>
            </a:r>
            <a:r>
              <a:rPr lang="zh-CN" altLang="en-US" sz="1200" dirty="0">
                <a:solidFill>
                  <a:schemeClr val="bg1"/>
                </a:solidFill>
                <a:ea typeface="宋体" charset="-122"/>
              </a:rPr>
              <a:t>岁之间，收入在</a:t>
            </a:r>
            <a:r>
              <a:rPr lang="en-US" altLang="zh-CN" sz="1200" dirty="0">
                <a:solidFill>
                  <a:schemeClr val="bg1"/>
                </a:solidFill>
                <a:ea typeface="宋体" charset="-122"/>
              </a:rPr>
              <a:t>42000-60000</a:t>
            </a:r>
            <a:r>
              <a:rPr lang="zh-CN" altLang="en-US" sz="1200" dirty="0">
                <a:solidFill>
                  <a:schemeClr val="bg1"/>
                </a:solidFill>
                <a:ea typeface="宋体" charset="-122"/>
              </a:rPr>
              <a:t>之间，会购买</a:t>
            </a:r>
            <a:r>
              <a:rPr lang="en-US" altLang="zh-CN" sz="1200" dirty="0">
                <a:solidFill>
                  <a:schemeClr val="bg1"/>
                </a:solidFill>
                <a:ea typeface="宋体" charset="-122"/>
              </a:rPr>
              <a:t>office</a:t>
            </a:r>
            <a:r>
              <a:rPr lang="en-US" altLang="zh-CN" sz="1200" baseline="0" dirty="0">
                <a:solidFill>
                  <a:schemeClr val="bg1"/>
                </a:solidFill>
                <a:ea typeface="宋体" charset="-122"/>
              </a:rPr>
              <a:t> </a:t>
            </a:r>
            <a:r>
              <a:rPr lang="zh-CN" altLang="en-US" sz="1200" baseline="0" dirty="0">
                <a:solidFill>
                  <a:schemeClr val="bg1"/>
                </a:solidFill>
                <a:ea typeface="宋体" charset="-122"/>
              </a:rPr>
              <a:t>软件。</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0893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a:t>
            </a:r>
            <a:r>
              <a:rPr lang="en-US" altLang="zh-CN" dirty="0"/>
              <a:t>p</a:t>
            </a:r>
            <a:r>
              <a:rPr lang="zh-CN" altLang="en-US" dirty="0"/>
              <a:t>和</a:t>
            </a:r>
            <a:r>
              <a:rPr lang="en-US" altLang="zh-CN" dirty="0"/>
              <a:t>Q</a:t>
            </a:r>
            <a:r>
              <a:rPr lang="zh-CN" altLang="en-US" dirty="0"/>
              <a:t>是被示例的谓词或谓词变量。</a:t>
            </a:r>
            <a:endParaRPr lang="en-US" altLang="zh-CN" dirty="0"/>
          </a:p>
          <a:p>
            <a:r>
              <a:rPr lang="zh-CN" altLang="en-US" dirty="0"/>
              <a:t>这是挖掘多维关联规则的典型情况。</a:t>
            </a:r>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93698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一种有效的频繁模式挖掘过程可以用两种主要方法在挖掘期间对其搜索空间进行剪枝：模式搜索空间剪枝和数据搜索空间剪枝。</a:t>
            </a:r>
            <a:endParaRPr lang="en-US" altLang="zh-CN" dirty="0"/>
          </a:p>
          <a:p>
            <a:r>
              <a:rPr lang="zh-CN" altLang="en-US" dirty="0"/>
              <a:t>接下来，我将举个例子进行说明。</a:t>
            </a:r>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73553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chemeClr val="bg1"/>
                </a:solidFill>
                <a:latin typeface="Times New Roman" panose="02020603050405020304" pitchFamily="18" charset="0"/>
                <a:ea typeface="宋体" charset="-122"/>
                <a:cs typeface="Times New Roman" panose="02020603050405020304" pitchFamily="18" charset="0"/>
              </a:rPr>
              <a:t>表</a:t>
            </a:r>
            <a:r>
              <a:rPr lang="en-US" altLang="zh-CN" sz="1800" dirty="0">
                <a:solidFill>
                  <a:schemeClr val="bg1"/>
                </a:solidFill>
                <a:latin typeface="Times New Roman" panose="02020603050405020304" pitchFamily="18" charset="0"/>
                <a:ea typeface="宋体" charset="-122"/>
                <a:cs typeface="Times New Roman" panose="02020603050405020304" pitchFamily="18" charset="0"/>
              </a:rPr>
              <a:t>Item</a:t>
            </a:r>
            <a:r>
              <a:rPr lang="zh-CN" altLang="en-US" sz="1800" dirty="0">
                <a:solidFill>
                  <a:schemeClr val="bg1"/>
                </a:solidFill>
                <a:latin typeface="Times New Roman" panose="02020603050405020304" pitchFamily="18" charset="0"/>
                <a:ea typeface="宋体" charset="-122"/>
                <a:cs typeface="Times New Roman" panose="02020603050405020304" pitchFamily="18" charset="0"/>
              </a:rPr>
              <a:t>包含属性</a:t>
            </a:r>
            <a:r>
              <a:rPr lang="en-US" altLang="zh-CN" sz="1800" dirty="0">
                <a:solidFill>
                  <a:schemeClr val="bg1"/>
                </a:solidFill>
                <a:latin typeface="Times New Roman" panose="02020603050405020304" pitchFamily="18" charset="0"/>
                <a:ea typeface="宋体" charset="-122"/>
                <a:cs typeface="Times New Roman" panose="02020603050405020304" pitchFamily="18" charset="0"/>
              </a:rPr>
              <a:t>item_ ID, item_ name, description, category, price</a:t>
            </a:r>
            <a:r>
              <a:rPr lang="zh-CN" altLang="en-US" sz="1800" dirty="0">
                <a:solidFill>
                  <a:schemeClr val="bg1"/>
                </a:solidFill>
                <a:latin typeface="Times New Roman" panose="02020603050405020304" pitchFamily="18" charset="0"/>
                <a:ea typeface="宋体" charset="-122"/>
                <a:cs typeface="Times New Roman" panose="02020603050405020304" pitchFamily="18" charset="0"/>
              </a:rPr>
              <a:t>；表</a:t>
            </a:r>
            <a:r>
              <a:rPr lang="en-US" altLang="zh-CN" sz="1800" dirty="0">
                <a:solidFill>
                  <a:schemeClr val="bg1"/>
                </a:solidFill>
                <a:latin typeface="Times New Roman" panose="02020603050405020304" pitchFamily="18" charset="0"/>
                <a:ea typeface="宋体" charset="-122"/>
                <a:cs typeface="Times New Roman" panose="02020603050405020304" pitchFamily="18" charset="0"/>
              </a:rPr>
              <a:t>Sales</a:t>
            </a:r>
            <a:r>
              <a:rPr lang="zh-CN" altLang="en-US" sz="1800" dirty="0">
                <a:solidFill>
                  <a:schemeClr val="bg1"/>
                </a:solidFill>
                <a:latin typeface="Times New Roman" panose="02020603050405020304" pitchFamily="18" charset="0"/>
                <a:ea typeface="宋体" charset="-122"/>
                <a:cs typeface="Times New Roman" panose="02020603050405020304" pitchFamily="18" charset="0"/>
              </a:rPr>
              <a:t>包含属性</a:t>
            </a:r>
            <a:r>
              <a:rPr lang="en-US" altLang="zh-CN" sz="1800" dirty="0">
                <a:solidFill>
                  <a:schemeClr val="bg1"/>
                </a:solidFill>
                <a:latin typeface="Times New Roman" panose="02020603050405020304" pitchFamily="18" charset="0"/>
                <a:ea typeface="宋体" charset="-122"/>
                <a:cs typeface="Times New Roman" panose="02020603050405020304" pitchFamily="18" charset="0"/>
              </a:rPr>
              <a:t>transaction_ ID, day,  month, year, store_ ID, city</a:t>
            </a:r>
            <a:r>
              <a:rPr lang="zh-CN" altLang="en-US" sz="1800" dirty="0">
                <a:solidFill>
                  <a:schemeClr val="bg1"/>
                </a:solidFill>
                <a:latin typeface="Times New Roman" panose="02020603050405020304" pitchFamily="18" charset="0"/>
                <a:ea typeface="宋体" charset="-122"/>
                <a:cs typeface="Times New Roman" panose="02020603050405020304" pitchFamily="18" charset="0"/>
              </a:rPr>
              <a:t>；这连个表通过外码属性</a:t>
            </a:r>
            <a:r>
              <a:rPr lang="en-US" altLang="zh-CN" sz="1800" dirty="0">
                <a:solidFill>
                  <a:schemeClr val="bg1"/>
                </a:solidFill>
                <a:latin typeface="Times New Roman" panose="02020603050405020304" pitchFamily="18" charset="0"/>
                <a:ea typeface="宋体" charset="-122"/>
                <a:cs typeface="Times New Roman" panose="02020603050405020304" pitchFamily="18" charset="0"/>
              </a:rPr>
              <a:t>item_ ID</a:t>
            </a:r>
            <a:r>
              <a:rPr lang="zh-CN" altLang="en-US" sz="1800" dirty="0">
                <a:solidFill>
                  <a:schemeClr val="bg1"/>
                </a:solidFill>
                <a:latin typeface="Times New Roman" panose="02020603050405020304" pitchFamily="18" charset="0"/>
                <a:ea typeface="宋体" charset="-122"/>
                <a:cs typeface="Times New Roman" panose="02020603050405020304" pitchFamily="18" charset="0"/>
              </a:rPr>
              <a:t>和</a:t>
            </a:r>
            <a:r>
              <a:rPr lang="en-US" altLang="zh-CN" sz="1800" dirty="0">
                <a:solidFill>
                  <a:schemeClr val="bg1"/>
                </a:solidFill>
                <a:latin typeface="Times New Roman" panose="02020603050405020304" pitchFamily="18" charset="0"/>
                <a:ea typeface="宋体" charset="-122"/>
                <a:cs typeface="Times New Roman" panose="02020603050405020304" pitchFamily="18" charset="0"/>
              </a:rPr>
              <a:t>transaction_ ID</a:t>
            </a:r>
            <a:r>
              <a:rPr lang="zh-CN" altLang="en-US" sz="1800" dirty="0">
                <a:solidFill>
                  <a:schemeClr val="bg1"/>
                </a:solidFill>
                <a:latin typeface="Times New Roman" panose="02020603050405020304" pitchFamily="18" charset="0"/>
                <a:ea typeface="宋体" charset="-122"/>
                <a:cs typeface="Times New Roman" panose="02020603050405020304" pitchFamily="18" charset="0"/>
              </a:rPr>
              <a:t>连接到表</a:t>
            </a:r>
            <a:r>
              <a:rPr lang="en-US" altLang="zh-CN" sz="1800" dirty="0">
                <a:solidFill>
                  <a:schemeClr val="bg1"/>
                </a:solidFill>
                <a:latin typeface="Times New Roman" panose="02020603050405020304" pitchFamily="18" charset="0"/>
                <a:ea typeface="宋体" charset="-122"/>
                <a:cs typeface="Times New Roman" panose="02020603050405020304" pitchFamily="18" charset="0"/>
              </a:rPr>
              <a:t>trans-item.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chemeClr val="bg1"/>
              </a:solidFill>
              <a:latin typeface="Times New Roman" panose="02020603050405020304" pitchFamily="18" charset="0"/>
              <a:ea typeface="宋体"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39176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30000"/>
              </a:lnSpc>
              <a:spcBef>
                <a:spcPts val="600"/>
              </a:spcBef>
            </a:pPr>
            <a:r>
              <a:rPr lang="zh-CN" altLang="en-US" dirty="0"/>
              <a:t>上面所说的查询包含如下</a:t>
            </a:r>
            <a:r>
              <a:rPr lang="en-US" altLang="zh-CN" dirty="0"/>
              <a:t>4</a:t>
            </a:r>
            <a:r>
              <a:rPr lang="zh-CN" altLang="en-US" dirty="0"/>
              <a:t>个约束：</a:t>
            </a:r>
            <a:r>
              <a:rPr lang="en-US" altLang="zh-CN" dirty="0"/>
              <a:t>1</a:t>
            </a:r>
            <a:r>
              <a:rPr lang="zh-CN" altLang="en-US" dirty="0"/>
              <a:t>、</a:t>
            </a:r>
            <a:r>
              <a:rPr lang="en-US" altLang="zh-CN" sz="1200" b="1" dirty="0">
                <a:solidFill>
                  <a:schemeClr val="tx1">
                    <a:lumMod val="85000"/>
                    <a:lumOff val="15000"/>
                  </a:schemeClr>
                </a:solidFill>
              </a:rPr>
              <a:t>Sum( </a:t>
            </a:r>
            <a:r>
              <a:rPr lang="en-US" altLang="zh-CN" sz="1200" b="1" dirty="0" err="1">
                <a:solidFill>
                  <a:schemeClr val="tx1">
                    <a:lumMod val="85000"/>
                    <a:lumOff val="15000"/>
                  </a:schemeClr>
                </a:solidFill>
              </a:rPr>
              <a:t>I.price</a:t>
            </a:r>
            <a:r>
              <a:rPr lang="en-US" altLang="zh-CN" sz="1200" b="1" dirty="0">
                <a:solidFill>
                  <a:schemeClr val="tx1">
                    <a:lumMod val="85000"/>
                    <a:lumOff val="15000"/>
                  </a:schemeClr>
                </a:solidFill>
              </a:rPr>
              <a:t> ) &lt; 10</a:t>
            </a:r>
            <a:r>
              <a:rPr lang="zh-CN" altLang="en-US" sz="1200" dirty="0">
                <a:solidFill>
                  <a:schemeClr val="tx1">
                    <a:lumMod val="85000"/>
                    <a:lumOff val="15000"/>
                  </a:schemeClr>
                </a:solidFill>
              </a:rPr>
              <a:t>其中</a:t>
            </a:r>
            <a:r>
              <a:rPr lang="en-US" altLang="zh-CN" sz="1200" dirty="0">
                <a:solidFill>
                  <a:schemeClr val="tx1">
                    <a:lumMod val="85000"/>
                    <a:lumOff val="15000"/>
                  </a:schemeClr>
                </a:solidFill>
              </a:rPr>
              <a:t>I</a:t>
            </a:r>
            <a:r>
              <a:rPr lang="zh-CN" altLang="en-US" sz="1200" dirty="0">
                <a:solidFill>
                  <a:schemeClr val="tx1">
                    <a:lumMod val="85000"/>
                    <a:lumOff val="15000"/>
                  </a:schemeClr>
                </a:solidFill>
              </a:rPr>
              <a:t>代表廉价商品的</a:t>
            </a:r>
            <a:r>
              <a:rPr lang="en-US" altLang="zh-CN" sz="1200" dirty="0">
                <a:solidFill>
                  <a:schemeClr val="tx1">
                    <a:lumMod val="85000"/>
                    <a:lumOff val="15000"/>
                  </a:schemeClr>
                </a:solidFill>
              </a:rPr>
              <a:t>item_ID.2</a:t>
            </a:r>
            <a:r>
              <a:rPr lang="zh-CN" altLang="en-US" sz="1200" dirty="0">
                <a:solidFill>
                  <a:schemeClr val="tx1">
                    <a:lumMod val="85000"/>
                    <a:lumOff val="15000"/>
                  </a:schemeClr>
                </a:solidFill>
              </a:rPr>
              <a:t>、</a:t>
            </a:r>
            <a:r>
              <a:rPr lang="en-US" altLang="zh-CN" sz="1200" b="1" dirty="0">
                <a:solidFill>
                  <a:schemeClr val="tx1">
                    <a:lumMod val="85000"/>
                    <a:lumOff val="15000"/>
                  </a:schemeClr>
                </a:solidFill>
              </a:rPr>
              <a:t>Min( </a:t>
            </a:r>
            <a:r>
              <a:rPr lang="en-US" altLang="zh-CN" sz="1200" b="1" dirty="0" err="1">
                <a:solidFill>
                  <a:schemeClr val="tx1">
                    <a:lumMod val="85000"/>
                    <a:lumOff val="15000"/>
                  </a:schemeClr>
                </a:solidFill>
              </a:rPr>
              <a:t>J.price</a:t>
            </a:r>
            <a:r>
              <a:rPr lang="en-US" altLang="zh-CN" sz="1200" b="1" dirty="0">
                <a:solidFill>
                  <a:schemeClr val="tx1">
                    <a:lumMod val="85000"/>
                    <a:lumOff val="15000"/>
                  </a:schemeClr>
                </a:solidFill>
              </a:rPr>
              <a:t> ) &gt;= 50</a:t>
            </a:r>
            <a:r>
              <a:rPr lang="zh-CN" altLang="en-US" sz="1200" b="1" dirty="0">
                <a:solidFill>
                  <a:schemeClr val="tx1">
                    <a:lumMod val="85000"/>
                    <a:lumOff val="15000"/>
                  </a:schemeClr>
                </a:solidFill>
              </a:rPr>
              <a:t>，</a:t>
            </a:r>
            <a:r>
              <a:rPr lang="en-US" altLang="zh-CN" sz="1200" dirty="0">
                <a:solidFill>
                  <a:schemeClr val="tx1">
                    <a:lumMod val="85000"/>
                    <a:lumOff val="15000"/>
                  </a:schemeClr>
                </a:solidFill>
              </a:rPr>
              <a:t>J</a:t>
            </a:r>
            <a:r>
              <a:rPr lang="zh-CN" altLang="en-US" sz="1200" dirty="0">
                <a:solidFill>
                  <a:schemeClr val="tx1">
                    <a:lumMod val="85000"/>
                    <a:lumOff val="15000"/>
                  </a:schemeClr>
                </a:solidFill>
              </a:rPr>
              <a:t>代表昂贵商品的</a:t>
            </a:r>
            <a:r>
              <a:rPr lang="en-US" altLang="zh-CN" sz="1200" dirty="0" err="1">
                <a:solidFill>
                  <a:schemeClr val="tx1">
                    <a:lumMod val="85000"/>
                    <a:lumOff val="15000"/>
                  </a:schemeClr>
                </a:solidFill>
              </a:rPr>
              <a:t>item_ID</a:t>
            </a:r>
            <a:r>
              <a:rPr lang="zh-CN" altLang="en-US" sz="1200" dirty="0">
                <a:solidFill>
                  <a:schemeClr val="tx1">
                    <a:lumMod val="85000"/>
                    <a:lumOff val="15000"/>
                  </a:schemeClr>
                </a:solidFill>
              </a:rPr>
              <a:t>。</a:t>
            </a:r>
            <a:r>
              <a:rPr lang="en-US" altLang="zh-CN" sz="1200" dirty="0">
                <a:solidFill>
                  <a:schemeClr val="tx1">
                    <a:lumMod val="85000"/>
                    <a:lumOff val="15000"/>
                  </a:schemeClr>
                </a:solidFill>
              </a:rPr>
              <a:t>3</a:t>
            </a:r>
            <a:r>
              <a:rPr lang="zh-CN" altLang="en-US" sz="1200" dirty="0">
                <a:solidFill>
                  <a:schemeClr val="tx1">
                    <a:lumMod val="85000"/>
                    <a:lumOff val="15000"/>
                  </a:schemeClr>
                </a:solidFill>
              </a:rPr>
              <a:t>、</a:t>
            </a:r>
            <a:r>
              <a:rPr lang="en-US" altLang="zh-CN" sz="1200" b="1" dirty="0" err="1">
                <a:solidFill>
                  <a:schemeClr val="tx1">
                    <a:lumMod val="85000"/>
                    <a:lumOff val="15000"/>
                  </a:schemeClr>
                </a:solidFill>
              </a:rPr>
              <a:t>T.City</a:t>
            </a:r>
            <a:r>
              <a:rPr lang="en-US" altLang="zh-CN" sz="1200" b="1" dirty="0">
                <a:solidFill>
                  <a:schemeClr val="tx1">
                    <a:lumMod val="85000"/>
                    <a:lumOff val="15000"/>
                  </a:schemeClr>
                </a:solidFill>
              </a:rPr>
              <a:t> = Chicago</a:t>
            </a:r>
            <a:r>
              <a:rPr lang="zh-CN" altLang="en-US" sz="1200" b="1" baseline="0" dirty="0">
                <a:solidFill>
                  <a:schemeClr val="tx1">
                    <a:lumMod val="85000"/>
                    <a:lumOff val="15000"/>
                  </a:schemeClr>
                </a:solidFill>
              </a:rPr>
              <a:t> </a:t>
            </a:r>
            <a:r>
              <a:rPr lang="en-US" altLang="zh-CN" sz="1200" b="1" baseline="0" dirty="0">
                <a:solidFill>
                  <a:schemeClr val="tx1">
                    <a:lumMod val="85000"/>
                    <a:lumOff val="15000"/>
                  </a:schemeClr>
                </a:solidFill>
              </a:rPr>
              <a:t>4</a:t>
            </a:r>
            <a:r>
              <a:rPr lang="zh-CN" altLang="en-US" sz="1200" b="1" baseline="0" dirty="0">
                <a:solidFill>
                  <a:schemeClr val="tx1">
                    <a:lumMod val="85000"/>
                    <a:lumOff val="15000"/>
                  </a:schemeClr>
                </a:solidFill>
              </a:rPr>
              <a:t>、</a:t>
            </a:r>
            <a:r>
              <a:rPr lang="en-US" altLang="zh-CN" sz="1200" b="1" dirty="0" err="1">
                <a:solidFill>
                  <a:schemeClr val="tx1">
                    <a:lumMod val="85000"/>
                    <a:lumOff val="15000"/>
                  </a:schemeClr>
                </a:solidFill>
              </a:rPr>
              <a:t>T.Year</a:t>
            </a:r>
            <a:r>
              <a:rPr lang="en-US" altLang="zh-CN" sz="1200" b="1" dirty="0">
                <a:solidFill>
                  <a:schemeClr val="tx1">
                    <a:lumMod val="85000"/>
                    <a:lumOff val="15000"/>
                  </a:schemeClr>
                </a:solidFill>
              </a:rPr>
              <a:t>  = 2010.</a:t>
            </a:r>
            <a:r>
              <a:rPr lang="en-US" altLang="zh-CN" sz="1200" dirty="0">
                <a:solidFill>
                  <a:schemeClr val="tx1">
                    <a:lumMod val="85000"/>
                    <a:lumOff val="15000"/>
                  </a:schemeClr>
                </a:solidFill>
              </a:rPr>
              <a:t>T</a:t>
            </a:r>
            <a:r>
              <a:rPr lang="zh-CN" altLang="en-US" sz="1200" dirty="0">
                <a:solidFill>
                  <a:schemeClr val="tx1">
                    <a:lumMod val="85000"/>
                    <a:lumOff val="15000"/>
                  </a:schemeClr>
                </a:solidFill>
              </a:rPr>
              <a:t>代表</a:t>
            </a:r>
            <a:r>
              <a:rPr lang="en-US" altLang="zh-CN" sz="1200" dirty="0" err="1">
                <a:solidFill>
                  <a:schemeClr val="tx1">
                    <a:lumMod val="85000"/>
                    <a:lumOff val="15000"/>
                  </a:schemeClr>
                </a:solidFill>
              </a:rPr>
              <a:t>transcation_ID</a:t>
            </a:r>
            <a:r>
              <a:rPr lang="en-US" altLang="zh-CN" sz="1200" dirty="0">
                <a:solidFill>
                  <a:schemeClr val="tx1">
                    <a:lumMod val="85000"/>
                    <a:lumOff val="15000"/>
                  </a:schemeClr>
                </a:solidFill>
              </a:rPr>
              <a:t> </a:t>
            </a:r>
            <a:r>
              <a:rPr lang="zh-CN" altLang="en-US" sz="1200" dirty="0">
                <a:solidFill>
                  <a:schemeClr val="tx1">
                    <a:lumMod val="85000"/>
                    <a:lumOff val="15000"/>
                  </a:schemeClr>
                </a:solidFill>
              </a:rPr>
              <a:t>。为了简单起见，我们不明确地显示该挖掘查询；然而，从挖掘查询的语义，约束的语境是清楚的。这里我们只是具体看一下约束规则。那么如何运用这些约束缩小搜索空间。接下来介绍什么样的约束规则可以缩小搜索空间。</a:t>
            </a:r>
            <a:endParaRPr lang="en-US" altLang="zh-CN" sz="1200" dirty="0">
              <a:solidFill>
                <a:schemeClr val="tx1">
                  <a:lumMod val="85000"/>
                  <a:lumOff val="15000"/>
                </a:schemeClr>
              </a:solidFill>
            </a:endParaRPr>
          </a:p>
          <a:p>
            <a:pPr marL="0" marR="0" indent="0" algn="l" defTabSz="914400" rtl="0" eaLnBrk="1" fontAlgn="auto" latinLnBrk="0" hangingPunct="1">
              <a:lnSpc>
                <a:spcPts val="2200"/>
              </a:lnSpc>
              <a:spcBef>
                <a:spcPts val="600"/>
              </a:spcBef>
              <a:spcAft>
                <a:spcPts val="0"/>
              </a:spcAft>
              <a:buClrTx/>
              <a:buSzTx/>
              <a:buFontTx/>
              <a:buNone/>
              <a:tabLst/>
              <a:defRPr/>
            </a:pPr>
            <a:endParaRPr lang="en-US" altLang="zh-CN" sz="1200" dirty="0">
              <a:solidFill>
                <a:schemeClr val="tx1">
                  <a:lumMod val="85000"/>
                  <a:lumOff val="15000"/>
                </a:schemeClr>
              </a:solidFill>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513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1200" dirty="0"/>
          </a:p>
          <a:p>
            <a:endParaRPr lang="zh-CN" altLang="en-US" dirty="0"/>
          </a:p>
        </p:txBody>
      </p:sp>
    </p:spTree>
    <p:extLst>
      <p:ext uri="{BB962C8B-B14F-4D97-AF65-F5344CB8AC3E}">
        <p14:creationId xmlns:p14="http://schemas.microsoft.com/office/powerpoint/2010/main" val="3151484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模式搜索空间剪枝约束可以被分为五类</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）反单调</a:t>
            </a:r>
            <a:r>
              <a:rPr lang="zh-CN" altLang="en-US" baseline="0" dirty="0">
                <a:sym typeface="Wingdings" panose="05000000000000000000" pitchFamily="2" charset="2"/>
              </a:rPr>
              <a:t> （</a:t>
            </a:r>
            <a:r>
              <a:rPr lang="en-US" altLang="zh-CN" baseline="0" dirty="0">
                <a:sym typeface="Wingdings" panose="05000000000000000000" pitchFamily="2" charset="2"/>
              </a:rPr>
              <a:t>2</a:t>
            </a:r>
            <a:r>
              <a:rPr lang="zh-CN" altLang="en-US" baseline="0" dirty="0">
                <a:sym typeface="Wingdings" panose="05000000000000000000" pitchFamily="2" charset="2"/>
              </a:rPr>
              <a:t>）单调的 （</a:t>
            </a:r>
            <a:r>
              <a:rPr lang="en-US" altLang="zh-CN" baseline="0" dirty="0">
                <a:sym typeface="Wingdings" panose="05000000000000000000" pitchFamily="2" charset="2"/>
              </a:rPr>
              <a:t>3</a:t>
            </a:r>
            <a:r>
              <a:rPr lang="zh-CN" altLang="en-US" baseline="0" dirty="0">
                <a:sym typeface="Wingdings" panose="05000000000000000000" pitchFamily="2" charset="2"/>
              </a:rPr>
              <a:t>）简洁的 （</a:t>
            </a:r>
            <a:r>
              <a:rPr lang="en-US" altLang="zh-CN" baseline="0" dirty="0">
                <a:sym typeface="Wingdings" panose="05000000000000000000" pitchFamily="2" charset="2"/>
              </a:rPr>
              <a:t>4</a:t>
            </a:r>
            <a:r>
              <a:rPr lang="zh-CN" altLang="en-US" baseline="0" dirty="0">
                <a:sym typeface="Wingdings" panose="05000000000000000000" pitchFamily="2" charset="2"/>
              </a:rPr>
              <a:t>）可转变的 （</a:t>
            </a:r>
            <a:r>
              <a:rPr lang="en-US" altLang="zh-CN" baseline="0" dirty="0">
                <a:sym typeface="Wingdings" panose="05000000000000000000" pitchFamily="2" charset="2"/>
              </a:rPr>
              <a:t>5</a:t>
            </a:r>
            <a:r>
              <a:rPr lang="zh-CN" altLang="en-US" baseline="0" dirty="0">
                <a:sym typeface="Wingdings" panose="05000000000000000000" pitchFamily="2" charset="2"/>
              </a:rPr>
              <a:t>）不可转变的</a:t>
            </a:r>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61124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反单调的：</a:t>
            </a:r>
            <a:r>
              <a:rPr lang="zh-CN" altLang="en-US" sz="1200" dirty="0">
                <a:ea typeface="宋体" charset="-122"/>
              </a:rPr>
              <a:t>如果一个项集不满足该规则约束，则它的任何一个超集都不可能满足该约束；具有这种性质的规则称为是</a:t>
            </a:r>
            <a:r>
              <a:rPr lang="zh-CN" altLang="en-US" sz="1200" b="1" i="1" dirty="0">
                <a:ea typeface="宋体" charset="-122"/>
              </a:rPr>
              <a:t>反单调的</a:t>
            </a:r>
            <a:r>
              <a:rPr lang="zh-CN" altLang="en-US" sz="1200" dirty="0">
                <a:ea typeface="宋体" charset="-122"/>
              </a:rPr>
              <a:t>。</a:t>
            </a:r>
            <a:endParaRPr lang="en-US" altLang="zh-CN" sz="1200" dirty="0">
              <a:ea typeface="宋体"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ea typeface="宋体" charset="-122"/>
              </a:rPr>
              <a:t>例如前面所说的</a:t>
            </a:r>
            <a:r>
              <a:rPr lang="en-US" altLang="zh-CN" sz="1200" dirty="0" err="1">
                <a:ea typeface="宋体" charset="-122"/>
              </a:rPr>
              <a:t>apriori</a:t>
            </a:r>
            <a:r>
              <a:rPr lang="zh-CN" altLang="en-US" sz="1200" dirty="0">
                <a:ea typeface="宋体" charset="-122"/>
              </a:rPr>
              <a:t>算法的先验性质：频繁项集的任何非空子集也必然是频繁的。如果给定的项集不满足最小支持度</a:t>
            </a:r>
            <a:r>
              <a:rPr lang="zh-CN" altLang="en-US" sz="1200" baseline="0" dirty="0">
                <a:ea typeface="宋体" charset="-122"/>
              </a:rPr>
              <a:t> ，则它的任何超集也不可能满足。</a:t>
            </a:r>
            <a:endParaRPr lang="en-US" altLang="zh-CN" sz="1200" baseline="0" dirty="0">
              <a:ea typeface="宋体" charset="-122"/>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1800" dirty="0">
                <a:ea typeface="宋体" charset="-122"/>
              </a:rPr>
              <a:t>用于算法的每次迭代，以减少考察的候选项集的个数</a:t>
            </a:r>
            <a:endParaRPr lang="en-US" altLang="zh-CN" sz="1200" dirty="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ea typeface="+mn-ea"/>
              </a:rPr>
              <a:t>使用前面举得例子，假设规则约束“</a:t>
            </a:r>
            <a:r>
              <a:rPr lang="en-US" altLang="zh-CN" sz="1200" dirty="0">
                <a:ea typeface="+mn-ea"/>
              </a:rPr>
              <a:t>sum(I. price)&lt;=$100</a:t>
            </a:r>
            <a:r>
              <a:rPr lang="zh-CN" altLang="en-US" sz="1200" dirty="0">
                <a:ea typeface="+mn-ea"/>
              </a:rPr>
              <a:t>”</a:t>
            </a:r>
            <a:r>
              <a:rPr lang="en-US" altLang="zh-CN" sz="1200" dirty="0">
                <a:ea typeface="+mn-ea"/>
              </a:rPr>
              <a:t>,</a:t>
            </a:r>
            <a:r>
              <a:rPr lang="zh-CN" altLang="en-US" sz="1200" dirty="0">
                <a:ea typeface="+mn-ea"/>
              </a:rPr>
              <a:t>集合中廉价商品的单价和不大于</a:t>
            </a:r>
            <a:r>
              <a:rPr lang="en-US" altLang="zh-CN" sz="1200" dirty="0">
                <a:ea typeface="+mn-ea"/>
              </a:rPr>
              <a:t>100</a:t>
            </a:r>
            <a:r>
              <a:rPr lang="zh-CN" altLang="en-US" sz="1200" dirty="0">
                <a:ea typeface="+mn-ea"/>
              </a:rPr>
              <a:t>美元，使用类似</a:t>
            </a:r>
            <a:r>
              <a:rPr lang="en-US" altLang="zh-CN" sz="1200" dirty="0" err="1">
                <a:ea typeface="+mn-ea"/>
              </a:rPr>
              <a:t>Apriori</a:t>
            </a:r>
            <a:r>
              <a:rPr lang="en-US" altLang="zh-CN" sz="1200" dirty="0">
                <a:ea typeface="+mn-ea"/>
              </a:rPr>
              <a:t> </a:t>
            </a:r>
            <a:r>
              <a:rPr lang="zh-CN" altLang="en-US" sz="1200" dirty="0">
                <a:ea typeface="+mn-ea"/>
              </a:rPr>
              <a:t>的方法，在第</a:t>
            </a:r>
            <a:r>
              <a:rPr lang="en-US" altLang="zh-CN" sz="1200" dirty="0">
                <a:ea typeface="+mn-ea"/>
              </a:rPr>
              <a:t>K</a:t>
            </a:r>
            <a:r>
              <a:rPr lang="zh-CN" altLang="en-US" sz="1200" dirty="0">
                <a:ea typeface="+mn-ea"/>
              </a:rPr>
              <a:t>次迭代时，探查长度为</a:t>
            </a:r>
            <a:r>
              <a:rPr lang="en-US" altLang="zh-CN" sz="1200" dirty="0">
                <a:ea typeface="+mn-ea"/>
              </a:rPr>
              <a:t>K</a:t>
            </a:r>
            <a:r>
              <a:rPr lang="zh-CN" altLang="en-US" sz="1200" dirty="0">
                <a:ea typeface="+mn-ea"/>
              </a:rPr>
              <a:t>的项集。如果一个候选项集的商品价格和不小于</a:t>
            </a:r>
            <a:r>
              <a:rPr lang="en-US" altLang="zh-CN" sz="1200" dirty="0">
                <a:ea typeface="+mn-ea"/>
              </a:rPr>
              <a:t>100</a:t>
            </a:r>
            <a:r>
              <a:rPr lang="zh-CN" altLang="en-US" sz="1200" dirty="0">
                <a:ea typeface="+mn-ea"/>
              </a:rPr>
              <a:t>美元</a:t>
            </a:r>
            <a:r>
              <a:rPr lang="en-US" altLang="zh-CN" sz="1200" dirty="0">
                <a:ea typeface="+mn-ea"/>
              </a:rPr>
              <a:t>,</a:t>
            </a:r>
            <a:r>
              <a:rPr lang="zh-CN" altLang="en-US" sz="1200" dirty="0">
                <a:ea typeface="+mn-ea"/>
              </a:rPr>
              <a:t>则该项集可以从搜索空间中</a:t>
            </a:r>
            <a:r>
              <a:rPr lang="zh-CN" altLang="en-US" sz="1200" baseline="0" dirty="0">
                <a:ea typeface="+mn-ea"/>
              </a:rPr>
              <a:t> 剪枝，因为在想该商品集中添加商品 将会是价格更贵，因此不可能满足该约束。也就是前面所说的，一个项集不满足该约束，它的任何超集也不可能满足该约束规则。</a:t>
            </a:r>
            <a:endParaRPr lang="zh-CN" altLang="en-US" sz="1200" dirty="0">
              <a:ea typeface="宋体" charset="-122"/>
            </a:endParaRPr>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17179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ea typeface="宋体" charset="-122"/>
              </a:rPr>
              <a:t>这里给出了基于</a:t>
            </a:r>
            <a:r>
              <a:rPr lang="en-US" altLang="zh-CN" sz="1200" dirty="0">
                <a:ea typeface="宋体" charset="-122"/>
              </a:rPr>
              <a:t>SQL</a:t>
            </a:r>
            <a:r>
              <a:rPr lang="zh-CN" altLang="en-US" sz="1200" dirty="0">
                <a:ea typeface="宋体" charset="-122"/>
              </a:rPr>
              <a:t>的模式剪枝约束的列表，这些约束的反单调性显示在第二列。</a:t>
            </a:r>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08811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宋体" panose="02010600030101010101" pitchFamily="2" charset="-122"/>
                <a:ea typeface="宋体" panose="02010600030101010101" pitchFamily="2" charset="-122"/>
              </a:rPr>
              <a:t>sum(I. price)&gt;=$100 </a:t>
            </a:r>
            <a:r>
              <a:rPr lang="zh-CN" altLang="en-US" sz="1200" dirty="0">
                <a:latin typeface="宋体" panose="02010600030101010101" pitchFamily="2" charset="-122"/>
                <a:ea typeface="宋体" panose="02010600030101010101" pitchFamily="2" charset="-122"/>
              </a:rPr>
              <a:t>集合中廉价商品的单价和不小于</a:t>
            </a:r>
            <a:r>
              <a:rPr lang="en-US" altLang="zh-CN" sz="1200" dirty="0">
                <a:latin typeface="宋体" panose="02010600030101010101" pitchFamily="2" charset="-122"/>
                <a:ea typeface="宋体" panose="02010600030101010101" pitchFamily="2" charset="-122"/>
              </a:rPr>
              <a:t>100</a:t>
            </a:r>
            <a:r>
              <a:rPr lang="zh-CN" altLang="en-US" sz="1200" dirty="0">
                <a:latin typeface="宋体" panose="02010600030101010101" pitchFamily="2" charset="-122"/>
                <a:ea typeface="宋体" panose="02010600030101010101" pitchFamily="2" charset="-122"/>
              </a:rPr>
              <a:t>美元，如果项集</a:t>
            </a:r>
            <a:r>
              <a:rPr lang="en-US" altLang="zh-CN" sz="1200" dirty="0">
                <a:latin typeface="宋体" panose="02010600030101010101" pitchFamily="2" charset="-122"/>
                <a:ea typeface="宋体" panose="02010600030101010101" pitchFamily="2" charset="-122"/>
              </a:rPr>
              <a:t>I</a:t>
            </a:r>
            <a:r>
              <a:rPr lang="zh-CN" altLang="en-US" sz="1200" dirty="0">
                <a:latin typeface="宋体" panose="02010600030101010101" pitchFamily="2" charset="-122"/>
                <a:ea typeface="宋体" panose="02010600030101010101" pitchFamily="2" charset="-122"/>
              </a:rPr>
              <a:t>满足该约束，则进一步添加商品都满足该约束。因此在项集</a:t>
            </a:r>
            <a:r>
              <a:rPr lang="en-US" altLang="zh-CN" sz="1200" dirty="0">
                <a:latin typeface="宋体" panose="02010600030101010101" pitchFamily="2" charset="-122"/>
                <a:ea typeface="宋体" panose="02010600030101010101" pitchFamily="2" charset="-122"/>
              </a:rPr>
              <a:t>I</a:t>
            </a:r>
            <a:r>
              <a:rPr lang="zh-CN" altLang="en-US" sz="1200" dirty="0">
                <a:latin typeface="宋体" panose="02010600030101010101" pitchFamily="2" charset="-122"/>
                <a:ea typeface="宋体" panose="02010600030101010101" pitchFamily="2" charset="-122"/>
              </a:rPr>
              <a:t>上进一步检查一个该约束是多余的。换言之，如果一个集合满足这个规则约束，则它的所有超集也满足。</a:t>
            </a:r>
            <a:endParaRPr lang="en-US" altLang="zh-CN" sz="1200" dirty="0">
              <a:latin typeface="宋体" panose="02010600030101010101" pitchFamily="2" charset="-122"/>
              <a:ea typeface="宋体" panose="02010600030101010101" pitchFamily="2"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宋体" panose="02010600030101010101" pitchFamily="2" charset="-122"/>
                <a:ea typeface="宋体" panose="02010600030101010101" pitchFamily="2" charset="-122"/>
              </a:rPr>
              <a:t>Min(I. price)&lt;=$10 </a:t>
            </a:r>
            <a:r>
              <a:rPr lang="zh-CN" altLang="en-US" sz="1800" dirty="0">
                <a:latin typeface="宋体" panose="02010600030101010101" pitchFamily="2" charset="-122"/>
                <a:ea typeface="宋体" panose="02010600030101010101" pitchFamily="2" charset="-122"/>
              </a:rPr>
              <a:t>廉价商品的价格最低小于</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美元也是单调的 </a:t>
            </a:r>
            <a:endParaRPr lang="en-US" altLang="zh-CN" sz="1800" dirty="0">
              <a:latin typeface="宋体" panose="02010600030101010101" pitchFamily="2" charset="-122"/>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ea typeface="宋体" charset="-122"/>
            </a:endParaRPr>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7674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宋体" panose="02010600030101010101" pitchFamily="2" charset="-122"/>
                <a:ea typeface="宋体" panose="02010600030101010101" pitchFamily="2" charset="-122"/>
              </a:rPr>
              <a:t>min(J. price)&gt;= $50</a:t>
            </a:r>
            <a:r>
              <a:rPr lang="zh-CN" altLang="en-US" sz="1200" baseline="0" dirty="0">
                <a:latin typeface="+mn-lt"/>
                <a:ea typeface="宋体" charset="-122"/>
              </a:rPr>
              <a:t> 表示集合中商品价格不低于</a:t>
            </a:r>
            <a:r>
              <a:rPr lang="en-US" altLang="zh-CN" sz="1200" baseline="0" dirty="0">
                <a:latin typeface="+mn-lt"/>
                <a:ea typeface="宋体" charset="-122"/>
              </a:rPr>
              <a:t>50</a:t>
            </a:r>
            <a:r>
              <a:rPr lang="zh-CN" altLang="en-US" sz="1200" baseline="0" dirty="0">
                <a:latin typeface="+mn-lt"/>
                <a:ea typeface="宋体" charset="-122"/>
              </a:rPr>
              <a:t>美元，因为有一个精确的公式 </a:t>
            </a:r>
            <a:r>
              <a:rPr lang="en-US" altLang="zh-CN" sz="1800" dirty="0">
                <a:latin typeface="宋体" panose="02010600030101010101" pitchFamily="2" charset="-122"/>
                <a:ea typeface="宋体" panose="02010600030101010101" pitchFamily="2" charset="-122"/>
              </a:rPr>
              <a:t>min(J. price)&gt;= $50</a:t>
            </a:r>
            <a:r>
              <a:rPr lang="zh-CN" altLang="en-US" sz="1800" dirty="0">
                <a:latin typeface="宋体" panose="02010600030101010101" pitchFamily="2" charset="-122"/>
                <a:ea typeface="宋体" panose="02010600030101010101" pitchFamily="2" charset="-122"/>
              </a:rPr>
              <a:t>，所以可以直接列出满足该约束的集合不必迭代。在前面的表格中第四列我们就可以看到基于</a:t>
            </a:r>
            <a:r>
              <a:rPr lang="en-US" altLang="zh-CN" sz="1800" dirty="0">
                <a:latin typeface="宋体" panose="02010600030101010101" pitchFamily="2" charset="-122"/>
                <a:ea typeface="宋体" panose="02010600030101010101" pitchFamily="2" charset="-122"/>
              </a:rPr>
              <a:t>SQL</a:t>
            </a:r>
            <a:r>
              <a:rPr lang="zh-CN" altLang="en-US" sz="1800" dirty="0">
                <a:latin typeface="宋体" panose="02010600030101010101" pitchFamily="2" charset="-122"/>
                <a:ea typeface="宋体" panose="02010600030101010101" pitchFamily="2" charset="-122"/>
              </a:rPr>
              <a:t>原语约束的简洁性。</a:t>
            </a:r>
            <a:endParaRPr lang="en-US" altLang="zh-CN" sz="18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6118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800" i="1" dirty="0" err="1">
                <a:ea typeface="宋体" charset="-122"/>
              </a:rPr>
              <a:t>avg</a:t>
            </a:r>
            <a:r>
              <a:rPr lang="en-US" altLang="zh-CN" sz="1800" i="1" dirty="0">
                <a:ea typeface="宋体" charset="-122"/>
              </a:rPr>
              <a:t> (I. price)</a:t>
            </a:r>
            <a:r>
              <a:rPr lang="zh-CN" altLang="en-US" sz="1800" dirty="0">
                <a:ea typeface="宋体" charset="-122"/>
              </a:rPr>
              <a:t>，既非单调，也非反单调，但是如果事务中的项以价格递增的序添加到项集中，该约束就变成了反单调的</a:t>
            </a:r>
            <a:r>
              <a:rPr lang="zh-CN" altLang="en-US" sz="1200" dirty="0">
                <a:ea typeface="宋体" charset="-122"/>
              </a:rPr>
              <a:t>。</a:t>
            </a:r>
            <a:endParaRPr lang="en-US" altLang="zh-CN" sz="1200" dirty="0">
              <a:ea typeface="宋体"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i="0" dirty="0">
                <a:latin typeface="宋体" panose="02010600030101010101" pitchFamily="2" charset="-122"/>
                <a:ea typeface="宋体" panose="02010600030101010101" pitchFamily="2" charset="-122"/>
              </a:rPr>
              <a:t>因为如果</a:t>
            </a:r>
            <a:r>
              <a:rPr lang="en-US" altLang="zh-CN" sz="1200" i="0" dirty="0">
                <a:latin typeface="宋体" panose="02010600030101010101" pitchFamily="2" charset="-122"/>
                <a:ea typeface="宋体" panose="02010600030101010101" pitchFamily="2" charset="-122"/>
              </a:rPr>
              <a:t>I</a:t>
            </a:r>
            <a:r>
              <a:rPr lang="zh-CN" altLang="en-US" sz="1200" i="0" dirty="0">
                <a:latin typeface="宋体" panose="02010600030101010101" pitchFamily="2" charset="-122"/>
                <a:ea typeface="宋体" panose="02010600030101010101" pitchFamily="2" charset="-122"/>
              </a:rPr>
              <a:t>违反了该约束（即平均价格大于</a:t>
            </a:r>
            <a:r>
              <a:rPr lang="en-US" altLang="zh-CN" sz="1200" i="0" dirty="0">
                <a:latin typeface="宋体" panose="02010600030101010101" pitchFamily="2" charset="-122"/>
                <a:ea typeface="宋体" panose="02010600030101010101" pitchFamily="2" charset="-122"/>
              </a:rPr>
              <a:t>10</a:t>
            </a:r>
            <a:r>
              <a:rPr lang="zh-CN" altLang="en-US" sz="1200" i="0" dirty="0">
                <a:latin typeface="宋体" panose="02010600030101010101" pitchFamily="2" charset="-122"/>
                <a:ea typeface="宋体" panose="02010600030101010101" pitchFamily="2" charset="-122"/>
              </a:rPr>
              <a:t>美元），则更贵的商品添加到该项集中不可能使它满足该约束，也就是它的超集都不满足该约束。</a:t>
            </a:r>
            <a:endParaRPr lang="en-US" altLang="zh-CN" sz="1200" i="0" dirty="0">
              <a:latin typeface="宋体" panose="02010600030101010101" pitchFamily="2" charset="-122"/>
              <a:ea typeface="宋体" panose="02010600030101010101" pitchFamily="2"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i="0" dirty="0">
                <a:latin typeface="宋体" panose="02010600030101010101" pitchFamily="2" charset="-122"/>
                <a:ea typeface="宋体" panose="02010600030101010101" pitchFamily="2" charset="-122"/>
              </a:rPr>
              <a:t>类似地，</a:t>
            </a:r>
            <a:r>
              <a:rPr lang="zh-CN" altLang="en-US" sz="1800" dirty="0">
                <a:latin typeface="宋体" panose="02010600030101010101" pitchFamily="2" charset="-122"/>
                <a:ea typeface="宋体" panose="02010600030101010101" pitchFamily="2" charset="-122"/>
              </a:rPr>
              <a:t>如果事务中的项以价格递减的顺序添加到项集中，该约束就变成了单调的。</a:t>
            </a:r>
            <a:endParaRPr lang="en-US" altLang="zh-CN" sz="1800" dirty="0">
              <a:latin typeface="宋体" panose="02010600030101010101" pitchFamily="2" charset="-122"/>
              <a:ea typeface="宋体" panose="02010600030101010101" pitchFamily="2"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i="0" dirty="0">
                <a:latin typeface="宋体" panose="02010600030101010101" pitchFamily="2" charset="-122"/>
                <a:ea typeface="宋体" panose="02010600030101010101" pitchFamily="2" charset="-122"/>
              </a:rPr>
              <a:t>因为如果</a:t>
            </a:r>
            <a:r>
              <a:rPr lang="en-US" altLang="zh-CN" sz="1800" i="0" dirty="0">
                <a:latin typeface="宋体" panose="02010600030101010101" pitchFamily="2" charset="-122"/>
                <a:ea typeface="宋体" panose="02010600030101010101" pitchFamily="2" charset="-122"/>
              </a:rPr>
              <a:t>I</a:t>
            </a:r>
            <a:r>
              <a:rPr lang="zh-CN" altLang="en-US" sz="1800" i="0" dirty="0">
                <a:latin typeface="宋体" panose="02010600030101010101" pitchFamily="2" charset="-122"/>
                <a:ea typeface="宋体" panose="02010600030101010101" pitchFamily="2" charset="-122"/>
              </a:rPr>
              <a:t>满足该约束（即平均价格小于</a:t>
            </a:r>
            <a:r>
              <a:rPr lang="en-US" altLang="zh-CN" sz="1800" i="0" dirty="0">
                <a:latin typeface="宋体" panose="02010600030101010101" pitchFamily="2" charset="-122"/>
                <a:ea typeface="宋体" panose="02010600030101010101" pitchFamily="2" charset="-122"/>
              </a:rPr>
              <a:t>10</a:t>
            </a:r>
            <a:r>
              <a:rPr lang="zh-CN" altLang="en-US" sz="1800" i="0" dirty="0">
                <a:latin typeface="宋体" panose="02010600030101010101" pitchFamily="2" charset="-122"/>
                <a:ea typeface="宋体" panose="02010600030101010101" pitchFamily="2" charset="-122"/>
              </a:rPr>
              <a:t>美元），则更便宜的商品添加到该项集中将使得平均单价不大于</a:t>
            </a:r>
            <a:r>
              <a:rPr lang="en-US" altLang="zh-CN" sz="1800" i="0" dirty="0">
                <a:latin typeface="宋体" panose="02010600030101010101" pitchFamily="2" charset="-122"/>
                <a:ea typeface="宋体" panose="02010600030101010101" pitchFamily="2" charset="-122"/>
              </a:rPr>
              <a:t>10</a:t>
            </a:r>
            <a:r>
              <a:rPr lang="zh-CN" altLang="en-US" sz="1800" i="0" dirty="0">
                <a:latin typeface="宋体" panose="02010600030101010101" pitchFamily="2" charset="-122"/>
                <a:ea typeface="宋体" panose="02010600030101010101" pitchFamily="2" charset="-122"/>
              </a:rPr>
              <a:t>美元。从前面的表格中我们还可以得到其他的可转变的约束。</a:t>
            </a:r>
            <a:endParaRPr lang="en-US" altLang="zh-CN" sz="1800" i="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78771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altLang="zh-CN" sz="1800" dirty="0" smtClean="0">
                        <a:latin typeface="Cambria Math"/>
                      </a:rPr>
                      <m:t>s</m:t>
                    </m:r>
                    <m:r>
                      <m:rPr>
                        <m:sty m:val="p"/>
                      </m:rPr>
                      <a:rPr lang="en-US" altLang="zh-CN" sz="1800" b="0" i="0" dirty="0" smtClean="0">
                        <a:latin typeface="Cambria Math"/>
                      </a:rPr>
                      <m:t>um</m:t>
                    </m:r>
                    <m:d>
                      <m:dPr>
                        <m:ctrlPr>
                          <a:rPr lang="en-US" altLang="zh-CN" sz="1800" b="0" i="1" dirty="0" smtClean="0">
                            <a:latin typeface="Cambria Math" panose="02040503050406030204" pitchFamily="18" charset="0"/>
                          </a:rPr>
                        </m:ctrlPr>
                      </m:dPr>
                      <m:e>
                        <m:r>
                          <m:rPr>
                            <m:sty m:val="p"/>
                          </m:rPr>
                          <a:rPr lang="en-US" altLang="zh-CN" sz="1800" b="0" i="0" dirty="0" smtClean="0">
                            <a:latin typeface="Cambria Math"/>
                          </a:rPr>
                          <m:t>s</m:t>
                        </m:r>
                      </m:e>
                    </m:d>
                    <m:r>
                      <m:rPr>
                        <m:sty m:val="p"/>
                      </m:rPr>
                      <a:rPr lang="el-GR" altLang="zh-CN" sz="1800" i="1" smtClean="0">
                        <a:latin typeface="Cambria Math"/>
                        <a:ea typeface="Cambria Math"/>
                      </a:rPr>
                      <m:t>θ</m:t>
                    </m:r>
                    <m:r>
                      <a:rPr lang="en-US" altLang="zh-CN" sz="1800" b="0" i="1" smtClean="0">
                        <a:latin typeface="Cambria Math"/>
                        <a:ea typeface="Cambria Math"/>
                      </a:rPr>
                      <m:t>𝑣</m:t>
                    </m:r>
                    <m:r>
                      <a:rPr lang="en-US" altLang="zh-CN" sz="1800" b="0" i="1" smtClean="0">
                        <a:latin typeface="Cambria Math"/>
                        <a:ea typeface="Cambria Math"/>
                      </a:rPr>
                      <m:t>,</m:t>
                    </m:r>
                    <m:r>
                      <a:rPr lang="zh-CN" altLang="en-US" sz="1800" b="0" i="1" smtClean="0">
                        <a:latin typeface="Cambria Math"/>
                        <a:ea typeface="Cambria Math"/>
                      </a:rPr>
                      <m:t>𝜃</m:t>
                    </m:r>
                    <m:r>
                      <a:rPr lang="zh-CN" altLang="en-US" sz="1800" b="0" i="1" smtClean="0">
                        <a:latin typeface="Cambria Math"/>
                        <a:ea typeface="Cambria Math"/>
                      </a:rPr>
                      <m:t>∈{≤,≥}</m:t>
                    </m:r>
                  </m:oMath>
                </a14:m>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是不可转变的</a:t>
                </a:r>
                <a:endParaRPr lang="en-US" altLang="zh-CN" sz="1800" dirty="0">
                  <a:ea typeface="宋体"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dirty="0">
                    <a:ea typeface="宋体" charset="-122"/>
                  </a:rPr>
                  <a:t>不过大部分使用</a:t>
                </a:r>
                <a:r>
                  <a:rPr lang="en-US" altLang="zh-CN" sz="1800" dirty="0">
                    <a:ea typeface="宋体" charset="-122"/>
                  </a:rPr>
                  <a:t>SQL</a:t>
                </a:r>
                <a:r>
                  <a:rPr lang="zh-CN" altLang="en-US" sz="1800" dirty="0">
                    <a:ea typeface="宋体" charset="-122"/>
                  </a:rPr>
                  <a:t>内部聚集的简单</a:t>
                </a:r>
                <a:r>
                  <a:rPr lang="en-US" altLang="zh-CN" sz="1800" dirty="0">
                    <a:ea typeface="宋体" charset="-122"/>
                  </a:rPr>
                  <a:t>SQL</a:t>
                </a:r>
                <a:r>
                  <a:rPr lang="zh-CN" altLang="en-US" sz="1800" dirty="0">
                    <a:ea typeface="宋体" charset="-122"/>
                  </a:rPr>
                  <a:t>表达式都属于前面四类约束</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1800" i="0" dirty="0">
                  <a:latin typeface="宋体" panose="02010600030101010101" pitchFamily="2" charset="-122"/>
                  <a:ea typeface="宋体" panose="02010600030101010101" pitchFamily="2" charset="-122"/>
                </a:endParaRPr>
              </a:p>
            </p:txBody>
          </p:sp>
        </mc:Choice>
        <mc:Fallback xmlns="">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800" i="0" dirty="0" smtClean="0">
                    <a:latin typeface="Cambria Math"/>
                  </a:rPr>
                  <a:t>s</a:t>
                </a:r>
                <a:r>
                  <a:rPr lang="en-US" altLang="zh-CN" sz="1800" b="0" i="0" dirty="0" smtClean="0">
                    <a:latin typeface="Cambria Math"/>
                  </a:rPr>
                  <a:t>um(s)</a:t>
                </a:r>
                <a:r>
                  <a:rPr lang="el-GR" altLang="zh-CN" sz="1800" i="0" smtClean="0">
                    <a:latin typeface="Cambria Math"/>
                    <a:ea typeface="Cambria Math"/>
                  </a:rPr>
                  <a:t>θ</a:t>
                </a:r>
                <a:r>
                  <a:rPr lang="en-US" altLang="zh-CN" sz="1800" b="0" i="0" smtClean="0">
                    <a:latin typeface="Cambria Math"/>
                    <a:ea typeface="Cambria Math"/>
                  </a:rPr>
                  <a:t>𝑣,</a:t>
                </a:r>
                <a:r>
                  <a:rPr lang="zh-CN" altLang="en-US" sz="1800" b="0" i="0" smtClean="0">
                    <a:latin typeface="Cambria Math"/>
                    <a:ea typeface="Cambria Math"/>
                  </a:rPr>
                  <a:t>𝜃∈{≤,≥</a:t>
                </a:r>
                <a:r>
                  <a:rPr lang="en-US" altLang="zh-CN" sz="1800" b="0" i="0" smtClean="0">
                    <a:latin typeface="Cambria Math"/>
                    <a:ea typeface="Cambria Math"/>
                  </a:rPr>
                  <a:t>}</a:t>
                </a:r>
                <a:r>
                  <a:rPr lang="en-US" altLang="zh-CN" sz="1800" dirty="0" smtClean="0">
                    <a:latin typeface="宋体" panose="02010600030101010101" pitchFamily="2" charset="-122"/>
                    <a:ea typeface="宋体" panose="02010600030101010101" pitchFamily="2" charset="-122"/>
                  </a:rPr>
                  <a:t> </a:t>
                </a:r>
                <a:r>
                  <a:rPr lang="zh-CN" altLang="en-US" sz="1800" dirty="0" smtClean="0">
                    <a:latin typeface="宋体" panose="02010600030101010101" pitchFamily="2" charset="-122"/>
                    <a:ea typeface="宋体" panose="02010600030101010101" pitchFamily="2" charset="-122"/>
                  </a:rPr>
                  <a:t>是不可转变的</a:t>
                </a:r>
                <a:endParaRPr lang="en-US" altLang="zh-CN" sz="1800" dirty="0" smtClean="0">
                  <a:ea typeface="宋体"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ea typeface="宋体" charset="-122"/>
                  </a:rPr>
                  <a:t>不过大部分使用</a:t>
                </a:r>
                <a:r>
                  <a:rPr lang="en-US" altLang="zh-CN" sz="1800" dirty="0" smtClean="0">
                    <a:ea typeface="宋体" charset="-122"/>
                  </a:rPr>
                  <a:t>SQL</a:t>
                </a:r>
                <a:r>
                  <a:rPr lang="zh-CN" altLang="en-US" sz="1800" dirty="0" smtClean="0">
                    <a:ea typeface="宋体" charset="-122"/>
                  </a:rPr>
                  <a:t>内部聚集的简单</a:t>
                </a:r>
                <a:r>
                  <a:rPr lang="en-US" altLang="zh-CN" sz="1800" dirty="0" smtClean="0">
                    <a:ea typeface="宋体" charset="-122"/>
                  </a:rPr>
                  <a:t>SQL</a:t>
                </a:r>
                <a:r>
                  <a:rPr lang="zh-CN" altLang="en-US" sz="1800" dirty="0" smtClean="0">
                    <a:ea typeface="宋体" charset="-122"/>
                  </a:rPr>
                  <a:t>表达式都属于前面四类约束</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1800" i="0" dirty="0" smtClean="0">
                  <a:latin typeface="宋体" panose="02010600030101010101" pitchFamily="2" charset="-122"/>
                  <a:ea typeface="宋体" panose="02010600030101010101" pitchFamily="2" charset="-122"/>
                </a:endParaRPr>
              </a:p>
            </p:txBody>
          </p:sp>
        </mc:Fallback>
      </mc:AlternateContent>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16607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数据空间剪枝是剪掉对其后挖掘过程中可满足模式的产生没有贡献的数据片段。我们考虑两个性质：</a:t>
            </a:r>
            <a:endParaRPr lang="en-US" altLang="zh-CN" sz="12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数据简洁性</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85000"/>
                    <a:lumOff val="15000"/>
                  </a:schemeClr>
                </a:solidFill>
                <a:latin typeface="宋体" panose="02010600030101010101" pitchFamily="2" charset="-122"/>
                <a:ea typeface="宋体" panose="02010600030101010101" pitchFamily="2" charset="-122"/>
              </a:rPr>
              <a:t>如果可以在模式挖掘过程开始时使用它对不可能满足该约束的数据子集进行剪枝。例如，如果一个挖掘查询要求被挖掘的模式中必须包含数码相机，则可以在挖掘过程之前就剪掉所有不包含数码相机的事务。这有效的压缩了待考察的数据集。</a:t>
            </a:r>
            <a:endParaRPr lang="en-US" altLang="zh-CN" sz="1200" dirty="0">
              <a:solidFill>
                <a:schemeClr val="tx1">
                  <a:lumMod val="85000"/>
                  <a:lumOff val="15000"/>
                </a:schemeClr>
              </a:solidFill>
              <a:latin typeface="宋体" panose="02010600030101010101" pitchFamily="2" charset="-122"/>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数据的反单调性</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85000"/>
                    <a:lumOff val="15000"/>
                  </a:schemeClr>
                </a:solidFill>
                <a:latin typeface="宋体" panose="02010600030101010101" pitchFamily="2" charset="-122"/>
                <a:ea typeface="宋体" panose="02010600030101010101" pitchFamily="2" charset="-122"/>
              </a:rPr>
              <a:t>在挖掘过程中，如果基于当前模式，一个数据项不满足反单调约束，则可以减掉它。我们剪掉它，是因为在剩下挖掘过程中，他不能对当前模式的超模式的产生有任何贡献。</a:t>
            </a:r>
            <a:endParaRPr lang="en-US" altLang="zh-CN" sz="1200" dirty="0">
              <a:solidFill>
                <a:schemeClr val="tx1">
                  <a:lumMod val="85000"/>
                  <a:lumOff val="15000"/>
                </a:schemeClr>
              </a:solidFill>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04205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342900" lvl="1" indent="0">
                  <a:lnSpc>
                    <a:spcPts val="2200"/>
                  </a:lnSpc>
                  <a:buClr>
                    <a:schemeClr val="bg1"/>
                  </a:buClr>
                  <a:buFont typeface="Wingdings" panose="05000000000000000000" pitchFamily="2" charset="2"/>
                  <a:buNone/>
                </a:pPr>
                <a:r>
                  <a:rPr lang="zh-CN" altLang="en-US" sz="1800" dirty="0">
                    <a:solidFill>
                      <a:schemeClr val="bg1"/>
                    </a:solidFill>
                    <a:ea typeface="宋体" charset="-122"/>
                  </a:rPr>
                  <a:t>假设有一个挖掘查询约束</a:t>
                </a:r>
                <a14:m>
                  <m:oMath xmlns:m="http://schemas.openxmlformats.org/officeDocument/2006/math">
                    <m:sSub>
                      <m:sSubPr>
                        <m:ctrlPr>
                          <a:rPr lang="zh-CN" altLang="en-US" sz="1800" i="1" smtClean="0">
                            <a:solidFill>
                              <a:schemeClr val="bg1"/>
                            </a:solidFill>
                            <a:latin typeface="Cambria Math" panose="02040503050406030204" pitchFamily="18" charset="0"/>
                          </a:rPr>
                        </m:ctrlPr>
                      </m:sSubPr>
                      <m:e>
                        <m:r>
                          <a:rPr lang="zh-CN" altLang="en-US" sz="1800" i="1">
                            <a:solidFill>
                              <a:schemeClr val="bg1"/>
                            </a:solidFill>
                            <a:latin typeface="Cambria Math"/>
                          </a:rPr>
                          <m:t>𝐶</m:t>
                        </m:r>
                      </m:e>
                      <m:sub>
                        <m:r>
                          <a:rPr lang="zh-CN" altLang="en-US" sz="1800">
                            <a:solidFill>
                              <a:schemeClr val="bg1"/>
                            </a:solidFill>
                            <a:latin typeface="Cambria Math"/>
                          </a:rPr>
                          <m:t>1</m:t>
                        </m:r>
                      </m:sub>
                    </m:sSub>
                  </m:oMath>
                </a14:m>
                <a:r>
                  <a:rPr lang="zh-CN" altLang="en-US" sz="1800" dirty="0">
                    <a:solidFill>
                      <a:schemeClr val="bg1"/>
                    </a:solidFill>
                    <a:ea typeface="宋体" charset="-122"/>
                  </a:rPr>
                  <a:t>：</a:t>
                </a:r>
                <a:r>
                  <a:rPr lang="en-US" altLang="zh-CN" sz="1800" dirty="0">
                    <a:solidFill>
                      <a:schemeClr val="bg1"/>
                    </a:solidFill>
                    <a:ea typeface="宋体" charset="-122"/>
                  </a:rPr>
                  <a:t>Sum(I. price ) &gt;=$100,</a:t>
                </a:r>
                <a:r>
                  <a:rPr lang="zh-CN" altLang="en-US" sz="1800" dirty="0">
                    <a:solidFill>
                      <a:schemeClr val="bg1"/>
                    </a:solidFill>
                    <a:ea typeface="宋体" charset="-122"/>
                  </a:rPr>
                  <a:t>即被挖掘模式中商品的价格和不小于</a:t>
                </a:r>
                <a:r>
                  <a:rPr lang="en-US" altLang="zh-CN" sz="1800" dirty="0">
                    <a:solidFill>
                      <a:schemeClr val="bg1"/>
                    </a:solidFill>
                    <a:ea typeface="宋体" charset="-122"/>
                  </a:rPr>
                  <a:t>100</a:t>
                </a:r>
                <a:r>
                  <a:rPr lang="zh-CN" altLang="en-US" sz="1800" dirty="0">
                    <a:solidFill>
                      <a:schemeClr val="bg1"/>
                    </a:solidFill>
                    <a:ea typeface="宋体" charset="-122"/>
                  </a:rPr>
                  <a:t>美元。</a:t>
                </a:r>
                <a:endParaRPr lang="en-US" altLang="zh-CN" sz="1800" dirty="0">
                  <a:solidFill>
                    <a:schemeClr val="bg1"/>
                  </a:solidFill>
                  <a:ea typeface="宋体" charset="-122"/>
                </a:endParaRPr>
              </a:p>
              <a:p>
                <a:pPr marL="342900" lvl="1" indent="0">
                  <a:lnSpc>
                    <a:spcPts val="2200"/>
                  </a:lnSpc>
                  <a:buClr>
                    <a:schemeClr val="bg1"/>
                  </a:buClr>
                  <a:buFont typeface="Wingdings" panose="05000000000000000000" pitchFamily="2" charset="2"/>
                  <a:buNone/>
                </a:pPr>
                <a:r>
                  <a:rPr lang="zh-CN" altLang="en-US" sz="1800" dirty="0">
                    <a:solidFill>
                      <a:schemeClr val="bg1"/>
                    </a:solidFill>
                    <a:ea typeface="宋体" charset="-122"/>
                  </a:rPr>
                  <a:t>频繁集</a:t>
                </a:r>
                <a:r>
                  <a:rPr lang="en-US" altLang="zh-CN" sz="1800" dirty="0">
                    <a:solidFill>
                      <a:schemeClr val="bg1"/>
                    </a:solidFill>
                    <a:ea typeface="宋体" charset="-122"/>
                  </a:rPr>
                  <a:t>S</a:t>
                </a:r>
                <a:r>
                  <a:rPr lang="zh-CN" altLang="en-US" sz="1800" dirty="0">
                    <a:solidFill>
                      <a:schemeClr val="bg1"/>
                    </a:solidFill>
                    <a:ea typeface="宋体" charset="-122"/>
                  </a:rPr>
                  <a:t>不满足约束</a:t>
                </a:r>
                <a14:m>
                  <m:oMath xmlns:m="http://schemas.openxmlformats.org/officeDocument/2006/math">
                    <m:sSub>
                      <m:sSubPr>
                        <m:ctrlPr>
                          <a:rPr lang="zh-CN" altLang="en-US" sz="1800" i="1" smtClean="0">
                            <a:solidFill>
                              <a:schemeClr val="bg1"/>
                            </a:solidFill>
                            <a:latin typeface="Cambria Math" panose="02040503050406030204" pitchFamily="18" charset="0"/>
                          </a:rPr>
                        </m:ctrlPr>
                      </m:sSubPr>
                      <m:e>
                        <m:r>
                          <a:rPr lang="zh-CN" altLang="en-US" sz="1800" i="1">
                            <a:solidFill>
                              <a:schemeClr val="bg1"/>
                            </a:solidFill>
                            <a:latin typeface="Cambria Math"/>
                          </a:rPr>
                          <m:t>𝐶</m:t>
                        </m:r>
                      </m:e>
                      <m:sub>
                        <m:r>
                          <a:rPr lang="zh-CN" altLang="en-US" sz="1800">
                            <a:solidFill>
                              <a:schemeClr val="bg1"/>
                            </a:solidFill>
                            <a:latin typeface="Cambria Math"/>
                          </a:rPr>
                          <m:t>1</m:t>
                        </m:r>
                      </m:sub>
                    </m:sSub>
                  </m:oMath>
                </a14:m>
                <a:r>
                  <a:rPr lang="zh-CN" altLang="en-US" sz="1800" dirty="0">
                    <a:solidFill>
                      <a:schemeClr val="bg1"/>
                    </a:solidFill>
                    <a:ea typeface="宋体" charset="-122"/>
                  </a:rPr>
                  <a:t>，假设</a:t>
                </a:r>
                <a:r>
                  <a:rPr lang="en-US" altLang="zh-CN" sz="1800" dirty="0">
                    <a:solidFill>
                      <a:schemeClr val="bg1"/>
                    </a:solidFill>
                    <a:ea typeface="宋体" charset="-122"/>
                  </a:rPr>
                  <a:t>S</a:t>
                </a:r>
                <a:r>
                  <a:rPr lang="zh-CN" altLang="en-US" sz="1800" dirty="0">
                    <a:solidFill>
                      <a:schemeClr val="bg1"/>
                    </a:solidFill>
                    <a:ea typeface="宋体" charset="-122"/>
                  </a:rPr>
                  <a:t>中商品价格和为</a:t>
                </a:r>
                <a:r>
                  <a:rPr lang="en-US" altLang="zh-CN" sz="1800" dirty="0">
                    <a:solidFill>
                      <a:schemeClr val="bg1"/>
                    </a:solidFill>
                    <a:ea typeface="宋体" charset="-122"/>
                  </a:rPr>
                  <a:t>50</a:t>
                </a:r>
                <a:r>
                  <a:rPr lang="zh-CN" altLang="en-US" sz="1800" dirty="0">
                    <a:solidFill>
                      <a:schemeClr val="bg1"/>
                    </a:solidFill>
                    <a:ea typeface="宋体" charset="-122"/>
                  </a:rPr>
                  <a:t>美元。如果事务</a:t>
                </a:r>
                <a14:m>
                  <m:oMath xmlns:m="http://schemas.openxmlformats.org/officeDocument/2006/math">
                    <m:sSub>
                      <m:sSubPr>
                        <m:ctrlPr>
                          <a:rPr lang="zh-CN" altLang="en-US" sz="1800" i="1" smtClean="0">
                            <a:solidFill>
                              <a:schemeClr val="bg1"/>
                            </a:solidFill>
                            <a:latin typeface="Cambria Math" panose="02040503050406030204" pitchFamily="18" charset="0"/>
                          </a:rPr>
                        </m:ctrlPr>
                      </m:sSubPr>
                      <m:e>
                        <m:r>
                          <a:rPr lang="zh-CN" altLang="en-US" sz="1800" i="1">
                            <a:solidFill>
                              <a:schemeClr val="bg1"/>
                            </a:solidFill>
                            <a:latin typeface="Cambria Math"/>
                          </a:rPr>
                          <m:t>𝑇</m:t>
                        </m:r>
                      </m:e>
                      <m:sub>
                        <m:r>
                          <a:rPr lang="zh-CN" altLang="en-US" sz="1800" i="1">
                            <a:solidFill>
                              <a:schemeClr val="bg1"/>
                            </a:solidFill>
                            <a:latin typeface="Cambria Math"/>
                          </a:rPr>
                          <m:t>𝑖</m:t>
                        </m:r>
                      </m:sub>
                    </m:sSub>
                  </m:oMath>
                </a14:m>
                <a:r>
                  <a:rPr lang="zh-CN" altLang="en-US" sz="1800" dirty="0">
                    <a:solidFill>
                      <a:schemeClr val="bg1"/>
                    </a:solidFill>
                    <a:ea typeface="宋体" charset="-122"/>
                  </a:rPr>
                  <a:t>中剩下的频繁项假设</a:t>
                </a:r>
                <a:r>
                  <a:rPr lang="en-US" altLang="zh-CN" sz="1800" dirty="0">
                    <a:solidFill>
                      <a:schemeClr val="bg1"/>
                    </a:solidFill>
                    <a:ea typeface="宋体" charset="-122"/>
                  </a:rPr>
                  <a:t>{</a:t>
                </a:r>
                <a14:m>
                  <m:oMath xmlns:m="http://schemas.openxmlformats.org/officeDocument/2006/math">
                    <m:sSub>
                      <m:sSubPr>
                        <m:ctrlPr>
                          <a:rPr lang="zh-CN" altLang="en-US" sz="1800" i="1" smtClean="0">
                            <a:solidFill>
                              <a:schemeClr val="bg1"/>
                            </a:solidFill>
                            <a:latin typeface="Cambria Math" panose="02040503050406030204" pitchFamily="18" charset="0"/>
                          </a:rPr>
                        </m:ctrlPr>
                      </m:sSubPr>
                      <m:e>
                        <m:r>
                          <a:rPr lang="zh-CN" altLang="en-US" sz="1800" i="1">
                            <a:solidFill>
                              <a:schemeClr val="bg1"/>
                            </a:solidFill>
                            <a:latin typeface="Cambria Math"/>
                          </a:rPr>
                          <m:t>𝑖</m:t>
                        </m:r>
                      </m:e>
                      <m:sub>
                        <m:r>
                          <a:rPr lang="zh-CN" altLang="en-US" sz="1800">
                            <a:solidFill>
                              <a:schemeClr val="bg1"/>
                            </a:solidFill>
                            <a:latin typeface="Cambria Math"/>
                          </a:rPr>
                          <m:t>2</m:t>
                        </m:r>
                      </m:sub>
                    </m:sSub>
                  </m:oMath>
                </a14:m>
                <a:r>
                  <a:rPr lang="en-US" altLang="zh-CN" sz="1800" dirty="0">
                    <a:solidFill>
                      <a:schemeClr val="bg1"/>
                    </a:solidFill>
                    <a:ea typeface="宋体" charset="-122"/>
                  </a:rPr>
                  <a:t>.price=$5,</a:t>
                </a:r>
                <a:r>
                  <a:rPr lang="zh-CN" altLang="en-US" sz="1800" dirty="0">
                    <a:solidFill>
                      <a:schemeClr val="bg1"/>
                    </a:solidFill>
                  </a:rPr>
                  <a:t> </a:t>
                </a:r>
                <a14:m>
                  <m:oMath xmlns:m="http://schemas.openxmlformats.org/officeDocument/2006/math">
                    <m:sSub>
                      <m:sSubPr>
                        <m:ctrlPr>
                          <a:rPr lang="zh-CN" altLang="en-US" sz="1800" i="1">
                            <a:solidFill>
                              <a:schemeClr val="bg1"/>
                            </a:solidFill>
                            <a:latin typeface="Cambria Math" panose="02040503050406030204" pitchFamily="18" charset="0"/>
                          </a:rPr>
                        </m:ctrlPr>
                      </m:sSubPr>
                      <m:e>
                        <m:r>
                          <a:rPr lang="zh-CN" altLang="en-US" sz="1800" i="1">
                            <a:solidFill>
                              <a:schemeClr val="bg1"/>
                            </a:solidFill>
                            <a:latin typeface="Cambria Math"/>
                          </a:rPr>
                          <m:t>𝑖</m:t>
                        </m:r>
                      </m:e>
                      <m:sub>
                        <m:r>
                          <a:rPr lang="zh-CN" altLang="en-US" sz="1800">
                            <a:solidFill>
                              <a:schemeClr val="bg1"/>
                            </a:solidFill>
                            <a:latin typeface="Cambria Math"/>
                          </a:rPr>
                          <m:t>5</m:t>
                        </m:r>
                      </m:sub>
                    </m:sSub>
                  </m:oMath>
                </a14:m>
                <a:r>
                  <a:rPr lang="en-US" altLang="zh-CN" sz="1800" dirty="0">
                    <a:solidFill>
                      <a:schemeClr val="bg1"/>
                    </a:solidFill>
                    <a:ea typeface="宋体" charset="-122"/>
                  </a:rPr>
                  <a:t>.price=$10,</a:t>
                </a:r>
                <a:r>
                  <a:rPr lang="zh-CN" altLang="en-US" sz="1800" dirty="0">
                    <a:solidFill>
                      <a:schemeClr val="bg1"/>
                    </a:solidFill>
                  </a:rPr>
                  <a:t> </a:t>
                </a:r>
                <a14:m>
                  <m:oMath xmlns:m="http://schemas.openxmlformats.org/officeDocument/2006/math">
                    <m:sSub>
                      <m:sSubPr>
                        <m:ctrlPr>
                          <a:rPr lang="zh-CN" altLang="en-US" sz="1800" i="1">
                            <a:solidFill>
                              <a:schemeClr val="bg1"/>
                            </a:solidFill>
                            <a:latin typeface="Cambria Math" panose="02040503050406030204" pitchFamily="18" charset="0"/>
                          </a:rPr>
                        </m:ctrlPr>
                      </m:sSubPr>
                      <m:e>
                        <m:r>
                          <a:rPr lang="zh-CN" altLang="en-US" sz="1800" i="1">
                            <a:solidFill>
                              <a:schemeClr val="bg1"/>
                            </a:solidFill>
                            <a:latin typeface="Cambria Math"/>
                          </a:rPr>
                          <m:t>𝑖</m:t>
                        </m:r>
                      </m:e>
                      <m:sub>
                        <m:r>
                          <a:rPr lang="zh-CN" altLang="en-US" sz="1800">
                            <a:solidFill>
                              <a:schemeClr val="bg1"/>
                            </a:solidFill>
                            <a:latin typeface="Cambria Math"/>
                          </a:rPr>
                          <m:t>8</m:t>
                        </m:r>
                      </m:sub>
                    </m:sSub>
                  </m:oMath>
                </a14:m>
                <a:r>
                  <a:rPr lang="en-US" altLang="zh-CN" sz="1800" dirty="0">
                    <a:solidFill>
                      <a:schemeClr val="bg1"/>
                    </a:solidFill>
                    <a:ea typeface="宋体" charset="-122"/>
                  </a:rPr>
                  <a:t>.price=$20},</a:t>
                </a:r>
                <a:r>
                  <a:rPr lang="zh-CN" altLang="en-US" sz="1800" dirty="0">
                    <a:solidFill>
                      <a:schemeClr val="bg1"/>
                    </a:solidFill>
                    <a:ea typeface="宋体" charset="-122"/>
                  </a:rPr>
                  <a:t>则</a:t>
                </a:r>
                <a14:m>
                  <m:oMath xmlns:m="http://schemas.openxmlformats.org/officeDocument/2006/math">
                    <m:sSub>
                      <m:sSubPr>
                        <m:ctrlPr>
                          <a:rPr lang="zh-CN" altLang="en-US" sz="1800" i="1" smtClean="0">
                            <a:solidFill>
                              <a:schemeClr val="bg1"/>
                            </a:solidFill>
                            <a:latin typeface="Cambria Math" panose="02040503050406030204" pitchFamily="18" charset="0"/>
                          </a:rPr>
                        </m:ctrlPr>
                      </m:sSubPr>
                      <m:e>
                        <m:r>
                          <a:rPr lang="zh-CN" altLang="en-US" sz="1800" i="1">
                            <a:solidFill>
                              <a:schemeClr val="bg1"/>
                            </a:solidFill>
                            <a:latin typeface="Cambria Math"/>
                          </a:rPr>
                          <m:t>𝑇</m:t>
                        </m:r>
                      </m:e>
                      <m:sub>
                        <m:r>
                          <a:rPr lang="zh-CN" altLang="en-US" sz="1800" i="1">
                            <a:solidFill>
                              <a:schemeClr val="bg1"/>
                            </a:solidFill>
                            <a:latin typeface="Cambria Math"/>
                          </a:rPr>
                          <m:t>𝑖</m:t>
                        </m:r>
                      </m:sub>
                    </m:sSub>
                  </m:oMath>
                </a14:m>
                <a:r>
                  <a:rPr lang="zh-CN" altLang="en-US" sz="1800" dirty="0">
                    <a:solidFill>
                      <a:schemeClr val="bg1"/>
                    </a:solidFill>
                    <a:ea typeface="宋体" charset="-122"/>
                  </a:rPr>
                  <a:t>不能使</a:t>
                </a:r>
                <a:r>
                  <a:rPr lang="en-US" altLang="zh-CN" sz="1800" dirty="0">
                    <a:solidFill>
                      <a:schemeClr val="bg1"/>
                    </a:solidFill>
                    <a:ea typeface="宋体" charset="-122"/>
                  </a:rPr>
                  <a:t>S</a:t>
                </a:r>
                <a:r>
                  <a:rPr lang="zh-CN" altLang="en-US" sz="1800" dirty="0">
                    <a:solidFill>
                      <a:schemeClr val="bg1"/>
                    </a:solidFill>
                    <a:ea typeface="宋体" charset="-122"/>
                  </a:rPr>
                  <a:t>满足该约束。因此，</a:t>
                </a:r>
                <a14:m>
                  <m:oMath xmlns:m="http://schemas.openxmlformats.org/officeDocument/2006/math">
                    <m:sSub>
                      <m:sSubPr>
                        <m:ctrlPr>
                          <a:rPr lang="zh-CN" altLang="en-US" sz="1800" i="1" smtClean="0">
                            <a:solidFill>
                              <a:schemeClr val="bg1"/>
                            </a:solidFill>
                            <a:latin typeface="Cambria Math" panose="02040503050406030204" pitchFamily="18" charset="0"/>
                          </a:rPr>
                        </m:ctrlPr>
                      </m:sSubPr>
                      <m:e>
                        <m:r>
                          <a:rPr lang="zh-CN" altLang="en-US" sz="1800" i="1">
                            <a:solidFill>
                              <a:schemeClr val="bg1"/>
                            </a:solidFill>
                            <a:latin typeface="Cambria Math"/>
                          </a:rPr>
                          <m:t>𝑇</m:t>
                        </m:r>
                      </m:e>
                      <m:sub>
                        <m:r>
                          <a:rPr lang="zh-CN" altLang="en-US" sz="1800" i="1">
                            <a:solidFill>
                              <a:schemeClr val="bg1"/>
                            </a:solidFill>
                            <a:latin typeface="Cambria Math"/>
                          </a:rPr>
                          <m:t>𝑖</m:t>
                        </m:r>
                      </m:sub>
                    </m:sSub>
                  </m:oMath>
                </a14:m>
                <a:r>
                  <a:rPr lang="zh-CN" altLang="en-US" sz="1800" dirty="0">
                    <a:solidFill>
                      <a:schemeClr val="bg1"/>
                    </a:solidFill>
                    <a:ea typeface="宋体" charset="-122"/>
                  </a:rPr>
                  <a:t>可以剪掉。这种剪枝不是在挖掘开始时进行的，因为那时还不知道商品的价格和是否超过</a:t>
                </a:r>
                <a:r>
                  <a:rPr lang="en-US" altLang="zh-CN" sz="1800" dirty="0">
                    <a:solidFill>
                      <a:schemeClr val="bg1"/>
                    </a:solidFill>
                    <a:ea typeface="宋体" charset="-122"/>
                  </a:rPr>
                  <a:t>100</a:t>
                </a:r>
                <a:r>
                  <a:rPr lang="zh-CN" altLang="en-US" sz="1800" dirty="0">
                    <a:solidFill>
                      <a:schemeClr val="bg1"/>
                    </a:solidFill>
                    <a:ea typeface="宋体" charset="-122"/>
                  </a:rPr>
                  <a:t>美元。然而，在迭代挖掘过程中，我们可能发现某些项与</a:t>
                </a:r>
                <a:r>
                  <a:rPr lang="en-US" altLang="zh-CN" sz="1800" dirty="0">
                    <a:solidFill>
                      <a:schemeClr val="bg1"/>
                    </a:solidFill>
                    <a:ea typeface="宋体" charset="-122"/>
                  </a:rPr>
                  <a:t>S</a:t>
                </a:r>
                <a:r>
                  <a:rPr lang="zh-CN" altLang="en-US" sz="1800" dirty="0">
                    <a:solidFill>
                      <a:schemeClr val="bg1"/>
                    </a:solidFill>
                    <a:ea typeface="宋体" charset="-122"/>
                  </a:rPr>
                  <a:t>在事务中不是频繁的，因而它们将被剪掉。因此，这种检查和剪枝应该在每次迭代时实施，以便压缩数据搜索空间。</a:t>
                </a:r>
                <a:endParaRPr lang="en-US" altLang="zh-CN" sz="1800" dirty="0">
                  <a:solidFill>
                    <a:schemeClr val="bg1"/>
                  </a:solidFill>
                  <a:ea typeface="宋体" charset="-122"/>
                </a:endParaRPr>
              </a:p>
              <a:p>
                <a:pPr marL="342900" lvl="1" indent="0">
                  <a:lnSpc>
                    <a:spcPts val="2200"/>
                  </a:lnSpc>
                  <a:buClr>
                    <a:schemeClr val="bg1"/>
                  </a:buClr>
                  <a:buFont typeface="Wingdings" panose="05000000000000000000" pitchFamily="2" charset="2"/>
                  <a:buNone/>
                </a:pPr>
                <a:r>
                  <a:rPr lang="zh-CN" altLang="en-US" sz="1800" dirty="0">
                    <a:solidFill>
                      <a:schemeClr val="bg1"/>
                    </a:solidFill>
                    <a:ea typeface="宋体" charset="-122"/>
                  </a:rPr>
                  <a:t>注意，约束</a:t>
                </a:r>
                <a:r>
                  <a:rPr lang="en-US" altLang="zh-CN" sz="1800" dirty="0">
                    <a:solidFill>
                      <a:schemeClr val="bg1"/>
                    </a:solidFill>
                    <a:ea typeface="宋体" charset="-122"/>
                  </a:rPr>
                  <a:t>C1</a:t>
                </a:r>
                <a:r>
                  <a:rPr lang="zh-CN" altLang="en-US" sz="1800" dirty="0">
                    <a:solidFill>
                      <a:schemeClr val="bg1"/>
                    </a:solidFill>
                    <a:ea typeface="宋体" charset="-122"/>
                  </a:rPr>
                  <a:t>是与模式搜索空间相关的单调约束，正如我们所看到的，对于缩小搜索空间，这种约束能力有限，然而同样的约束可以用来缩小数据搜索空间。下面我们介绍同时对模式空间和数据空间进行剪枝。</a:t>
                </a:r>
                <a:endParaRPr lang="en-US" altLang="zh-CN" sz="1800" dirty="0">
                  <a:solidFill>
                    <a:schemeClr val="bg1"/>
                  </a:solidFill>
                  <a:ea typeface="宋体" charset="-122"/>
                </a:endParaRPr>
              </a:p>
              <a:p>
                <a:pPr marL="285750" indent="-285750">
                  <a:lnSpc>
                    <a:spcPts val="2200"/>
                  </a:lnSpc>
                  <a:buFont typeface="Wingdings" panose="05000000000000000000" pitchFamily="2" charset="2"/>
                  <a:buChar char="l"/>
                </a:pPr>
                <a:endParaRPr lang="en-US" altLang="zh-CN" sz="2000" i="1" baseline="-25000" dirty="0">
                  <a:solidFill>
                    <a:schemeClr val="bg1"/>
                  </a:solidFill>
                  <a:latin typeface="Times New Roman" pitchFamily="18" charset="0"/>
                  <a:ea typeface="宋体" charset="-122"/>
                </a:endParaRPr>
              </a:p>
              <a:p>
                <a:endParaRPr lang="zh-CN" altLang="en-US" dirty="0"/>
              </a:p>
            </p:txBody>
          </p:sp>
        </mc:Choice>
        <mc:Fallback xmlns="">
          <p:sp>
            <p:nvSpPr>
              <p:cNvPr id="3" name="备注占位符 2"/>
              <p:cNvSpPr>
                <a:spLocks noGrp="1"/>
              </p:cNvSpPr>
              <p:nvPr>
                <p:ph type="body" idx="1"/>
              </p:nvPr>
            </p:nvSpPr>
            <p:spPr/>
            <p:txBody>
              <a:bodyPr/>
              <a:lstStyle/>
              <a:p>
                <a:pPr marL="342900" lvl="1" indent="0">
                  <a:lnSpc>
                    <a:spcPts val="2200"/>
                  </a:lnSpc>
                  <a:buClr>
                    <a:schemeClr val="bg1"/>
                  </a:buClr>
                  <a:buFont typeface="Wingdings" panose="05000000000000000000" pitchFamily="2" charset="2"/>
                  <a:buNone/>
                </a:pPr>
                <a:r>
                  <a:rPr lang="zh-CN" altLang="en-US" sz="1800" dirty="0" smtClean="0">
                    <a:solidFill>
                      <a:schemeClr val="bg1"/>
                    </a:solidFill>
                    <a:ea typeface="宋体" charset="-122"/>
                  </a:rPr>
                  <a:t>假设有一个挖掘查询约束</a:t>
                </a:r>
                <a:r>
                  <a:rPr lang="zh-CN" altLang="en-US" sz="1800" i="0">
                    <a:solidFill>
                      <a:schemeClr val="bg1"/>
                    </a:solidFill>
                    <a:latin typeface="Cambria Math"/>
                  </a:rPr>
                  <a:t>𝐶</a:t>
                </a:r>
                <a:r>
                  <a:rPr lang="zh-CN" altLang="en-US" sz="1800" i="0" smtClean="0">
                    <a:solidFill>
                      <a:schemeClr val="bg1"/>
                    </a:solidFill>
                    <a:latin typeface="Cambria Math"/>
                  </a:rPr>
                  <a:t>_</a:t>
                </a:r>
                <a:r>
                  <a:rPr lang="zh-CN" altLang="en-US" sz="1800" i="0">
                    <a:solidFill>
                      <a:schemeClr val="bg1"/>
                    </a:solidFill>
                    <a:latin typeface="Cambria Math"/>
                  </a:rPr>
                  <a:t>1</a:t>
                </a:r>
                <a:r>
                  <a:rPr lang="zh-CN" altLang="en-US" sz="1800" dirty="0" smtClean="0">
                    <a:solidFill>
                      <a:schemeClr val="bg1"/>
                    </a:solidFill>
                    <a:ea typeface="宋体" charset="-122"/>
                  </a:rPr>
                  <a:t>：</a:t>
                </a:r>
                <a:r>
                  <a:rPr lang="en-US" altLang="zh-CN" sz="1800" dirty="0" smtClean="0">
                    <a:solidFill>
                      <a:schemeClr val="bg1"/>
                    </a:solidFill>
                    <a:ea typeface="宋体" charset="-122"/>
                  </a:rPr>
                  <a:t>Sum(I. price ) &gt;=$100,</a:t>
                </a:r>
                <a:r>
                  <a:rPr lang="zh-CN" altLang="en-US" sz="1800" dirty="0" smtClean="0">
                    <a:solidFill>
                      <a:schemeClr val="bg1"/>
                    </a:solidFill>
                    <a:ea typeface="宋体" charset="-122"/>
                  </a:rPr>
                  <a:t>即被挖掘模式中商品的价格和不小于</a:t>
                </a:r>
                <a:r>
                  <a:rPr lang="en-US" altLang="zh-CN" sz="1800" dirty="0" smtClean="0">
                    <a:solidFill>
                      <a:schemeClr val="bg1"/>
                    </a:solidFill>
                    <a:ea typeface="宋体" charset="-122"/>
                  </a:rPr>
                  <a:t>100</a:t>
                </a:r>
                <a:r>
                  <a:rPr lang="zh-CN" altLang="en-US" sz="1800" dirty="0" smtClean="0">
                    <a:solidFill>
                      <a:schemeClr val="bg1"/>
                    </a:solidFill>
                    <a:ea typeface="宋体" charset="-122"/>
                  </a:rPr>
                  <a:t>美元。</a:t>
                </a:r>
                <a:endParaRPr lang="en-US" altLang="zh-CN" sz="1800" dirty="0" smtClean="0">
                  <a:solidFill>
                    <a:schemeClr val="bg1"/>
                  </a:solidFill>
                  <a:ea typeface="宋体" charset="-122"/>
                </a:endParaRPr>
              </a:p>
              <a:p>
                <a:pPr marL="342900" lvl="1" indent="0">
                  <a:lnSpc>
                    <a:spcPts val="2200"/>
                  </a:lnSpc>
                  <a:buClr>
                    <a:schemeClr val="bg1"/>
                  </a:buClr>
                  <a:buFont typeface="Wingdings" panose="05000000000000000000" pitchFamily="2" charset="2"/>
                  <a:buNone/>
                </a:pPr>
                <a:r>
                  <a:rPr lang="zh-CN" altLang="en-US" sz="1800" dirty="0" smtClean="0">
                    <a:solidFill>
                      <a:schemeClr val="bg1"/>
                    </a:solidFill>
                    <a:ea typeface="宋体" charset="-122"/>
                  </a:rPr>
                  <a:t>频繁集</a:t>
                </a:r>
                <a:r>
                  <a:rPr lang="en-US" altLang="zh-CN" sz="1800" dirty="0" smtClean="0">
                    <a:solidFill>
                      <a:schemeClr val="bg1"/>
                    </a:solidFill>
                    <a:ea typeface="宋体" charset="-122"/>
                  </a:rPr>
                  <a:t>S</a:t>
                </a:r>
                <a:r>
                  <a:rPr lang="zh-CN" altLang="en-US" sz="1800" dirty="0" smtClean="0">
                    <a:solidFill>
                      <a:schemeClr val="bg1"/>
                    </a:solidFill>
                    <a:ea typeface="宋体" charset="-122"/>
                  </a:rPr>
                  <a:t>不满足约束</a:t>
                </a:r>
                <a:r>
                  <a:rPr lang="zh-CN" altLang="en-US" sz="1800" i="0">
                    <a:solidFill>
                      <a:schemeClr val="bg1"/>
                    </a:solidFill>
                    <a:latin typeface="Cambria Math"/>
                  </a:rPr>
                  <a:t>𝐶</a:t>
                </a:r>
                <a:r>
                  <a:rPr lang="zh-CN" altLang="en-US" sz="1800" i="0" smtClean="0">
                    <a:solidFill>
                      <a:schemeClr val="bg1"/>
                    </a:solidFill>
                    <a:latin typeface="Cambria Math"/>
                  </a:rPr>
                  <a:t>_</a:t>
                </a:r>
                <a:r>
                  <a:rPr lang="zh-CN" altLang="en-US" sz="1800" i="0">
                    <a:solidFill>
                      <a:schemeClr val="bg1"/>
                    </a:solidFill>
                    <a:latin typeface="Cambria Math"/>
                  </a:rPr>
                  <a:t>1</a:t>
                </a:r>
                <a:r>
                  <a:rPr lang="zh-CN" altLang="en-US" sz="1800" dirty="0" smtClean="0">
                    <a:solidFill>
                      <a:schemeClr val="bg1"/>
                    </a:solidFill>
                    <a:ea typeface="宋体" charset="-122"/>
                  </a:rPr>
                  <a:t>，假设</a:t>
                </a:r>
                <a:r>
                  <a:rPr lang="en-US" altLang="zh-CN" sz="1800" dirty="0" smtClean="0">
                    <a:solidFill>
                      <a:schemeClr val="bg1"/>
                    </a:solidFill>
                    <a:ea typeface="宋体" charset="-122"/>
                  </a:rPr>
                  <a:t>S</a:t>
                </a:r>
                <a:r>
                  <a:rPr lang="zh-CN" altLang="en-US" sz="1800" dirty="0" smtClean="0">
                    <a:solidFill>
                      <a:schemeClr val="bg1"/>
                    </a:solidFill>
                    <a:ea typeface="宋体" charset="-122"/>
                  </a:rPr>
                  <a:t>中商品价格和为</a:t>
                </a:r>
                <a:r>
                  <a:rPr lang="en-US" altLang="zh-CN" sz="1800" dirty="0" smtClean="0">
                    <a:solidFill>
                      <a:schemeClr val="bg1"/>
                    </a:solidFill>
                    <a:ea typeface="宋体" charset="-122"/>
                  </a:rPr>
                  <a:t>50</a:t>
                </a:r>
                <a:r>
                  <a:rPr lang="zh-CN" altLang="en-US" sz="1800" dirty="0" smtClean="0">
                    <a:solidFill>
                      <a:schemeClr val="bg1"/>
                    </a:solidFill>
                    <a:ea typeface="宋体" charset="-122"/>
                  </a:rPr>
                  <a:t>美元。如果事务</a:t>
                </a:r>
                <a:r>
                  <a:rPr lang="zh-CN" altLang="en-US" sz="1800" i="0">
                    <a:solidFill>
                      <a:schemeClr val="bg1"/>
                    </a:solidFill>
                    <a:latin typeface="Cambria Math"/>
                  </a:rPr>
                  <a:t>𝑇</a:t>
                </a:r>
                <a:r>
                  <a:rPr lang="zh-CN" altLang="en-US" sz="1800" i="0" smtClean="0">
                    <a:solidFill>
                      <a:schemeClr val="bg1"/>
                    </a:solidFill>
                    <a:latin typeface="Cambria Math"/>
                  </a:rPr>
                  <a:t>_</a:t>
                </a:r>
                <a:r>
                  <a:rPr lang="zh-CN" altLang="en-US" sz="1800" i="0">
                    <a:solidFill>
                      <a:schemeClr val="bg1"/>
                    </a:solidFill>
                    <a:latin typeface="Cambria Math"/>
                  </a:rPr>
                  <a:t>𝑖</a:t>
                </a:r>
                <a:r>
                  <a:rPr lang="zh-CN" altLang="en-US" sz="1800" dirty="0" smtClean="0">
                    <a:solidFill>
                      <a:schemeClr val="bg1"/>
                    </a:solidFill>
                    <a:ea typeface="宋体" charset="-122"/>
                  </a:rPr>
                  <a:t>中剩下的频繁项假设</a:t>
                </a:r>
                <a:r>
                  <a:rPr lang="en-US" altLang="zh-CN" sz="1800" dirty="0" smtClean="0">
                    <a:solidFill>
                      <a:schemeClr val="bg1"/>
                    </a:solidFill>
                    <a:ea typeface="宋体" charset="-122"/>
                  </a:rPr>
                  <a:t>{</a:t>
                </a:r>
                <a:r>
                  <a:rPr lang="zh-CN" altLang="en-US" sz="1800" i="0">
                    <a:solidFill>
                      <a:schemeClr val="bg1"/>
                    </a:solidFill>
                    <a:latin typeface="Cambria Math"/>
                  </a:rPr>
                  <a:t>𝑖</a:t>
                </a:r>
                <a:r>
                  <a:rPr lang="zh-CN" altLang="en-US" sz="1800" i="0" smtClean="0">
                    <a:solidFill>
                      <a:schemeClr val="bg1"/>
                    </a:solidFill>
                    <a:latin typeface="Cambria Math"/>
                  </a:rPr>
                  <a:t>_</a:t>
                </a:r>
                <a:r>
                  <a:rPr lang="zh-CN" altLang="en-US" sz="1800" i="0">
                    <a:solidFill>
                      <a:schemeClr val="bg1"/>
                    </a:solidFill>
                    <a:latin typeface="Cambria Math"/>
                  </a:rPr>
                  <a:t>2</a:t>
                </a:r>
                <a:r>
                  <a:rPr lang="en-US" altLang="zh-CN" sz="1800" dirty="0" smtClean="0">
                    <a:solidFill>
                      <a:schemeClr val="bg1"/>
                    </a:solidFill>
                    <a:ea typeface="宋体" charset="-122"/>
                  </a:rPr>
                  <a:t>.price=$5,</a:t>
                </a:r>
                <a:r>
                  <a:rPr lang="zh-CN" altLang="en-US" sz="1800" dirty="0">
                    <a:solidFill>
                      <a:schemeClr val="bg1"/>
                    </a:solidFill>
                  </a:rPr>
                  <a:t> </a:t>
                </a:r>
                <a:r>
                  <a:rPr lang="zh-CN" altLang="en-US" sz="1800" i="0">
                    <a:solidFill>
                      <a:schemeClr val="bg1"/>
                    </a:solidFill>
                    <a:latin typeface="Cambria Math"/>
                  </a:rPr>
                  <a:t>𝑖_5</a:t>
                </a:r>
                <a:r>
                  <a:rPr lang="en-US" altLang="zh-CN" sz="1800" dirty="0" smtClean="0">
                    <a:solidFill>
                      <a:schemeClr val="bg1"/>
                    </a:solidFill>
                    <a:ea typeface="宋体" charset="-122"/>
                  </a:rPr>
                  <a:t>.price=$10,</a:t>
                </a:r>
                <a:r>
                  <a:rPr lang="zh-CN" altLang="en-US" sz="1800" dirty="0">
                    <a:solidFill>
                      <a:schemeClr val="bg1"/>
                    </a:solidFill>
                  </a:rPr>
                  <a:t> </a:t>
                </a:r>
                <a:r>
                  <a:rPr lang="zh-CN" altLang="en-US" sz="1800" i="0">
                    <a:solidFill>
                      <a:schemeClr val="bg1"/>
                    </a:solidFill>
                    <a:latin typeface="Cambria Math"/>
                  </a:rPr>
                  <a:t>𝑖_8</a:t>
                </a:r>
                <a:r>
                  <a:rPr lang="en-US" altLang="zh-CN" sz="1800" dirty="0" smtClean="0">
                    <a:solidFill>
                      <a:schemeClr val="bg1"/>
                    </a:solidFill>
                    <a:ea typeface="宋体" charset="-122"/>
                  </a:rPr>
                  <a:t>.price=$20},</a:t>
                </a:r>
                <a:r>
                  <a:rPr lang="zh-CN" altLang="en-US" sz="1800" dirty="0" smtClean="0">
                    <a:solidFill>
                      <a:schemeClr val="bg1"/>
                    </a:solidFill>
                    <a:ea typeface="宋体" charset="-122"/>
                  </a:rPr>
                  <a:t>则</a:t>
                </a:r>
                <a:r>
                  <a:rPr lang="zh-CN" altLang="en-US" sz="1800" i="0">
                    <a:solidFill>
                      <a:schemeClr val="bg1"/>
                    </a:solidFill>
                    <a:latin typeface="Cambria Math"/>
                  </a:rPr>
                  <a:t>𝑇</a:t>
                </a:r>
                <a:r>
                  <a:rPr lang="zh-CN" altLang="en-US" sz="1800" i="0" smtClean="0">
                    <a:solidFill>
                      <a:schemeClr val="bg1"/>
                    </a:solidFill>
                    <a:latin typeface="Cambria Math"/>
                  </a:rPr>
                  <a:t>_</a:t>
                </a:r>
                <a:r>
                  <a:rPr lang="zh-CN" altLang="en-US" sz="1800" i="0">
                    <a:solidFill>
                      <a:schemeClr val="bg1"/>
                    </a:solidFill>
                    <a:latin typeface="Cambria Math"/>
                  </a:rPr>
                  <a:t>𝑖</a:t>
                </a:r>
                <a:r>
                  <a:rPr lang="zh-CN" altLang="en-US" sz="1800" dirty="0" smtClean="0">
                    <a:solidFill>
                      <a:schemeClr val="bg1"/>
                    </a:solidFill>
                    <a:ea typeface="宋体" charset="-122"/>
                  </a:rPr>
                  <a:t>不能使</a:t>
                </a:r>
                <a:r>
                  <a:rPr lang="en-US" altLang="zh-CN" sz="1800" dirty="0" smtClean="0">
                    <a:solidFill>
                      <a:schemeClr val="bg1"/>
                    </a:solidFill>
                    <a:ea typeface="宋体" charset="-122"/>
                  </a:rPr>
                  <a:t>S</a:t>
                </a:r>
                <a:r>
                  <a:rPr lang="zh-CN" altLang="en-US" sz="1800" dirty="0" smtClean="0">
                    <a:solidFill>
                      <a:schemeClr val="bg1"/>
                    </a:solidFill>
                    <a:ea typeface="宋体" charset="-122"/>
                  </a:rPr>
                  <a:t>满足该约束。因此，</a:t>
                </a:r>
                <a:r>
                  <a:rPr lang="zh-CN" altLang="en-US" sz="1800" i="0">
                    <a:solidFill>
                      <a:schemeClr val="bg1"/>
                    </a:solidFill>
                    <a:latin typeface="Cambria Math"/>
                  </a:rPr>
                  <a:t>𝑇</a:t>
                </a:r>
                <a:r>
                  <a:rPr lang="zh-CN" altLang="en-US" sz="1800" i="0" smtClean="0">
                    <a:solidFill>
                      <a:schemeClr val="bg1"/>
                    </a:solidFill>
                    <a:latin typeface="Cambria Math"/>
                  </a:rPr>
                  <a:t>_</a:t>
                </a:r>
                <a:r>
                  <a:rPr lang="zh-CN" altLang="en-US" sz="1800" i="0">
                    <a:solidFill>
                      <a:schemeClr val="bg1"/>
                    </a:solidFill>
                    <a:latin typeface="Cambria Math"/>
                  </a:rPr>
                  <a:t>𝑖</a:t>
                </a:r>
                <a:r>
                  <a:rPr lang="zh-CN" altLang="en-US" sz="1800" dirty="0" smtClean="0">
                    <a:solidFill>
                      <a:schemeClr val="bg1"/>
                    </a:solidFill>
                    <a:ea typeface="宋体" charset="-122"/>
                  </a:rPr>
                  <a:t>可以剪掉</a:t>
                </a:r>
                <a:r>
                  <a:rPr lang="zh-CN" altLang="en-US" sz="1800" dirty="0" smtClean="0">
                    <a:solidFill>
                      <a:schemeClr val="bg1"/>
                    </a:solidFill>
                    <a:ea typeface="宋体" charset="-122"/>
                  </a:rPr>
                  <a:t>。这种剪枝不是在挖掘开始时进行的，因为那时还不知道商品的价格和是否超过</a:t>
                </a:r>
                <a:r>
                  <a:rPr lang="en-US" altLang="zh-CN" sz="1800" dirty="0" smtClean="0">
                    <a:solidFill>
                      <a:schemeClr val="bg1"/>
                    </a:solidFill>
                    <a:ea typeface="宋体" charset="-122"/>
                  </a:rPr>
                  <a:t>100</a:t>
                </a:r>
                <a:r>
                  <a:rPr lang="zh-CN" altLang="en-US" sz="1800" dirty="0" smtClean="0">
                    <a:solidFill>
                      <a:schemeClr val="bg1"/>
                    </a:solidFill>
                    <a:ea typeface="宋体" charset="-122"/>
                  </a:rPr>
                  <a:t>美元。然而，在迭代挖掘过程中，我们可能发现某些项与</a:t>
                </a:r>
                <a:r>
                  <a:rPr lang="en-US" altLang="zh-CN" sz="1800" dirty="0" smtClean="0">
                    <a:solidFill>
                      <a:schemeClr val="bg1"/>
                    </a:solidFill>
                    <a:ea typeface="宋体" charset="-122"/>
                  </a:rPr>
                  <a:t>S</a:t>
                </a:r>
                <a:r>
                  <a:rPr lang="zh-CN" altLang="en-US" sz="1800" dirty="0" smtClean="0">
                    <a:solidFill>
                      <a:schemeClr val="bg1"/>
                    </a:solidFill>
                    <a:ea typeface="宋体" charset="-122"/>
                  </a:rPr>
                  <a:t>在事务中不是频繁的，因而它们将被剪掉。因此，这种检查和剪枝应该在每次迭代时实施，以便压缩数据搜索空间。</a:t>
                </a:r>
                <a:endParaRPr lang="en-US" altLang="zh-CN" sz="1800" dirty="0" smtClean="0">
                  <a:solidFill>
                    <a:schemeClr val="bg1"/>
                  </a:solidFill>
                  <a:ea typeface="宋体" charset="-122"/>
                </a:endParaRPr>
              </a:p>
              <a:p>
                <a:pPr marL="342900" lvl="1" indent="0">
                  <a:lnSpc>
                    <a:spcPts val="2200"/>
                  </a:lnSpc>
                  <a:buClr>
                    <a:schemeClr val="bg1"/>
                  </a:buClr>
                  <a:buFont typeface="Wingdings" panose="05000000000000000000" pitchFamily="2" charset="2"/>
                  <a:buNone/>
                </a:pPr>
                <a:r>
                  <a:rPr lang="zh-CN" altLang="en-US" sz="1800" dirty="0" smtClean="0">
                    <a:solidFill>
                      <a:schemeClr val="bg1"/>
                    </a:solidFill>
                    <a:ea typeface="宋体" charset="-122"/>
                  </a:rPr>
                  <a:t>注意，约束</a:t>
                </a:r>
                <a:r>
                  <a:rPr lang="en-US" altLang="zh-CN" sz="1800" dirty="0" smtClean="0">
                    <a:solidFill>
                      <a:schemeClr val="bg1"/>
                    </a:solidFill>
                    <a:ea typeface="宋体" charset="-122"/>
                  </a:rPr>
                  <a:t>C1</a:t>
                </a:r>
                <a:r>
                  <a:rPr lang="zh-CN" altLang="en-US" sz="1800" dirty="0" smtClean="0">
                    <a:solidFill>
                      <a:schemeClr val="bg1"/>
                    </a:solidFill>
                    <a:ea typeface="宋体" charset="-122"/>
                  </a:rPr>
                  <a:t>是与模式搜索空间相关的单调约束，正如我们所看到的，对于缩小搜索空间，这种约束能力有限，然而同样的约束可以用来缩小数据搜索空间。下面我们介绍同时对模式空间和数据空间进行剪枝。</a:t>
                </a:r>
                <a:endParaRPr lang="en-US" altLang="zh-CN" sz="1800" dirty="0" smtClean="0">
                  <a:solidFill>
                    <a:schemeClr val="bg1"/>
                  </a:solidFill>
                  <a:ea typeface="宋体" charset="-122"/>
                </a:endParaRPr>
              </a:p>
              <a:p>
                <a:pPr marL="285750" indent="-285750">
                  <a:lnSpc>
                    <a:spcPts val="2200"/>
                  </a:lnSpc>
                  <a:buFont typeface="Wingdings" panose="05000000000000000000" pitchFamily="2" charset="2"/>
                  <a:buChar char="l"/>
                </a:pPr>
                <a:endParaRPr lang="en-US" altLang="zh-CN" sz="2000" i="1" baseline="-25000" dirty="0" smtClean="0">
                  <a:solidFill>
                    <a:schemeClr val="bg1"/>
                  </a:solidFill>
                  <a:latin typeface="Times New Roman" pitchFamily="18" charset="0"/>
                  <a:ea typeface="宋体" charset="-122"/>
                </a:endParaRPr>
              </a:p>
              <a:p>
                <a:endParaRPr lang="zh-CN" altLang="en-US" dirty="0"/>
              </a:p>
            </p:txBody>
          </p:sp>
        </mc:Fallback>
      </mc:AlternateContent>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31657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97085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我们小组分为四个方面，首先是在经典关联规则的基础上引入模糊关联规则，后面的同学会相应介绍基于约束的频繁模式挖掘、模式评估和隐私保护应用的相关内容。</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3543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宋体" panose="02010600030101010101" pitchFamily="2" charset="-122"/>
                <a:ea typeface="宋体" panose="02010600030101010101" pitchFamily="2" charset="-122"/>
              </a:rPr>
              <a:t>基于约束的频繁模式挖掘是数据挖掘研究中最基本问题之一</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具有广泛的实际应用。</a:t>
            </a:r>
            <a:endParaRPr lang="en-US" altLang="zh-CN" sz="1200" dirty="0">
              <a:latin typeface="宋体" panose="02010600030101010101" pitchFamily="2" charset="-122"/>
              <a:ea typeface="宋体" panose="02010600030101010101" pitchFamily="2" charset="-122"/>
            </a:endParaRPr>
          </a:p>
          <a:p>
            <a:r>
              <a:rPr lang="zh-CN" altLang="en-US" sz="1200" dirty="0">
                <a:latin typeface="宋体" panose="02010600030101010101" pitchFamily="2" charset="-122"/>
                <a:ea typeface="宋体" panose="02010600030101010101" pitchFamily="2" charset="-122"/>
              </a:rPr>
              <a:t>现有三大挑战：</a:t>
            </a:r>
            <a:endParaRPr lang="en-US" altLang="zh-CN" sz="1200" dirty="0">
              <a:latin typeface="宋体" panose="02010600030101010101" pitchFamily="2" charset="-122"/>
              <a:ea typeface="宋体" panose="02010600030101010101" pitchFamily="2" charset="-122"/>
            </a:endParaRPr>
          </a:p>
          <a:p>
            <a:r>
              <a:rPr lang="en-US" altLang="zh-CN" sz="1200" dirty="0">
                <a:latin typeface="宋体" panose="02010600030101010101" pitchFamily="2" charset="-122"/>
                <a:ea typeface="宋体" panose="02010600030101010101" pitchFamily="2" charset="-122"/>
              </a:rPr>
              <a:t>1</a:t>
            </a:r>
            <a:r>
              <a:rPr lang="zh-CN" altLang="en-US" sz="1200" b="0" i="0" kern="1200" dirty="0">
                <a:solidFill>
                  <a:schemeClr val="tx1"/>
                </a:solidFill>
                <a:effectLst/>
                <a:latin typeface="+mn-lt"/>
                <a:ea typeface="+mn-ea"/>
                <a:cs typeface="+mn-cs"/>
              </a:rPr>
              <a:t>如何拓展新的应用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具体而言</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除了模式的“支持度”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怎样设计一些新模式指标更好地去度量模式的兴趣度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以满足新应用的需求；</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和模式支持度的反单调性不同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所提新模式指标的性质通常都比较复杂</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比如它不满足单调性、反单调性、可转换性、简明性等。</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那么对一个模式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如何快速计算其所有父模式关于该指标的上</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下界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并利用这个新模式指标的特性设计出高效算法；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通常</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不同的应用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有不同新模式指标的提出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然后分别提出不同的模式上</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下界的计算方法。那么有没有一种通用方法可以计算任一模式指标的上</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下界</a:t>
            </a:r>
            <a:r>
              <a:rPr lang="en-US" altLang="zh-CN"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5325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在关联规则挖掘、序列模式挖掘、多层模式挖掘等挖掘问题中，频繁模式挖掘既是基本步骤，也是关键步骤。目前挖掘频繁项集的算法主要是基于</a:t>
            </a:r>
            <a:r>
              <a:rPr lang="en-US" altLang="zh-CN" dirty="0" err="1"/>
              <a:t>Apriori</a:t>
            </a:r>
            <a:r>
              <a:rPr lang="zh-CN" altLang="en-US" dirty="0"/>
              <a:t>和</a:t>
            </a:r>
            <a:r>
              <a:rPr lang="en-US" altLang="zh-CN" dirty="0"/>
              <a:t>FP-growth</a:t>
            </a:r>
            <a:r>
              <a:rPr lang="zh-CN" altLang="en-US" dirty="0"/>
              <a:t>的改良算法。</a:t>
            </a:r>
            <a:endParaRPr lang="en-US" altLang="zh-CN" dirty="0"/>
          </a:p>
          <a:p>
            <a:r>
              <a:rPr lang="zh-CN" altLang="en-US" dirty="0"/>
              <a:t>基于约束的频繁项集挖掘算法是在挖掘频繁项集的同时直接对项目进行限定，从而生成有价值的频繁项集。然而，目前带约束的频繁项集挖掘算法对于密集型数据库的挖掘效率比较低。</a:t>
            </a:r>
            <a:endParaRPr lang="en-US" altLang="zh-CN" dirty="0"/>
          </a:p>
          <a:p>
            <a:r>
              <a:rPr lang="zh-CN" altLang="en-US" dirty="0"/>
              <a:t>现在，介绍一种快速的基于约束的频繁模式挖掘算法。</a:t>
            </a:r>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51672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在关联规则挖掘、序列模式挖掘、多层模式挖掘等挖掘问题中，频繁模式挖掘既是基本步骤，也是关键步骤。目前挖掘频繁项集的算法主要是基于</a:t>
            </a:r>
            <a:r>
              <a:rPr lang="en-US" altLang="zh-CN" dirty="0" err="1"/>
              <a:t>Apriori</a:t>
            </a:r>
            <a:r>
              <a:rPr lang="zh-CN" altLang="en-US" dirty="0"/>
              <a:t>和</a:t>
            </a:r>
            <a:r>
              <a:rPr lang="en-US" altLang="zh-CN" dirty="0"/>
              <a:t>FP-growth</a:t>
            </a:r>
            <a:r>
              <a:rPr lang="zh-CN" altLang="en-US" dirty="0"/>
              <a:t>的改良算法。</a:t>
            </a:r>
            <a:endParaRPr lang="en-US" altLang="zh-CN" dirty="0"/>
          </a:p>
          <a:p>
            <a:r>
              <a:rPr lang="zh-CN" altLang="en-US" dirty="0"/>
              <a:t>基于约束的频繁项集挖掘算法是在挖掘频繁项集的同时直接对项目进行限定，从而生成有价值的频繁项集。然而，目前带约束的频繁项集挖掘算法对于密集型数据库的挖掘效率比较低。</a:t>
            </a:r>
            <a:endParaRPr lang="en-US" altLang="zh-CN" dirty="0"/>
          </a:p>
          <a:p>
            <a:r>
              <a:rPr lang="zh-CN" altLang="en-US" dirty="0"/>
              <a:t>现在，介绍一种快速的基于约束的频繁模式挖掘算法。</a:t>
            </a:r>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933025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13851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CMFS</a:t>
            </a:r>
            <a:r>
              <a:rPr lang="zh-CN" altLang="en-US" dirty="0"/>
              <a:t>算法是在满足约束的最小频繁集上逐步扩展而成的。由项包含约束的性质可知，该算法所得的最大频繁频繁项集均满足给定的约束条件。在</a:t>
            </a:r>
            <a:r>
              <a:rPr lang="en-US" altLang="zh-CN" dirty="0"/>
              <a:t>CMFS</a:t>
            </a:r>
            <a:r>
              <a:rPr lang="zh-CN" altLang="en-US" dirty="0"/>
              <a:t>算法中，最大频繁项集采用深度优先策略和有效的剪枝方法递归得到的。</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在函数</a:t>
            </a:r>
            <a:r>
              <a:rPr lang="en-US" altLang="zh-CN" dirty="0" err="1"/>
              <a:t>extend_self</a:t>
            </a:r>
            <a:r>
              <a:rPr lang="en-US" altLang="zh-CN" dirty="0"/>
              <a:t>(</a:t>
            </a:r>
            <a:r>
              <a:rPr lang="en-US" altLang="zh-CN" dirty="0" err="1"/>
              <a:t>p,c,minsupCount</a:t>
            </a:r>
            <a:r>
              <a:rPr lang="en-US" altLang="zh-CN" dirty="0"/>
              <a:t>)</a:t>
            </a:r>
            <a:r>
              <a:rPr lang="zh-CN" altLang="en-US" dirty="0"/>
              <a:t>中，当剪枝条件</a:t>
            </a:r>
            <a:r>
              <a:rPr lang="en-US" altLang="zh-CN" dirty="0"/>
              <a:t>4</a:t>
            </a:r>
            <a:r>
              <a:rPr lang="zh-CN" altLang="en-US" dirty="0"/>
              <a:t>被满足时直接进入下一次循环，当条件</a:t>
            </a:r>
            <a:r>
              <a:rPr lang="en-US" altLang="zh-CN" dirty="0"/>
              <a:t>21</a:t>
            </a:r>
            <a:r>
              <a:rPr lang="zh-CN" altLang="en-US" dirty="0"/>
              <a:t>或</a:t>
            </a:r>
            <a:r>
              <a:rPr lang="en-US" altLang="zh-CN" dirty="0"/>
              <a:t>27</a:t>
            </a:r>
            <a:r>
              <a:rPr lang="zh-CN" altLang="en-US" dirty="0"/>
              <a:t>满足时，删除一些项减少循环次数。条件</a:t>
            </a:r>
            <a:r>
              <a:rPr lang="en-US" altLang="zh-CN" dirty="0"/>
              <a:t>36</a:t>
            </a:r>
            <a:r>
              <a:rPr lang="zh-CN" altLang="en-US" dirty="0"/>
              <a:t>的使用，使得该算法能够递归的产生所有满足约束的最大频繁项集。</a:t>
            </a:r>
            <a:endParaRPr lang="en-US" altLang="zh-CN" dirty="0"/>
          </a:p>
          <a:p>
            <a:r>
              <a:rPr lang="zh-CN" altLang="en-US" dirty="0"/>
              <a:t>等、、、</a:t>
            </a:r>
            <a:endParaRPr lang="en-US" altLang="zh-CN" dirty="0"/>
          </a:p>
          <a:p>
            <a:r>
              <a:rPr lang="en-US" altLang="zh-CN" dirty="0"/>
              <a:t>CMFS</a:t>
            </a:r>
            <a:r>
              <a:rPr lang="zh-CN" altLang="en-US" dirty="0"/>
              <a:t>算法中只需要访问两遍数据库，</a:t>
            </a:r>
            <a:endParaRPr lang="en-US" altLang="zh-CN"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689230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CMFS</a:t>
            </a:r>
            <a:r>
              <a:rPr lang="zh-CN" altLang="en-US" dirty="0"/>
              <a:t>算法应用实例：有兴趣的同学可以参考文献：</a:t>
            </a:r>
            <a:r>
              <a:rPr lang="zh-CN" altLang="en-US" sz="1200" dirty="0"/>
              <a:t>数据挖掘中关联规则挖掘方法的研究及应用。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IT</a:t>
            </a:r>
            <a:r>
              <a:rPr lang="zh-CN" altLang="en-US" sz="1200" dirty="0"/>
              <a:t>对（商品、存在该商品的事务</a:t>
            </a:r>
            <a:r>
              <a:rPr lang="en-US" altLang="zh-CN" sz="1200" dirty="0"/>
              <a:t>id</a:t>
            </a:r>
            <a:r>
              <a:rPr lang="zh-CN" altLang="en-US" sz="1200" dirty="0"/>
              <a:t>）</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算法大致流程</a:t>
            </a:r>
            <a:r>
              <a:rPr lang="en-US" altLang="zh-CN" sz="1200" dirty="0">
                <a:sym typeface="Wingdings" panose="05000000000000000000" pitchFamily="2" charset="2"/>
              </a:rPr>
              <a:t>(</a:t>
            </a:r>
            <a:r>
              <a:rPr lang="en-US" altLang="zh-CN" sz="1200" dirty="0"/>
              <a:t>1):</a:t>
            </a:r>
            <a:r>
              <a:rPr lang="zh-CN" altLang="en-US" sz="1200" dirty="0"/>
              <a:t>找到满足支持度的</a:t>
            </a:r>
            <a:r>
              <a:rPr lang="en-US" altLang="zh-CN" sz="1200" dirty="0"/>
              <a:t>1</a:t>
            </a:r>
            <a:r>
              <a:rPr lang="zh-CN" altLang="en-US" sz="1200" dirty="0"/>
              <a:t>项集，然后和约束条件集扩展找出满足约束条件的扩展集。</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a:t>
            </a:r>
            <a:r>
              <a:rPr lang="en-US" altLang="zh-CN" sz="1200" dirty="0"/>
              <a:t>2</a:t>
            </a:r>
            <a:r>
              <a:rPr lang="zh-CN" altLang="en-US" sz="1200" dirty="0"/>
              <a:t>）将扩展集再进行合并，先将第一个与其余进行依次合并找出满足最小支持度的项集，再依次合并其他的。</a:t>
            </a:r>
            <a:endParaRPr lang="en-US" altLang="zh-CN" sz="1200"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09955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举例说明，</a:t>
            </a:r>
            <a:r>
              <a:rPr lang="zh-CN" altLang="en-US" sz="1200" dirty="0">
                <a:latin typeface="+mn-ea"/>
              </a:rPr>
              <a:t>假设我们对分析涉及购买计算机游戏和录像的</a:t>
            </a:r>
            <a:r>
              <a:rPr lang="en-US" altLang="zh-CN" sz="1200" dirty="0" err="1">
                <a:latin typeface="+mn-ea"/>
              </a:rPr>
              <a:t>AllElectronics</a:t>
            </a:r>
            <a:r>
              <a:rPr lang="zh-CN" altLang="en-US" sz="1200" dirty="0">
                <a:latin typeface="+mn-ea"/>
              </a:rPr>
              <a:t>的事务感兴趣。设</a:t>
            </a:r>
            <a:r>
              <a:rPr lang="en-US" altLang="zh-CN" sz="1200" dirty="0">
                <a:latin typeface="+mn-ea"/>
              </a:rPr>
              <a:t>game</a:t>
            </a:r>
            <a:r>
              <a:rPr lang="zh-CN" altLang="en-US" sz="1200" dirty="0">
                <a:latin typeface="+mn-ea"/>
              </a:rPr>
              <a:t>表示包含计算机游戏的事务，而</a:t>
            </a:r>
            <a:r>
              <a:rPr lang="en-US" altLang="zh-CN" sz="1200" dirty="0">
                <a:latin typeface="+mn-ea"/>
              </a:rPr>
              <a:t>video</a:t>
            </a:r>
            <a:r>
              <a:rPr lang="zh-CN" altLang="en-US" sz="1200" dirty="0">
                <a:latin typeface="+mn-ea"/>
              </a:rPr>
              <a:t>表示包含录像的事务。在所分析的</a:t>
            </a:r>
            <a:r>
              <a:rPr lang="en-US" altLang="zh-CN" sz="1200" dirty="0">
                <a:latin typeface="+mn-ea"/>
              </a:rPr>
              <a:t>10000</a:t>
            </a:r>
            <a:r>
              <a:rPr lang="zh-CN" altLang="en-US" sz="1200" dirty="0">
                <a:latin typeface="+mn-ea"/>
              </a:rPr>
              <a:t>个事务中，数据显示</a:t>
            </a:r>
            <a:r>
              <a:rPr lang="en-US" altLang="zh-CN" sz="1200" dirty="0">
                <a:latin typeface="+mn-ea"/>
              </a:rPr>
              <a:t>6000</a:t>
            </a:r>
            <a:r>
              <a:rPr lang="zh-CN" altLang="en-US" sz="1200" dirty="0">
                <a:latin typeface="+mn-ea"/>
              </a:rPr>
              <a:t>个顾客事务包含计算机游戏，</a:t>
            </a:r>
            <a:r>
              <a:rPr lang="en-US" altLang="zh-CN" sz="1200" dirty="0">
                <a:latin typeface="+mn-ea"/>
              </a:rPr>
              <a:t>7500</a:t>
            </a:r>
            <a:r>
              <a:rPr lang="zh-CN" altLang="en-US" sz="1200" dirty="0">
                <a:latin typeface="+mn-ea"/>
              </a:rPr>
              <a:t>个事务包含录像，而</a:t>
            </a:r>
            <a:r>
              <a:rPr lang="en-US" altLang="zh-CN" sz="1200" dirty="0">
                <a:latin typeface="+mn-ea"/>
              </a:rPr>
              <a:t>4000</a:t>
            </a:r>
            <a:r>
              <a:rPr lang="zh-CN" altLang="en-US" sz="1200" dirty="0">
                <a:latin typeface="+mn-ea"/>
              </a:rPr>
              <a:t>个事务同时包含计算机游戏和录像。假设发现关联规则的数据挖掘程序在该数据上运行，使用最小支持度</a:t>
            </a:r>
            <a:r>
              <a:rPr lang="en-US" altLang="zh-CN" sz="1200" dirty="0">
                <a:latin typeface="+mn-ea"/>
              </a:rPr>
              <a:t>30%</a:t>
            </a:r>
            <a:r>
              <a:rPr lang="zh-CN" altLang="en-US" sz="1200" dirty="0">
                <a:latin typeface="+mn-ea"/>
              </a:rPr>
              <a:t>，最小置信度</a:t>
            </a:r>
            <a:r>
              <a:rPr lang="en-US" altLang="zh-CN" sz="1200" dirty="0">
                <a:latin typeface="+mn-ea"/>
              </a:rPr>
              <a:t>60%</a:t>
            </a:r>
            <a:r>
              <a:rPr lang="zh-CN" altLang="en-US" sz="1200" dirty="0">
                <a:latin typeface="+mn-ea"/>
              </a:rPr>
              <a:t>。将发现下面的关联规则：</a:t>
            </a:r>
            <a:endParaRPr lang="en-US" altLang="zh-CN" sz="1200" dirty="0">
              <a:latin typeface="+mn-ea"/>
            </a:endParaRPr>
          </a:p>
          <a:p>
            <a:r>
              <a:rPr lang="en-US" altLang="zh-CN" sz="1200" dirty="0">
                <a:latin typeface="+mn-ea"/>
              </a:rPr>
              <a:t>Buys(</a:t>
            </a:r>
            <a:r>
              <a:rPr lang="en-US" altLang="zh-CN" sz="1200" dirty="0" err="1">
                <a:latin typeface="+mn-ea"/>
              </a:rPr>
              <a:t>X,”game</a:t>
            </a:r>
            <a:r>
              <a:rPr lang="en-US" altLang="zh-CN" sz="1200" dirty="0">
                <a:latin typeface="+mn-ea"/>
              </a:rPr>
              <a:t>”)=&gt;buys(</a:t>
            </a:r>
            <a:r>
              <a:rPr lang="en-US" altLang="zh-CN" sz="1200" dirty="0" err="1">
                <a:latin typeface="+mn-ea"/>
              </a:rPr>
              <a:t>X,”videos</a:t>
            </a:r>
            <a:r>
              <a:rPr lang="en-US" altLang="zh-CN" sz="1200" dirty="0">
                <a:latin typeface="+mn-ea"/>
              </a:rPr>
              <a:t>”)</a:t>
            </a:r>
          </a:p>
          <a:p>
            <a:r>
              <a:rPr lang="en-US" altLang="zh-CN" sz="1200" dirty="0">
                <a:latin typeface="+mn-ea"/>
              </a:rPr>
              <a:t>[support=40%,confidence=60%],</a:t>
            </a:r>
            <a:r>
              <a:rPr lang="zh-CN" altLang="en-US" sz="1200" dirty="0">
                <a:latin typeface="+mn-ea"/>
              </a:rPr>
              <a:t>从而可以看出该规则是强关联规则，然而，该规则确实误导，事实上，计算机游戏和录像是负相关的，因为买一种实际上降低了买另一种的可能性。</a:t>
            </a:r>
          </a:p>
          <a:p>
            <a:endParaRPr lang="zh-CN" altLang="en-US" dirty="0"/>
          </a:p>
          <a:p>
            <a:endParaRPr lang="en-US" altLang="zh-CN" sz="1200"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08462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807804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072832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8305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接下来进入我要讲的模糊关联规则部分</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427177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j-ea"/>
                <a:ea typeface="+mn-ea"/>
                <a:cs typeface="+mn-cs"/>
              </a:rPr>
              <a:t>首先要建立例子中</a:t>
            </a:r>
            <a:r>
              <a:rPr lang="en-US" altLang="zh-CN" sz="1200" kern="1200" dirty="0">
                <a:solidFill>
                  <a:schemeClr val="tx1"/>
                </a:solidFill>
                <a:latin typeface="+mj-ea"/>
                <a:ea typeface="+mn-ea"/>
                <a:cs typeface="+mn-cs"/>
              </a:rPr>
              <a:t>game</a:t>
            </a:r>
            <a:r>
              <a:rPr lang="zh-CN" altLang="en-US"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rPr>
              <a:t>video</a:t>
            </a:r>
            <a:r>
              <a:rPr lang="zh-CN" altLang="en-US" sz="1200" kern="1200" dirty="0">
                <a:solidFill>
                  <a:schemeClr val="tx1"/>
                </a:solidFill>
                <a:latin typeface="+mj-ea"/>
                <a:ea typeface="+mn-ea"/>
                <a:cs typeface="+mn-cs"/>
              </a:rPr>
              <a:t>属性的相依表，为了使用卡方分析计算相关性，需要相依表在每个位置上的观测值和期望值（显示在括号内），</a:t>
            </a:r>
            <a:endParaRPr lang="zh-CN" altLang="en-US" dirty="0"/>
          </a:p>
          <a:p>
            <a:endParaRPr lang="en-US" altLang="zh-CN" sz="1200"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932705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039422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69056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62812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在上表中通过比较六种度量在六个数据集上的值，首先考察前四个数据集</a:t>
            </a:r>
            <a:r>
              <a:rPr lang="en-US" altLang="zh-CN" sz="1200" dirty="0"/>
              <a:t>D1</a:t>
            </a:r>
            <a:r>
              <a:rPr lang="zh-CN" altLang="en-US" sz="1200" dirty="0"/>
              <a:t>到</a:t>
            </a:r>
            <a:r>
              <a:rPr lang="en-US" altLang="zh-CN" sz="1200" dirty="0"/>
              <a:t>D4,</a:t>
            </a:r>
            <a:r>
              <a:rPr lang="zh-CN" altLang="en-US" sz="1200" dirty="0"/>
              <a:t>从表中可以看出</a:t>
            </a:r>
            <a:r>
              <a:rPr lang="en-US" altLang="zh-CN" sz="1200" dirty="0"/>
              <a:t>m</a:t>
            </a:r>
            <a:r>
              <a:rPr lang="zh-CN" altLang="en-US" sz="1200" dirty="0"/>
              <a:t>和</a:t>
            </a:r>
            <a:r>
              <a:rPr lang="en-US" altLang="zh-CN" sz="1200" dirty="0"/>
              <a:t>C</a:t>
            </a:r>
            <a:r>
              <a:rPr lang="zh-CN" altLang="en-US" sz="1200" dirty="0"/>
              <a:t>在</a:t>
            </a:r>
            <a:r>
              <a:rPr lang="en-US" altLang="zh-CN" sz="1200" dirty="0"/>
              <a:t>D1,D2</a:t>
            </a:r>
            <a:r>
              <a:rPr lang="zh-CN" altLang="en-US" sz="1200" dirty="0"/>
              <a:t>中是正关联的，在</a:t>
            </a:r>
            <a:r>
              <a:rPr lang="en-US" altLang="zh-CN" sz="1200" dirty="0"/>
              <a:t>D3</a:t>
            </a:r>
            <a:r>
              <a:rPr lang="zh-CN" altLang="en-US" sz="1200" dirty="0"/>
              <a:t>中是负关联的，而在</a:t>
            </a:r>
            <a:r>
              <a:rPr lang="en-US" altLang="zh-CN" sz="1200" dirty="0"/>
              <a:t>D4</a:t>
            </a:r>
            <a:r>
              <a:rPr lang="zh-CN" altLang="en-US" sz="1200" dirty="0"/>
              <a:t>中是中性的。后四个度量在这两个数据集上都产生了</a:t>
            </a:r>
            <a:r>
              <a:rPr lang="en-US" altLang="zh-CN" sz="1200" dirty="0"/>
              <a:t>0.91</a:t>
            </a:r>
            <a:r>
              <a:rPr lang="zh-CN" altLang="en-US" sz="1200" dirty="0"/>
              <a:t>，显示</a:t>
            </a:r>
            <a:r>
              <a:rPr lang="en-US" altLang="zh-CN" sz="1200" dirty="0"/>
              <a:t>m</a:t>
            </a:r>
            <a:r>
              <a:rPr lang="zh-CN" altLang="en-US" sz="1200" dirty="0"/>
              <a:t>和</a:t>
            </a:r>
            <a:r>
              <a:rPr lang="en-US" altLang="zh-CN" sz="1200" dirty="0"/>
              <a:t>C</a:t>
            </a:r>
            <a:r>
              <a:rPr lang="zh-CN" altLang="en-US" sz="1200" dirty="0"/>
              <a:t>是强正关联的，然而由于对</a:t>
            </a:r>
            <a:r>
              <a:rPr lang="en-US" altLang="zh-CN" sz="1200" dirty="0"/>
              <a:t>mc</a:t>
            </a:r>
            <a:r>
              <a:rPr lang="zh-CN" altLang="en-US" sz="1200" dirty="0"/>
              <a:t>敏感，提升度和卡方对</a:t>
            </a:r>
            <a:r>
              <a:rPr lang="en-US" altLang="zh-CN" sz="1200" dirty="0"/>
              <a:t>D1</a:t>
            </a:r>
            <a:r>
              <a:rPr lang="zh-CN" altLang="en-US" sz="1200" dirty="0"/>
              <a:t>和</a:t>
            </a:r>
            <a:r>
              <a:rPr lang="en-US" altLang="zh-CN" sz="1200" dirty="0"/>
              <a:t>D2</a:t>
            </a:r>
            <a:r>
              <a:rPr lang="zh-CN" altLang="en-US" sz="1200" dirty="0"/>
              <a:t>产生了显著不同的度量值。而好的度量不应该受不包含感兴趣项的事务影响，否则将会产生不稳定的结果。类似的，在</a:t>
            </a:r>
            <a:r>
              <a:rPr lang="en-US" altLang="zh-CN" sz="1200" dirty="0"/>
              <a:t>D3</a:t>
            </a:r>
            <a:r>
              <a:rPr lang="zh-CN" altLang="en-US" sz="1200" dirty="0"/>
              <a:t>上四个新都量都正确地表明</a:t>
            </a:r>
            <a:r>
              <a:rPr lang="en-US" altLang="zh-CN" sz="1200" dirty="0"/>
              <a:t>m</a:t>
            </a:r>
            <a:r>
              <a:rPr lang="zh-CN" altLang="en-US" sz="1200" dirty="0"/>
              <a:t>和</a:t>
            </a:r>
            <a:r>
              <a:rPr lang="en-US" altLang="zh-CN" sz="1200" dirty="0"/>
              <a:t>c</a:t>
            </a:r>
            <a:r>
              <a:rPr lang="zh-CN" altLang="en-US" sz="1200" dirty="0"/>
              <a:t>是强负相关的然而提升度和卡方都错误地与此相悖。对于</a:t>
            </a:r>
            <a:r>
              <a:rPr lang="en-US" altLang="zh-CN" sz="1200" dirty="0"/>
              <a:t>D4</a:t>
            </a:r>
            <a:r>
              <a:rPr lang="zh-CN" altLang="en-US" sz="1200" dirty="0"/>
              <a:t>，提升度和卡方都显示了</a:t>
            </a:r>
            <a:r>
              <a:rPr lang="en-US" altLang="zh-CN" sz="1200" dirty="0"/>
              <a:t>m</a:t>
            </a:r>
            <a:r>
              <a:rPr lang="zh-CN" altLang="en-US" sz="1200" dirty="0"/>
              <a:t>和</a:t>
            </a:r>
            <a:r>
              <a:rPr lang="en-US" altLang="zh-CN" sz="1200" dirty="0"/>
              <a:t>c</a:t>
            </a:r>
            <a:r>
              <a:rPr lang="zh-CN" altLang="en-US" sz="1200" dirty="0"/>
              <a:t>之间强正相关，而其他度量都指示中性关联。</a:t>
            </a:r>
            <a:endParaRPr lang="en-US" altLang="zh-CN" sz="1200" dirty="0"/>
          </a:p>
          <a:p>
            <a:r>
              <a:rPr lang="en-US" altLang="zh-CN" sz="1200" dirty="0"/>
              <a:t> </a:t>
            </a:r>
            <a:r>
              <a:rPr lang="zh-CN" altLang="en-US" sz="1200" dirty="0"/>
              <a:t>事实表明，提升度和卡方在识别上述事务数据集中的模式关联关系的能力很差！</a:t>
            </a:r>
            <a:endParaRPr lang="en-US" altLang="zh-CN" sz="1200" dirty="0"/>
          </a:p>
          <a:p>
            <a:endParaRPr lang="zh-CN" altLang="en-US" dirty="0"/>
          </a:p>
          <a:p>
            <a:endParaRPr lang="en-US" altLang="zh-CN" sz="1200"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6134101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为了回答这个问题</a:t>
            </a:r>
            <a:endParaRPr lang="en-US" altLang="zh-CN" sz="1200" dirty="0"/>
          </a:p>
          <a:p>
            <a:endParaRPr lang="zh-CN" altLang="en-US" dirty="0"/>
          </a:p>
          <a:p>
            <a:endParaRPr lang="en-US" altLang="zh-CN" sz="1200"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96024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接下来讨论另外四种度量：</a:t>
            </a:r>
            <a:endParaRPr lang="en-US" altLang="zh-CN" sz="1200" dirty="0"/>
          </a:p>
          <a:p>
            <a:r>
              <a:rPr lang="zh-CN" altLang="en-US" sz="1200" dirty="0"/>
              <a:t>在</a:t>
            </a:r>
            <a:r>
              <a:rPr lang="en-US" altLang="zh-CN" sz="1200" dirty="0"/>
              <a:t>D5</a:t>
            </a:r>
            <a:r>
              <a:rPr lang="zh-CN" altLang="en-US" sz="1200" dirty="0"/>
              <a:t>和</a:t>
            </a:r>
            <a:r>
              <a:rPr lang="en-US" altLang="zh-CN" sz="1200" dirty="0"/>
              <a:t>D6</a:t>
            </a:r>
            <a:r>
              <a:rPr lang="zh-CN" altLang="en-US" sz="1200" dirty="0"/>
              <a:t>中，全置信度和余弦度量把两种情况都看作负关联的，</a:t>
            </a:r>
            <a:r>
              <a:rPr lang="en-US" altLang="zh-CN" sz="1200" dirty="0" err="1"/>
              <a:t>Kluc</a:t>
            </a:r>
            <a:r>
              <a:rPr lang="zh-CN" altLang="en-US" sz="1200" dirty="0"/>
              <a:t>把两者都视为中性的，而最大置信度则认为两者都是强正相关的。</a:t>
            </a:r>
            <a:endParaRPr lang="en-US" altLang="zh-CN" sz="1200" dirty="0"/>
          </a:p>
          <a:p>
            <a:endParaRPr lang="en-US" altLang="zh-CN" sz="1200"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1111728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CMFS</a:t>
            </a:r>
            <a:r>
              <a:rPr lang="zh-CN" altLang="en-US" dirty="0"/>
              <a:t>算法应用实例：有兴趣的同学可以参考文献：</a:t>
            </a:r>
            <a:r>
              <a:rPr lang="zh-CN" altLang="en-US" sz="1200" dirty="0"/>
              <a:t>数据挖掘中关联规则挖掘方法的研究及应用。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a:t>IT</a:t>
            </a:r>
            <a:r>
              <a:rPr lang="zh-CN" altLang="en-US" sz="1200" dirty="0"/>
              <a:t>对（商品、存在该商品的事务</a:t>
            </a:r>
            <a:r>
              <a:rPr lang="en-US" altLang="zh-CN" sz="1200" dirty="0"/>
              <a:t>id</a:t>
            </a:r>
            <a:r>
              <a:rPr lang="zh-CN" altLang="en-US" sz="1200" dirty="0"/>
              <a:t>）</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算法大致流程</a:t>
            </a:r>
            <a:r>
              <a:rPr lang="en-US" altLang="zh-CN" sz="1200" dirty="0">
                <a:sym typeface="Wingdings" panose="05000000000000000000" pitchFamily="2" charset="2"/>
              </a:rPr>
              <a:t>(</a:t>
            </a:r>
            <a:r>
              <a:rPr lang="en-US" altLang="zh-CN" sz="1200" dirty="0"/>
              <a:t>1):</a:t>
            </a:r>
            <a:r>
              <a:rPr lang="zh-CN" altLang="en-US" sz="1200" dirty="0"/>
              <a:t>找到满足支持度的</a:t>
            </a:r>
            <a:r>
              <a:rPr lang="en-US" altLang="zh-CN" sz="1200" dirty="0"/>
              <a:t>1</a:t>
            </a:r>
            <a:r>
              <a:rPr lang="zh-CN" altLang="en-US" sz="1200" dirty="0"/>
              <a:t>项集，然后和约束条件集扩展找出满足约束条件的扩展集。</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a:t>
            </a:r>
            <a:r>
              <a:rPr lang="en-US" altLang="zh-CN" sz="1200" dirty="0"/>
              <a:t>2</a:t>
            </a:r>
            <a:r>
              <a:rPr lang="zh-CN" altLang="en-US" sz="1200" dirty="0"/>
              <a:t>）将扩展集再进行合并，先将第一个与其余进行依次合并找出满足最小支持度的项集，再依次合并其他的。</a:t>
            </a:r>
            <a:endParaRPr lang="en-US" altLang="zh-CN" sz="1200"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190395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932237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a:t>
            </a:r>
            <a:r>
              <a:rPr lang="zh-CN" altLang="en-US" dirty="0"/>
              <a:t>传统的数据挖掘技术是基于未加密的原始数据进行的，因此需要把包含个人或者企业隐私的原始数据传递给数据挖掘者才能挖掘出有用的知识</a:t>
            </a:r>
            <a:endParaRPr lang="en-US" altLang="zh-CN" dirty="0"/>
          </a:p>
          <a:p>
            <a:endParaRPr lang="zh-CN" alt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3810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在传统关联规则挖掘中，通常需要对事务数据库的连续属性做出数据预处理，其方法是应用经典集合论，将这些属性根据数值区间划分为若干经典集合，一个对象或者一定属于一个集合，或者不属于这个集合。</a:t>
            </a:r>
            <a:endParaRPr lang="en-US" altLang="zh-CN" dirty="0"/>
          </a:p>
          <a:p>
            <a:r>
              <a:rPr lang="zh-CN" altLang="zh-CN" sz="1200" kern="1200" dirty="0">
                <a:solidFill>
                  <a:schemeClr val="tx1"/>
                </a:solidFill>
                <a:effectLst/>
                <a:latin typeface="+mn-lt"/>
                <a:ea typeface="+mn-ea"/>
                <a:cs typeface="+mn-cs"/>
              </a:rPr>
              <a:t>例如，要确定某段时间内某个计算机网络中数据包的流量是否过大</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但是这样的划分往往由于过于绝对而不能真实地体现对象之间的区别，尤其是在区间的边界处。假设给定三个流量值</a:t>
            </a:r>
            <a:r>
              <a:rPr lang="en-US" altLang="zh-CN" sz="1200" kern="1200" dirty="0">
                <a:solidFill>
                  <a:schemeClr val="tx1"/>
                </a:solidFill>
                <a:effectLst/>
                <a:latin typeface="+mn-lt"/>
                <a:ea typeface="+mn-ea"/>
                <a:cs typeface="+mn-cs"/>
              </a:rPr>
              <a:t>a=200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b=201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c=500</a:t>
            </a:r>
            <a:r>
              <a:rPr lang="zh-CN" altLang="zh-CN" sz="1200" kern="1200" dirty="0">
                <a:solidFill>
                  <a:schemeClr val="tx1"/>
                </a:solidFill>
                <a:effectLst/>
                <a:latin typeface="+mn-lt"/>
                <a:ea typeface="+mn-ea"/>
                <a:cs typeface="+mn-cs"/>
              </a:rPr>
              <a:t>，那么根据上面定义的集合，</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属于</a:t>
            </a:r>
            <a:r>
              <a:rPr lang="en-US" altLang="zh-CN" sz="1200" kern="1200" dirty="0">
                <a:solidFill>
                  <a:schemeClr val="tx1"/>
                </a:solidFill>
                <a:effectLst/>
                <a:latin typeface="+mn-lt"/>
                <a:ea typeface="+mn-ea"/>
                <a:cs typeface="+mn-cs"/>
              </a:rPr>
              <a:t>Medium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属于</a:t>
            </a:r>
            <a:r>
              <a:rPr lang="en-US" altLang="zh-CN" sz="1200" kern="1200" dirty="0">
                <a:solidFill>
                  <a:schemeClr val="tx1"/>
                </a:solidFill>
                <a:effectLst/>
                <a:latin typeface="+mn-lt"/>
                <a:ea typeface="+mn-ea"/>
                <a:cs typeface="+mn-cs"/>
              </a:rPr>
              <a:t>High</a:t>
            </a:r>
            <a:r>
              <a:rPr lang="zh-CN" altLang="zh-CN" sz="1200" kern="1200" dirty="0">
                <a:solidFill>
                  <a:schemeClr val="tx1"/>
                </a:solidFill>
                <a:effectLst/>
                <a:latin typeface="+mn-lt"/>
                <a:ea typeface="+mn-ea"/>
                <a:cs typeface="+mn-cs"/>
              </a:rPr>
              <a:t>，但是很明显我们能看出</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相差很小，</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相差很大，在程度上没有体现出差别，这就是所谓的“尖锐边界”问题。为此，在关联规则挖掘的数据预处理中引入模糊集合论是有必要的，将连续属性划分为模糊集合而不是经典集合，以有效地解决“尖锐边界”问题，使集合的划分更能真实地体现数据本身的特征。</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2172689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bg1"/>
                </a:solidFill>
              </a:rPr>
              <a:t>例如，通过对医院病人的病历数据进行挖掘，可以发现各种疾病之间的关联 ，但在使用一般方法进行挖掘的过程中，不可避免地会使病例数据暴露，从而造成病人隐私的泄露。</a:t>
            </a:r>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896640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a:t>
            </a:r>
            <a:r>
              <a:rPr lang="zh-CN" altLang="en-US" dirty="0"/>
              <a:t>由领域专家制定敏感规则</a:t>
            </a:r>
            <a:endParaRPr lang="en-US" altLang="zh-CN" dirty="0"/>
          </a:p>
          <a:p>
            <a:r>
              <a:rPr lang="en-US" altLang="zh-CN" dirty="0"/>
              <a:t>2.</a:t>
            </a:r>
            <a:r>
              <a:rPr lang="zh-CN" altLang="en-US" dirty="0"/>
              <a:t>根据指定的敏感规则，应用某种方法对原始数据进行转换，使敏感规则被隐藏，把转换后的数据提供给挖掘者</a:t>
            </a:r>
            <a:endParaRPr lang="en-US" altLang="zh-CN" dirty="0"/>
          </a:p>
          <a:p>
            <a:r>
              <a:rPr lang="en-US" altLang="zh-CN" dirty="0"/>
              <a:t>3.</a:t>
            </a:r>
            <a:r>
              <a:rPr lang="zh-CN" altLang="en-US" dirty="0"/>
              <a:t>挖掘者在转换后的数据中进行挖掘，得到结果，最终达到既挖掘出有用的规则，同时又要保证敏感规则被隐藏</a:t>
            </a:r>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333355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下面来谈一谈在事务数据库中如何实现隐私保护的</a:t>
            </a:r>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099828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此时，该条关联规则不再满足被发现所需要的条件，从而达到了隐藏该敏感规则的目的</a:t>
            </a:r>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422791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若要在给定的支持度和置信度下隐藏该关联规则，用文中给出的算法对该事务数据库作处理：先顺序扫描事务数据库</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，事务</a:t>
            </a:r>
            <a:r>
              <a:rPr lang="en-US" altLang="zh-CN" sz="1200" b="0" i="0" kern="1200" dirty="0">
                <a:solidFill>
                  <a:schemeClr val="tx1"/>
                </a:solidFill>
                <a:effectLst/>
                <a:latin typeface="+mn-lt"/>
                <a:ea typeface="+mn-ea"/>
                <a:cs typeface="+mn-cs"/>
              </a:rPr>
              <a:t>T7</a:t>
            </a:r>
            <a:r>
              <a:rPr lang="zh-CN" altLang="en-US" sz="1200" b="0" i="0" kern="1200" dirty="0">
                <a:solidFill>
                  <a:schemeClr val="tx1"/>
                </a:solidFill>
                <a:effectLst/>
                <a:latin typeface="+mn-lt"/>
                <a:ea typeface="+mn-ea"/>
                <a:cs typeface="+mn-cs"/>
              </a:rPr>
              <a:t>的宽度为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所以清除事务</a:t>
            </a:r>
            <a:r>
              <a:rPr lang="en-US" altLang="zh-CN" sz="1200" b="0" i="0" kern="1200" dirty="0">
                <a:solidFill>
                  <a:schemeClr val="tx1"/>
                </a:solidFill>
                <a:effectLst/>
                <a:latin typeface="+mn-lt"/>
                <a:ea typeface="+mn-ea"/>
                <a:cs typeface="+mn-cs"/>
              </a:rPr>
              <a:t>T7</a:t>
            </a:r>
            <a:r>
              <a:rPr lang="zh-CN" altLang="en-US" sz="1200" b="0" i="0" kern="1200" dirty="0">
                <a:solidFill>
                  <a:schemeClr val="tx1"/>
                </a:solidFill>
                <a:effectLst/>
                <a:latin typeface="+mn-lt"/>
                <a:ea typeface="+mn-ea"/>
                <a:cs typeface="+mn-cs"/>
              </a:rPr>
              <a:t>，由剩下的</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个事务组成的库</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，计算对应于规则</a:t>
            </a:r>
            <a:r>
              <a:rPr lang="en-US" altLang="zh-CN" sz="1200" b="0" i="0" kern="1200" dirty="0">
                <a:solidFill>
                  <a:schemeClr val="tx1"/>
                </a:solidFill>
                <a:effectLst/>
                <a:latin typeface="+mn-lt"/>
                <a:ea typeface="+mn-ea"/>
                <a:cs typeface="+mn-cs"/>
              </a:rPr>
              <a:t>A-&gt;B</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值，</a:t>
            </a:r>
            <a:r>
              <a:rPr lang="en-US" altLang="zh-CN" sz="1200" b="0" i="0" kern="1200" dirty="0">
                <a:solidFill>
                  <a:schemeClr val="tx1"/>
                </a:solidFill>
                <a:effectLst/>
                <a:latin typeface="+mn-lt"/>
                <a:ea typeface="+mn-ea"/>
                <a:cs typeface="+mn-cs"/>
              </a:rPr>
              <a:t>a=2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b=l</a:t>
            </a:r>
            <a:r>
              <a:rPr lang="zh-CN" altLang="en-US" sz="1200" b="0" i="0" kern="1200" dirty="0">
                <a:solidFill>
                  <a:schemeClr val="tx1"/>
                </a:solidFill>
                <a:effectLst/>
                <a:latin typeface="+mn-lt"/>
                <a:ea typeface="+mn-ea"/>
                <a:cs typeface="+mn-cs"/>
              </a:rPr>
              <a:t>，由算法知，</a:t>
            </a:r>
            <a:r>
              <a:rPr lang="en-US" altLang="zh-CN" sz="1200" b="0" i="0" kern="1200" dirty="0">
                <a:solidFill>
                  <a:schemeClr val="tx1"/>
                </a:solidFill>
                <a:effectLst/>
                <a:latin typeface="+mn-lt"/>
                <a:ea typeface="+mn-ea"/>
                <a:cs typeface="+mn-cs"/>
              </a:rPr>
              <a:t>k=min(a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，即只要从事务库</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中找一个同时包含项</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的事务，</a:t>
            </a:r>
            <a:r>
              <a:rPr lang="zh-CN" altLang="en-US" dirty="0"/>
              <a:t> 比如</a:t>
            </a:r>
            <a:r>
              <a:rPr lang="en-US" altLang="zh-CN" dirty="0"/>
              <a:t>T1</a:t>
            </a:r>
            <a:r>
              <a:rPr lang="zh-CN" altLang="en-US" dirty="0"/>
              <a:t>，从而实现规则</a:t>
            </a:r>
            <a:r>
              <a:rPr lang="en-US" altLang="zh-CN" dirty="0"/>
              <a:t>A-&gt;B</a:t>
            </a:r>
            <a:r>
              <a:rPr lang="zh-CN" altLang="en-US" dirty="0"/>
              <a:t>的隐藏</a:t>
            </a:r>
            <a:br>
              <a:rPr lang="zh-CN" altLang="en-US" dirty="0"/>
            </a:br>
            <a:br>
              <a:rPr lang="en-US" altLang="zh-CN" dirty="0"/>
            </a:br>
            <a:br>
              <a:rPr lang="zh-CN" altLang="en-US" dirty="0"/>
            </a:br>
            <a:r>
              <a:rPr lang="zh-CN" altLang="en-US" dirty="0"/>
              <a:t> </a:t>
            </a:r>
            <a:br>
              <a:rPr lang="zh-CN" altLang="en-US" dirty="0"/>
            </a:br>
            <a:r>
              <a:rPr lang="zh-CN" altLang="en-US" dirty="0"/>
              <a:t> </a:t>
            </a:r>
            <a:br>
              <a:rPr lang="zh-CN" altLang="en-US" dirty="0"/>
            </a:br>
            <a:br>
              <a:rPr lang="zh-CN" altLang="en-US" dirty="0"/>
            </a:br>
            <a:endParaRPr lang="zh-CN" alt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71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654051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下面我们来看一看基于隐私保护的关联规则挖掘的一些其他算法，</a:t>
            </a:r>
            <a:r>
              <a:rPr lang="en-US" altLang="zh-CN" dirty="0"/>
              <a:t>MASK</a:t>
            </a:r>
            <a:r>
              <a:rPr lang="zh-CN" altLang="en-US" dirty="0"/>
              <a:t>算法为了保护输入数据集的隐私性，采用概率歪曲的方法对原始数据进行扰乱操作，根据相关的公式由歪曲矩阵估计出真实矩阵中项集的支持度</a:t>
            </a:r>
            <a:endParaRPr lang="en-US" altLang="zh-CN" dirty="0"/>
          </a:p>
          <a:p>
            <a:r>
              <a:rPr lang="zh-CN" altLang="en-US" dirty="0"/>
              <a:t>在使用者得到的信息中，虽然详细信息被提供者进行了干扰，但在数据量比较大的情况下，统计信息和聚集信息仍然可以被相当精确地估算出来。由于关联规则挖掘是基于一个数据集合的聚集信息值而不是一个详细的数据项，因此，随机化回答的方法可以很好的用于关联规则的挖掘</a:t>
            </a:r>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72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575555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从总体上来讲，与国外和我国港台地区的研究组相比，国内关于隐私保护数据挖掘方面的研究还处在起步阶段，尚有一定的差距，还具有一定的差距，还具有非常广阔的发展空间</a:t>
            </a:r>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933773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a:t>
            </a:r>
            <a:r>
              <a:rPr lang="zh-CN" altLang="en-US" dirty="0"/>
              <a:t>一个理想的数据挖掘隐私保护技术方案应该是独立于各种各样的数据挖掘算法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sz="1200" dirty="0">
                <a:solidFill>
                  <a:schemeClr val="accent5">
                    <a:lumMod val="50000"/>
                  </a:schemeClr>
                </a:solidFill>
              </a:rPr>
              <a:t>目前的关联规则保护技术，大多只针对布尔型的交易数据库，对于其他形式的数据集的关联规则隐私保护技术也值得进一步研究；</a:t>
            </a:r>
            <a:endParaRPr lang="en-US" altLang="zh-CN" sz="1200" dirty="0">
              <a:solidFill>
                <a:schemeClr val="accent5">
                  <a:lumMod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accent5">
                    <a:lumMod val="50000"/>
                  </a:schemeClr>
                </a:solidFill>
              </a:rPr>
              <a:t>3.</a:t>
            </a:r>
            <a:r>
              <a:rPr lang="zh-CN" altLang="en-US" sz="1200" dirty="0">
                <a:solidFill>
                  <a:schemeClr val="accent5">
                    <a:lumMod val="50000"/>
                  </a:schemeClr>
                </a:solidFill>
              </a:rPr>
              <a:t>随</a:t>
            </a:r>
            <a:r>
              <a:rPr lang="zh-CN" altLang="en-US" sz="1200" b="0" i="0" kern="1200" dirty="0">
                <a:solidFill>
                  <a:schemeClr val="tx1"/>
                </a:solidFill>
                <a:effectLst/>
                <a:latin typeface="+mn-lt"/>
                <a:ea typeface="+mn-ea"/>
                <a:cs typeface="+mn-cs"/>
              </a:rPr>
              <a:t>着流数据类型数据的应用越来越广泛，在这种特殊数据类型上进行数据挖掘时的隐私保护也应该给予考虑。</a:t>
            </a:r>
            <a:r>
              <a:rPr lang="zh-CN" altLang="en-US" dirty="0"/>
              <a:t> </a:t>
            </a:r>
            <a:br>
              <a:rPr lang="zh-CN" altLang="en-US" dirty="0"/>
            </a:br>
            <a:r>
              <a:rPr lang="en-US" altLang="zh-CN" dirty="0"/>
              <a:t>4.</a:t>
            </a:r>
            <a:r>
              <a:rPr lang="zh-CN" altLang="en-US" sz="1200" dirty="0">
                <a:solidFill>
                  <a:schemeClr val="accent5">
                    <a:lumMod val="50000"/>
                  </a:schemeClr>
                </a:solidFill>
              </a:rPr>
              <a:t>目前提出的算法大多数都是基于数据集中分布下的关联规则，但是现今，海量数据往往存放在各个不同的站点，所以基于分布式的关联挖掘也是一个研究方向；</a:t>
            </a:r>
            <a:endParaRPr lang="en-US" altLang="zh-CN" sz="1200" dirty="0">
              <a:solidFill>
                <a:schemeClr val="accent5">
                  <a:lumMod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accent5">
                    <a:lumMod val="50000"/>
                  </a:schemeClr>
                </a:solidFill>
              </a:rPr>
              <a:t>5.</a:t>
            </a:r>
            <a:r>
              <a:rPr lang="zh-CN" altLang="en-US" sz="1200" dirty="0">
                <a:solidFill>
                  <a:schemeClr val="accent5">
                    <a:lumMod val="50000"/>
                  </a:schemeClr>
                </a:solidFill>
              </a:rPr>
              <a:t>当数据是分布在不同的站点时，隐私保护技术应该考虑各个站点之间交流的代价</a:t>
            </a:r>
            <a:endParaRPr lang="en-US" altLang="zh-CN" sz="1200" dirty="0">
              <a:solidFill>
                <a:schemeClr val="accent5">
                  <a:lumMod val="50000"/>
                </a:schemeClr>
              </a:solidFill>
            </a:endParaRPr>
          </a:p>
          <a:p>
            <a:endParaRPr lang="zh-CN" alt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135403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75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4603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接下来介绍模糊关联规则的相关概念，模糊关联规则在关联规则的基础上引入模糊集，</a:t>
            </a:r>
            <a:r>
              <a:rPr lang="zh-CN" altLang="zh-CN" sz="1200" kern="1200" dirty="0">
                <a:solidFill>
                  <a:schemeClr val="tx1"/>
                </a:solidFill>
                <a:effectLst/>
                <a:latin typeface="+mn-lt"/>
                <a:ea typeface="+mn-ea"/>
                <a:cs typeface="+mn-cs"/>
              </a:rPr>
              <a:t>模糊关联规则是形如</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指向</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的蕴涵式，其中</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是两个非空集合，且</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Y </a:t>
            </a:r>
            <a:r>
              <a:rPr lang="zh-CN" altLang="zh-CN" sz="1200" kern="1200" dirty="0">
                <a:solidFill>
                  <a:schemeClr val="tx1"/>
                </a:solidFill>
                <a:effectLst/>
                <a:latin typeface="+mn-lt"/>
                <a:ea typeface="+mn-ea"/>
                <a:cs typeface="+mn-cs"/>
              </a:rPr>
              <a:t>没有交集，</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的并不包括来自同一属性的相关项。因此，可以得到模糊关联规则</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指向</a:t>
            </a:r>
            <a:r>
              <a:rPr lang="en-US" altLang="zh-CN" sz="1200" kern="1200" dirty="0">
                <a:solidFill>
                  <a:schemeClr val="tx1"/>
                </a:solidFill>
                <a:effectLst/>
                <a:latin typeface="+mn-lt"/>
                <a:ea typeface="+mn-ea"/>
                <a:cs typeface="+mn-cs"/>
              </a:rPr>
              <a:t>Y </a:t>
            </a:r>
            <a:r>
              <a:rPr lang="zh-CN" altLang="zh-CN" sz="1200" kern="1200" dirty="0">
                <a:solidFill>
                  <a:schemeClr val="tx1"/>
                </a:solidFill>
                <a:effectLst/>
                <a:latin typeface="+mn-lt"/>
                <a:ea typeface="+mn-ea"/>
                <a:cs typeface="+mn-cs"/>
              </a:rPr>
              <a:t>的支持度和置信度。</a:t>
            </a:r>
            <a:r>
              <a:rPr lang="zh-CN" altLang="en-US" sz="1200" kern="1200" dirty="0">
                <a:solidFill>
                  <a:schemeClr val="tx1"/>
                </a:solidFill>
                <a:effectLst/>
                <a:latin typeface="+mn-lt"/>
                <a:ea typeface="+mn-ea"/>
                <a:cs typeface="+mn-cs"/>
              </a:rPr>
              <a:t>给定最小支持度</a:t>
            </a:r>
            <a:r>
              <a:rPr lang="en-US" altLang="zh-CN" sz="1200" kern="1200" dirty="0">
                <a:solidFill>
                  <a:schemeClr val="tx1"/>
                </a:solidFill>
                <a:effectLst/>
                <a:latin typeface="+mn-lt"/>
                <a:ea typeface="+mn-ea"/>
                <a:cs typeface="+mn-cs"/>
              </a:rPr>
              <a:t>min sup</a:t>
            </a:r>
            <a:r>
              <a:rPr lang="zh-CN" altLang="en-US" sz="1200" kern="1200" dirty="0">
                <a:solidFill>
                  <a:schemeClr val="tx1"/>
                </a:solidFill>
                <a:effectLst/>
                <a:latin typeface="+mn-lt"/>
                <a:ea typeface="+mn-ea"/>
                <a:cs typeface="+mn-cs"/>
              </a:rPr>
              <a:t>，若模糊属性项集</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的支持度不小于</a:t>
            </a:r>
            <a:r>
              <a:rPr lang="en-US" altLang="zh-CN" sz="1200" kern="1200" dirty="0">
                <a:solidFill>
                  <a:schemeClr val="tx1"/>
                </a:solidFill>
                <a:effectLst/>
                <a:latin typeface="+mn-lt"/>
                <a:ea typeface="+mn-ea"/>
                <a:cs typeface="+mn-cs"/>
              </a:rPr>
              <a:t>min sup</a:t>
            </a:r>
            <a:r>
              <a:rPr lang="zh-CN" altLang="en-US" sz="1200" kern="1200" dirty="0">
                <a:solidFill>
                  <a:schemeClr val="tx1"/>
                </a:solidFill>
                <a:effectLst/>
                <a:latin typeface="+mn-lt"/>
                <a:ea typeface="+mn-ea"/>
                <a:cs typeface="+mn-cs"/>
              </a:rPr>
              <a:t>，则称</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为频繁模糊项集。任何关联规则都需要满足最小支持度和最小置信度，最小支持度反映了项集在统计意义上需要满足的最低程度，而最小置信度是对关联规则准确性的衡量。</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89970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将数据库看成一个形式背景后，得到一个概念格结点与项集的对应，以及结点二元组与关联规则的对应，可以构建关联规则格，其格结点的父子关系就是对应项集关联规则的体现，此时当数据库发生变化时，只需维护关联规则格就可以得到关联规则，提高规则提取的效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将事务属性库中的模糊属性集中的属性做单一属性来处理得到的模糊属性事务数据库</a:t>
            </a:r>
            <a:r>
              <a:rPr lang="en-US" altLang="zh-CN" sz="1200" kern="1200" dirty="0">
                <a:solidFill>
                  <a:schemeClr val="tx1"/>
                </a:solidFill>
                <a:effectLst/>
                <a:latin typeface="+mn-lt"/>
                <a:ea typeface="+mn-ea"/>
                <a:cs typeface="+mn-cs"/>
              </a:rPr>
              <a:t>Df</a:t>
            </a:r>
            <a:r>
              <a:rPr lang="zh-CN" altLang="en-US" sz="1200" kern="1200" dirty="0">
                <a:solidFill>
                  <a:schemeClr val="tx1"/>
                </a:solidFill>
                <a:effectLst/>
                <a:latin typeface="+mn-lt"/>
                <a:ea typeface="+mn-ea"/>
                <a:cs typeface="+mn-cs"/>
              </a:rPr>
              <a:t>可以理解为一个模糊属性背景，其中</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Df</a:t>
            </a:r>
            <a:r>
              <a:rPr lang="zh-CN" altLang="en-US" sz="1200" kern="1200" dirty="0">
                <a:solidFill>
                  <a:schemeClr val="tx1"/>
                </a:solidFill>
                <a:effectLst/>
                <a:latin typeface="+mn-lt"/>
                <a:ea typeface="+mn-ea"/>
                <a:cs typeface="+mn-cs"/>
              </a:rPr>
              <a:t>中的事务集合，</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为数据库中所有可能的模糊特征集合</a:t>
            </a:r>
            <a:r>
              <a:rPr lang="en-US" altLang="zh-CN" sz="1200" kern="1200" dirty="0">
                <a:solidFill>
                  <a:schemeClr val="tx1"/>
                </a:solidFill>
                <a:effectLst/>
                <a:latin typeface="+mn-lt"/>
                <a:ea typeface="+mn-ea"/>
                <a:cs typeface="+mn-cs"/>
              </a:rPr>
              <a:t>If</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表示对象与特征之间的模糊关系。</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模糊概念格结点对应模糊属性项集</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，当</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的参数</a:t>
            </a:r>
            <a:r>
              <a:rPr lang="en-US" altLang="zh-CN" sz="1200" kern="1200" dirty="0">
                <a:solidFill>
                  <a:schemeClr val="tx1"/>
                </a:solidFill>
                <a:effectLst/>
                <a:latin typeface="+mn-lt"/>
                <a:ea typeface="+mn-ea"/>
                <a:cs typeface="+mn-cs"/>
              </a:rPr>
              <a:t>E</a:t>
            </a:r>
            <a:r>
              <a:rPr lang="zh-CN" altLang="en-US" sz="1200" kern="1200" dirty="0">
                <a:solidFill>
                  <a:schemeClr val="tx1"/>
                </a:solidFill>
                <a:effectLst/>
                <a:latin typeface="+mn-lt"/>
                <a:ea typeface="+mn-ea"/>
                <a:cs typeface="+mn-cs"/>
              </a:rPr>
              <a:t>大于支持度阈值</a:t>
            </a:r>
            <a:r>
              <a:rPr lang="en-US" altLang="zh-CN" sz="1200" kern="1200" dirty="0">
                <a:solidFill>
                  <a:schemeClr val="tx1"/>
                </a:solidFill>
                <a:effectLst/>
                <a:latin typeface="+mn-lt"/>
                <a:ea typeface="+mn-ea"/>
                <a:cs typeface="+mn-cs"/>
              </a:rPr>
              <a:t>seta</a:t>
            </a:r>
            <a:r>
              <a:rPr lang="zh-CN" altLang="en-US" sz="1200" kern="1200" dirty="0">
                <a:solidFill>
                  <a:schemeClr val="tx1"/>
                </a:solidFill>
                <a:effectLst/>
                <a:latin typeface="+mn-lt"/>
                <a:ea typeface="+mn-ea"/>
                <a:cs typeface="+mn-cs"/>
              </a:rPr>
              <a:t>，参数</a:t>
            </a:r>
            <a:r>
              <a:rPr lang="en-US" altLang="zh-CN" sz="1200" kern="1200" dirty="0" err="1">
                <a:solidFill>
                  <a:schemeClr val="tx1"/>
                </a:solidFill>
                <a:effectLst/>
                <a:latin typeface="+mn-lt"/>
                <a:ea typeface="+mn-ea"/>
                <a:cs typeface="+mn-cs"/>
              </a:rPr>
              <a:t>deta</a:t>
            </a:r>
            <a:r>
              <a:rPr lang="zh-CN" altLang="en-US" sz="1200" kern="1200" dirty="0">
                <a:solidFill>
                  <a:schemeClr val="tx1"/>
                </a:solidFill>
                <a:effectLst/>
                <a:latin typeface="+mn-lt"/>
                <a:ea typeface="+mn-ea"/>
                <a:cs typeface="+mn-cs"/>
              </a:rPr>
              <a:t>小于某个阈值，则称为频繁结点，</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成为频繁项集。</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在概念格的建构方面，目前的研究主要分为两类：</a:t>
            </a:r>
            <a:r>
              <a:rPr lang="zh-CN" altLang="en-US" sz="1200" kern="1200" dirty="0">
                <a:solidFill>
                  <a:schemeClr val="tx1"/>
                </a:solidFill>
                <a:effectLst/>
                <a:latin typeface="+mn-lt"/>
                <a:ea typeface="+mn-ea"/>
                <a:cs typeface="+mn-cs"/>
              </a:rPr>
              <a:t>批处理算法和渐进式算法。</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610859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这个是模糊关联规则格提取的一个流程图，对于给定的事务数据。做数据预处理，引入模糊集合论，将具有连续属性的事务数据库转化为模糊属性事务数据库，并将属性做单一化处理，建立模糊属性事务数据库与模糊形式背景的对应关系，构建模糊关联规则格，具体的提取就是首先判断格结点是否满足参数</a:t>
            </a:r>
            <a:r>
              <a:rPr lang="en-US" altLang="zh-CN" sz="1200" kern="12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大于支持度阈值，参数</a:t>
            </a:r>
            <a:r>
              <a:rPr lang="en-US" altLang="zh-CN" sz="1200" kern="1200" dirty="0" err="1">
                <a:solidFill>
                  <a:schemeClr val="tx1"/>
                </a:solidFill>
                <a:effectLst/>
                <a:latin typeface="+mn-lt"/>
                <a:ea typeface="+mn-ea"/>
                <a:cs typeface="+mn-cs"/>
              </a:rPr>
              <a:t>deta</a:t>
            </a:r>
            <a:r>
              <a:rPr lang="zh-CN" altLang="zh-CN" sz="1200" kern="1200" dirty="0">
                <a:solidFill>
                  <a:schemeClr val="tx1"/>
                </a:solidFill>
                <a:effectLst/>
                <a:latin typeface="+mn-lt"/>
                <a:ea typeface="+mn-ea"/>
                <a:cs typeface="+mn-cs"/>
              </a:rPr>
              <a:t>是否小于某个阈值，满足的话得到频繁结点，然后由频繁结点构成频繁结点对，满足直接父子关系的频繁结点对为候选二元组，然后得到模糊关联规则。</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174902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这个是模糊关联规则的一个简单挖掘流程，</a:t>
            </a:r>
            <a:r>
              <a:rPr lang="zh-CN" altLang="zh-CN" sz="1200" kern="1200" dirty="0">
                <a:solidFill>
                  <a:schemeClr val="tx1"/>
                </a:solidFill>
                <a:effectLst/>
                <a:latin typeface="+mn-lt"/>
                <a:ea typeface="+mn-ea"/>
                <a:cs typeface="+mn-cs"/>
              </a:rPr>
              <a:t>主要分两步进行</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首先发现所有模糊频繁项目集，即找到所有不小于用户给定的最小支持度的模糊频繁项集</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然后从所有频繁项目集合中，产生所有可能的关联关系，并提取不小于最小置信度的模糊关联规则；</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流程的大致描述就是输入数据库、最小支持度、最小置信度，输出模糊关联规则。</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59141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2018/9/26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2018/9/26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2018/9/26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2018/9/26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2018/9/26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2018/9/26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2018/9/26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2018/9/26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2018/9/26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0.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png"/><Relationship Id="rId4" Type="http://schemas.openxmlformats.org/officeDocument/2006/relationships/image" Target="../media/image3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31" name="矩形 30"/>
          <p:cNvSpPr/>
          <p:nvPr/>
        </p:nvSpPr>
        <p:spPr bwMode="auto">
          <a:xfrm>
            <a:off x="3217768" y="1319012"/>
            <a:ext cx="2698175" cy="1169551"/>
          </a:xfrm>
          <a:prstGeom prst="rect">
            <a:avLst/>
          </a:prstGeom>
        </p:spPr>
        <p:txBody>
          <a:bodyPr wrap="none">
            <a:spAutoFit/>
          </a:bodyPr>
          <a:lstStyle/>
          <a:p>
            <a:pPr algn="ctr">
              <a:lnSpc>
                <a:spcPct val="150000"/>
              </a:lnSpc>
              <a:defRPr/>
            </a:pP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关联规则</a:t>
            </a:r>
            <a:endParaRPr lang="en-US" altLang="zh-CN"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相关算法及应用</a:t>
            </a:r>
          </a:p>
        </p:txBody>
      </p:sp>
      <p:sp>
        <p:nvSpPr>
          <p:cNvPr id="32" name="矩形 31"/>
          <p:cNvSpPr/>
          <p:nvPr/>
        </p:nvSpPr>
        <p:spPr>
          <a:xfrm>
            <a:off x="2489105" y="2663081"/>
            <a:ext cx="4155479" cy="307777"/>
          </a:xfrm>
          <a:prstGeom prst="rect">
            <a:avLst/>
          </a:prstGeom>
        </p:spPr>
        <p:txBody>
          <a:bodyPr wrap="square">
            <a:spAutoFit/>
          </a:bodyPr>
          <a:lstStyle/>
          <a:p>
            <a:pPr algn="ctr"/>
            <a:r>
              <a:rPr lang="zh-CN" altLang="en-US" sz="1400" dirty="0">
                <a:solidFill>
                  <a:schemeClr val="accent1"/>
                </a:solidFill>
                <a:latin typeface="Arial" panose="020B0604020202020204"/>
              </a:rPr>
              <a:t>汇报人：周英波   何萍   陈梦雅  王鹏</a:t>
            </a:r>
          </a:p>
        </p:txBody>
      </p:sp>
      <p:sp>
        <p:nvSpPr>
          <p:cNvPr id="38" name="矩形 37"/>
          <p:cNvSpPr/>
          <p:nvPr/>
        </p:nvSpPr>
        <p:spPr>
          <a:xfrm>
            <a:off x="2962087" y="2970858"/>
            <a:ext cx="3209513" cy="296941"/>
          </a:xfrm>
          <a:prstGeom prst="rect">
            <a:avLst/>
          </a:prstGeom>
        </p:spPr>
        <p:txBody>
          <a:bodyPr wrap="square">
            <a:spAutoFit/>
          </a:bodyPr>
          <a:lstStyle/>
          <a:p>
            <a:pPr lvl="0" algn="ctr">
              <a:lnSpc>
                <a:spcPct val="150000"/>
              </a:lnSpc>
            </a:pPr>
            <a:r>
              <a:rPr lang="en-US" altLang="zh-CN" sz="1000" dirty="0">
                <a:solidFill>
                  <a:srgbClr val="002060"/>
                </a:solidFill>
                <a:latin typeface="+mn-ea"/>
              </a:rPr>
              <a:t>——</a:t>
            </a:r>
            <a:r>
              <a:rPr lang="zh-CN" altLang="en-US" sz="1000" dirty="0">
                <a:solidFill>
                  <a:srgbClr val="002060"/>
                </a:solidFill>
                <a:latin typeface="+mn-ea"/>
              </a:rPr>
              <a:t>时间：</a:t>
            </a:r>
            <a:r>
              <a:rPr lang="en-US" altLang="zh-CN" sz="1000" dirty="0">
                <a:solidFill>
                  <a:srgbClr val="002060"/>
                </a:solidFill>
                <a:latin typeface="+mn-ea"/>
              </a:rPr>
              <a:t>2018.09.26</a:t>
            </a:r>
            <a:r>
              <a:rPr lang="en-US" altLang="zh-CN" sz="900" dirty="0">
                <a:solidFill>
                  <a:schemeClr val="tx1">
                    <a:lumMod val="85000"/>
                    <a:lumOff val="15000"/>
                  </a:schemeClr>
                </a:solidFill>
              </a:rPr>
              <a:t> </a:t>
            </a:r>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333181" y="4667204"/>
            <a:ext cx="1569660" cy="276999"/>
          </a:xfrm>
          <a:prstGeom prst="rect">
            <a:avLst/>
          </a:prstGeom>
        </p:spPr>
        <p:txBody>
          <a:bodyPr wrap="none">
            <a:spAutoFit/>
          </a:bodyPr>
          <a:lstStyle/>
          <a:p>
            <a:pPr algn="r">
              <a:defRPr/>
            </a:pPr>
            <a:r>
              <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数据挖掘与知识发现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菱形 1"/>
          <p:cNvSpPr/>
          <p:nvPr/>
        </p:nvSpPr>
        <p:spPr>
          <a:xfrm>
            <a:off x="2233142" y="286843"/>
            <a:ext cx="4667405" cy="466740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bwMode="auto">
          <a:xfrm>
            <a:off x="278388" y="4667204"/>
            <a:ext cx="947695"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2018-9-26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第一部分：模糊关联规则</a:t>
            </a:r>
          </a:p>
        </p:txBody>
      </p:sp>
      <p:sp>
        <p:nvSpPr>
          <p:cNvPr id="5" name="矩形 4"/>
          <p:cNvSpPr/>
          <p:nvPr/>
        </p:nvSpPr>
        <p:spPr>
          <a:xfrm>
            <a:off x="1239582" y="575233"/>
            <a:ext cx="125547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Fuzzy association rules</a:t>
            </a:r>
          </a:p>
        </p:txBody>
      </p:sp>
      <p:cxnSp>
        <p:nvCxnSpPr>
          <p:cNvPr id="7" name="直接连接符 6"/>
          <p:cNvCxnSpPr/>
          <p:nvPr/>
        </p:nvCxnSpPr>
        <p:spPr>
          <a:xfrm>
            <a:off x="1337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9D8CF0F-DA5F-40E1-8A27-0B391F4EB8AD}"/>
              </a:ext>
            </a:extLst>
          </p:cNvPr>
          <p:cNvSpPr txBox="1"/>
          <p:nvPr/>
        </p:nvSpPr>
        <p:spPr>
          <a:xfrm>
            <a:off x="1073150" y="1231900"/>
            <a:ext cx="2723823" cy="369332"/>
          </a:xfrm>
          <a:prstGeom prst="rect">
            <a:avLst/>
          </a:prstGeom>
          <a:noFill/>
        </p:spPr>
        <p:txBody>
          <a:bodyPr wrap="none" rtlCol="0">
            <a:spAutoFit/>
          </a:bodyPr>
          <a:lstStyle/>
          <a:p>
            <a:r>
              <a:rPr lang="zh-CN" altLang="en-US" sz="1800" b="1" dirty="0">
                <a:solidFill>
                  <a:schemeClr val="accent5">
                    <a:lumMod val="50000"/>
                  </a:schemeClr>
                </a:solidFill>
              </a:rPr>
              <a:t>模糊关联规则基本模型：</a:t>
            </a:r>
          </a:p>
        </p:txBody>
      </p:sp>
      <p:sp>
        <p:nvSpPr>
          <p:cNvPr id="9" name="矩形: 圆角 8">
            <a:extLst>
              <a:ext uri="{FF2B5EF4-FFF2-40B4-BE49-F238E27FC236}">
                <a16:creationId xmlns:a16="http://schemas.microsoft.com/office/drawing/2014/main" id="{A550AC67-6E21-4723-8D48-479F4275EDEF}"/>
              </a:ext>
            </a:extLst>
          </p:cNvPr>
          <p:cNvSpPr/>
          <p:nvPr/>
        </p:nvSpPr>
        <p:spPr>
          <a:xfrm>
            <a:off x="1169495" y="2057400"/>
            <a:ext cx="90010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数据库</a:t>
            </a:r>
          </a:p>
        </p:txBody>
      </p:sp>
      <p:sp>
        <p:nvSpPr>
          <p:cNvPr id="10" name="箭头: 右 9">
            <a:extLst>
              <a:ext uri="{FF2B5EF4-FFF2-40B4-BE49-F238E27FC236}">
                <a16:creationId xmlns:a16="http://schemas.microsoft.com/office/drawing/2014/main" id="{250948CA-FF4E-4E81-A6C8-DECC545B7CAD}"/>
              </a:ext>
            </a:extLst>
          </p:cNvPr>
          <p:cNvSpPr/>
          <p:nvPr/>
        </p:nvSpPr>
        <p:spPr>
          <a:xfrm>
            <a:off x="2076450" y="2165350"/>
            <a:ext cx="51003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1" name="矩形: 圆角 30">
            <a:extLst>
              <a:ext uri="{FF2B5EF4-FFF2-40B4-BE49-F238E27FC236}">
                <a16:creationId xmlns:a16="http://schemas.microsoft.com/office/drawing/2014/main" id="{A340C310-62EB-450F-AF00-ED4843F273A9}"/>
              </a:ext>
            </a:extLst>
          </p:cNvPr>
          <p:cNvSpPr/>
          <p:nvPr/>
        </p:nvSpPr>
        <p:spPr>
          <a:xfrm>
            <a:off x="2601588" y="2070100"/>
            <a:ext cx="90010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模糊</a:t>
            </a:r>
            <a:endParaRPr lang="en-US" altLang="zh-CN" b="1" dirty="0"/>
          </a:p>
          <a:p>
            <a:pPr algn="ctr"/>
            <a:r>
              <a:rPr lang="zh-CN" altLang="en-US" b="1" dirty="0"/>
              <a:t>数据</a:t>
            </a:r>
          </a:p>
        </p:txBody>
      </p:sp>
      <p:sp>
        <p:nvSpPr>
          <p:cNvPr id="33" name="矩形: 圆角 32">
            <a:extLst>
              <a:ext uri="{FF2B5EF4-FFF2-40B4-BE49-F238E27FC236}">
                <a16:creationId xmlns:a16="http://schemas.microsoft.com/office/drawing/2014/main" id="{F0A0FCFA-EA6D-4EE7-9815-21473F6B5D3D}"/>
              </a:ext>
            </a:extLst>
          </p:cNvPr>
          <p:cNvSpPr/>
          <p:nvPr/>
        </p:nvSpPr>
        <p:spPr>
          <a:xfrm>
            <a:off x="4019926" y="2082800"/>
            <a:ext cx="1027605"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发现模糊</a:t>
            </a:r>
            <a:endParaRPr lang="en-US" altLang="zh-CN" b="1" dirty="0"/>
          </a:p>
          <a:p>
            <a:pPr algn="ctr"/>
            <a:r>
              <a:rPr lang="zh-CN" altLang="en-US" b="1" dirty="0"/>
              <a:t>频繁项集</a:t>
            </a:r>
          </a:p>
        </p:txBody>
      </p:sp>
      <p:sp>
        <p:nvSpPr>
          <p:cNvPr id="34" name="矩形: 圆角 33">
            <a:extLst>
              <a:ext uri="{FF2B5EF4-FFF2-40B4-BE49-F238E27FC236}">
                <a16:creationId xmlns:a16="http://schemas.microsoft.com/office/drawing/2014/main" id="{E9040A6F-671A-4A7E-A025-0FDE32780F3C}"/>
              </a:ext>
            </a:extLst>
          </p:cNvPr>
          <p:cNvSpPr/>
          <p:nvPr/>
        </p:nvSpPr>
        <p:spPr>
          <a:xfrm>
            <a:off x="5557874" y="2089150"/>
            <a:ext cx="1027605"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发现模糊</a:t>
            </a:r>
            <a:endParaRPr lang="en-US" altLang="zh-CN" b="1" dirty="0"/>
          </a:p>
          <a:p>
            <a:pPr algn="ctr"/>
            <a:r>
              <a:rPr lang="zh-CN" altLang="en-US" b="1" dirty="0"/>
              <a:t>频繁项集</a:t>
            </a:r>
          </a:p>
        </p:txBody>
      </p:sp>
      <p:sp>
        <p:nvSpPr>
          <p:cNvPr id="38" name="矩形: 圆角 37">
            <a:extLst>
              <a:ext uri="{FF2B5EF4-FFF2-40B4-BE49-F238E27FC236}">
                <a16:creationId xmlns:a16="http://schemas.microsoft.com/office/drawing/2014/main" id="{4A4F1809-6AB0-408F-9DBD-D55B7B90E622}"/>
              </a:ext>
            </a:extLst>
          </p:cNvPr>
          <p:cNvSpPr/>
          <p:nvPr/>
        </p:nvSpPr>
        <p:spPr>
          <a:xfrm>
            <a:off x="7081722" y="2105623"/>
            <a:ext cx="1027605"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模糊</a:t>
            </a:r>
            <a:endParaRPr lang="en-US" altLang="zh-CN" b="1" dirty="0"/>
          </a:p>
          <a:p>
            <a:pPr algn="ctr"/>
            <a:r>
              <a:rPr lang="zh-CN" altLang="en-US" b="1" dirty="0"/>
              <a:t>关联规则</a:t>
            </a:r>
          </a:p>
        </p:txBody>
      </p:sp>
      <p:sp>
        <p:nvSpPr>
          <p:cNvPr id="41" name="箭头: 右 40">
            <a:extLst>
              <a:ext uri="{FF2B5EF4-FFF2-40B4-BE49-F238E27FC236}">
                <a16:creationId xmlns:a16="http://schemas.microsoft.com/office/drawing/2014/main" id="{6ED442DD-D927-494D-9C8E-B22F4A345476}"/>
              </a:ext>
            </a:extLst>
          </p:cNvPr>
          <p:cNvSpPr/>
          <p:nvPr/>
        </p:nvSpPr>
        <p:spPr>
          <a:xfrm>
            <a:off x="3507637" y="2166495"/>
            <a:ext cx="51003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2" name="箭头: 右 41">
            <a:extLst>
              <a:ext uri="{FF2B5EF4-FFF2-40B4-BE49-F238E27FC236}">
                <a16:creationId xmlns:a16="http://schemas.microsoft.com/office/drawing/2014/main" id="{23B71B7B-C755-42BB-8DD3-6D40EA12D746}"/>
              </a:ext>
            </a:extLst>
          </p:cNvPr>
          <p:cNvSpPr/>
          <p:nvPr/>
        </p:nvSpPr>
        <p:spPr>
          <a:xfrm>
            <a:off x="5054561" y="2173372"/>
            <a:ext cx="51003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3" name="箭头: 右 42">
            <a:extLst>
              <a:ext uri="{FF2B5EF4-FFF2-40B4-BE49-F238E27FC236}">
                <a16:creationId xmlns:a16="http://schemas.microsoft.com/office/drawing/2014/main" id="{E59C6211-BA30-4C63-A38A-ADB10354DFFA}"/>
              </a:ext>
            </a:extLst>
          </p:cNvPr>
          <p:cNvSpPr/>
          <p:nvPr/>
        </p:nvSpPr>
        <p:spPr>
          <a:xfrm>
            <a:off x="6573976" y="2180245"/>
            <a:ext cx="51003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4" name="矩形 13">
            <a:extLst>
              <a:ext uri="{FF2B5EF4-FFF2-40B4-BE49-F238E27FC236}">
                <a16:creationId xmlns:a16="http://schemas.microsoft.com/office/drawing/2014/main" id="{454E6803-5F72-484B-8F36-F9E1696923A1}"/>
              </a:ext>
            </a:extLst>
          </p:cNvPr>
          <p:cNvSpPr/>
          <p:nvPr/>
        </p:nvSpPr>
        <p:spPr>
          <a:xfrm>
            <a:off x="4017667" y="3341342"/>
            <a:ext cx="4091660" cy="529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用户</a:t>
            </a:r>
          </a:p>
        </p:txBody>
      </p:sp>
      <p:sp>
        <p:nvSpPr>
          <p:cNvPr id="16" name="矩形 15">
            <a:extLst>
              <a:ext uri="{FF2B5EF4-FFF2-40B4-BE49-F238E27FC236}">
                <a16:creationId xmlns:a16="http://schemas.microsoft.com/office/drawing/2014/main" id="{C454301E-D250-483B-BA85-802935CF28D7}"/>
              </a:ext>
            </a:extLst>
          </p:cNvPr>
          <p:cNvSpPr/>
          <p:nvPr/>
        </p:nvSpPr>
        <p:spPr>
          <a:xfrm>
            <a:off x="1691295" y="3341340"/>
            <a:ext cx="1223782" cy="529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隶属函数</a:t>
            </a:r>
          </a:p>
        </p:txBody>
      </p:sp>
      <p:sp>
        <p:nvSpPr>
          <p:cNvPr id="17" name="箭头: 上下 16">
            <a:extLst>
              <a:ext uri="{FF2B5EF4-FFF2-40B4-BE49-F238E27FC236}">
                <a16:creationId xmlns:a16="http://schemas.microsoft.com/office/drawing/2014/main" id="{7F801121-0A61-4215-B585-AC756E86FC73}"/>
              </a:ext>
            </a:extLst>
          </p:cNvPr>
          <p:cNvSpPr/>
          <p:nvPr/>
        </p:nvSpPr>
        <p:spPr>
          <a:xfrm>
            <a:off x="7413666" y="2537422"/>
            <a:ext cx="348422" cy="7832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8" name="箭头: 上 17">
            <a:extLst>
              <a:ext uri="{FF2B5EF4-FFF2-40B4-BE49-F238E27FC236}">
                <a16:creationId xmlns:a16="http://schemas.microsoft.com/office/drawing/2014/main" id="{5DA9BC8A-60B2-4FFD-8E1C-57EA5F213A41}"/>
              </a:ext>
            </a:extLst>
          </p:cNvPr>
          <p:cNvSpPr/>
          <p:nvPr/>
        </p:nvSpPr>
        <p:spPr>
          <a:xfrm>
            <a:off x="5898913" y="2523196"/>
            <a:ext cx="348422" cy="8112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0" name="箭头: 上 49">
            <a:extLst>
              <a:ext uri="{FF2B5EF4-FFF2-40B4-BE49-F238E27FC236}">
                <a16:creationId xmlns:a16="http://schemas.microsoft.com/office/drawing/2014/main" id="{AF0305C3-A9AD-474E-A890-10F23D90AA6B}"/>
              </a:ext>
            </a:extLst>
          </p:cNvPr>
          <p:cNvSpPr/>
          <p:nvPr/>
        </p:nvSpPr>
        <p:spPr>
          <a:xfrm>
            <a:off x="4366891" y="2524344"/>
            <a:ext cx="348422" cy="8112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20" name="直接箭头连接符 19">
            <a:extLst>
              <a:ext uri="{FF2B5EF4-FFF2-40B4-BE49-F238E27FC236}">
                <a16:creationId xmlns:a16="http://schemas.microsoft.com/office/drawing/2014/main" id="{A9E679B6-18D2-446B-97F6-1BAF58A4959F}"/>
              </a:ext>
            </a:extLst>
          </p:cNvPr>
          <p:cNvCxnSpPr>
            <a:cxnSpLocks/>
            <a:stCxn id="14" idx="1"/>
            <a:endCxn id="16" idx="3"/>
          </p:cNvCxnSpPr>
          <p:nvPr/>
        </p:nvCxnSpPr>
        <p:spPr>
          <a:xfrm flipH="1" flipV="1">
            <a:off x="2915077" y="3606036"/>
            <a:ext cx="11025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2759755-F932-4953-9B91-DBE19920609F}"/>
              </a:ext>
            </a:extLst>
          </p:cNvPr>
          <p:cNvCxnSpPr>
            <a:cxnSpLocks/>
            <a:stCxn id="16" idx="0"/>
          </p:cNvCxnSpPr>
          <p:nvPr/>
        </p:nvCxnSpPr>
        <p:spPr>
          <a:xfrm flipV="1">
            <a:off x="2303186" y="2378815"/>
            <a:ext cx="0" cy="962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7FB35457-5DD2-4F10-8540-97C2EE38CB19}"/>
              </a:ext>
            </a:extLst>
          </p:cNvPr>
          <p:cNvSpPr txBox="1"/>
          <p:nvPr/>
        </p:nvSpPr>
        <p:spPr>
          <a:xfrm>
            <a:off x="4533728" y="2860077"/>
            <a:ext cx="734496" cy="300082"/>
          </a:xfrm>
          <a:prstGeom prst="rect">
            <a:avLst/>
          </a:prstGeom>
          <a:noFill/>
        </p:spPr>
        <p:txBody>
          <a:bodyPr wrap="none" rtlCol="0">
            <a:spAutoFit/>
          </a:bodyPr>
          <a:lstStyle/>
          <a:p>
            <a:r>
              <a:rPr lang="en-US" altLang="zh-CN" b="1" dirty="0"/>
              <a:t>min sup</a:t>
            </a:r>
            <a:endParaRPr lang="zh-CN" altLang="en-US" b="1" dirty="0"/>
          </a:p>
        </p:txBody>
      </p:sp>
      <p:sp>
        <p:nvSpPr>
          <p:cNvPr id="59" name="文本框 58">
            <a:extLst>
              <a:ext uri="{FF2B5EF4-FFF2-40B4-BE49-F238E27FC236}">
                <a16:creationId xmlns:a16="http://schemas.microsoft.com/office/drawing/2014/main" id="{D33F4488-A803-4E57-B5B6-B0E34BEBDBDC}"/>
              </a:ext>
            </a:extLst>
          </p:cNvPr>
          <p:cNvSpPr txBox="1"/>
          <p:nvPr/>
        </p:nvSpPr>
        <p:spPr>
          <a:xfrm>
            <a:off x="6068043" y="2868101"/>
            <a:ext cx="789703" cy="300082"/>
          </a:xfrm>
          <a:prstGeom prst="rect">
            <a:avLst/>
          </a:prstGeom>
          <a:noFill/>
        </p:spPr>
        <p:txBody>
          <a:bodyPr wrap="none" rtlCol="0">
            <a:spAutoFit/>
          </a:bodyPr>
          <a:lstStyle/>
          <a:p>
            <a:r>
              <a:rPr lang="en-US" altLang="zh-CN" b="1" dirty="0"/>
              <a:t>min conf</a:t>
            </a:r>
            <a:endParaRPr lang="zh-CN" altLang="en-US" b="1" dirty="0"/>
          </a:p>
        </p:txBody>
      </p:sp>
    </p:spTree>
    <p:extLst>
      <p:ext uri="{BB962C8B-B14F-4D97-AF65-F5344CB8AC3E}">
        <p14:creationId xmlns:p14="http://schemas.microsoft.com/office/powerpoint/2010/main" val="2326084909"/>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第一部分：模糊关联规则</a:t>
            </a:r>
          </a:p>
        </p:txBody>
      </p:sp>
      <p:sp>
        <p:nvSpPr>
          <p:cNvPr id="5" name="矩形 4"/>
          <p:cNvSpPr/>
          <p:nvPr/>
        </p:nvSpPr>
        <p:spPr>
          <a:xfrm>
            <a:off x="1239582" y="575233"/>
            <a:ext cx="125547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Fuzzy association rules</a:t>
            </a:r>
          </a:p>
        </p:txBody>
      </p:sp>
      <p:cxnSp>
        <p:nvCxnSpPr>
          <p:cNvPr id="7" name="直接连接符 6"/>
          <p:cNvCxnSpPr/>
          <p:nvPr/>
        </p:nvCxnSpPr>
        <p:spPr>
          <a:xfrm>
            <a:off x="1337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9D8CF0F-DA5F-40E1-8A27-0B391F4EB8AD}"/>
              </a:ext>
            </a:extLst>
          </p:cNvPr>
          <p:cNvSpPr txBox="1"/>
          <p:nvPr/>
        </p:nvSpPr>
        <p:spPr>
          <a:xfrm>
            <a:off x="1073150" y="1231900"/>
            <a:ext cx="2723823" cy="369332"/>
          </a:xfrm>
          <a:prstGeom prst="rect">
            <a:avLst/>
          </a:prstGeom>
          <a:noFill/>
        </p:spPr>
        <p:txBody>
          <a:bodyPr wrap="none" rtlCol="0">
            <a:spAutoFit/>
          </a:bodyPr>
          <a:lstStyle/>
          <a:p>
            <a:r>
              <a:rPr lang="zh-CN" altLang="en-US" sz="1800" b="1" dirty="0">
                <a:solidFill>
                  <a:schemeClr val="accent5">
                    <a:lumMod val="50000"/>
                  </a:schemeClr>
                </a:solidFill>
              </a:rPr>
              <a:t>模糊关联规则应用实例：</a:t>
            </a:r>
          </a:p>
        </p:txBody>
      </p:sp>
      <mc:AlternateContent xmlns:mc="http://schemas.openxmlformats.org/markup-compatibility/2006" xmlns:a14="http://schemas.microsoft.com/office/drawing/2010/main">
        <mc:Choice Requires="a14">
          <p:graphicFrame>
            <p:nvGraphicFramePr>
              <p:cNvPr id="17" name="表格 16">
                <a:extLst>
                  <a:ext uri="{FF2B5EF4-FFF2-40B4-BE49-F238E27FC236}">
                    <a16:creationId xmlns:a16="http://schemas.microsoft.com/office/drawing/2014/main" id="{EACC648D-3B52-4301-9D22-9624EC35FE4D}"/>
                  </a:ext>
                </a:extLst>
              </p:cNvPr>
              <p:cNvGraphicFramePr>
                <a:graphicFrameLocks noGrp="1"/>
              </p:cNvGraphicFramePr>
              <p:nvPr>
                <p:extLst>
                  <p:ext uri="{D42A27DB-BD31-4B8C-83A1-F6EECF244321}">
                    <p14:modId xmlns:p14="http://schemas.microsoft.com/office/powerpoint/2010/main" val="1444201303"/>
                  </p:ext>
                </p:extLst>
              </p:nvPr>
            </p:nvGraphicFramePr>
            <p:xfrm>
              <a:off x="1181100" y="1678163"/>
              <a:ext cx="6076952" cy="2418525"/>
            </p:xfrm>
            <a:graphic>
              <a:graphicData uri="http://schemas.openxmlformats.org/drawingml/2006/table">
                <a:tbl>
                  <a:tblPr firstRow="1" bandRow="1">
                    <a:tableStyleId>{5C22544A-7EE6-4342-B048-85BDC9FD1C3A}</a:tableStyleId>
                  </a:tblPr>
                  <a:tblGrid>
                    <a:gridCol w="759619">
                      <a:extLst>
                        <a:ext uri="{9D8B030D-6E8A-4147-A177-3AD203B41FA5}">
                          <a16:colId xmlns:a16="http://schemas.microsoft.com/office/drawing/2014/main" val="3278186395"/>
                        </a:ext>
                      </a:extLst>
                    </a:gridCol>
                    <a:gridCol w="759619">
                      <a:extLst>
                        <a:ext uri="{9D8B030D-6E8A-4147-A177-3AD203B41FA5}">
                          <a16:colId xmlns:a16="http://schemas.microsoft.com/office/drawing/2014/main" val="2331994683"/>
                        </a:ext>
                      </a:extLst>
                    </a:gridCol>
                    <a:gridCol w="759619">
                      <a:extLst>
                        <a:ext uri="{9D8B030D-6E8A-4147-A177-3AD203B41FA5}">
                          <a16:colId xmlns:a16="http://schemas.microsoft.com/office/drawing/2014/main" val="3632416948"/>
                        </a:ext>
                      </a:extLst>
                    </a:gridCol>
                    <a:gridCol w="759619">
                      <a:extLst>
                        <a:ext uri="{9D8B030D-6E8A-4147-A177-3AD203B41FA5}">
                          <a16:colId xmlns:a16="http://schemas.microsoft.com/office/drawing/2014/main" val="3642562931"/>
                        </a:ext>
                      </a:extLst>
                    </a:gridCol>
                    <a:gridCol w="759619">
                      <a:extLst>
                        <a:ext uri="{9D8B030D-6E8A-4147-A177-3AD203B41FA5}">
                          <a16:colId xmlns:a16="http://schemas.microsoft.com/office/drawing/2014/main" val="633823721"/>
                        </a:ext>
                      </a:extLst>
                    </a:gridCol>
                    <a:gridCol w="759619">
                      <a:extLst>
                        <a:ext uri="{9D8B030D-6E8A-4147-A177-3AD203B41FA5}">
                          <a16:colId xmlns:a16="http://schemas.microsoft.com/office/drawing/2014/main" val="633108256"/>
                        </a:ext>
                      </a:extLst>
                    </a:gridCol>
                    <a:gridCol w="759619">
                      <a:extLst>
                        <a:ext uri="{9D8B030D-6E8A-4147-A177-3AD203B41FA5}">
                          <a16:colId xmlns:a16="http://schemas.microsoft.com/office/drawing/2014/main" val="1503016544"/>
                        </a:ext>
                      </a:extLst>
                    </a:gridCol>
                    <a:gridCol w="759619">
                      <a:extLst>
                        <a:ext uri="{9D8B030D-6E8A-4147-A177-3AD203B41FA5}">
                          <a16:colId xmlns:a16="http://schemas.microsoft.com/office/drawing/2014/main" val="803328667"/>
                        </a:ext>
                      </a:extLst>
                    </a:gridCol>
                  </a:tblGrid>
                  <a:tr h="283987">
                    <a:tc>
                      <a:txBody>
                        <a:bodyPr/>
                        <a:lstStyle/>
                        <a:p>
                          <a:pPr algn="ctr"/>
                          <a:endParaRPr lang="zh-CN" altLang="en-US" dirty="0"/>
                        </a:p>
                      </a:txBody>
                      <a:tcPr/>
                    </a:tc>
                    <a:tc gridSpan="2">
                      <a:txBody>
                        <a:bodyPr/>
                        <a:lstStyle/>
                        <a:p>
                          <a:pPr algn="ctr"/>
                          <a:r>
                            <a:rPr lang="zh-CN" altLang="en-US" dirty="0"/>
                            <a:t>学习成绩</a:t>
                          </a:r>
                        </a:p>
                      </a:txBody>
                      <a:tcPr/>
                    </a:tc>
                    <a:tc hMerge="1">
                      <a:txBody>
                        <a:bodyPr/>
                        <a:lstStyle/>
                        <a:p>
                          <a:endParaRPr lang="zh-CN" altLang="en-US" dirty="0"/>
                        </a:p>
                      </a:txBody>
                      <a:tcPr/>
                    </a:tc>
                    <a:tc gridSpan="2">
                      <a:txBody>
                        <a:bodyPr/>
                        <a:lstStyle/>
                        <a:p>
                          <a:pPr algn="ctr"/>
                          <a:r>
                            <a:rPr lang="zh-CN" altLang="en-US" dirty="0"/>
                            <a:t>自律性</a:t>
                          </a:r>
                        </a:p>
                      </a:txBody>
                      <a:tcPr/>
                    </a:tc>
                    <a:tc hMerge="1">
                      <a:txBody>
                        <a:bodyPr/>
                        <a:lstStyle/>
                        <a:p>
                          <a:endParaRPr lang="zh-CN" altLang="en-US" dirty="0"/>
                        </a:p>
                      </a:txBody>
                      <a:tcPr/>
                    </a:tc>
                    <a:tc gridSpan="3">
                      <a:txBody>
                        <a:bodyPr/>
                        <a:lstStyle/>
                        <a:p>
                          <a:pPr algn="ctr"/>
                          <a:r>
                            <a:rPr lang="zh-CN" altLang="en-US" dirty="0"/>
                            <a:t>学习兴趣</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20670520"/>
                      </a:ext>
                    </a:extLst>
                  </a:tr>
                  <a:tr h="253507">
                    <a:tc>
                      <a:txBody>
                        <a:bodyPr/>
                        <a:lstStyle/>
                        <a:p>
                          <a:pPr algn="ctr"/>
                          <a:r>
                            <a:rPr lang="zh-CN" altLang="en-US" dirty="0"/>
                            <a:t>对象</a:t>
                          </a:r>
                        </a:p>
                      </a:txBody>
                      <a:tcPr/>
                    </a:tc>
                    <a:tc>
                      <a:txBody>
                        <a:bodyPr/>
                        <a:lstStyle/>
                        <a:p>
                          <a:pPr algn="ctr"/>
                          <a:r>
                            <a:rPr lang="zh-CN" altLang="en-US" dirty="0"/>
                            <a:t>差</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i="1" smtClean="0">
                                      <a:latin typeface="Cambria Math" panose="02040503050406030204" pitchFamily="18" charset="0"/>
                                    </a:rPr>
                                    <m:t>1</m:t>
                                  </m:r>
                                </m:sub>
                              </m:sSub>
                            </m:oMath>
                          </a14:m>
                          <a:endParaRPr lang="zh-CN" altLang="en-US" dirty="0"/>
                        </a:p>
                      </a:txBody>
                      <a:tcPr/>
                    </a:tc>
                    <a:tc>
                      <a:txBody>
                        <a:bodyPr/>
                        <a:lstStyle/>
                        <a:p>
                          <a:pPr algn="ctr"/>
                          <a:r>
                            <a:rPr lang="zh-CN" altLang="en-US" i="0" dirty="0">
                              <a:latin typeface="+mn-lt"/>
                            </a:rPr>
                            <a:t>好</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m:t>
                                  </m:r>
                                </m:sub>
                              </m:sSub>
                            </m:oMath>
                          </a14:m>
                          <a:endParaRPr lang="zh-CN" altLang="en-US" dirty="0"/>
                        </a:p>
                      </a:txBody>
                      <a:tcPr/>
                    </a:tc>
                    <a:tc>
                      <a:txBody>
                        <a:bodyPr/>
                        <a:lstStyle/>
                        <a:p>
                          <a:pPr algn="ctr"/>
                          <a:r>
                            <a:rPr lang="zh-CN" altLang="en-US" i="0" dirty="0">
                              <a:latin typeface="+mn-lt"/>
                            </a:rPr>
                            <a:t>较差</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m:t>
                                  </m:r>
                                </m:sub>
                              </m:sSub>
                            </m:oMath>
                          </a14:m>
                          <a:endParaRPr lang="zh-CN" altLang="en-US" dirty="0"/>
                        </a:p>
                      </a:txBody>
                      <a:tcPr/>
                    </a:tc>
                    <a:tc>
                      <a:txBody>
                        <a:bodyPr/>
                        <a:lstStyle/>
                        <a:p>
                          <a:pPr algn="ctr"/>
                          <a:r>
                            <a:rPr lang="zh-CN" altLang="en-US" i="0" dirty="0">
                              <a:latin typeface="+mn-lt"/>
                            </a:rPr>
                            <a:t>较强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m:t>
                                  </m:r>
                                </m:sub>
                              </m:sSub>
                            </m:oMath>
                          </a14:m>
                          <a:endParaRPr lang="zh-CN" altLang="en-US" dirty="0"/>
                        </a:p>
                      </a:txBody>
                      <a:tcPr/>
                    </a:tc>
                    <a:tc>
                      <a:txBody>
                        <a:bodyPr/>
                        <a:lstStyle/>
                        <a:p>
                          <a:pPr algn="ctr"/>
                          <a:r>
                            <a:rPr lang="zh-CN" altLang="en-US" i="0" dirty="0">
                              <a:latin typeface="+mn-lt"/>
                            </a:rPr>
                            <a:t>高</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5</m:t>
                                  </m:r>
                                </m:sub>
                              </m:sSub>
                            </m:oMath>
                          </a14:m>
                          <a:endParaRPr lang="zh-CN" altLang="en-US" dirty="0"/>
                        </a:p>
                      </a:txBody>
                      <a:tcPr/>
                    </a:tc>
                    <a:tc>
                      <a:txBody>
                        <a:bodyPr/>
                        <a:lstStyle/>
                        <a:p>
                          <a:pPr algn="ctr"/>
                          <a:r>
                            <a:rPr lang="zh-CN" altLang="en-US" i="0" dirty="0">
                              <a:latin typeface="+mn-lt"/>
                            </a:rPr>
                            <a:t>一般</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6</m:t>
                                  </m:r>
                                </m:sub>
                              </m:sSub>
                            </m:oMath>
                          </a14:m>
                          <a:endParaRPr lang="zh-CN" altLang="en-US" dirty="0"/>
                        </a:p>
                      </a:txBody>
                      <a:tcPr/>
                    </a:tc>
                    <a:tc>
                      <a:txBody>
                        <a:bodyPr/>
                        <a:lstStyle/>
                        <a:p>
                          <a:pPr algn="ctr"/>
                          <a:r>
                            <a:rPr lang="zh-CN" altLang="en-US" i="0" dirty="0">
                              <a:latin typeface="+mn-lt"/>
                            </a:rPr>
                            <a:t>低</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7</m:t>
                                  </m:r>
                                </m:sub>
                              </m:sSub>
                            </m:oMath>
                          </a14:m>
                          <a:endParaRPr lang="zh-CN" altLang="en-US" dirty="0"/>
                        </a:p>
                      </a:txBody>
                      <a:tcPr/>
                    </a:tc>
                    <a:extLst>
                      <a:ext uri="{0D108BD9-81ED-4DB2-BD59-A6C34878D82A}">
                        <a16:rowId xmlns:a16="http://schemas.microsoft.com/office/drawing/2014/main" val="40458136"/>
                      </a:ext>
                    </a:extLst>
                  </a:tr>
                  <a:tr h="261127">
                    <a:tc>
                      <a:txBody>
                        <a:bodyPr/>
                        <a:lstStyle/>
                        <a:p>
                          <a:pPr algn="ctr"/>
                          <a:r>
                            <a:rPr lang="en-US" altLang="zh-CN" dirty="0"/>
                            <a:t>1</a:t>
                          </a:r>
                          <a:endParaRPr lang="zh-CN" altLang="en-US" dirty="0"/>
                        </a:p>
                      </a:txBody>
                      <a:tcPr/>
                    </a:tc>
                    <a:tc>
                      <a:txBody>
                        <a:bodyPr/>
                        <a:lstStyle/>
                        <a:p>
                          <a:pPr algn="ctr"/>
                          <a:r>
                            <a:rPr lang="en-US" altLang="zh-CN" b="1" dirty="0"/>
                            <a:t>0.9</a:t>
                          </a:r>
                          <a:endParaRPr lang="zh-CN" altLang="en-US" b="1" dirty="0"/>
                        </a:p>
                      </a:txBody>
                      <a:tcPr/>
                    </a:tc>
                    <a:tc>
                      <a:txBody>
                        <a:bodyPr/>
                        <a:lstStyle/>
                        <a:p>
                          <a:pPr algn="ctr"/>
                          <a:r>
                            <a:rPr lang="en-US" altLang="zh-CN" dirty="0"/>
                            <a:t>0.1</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b="1" dirty="0"/>
                            <a:t>0.3</a:t>
                          </a:r>
                          <a:endParaRPr lang="zh-CN" altLang="en-US" b="1" dirty="0"/>
                        </a:p>
                      </a:txBody>
                      <a:tcPr/>
                    </a:tc>
                    <a:tc>
                      <a:txBody>
                        <a:bodyPr/>
                        <a:lstStyle/>
                        <a:p>
                          <a:pPr algn="ctr"/>
                          <a:r>
                            <a:rPr lang="en-US" altLang="zh-CN" dirty="0"/>
                            <a:t>0.0</a:t>
                          </a:r>
                          <a:endParaRPr lang="zh-CN" altLang="en-US" dirty="0"/>
                        </a:p>
                      </a:txBody>
                      <a:tcPr/>
                    </a:tc>
                    <a:tc>
                      <a:txBody>
                        <a:bodyPr/>
                        <a:lstStyle/>
                        <a:p>
                          <a:pPr algn="ctr"/>
                          <a:r>
                            <a:rPr lang="en-US" altLang="zh-CN" b="1" dirty="0"/>
                            <a:t>0.8</a:t>
                          </a:r>
                          <a:endParaRPr lang="zh-CN" altLang="en-US" b="1" dirty="0"/>
                        </a:p>
                      </a:txBody>
                      <a:tcPr/>
                    </a:tc>
                    <a:tc>
                      <a:txBody>
                        <a:bodyPr/>
                        <a:lstStyle/>
                        <a:p>
                          <a:pPr algn="ctr"/>
                          <a:r>
                            <a:rPr lang="en-US" altLang="zh-CN" dirty="0"/>
                            <a:t>0.2</a:t>
                          </a:r>
                          <a:endParaRPr lang="zh-CN" altLang="en-US" dirty="0"/>
                        </a:p>
                      </a:txBody>
                      <a:tcPr/>
                    </a:tc>
                    <a:extLst>
                      <a:ext uri="{0D108BD9-81ED-4DB2-BD59-A6C34878D82A}">
                        <a16:rowId xmlns:a16="http://schemas.microsoft.com/office/drawing/2014/main" val="3277428302"/>
                      </a:ext>
                    </a:extLst>
                  </a:tr>
                  <a:tr h="268747">
                    <a:tc>
                      <a:txBody>
                        <a:bodyPr/>
                        <a:lstStyle/>
                        <a:p>
                          <a:pPr algn="ctr"/>
                          <a:r>
                            <a:rPr lang="en-US" altLang="zh-CN" dirty="0"/>
                            <a:t>2</a:t>
                          </a:r>
                          <a:endParaRPr lang="zh-CN" altLang="en-US" dirty="0"/>
                        </a:p>
                      </a:txBody>
                      <a:tcPr/>
                    </a:tc>
                    <a:tc>
                      <a:txBody>
                        <a:bodyPr/>
                        <a:lstStyle/>
                        <a:p>
                          <a:pPr algn="ctr"/>
                          <a:r>
                            <a:rPr lang="en-US" altLang="zh-CN" b="1" dirty="0"/>
                            <a:t>0.8</a:t>
                          </a:r>
                          <a:endParaRPr lang="zh-CN" altLang="en-US" b="1" dirty="0"/>
                        </a:p>
                      </a:txBody>
                      <a:tcPr/>
                    </a:tc>
                    <a:tc>
                      <a:txBody>
                        <a:bodyPr/>
                        <a:lstStyle/>
                        <a:p>
                          <a:pPr algn="ctr"/>
                          <a:r>
                            <a:rPr lang="en-US" altLang="zh-CN" dirty="0"/>
                            <a:t>0.2</a:t>
                          </a:r>
                          <a:endParaRPr lang="zh-CN" altLang="en-US" dirty="0"/>
                        </a:p>
                      </a:txBody>
                      <a:tcPr/>
                    </a:tc>
                    <a:tc>
                      <a:txBody>
                        <a:bodyPr/>
                        <a:lstStyle/>
                        <a:p>
                          <a:pPr algn="ctr"/>
                          <a:r>
                            <a:rPr lang="en-US" altLang="zh-CN" dirty="0"/>
                            <a:t>0.6</a:t>
                          </a:r>
                          <a:endParaRPr lang="zh-CN" altLang="en-US" dirty="0"/>
                        </a:p>
                      </a:txBody>
                      <a:tcPr/>
                    </a:tc>
                    <a:tc>
                      <a:txBody>
                        <a:bodyPr/>
                        <a:lstStyle/>
                        <a:p>
                          <a:pPr algn="ctr"/>
                          <a:r>
                            <a:rPr lang="en-US" altLang="zh-CN" b="1" dirty="0"/>
                            <a:t>0.4</a:t>
                          </a:r>
                          <a:endParaRPr lang="zh-CN" altLang="en-US" b="1" dirty="0"/>
                        </a:p>
                      </a:txBody>
                      <a:tcPr/>
                    </a:tc>
                    <a:tc>
                      <a:txBody>
                        <a:bodyPr/>
                        <a:lstStyle/>
                        <a:p>
                          <a:pPr algn="ctr"/>
                          <a:r>
                            <a:rPr lang="en-US" altLang="zh-CN" dirty="0"/>
                            <a:t>0.0</a:t>
                          </a:r>
                          <a:endParaRPr lang="zh-CN" altLang="en-US" dirty="0"/>
                        </a:p>
                      </a:txBody>
                      <a:tcPr/>
                    </a:tc>
                    <a:tc>
                      <a:txBody>
                        <a:bodyPr/>
                        <a:lstStyle/>
                        <a:p>
                          <a:pPr algn="ctr"/>
                          <a:r>
                            <a:rPr lang="en-US" altLang="zh-CN" b="1" dirty="0"/>
                            <a:t>0.8</a:t>
                          </a:r>
                          <a:endParaRPr lang="zh-CN" altLang="en-US" b="1" dirty="0"/>
                        </a:p>
                      </a:txBody>
                      <a:tcPr/>
                    </a:tc>
                    <a:tc>
                      <a:txBody>
                        <a:bodyPr/>
                        <a:lstStyle/>
                        <a:p>
                          <a:pPr algn="ctr"/>
                          <a:r>
                            <a:rPr lang="en-US" altLang="zh-CN" dirty="0"/>
                            <a:t>0.2</a:t>
                          </a:r>
                          <a:endParaRPr lang="zh-CN" altLang="en-US" dirty="0"/>
                        </a:p>
                      </a:txBody>
                      <a:tcPr/>
                    </a:tc>
                    <a:extLst>
                      <a:ext uri="{0D108BD9-81ED-4DB2-BD59-A6C34878D82A}">
                        <a16:rowId xmlns:a16="http://schemas.microsoft.com/office/drawing/2014/main" val="151399162"/>
                      </a:ext>
                    </a:extLst>
                  </a:tr>
                  <a:tr h="263667">
                    <a:tc>
                      <a:txBody>
                        <a:bodyPr/>
                        <a:lstStyle/>
                        <a:p>
                          <a:pPr algn="ctr"/>
                          <a:r>
                            <a:rPr lang="en-US" altLang="zh-CN" dirty="0"/>
                            <a:t>3</a:t>
                          </a:r>
                          <a:endParaRPr lang="zh-CN" altLang="en-US" dirty="0"/>
                        </a:p>
                      </a:txBody>
                      <a:tcPr/>
                    </a:tc>
                    <a:tc>
                      <a:txBody>
                        <a:bodyPr/>
                        <a:lstStyle/>
                        <a:p>
                          <a:pPr algn="ctr"/>
                          <a:r>
                            <a:rPr lang="en-US" altLang="zh-CN" b="1" dirty="0"/>
                            <a:t>0.8</a:t>
                          </a:r>
                          <a:endParaRPr lang="zh-CN" altLang="en-US" b="1" dirty="0"/>
                        </a:p>
                      </a:txBody>
                      <a:tcPr/>
                    </a:tc>
                    <a:tc>
                      <a:txBody>
                        <a:bodyPr/>
                        <a:lstStyle/>
                        <a:p>
                          <a:pPr algn="ctr"/>
                          <a:r>
                            <a:rPr lang="en-US" altLang="zh-CN" dirty="0"/>
                            <a:t>0.2</a:t>
                          </a:r>
                          <a:endParaRPr lang="zh-CN" altLang="en-US" dirty="0"/>
                        </a:p>
                      </a:txBody>
                      <a:tcPr/>
                    </a:tc>
                    <a:tc>
                      <a:txBody>
                        <a:bodyPr/>
                        <a:lstStyle/>
                        <a:p>
                          <a:pPr algn="ctr"/>
                          <a:r>
                            <a:rPr lang="en-US" altLang="zh-CN" b="1" dirty="0"/>
                            <a:t>0.9</a:t>
                          </a:r>
                          <a:endParaRPr lang="zh-CN" altLang="en-US" b="1" dirty="0"/>
                        </a:p>
                      </a:txBody>
                      <a:tcPr/>
                    </a:tc>
                    <a:tc>
                      <a:txBody>
                        <a:bodyPr/>
                        <a:lstStyle/>
                        <a:p>
                          <a:pPr algn="ctr"/>
                          <a:r>
                            <a:rPr lang="en-US" altLang="zh-CN" dirty="0"/>
                            <a:t>0.1</a:t>
                          </a:r>
                          <a:endParaRPr lang="zh-CN" altLang="en-US" dirty="0"/>
                        </a:p>
                      </a:txBody>
                      <a:tcPr/>
                    </a:tc>
                    <a:tc>
                      <a:txBody>
                        <a:bodyPr/>
                        <a:lstStyle/>
                        <a:p>
                          <a:pPr algn="ctr"/>
                          <a:r>
                            <a:rPr lang="en-US" altLang="zh-CN" dirty="0"/>
                            <a:t>0.0</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b="1" dirty="0"/>
                            <a:t>0.3</a:t>
                          </a:r>
                          <a:endParaRPr lang="zh-CN" altLang="en-US" b="1" dirty="0"/>
                        </a:p>
                      </a:txBody>
                      <a:tcPr/>
                    </a:tc>
                    <a:extLst>
                      <a:ext uri="{0D108BD9-81ED-4DB2-BD59-A6C34878D82A}">
                        <a16:rowId xmlns:a16="http://schemas.microsoft.com/office/drawing/2014/main" val="3844390773"/>
                      </a:ext>
                    </a:extLst>
                  </a:tr>
                  <a:tr h="264937">
                    <a:tc>
                      <a:txBody>
                        <a:bodyPr/>
                        <a:lstStyle/>
                        <a:p>
                          <a:pPr algn="ctr"/>
                          <a:r>
                            <a:rPr lang="en-US" altLang="zh-CN" dirty="0"/>
                            <a:t>4</a:t>
                          </a:r>
                          <a:endParaRPr lang="zh-CN" altLang="en-US" dirty="0"/>
                        </a:p>
                      </a:txBody>
                      <a:tcPr/>
                    </a:tc>
                    <a:tc>
                      <a:txBody>
                        <a:bodyPr/>
                        <a:lstStyle/>
                        <a:p>
                          <a:pPr algn="ctr"/>
                          <a:r>
                            <a:rPr lang="en-US" altLang="zh-CN" b="1" dirty="0"/>
                            <a:t>0.8</a:t>
                          </a:r>
                          <a:endParaRPr lang="zh-CN" altLang="en-US" b="1" dirty="0"/>
                        </a:p>
                      </a:txBody>
                      <a:tcPr/>
                    </a:tc>
                    <a:tc>
                      <a:txBody>
                        <a:bodyPr/>
                        <a:lstStyle/>
                        <a:p>
                          <a:pPr algn="ctr"/>
                          <a:r>
                            <a:rPr lang="en-US" altLang="zh-CN" dirty="0"/>
                            <a:t>0.2</a:t>
                          </a:r>
                          <a:endParaRPr lang="zh-CN" altLang="en-US" dirty="0"/>
                        </a:p>
                      </a:txBody>
                      <a:tcPr/>
                    </a:tc>
                    <a:tc>
                      <a:txBody>
                        <a:bodyPr/>
                        <a:lstStyle/>
                        <a:p>
                          <a:pPr algn="ctr"/>
                          <a:r>
                            <a:rPr lang="en-US" altLang="zh-CN" b="1" dirty="0"/>
                            <a:t>0.9</a:t>
                          </a:r>
                          <a:endParaRPr lang="zh-CN" altLang="en-US" b="1" dirty="0"/>
                        </a:p>
                      </a:txBody>
                      <a:tcPr/>
                    </a:tc>
                    <a:tc>
                      <a:txBody>
                        <a:bodyPr/>
                        <a:lstStyle/>
                        <a:p>
                          <a:pPr algn="ctr"/>
                          <a:r>
                            <a:rPr lang="en-US" altLang="zh-CN" dirty="0"/>
                            <a:t>0.1</a:t>
                          </a:r>
                          <a:endParaRPr lang="zh-CN" altLang="en-US" dirty="0"/>
                        </a:p>
                      </a:txBody>
                      <a:tcPr/>
                    </a:tc>
                    <a:tc>
                      <a:txBody>
                        <a:bodyPr/>
                        <a:lstStyle/>
                        <a:p>
                          <a:pPr algn="ctr"/>
                          <a:r>
                            <a:rPr lang="en-US" altLang="zh-CN" dirty="0"/>
                            <a:t>0.0</a:t>
                          </a:r>
                          <a:endParaRPr lang="zh-CN" altLang="en-US" dirty="0"/>
                        </a:p>
                      </a:txBody>
                      <a:tcPr/>
                    </a:tc>
                    <a:tc>
                      <a:txBody>
                        <a:bodyPr/>
                        <a:lstStyle/>
                        <a:p>
                          <a:pPr algn="ctr"/>
                          <a:r>
                            <a:rPr lang="en-US" altLang="zh-CN" dirty="0"/>
                            <a:t>0.6</a:t>
                          </a:r>
                          <a:endParaRPr lang="zh-CN" altLang="en-US" dirty="0"/>
                        </a:p>
                      </a:txBody>
                      <a:tcPr/>
                    </a:tc>
                    <a:tc>
                      <a:txBody>
                        <a:bodyPr/>
                        <a:lstStyle/>
                        <a:p>
                          <a:pPr algn="ctr"/>
                          <a:r>
                            <a:rPr lang="en-US" altLang="zh-CN" b="1" dirty="0"/>
                            <a:t>0.4</a:t>
                          </a:r>
                          <a:endParaRPr lang="zh-CN" altLang="en-US" b="1" dirty="0"/>
                        </a:p>
                      </a:txBody>
                      <a:tcPr/>
                    </a:tc>
                    <a:extLst>
                      <a:ext uri="{0D108BD9-81ED-4DB2-BD59-A6C34878D82A}">
                        <a16:rowId xmlns:a16="http://schemas.microsoft.com/office/drawing/2014/main" val="1997098727"/>
                      </a:ext>
                    </a:extLst>
                  </a:tr>
                  <a:tr h="259857">
                    <a:tc>
                      <a:txBody>
                        <a:bodyPr/>
                        <a:lstStyle/>
                        <a:p>
                          <a:pPr algn="ctr"/>
                          <a:r>
                            <a:rPr lang="en-US" altLang="zh-CN" dirty="0"/>
                            <a:t>5</a:t>
                          </a:r>
                          <a:endParaRPr lang="zh-CN" altLang="en-US" dirty="0"/>
                        </a:p>
                      </a:txBody>
                      <a:tcPr/>
                    </a:tc>
                    <a:tc>
                      <a:txBody>
                        <a:bodyPr/>
                        <a:lstStyle/>
                        <a:p>
                          <a:pPr algn="ctr"/>
                          <a:r>
                            <a:rPr lang="en-US" altLang="zh-CN" dirty="0"/>
                            <a:t>0.6</a:t>
                          </a:r>
                          <a:endParaRPr lang="zh-CN" altLang="en-US" dirty="0"/>
                        </a:p>
                      </a:txBody>
                      <a:tcPr/>
                    </a:tc>
                    <a:tc>
                      <a:txBody>
                        <a:bodyPr/>
                        <a:lstStyle/>
                        <a:p>
                          <a:pPr algn="ctr"/>
                          <a:r>
                            <a:rPr lang="en-US" altLang="zh-CN" b="1" dirty="0"/>
                            <a:t>0.4</a:t>
                          </a:r>
                          <a:endParaRPr lang="zh-CN" altLang="en-US" b="1" dirty="0"/>
                        </a:p>
                      </a:txBody>
                      <a:tcPr/>
                    </a:tc>
                    <a:tc>
                      <a:txBody>
                        <a:bodyPr/>
                        <a:lstStyle/>
                        <a:p>
                          <a:pPr algn="ctr"/>
                          <a:r>
                            <a:rPr lang="en-US" altLang="zh-CN" dirty="0"/>
                            <a:t>0.1</a:t>
                          </a:r>
                          <a:endParaRPr lang="zh-CN" altLang="en-US" dirty="0"/>
                        </a:p>
                      </a:txBody>
                      <a:tcPr/>
                    </a:tc>
                    <a:tc>
                      <a:txBody>
                        <a:bodyPr/>
                        <a:lstStyle/>
                        <a:p>
                          <a:pPr algn="ctr"/>
                          <a:r>
                            <a:rPr lang="en-US" altLang="zh-CN" b="1" dirty="0"/>
                            <a:t>0.8</a:t>
                          </a:r>
                          <a:endParaRPr lang="zh-CN" altLang="en-US" b="1" dirty="0"/>
                        </a:p>
                      </a:txBody>
                      <a:tcPr/>
                    </a:tc>
                    <a:tc>
                      <a:txBody>
                        <a:bodyPr/>
                        <a:lstStyle/>
                        <a:p>
                          <a:pPr algn="ctr"/>
                          <a:r>
                            <a:rPr lang="en-US" altLang="zh-CN" b="1" dirty="0"/>
                            <a:t>0.1</a:t>
                          </a:r>
                          <a:endParaRPr lang="zh-CN" altLang="en-US" b="1" dirty="0"/>
                        </a:p>
                      </a:txBody>
                      <a:tcPr/>
                    </a:tc>
                    <a:tc>
                      <a:txBody>
                        <a:bodyPr/>
                        <a:lstStyle/>
                        <a:p>
                          <a:pPr algn="ctr"/>
                          <a:r>
                            <a:rPr lang="en-US" altLang="zh-CN" b="1" dirty="0"/>
                            <a:t>0.8</a:t>
                          </a:r>
                          <a:endParaRPr lang="zh-CN" altLang="en-US" b="1" dirty="0"/>
                        </a:p>
                      </a:txBody>
                      <a:tcPr/>
                    </a:tc>
                    <a:tc>
                      <a:txBody>
                        <a:bodyPr/>
                        <a:lstStyle/>
                        <a:p>
                          <a:pPr algn="ctr"/>
                          <a:r>
                            <a:rPr lang="en-US" altLang="zh-CN" dirty="0"/>
                            <a:t>0.2</a:t>
                          </a:r>
                          <a:endParaRPr lang="zh-CN" altLang="en-US" dirty="0"/>
                        </a:p>
                      </a:txBody>
                      <a:tcPr/>
                    </a:tc>
                    <a:extLst>
                      <a:ext uri="{0D108BD9-81ED-4DB2-BD59-A6C34878D82A}">
                        <a16:rowId xmlns:a16="http://schemas.microsoft.com/office/drawing/2014/main" val="761341805"/>
                      </a:ext>
                    </a:extLst>
                  </a:tr>
                  <a:tr h="280177">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𝜙</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m:rPr>
                                            <m:sty m:val="p"/>
                                          </m:rPr>
                                          <a:rPr lang="en-US" altLang="zh-CN" i="1" smtClean="0">
                                            <a:latin typeface="Cambria Math" panose="02040503050406030204" pitchFamily="18" charset="0"/>
                                          </a:rPr>
                                          <m:t>j</m:t>
                                        </m:r>
                                      </m:sub>
                                    </m:sSub>
                                  </m:sub>
                                </m:sSub>
                              </m:oMath>
                            </m:oMathPara>
                          </a14:m>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0.2</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0.2</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0.2</a:t>
                          </a:r>
                          <a:endParaRPr lang="zh-CN" altLang="en-US" dirty="0"/>
                        </a:p>
                      </a:txBody>
                      <a:tcPr/>
                    </a:tc>
                    <a:extLst>
                      <a:ext uri="{0D108BD9-81ED-4DB2-BD59-A6C34878D82A}">
                        <a16:rowId xmlns:a16="http://schemas.microsoft.com/office/drawing/2014/main" val="4206847287"/>
                      </a:ext>
                    </a:extLst>
                  </a:tr>
                </a:tbl>
              </a:graphicData>
            </a:graphic>
          </p:graphicFrame>
        </mc:Choice>
        <mc:Fallback xmlns="">
          <p:graphicFrame>
            <p:nvGraphicFramePr>
              <p:cNvPr id="17" name="表格 16">
                <a:extLst>
                  <a:ext uri="{FF2B5EF4-FFF2-40B4-BE49-F238E27FC236}">
                    <a16:creationId xmlns:a16="http://schemas.microsoft.com/office/drawing/2014/main" id="{EACC648D-3B52-4301-9D22-9624EC35FE4D}"/>
                  </a:ext>
                </a:extLst>
              </p:cNvPr>
              <p:cNvGraphicFramePr>
                <a:graphicFrameLocks noGrp="1"/>
              </p:cNvGraphicFramePr>
              <p:nvPr>
                <p:extLst>
                  <p:ext uri="{D42A27DB-BD31-4B8C-83A1-F6EECF244321}">
                    <p14:modId xmlns:p14="http://schemas.microsoft.com/office/powerpoint/2010/main" val="1444201303"/>
                  </p:ext>
                </p:extLst>
              </p:nvPr>
            </p:nvGraphicFramePr>
            <p:xfrm>
              <a:off x="1181100" y="1678163"/>
              <a:ext cx="6076952" cy="2418525"/>
            </p:xfrm>
            <a:graphic>
              <a:graphicData uri="http://schemas.openxmlformats.org/drawingml/2006/table">
                <a:tbl>
                  <a:tblPr firstRow="1" bandRow="1">
                    <a:tableStyleId>{5C22544A-7EE6-4342-B048-85BDC9FD1C3A}</a:tableStyleId>
                  </a:tblPr>
                  <a:tblGrid>
                    <a:gridCol w="759619">
                      <a:extLst>
                        <a:ext uri="{9D8B030D-6E8A-4147-A177-3AD203B41FA5}">
                          <a16:colId xmlns:a16="http://schemas.microsoft.com/office/drawing/2014/main" val="3278186395"/>
                        </a:ext>
                      </a:extLst>
                    </a:gridCol>
                    <a:gridCol w="759619">
                      <a:extLst>
                        <a:ext uri="{9D8B030D-6E8A-4147-A177-3AD203B41FA5}">
                          <a16:colId xmlns:a16="http://schemas.microsoft.com/office/drawing/2014/main" val="2331994683"/>
                        </a:ext>
                      </a:extLst>
                    </a:gridCol>
                    <a:gridCol w="759619">
                      <a:extLst>
                        <a:ext uri="{9D8B030D-6E8A-4147-A177-3AD203B41FA5}">
                          <a16:colId xmlns:a16="http://schemas.microsoft.com/office/drawing/2014/main" val="3632416948"/>
                        </a:ext>
                      </a:extLst>
                    </a:gridCol>
                    <a:gridCol w="759619">
                      <a:extLst>
                        <a:ext uri="{9D8B030D-6E8A-4147-A177-3AD203B41FA5}">
                          <a16:colId xmlns:a16="http://schemas.microsoft.com/office/drawing/2014/main" val="3642562931"/>
                        </a:ext>
                      </a:extLst>
                    </a:gridCol>
                    <a:gridCol w="759619">
                      <a:extLst>
                        <a:ext uri="{9D8B030D-6E8A-4147-A177-3AD203B41FA5}">
                          <a16:colId xmlns:a16="http://schemas.microsoft.com/office/drawing/2014/main" val="633823721"/>
                        </a:ext>
                      </a:extLst>
                    </a:gridCol>
                    <a:gridCol w="759619">
                      <a:extLst>
                        <a:ext uri="{9D8B030D-6E8A-4147-A177-3AD203B41FA5}">
                          <a16:colId xmlns:a16="http://schemas.microsoft.com/office/drawing/2014/main" val="633108256"/>
                        </a:ext>
                      </a:extLst>
                    </a:gridCol>
                    <a:gridCol w="759619">
                      <a:extLst>
                        <a:ext uri="{9D8B030D-6E8A-4147-A177-3AD203B41FA5}">
                          <a16:colId xmlns:a16="http://schemas.microsoft.com/office/drawing/2014/main" val="1503016544"/>
                        </a:ext>
                      </a:extLst>
                    </a:gridCol>
                    <a:gridCol w="759619">
                      <a:extLst>
                        <a:ext uri="{9D8B030D-6E8A-4147-A177-3AD203B41FA5}">
                          <a16:colId xmlns:a16="http://schemas.microsoft.com/office/drawing/2014/main" val="803328667"/>
                        </a:ext>
                      </a:extLst>
                    </a:gridCol>
                  </a:tblGrid>
                  <a:tr h="297180">
                    <a:tc>
                      <a:txBody>
                        <a:bodyPr/>
                        <a:lstStyle/>
                        <a:p>
                          <a:pPr algn="ctr"/>
                          <a:endParaRPr lang="zh-CN" altLang="en-US" dirty="0"/>
                        </a:p>
                      </a:txBody>
                      <a:tcPr/>
                    </a:tc>
                    <a:tc gridSpan="2">
                      <a:txBody>
                        <a:bodyPr/>
                        <a:lstStyle/>
                        <a:p>
                          <a:pPr algn="ctr"/>
                          <a:r>
                            <a:rPr lang="zh-CN" altLang="en-US" dirty="0"/>
                            <a:t>学习成绩</a:t>
                          </a:r>
                        </a:p>
                      </a:txBody>
                      <a:tcPr/>
                    </a:tc>
                    <a:tc hMerge="1">
                      <a:txBody>
                        <a:bodyPr/>
                        <a:lstStyle/>
                        <a:p>
                          <a:endParaRPr lang="zh-CN" altLang="en-US" dirty="0"/>
                        </a:p>
                      </a:txBody>
                      <a:tcPr/>
                    </a:tc>
                    <a:tc gridSpan="2">
                      <a:txBody>
                        <a:bodyPr/>
                        <a:lstStyle/>
                        <a:p>
                          <a:pPr algn="ctr"/>
                          <a:r>
                            <a:rPr lang="zh-CN" altLang="en-US" dirty="0"/>
                            <a:t>自律性</a:t>
                          </a:r>
                        </a:p>
                      </a:txBody>
                      <a:tcPr/>
                    </a:tc>
                    <a:tc hMerge="1">
                      <a:txBody>
                        <a:bodyPr/>
                        <a:lstStyle/>
                        <a:p>
                          <a:endParaRPr lang="zh-CN" altLang="en-US" dirty="0"/>
                        </a:p>
                      </a:txBody>
                      <a:tcPr/>
                    </a:tc>
                    <a:tc gridSpan="3">
                      <a:txBody>
                        <a:bodyPr/>
                        <a:lstStyle/>
                        <a:p>
                          <a:pPr algn="ctr"/>
                          <a:r>
                            <a:rPr lang="zh-CN" altLang="en-US" dirty="0"/>
                            <a:t>学习兴趣</a:t>
                          </a: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20670520"/>
                      </a:ext>
                    </a:extLst>
                  </a:tr>
                  <a:tr h="297180">
                    <a:tc>
                      <a:txBody>
                        <a:bodyPr/>
                        <a:lstStyle/>
                        <a:p>
                          <a:pPr algn="ctr"/>
                          <a:r>
                            <a:rPr lang="zh-CN" altLang="en-US" dirty="0"/>
                            <a:t>对象</a:t>
                          </a:r>
                        </a:p>
                      </a:txBody>
                      <a:tcPr/>
                    </a:tc>
                    <a:tc>
                      <a:txBody>
                        <a:bodyPr/>
                        <a:lstStyle/>
                        <a:p>
                          <a:endParaRPr lang="zh-CN"/>
                        </a:p>
                      </a:txBody>
                      <a:tcPr>
                        <a:blipFill>
                          <a:blip r:embed="rId3"/>
                          <a:stretch>
                            <a:fillRect l="-100800" t="-104082" r="-601600" b="-618367"/>
                          </a:stretch>
                        </a:blipFill>
                      </a:tcPr>
                    </a:tc>
                    <a:tc>
                      <a:txBody>
                        <a:bodyPr/>
                        <a:lstStyle/>
                        <a:p>
                          <a:endParaRPr lang="zh-CN"/>
                        </a:p>
                      </a:txBody>
                      <a:tcPr>
                        <a:blipFill>
                          <a:blip r:embed="rId3"/>
                          <a:stretch>
                            <a:fillRect l="-202419" t="-104082" r="-506452" b="-618367"/>
                          </a:stretch>
                        </a:blipFill>
                      </a:tcPr>
                    </a:tc>
                    <a:tc>
                      <a:txBody>
                        <a:bodyPr/>
                        <a:lstStyle/>
                        <a:p>
                          <a:endParaRPr lang="zh-CN"/>
                        </a:p>
                      </a:txBody>
                      <a:tcPr>
                        <a:blipFill>
                          <a:blip r:embed="rId3"/>
                          <a:stretch>
                            <a:fillRect l="-300000" t="-104082" r="-402400" b="-618367"/>
                          </a:stretch>
                        </a:blipFill>
                      </a:tcPr>
                    </a:tc>
                    <a:tc>
                      <a:txBody>
                        <a:bodyPr/>
                        <a:lstStyle/>
                        <a:p>
                          <a:endParaRPr lang="zh-CN"/>
                        </a:p>
                      </a:txBody>
                      <a:tcPr>
                        <a:blipFill>
                          <a:blip r:embed="rId3"/>
                          <a:stretch>
                            <a:fillRect l="-400000" t="-104082" r="-302400" b="-618367"/>
                          </a:stretch>
                        </a:blipFill>
                      </a:tcPr>
                    </a:tc>
                    <a:tc>
                      <a:txBody>
                        <a:bodyPr/>
                        <a:lstStyle/>
                        <a:p>
                          <a:endParaRPr lang="zh-CN"/>
                        </a:p>
                      </a:txBody>
                      <a:tcPr>
                        <a:blipFill>
                          <a:blip r:embed="rId3"/>
                          <a:stretch>
                            <a:fillRect l="-500000" t="-104082" r="-202400" b="-618367"/>
                          </a:stretch>
                        </a:blipFill>
                      </a:tcPr>
                    </a:tc>
                    <a:tc>
                      <a:txBody>
                        <a:bodyPr/>
                        <a:lstStyle/>
                        <a:p>
                          <a:endParaRPr lang="zh-CN"/>
                        </a:p>
                      </a:txBody>
                      <a:tcPr>
                        <a:blipFill>
                          <a:blip r:embed="rId3"/>
                          <a:stretch>
                            <a:fillRect l="-604839" t="-104082" r="-104032" b="-618367"/>
                          </a:stretch>
                        </a:blipFill>
                      </a:tcPr>
                    </a:tc>
                    <a:tc>
                      <a:txBody>
                        <a:bodyPr/>
                        <a:lstStyle/>
                        <a:p>
                          <a:endParaRPr lang="zh-CN"/>
                        </a:p>
                      </a:txBody>
                      <a:tcPr>
                        <a:blipFill>
                          <a:blip r:embed="rId3"/>
                          <a:stretch>
                            <a:fillRect l="-699200" t="-104082" r="-3200" b="-618367"/>
                          </a:stretch>
                        </a:blipFill>
                      </a:tcPr>
                    </a:tc>
                    <a:extLst>
                      <a:ext uri="{0D108BD9-81ED-4DB2-BD59-A6C34878D82A}">
                        <a16:rowId xmlns:a16="http://schemas.microsoft.com/office/drawing/2014/main" val="40458136"/>
                      </a:ext>
                    </a:extLst>
                  </a:tr>
                  <a:tr h="297180">
                    <a:tc>
                      <a:txBody>
                        <a:bodyPr/>
                        <a:lstStyle/>
                        <a:p>
                          <a:pPr algn="ctr"/>
                          <a:r>
                            <a:rPr lang="en-US" altLang="zh-CN" dirty="0"/>
                            <a:t>1</a:t>
                          </a:r>
                          <a:endParaRPr lang="zh-CN" altLang="en-US" dirty="0"/>
                        </a:p>
                      </a:txBody>
                      <a:tcPr/>
                    </a:tc>
                    <a:tc>
                      <a:txBody>
                        <a:bodyPr/>
                        <a:lstStyle/>
                        <a:p>
                          <a:pPr algn="ctr"/>
                          <a:r>
                            <a:rPr lang="en-US" altLang="zh-CN" b="1" dirty="0"/>
                            <a:t>0.9</a:t>
                          </a:r>
                          <a:endParaRPr lang="zh-CN" altLang="en-US" b="1" dirty="0"/>
                        </a:p>
                      </a:txBody>
                      <a:tcPr/>
                    </a:tc>
                    <a:tc>
                      <a:txBody>
                        <a:bodyPr/>
                        <a:lstStyle/>
                        <a:p>
                          <a:pPr algn="ctr"/>
                          <a:r>
                            <a:rPr lang="en-US" altLang="zh-CN" dirty="0"/>
                            <a:t>0.1</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b="1" dirty="0"/>
                            <a:t>0.3</a:t>
                          </a:r>
                          <a:endParaRPr lang="zh-CN" altLang="en-US" b="1" dirty="0"/>
                        </a:p>
                      </a:txBody>
                      <a:tcPr/>
                    </a:tc>
                    <a:tc>
                      <a:txBody>
                        <a:bodyPr/>
                        <a:lstStyle/>
                        <a:p>
                          <a:pPr algn="ctr"/>
                          <a:r>
                            <a:rPr lang="en-US" altLang="zh-CN" dirty="0"/>
                            <a:t>0.0</a:t>
                          </a:r>
                          <a:endParaRPr lang="zh-CN" altLang="en-US" dirty="0"/>
                        </a:p>
                      </a:txBody>
                      <a:tcPr/>
                    </a:tc>
                    <a:tc>
                      <a:txBody>
                        <a:bodyPr/>
                        <a:lstStyle/>
                        <a:p>
                          <a:pPr algn="ctr"/>
                          <a:r>
                            <a:rPr lang="en-US" altLang="zh-CN" b="1" dirty="0"/>
                            <a:t>0.8</a:t>
                          </a:r>
                          <a:endParaRPr lang="zh-CN" altLang="en-US" b="1" dirty="0"/>
                        </a:p>
                      </a:txBody>
                      <a:tcPr/>
                    </a:tc>
                    <a:tc>
                      <a:txBody>
                        <a:bodyPr/>
                        <a:lstStyle/>
                        <a:p>
                          <a:pPr algn="ctr"/>
                          <a:r>
                            <a:rPr lang="en-US" altLang="zh-CN" dirty="0"/>
                            <a:t>0.2</a:t>
                          </a:r>
                          <a:endParaRPr lang="zh-CN" altLang="en-US" dirty="0"/>
                        </a:p>
                      </a:txBody>
                      <a:tcPr/>
                    </a:tc>
                    <a:extLst>
                      <a:ext uri="{0D108BD9-81ED-4DB2-BD59-A6C34878D82A}">
                        <a16:rowId xmlns:a16="http://schemas.microsoft.com/office/drawing/2014/main" val="3277428302"/>
                      </a:ext>
                    </a:extLst>
                  </a:tr>
                  <a:tr h="297180">
                    <a:tc>
                      <a:txBody>
                        <a:bodyPr/>
                        <a:lstStyle/>
                        <a:p>
                          <a:pPr algn="ctr"/>
                          <a:r>
                            <a:rPr lang="en-US" altLang="zh-CN" dirty="0"/>
                            <a:t>2</a:t>
                          </a:r>
                          <a:endParaRPr lang="zh-CN" altLang="en-US" dirty="0"/>
                        </a:p>
                      </a:txBody>
                      <a:tcPr/>
                    </a:tc>
                    <a:tc>
                      <a:txBody>
                        <a:bodyPr/>
                        <a:lstStyle/>
                        <a:p>
                          <a:pPr algn="ctr"/>
                          <a:r>
                            <a:rPr lang="en-US" altLang="zh-CN" b="1" dirty="0"/>
                            <a:t>0.8</a:t>
                          </a:r>
                          <a:endParaRPr lang="zh-CN" altLang="en-US" b="1" dirty="0"/>
                        </a:p>
                      </a:txBody>
                      <a:tcPr/>
                    </a:tc>
                    <a:tc>
                      <a:txBody>
                        <a:bodyPr/>
                        <a:lstStyle/>
                        <a:p>
                          <a:pPr algn="ctr"/>
                          <a:r>
                            <a:rPr lang="en-US" altLang="zh-CN" dirty="0"/>
                            <a:t>0.2</a:t>
                          </a:r>
                          <a:endParaRPr lang="zh-CN" altLang="en-US" dirty="0"/>
                        </a:p>
                      </a:txBody>
                      <a:tcPr/>
                    </a:tc>
                    <a:tc>
                      <a:txBody>
                        <a:bodyPr/>
                        <a:lstStyle/>
                        <a:p>
                          <a:pPr algn="ctr"/>
                          <a:r>
                            <a:rPr lang="en-US" altLang="zh-CN" dirty="0"/>
                            <a:t>0.6</a:t>
                          </a:r>
                          <a:endParaRPr lang="zh-CN" altLang="en-US" dirty="0"/>
                        </a:p>
                      </a:txBody>
                      <a:tcPr/>
                    </a:tc>
                    <a:tc>
                      <a:txBody>
                        <a:bodyPr/>
                        <a:lstStyle/>
                        <a:p>
                          <a:pPr algn="ctr"/>
                          <a:r>
                            <a:rPr lang="en-US" altLang="zh-CN" b="1" dirty="0"/>
                            <a:t>0.4</a:t>
                          </a:r>
                          <a:endParaRPr lang="zh-CN" altLang="en-US" b="1" dirty="0"/>
                        </a:p>
                      </a:txBody>
                      <a:tcPr/>
                    </a:tc>
                    <a:tc>
                      <a:txBody>
                        <a:bodyPr/>
                        <a:lstStyle/>
                        <a:p>
                          <a:pPr algn="ctr"/>
                          <a:r>
                            <a:rPr lang="en-US" altLang="zh-CN" dirty="0"/>
                            <a:t>0.0</a:t>
                          </a:r>
                          <a:endParaRPr lang="zh-CN" altLang="en-US" dirty="0"/>
                        </a:p>
                      </a:txBody>
                      <a:tcPr/>
                    </a:tc>
                    <a:tc>
                      <a:txBody>
                        <a:bodyPr/>
                        <a:lstStyle/>
                        <a:p>
                          <a:pPr algn="ctr"/>
                          <a:r>
                            <a:rPr lang="en-US" altLang="zh-CN" b="1" dirty="0"/>
                            <a:t>0.8</a:t>
                          </a:r>
                          <a:endParaRPr lang="zh-CN" altLang="en-US" b="1" dirty="0"/>
                        </a:p>
                      </a:txBody>
                      <a:tcPr/>
                    </a:tc>
                    <a:tc>
                      <a:txBody>
                        <a:bodyPr/>
                        <a:lstStyle/>
                        <a:p>
                          <a:pPr algn="ctr"/>
                          <a:r>
                            <a:rPr lang="en-US" altLang="zh-CN" dirty="0"/>
                            <a:t>0.2</a:t>
                          </a:r>
                          <a:endParaRPr lang="zh-CN" altLang="en-US" dirty="0"/>
                        </a:p>
                      </a:txBody>
                      <a:tcPr/>
                    </a:tc>
                    <a:extLst>
                      <a:ext uri="{0D108BD9-81ED-4DB2-BD59-A6C34878D82A}">
                        <a16:rowId xmlns:a16="http://schemas.microsoft.com/office/drawing/2014/main" val="151399162"/>
                      </a:ext>
                    </a:extLst>
                  </a:tr>
                  <a:tr h="297180">
                    <a:tc>
                      <a:txBody>
                        <a:bodyPr/>
                        <a:lstStyle/>
                        <a:p>
                          <a:pPr algn="ctr"/>
                          <a:r>
                            <a:rPr lang="en-US" altLang="zh-CN" dirty="0"/>
                            <a:t>3</a:t>
                          </a:r>
                          <a:endParaRPr lang="zh-CN" altLang="en-US" dirty="0"/>
                        </a:p>
                      </a:txBody>
                      <a:tcPr/>
                    </a:tc>
                    <a:tc>
                      <a:txBody>
                        <a:bodyPr/>
                        <a:lstStyle/>
                        <a:p>
                          <a:pPr algn="ctr"/>
                          <a:r>
                            <a:rPr lang="en-US" altLang="zh-CN" b="1" dirty="0"/>
                            <a:t>0.8</a:t>
                          </a:r>
                          <a:endParaRPr lang="zh-CN" altLang="en-US" b="1" dirty="0"/>
                        </a:p>
                      </a:txBody>
                      <a:tcPr/>
                    </a:tc>
                    <a:tc>
                      <a:txBody>
                        <a:bodyPr/>
                        <a:lstStyle/>
                        <a:p>
                          <a:pPr algn="ctr"/>
                          <a:r>
                            <a:rPr lang="en-US" altLang="zh-CN" dirty="0"/>
                            <a:t>0.2</a:t>
                          </a:r>
                          <a:endParaRPr lang="zh-CN" altLang="en-US" dirty="0"/>
                        </a:p>
                      </a:txBody>
                      <a:tcPr/>
                    </a:tc>
                    <a:tc>
                      <a:txBody>
                        <a:bodyPr/>
                        <a:lstStyle/>
                        <a:p>
                          <a:pPr algn="ctr"/>
                          <a:r>
                            <a:rPr lang="en-US" altLang="zh-CN" b="1" dirty="0"/>
                            <a:t>0.9</a:t>
                          </a:r>
                          <a:endParaRPr lang="zh-CN" altLang="en-US" b="1" dirty="0"/>
                        </a:p>
                      </a:txBody>
                      <a:tcPr/>
                    </a:tc>
                    <a:tc>
                      <a:txBody>
                        <a:bodyPr/>
                        <a:lstStyle/>
                        <a:p>
                          <a:pPr algn="ctr"/>
                          <a:r>
                            <a:rPr lang="en-US" altLang="zh-CN" dirty="0"/>
                            <a:t>0.1</a:t>
                          </a:r>
                          <a:endParaRPr lang="zh-CN" altLang="en-US" dirty="0"/>
                        </a:p>
                      </a:txBody>
                      <a:tcPr/>
                    </a:tc>
                    <a:tc>
                      <a:txBody>
                        <a:bodyPr/>
                        <a:lstStyle/>
                        <a:p>
                          <a:pPr algn="ctr"/>
                          <a:r>
                            <a:rPr lang="en-US" altLang="zh-CN" dirty="0"/>
                            <a:t>0.0</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b="1" dirty="0"/>
                            <a:t>0.3</a:t>
                          </a:r>
                          <a:endParaRPr lang="zh-CN" altLang="en-US" b="1" dirty="0"/>
                        </a:p>
                      </a:txBody>
                      <a:tcPr/>
                    </a:tc>
                    <a:extLst>
                      <a:ext uri="{0D108BD9-81ED-4DB2-BD59-A6C34878D82A}">
                        <a16:rowId xmlns:a16="http://schemas.microsoft.com/office/drawing/2014/main" val="3844390773"/>
                      </a:ext>
                    </a:extLst>
                  </a:tr>
                  <a:tr h="297180">
                    <a:tc>
                      <a:txBody>
                        <a:bodyPr/>
                        <a:lstStyle/>
                        <a:p>
                          <a:pPr algn="ctr"/>
                          <a:r>
                            <a:rPr lang="en-US" altLang="zh-CN" dirty="0"/>
                            <a:t>4</a:t>
                          </a:r>
                          <a:endParaRPr lang="zh-CN" altLang="en-US" dirty="0"/>
                        </a:p>
                      </a:txBody>
                      <a:tcPr/>
                    </a:tc>
                    <a:tc>
                      <a:txBody>
                        <a:bodyPr/>
                        <a:lstStyle/>
                        <a:p>
                          <a:pPr algn="ctr"/>
                          <a:r>
                            <a:rPr lang="en-US" altLang="zh-CN" b="1" dirty="0"/>
                            <a:t>0.8</a:t>
                          </a:r>
                          <a:endParaRPr lang="zh-CN" altLang="en-US" b="1" dirty="0"/>
                        </a:p>
                      </a:txBody>
                      <a:tcPr/>
                    </a:tc>
                    <a:tc>
                      <a:txBody>
                        <a:bodyPr/>
                        <a:lstStyle/>
                        <a:p>
                          <a:pPr algn="ctr"/>
                          <a:r>
                            <a:rPr lang="en-US" altLang="zh-CN" dirty="0"/>
                            <a:t>0.2</a:t>
                          </a:r>
                          <a:endParaRPr lang="zh-CN" altLang="en-US" dirty="0"/>
                        </a:p>
                      </a:txBody>
                      <a:tcPr/>
                    </a:tc>
                    <a:tc>
                      <a:txBody>
                        <a:bodyPr/>
                        <a:lstStyle/>
                        <a:p>
                          <a:pPr algn="ctr"/>
                          <a:r>
                            <a:rPr lang="en-US" altLang="zh-CN" b="1" dirty="0"/>
                            <a:t>0.9</a:t>
                          </a:r>
                          <a:endParaRPr lang="zh-CN" altLang="en-US" b="1" dirty="0"/>
                        </a:p>
                      </a:txBody>
                      <a:tcPr/>
                    </a:tc>
                    <a:tc>
                      <a:txBody>
                        <a:bodyPr/>
                        <a:lstStyle/>
                        <a:p>
                          <a:pPr algn="ctr"/>
                          <a:r>
                            <a:rPr lang="en-US" altLang="zh-CN" dirty="0"/>
                            <a:t>0.1</a:t>
                          </a:r>
                          <a:endParaRPr lang="zh-CN" altLang="en-US" dirty="0"/>
                        </a:p>
                      </a:txBody>
                      <a:tcPr/>
                    </a:tc>
                    <a:tc>
                      <a:txBody>
                        <a:bodyPr/>
                        <a:lstStyle/>
                        <a:p>
                          <a:pPr algn="ctr"/>
                          <a:r>
                            <a:rPr lang="en-US" altLang="zh-CN" dirty="0"/>
                            <a:t>0.0</a:t>
                          </a:r>
                          <a:endParaRPr lang="zh-CN" altLang="en-US" dirty="0"/>
                        </a:p>
                      </a:txBody>
                      <a:tcPr/>
                    </a:tc>
                    <a:tc>
                      <a:txBody>
                        <a:bodyPr/>
                        <a:lstStyle/>
                        <a:p>
                          <a:pPr algn="ctr"/>
                          <a:r>
                            <a:rPr lang="en-US" altLang="zh-CN" dirty="0"/>
                            <a:t>0.6</a:t>
                          </a:r>
                          <a:endParaRPr lang="zh-CN" altLang="en-US" dirty="0"/>
                        </a:p>
                      </a:txBody>
                      <a:tcPr/>
                    </a:tc>
                    <a:tc>
                      <a:txBody>
                        <a:bodyPr/>
                        <a:lstStyle/>
                        <a:p>
                          <a:pPr algn="ctr"/>
                          <a:r>
                            <a:rPr lang="en-US" altLang="zh-CN" b="1" dirty="0"/>
                            <a:t>0.4</a:t>
                          </a:r>
                          <a:endParaRPr lang="zh-CN" altLang="en-US" b="1" dirty="0"/>
                        </a:p>
                      </a:txBody>
                      <a:tcPr/>
                    </a:tc>
                    <a:extLst>
                      <a:ext uri="{0D108BD9-81ED-4DB2-BD59-A6C34878D82A}">
                        <a16:rowId xmlns:a16="http://schemas.microsoft.com/office/drawing/2014/main" val="1997098727"/>
                      </a:ext>
                    </a:extLst>
                  </a:tr>
                  <a:tr h="297180">
                    <a:tc>
                      <a:txBody>
                        <a:bodyPr/>
                        <a:lstStyle/>
                        <a:p>
                          <a:pPr algn="ctr"/>
                          <a:r>
                            <a:rPr lang="en-US" altLang="zh-CN" dirty="0"/>
                            <a:t>5</a:t>
                          </a:r>
                          <a:endParaRPr lang="zh-CN" altLang="en-US" dirty="0"/>
                        </a:p>
                      </a:txBody>
                      <a:tcPr/>
                    </a:tc>
                    <a:tc>
                      <a:txBody>
                        <a:bodyPr/>
                        <a:lstStyle/>
                        <a:p>
                          <a:pPr algn="ctr"/>
                          <a:r>
                            <a:rPr lang="en-US" altLang="zh-CN" dirty="0"/>
                            <a:t>0.6</a:t>
                          </a:r>
                          <a:endParaRPr lang="zh-CN" altLang="en-US" dirty="0"/>
                        </a:p>
                      </a:txBody>
                      <a:tcPr/>
                    </a:tc>
                    <a:tc>
                      <a:txBody>
                        <a:bodyPr/>
                        <a:lstStyle/>
                        <a:p>
                          <a:pPr algn="ctr"/>
                          <a:r>
                            <a:rPr lang="en-US" altLang="zh-CN" b="1" dirty="0"/>
                            <a:t>0.4</a:t>
                          </a:r>
                          <a:endParaRPr lang="zh-CN" altLang="en-US" b="1" dirty="0"/>
                        </a:p>
                      </a:txBody>
                      <a:tcPr/>
                    </a:tc>
                    <a:tc>
                      <a:txBody>
                        <a:bodyPr/>
                        <a:lstStyle/>
                        <a:p>
                          <a:pPr algn="ctr"/>
                          <a:r>
                            <a:rPr lang="en-US" altLang="zh-CN" dirty="0"/>
                            <a:t>0.1</a:t>
                          </a:r>
                          <a:endParaRPr lang="zh-CN" altLang="en-US" dirty="0"/>
                        </a:p>
                      </a:txBody>
                      <a:tcPr/>
                    </a:tc>
                    <a:tc>
                      <a:txBody>
                        <a:bodyPr/>
                        <a:lstStyle/>
                        <a:p>
                          <a:pPr algn="ctr"/>
                          <a:r>
                            <a:rPr lang="en-US" altLang="zh-CN" b="1" dirty="0"/>
                            <a:t>0.8</a:t>
                          </a:r>
                          <a:endParaRPr lang="zh-CN" altLang="en-US" b="1" dirty="0"/>
                        </a:p>
                      </a:txBody>
                      <a:tcPr/>
                    </a:tc>
                    <a:tc>
                      <a:txBody>
                        <a:bodyPr/>
                        <a:lstStyle/>
                        <a:p>
                          <a:pPr algn="ctr"/>
                          <a:r>
                            <a:rPr lang="en-US" altLang="zh-CN" b="1" dirty="0"/>
                            <a:t>0.1</a:t>
                          </a:r>
                          <a:endParaRPr lang="zh-CN" altLang="en-US" b="1" dirty="0"/>
                        </a:p>
                      </a:txBody>
                      <a:tcPr/>
                    </a:tc>
                    <a:tc>
                      <a:txBody>
                        <a:bodyPr/>
                        <a:lstStyle/>
                        <a:p>
                          <a:pPr algn="ctr"/>
                          <a:r>
                            <a:rPr lang="en-US" altLang="zh-CN" b="1" dirty="0"/>
                            <a:t>0.8</a:t>
                          </a:r>
                          <a:endParaRPr lang="zh-CN" altLang="en-US" b="1" dirty="0"/>
                        </a:p>
                      </a:txBody>
                      <a:tcPr/>
                    </a:tc>
                    <a:tc>
                      <a:txBody>
                        <a:bodyPr/>
                        <a:lstStyle/>
                        <a:p>
                          <a:pPr algn="ctr"/>
                          <a:r>
                            <a:rPr lang="en-US" altLang="zh-CN" dirty="0"/>
                            <a:t>0.2</a:t>
                          </a:r>
                          <a:endParaRPr lang="zh-CN" altLang="en-US" dirty="0"/>
                        </a:p>
                      </a:txBody>
                      <a:tcPr/>
                    </a:tc>
                    <a:extLst>
                      <a:ext uri="{0D108BD9-81ED-4DB2-BD59-A6C34878D82A}">
                        <a16:rowId xmlns:a16="http://schemas.microsoft.com/office/drawing/2014/main" val="761341805"/>
                      </a:ext>
                    </a:extLst>
                  </a:tr>
                  <a:tr h="338265">
                    <a:tc>
                      <a:txBody>
                        <a:bodyPr/>
                        <a:lstStyle/>
                        <a:p>
                          <a:endParaRPr lang="zh-CN"/>
                        </a:p>
                      </a:txBody>
                      <a:tcPr>
                        <a:blipFill>
                          <a:blip r:embed="rId3"/>
                          <a:stretch>
                            <a:fillRect l="-800" t="-614286" r="-701600" b="-5357"/>
                          </a:stretch>
                        </a:blipFill>
                      </a:tcPr>
                    </a:tc>
                    <a:tc>
                      <a:txBody>
                        <a:bodyPr/>
                        <a:lstStyle/>
                        <a:p>
                          <a:pPr algn="ctr"/>
                          <a:r>
                            <a:rPr lang="en-US" altLang="zh-CN" dirty="0"/>
                            <a:t>0.7</a:t>
                          </a:r>
                          <a:endParaRPr lang="zh-CN" altLang="en-US" dirty="0"/>
                        </a:p>
                      </a:txBody>
                      <a:tcPr/>
                    </a:tc>
                    <a:tc>
                      <a:txBody>
                        <a:bodyPr/>
                        <a:lstStyle/>
                        <a:p>
                          <a:pPr algn="ctr"/>
                          <a:r>
                            <a:rPr lang="en-US" altLang="zh-CN" dirty="0"/>
                            <a:t>0.2</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0.2</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0.2</a:t>
                          </a:r>
                          <a:endParaRPr lang="zh-CN" altLang="en-US" dirty="0"/>
                        </a:p>
                      </a:txBody>
                      <a:tcPr/>
                    </a:tc>
                    <a:extLst>
                      <a:ext uri="{0D108BD9-81ED-4DB2-BD59-A6C34878D82A}">
                        <a16:rowId xmlns:a16="http://schemas.microsoft.com/office/drawing/2014/main" val="420684728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2" name="表格 31">
                <a:extLst>
                  <a:ext uri="{FF2B5EF4-FFF2-40B4-BE49-F238E27FC236}">
                    <a16:creationId xmlns:a16="http://schemas.microsoft.com/office/drawing/2014/main" id="{DEE9A4E9-5B30-41FF-A74B-C0801CEDEDB8}"/>
                  </a:ext>
                </a:extLst>
              </p:cNvPr>
              <p:cNvGraphicFramePr>
                <a:graphicFrameLocks noGrp="1"/>
              </p:cNvGraphicFramePr>
              <p:nvPr>
                <p:extLst>
                  <p:ext uri="{D42A27DB-BD31-4B8C-83A1-F6EECF244321}">
                    <p14:modId xmlns:p14="http://schemas.microsoft.com/office/powerpoint/2010/main" val="1896640097"/>
                  </p:ext>
                </p:extLst>
              </p:nvPr>
            </p:nvGraphicFramePr>
            <p:xfrm>
              <a:off x="1949450" y="1892300"/>
              <a:ext cx="3879849" cy="1905000"/>
            </p:xfrm>
            <a:graphic>
              <a:graphicData uri="http://schemas.openxmlformats.org/drawingml/2006/table">
                <a:tbl>
                  <a:tblPr firstRow="1" bandRow="1">
                    <a:tableStyleId>{5C22544A-7EE6-4342-B048-85BDC9FD1C3A}</a:tableStyleId>
                  </a:tblPr>
                  <a:tblGrid>
                    <a:gridCol w="517313">
                      <a:extLst>
                        <a:ext uri="{9D8B030D-6E8A-4147-A177-3AD203B41FA5}">
                          <a16:colId xmlns:a16="http://schemas.microsoft.com/office/drawing/2014/main" val="2335941525"/>
                        </a:ext>
                      </a:extLst>
                    </a:gridCol>
                    <a:gridCol w="913114">
                      <a:extLst>
                        <a:ext uri="{9D8B030D-6E8A-4147-A177-3AD203B41FA5}">
                          <a16:colId xmlns:a16="http://schemas.microsoft.com/office/drawing/2014/main" val="3850752366"/>
                        </a:ext>
                      </a:extLst>
                    </a:gridCol>
                    <a:gridCol w="1404136">
                      <a:extLst>
                        <a:ext uri="{9D8B030D-6E8A-4147-A177-3AD203B41FA5}">
                          <a16:colId xmlns:a16="http://schemas.microsoft.com/office/drawing/2014/main" val="2582076782"/>
                        </a:ext>
                      </a:extLst>
                    </a:gridCol>
                    <a:gridCol w="532094">
                      <a:extLst>
                        <a:ext uri="{9D8B030D-6E8A-4147-A177-3AD203B41FA5}">
                          <a16:colId xmlns:a16="http://schemas.microsoft.com/office/drawing/2014/main" val="1662859894"/>
                        </a:ext>
                      </a:extLst>
                    </a:gridCol>
                    <a:gridCol w="513192">
                      <a:extLst>
                        <a:ext uri="{9D8B030D-6E8A-4147-A177-3AD203B41FA5}">
                          <a16:colId xmlns:a16="http://schemas.microsoft.com/office/drawing/2014/main" val="397620801"/>
                        </a:ext>
                      </a:extLst>
                    </a:gridCol>
                  </a:tblGrid>
                  <a:tr h="469726">
                    <a:tc>
                      <a:txBody>
                        <a:bodyPr/>
                        <a:lstStyle/>
                        <a:p>
                          <a:pPr algn="ctr"/>
                          <a:endParaRPr lang="zh-CN" altLang="en-US" dirty="0"/>
                        </a:p>
                      </a:txBody>
                      <a:tcPr/>
                    </a:tc>
                    <a:tc>
                      <a:txBody>
                        <a:bodyPr/>
                        <a:lstStyle/>
                        <a:p>
                          <a:pPr algn="ctr"/>
                          <a:r>
                            <a:rPr lang="zh-CN" altLang="en-US" dirty="0"/>
                            <a:t>对象集</a:t>
                          </a:r>
                        </a:p>
                      </a:txBody>
                      <a:tcPr/>
                    </a:tc>
                    <a:tc>
                      <a:txBody>
                        <a:bodyPr/>
                        <a:lstStyle/>
                        <a:p>
                          <a:pPr algn="ctr"/>
                          <a:r>
                            <a:rPr lang="zh-CN" altLang="en-US" dirty="0"/>
                            <a:t>属性集</a:t>
                          </a:r>
                        </a:p>
                      </a:txBody>
                      <a:tcPr/>
                    </a:tc>
                    <a:tc>
                      <a:txBody>
                        <a:bodyPr/>
                        <a:lstStyle/>
                        <a:p>
                          <a:pPr algn="ctr"/>
                          <a:r>
                            <a:rPr lang="en-US" altLang="zh-CN" dirty="0"/>
                            <a:t>E</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𝜹</m:t>
                                </m:r>
                              </m:oMath>
                            </m:oMathPara>
                          </a14:m>
                          <a:endParaRPr lang="zh-CN" altLang="en-US" dirty="0"/>
                        </a:p>
                      </a:txBody>
                      <a:tcPr/>
                    </a:tc>
                    <a:extLst>
                      <a:ext uri="{0D108BD9-81ED-4DB2-BD59-A6C34878D82A}">
                        <a16:rowId xmlns:a16="http://schemas.microsoft.com/office/drawing/2014/main" val="1217484719"/>
                      </a:ext>
                    </a:extLst>
                  </a:tr>
                  <a:tr h="473741">
                    <a:tc>
                      <a:txBody>
                        <a:bodyPr/>
                        <a:lstStyle/>
                        <a:p>
                          <a:pPr algn="ctr"/>
                          <a:r>
                            <a:rPr lang="en-US" altLang="zh-CN" dirty="0"/>
                            <a:t>a</a:t>
                          </a:r>
                          <a:endParaRPr lang="zh-CN" altLang="en-US" dirty="0"/>
                        </a:p>
                      </a:txBody>
                      <a:tcPr/>
                    </a:tc>
                    <a:tc>
                      <a:txBody>
                        <a:bodyPr/>
                        <a:lstStyle/>
                        <a:p>
                          <a:pPr algn="ctr"/>
                          <a:r>
                            <a:rPr lang="en-US" altLang="zh-CN" dirty="0"/>
                            <a:t>1,2</a:t>
                          </a:r>
                          <a:endParaRPr lang="zh-CN" altLang="en-US" dirty="0"/>
                        </a:p>
                      </a:txBody>
                      <a:tcPr/>
                    </a:tc>
                    <a:tc>
                      <a:txBody>
                        <a:bodyPr/>
                        <a:lstStyle/>
                        <a:p>
                          <a:pPr algn="ctr"/>
                          <a:r>
                            <a:rPr lang="en-US" altLang="zh-CN" dirty="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6</m:t>
                                  </m:r>
                                </m:sub>
                              </m:sSub>
                            </m:oMath>
                          </a14:m>
                          <a:r>
                            <a:rPr lang="en-US" altLang="zh-CN" dirty="0"/>
                            <a:t>}</a:t>
                          </a:r>
                          <a:endParaRPr lang="zh-CN" altLang="en-US" dirty="0"/>
                        </a:p>
                      </a:txBody>
                      <a:tcPr/>
                    </a:tc>
                    <a:tc>
                      <a:txBody>
                        <a:bodyPr/>
                        <a:lstStyle/>
                        <a:p>
                          <a:pPr algn="ctr"/>
                          <a:r>
                            <a:rPr lang="en-US" altLang="zh-CN" sz="900" dirty="0"/>
                            <a:t>0.67</a:t>
                          </a:r>
                          <a:endParaRPr lang="zh-CN" altLang="en-US" sz="900" dirty="0"/>
                        </a:p>
                      </a:txBody>
                      <a:tcPr/>
                    </a:tc>
                    <a:tc>
                      <a:txBody>
                        <a:bodyPr/>
                        <a:lstStyle/>
                        <a:p>
                          <a:pPr algn="ctr"/>
                          <a:r>
                            <a:rPr lang="en-US" altLang="zh-CN" sz="900" dirty="0"/>
                            <a:t>0.03</a:t>
                          </a:r>
                          <a:endParaRPr lang="zh-CN" altLang="en-US" sz="900" dirty="0"/>
                        </a:p>
                      </a:txBody>
                      <a:tcPr/>
                    </a:tc>
                    <a:extLst>
                      <a:ext uri="{0D108BD9-81ED-4DB2-BD59-A6C34878D82A}">
                        <a16:rowId xmlns:a16="http://schemas.microsoft.com/office/drawing/2014/main" val="4154368321"/>
                      </a:ext>
                    </a:extLst>
                  </a:tr>
                  <a:tr h="491807">
                    <a:tc>
                      <a:txBody>
                        <a:bodyPr/>
                        <a:lstStyle/>
                        <a:p>
                          <a:pPr algn="ctr"/>
                          <a:r>
                            <a:rPr lang="en-US" altLang="zh-CN" dirty="0"/>
                            <a:t>b</a:t>
                          </a:r>
                          <a:endParaRPr lang="zh-CN" altLang="en-US" dirty="0"/>
                        </a:p>
                      </a:txBody>
                      <a:tcPr/>
                    </a:tc>
                    <a:tc>
                      <a:txBody>
                        <a:bodyPr/>
                        <a:lstStyle/>
                        <a:p>
                          <a:pPr algn="ctr"/>
                          <a:r>
                            <a:rPr lang="en-US" altLang="zh-CN" dirty="0"/>
                            <a:t>3,4</a:t>
                          </a:r>
                          <a:endParaRPr lang="zh-CN" altLang="en-US" dirty="0"/>
                        </a:p>
                      </a:txBody>
                      <a:tcPr/>
                    </a:tc>
                    <a:tc>
                      <a:txBody>
                        <a:bodyPr/>
                        <a:lstStyle/>
                        <a:p>
                          <a:pPr algn="ctr"/>
                          <a:r>
                            <a:rPr lang="en-US" altLang="zh-CN" dirty="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7</m:t>
                                  </m:r>
                                </m:sub>
                              </m:sSub>
                            </m:oMath>
                          </a14:m>
                          <a:r>
                            <a:rPr lang="en-US" altLang="zh-CN" dirty="0"/>
                            <a:t>}</a:t>
                          </a:r>
                          <a:endParaRPr lang="zh-CN" altLang="en-US" dirty="0"/>
                        </a:p>
                      </a:txBody>
                      <a:tcPr/>
                    </a:tc>
                    <a:tc>
                      <a:txBody>
                        <a:bodyPr/>
                        <a:lstStyle/>
                        <a:p>
                          <a:pPr algn="ctr"/>
                          <a:r>
                            <a:rPr lang="en-US" altLang="zh-CN" sz="900" dirty="0"/>
                            <a:t>0.68</a:t>
                          </a:r>
                          <a:endParaRPr lang="zh-CN" altLang="en-US" sz="900" dirty="0"/>
                        </a:p>
                      </a:txBody>
                      <a:tcPr/>
                    </a:tc>
                    <a:tc>
                      <a:txBody>
                        <a:bodyPr/>
                        <a:lstStyle/>
                        <a:p>
                          <a:pPr algn="ctr"/>
                          <a:r>
                            <a:rPr lang="en-US" altLang="zh-CN" sz="900" dirty="0"/>
                            <a:t>0.017</a:t>
                          </a:r>
                          <a:endParaRPr lang="zh-CN" altLang="en-US" sz="900" dirty="0"/>
                        </a:p>
                      </a:txBody>
                      <a:tcPr/>
                    </a:tc>
                    <a:extLst>
                      <a:ext uri="{0D108BD9-81ED-4DB2-BD59-A6C34878D82A}">
                        <a16:rowId xmlns:a16="http://schemas.microsoft.com/office/drawing/2014/main" val="3847727839"/>
                      </a:ext>
                    </a:extLst>
                  </a:tr>
                  <a:tr h="469726">
                    <a:tc>
                      <a:txBody>
                        <a:bodyPr/>
                        <a:lstStyle/>
                        <a:p>
                          <a:pPr algn="ctr"/>
                          <a:r>
                            <a:rPr lang="en-US" altLang="zh-CN" dirty="0"/>
                            <a:t>d</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6</m:t>
                                  </m:r>
                                </m:sub>
                              </m:sSub>
                            </m:oMath>
                          </a14:m>
                          <a:r>
                            <a:rPr lang="en-US" altLang="zh-CN" dirty="0"/>
                            <a:t>}</a:t>
                          </a:r>
                          <a:endParaRPr lang="zh-CN" altLang="en-US" dirty="0"/>
                        </a:p>
                      </a:txBody>
                      <a:tcPr/>
                    </a:tc>
                    <a:tc>
                      <a:txBody>
                        <a:bodyPr/>
                        <a:lstStyle/>
                        <a:p>
                          <a:pPr algn="ctr"/>
                          <a:r>
                            <a:rPr lang="en-US" altLang="zh-CN" sz="900" dirty="0"/>
                            <a:t>0.525</a:t>
                          </a:r>
                          <a:endParaRPr lang="zh-CN" altLang="en-US" sz="900" dirty="0"/>
                        </a:p>
                      </a:txBody>
                      <a:tcPr/>
                    </a:tc>
                    <a:tc>
                      <a:txBody>
                        <a:bodyPr/>
                        <a:lstStyle/>
                        <a:p>
                          <a:pPr algn="ctr"/>
                          <a:r>
                            <a:rPr lang="en-US" altLang="zh-CN" sz="900" dirty="0"/>
                            <a:t>0.03</a:t>
                          </a:r>
                          <a:endParaRPr lang="zh-CN" altLang="en-US" sz="900" dirty="0"/>
                        </a:p>
                      </a:txBody>
                      <a:tcPr/>
                    </a:tc>
                    <a:extLst>
                      <a:ext uri="{0D108BD9-81ED-4DB2-BD59-A6C34878D82A}">
                        <a16:rowId xmlns:a16="http://schemas.microsoft.com/office/drawing/2014/main" val="295072230"/>
                      </a:ext>
                    </a:extLst>
                  </a:tr>
                </a:tbl>
              </a:graphicData>
            </a:graphic>
          </p:graphicFrame>
        </mc:Choice>
        <mc:Fallback xmlns="">
          <p:graphicFrame>
            <p:nvGraphicFramePr>
              <p:cNvPr id="32" name="表格 31">
                <a:extLst>
                  <a:ext uri="{FF2B5EF4-FFF2-40B4-BE49-F238E27FC236}">
                    <a16:creationId xmlns:a16="http://schemas.microsoft.com/office/drawing/2014/main" id="{DEE9A4E9-5B30-41FF-A74B-C0801CEDEDB8}"/>
                  </a:ext>
                </a:extLst>
              </p:cNvPr>
              <p:cNvGraphicFramePr>
                <a:graphicFrameLocks noGrp="1"/>
              </p:cNvGraphicFramePr>
              <p:nvPr>
                <p:extLst>
                  <p:ext uri="{D42A27DB-BD31-4B8C-83A1-F6EECF244321}">
                    <p14:modId xmlns:p14="http://schemas.microsoft.com/office/powerpoint/2010/main" val="1896640097"/>
                  </p:ext>
                </p:extLst>
              </p:nvPr>
            </p:nvGraphicFramePr>
            <p:xfrm>
              <a:off x="1949450" y="1892300"/>
              <a:ext cx="3879849" cy="1905000"/>
            </p:xfrm>
            <a:graphic>
              <a:graphicData uri="http://schemas.openxmlformats.org/drawingml/2006/table">
                <a:tbl>
                  <a:tblPr firstRow="1" bandRow="1">
                    <a:tableStyleId>{5C22544A-7EE6-4342-B048-85BDC9FD1C3A}</a:tableStyleId>
                  </a:tblPr>
                  <a:tblGrid>
                    <a:gridCol w="517313">
                      <a:extLst>
                        <a:ext uri="{9D8B030D-6E8A-4147-A177-3AD203B41FA5}">
                          <a16:colId xmlns:a16="http://schemas.microsoft.com/office/drawing/2014/main" val="2335941525"/>
                        </a:ext>
                      </a:extLst>
                    </a:gridCol>
                    <a:gridCol w="913114">
                      <a:extLst>
                        <a:ext uri="{9D8B030D-6E8A-4147-A177-3AD203B41FA5}">
                          <a16:colId xmlns:a16="http://schemas.microsoft.com/office/drawing/2014/main" val="3850752366"/>
                        </a:ext>
                      </a:extLst>
                    </a:gridCol>
                    <a:gridCol w="1404136">
                      <a:extLst>
                        <a:ext uri="{9D8B030D-6E8A-4147-A177-3AD203B41FA5}">
                          <a16:colId xmlns:a16="http://schemas.microsoft.com/office/drawing/2014/main" val="2582076782"/>
                        </a:ext>
                      </a:extLst>
                    </a:gridCol>
                    <a:gridCol w="532094">
                      <a:extLst>
                        <a:ext uri="{9D8B030D-6E8A-4147-A177-3AD203B41FA5}">
                          <a16:colId xmlns:a16="http://schemas.microsoft.com/office/drawing/2014/main" val="1662859894"/>
                        </a:ext>
                      </a:extLst>
                    </a:gridCol>
                    <a:gridCol w="513192">
                      <a:extLst>
                        <a:ext uri="{9D8B030D-6E8A-4147-A177-3AD203B41FA5}">
                          <a16:colId xmlns:a16="http://schemas.microsoft.com/office/drawing/2014/main" val="397620801"/>
                        </a:ext>
                      </a:extLst>
                    </a:gridCol>
                  </a:tblGrid>
                  <a:tr h="469726">
                    <a:tc>
                      <a:txBody>
                        <a:bodyPr/>
                        <a:lstStyle/>
                        <a:p>
                          <a:pPr algn="ctr"/>
                          <a:endParaRPr lang="zh-CN" altLang="en-US" dirty="0"/>
                        </a:p>
                      </a:txBody>
                      <a:tcPr/>
                    </a:tc>
                    <a:tc>
                      <a:txBody>
                        <a:bodyPr/>
                        <a:lstStyle/>
                        <a:p>
                          <a:pPr algn="ctr"/>
                          <a:r>
                            <a:rPr lang="zh-CN" altLang="en-US" dirty="0"/>
                            <a:t>对象集</a:t>
                          </a:r>
                        </a:p>
                      </a:txBody>
                      <a:tcPr/>
                    </a:tc>
                    <a:tc>
                      <a:txBody>
                        <a:bodyPr/>
                        <a:lstStyle/>
                        <a:p>
                          <a:pPr algn="ctr"/>
                          <a:r>
                            <a:rPr lang="zh-CN" altLang="en-US" dirty="0"/>
                            <a:t>属性集</a:t>
                          </a:r>
                        </a:p>
                      </a:txBody>
                      <a:tcPr/>
                    </a:tc>
                    <a:tc>
                      <a:txBody>
                        <a:bodyPr/>
                        <a:lstStyle/>
                        <a:p>
                          <a:pPr algn="ctr"/>
                          <a:r>
                            <a:rPr lang="en-US" altLang="zh-CN" dirty="0"/>
                            <a:t>E</a:t>
                          </a:r>
                          <a:endParaRPr lang="zh-CN" altLang="en-US" dirty="0"/>
                        </a:p>
                      </a:txBody>
                      <a:tcPr/>
                    </a:tc>
                    <a:tc>
                      <a:txBody>
                        <a:bodyPr/>
                        <a:lstStyle/>
                        <a:p>
                          <a:endParaRPr lang="zh-CN"/>
                        </a:p>
                      </a:txBody>
                      <a:tcPr>
                        <a:blipFill>
                          <a:blip r:embed="rId4"/>
                          <a:stretch>
                            <a:fillRect l="-660714" t="-2597" r="-4762" b="-309091"/>
                          </a:stretch>
                        </a:blipFill>
                      </a:tcPr>
                    </a:tc>
                    <a:extLst>
                      <a:ext uri="{0D108BD9-81ED-4DB2-BD59-A6C34878D82A}">
                        <a16:rowId xmlns:a16="http://schemas.microsoft.com/office/drawing/2014/main" val="1217484719"/>
                      </a:ext>
                    </a:extLst>
                  </a:tr>
                  <a:tr h="473741">
                    <a:tc>
                      <a:txBody>
                        <a:bodyPr/>
                        <a:lstStyle/>
                        <a:p>
                          <a:pPr algn="ctr"/>
                          <a:r>
                            <a:rPr lang="en-US" altLang="zh-CN" dirty="0"/>
                            <a:t>a</a:t>
                          </a:r>
                          <a:endParaRPr lang="zh-CN" altLang="en-US" dirty="0"/>
                        </a:p>
                      </a:txBody>
                      <a:tcPr/>
                    </a:tc>
                    <a:tc>
                      <a:txBody>
                        <a:bodyPr/>
                        <a:lstStyle/>
                        <a:p>
                          <a:pPr algn="ctr"/>
                          <a:r>
                            <a:rPr lang="en-US" altLang="zh-CN" dirty="0"/>
                            <a:t>1,2</a:t>
                          </a:r>
                          <a:endParaRPr lang="zh-CN" altLang="en-US" dirty="0"/>
                        </a:p>
                      </a:txBody>
                      <a:tcPr/>
                    </a:tc>
                    <a:tc>
                      <a:txBody>
                        <a:bodyPr/>
                        <a:lstStyle/>
                        <a:p>
                          <a:endParaRPr lang="zh-CN"/>
                        </a:p>
                      </a:txBody>
                      <a:tcPr>
                        <a:blipFill>
                          <a:blip r:embed="rId4"/>
                          <a:stretch>
                            <a:fillRect l="-102165" t="-101282" r="-76190" b="-205128"/>
                          </a:stretch>
                        </a:blipFill>
                      </a:tcPr>
                    </a:tc>
                    <a:tc>
                      <a:txBody>
                        <a:bodyPr/>
                        <a:lstStyle/>
                        <a:p>
                          <a:pPr algn="ctr"/>
                          <a:r>
                            <a:rPr lang="en-US" altLang="zh-CN" sz="900" dirty="0"/>
                            <a:t>0.67</a:t>
                          </a:r>
                          <a:endParaRPr lang="zh-CN" altLang="en-US" sz="900" dirty="0"/>
                        </a:p>
                      </a:txBody>
                      <a:tcPr/>
                    </a:tc>
                    <a:tc>
                      <a:txBody>
                        <a:bodyPr/>
                        <a:lstStyle/>
                        <a:p>
                          <a:pPr algn="ctr"/>
                          <a:r>
                            <a:rPr lang="en-US" altLang="zh-CN" sz="900" dirty="0"/>
                            <a:t>0.03</a:t>
                          </a:r>
                          <a:endParaRPr lang="zh-CN" altLang="en-US" sz="900" dirty="0"/>
                        </a:p>
                      </a:txBody>
                      <a:tcPr/>
                    </a:tc>
                    <a:extLst>
                      <a:ext uri="{0D108BD9-81ED-4DB2-BD59-A6C34878D82A}">
                        <a16:rowId xmlns:a16="http://schemas.microsoft.com/office/drawing/2014/main" val="4154368321"/>
                      </a:ext>
                    </a:extLst>
                  </a:tr>
                  <a:tr h="491807">
                    <a:tc>
                      <a:txBody>
                        <a:bodyPr/>
                        <a:lstStyle/>
                        <a:p>
                          <a:pPr algn="ctr"/>
                          <a:r>
                            <a:rPr lang="en-US" altLang="zh-CN" dirty="0"/>
                            <a:t>b</a:t>
                          </a:r>
                          <a:endParaRPr lang="zh-CN" altLang="en-US" dirty="0"/>
                        </a:p>
                      </a:txBody>
                      <a:tcPr/>
                    </a:tc>
                    <a:tc>
                      <a:txBody>
                        <a:bodyPr/>
                        <a:lstStyle/>
                        <a:p>
                          <a:pPr algn="ctr"/>
                          <a:r>
                            <a:rPr lang="en-US" altLang="zh-CN" dirty="0"/>
                            <a:t>3,4</a:t>
                          </a:r>
                          <a:endParaRPr lang="zh-CN" altLang="en-US" dirty="0"/>
                        </a:p>
                      </a:txBody>
                      <a:tcPr/>
                    </a:tc>
                    <a:tc>
                      <a:txBody>
                        <a:bodyPr/>
                        <a:lstStyle/>
                        <a:p>
                          <a:endParaRPr lang="zh-CN"/>
                        </a:p>
                      </a:txBody>
                      <a:tcPr>
                        <a:blipFill>
                          <a:blip r:embed="rId4"/>
                          <a:stretch>
                            <a:fillRect l="-102165" t="-193827" r="-76190" b="-97531"/>
                          </a:stretch>
                        </a:blipFill>
                      </a:tcPr>
                    </a:tc>
                    <a:tc>
                      <a:txBody>
                        <a:bodyPr/>
                        <a:lstStyle/>
                        <a:p>
                          <a:pPr algn="ctr"/>
                          <a:r>
                            <a:rPr lang="en-US" altLang="zh-CN" sz="900" dirty="0"/>
                            <a:t>0.68</a:t>
                          </a:r>
                          <a:endParaRPr lang="zh-CN" altLang="en-US" sz="900" dirty="0"/>
                        </a:p>
                      </a:txBody>
                      <a:tcPr/>
                    </a:tc>
                    <a:tc>
                      <a:txBody>
                        <a:bodyPr/>
                        <a:lstStyle/>
                        <a:p>
                          <a:pPr algn="ctr"/>
                          <a:r>
                            <a:rPr lang="en-US" altLang="zh-CN" sz="900" dirty="0"/>
                            <a:t>0.017</a:t>
                          </a:r>
                          <a:endParaRPr lang="zh-CN" altLang="en-US" sz="900" dirty="0"/>
                        </a:p>
                      </a:txBody>
                      <a:tcPr/>
                    </a:tc>
                    <a:extLst>
                      <a:ext uri="{0D108BD9-81ED-4DB2-BD59-A6C34878D82A}">
                        <a16:rowId xmlns:a16="http://schemas.microsoft.com/office/drawing/2014/main" val="3847727839"/>
                      </a:ext>
                    </a:extLst>
                  </a:tr>
                  <a:tr h="469726">
                    <a:tc>
                      <a:txBody>
                        <a:bodyPr/>
                        <a:lstStyle/>
                        <a:p>
                          <a:pPr algn="ctr"/>
                          <a:r>
                            <a:rPr lang="en-US" altLang="zh-CN" dirty="0"/>
                            <a:t>d</a:t>
                          </a:r>
                          <a:endParaRPr lang="zh-CN" altLang="en-US" dirty="0"/>
                        </a:p>
                      </a:txBody>
                      <a:tcPr/>
                    </a:tc>
                    <a:tc>
                      <a:txBody>
                        <a:bodyPr/>
                        <a:lstStyle/>
                        <a:p>
                          <a:pPr algn="ctr"/>
                          <a:r>
                            <a:rPr lang="en-US" altLang="zh-CN" dirty="0"/>
                            <a:t>5</a:t>
                          </a:r>
                          <a:endParaRPr lang="zh-CN" altLang="en-US" dirty="0"/>
                        </a:p>
                      </a:txBody>
                      <a:tcPr/>
                    </a:tc>
                    <a:tc>
                      <a:txBody>
                        <a:bodyPr/>
                        <a:lstStyle/>
                        <a:p>
                          <a:endParaRPr lang="zh-CN"/>
                        </a:p>
                      </a:txBody>
                      <a:tcPr>
                        <a:blipFill>
                          <a:blip r:embed="rId4"/>
                          <a:stretch>
                            <a:fillRect l="-102165" t="-309091" r="-76190" b="-2597"/>
                          </a:stretch>
                        </a:blipFill>
                      </a:tcPr>
                    </a:tc>
                    <a:tc>
                      <a:txBody>
                        <a:bodyPr/>
                        <a:lstStyle/>
                        <a:p>
                          <a:pPr algn="ctr"/>
                          <a:r>
                            <a:rPr lang="en-US" altLang="zh-CN" sz="900" dirty="0"/>
                            <a:t>0.525</a:t>
                          </a:r>
                          <a:endParaRPr lang="zh-CN" altLang="en-US" sz="900" dirty="0"/>
                        </a:p>
                      </a:txBody>
                      <a:tcPr/>
                    </a:tc>
                    <a:tc>
                      <a:txBody>
                        <a:bodyPr/>
                        <a:lstStyle/>
                        <a:p>
                          <a:pPr algn="ctr"/>
                          <a:r>
                            <a:rPr lang="en-US" altLang="zh-CN" sz="900" dirty="0"/>
                            <a:t>0.03</a:t>
                          </a:r>
                          <a:endParaRPr lang="zh-CN" altLang="en-US" sz="900" dirty="0"/>
                        </a:p>
                      </a:txBody>
                      <a:tcPr/>
                    </a:tc>
                    <a:extLst>
                      <a:ext uri="{0D108BD9-81ED-4DB2-BD59-A6C34878D82A}">
                        <a16:rowId xmlns:a16="http://schemas.microsoft.com/office/drawing/2014/main" val="295072230"/>
                      </a:ext>
                    </a:extLst>
                  </a:tr>
                </a:tbl>
              </a:graphicData>
            </a:graphic>
          </p:graphicFrame>
        </mc:Fallback>
      </mc:AlternateContent>
      <p:grpSp>
        <p:nvGrpSpPr>
          <p:cNvPr id="33" name="组合 32">
            <a:extLst>
              <a:ext uri="{FF2B5EF4-FFF2-40B4-BE49-F238E27FC236}">
                <a16:creationId xmlns:a16="http://schemas.microsoft.com/office/drawing/2014/main" id="{83B87152-209A-446B-821B-ED89772D9473}"/>
              </a:ext>
            </a:extLst>
          </p:cNvPr>
          <p:cNvGrpSpPr/>
          <p:nvPr/>
        </p:nvGrpSpPr>
        <p:grpSpPr>
          <a:xfrm>
            <a:off x="1163044" y="1504953"/>
            <a:ext cx="5931109" cy="2349501"/>
            <a:chOff x="1258294" y="1784353"/>
            <a:chExt cx="5931109" cy="2349501"/>
          </a:xfrm>
        </p:grpSpPr>
        <p:sp>
          <p:nvSpPr>
            <p:cNvPr id="34" name="任意多边形: 形状 33">
              <a:extLst>
                <a:ext uri="{FF2B5EF4-FFF2-40B4-BE49-F238E27FC236}">
                  <a16:creationId xmlns:a16="http://schemas.microsoft.com/office/drawing/2014/main" id="{38EFC770-D934-439E-AA99-AF5C5CBB0E64}"/>
                </a:ext>
              </a:extLst>
            </p:cNvPr>
            <p:cNvSpPr/>
            <p:nvPr/>
          </p:nvSpPr>
          <p:spPr>
            <a:xfrm>
              <a:off x="1258294" y="2853628"/>
              <a:ext cx="1261609" cy="630804"/>
            </a:xfrm>
            <a:custGeom>
              <a:avLst/>
              <a:gdLst>
                <a:gd name="connsiteX0" fmla="*/ 0 w 1261609"/>
                <a:gd name="connsiteY0" fmla="*/ 63080 h 630804"/>
                <a:gd name="connsiteX1" fmla="*/ 63080 w 1261609"/>
                <a:gd name="connsiteY1" fmla="*/ 0 h 630804"/>
                <a:gd name="connsiteX2" fmla="*/ 1198529 w 1261609"/>
                <a:gd name="connsiteY2" fmla="*/ 0 h 630804"/>
                <a:gd name="connsiteX3" fmla="*/ 1261609 w 1261609"/>
                <a:gd name="connsiteY3" fmla="*/ 63080 h 630804"/>
                <a:gd name="connsiteX4" fmla="*/ 1261609 w 1261609"/>
                <a:gd name="connsiteY4" fmla="*/ 567724 h 630804"/>
                <a:gd name="connsiteX5" fmla="*/ 1198529 w 1261609"/>
                <a:gd name="connsiteY5" fmla="*/ 630804 h 630804"/>
                <a:gd name="connsiteX6" fmla="*/ 63080 w 1261609"/>
                <a:gd name="connsiteY6" fmla="*/ 630804 h 630804"/>
                <a:gd name="connsiteX7" fmla="*/ 0 w 1261609"/>
                <a:gd name="connsiteY7" fmla="*/ 567724 h 630804"/>
                <a:gd name="connsiteX8" fmla="*/ 0 w 1261609"/>
                <a:gd name="connsiteY8" fmla="*/ 63080 h 63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609" h="630804">
                  <a:moveTo>
                    <a:pt x="0" y="63080"/>
                  </a:moveTo>
                  <a:cubicBezTo>
                    <a:pt x="0" y="28242"/>
                    <a:pt x="28242" y="0"/>
                    <a:pt x="63080" y="0"/>
                  </a:cubicBezTo>
                  <a:lnTo>
                    <a:pt x="1198529" y="0"/>
                  </a:lnTo>
                  <a:cubicBezTo>
                    <a:pt x="1233367" y="0"/>
                    <a:pt x="1261609" y="28242"/>
                    <a:pt x="1261609" y="63080"/>
                  </a:cubicBezTo>
                  <a:lnTo>
                    <a:pt x="1261609" y="567724"/>
                  </a:lnTo>
                  <a:cubicBezTo>
                    <a:pt x="1261609" y="602562"/>
                    <a:pt x="1233367" y="630804"/>
                    <a:pt x="1198529" y="630804"/>
                  </a:cubicBezTo>
                  <a:lnTo>
                    <a:pt x="63080" y="630804"/>
                  </a:lnTo>
                  <a:cubicBezTo>
                    <a:pt x="28242" y="630804"/>
                    <a:pt x="0" y="602562"/>
                    <a:pt x="0" y="567724"/>
                  </a:cubicBezTo>
                  <a:lnTo>
                    <a:pt x="0" y="6308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461" tIns="25461" rIns="25461" bIns="25461" numCol="1" spcCol="1270" anchor="ctr" anchorCtr="0">
              <a:noAutofit/>
            </a:bodyPr>
            <a:lstStyle/>
            <a:p>
              <a:pPr marL="0" lvl="0" indent="0" algn="ctr" defTabSz="488950">
                <a:lnSpc>
                  <a:spcPct val="90000"/>
                </a:lnSpc>
                <a:spcBef>
                  <a:spcPct val="0"/>
                </a:spcBef>
                <a:spcAft>
                  <a:spcPct val="35000"/>
                </a:spcAft>
                <a:buNone/>
              </a:pPr>
              <a:r>
                <a:rPr lang="en-US" altLang="zh-CN" sz="1100" kern="1200" dirty="0" err="1"/>
                <a:t>i</a:t>
              </a:r>
              <a:r>
                <a:rPr lang="en-US" altLang="zh-CN" sz="1100" kern="1200" dirty="0"/>
                <a:t>({1,2,3,4,5},{})</a:t>
              </a:r>
              <a:endParaRPr lang="zh-CN" altLang="en-US" sz="1100" kern="1200" dirty="0"/>
            </a:p>
          </p:txBody>
        </p:sp>
        <p:sp>
          <p:nvSpPr>
            <p:cNvPr id="40" name="任意多边形: 形状 39">
              <a:extLst>
                <a:ext uri="{FF2B5EF4-FFF2-40B4-BE49-F238E27FC236}">
                  <a16:creationId xmlns:a16="http://schemas.microsoft.com/office/drawing/2014/main" id="{009121C4-B631-4F8A-8C5F-9E46E01D9BE7}"/>
                </a:ext>
              </a:extLst>
            </p:cNvPr>
            <p:cNvSpPr/>
            <p:nvPr/>
          </p:nvSpPr>
          <p:spPr>
            <a:xfrm rot="18770822">
              <a:off x="2401188" y="2874013"/>
              <a:ext cx="742076" cy="45966"/>
            </a:xfrm>
            <a:custGeom>
              <a:avLst/>
              <a:gdLst>
                <a:gd name="connsiteX0" fmla="*/ 0 w 742076"/>
                <a:gd name="connsiteY0" fmla="*/ 22983 h 45966"/>
                <a:gd name="connsiteX1" fmla="*/ 742076 w 742076"/>
                <a:gd name="connsiteY1" fmla="*/ 22983 h 45966"/>
              </a:gdLst>
              <a:ahLst/>
              <a:cxnLst>
                <a:cxn ang="0">
                  <a:pos x="connsiteX0" y="connsiteY0"/>
                </a:cxn>
                <a:cxn ang="0">
                  <a:pos x="connsiteX1" y="connsiteY1"/>
                </a:cxn>
              </a:cxnLst>
              <a:rect l="l" t="t" r="r" b="b"/>
              <a:pathLst>
                <a:path w="742076" h="45966">
                  <a:moveTo>
                    <a:pt x="0" y="22983"/>
                  </a:moveTo>
                  <a:lnTo>
                    <a:pt x="742076" y="2298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65186" tIns="4430" rIns="365186" bIns="4432" numCol="1" spcCol="1270" anchor="ctr" anchorCtr="0">
              <a:noAutofit/>
            </a:bodyPr>
            <a:lstStyle/>
            <a:p>
              <a:pPr marL="0" lvl="0" indent="0" algn="ctr" defTabSz="488950">
                <a:lnSpc>
                  <a:spcPct val="90000"/>
                </a:lnSpc>
                <a:spcBef>
                  <a:spcPct val="0"/>
                </a:spcBef>
                <a:spcAft>
                  <a:spcPct val="35000"/>
                </a:spcAft>
                <a:buNone/>
              </a:pPr>
              <a:endParaRPr lang="zh-CN" altLang="en-US" sz="1100" kern="1200"/>
            </a:p>
          </p:txBody>
        </p:sp>
        <mc:AlternateContent xmlns:mc="http://schemas.openxmlformats.org/markup-compatibility/2006" xmlns:a14="http://schemas.microsoft.com/office/drawing/2010/main">
          <mc:Choice Requires="a14">
            <p:sp>
              <p:nvSpPr>
                <p:cNvPr id="42" name="任意多边形: 形状 41">
                  <a:extLst>
                    <a:ext uri="{FF2B5EF4-FFF2-40B4-BE49-F238E27FC236}">
                      <a16:creationId xmlns:a16="http://schemas.microsoft.com/office/drawing/2014/main" id="{34504015-2614-4217-92FE-77E2800B34C4}"/>
                    </a:ext>
                  </a:extLst>
                </p:cNvPr>
                <p:cNvSpPr/>
                <p:nvPr/>
              </p:nvSpPr>
              <p:spPr>
                <a:xfrm>
                  <a:off x="3024548" y="2309559"/>
                  <a:ext cx="1261609" cy="630804"/>
                </a:xfrm>
                <a:custGeom>
                  <a:avLst/>
                  <a:gdLst>
                    <a:gd name="connsiteX0" fmla="*/ 0 w 1261609"/>
                    <a:gd name="connsiteY0" fmla="*/ 63080 h 630804"/>
                    <a:gd name="connsiteX1" fmla="*/ 63080 w 1261609"/>
                    <a:gd name="connsiteY1" fmla="*/ 0 h 630804"/>
                    <a:gd name="connsiteX2" fmla="*/ 1198529 w 1261609"/>
                    <a:gd name="connsiteY2" fmla="*/ 0 h 630804"/>
                    <a:gd name="connsiteX3" fmla="*/ 1261609 w 1261609"/>
                    <a:gd name="connsiteY3" fmla="*/ 63080 h 630804"/>
                    <a:gd name="connsiteX4" fmla="*/ 1261609 w 1261609"/>
                    <a:gd name="connsiteY4" fmla="*/ 567724 h 630804"/>
                    <a:gd name="connsiteX5" fmla="*/ 1198529 w 1261609"/>
                    <a:gd name="connsiteY5" fmla="*/ 630804 h 630804"/>
                    <a:gd name="connsiteX6" fmla="*/ 63080 w 1261609"/>
                    <a:gd name="connsiteY6" fmla="*/ 630804 h 630804"/>
                    <a:gd name="connsiteX7" fmla="*/ 0 w 1261609"/>
                    <a:gd name="connsiteY7" fmla="*/ 567724 h 630804"/>
                    <a:gd name="connsiteX8" fmla="*/ 0 w 1261609"/>
                    <a:gd name="connsiteY8" fmla="*/ 63080 h 63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609" h="630804">
                      <a:moveTo>
                        <a:pt x="0" y="63080"/>
                      </a:moveTo>
                      <a:cubicBezTo>
                        <a:pt x="0" y="28242"/>
                        <a:pt x="28242" y="0"/>
                        <a:pt x="63080" y="0"/>
                      </a:cubicBezTo>
                      <a:lnTo>
                        <a:pt x="1198529" y="0"/>
                      </a:lnTo>
                      <a:cubicBezTo>
                        <a:pt x="1233367" y="0"/>
                        <a:pt x="1261609" y="28242"/>
                        <a:pt x="1261609" y="63080"/>
                      </a:cubicBezTo>
                      <a:lnTo>
                        <a:pt x="1261609" y="567724"/>
                      </a:lnTo>
                      <a:cubicBezTo>
                        <a:pt x="1261609" y="602562"/>
                        <a:pt x="1233367" y="630804"/>
                        <a:pt x="1198529" y="630804"/>
                      </a:cubicBezTo>
                      <a:lnTo>
                        <a:pt x="63080" y="630804"/>
                      </a:lnTo>
                      <a:cubicBezTo>
                        <a:pt x="28242" y="630804"/>
                        <a:pt x="0" y="602562"/>
                        <a:pt x="0" y="567724"/>
                      </a:cubicBezTo>
                      <a:lnTo>
                        <a:pt x="0" y="6308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461" tIns="25461" rIns="25461" bIns="25461"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c({1,2,3,4},{</a:t>
                  </a:r>
                  <a14:m>
                    <m:oMath xmlns:m="http://schemas.openxmlformats.org/officeDocument/2006/math">
                      <m:sSub>
                        <m:sSubPr>
                          <m:ctrlPr>
                            <a:rPr lang="en-US" altLang="zh-CN" sz="1100" i="1" kern="1200" smtClean="0">
                              <a:latin typeface="Cambria Math" panose="02040503050406030204" pitchFamily="18" charset="0"/>
                            </a:rPr>
                          </m:ctrlPr>
                        </m:sSubPr>
                        <m:e>
                          <m:r>
                            <a:rPr lang="en-US" altLang="zh-CN" sz="1100" b="0" i="1" kern="1200" smtClean="0">
                              <a:latin typeface="Cambria Math" panose="02040503050406030204" pitchFamily="18" charset="0"/>
                            </a:rPr>
                            <m:t>𝑑</m:t>
                          </m:r>
                        </m:e>
                        <m:sub>
                          <m:r>
                            <a:rPr lang="en-US" altLang="zh-CN" sz="1100" b="0" i="1" kern="1200" smtClean="0">
                              <a:latin typeface="Cambria Math" panose="02040503050406030204" pitchFamily="18" charset="0"/>
                            </a:rPr>
                            <m:t>1</m:t>
                          </m:r>
                        </m:sub>
                      </m:sSub>
                    </m:oMath>
                  </a14:m>
                  <a:r>
                    <a:rPr lang="en-US" altLang="zh-CN" sz="1100" kern="1200" dirty="0"/>
                    <a:t>})</a:t>
                  </a:r>
                </a:p>
                <a:p>
                  <a:pPr marL="0" lvl="0" indent="0" algn="ctr" defTabSz="488950">
                    <a:lnSpc>
                      <a:spcPct val="90000"/>
                    </a:lnSpc>
                    <a:spcBef>
                      <a:spcPct val="0"/>
                    </a:spcBef>
                    <a:spcAft>
                      <a:spcPct val="35000"/>
                    </a:spcAft>
                    <a:buNone/>
                  </a:pPr>
                  <a:r>
                    <a:rPr lang="en-US" altLang="zh-CN" sz="1100" kern="1200" dirty="0"/>
                    <a:t>E=0.825,</a:t>
                  </a:r>
                  <a14:m>
                    <m:oMath xmlns:m="http://schemas.openxmlformats.org/officeDocument/2006/math">
                      <m:r>
                        <a:rPr lang="zh-CN" altLang="en-US" sz="1100" i="1" kern="1200" smtClean="0">
                          <a:latin typeface="Cambria Math" panose="02040503050406030204" pitchFamily="18" charset="0"/>
                        </a:rPr>
                        <m:t>𝛿</m:t>
                      </m:r>
                    </m:oMath>
                  </a14:m>
                  <a:r>
                    <a:rPr lang="en-US" altLang="zh-CN" sz="1100" kern="1200" dirty="0"/>
                    <a:t>=0</a:t>
                  </a:r>
                  <a:endParaRPr lang="zh-CN" altLang="en-US" sz="1100" kern="1200" dirty="0"/>
                </a:p>
              </p:txBody>
            </p:sp>
          </mc:Choice>
          <mc:Fallback xmlns="">
            <p:sp>
              <p:nvSpPr>
                <p:cNvPr id="42" name="任意多边形: 形状 41">
                  <a:extLst>
                    <a:ext uri="{FF2B5EF4-FFF2-40B4-BE49-F238E27FC236}">
                      <a16:creationId xmlns:a16="http://schemas.microsoft.com/office/drawing/2014/main" id="{34504015-2614-4217-92FE-77E2800B34C4}"/>
                    </a:ext>
                  </a:extLst>
                </p:cNvPr>
                <p:cNvSpPr>
                  <a:spLocks noRot="1" noChangeAspect="1" noMove="1" noResize="1" noEditPoints="1" noAdjustHandles="1" noChangeArrowheads="1" noChangeShapeType="1" noTextEdit="1"/>
                </p:cNvSpPr>
                <p:nvPr/>
              </p:nvSpPr>
              <p:spPr>
                <a:xfrm>
                  <a:off x="3024548" y="2309559"/>
                  <a:ext cx="1261609" cy="630804"/>
                </a:xfrm>
                <a:custGeom>
                  <a:avLst/>
                  <a:gdLst>
                    <a:gd name="connsiteX0" fmla="*/ 0 w 1261609"/>
                    <a:gd name="connsiteY0" fmla="*/ 63080 h 630804"/>
                    <a:gd name="connsiteX1" fmla="*/ 63080 w 1261609"/>
                    <a:gd name="connsiteY1" fmla="*/ 0 h 630804"/>
                    <a:gd name="connsiteX2" fmla="*/ 1198529 w 1261609"/>
                    <a:gd name="connsiteY2" fmla="*/ 0 h 630804"/>
                    <a:gd name="connsiteX3" fmla="*/ 1261609 w 1261609"/>
                    <a:gd name="connsiteY3" fmla="*/ 63080 h 630804"/>
                    <a:gd name="connsiteX4" fmla="*/ 1261609 w 1261609"/>
                    <a:gd name="connsiteY4" fmla="*/ 567724 h 630804"/>
                    <a:gd name="connsiteX5" fmla="*/ 1198529 w 1261609"/>
                    <a:gd name="connsiteY5" fmla="*/ 630804 h 630804"/>
                    <a:gd name="connsiteX6" fmla="*/ 63080 w 1261609"/>
                    <a:gd name="connsiteY6" fmla="*/ 630804 h 630804"/>
                    <a:gd name="connsiteX7" fmla="*/ 0 w 1261609"/>
                    <a:gd name="connsiteY7" fmla="*/ 567724 h 630804"/>
                    <a:gd name="connsiteX8" fmla="*/ 0 w 1261609"/>
                    <a:gd name="connsiteY8" fmla="*/ 63080 h 63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609" h="630804">
                      <a:moveTo>
                        <a:pt x="0" y="63080"/>
                      </a:moveTo>
                      <a:cubicBezTo>
                        <a:pt x="0" y="28242"/>
                        <a:pt x="28242" y="0"/>
                        <a:pt x="63080" y="0"/>
                      </a:cubicBezTo>
                      <a:lnTo>
                        <a:pt x="1198529" y="0"/>
                      </a:lnTo>
                      <a:cubicBezTo>
                        <a:pt x="1233367" y="0"/>
                        <a:pt x="1261609" y="28242"/>
                        <a:pt x="1261609" y="63080"/>
                      </a:cubicBezTo>
                      <a:lnTo>
                        <a:pt x="1261609" y="567724"/>
                      </a:lnTo>
                      <a:cubicBezTo>
                        <a:pt x="1261609" y="602562"/>
                        <a:pt x="1233367" y="630804"/>
                        <a:pt x="1198529" y="630804"/>
                      </a:cubicBezTo>
                      <a:lnTo>
                        <a:pt x="63080" y="630804"/>
                      </a:lnTo>
                      <a:cubicBezTo>
                        <a:pt x="28242" y="630804"/>
                        <a:pt x="0" y="602562"/>
                        <a:pt x="0" y="567724"/>
                      </a:cubicBezTo>
                      <a:lnTo>
                        <a:pt x="0" y="63080"/>
                      </a:lnTo>
                      <a:close/>
                    </a:path>
                  </a:pathLst>
                </a:custGeom>
                <a:blipFill>
                  <a:blip r:embed="rId5"/>
                  <a:stretch>
                    <a:fillRect/>
                  </a:stretch>
                </a:blipFill>
              </p:spPr>
              <p:txBody>
                <a:bodyPr/>
                <a:lstStyle/>
                <a:p>
                  <a:r>
                    <a:rPr lang="zh-CN" altLang="en-US">
                      <a:noFill/>
                    </a:rPr>
                    <a:t> </a:t>
                  </a:r>
                </a:p>
              </p:txBody>
            </p:sp>
          </mc:Fallback>
        </mc:AlternateContent>
        <p:sp>
          <p:nvSpPr>
            <p:cNvPr id="44" name="任意多边形: 形状 43">
              <a:extLst>
                <a:ext uri="{FF2B5EF4-FFF2-40B4-BE49-F238E27FC236}">
                  <a16:creationId xmlns:a16="http://schemas.microsoft.com/office/drawing/2014/main" id="{5014518E-0839-4554-8B50-F80ED9391F7B}"/>
                </a:ext>
              </a:extLst>
            </p:cNvPr>
            <p:cNvSpPr/>
            <p:nvPr/>
          </p:nvSpPr>
          <p:spPr>
            <a:xfrm rot="19457599">
              <a:off x="4227744" y="2420622"/>
              <a:ext cx="621470" cy="45966"/>
            </a:xfrm>
            <a:custGeom>
              <a:avLst/>
              <a:gdLst>
                <a:gd name="connsiteX0" fmla="*/ 0 w 621470"/>
                <a:gd name="connsiteY0" fmla="*/ 22983 h 45966"/>
                <a:gd name="connsiteX1" fmla="*/ 621470 w 621470"/>
                <a:gd name="connsiteY1" fmla="*/ 22983 h 45966"/>
              </a:gdLst>
              <a:ahLst/>
              <a:cxnLst>
                <a:cxn ang="0">
                  <a:pos x="connsiteX0" y="connsiteY0"/>
                </a:cxn>
                <a:cxn ang="0">
                  <a:pos x="connsiteX1" y="connsiteY1"/>
                </a:cxn>
              </a:cxnLst>
              <a:rect l="l" t="t" r="r" b="b"/>
              <a:pathLst>
                <a:path w="621470" h="45966">
                  <a:moveTo>
                    <a:pt x="0" y="22983"/>
                  </a:moveTo>
                  <a:lnTo>
                    <a:pt x="621470" y="2298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7899" tIns="7446" rIns="307897" bIns="7446" numCol="1" spcCol="1270" anchor="ctr" anchorCtr="0">
              <a:noAutofit/>
            </a:bodyPr>
            <a:lstStyle/>
            <a:p>
              <a:pPr marL="0" lvl="0" indent="0" algn="ctr" defTabSz="488950">
                <a:lnSpc>
                  <a:spcPct val="90000"/>
                </a:lnSpc>
                <a:spcBef>
                  <a:spcPct val="0"/>
                </a:spcBef>
                <a:spcAft>
                  <a:spcPct val="35000"/>
                </a:spcAft>
                <a:buNone/>
              </a:pPr>
              <a:endParaRPr lang="zh-CN" altLang="en-US" sz="1100" kern="1200"/>
            </a:p>
          </p:txBody>
        </p:sp>
        <mc:AlternateContent xmlns:mc="http://schemas.openxmlformats.org/markup-compatibility/2006" xmlns:a14="http://schemas.microsoft.com/office/drawing/2010/main">
          <mc:Choice Requires="a14">
            <p:sp>
              <p:nvSpPr>
                <p:cNvPr id="45" name="任意多边形: 形状 44">
                  <a:extLst>
                    <a:ext uri="{FF2B5EF4-FFF2-40B4-BE49-F238E27FC236}">
                      <a16:creationId xmlns:a16="http://schemas.microsoft.com/office/drawing/2014/main" id="{7E25BB78-8B12-435F-A767-D4C1A89A8D15}"/>
                    </a:ext>
                  </a:extLst>
                </p:cNvPr>
                <p:cNvSpPr/>
                <p:nvPr/>
              </p:nvSpPr>
              <p:spPr>
                <a:xfrm>
                  <a:off x="4790802" y="1946846"/>
                  <a:ext cx="1261609" cy="630804"/>
                </a:xfrm>
                <a:custGeom>
                  <a:avLst/>
                  <a:gdLst>
                    <a:gd name="connsiteX0" fmla="*/ 0 w 1261609"/>
                    <a:gd name="connsiteY0" fmla="*/ 63080 h 630804"/>
                    <a:gd name="connsiteX1" fmla="*/ 63080 w 1261609"/>
                    <a:gd name="connsiteY1" fmla="*/ 0 h 630804"/>
                    <a:gd name="connsiteX2" fmla="*/ 1198529 w 1261609"/>
                    <a:gd name="connsiteY2" fmla="*/ 0 h 630804"/>
                    <a:gd name="connsiteX3" fmla="*/ 1261609 w 1261609"/>
                    <a:gd name="connsiteY3" fmla="*/ 63080 h 630804"/>
                    <a:gd name="connsiteX4" fmla="*/ 1261609 w 1261609"/>
                    <a:gd name="connsiteY4" fmla="*/ 567724 h 630804"/>
                    <a:gd name="connsiteX5" fmla="*/ 1198529 w 1261609"/>
                    <a:gd name="connsiteY5" fmla="*/ 630804 h 630804"/>
                    <a:gd name="connsiteX6" fmla="*/ 63080 w 1261609"/>
                    <a:gd name="connsiteY6" fmla="*/ 630804 h 630804"/>
                    <a:gd name="connsiteX7" fmla="*/ 0 w 1261609"/>
                    <a:gd name="connsiteY7" fmla="*/ 567724 h 630804"/>
                    <a:gd name="connsiteX8" fmla="*/ 0 w 1261609"/>
                    <a:gd name="connsiteY8" fmla="*/ 63080 h 63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609" h="630804">
                      <a:moveTo>
                        <a:pt x="0" y="63080"/>
                      </a:moveTo>
                      <a:cubicBezTo>
                        <a:pt x="0" y="28242"/>
                        <a:pt x="28242" y="0"/>
                        <a:pt x="63080" y="0"/>
                      </a:cubicBezTo>
                      <a:lnTo>
                        <a:pt x="1198529" y="0"/>
                      </a:lnTo>
                      <a:cubicBezTo>
                        <a:pt x="1233367" y="0"/>
                        <a:pt x="1261609" y="28242"/>
                        <a:pt x="1261609" y="63080"/>
                      </a:cubicBezTo>
                      <a:lnTo>
                        <a:pt x="1261609" y="567724"/>
                      </a:lnTo>
                      <a:cubicBezTo>
                        <a:pt x="1261609" y="602562"/>
                        <a:pt x="1233367" y="630804"/>
                        <a:pt x="1198529" y="630804"/>
                      </a:cubicBezTo>
                      <a:lnTo>
                        <a:pt x="63080" y="630804"/>
                      </a:lnTo>
                      <a:cubicBezTo>
                        <a:pt x="28242" y="630804"/>
                        <a:pt x="0" y="602562"/>
                        <a:pt x="0" y="567724"/>
                      </a:cubicBezTo>
                      <a:lnTo>
                        <a:pt x="0" y="6308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461" tIns="25461" rIns="25461" bIns="25461" numCol="1" spcCol="1270" anchor="ctr" anchorCtr="0">
                  <a:noAutofit/>
                </a:bodyPr>
                <a:lstStyle/>
                <a:p>
                  <a:pPr lvl="0" algn="ctr" defTabSz="488950">
                    <a:lnSpc>
                      <a:spcPct val="90000"/>
                    </a:lnSpc>
                    <a:spcBef>
                      <a:spcPct val="0"/>
                    </a:spcBef>
                    <a:spcAft>
                      <a:spcPct val="35000"/>
                    </a:spcAft>
                  </a:pPr>
                  <a:r>
                    <a:rPr lang="en-US" altLang="zh-CN" sz="1100" dirty="0"/>
                    <a:t>a</a:t>
                  </a:r>
                  <a:r>
                    <a:rPr lang="en-US" altLang="zh-CN" sz="1100" kern="1200" dirty="0"/>
                    <a:t>({1,2},</a:t>
                  </a:r>
                  <a:r>
                    <a:rPr lang="en-US" altLang="zh-CN" sz="1100" dirty="0"/>
                    <a:t> {</a:t>
                  </a:r>
                  <a14:m>
                    <m:oMath xmlns:m="http://schemas.openxmlformats.org/officeDocument/2006/math">
                      <m:sSub>
                        <m:sSubPr>
                          <m:ctrlPr>
                            <a:rPr lang="en-US" altLang="zh-CN" sz="1100" i="1">
                              <a:latin typeface="Cambria Math" panose="02040503050406030204" pitchFamily="18" charset="0"/>
                            </a:rPr>
                          </m:ctrlPr>
                        </m:sSubPr>
                        <m:e>
                          <m:r>
                            <a:rPr lang="en-US" altLang="zh-CN" sz="1100" i="1">
                              <a:latin typeface="Cambria Math" panose="02040503050406030204" pitchFamily="18" charset="0"/>
                            </a:rPr>
                            <m:t>𝑑</m:t>
                          </m:r>
                        </m:e>
                        <m:sub>
                          <m:r>
                            <a:rPr lang="en-US" altLang="zh-CN" sz="1100" i="1">
                              <a:latin typeface="Cambria Math" panose="02040503050406030204" pitchFamily="18" charset="0"/>
                            </a:rPr>
                            <m:t>1</m:t>
                          </m:r>
                        </m:sub>
                      </m:sSub>
                      <m:r>
                        <a:rPr lang="en-US" altLang="zh-CN" sz="1100" i="1">
                          <a:latin typeface="Cambria Math" panose="02040503050406030204" pitchFamily="18" charset="0"/>
                        </a:rPr>
                        <m:t>,</m:t>
                      </m:r>
                      <m:sSub>
                        <m:sSubPr>
                          <m:ctrlPr>
                            <a:rPr lang="en-US" altLang="zh-CN" sz="1100" i="1">
                              <a:latin typeface="Cambria Math" panose="02040503050406030204" pitchFamily="18" charset="0"/>
                            </a:rPr>
                          </m:ctrlPr>
                        </m:sSubPr>
                        <m:e>
                          <m:r>
                            <a:rPr lang="en-US" altLang="zh-CN" sz="1100" i="1">
                              <a:latin typeface="Cambria Math" panose="02040503050406030204" pitchFamily="18" charset="0"/>
                            </a:rPr>
                            <m:t>𝑑</m:t>
                          </m:r>
                        </m:e>
                        <m:sub>
                          <m:r>
                            <a:rPr lang="en-US" altLang="zh-CN" sz="1100" i="1">
                              <a:latin typeface="Cambria Math" panose="02040503050406030204" pitchFamily="18" charset="0"/>
                            </a:rPr>
                            <m:t>4</m:t>
                          </m:r>
                        </m:sub>
                      </m:sSub>
                      <m:r>
                        <a:rPr lang="en-US" altLang="zh-CN" sz="1100" i="1">
                          <a:latin typeface="Cambria Math" panose="02040503050406030204" pitchFamily="18" charset="0"/>
                        </a:rPr>
                        <m:t>,</m:t>
                      </m:r>
                      <m:sSub>
                        <m:sSubPr>
                          <m:ctrlPr>
                            <a:rPr lang="en-US" altLang="zh-CN" sz="1100" i="1">
                              <a:latin typeface="Cambria Math" panose="02040503050406030204" pitchFamily="18" charset="0"/>
                            </a:rPr>
                          </m:ctrlPr>
                        </m:sSubPr>
                        <m:e>
                          <m:r>
                            <a:rPr lang="en-US" altLang="zh-CN" sz="1100" i="1">
                              <a:latin typeface="Cambria Math" panose="02040503050406030204" pitchFamily="18" charset="0"/>
                            </a:rPr>
                            <m:t>𝑑</m:t>
                          </m:r>
                        </m:e>
                        <m:sub>
                          <m:r>
                            <a:rPr lang="en-US" altLang="zh-CN" sz="1100" i="1">
                              <a:latin typeface="Cambria Math" panose="02040503050406030204" pitchFamily="18" charset="0"/>
                            </a:rPr>
                            <m:t>6</m:t>
                          </m:r>
                        </m:sub>
                      </m:sSub>
                    </m:oMath>
                  </a14:m>
                  <a:r>
                    <a:rPr lang="en-US" altLang="zh-CN" sz="1100" dirty="0"/>
                    <a:t>}</a:t>
                  </a:r>
                  <a:r>
                    <a:rPr lang="en-US" altLang="zh-CN" sz="1100" kern="1200" dirty="0"/>
                    <a:t>)</a:t>
                  </a:r>
                </a:p>
                <a:p>
                  <a:pPr lvl="0" algn="ctr" defTabSz="488950">
                    <a:lnSpc>
                      <a:spcPct val="90000"/>
                    </a:lnSpc>
                    <a:spcBef>
                      <a:spcPct val="0"/>
                    </a:spcBef>
                    <a:spcAft>
                      <a:spcPct val="35000"/>
                    </a:spcAft>
                  </a:pPr>
                  <a:r>
                    <a:rPr lang="en-US" altLang="zh-CN" sz="1100" dirty="0"/>
                    <a:t>E=0.67,</a:t>
                  </a:r>
                  <a14:m>
                    <m:oMath xmlns:m="http://schemas.openxmlformats.org/officeDocument/2006/math">
                      <m:r>
                        <a:rPr lang="zh-CN" altLang="en-US" sz="1100" i="1" smtClean="0">
                          <a:latin typeface="Cambria Math" panose="02040503050406030204" pitchFamily="18" charset="0"/>
                        </a:rPr>
                        <m:t>𝛿</m:t>
                      </m:r>
                    </m:oMath>
                  </a14:m>
                  <a:r>
                    <a:rPr lang="en-US" altLang="zh-CN" sz="1100" kern="1200" dirty="0"/>
                    <a:t>=0.03</a:t>
                  </a:r>
                  <a:endParaRPr lang="zh-CN" altLang="en-US" sz="1100" kern="1200" dirty="0"/>
                </a:p>
              </p:txBody>
            </p:sp>
          </mc:Choice>
          <mc:Fallback xmlns="">
            <p:sp>
              <p:nvSpPr>
                <p:cNvPr id="45" name="任意多边形: 形状 44">
                  <a:extLst>
                    <a:ext uri="{FF2B5EF4-FFF2-40B4-BE49-F238E27FC236}">
                      <a16:creationId xmlns:a16="http://schemas.microsoft.com/office/drawing/2014/main" id="{7E25BB78-8B12-435F-A767-D4C1A89A8D15}"/>
                    </a:ext>
                  </a:extLst>
                </p:cNvPr>
                <p:cNvSpPr>
                  <a:spLocks noRot="1" noChangeAspect="1" noMove="1" noResize="1" noEditPoints="1" noAdjustHandles="1" noChangeArrowheads="1" noChangeShapeType="1" noTextEdit="1"/>
                </p:cNvSpPr>
                <p:nvPr/>
              </p:nvSpPr>
              <p:spPr>
                <a:xfrm>
                  <a:off x="4790802" y="1946846"/>
                  <a:ext cx="1261609" cy="630804"/>
                </a:xfrm>
                <a:custGeom>
                  <a:avLst/>
                  <a:gdLst>
                    <a:gd name="connsiteX0" fmla="*/ 0 w 1261609"/>
                    <a:gd name="connsiteY0" fmla="*/ 63080 h 630804"/>
                    <a:gd name="connsiteX1" fmla="*/ 63080 w 1261609"/>
                    <a:gd name="connsiteY1" fmla="*/ 0 h 630804"/>
                    <a:gd name="connsiteX2" fmla="*/ 1198529 w 1261609"/>
                    <a:gd name="connsiteY2" fmla="*/ 0 h 630804"/>
                    <a:gd name="connsiteX3" fmla="*/ 1261609 w 1261609"/>
                    <a:gd name="connsiteY3" fmla="*/ 63080 h 630804"/>
                    <a:gd name="connsiteX4" fmla="*/ 1261609 w 1261609"/>
                    <a:gd name="connsiteY4" fmla="*/ 567724 h 630804"/>
                    <a:gd name="connsiteX5" fmla="*/ 1198529 w 1261609"/>
                    <a:gd name="connsiteY5" fmla="*/ 630804 h 630804"/>
                    <a:gd name="connsiteX6" fmla="*/ 63080 w 1261609"/>
                    <a:gd name="connsiteY6" fmla="*/ 630804 h 630804"/>
                    <a:gd name="connsiteX7" fmla="*/ 0 w 1261609"/>
                    <a:gd name="connsiteY7" fmla="*/ 567724 h 630804"/>
                    <a:gd name="connsiteX8" fmla="*/ 0 w 1261609"/>
                    <a:gd name="connsiteY8" fmla="*/ 63080 h 63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609" h="630804">
                      <a:moveTo>
                        <a:pt x="0" y="63080"/>
                      </a:moveTo>
                      <a:cubicBezTo>
                        <a:pt x="0" y="28242"/>
                        <a:pt x="28242" y="0"/>
                        <a:pt x="63080" y="0"/>
                      </a:cubicBezTo>
                      <a:lnTo>
                        <a:pt x="1198529" y="0"/>
                      </a:lnTo>
                      <a:cubicBezTo>
                        <a:pt x="1233367" y="0"/>
                        <a:pt x="1261609" y="28242"/>
                        <a:pt x="1261609" y="63080"/>
                      </a:cubicBezTo>
                      <a:lnTo>
                        <a:pt x="1261609" y="567724"/>
                      </a:lnTo>
                      <a:cubicBezTo>
                        <a:pt x="1261609" y="602562"/>
                        <a:pt x="1233367" y="630804"/>
                        <a:pt x="1198529" y="630804"/>
                      </a:cubicBezTo>
                      <a:lnTo>
                        <a:pt x="63080" y="630804"/>
                      </a:lnTo>
                      <a:cubicBezTo>
                        <a:pt x="28242" y="630804"/>
                        <a:pt x="0" y="602562"/>
                        <a:pt x="0" y="567724"/>
                      </a:cubicBezTo>
                      <a:lnTo>
                        <a:pt x="0" y="63080"/>
                      </a:lnTo>
                      <a:close/>
                    </a:path>
                  </a:pathLst>
                </a:custGeom>
                <a:blipFill>
                  <a:blip r:embed="rId6"/>
                  <a:stretch>
                    <a:fillRect/>
                  </a:stretch>
                </a:blipFill>
              </p:spPr>
              <p:txBody>
                <a:bodyPr/>
                <a:lstStyle/>
                <a:p>
                  <a:r>
                    <a:rPr lang="zh-CN" altLang="en-US">
                      <a:noFill/>
                    </a:rPr>
                    <a:t> </a:t>
                  </a:r>
                </a:p>
              </p:txBody>
            </p:sp>
          </mc:Fallback>
        </mc:AlternateContent>
        <p:sp>
          <p:nvSpPr>
            <p:cNvPr id="46" name="任意多边形: 形状 45">
              <a:extLst>
                <a:ext uri="{FF2B5EF4-FFF2-40B4-BE49-F238E27FC236}">
                  <a16:creationId xmlns:a16="http://schemas.microsoft.com/office/drawing/2014/main" id="{2CF917D3-85E5-4D88-82B5-19CB15580026}"/>
                </a:ext>
              </a:extLst>
            </p:cNvPr>
            <p:cNvSpPr/>
            <p:nvPr/>
          </p:nvSpPr>
          <p:spPr>
            <a:xfrm rot="2142401">
              <a:off x="4227744" y="2783335"/>
              <a:ext cx="621470" cy="45966"/>
            </a:xfrm>
            <a:custGeom>
              <a:avLst/>
              <a:gdLst>
                <a:gd name="connsiteX0" fmla="*/ 0 w 621470"/>
                <a:gd name="connsiteY0" fmla="*/ 22983 h 45966"/>
                <a:gd name="connsiteX1" fmla="*/ 621470 w 621470"/>
                <a:gd name="connsiteY1" fmla="*/ 22983 h 45966"/>
              </a:gdLst>
              <a:ahLst/>
              <a:cxnLst>
                <a:cxn ang="0">
                  <a:pos x="connsiteX0" y="connsiteY0"/>
                </a:cxn>
                <a:cxn ang="0">
                  <a:pos x="connsiteX1" y="connsiteY1"/>
                </a:cxn>
              </a:cxnLst>
              <a:rect l="l" t="t" r="r" b="b"/>
              <a:pathLst>
                <a:path w="621470" h="45966">
                  <a:moveTo>
                    <a:pt x="0" y="22983"/>
                  </a:moveTo>
                  <a:lnTo>
                    <a:pt x="621470" y="2298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7898" tIns="7445" rIns="307898" bIns="7447" numCol="1" spcCol="1270" anchor="ctr" anchorCtr="0">
              <a:noAutofit/>
            </a:bodyPr>
            <a:lstStyle/>
            <a:p>
              <a:pPr marL="0" lvl="0" indent="0" algn="ctr" defTabSz="488950">
                <a:lnSpc>
                  <a:spcPct val="90000"/>
                </a:lnSpc>
                <a:spcBef>
                  <a:spcPct val="0"/>
                </a:spcBef>
                <a:spcAft>
                  <a:spcPct val="35000"/>
                </a:spcAft>
                <a:buNone/>
              </a:pPr>
              <a:endParaRPr lang="zh-CN" altLang="en-US" sz="1100" kern="1200"/>
            </a:p>
          </p:txBody>
        </p:sp>
        <mc:AlternateContent xmlns:mc="http://schemas.openxmlformats.org/markup-compatibility/2006" xmlns:a14="http://schemas.microsoft.com/office/drawing/2010/main">
          <mc:Choice Requires="a14">
            <p:sp>
              <p:nvSpPr>
                <p:cNvPr id="47" name="任意多边形: 形状 46">
                  <a:extLst>
                    <a:ext uri="{FF2B5EF4-FFF2-40B4-BE49-F238E27FC236}">
                      <a16:creationId xmlns:a16="http://schemas.microsoft.com/office/drawing/2014/main" id="{5DD33F2C-5277-4E39-861B-88F81A5AEA37}"/>
                    </a:ext>
                  </a:extLst>
                </p:cNvPr>
                <p:cNvSpPr/>
                <p:nvPr/>
              </p:nvSpPr>
              <p:spPr>
                <a:xfrm>
                  <a:off x="4790802" y="2672272"/>
                  <a:ext cx="1261609" cy="630804"/>
                </a:xfrm>
                <a:custGeom>
                  <a:avLst/>
                  <a:gdLst>
                    <a:gd name="connsiteX0" fmla="*/ 0 w 1261609"/>
                    <a:gd name="connsiteY0" fmla="*/ 63080 h 630804"/>
                    <a:gd name="connsiteX1" fmla="*/ 63080 w 1261609"/>
                    <a:gd name="connsiteY1" fmla="*/ 0 h 630804"/>
                    <a:gd name="connsiteX2" fmla="*/ 1198529 w 1261609"/>
                    <a:gd name="connsiteY2" fmla="*/ 0 h 630804"/>
                    <a:gd name="connsiteX3" fmla="*/ 1261609 w 1261609"/>
                    <a:gd name="connsiteY3" fmla="*/ 63080 h 630804"/>
                    <a:gd name="connsiteX4" fmla="*/ 1261609 w 1261609"/>
                    <a:gd name="connsiteY4" fmla="*/ 567724 h 630804"/>
                    <a:gd name="connsiteX5" fmla="*/ 1198529 w 1261609"/>
                    <a:gd name="connsiteY5" fmla="*/ 630804 h 630804"/>
                    <a:gd name="connsiteX6" fmla="*/ 63080 w 1261609"/>
                    <a:gd name="connsiteY6" fmla="*/ 630804 h 630804"/>
                    <a:gd name="connsiteX7" fmla="*/ 0 w 1261609"/>
                    <a:gd name="connsiteY7" fmla="*/ 567724 h 630804"/>
                    <a:gd name="connsiteX8" fmla="*/ 0 w 1261609"/>
                    <a:gd name="connsiteY8" fmla="*/ 63080 h 63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609" h="630804">
                      <a:moveTo>
                        <a:pt x="0" y="63080"/>
                      </a:moveTo>
                      <a:cubicBezTo>
                        <a:pt x="0" y="28242"/>
                        <a:pt x="28242" y="0"/>
                        <a:pt x="63080" y="0"/>
                      </a:cubicBezTo>
                      <a:lnTo>
                        <a:pt x="1198529" y="0"/>
                      </a:lnTo>
                      <a:cubicBezTo>
                        <a:pt x="1233367" y="0"/>
                        <a:pt x="1261609" y="28242"/>
                        <a:pt x="1261609" y="63080"/>
                      </a:cubicBezTo>
                      <a:lnTo>
                        <a:pt x="1261609" y="567724"/>
                      </a:lnTo>
                      <a:cubicBezTo>
                        <a:pt x="1261609" y="602562"/>
                        <a:pt x="1233367" y="630804"/>
                        <a:pt x="1198529" y="630804"/>
                      </a:cubicBezTo>
                      <a:lnTo>
                        <a:pt x="63080" y="630804"/>
                      </a:lnTo>
                      <a:cubicBezTo>
                        <a:pt x="28242" y="630804"/>
                        <a:pt x="0" y="602562"/>
                        <a:pt x="0" y="567724"/>
                      </a:cubicBezTo>
                      <a:lnTo>
                        <a:pt x="0" y="6308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461" tIns="25461" rIns="25461" bIns="25461" numCol="1" spcCol="1270" anchor="ctr" anchorCtr="0">
                  <a:noAutofit/>
                </a:bodyPr>
                <a:lstStyle/>
                <a:p>
                  <a:pPr lvl="0" algn="ctr" defTabSz="488950">
                    <a:lnSpc>
                      <a:spcPct val="90000"/>
                    </a:lnSpc>
                    <a:spcBef>
                      <a:spcPct val="0"/>
                    </a:spcBef>
                    <a:spcAft>
                      <a:spcPct val="35000"/>
                    </a:spcAft>
                  </a:pPr>
                  <a:r>
                    <a:rPr lang="en-US" altLang="zh-CN" sz="1100" kern="1200" dirty="0"/>
                    <a:t>b({3,4},</a:t>
                  </a:r>
                  <a:r>
                    <a:rPr lang="en-US" altLang="zh-CN" sz="1100" dirty="0"/>
                    <a:t> {</a:t>
                  </a:r>
                  <a14:m>
                    <m:oMath xmlns:m="http://schemas.openxmlformats.org/officeDocument/2006/math">
                      <m:sSub>
                        <m:sSubPr>
                          <m:ctrlPr>
                            <a:rPr lang="en-US" altLang="zh-CN" sz="1100" i="1">
                              <a:latin typeface="Cambria Math" panose="02040503050406030204" pitchFamily="18" charset="0"/>
                            </a:rPr>
                          </m:ctrlPr>
                        </m:sSubPr>
                        <m:e>
                          <m:r>
                            <a:rPr lang="en-US" altLang="zh-CN" sz="1100" i="1">
                              <a:latin typeface="Cambria Math" panose="02040503050406030204" pitchFamily="18" charset="0"/>
                            </a:rPr>
                            <m:t>𝑑</m:t>
                          </m:r>
                        </m:e>
                        <m:sub>
                          <m:r>
                            <a:rPr lang="en-US" altLang="zh-CN" sz="1100" i="1">
                              <a:latin typeface="Cambria Math" panose="02040503050406030204" pitchFamily="18" charset="0"/>
                            </a:rPr>
                            <m:t>1</m:t>
                          </m:r>
                        </m:sub>
                      </m:sSub>
                      <m:r>
                        <a:rPr lang="en-US" altLang="zh-CN" sz="1100" i="1">
                          <a:latin typeface="Cambria Math" panose="02040503050406030204" pitchFamily="18" charset="0"/>
                        </a:rPr>
                        <m:t>,</m:t>
                      </m:r>
                      <m:sSub>
                        <m:sSubPr>
                          <m:ctrlPr>
                            <a:rPr lang="en-US" altLang="zh-CN" sz="1100" i="1">
                              <a:latin typeface="Cambria Math" panose="02040503050406030204" pitchFamily="18" charset="0"/>
                            </a:rPr>
                          </m:ctrlPr>
                        </m:sSubPr>
                        <m:e>
                          <m:r>
                            <a:rPr lang="en-US" altLang="zh-CN" sz="1100" i="1">
                              <a:latin typeface="Cambria Math" panose="02040503050406030204" pitchFamily="18" charset="0"/>
                            </a:rPr>
                            <m:t>𝑑</m:t>
                          </m:r>
                        </m:e>
                        <m:sub>
                          <m:r>
                            <a:rPr lang="en-US" altLang="zh-CN" sz="1100" i="1">
                              <a:latin typeface="Cambria Math" panose="02040503050406030204" pitchFamily="18" charset="0"/>
                            </a:rPr>
                            <m:t>3</m:t>
                          </m:r>
                        </m:sub>
                      </m:sSub>
                      <m:r>
                        <a:rPr lang="en-US" altLang="zh-CN" sz="1100" i="1">
                          <a:latin typeface="Cambria Math" panose="02040503050406030204" pitchFamily="18" charset="0"/>
                        </a:rPr>
                        <m:t>,</m:t>
                      </m:r>
                      <m:sSub>
                        <m:sSubPr>
                          <m:ctrlPr>
                            <a:rPr lang="en-US" altLang="zh-CN" sz="1100" i="1">
                              <a:latin typeface="Cambria Math" panose="02040503050406030204" pitchFamily="18" charset="0"/>
                            </a:rPr>
                          </m:ctrlPr>
                        </m:sSubPr>
                        <m:e>
                          <m:r>
                            <a:rPr lang="en-US" altLang="zh-CN" sz="1100" i="1">
                              <a:latin typeface="Cambria Math" panose="02040503050406030204" pitchFamily="18" charset="0"/>
                            </a:rPr>
                            <m:t>𝑑</m:t>
                          </m:r>
                        </m:e>
                        <m:sub>
                          <m:r>
                            <a:rPr lang="en-US" altLang="zh-CN" sz="1100" i="1">
                              <a:latin typeface="Cambria Math" panose="02040503050406030204" pitchFamily="18" charset="0"/>
                            </a:rPr>
                            <m:t>7</m:t>
                          </m:r>
                        </m:sub>
                      </m:sSub>
                    </m:oMath>
                  </a14:m>
                  <a:r>
                    <a:rPr lang="en-US" altLang="zh-CN" sz="1100" dirty="0"/>
                    <a:t>}</a:t>
                  </a:r>
                  <a:r>
                    <a:rPr lang="en-US" altLang="zh-CN" sz="1100" kern="1200" dirty="0"/>
                    <a:t>)</a:t>
                  </a:r>
                </a:p>
                <a:p>
                  <a:pPr lvl="0" algn="ctr" defTabSz="488950">
                    <a:lnSpc>
                      <a:spcPct val="90000"/>
                    </a:lnSpc>
                    <a:spcBef>
                      <a:spcPct val="0"/>
                    </a:spcBef>
                    <a:spcAft>
                      <a:spcPct val="35000"/>
                    </a:spcAft>
                  </a:pPr>
                  <a:r>
                    <a:rPr lang="en-US" altLang="zh-CN" sz="1100" dirty="0"/>
                    <a:t>E=0.68,</a:t>
                  </a:r>
                  <a14:m>
                    <m:oMath xmlns:m="http://schemas.openxmlformats.org/officeDocument/2006/math">
                      <m:r>
                        <a:rPr lang="zh-CN" altLang="en-US" sz="1100" i="1" smtClean="0">
                          <a:latin typeface="Cambria Math" panose="02040503050406030204" pitchFamily="18" charset="0"/>
                        </a:rPr>
                        <m:t>𝛿</m:t>
                      </m:r>
                    </m:oMath>
                  </a14:m>
                  <a:r>
                    <a:rPr lang="en-US" altLang="zh-CN" sz="1100" kern="1200" dirty="0"/>
                    <a:t>=0.017</a:t>
                  </a:r>
                  <a:endParaRPr lang="zh-CN" altLang="en-US" sz="1100" kern="1200" dirty="0"/>
                </a:p>
              </p:txBody>
            </p:sp>
          </mc:Choice>
          <mc:Fallback xmlns="">
            <p:sp>
              <p:nvSpPr>
                <p:cNvPr id="47" name="任意多边形: 形状 46">
                  <a:extLst>
                    <a:ext uri="{FF2B5EF4-FFF2-40B4-BE49-F238E27FC236}">
                      <a16:creationId xmlns:a16="http://schemas.microsoft.com/office/drawing/2014/main" id="{5DD33F2C-5277-4E39-861B-88F81A5AEA37}"/>
                    </a:ext>
                  </a:extLst>
                </p:cNvPr>
                <p:cNvSpPr>
                  <a:spLocks noRot="1" noChangeAspect="1" noMove="1" noResize="1" noEditPoints="1" noAdjustHandles="1" noChangeArrowheads="1" noChangeShapeType="1" noTextEdit="1"/>
                </p:cNvSpPr>
                <p:nvPr/>
              </p:nvSpPr>
              <p:spPr>
                <a:xfrm>
                  <a:off x="4790802" y="2672272"/>
                  <a:ext cx="1261609" cy="630804"/>
                </a:xfrm>
                <a:custGeom>
                  <a:avLst/>
                  <a:gdLst>
                    <a:gd name="connsiteX0" fmla="*/ 0 w 1261609"/>
                    <a:gd name="connsiteY0" fmla="*/ 63080 h 630804"/>
                    <a:gd name="connsiteX1" fmla="*/ 63080 w 1261609"/>
                    <a:gd name="connsiteY1" fmla="*/ 0 h 630804"/>
                    <a:gd name="connsiteX2" fmla="*/ 1198529 w 1261609"/>
                    <a:gd name="connsiteY2" fmla="*/ 0 h 630804"/>
                    <a:gd name="connsiteX3" fmla="*/ 1261609 w 1261609"/>
                    <a:gd name="connsiteY3" fmla="*/ 63080 h 630804"/>
                    <a:gd name="connsiteX4" fmla="*/ 1261609 w 1261609"/>
                    <a:gd name="connsiteY4" fmla="*/ 567724 h 630804"/>
                    <a:gd name="connsiteX5" fmla="*/ 1198529 w 1261609"/>
                    <a:gd name="connsiteY5" fmla="*/ 630804 h 630804"/>
                    <a:gd name="connsiteX6" fmla="*/ 63080 w 1261609"/>
                    <a:gd name="connsiteY6" fmla="*/ 630804 h 630804"/>
                    <a:gd name="connsiteX7" fmla="*/ 0 w 1261609"/>
                    <a:gd name="connsiteY7" fmla="*/ 567724 h 630804"/>
                    <a:gd name="connsiteX8" fmla="*/ 0 w 1261609"/>
                    <a:gd name="connsiteY8" fmla="*/ 63080 h 63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609" h="630804">
                      <a:moveTo>
                        <a:pt x="0" y="63080"/>
                      </a:moveTo>
                      <a:cubicBezTo>
                        <a:pt x="0" y="28242"/>
                        <a:pt x="28242" y="0"/>
                        <a:pt x="63080" y="0"/>
                      </a:cubicBezTo>
                      <a:lnTo>
                        <a:pt x="1198529" y="0"/>
                      </a:lnTo>
                      <a:cubicBezTo>
                        <a:pt x="1233367" y="0"/>
                        <a:pt x="1261609" y="28242"/>
                        <a:pt x="1261609" y="63080"/>
                      </a:cubicBezTo>
                      <a:lnTo>
                        <a:pt x="1261609" y="567724"/>
                      </a:lnTo>
                      <a:cubicBezTo>
                        <a:pt x="1261609" y="602562"/>
                        <a:pt x="1233367" y="630804"/>
                        <a:pt x="1198529" y="630804"/>
                      </a:cubicBezTo>
                      <a:lnTo>
                        <a:pt x="63080" y="630804"/>
                      </a:lnTo>
                      <a:cubicBezTo>
                        <a:pt x="28242" y="630804"/>
                        <a:pt x="0" y="602562"/>
                        <a:pt x="0" y="567724"/>
                      </a:cubicBezTo>
                      <a:lnTo>
                        <a:pt x="0" y="63080"/>
                      </a:lnTo>
                      <a:close/>
                    </a:path>
                  </a:pathLst>
                </a:custGeom>
                <a:blipFill>
                  <a:blip r:embed="rId7"/>
                  <a:stretch>
                    <a:fillRect l="-478"/>
                  </a:stretch>
                </a:blipFill>
              </p:spPr>
              <p:txBody>
                <a:bodyPr/>
                <a:lstStyle/>
                <a:p>
                  <a:r>
                    <a:rPr lang="zh-CN" altLang="en-US">
                      <a:noFill/>
                    </a:rPr>
                    <a:t> </a:t>
                  </a:r>
                </a:p>
              </p:txBody>
            </p:sp>
          </mc:Fallback>
        </mc:AlternateContent>
        <p:sp>
          <p:nvSpPr>
            <p:cNvPr id="48" name="任意多边形: 形状 47">
              <a:extLst>
                <a:ext uri="{FF2B5EF4-FFF2-40B4-BE49-F238E27FC236}">
                  <a16:creationId xmlns:a16="http://schemas.microsoft.com/office/drawing/2014/main" id="{901995F6-5AC1-49DE-81E3-3DF06295E2B4}"/>
                </a:ext>
              </a:extLst>
            </p:cNvPr>
            <p:cNvSpPr/>
            <p:nvPr/>
          </p:nvSpPr>
          <p:spPr>
            <a:xfrm rot="2829178">
              <a:off x="2401188" y="3418082"/>
              <a:ext cx="742076" cy="45966"/>
            </a:xfrm>
            <a:custGeom>
              <a:avLst/>
              <a:gdLst>
                <a:gd name="connsiteX0" fmla="*/ 0 w 742076"/>
                <a:gd name="connsiteY0" fmla="*/ 22983 h 45966"/>
                <a:gd name="connsiteX1" fmla="*/ 742076 w 742076"/>
                <a:gd name="connsiteY1" fmla="*/ 22983 h 45966"/>
              </a:gdLst>
              <a:ahLst/>
              <a:cxnLst>
                <a:cxn ang="0">
                  <a:pos x="connsiteX0" y="connsiteY0"/>
                </a:cxn>
                <a:cxn ang="0">
                  <a:pos x="connsiteX1" y="connsiteY1"/>
                </a:cxn>
              </a:cxnLst>
              <a:rect l="l" t="t" r="r" b="b"/>
              <a:pathLst>
                <a:path w="742076" h="45966">
                  <a:moveTo>
                    <a:pt x="0" y="22983"/>
                  </a:moveTo>
                  <a:lnTo>
                    <a:pt x="742076" y="2298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65186" tIns="4432" rIns="365186" bIns="4430" numCol="1" spcCol="1270" anchor="ctr" anchorCtr="0">
              <a:noAutofit/>
            </a:bodyPr>
            <a:lstStyle/>
            <a:p>
              <a:pPr marL="0" lvl="0" indent="0" algn="ctr" defTabSz="488950">
                <a:lnSpc>
                  <a:spcPct val="90000"/>
                </a:lnSpc>
                <a:spcBef>
                  <a:spcPct val="0"/>
                </a:spcBef>
                <a:spcAft>
                  <a:spcPct val="35000"/>
                </a:spcAft>
                <a:buNone/>
              </a:pPr>
              <a:endParaRPr lang="zh-CN" altLang="en-US" sz="1100" kern="1200" dirty="0"/>
            </a:p>
          </p:txBody>
        </p:sp>
        <mc:AlternateContent xmlns:mc="http://schemas.openxmlformats.org/markup-compatibility/2006" xmlns:a14="http://schemas.microsoft.com/office/drawing/2010/main">
          <mc:Choice Requires="a14">
            <p:sp>
              <p:nvSpPr>
                <p:cNvPr id="49" name="任意多边形: 形状 48">
                  <a:extLst>
                    <a:ext uri="{FF2B5EF4-FFF2-40B4-BE49-F238E27FC236}">
                      <a16:creationId xmlns:a16="http://schemas.microsoft.com/office/drawing/2014/main" id="{8B0759F5-CD1D-49BE-BF6D-79A077C28D49}"/>
                    </a:ext>
                  </a:extLst>
                </p:cNvPr>
                <p:cNvSpPr/>
                <p:nvPr/>
              </p:nvSpPr>
              <p:spPr>
                <a:xfrm>
                  <a:off x="3024548" y="3397698"/>
                  <a:ext cx="2415452" cy="630804"/>
                </a:xfrm>
                <a:custGeom>
                  <a:avLst/>
                  <a:gdLst>
                    <a:gd name="connsiteX0" fmla="*/ 0 w 2415452"/>
                    <a:gd name="connsiteY0" fmla="*/ 63080 h 630804"/>
                    <a:gd name="connsiteX1" fmla="*/ 63080 w 2415452"/>
                    <a:gd name="connsiteY1" fmla="*/ 0 h 630804"/>
                    <a:gd name="connsiteX2" fmla="*/ 2352372 w 2415452"/>
                    <a:gd name="connsiteY2" fmla="*/ 0 h 630804"/>
                    <a:gd name="connsiteX3" fmla="*/ 2415452 w 2415452"/>
                    <a:gd name="connsiteY3" fmla="*/ 63080 h 630804"/>
                    <a:gd name="connsiteX4" fmla="*/ 2415452 w 2415452"/>
                    <a:gd name="connsiteY4" fmla="*/ 567724 h 630804"/>
                    <a:gd name="connsiteX5" fmla="*/ 2352372 w 2415452"/>
                    <a:gd name="connsiteY5" fmla="*/ 630804 h 630804"/>
                    <a:gd name="connsiteX6" fmla="*/ 63080 w 2415452"/>
                    <a:gd name="connsiteY6" fmla="*/ 630804 h 630804"/>
                    <a:gd name="connsiteX7" fmla="*/ 0 w 2415452"/>
                    <a:gd name="connsiteY7" fmla="*/ 567724 h 630804"/>
                    <a:gd name="connsiteX8" fmla="*/ 0 w 2415452"/>
                    <a:gd name="connsiteY8" fmla="*/ 63080 h 63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5452" h="630804">
                      <a:moveTo>
                        <a:pt x="0" y="63080"/>
                      </a:moveTo>
                      <a:cubicBezTo>
                        <a:pt x="0" y="28242"/>
                        <a:pt x="28242" y="0"/>
                        <a:pt x="63080" y="0"/>
                      </a:cubicBezTo>
                      <a:lnTo>
                        <a:pt x="2352372" y="0"/>
                      </a:lnTo>
                      <a:cubicBezTo>
                        <a:pt x="2387210" y="0"/>
                        <a:pt x="2415452" y="28242"/>
                        <a:pt x="2415452" y="63080"/>
                      </a:cubicBezTo>
                      <a:lnTo>
                        <a:pt x="2415452" y="567724"/>
                      </a:lnTo>
                      <a:cubicBezTo>
                        <a:pt x="2415452" y="602562"/>
                        <a:pt x="2387210" y="630804"/>
                        <a:pt x="2352372" y="630804"/>
                      </a:cubicBezTo>
                      <a:lnTo>
                        <a:pt x="63080" y="630804"/>
                      </a:lnTo>
                      <a:cubicBezTo>
                        <a:pt x="28242" y="630804"/>
                        <a:pt x="0" y="602562"/>
                        <a:pt x="0" y="567724"/>
                      </a:cubicBezTo>
                      <a:lnTo>
                        <a:pt x="0" y="6308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461" tIns="25461" rIns="25461" bIns="25461"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d({3,4},{</a:t>
                  </a:r>
                  <a14:m>
                    <m:oMath xmlns:m="http://schemas.openxmlformats.org/officeDocument/2006/math">
                      <m:sSub>
                        <m:sSubPr>
                          <m:ctrlPr>
                            <a:rPr lang="en-US" altLang="zh-CN" sz="1100" i="1" kern="1200" smtClean="0">
                              <a:latin typeface="Cambria Math" panose="02040503050406030204" pitchFamily="18" charset="0"/>
                            </a:rPr>
                          </m:ctrlPr>
                        </m:sSubPr>
                        <m:e>
                          <m:r>
                            <a:rPr lang="en-US" altLang="zh-CN" sz="1100" b="0" i="1" kern="1200" smtClean="0">
                              <a:latin typeface="Cambria Math" panose="02040503050406030204" pitchFamily="18" charset="0"/>
                            </a:rPr>
                            <m:t>𝑑</m:t>
                          </m:r>
                        </m:e>
                        <m:sub>
                          <m:r>
                            <a:rPr lang="en-US" altLang="zh-CN" sz="1100" b="0" i="1" kern="1200" smtClean="0">
                              <a:latin typeface="Cambria Math" panose="02040503050406030204" pitchFamily="18" charset="0"/>
                            </a:rPr>
                            <m:t>1</m:t>
                          </m:r>
                        </m:sub>
                      </m:sSub>
                      <m:r>
                        <a:rPr lang="en-US" altLang="zh-CN" sz="1100" b="0" i="1" kern="1200" smtClean="0">
                          <a:latin typeface="Cambria Math" panose="02040503050406030204" pitchFamily="18" charset="0"/>
                        </a:rPr>
                        <m:t>,</m:t>
                      </m:r>
                      <m:sSub>
                        <m:sSubPr>
                          <m:ctrlPr>
                            <a:rPr lang="en-US" altLang="zh-CN" sz="1100" b="0" i="1" kern="1200" smtClean="0">
                              <a:latin typeface="Cambria Math" panose="02040503050406030204" pitchFamily="18" charset="0"/>
                            </a:rPr>
                          </m:ctrlPr>
                        </m:sSubPr>
                        <m:e>
                          <m:r>
                            <a:rPr lang="en-US" altLang="zh-CN" sz="1100" b="0" i="1" kern="1200" smtClean="0">
                              <a:latin typeface="Cambria Math" panose="02040503050406030204" pitchFamily="18" charset="0"/>
                            </a:rPr>
                            <m:t>𝑑</m:t>
                          </m:r>
                        </m:e>
                        <m:sub>
                          <m:r>
                            <a:rPr lang="en-US" altLang="zh-CN" sz="1100" b="0" i="1" kern="1200" smtClean="0">
                              <a:latin typeface="Cambria Math" panose="02040503050406030204" pitchFamily="18" charset="0"/>
                            </a:rPr>
                            <m:t>3</m:t>
                          </m:r>
                        </m:sub>
                      </m:sSub>
                      <m:r>
                        <a:rPr lang="en-US" altLang="zh-CN" sz="1100" b="0" i="1" kern="1200" smtClean="0">
                          <a:latin typeface="Cambria Math" panose="02040503050406030204" pitchFamily="18" charset="0"/>
                        </a:rPr>
                        <m:t>,</m:t>
                      </m:r>
                      <m:sSub>
                        <m:sSubPr>
                          <m:ctrlPr>
                            <a:rPr lang="en-US" altLang="zh-CN" sz="1100" b="0" i="1" kern="1200" smtClean="0">
                              <a:latin typeface="Cambria Math" panose="02040503050406030204" pitchFamily="18" charset="0"/>
                            </a:rPr>
                          </m:ctrlPr>
                        </m:sSubPr>
                        <m:e>
                          <m:r>
                            <a:rPr lang="en-US" altLang="zh-CN" sz="1100" b="0" i="1" kern="1200" smtClean="0">
                              <a:latin typeface="Cambria Math" panose="02040503050406030204" pitchFamily="18" charset="0"/>
                            </a:rPr>
                            <m:t>𝑑</m:t>
                          </m:r>
                        </m:e>
                        <m:sub>
                          <m:r>
                            <a:rPr lang="en-US" altLang="zh-CN" sz="1100" b="0" i="1" kern="1200" smtClean="0">
                              <a:latin typeface="Cambria Math" panose="02040503050406030204" pitchFamily="18" charset="0"/>
                            </a:rPr>
                            <m:t>7</m:t>
                          </m:r>
                        </m:sub>
                      </m:sSub>
                    </m:oMath>
                  </a14:m>
                  <a:r>
                    <a:rPr lang="en-US" altLang="zh-CN" sz="1100" kern="1200" dirty="0"/>
                    <a:t>})</a:t>
                  </a:r>
                </a:p>
                <a:p>
                  <a:pPr marL="0" lvl="0" indent="0" algn="ctr" defTabSz="488950">
                    <a:lnSpc>
                      <a:spcPct val="90000"/>
                    </a:lnSpc>
                    <a:spcBef>
                      <a:spcPct val="0"/>
                    </a:spcBef>
                    <a:spcAft>
                      <a:spcPct val="35000"/>
                    </a:spcAft>
                    <a:buNone/>
                  </a:pPr>
                  <a:r>
                    <a:rPr lang="en-US" altLang="zh-CN" sz="1100" kern="1200" dirty="0"/>
                    <a:t>E=0.525,</a:t>
                  </a:r>
                  <a14:m>
                    <m:oMath xmlns:m="http://schemas.openxmlformats.org/officeDocument/2006/math">
                      <m:r>
                        <a:rPr lang="zh-CN" altLang="en-US" sz="1100" i="1" kern="1200" smtClean="0">
                          <a:latin typeface="Cambria Math" panose="02040503050406030204" pitchFamily="18" charset="0"/>
                        </a:rPr>
                        <m:t>𝛿</m:t>
                      </m:r>
                    </m:oMath>
                  </a14:m>
                  <a:r>
                    <a:rPr lang="en-US" altLang="zh-CN" sz="1100" kern="1200" dirty="0"/>
                    <a:t>=0.03</a:t>
                  </a:r>
                  <a:endParaRPr lang="zh-CN" altLang="en-US" sz="1100" kern="1200" dirty="0"/>
                </a:p>
              </p:txBody>
            </p:sp>
          </mc:Choice>
          <mc:Fallback xmlns="">
            <p:sp>
              <p:nvSpPr>
                <p:cNvPr id="49" name="任意多边形: 形状 48">
                  <a:extLst>
                    <a:ext uri="{FF2B5EF4-FFF2-40B4-BE49-F238E27FC236}">
                      <a16:creationId xmlns:a16="http://schemas.microsoft.com/office/drawing/2014/main" id="{8B0759F5-CD1D-49BE-BF6D-79A077C28D49}"/>
                    </a:ext>
                  </a:extLst>
                </p:cNvPr>
                <p:cNvSpPr>
                  <a:spLocks noRot="1" noChangeAspect="1" noMove="1" noResize="1" noEditPoints="1" noAdjustHandles="1" noChangeArrowheads="1" noChangeShapeType="1" noTextEdit="1"/>
                </p:cNvSpPr>
                <p:nvPr/>
              </p:nvSpPr>
              <p:spPr>
                <a:xfrm>
                  <a:off x="3024548" y="3397698"/>
                  <a:ext cx="2415452" cy="630804"/>
                </a:xfrm>
                <a:custGeom>
                  <a:avLst/>
                  <a:gdLst>
                    <a:gd name="connsiteX0" fmla="*/ 0 w 2415452"/>
                    <a:gd name="connsiteY0" fmla="*/ 63080 h 630804"/>
                    <a:gd name="connsiteX1" fmla="*/ 63080 w 2415452"/>
                    <a:gd name="connsiteY1" fmla="*/ 0 h 630804"/>
                    <a:gd name="connsiteX2" fmla="*/ 2352372 w 2415452"/>
                    <a:gd name="connsiteY2" fmla="*/ 0 h 630804"/>
                    <a:gd name="connsiteX3" fmla="*/ 2415452 w 2415452"/>
                    <a:gd name="connsiteY3" fmla="*/ 63080 h 630804"/>
                    <a:gd name="connsiteX4" fmla="*/ 2415452 w 2415452"/>
                    <a:gd name="connsiteY4" fmla="*/ 567724 h 630804"/>
                    <a:gd name="connsiteX5" fmla="*/ 2352372 w 2415452"/>
                    <a:gd name="connsiteY5" fmla="*/ 630804 h 630804"/>
                    <a:gd name="connsiteX6" fmla="*/ 63080 w 2415452"/>
                    <a:gd name="connsiteY6" fmla="*/ 630804 h 630804"/>
                    <a:gd name="connsiteX7" fmla="*/ 0 w 2415452"/>
                    <a:gd name="connsiteY7" fmla="*/ 567724 h 630804"/>
                    <a:gd name="connsiteX8" fmla="*/ 0 w 2415452"/>
                    <a:gd name="connsiteY8" fmla="*/ 63080 h 63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5452" h="630804">
                      <a:moveTo>
                        <a:pt x="0" y="63080"/>
                      </a:moveTo>
                      <a:cubicBezTo>
                        <a:pt x="0" y="28242"/>
                        <a:pt x="28242" y="0"/>
                        <a:pt x="63080" y="0"/>
                      </a:cubicBezTo>
                      <a:lnTo>
                        <a:pt x="2352372" y="0"/>
                      </a:lnTo>
                      <a:cubicBezTo>
                        <a:pt x="2387210" y="0"/>
                        <a:pt x="2415452" y="28242"/>
                        <a:pt x="2415452" y="63080"/>
                      </a:cubicBezTo>
                      <a:lnTo>
                        <a:pt x="2415452" y="567724"/>
                      </a:lnTo>
                      <a:cubicBezTo>
                        <a:pt x="2415452" y="602562"/>
                        <a:pt x="2387210" y="630804"/>
                        <a:pt x="2352372" y="630804"/>
                      </a:cubicBezTo>
                      <a:lnTo>
                        <a:pt x="63080" y="630804"/>
                      </a:lnTo>
                      <a:cubicBezTo>
                        <a:pt x="28242" y="630804"/>
                        <a:pt x="0" y="602562"/>
                        <a:pt x="0" y="567724"/>
                      </a:cubicBezTo>
                      <a:lnTo>
                        <a:pt x="0" y="63080"/>
                      </a:lnTo>
                      <a:close/>
                    </a:path>
                  </a:pathLst>
                </a:cu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任意多边形: 形状 50">
                  <a:extLst>
                    <a:ext uri="{FF2B5EF4-FFF2-40B4-BE49-F238E27FC236}">
                      <a16:creationId xmlns:a16="http://schemas.microsoft.com/office/drawing/2014/main" id="{0D9133AE-9B5C-4EC4-807D-D671228D6C8F}"/>
                    </a:ext>
                  </a:extLst>
                </p:cNvPr>
                <p:cNvSpPr/>
                <p:nvPr/>
              </p:nvSpPr>
              <p:spPr>
                <a:xfrm rot="5400000">
                  <a:off x="5699250" y="2643702"/>
                  <a:ext cx="2349501" cy="630804"/>
                </a:xfrm>
                <a:custGeom>
                  <a:avLst/>
                  <a:gdLst>
                    <a:gd name="connsiteX0" fmla="*/ 0 w 1261609"/>
                    <a:gd name="connsiteY0" fmla="*/ 63080 h 630804"/>
                    <a:gd name="connsiteX1" fmla="*/ 63080 w 1261609"/>
                    <a:gd name="connsiteY1" fmla="*/ 0 h 630804"/>
                    <a:gd name="connsiteX2" fmla="*/ 1198529 w 1261609"/>
                    <a:gd name="connsiteY2" fmla="*/ 0 h 630804"/>
                    <a:gd name="connsiteX3" fmla="*/ 1261609 w 1261609"/>
                    <a:gd name="connsiteY3" fmla="*/ 63080 h 630804"/>
                    <a:gd name="connsiteX4" fmla="*/ 1261609 w 1261609"/>
                    <a:gd name="connsiteY4" fmla="*/ 567724 h 630804"/>
                    <a:gd name="connsiteX5" fmla="*/ 1198529 w 1261609"/>
                    <a:gd name="connsiteY5" fmla="*/ 630804 h 630804"/>
                    <a:gd name="connsiteX6" fmla="*/ 63080 w 1261609"/>
                    <a:gd name="connsiteY6" fmla="*/ 630804 h 630804"/>
                    <a:gd name="connsiteX7" fmla="*/ 0 w 1261609"/>
                    <a:gd name="connsiteY7" fmla="*/ 567724 h 630804"/>
                    <a:gd name="connsiteX8" fmla="*/ 0 w 1261609"/>
                    <a:gd name="connsiteY8" fmla="*/ 63080 h 63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609" h="630804">
                      <a:moveTo>
                        <a:pt x="0" y="63080"/>
                      </a:moveTo>
                      <a:cubicBezTo>
                        <a:pt x="0" y="28242"/>
                        <a:pt x="28242" y="0"/>
                        <a:pt x="63080" y="0"/>
                      </a:cubicBezTo>
                      <a:lnTo>
                        <a:pt x="1198529" y="0"/>
                      </a:lnTo>
                      <a:cubicBezTo>
                        <a:pt x="1233367" y="0"/>
                        <a:pt x="1261609" y="28242"/>
                        <a:pt x="1261609" y="63080"/>
                      </a:cubicBezTo>
                      <a:lnTo>
                        <a:pt x="1261609" y="567724"/>
                      </a:lnTo>
                      <a:cubicBezTo>
                        <a:pt x="1261609" y="602562"/>
                        <a:pt x="1233367" y="630804"/>
                        <a:pt x="1198529" y="630804"/>
                      </a:cubicBezTo>
                      <a:lnTo>
                        <a:pt x="63080" y="630804"/>
                      </a:lnTo>
                      <a:cubicBezTo>
                        <a:pt x="28242" y="630804"/>
                        <a:pt x="0" y="602562"/>
                        <a:pt x="0" y="567724"/>
                      </a:cubicBezTo>
                      <a:lnTo>
                        <a:pt x="0" y="6308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460" tIns="25460" rIns="25461" bIns="25461"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S(</a:t>
                  </a:r>
                  <a14:m>
                    <m:oMath xmlns:m="http://schemas.openxmlformats.org/officeDocument/2006/math">
                      <m:r>
                        <a:rPr lang="zh-CN" altLang="en-US" sz="1100" i="1" kern="1200" smtClean="0">
                          <a:latin typeface="Cambria Math" panose="02040503050406030204" pitchFamily="18" charset="0"/>
                        </a:rPr>
                        <m:t>𝜙</m:t>
                      </m:r>
                    </m:oMath>
                  </a14:m>
                  <a:r>
                    <a:rPr lang="en-US" altLang="zh-CN" sz="1100" kern="1200" dirty="0"/>
                    <a:t>,{</a:t>
                  </a:r>
                  <a14:m>
                    <m:oMath xmlns:m="http://schemas.openxmlformats.org/officeDocument/2006/math">
                      <m:sSub>
                        <m:sSubPr>
                          <m:ctrlPr>
                            <a:rPr lang="en-US" altLang="zh-CN" sz="1100" i="1" kern="1200" dirty="0" smtClean="0">
                              <a:latin typeface="Cambria Math" panose="02040503050406030204" pitchFamily="18" charset="0"/>
                            </a:rPr>
                          </m:ctrlPr>
                        </m:sSubPr>
                        <m:e>
                          <m:r>
                            <a:rPr lang="en-US" altLang="zh-CN" sz="1100" b="0" i="1" kern="1200" dirty="0" smtClean="0">
                              <a:latin typeface="Cambria Math" panose="02040503050406030204" pitchFamily="18" charset="0"/>
                            </a:rPr>
                            <m:t>𝑑</m:t>
                          </m:r>
                        </m:e>
                        <m:sub>
                          <m:r>
                            <a:rPr lang="en-US" altLang="zh-CN" sz="1100" b="0" i="1" kern="1200" dirty="0" smtClean="0">
                              <a:latin typeface="Cambria Math" panose="02040503050406030204" pitchFamily="18" charset="0"/>
                            </a:rPr>
                            <m:t>1</m:t>
                          </m:r>
                        </m:sub>
                      </m:sSub>
                      <m:r>
                        <a:rPr lang="en-US" altLang="zh-CN" sz="1100" b="0" i="1" kern="1200" dirty="0" smtClean="0">
                          <a:latin typeface="Cambria Math" panose="02040503050406030204" pitchFamily="18" charset="0"/>
                        </a:rPr>
                        <m:t>,</m:t>
                      </m:r>
                      <m:sSub>
                        <m:sSubPr>
                          <m:ctrlPr>
                            <a:rPr lang="en-US" altLang="zh-CN" sz="1100" b="0" i="1" kern="1200" dirty="0" smtClean="0">
                              <a:latin typeface="Cambria Math" panose="02040503050406030204" pitchFamily="18" charset="0"/>
                            </a:rPr>
                          </m:ctrlPr>
                        </m:sSubPr>
                        <m:e>
                          <m:r>
                            <a:rPr lang="en-US" altLang="zh-CN" sz="1100" b="0" i="1" kern="1200" dirty="0" smtClean="0">
                              <a:latin typeface="Cambria Math" panose="02040503050406030204" pitchFamily="18" charset="0"/>
                            </a:rPr>
                            <m:t>𝑑</m:t>
                          </m:r>
                        </m:e>
                        <m:sub>
                          <m:r>
                            <a:rPr lang="en-US" altLang="zh-CN" sz="1100" b="0" i="1" kern="1200" dirty="0" smtClean="0">
                              <a:latin typeface="Cambria Math" panose="02040503050406030204" pitchFamily="18" charset="0"/>
                            </a:rPr>
                            <m:t>2</m:t>
                          </m:r>
                        </m:sub>
                      </m:sSub>
                      <m:r>
                        <a:rPr lang="en-US" altLang="zh-CN" sz="1100" b="0" i="1" kern="1200" dirty="0" smtClean="0">
                          <a:latin typeface="Cambria Math" panose="02040503050406030204" pitchFamily="18" charset="0"/>
                        </a:rPr>
                        <m:t>,</m:t>
                      </m:r>
                      <m:sSub>
                        <m:sSubPr>
                          <m:ctrlPr>
                            <a:rPr lang="en-US" altLang="zh-CN" sz="1100" b="0" i="1" kern="1200" dirty="0" smtClean="0">
                              <a:latin typeface="Cambria Math" panose="02040503050406030204" pitchFamily="18" charset="0"/>
                            </a:rPr>
                          </m:ctrlPr>
                        </m:sSubPr>
                        <m:e>
                          <m:r>
                            <a:rPr lang="en-US" altLang="zh-CN" sz="1100" b="0" i="1" kern="1200" dirty="0" smtClean="0">
                              <a:latin typeface="Cambria Math" panose="02040503050406030204" pitchFamily="18" charset="0"/>
                            </a:rPr>
                            <m:t>𝑑</m:t>
                          </m:r>
                        </m:e>
                        <m:sub>
                          <m:r>
                            <a:rPr lang="en-US" altLang="zh-CN" sz="1100" b="0" i="1" kern="1200" dirty="0" smtClean="0">
                              <a:latin typeface="Cambria Math" panose="02040503050406030204" pitchFamily="18" charset="0"/>
                            </a:rPr>
                            <m:t>3</m:t>
                          </m:r>
                        </m:sub>
                      </m:sSub>
                      <m:r>
                        <a:rPr lang="en-US" altLang="zh-CN" sz="1100" b="0" i="1" kern="1200" dirty="0" smtClean="0">
                          <a:latin typeface="Cambria Math" panose="02040503050406030204" pitchFamily="18" charset="0"/>
                        </a:rPr>
                        <m:t>,</m:t>
                      </m:r>
                      <m:sSub>
                        <m:sSubPr>
                          <m:ctrlPr>
                            <a:rPr lang="en-US" altLang="zh-CN" sz="1100" b="0" i="1" kern="1200" dirty="0" smtClean="0">
                              <a:latin typeface="Cambria Math" panose="02040503050406030204" pitchFamily="18" charset="0"/>
                            </a:rPr>
                          </m:ctrlPr>
                        </m:sSubPr>
                        <m:e>
                          <m:r>
                            <a:rPr lang="en-US" altLang="zh-CN" sz="1100" b="0" i="1" kern="1200" dirty="0" smtClean="0">
                              <a:latin typeface="Cambria Math" panose="02040503050406030204" pitchFamily="18" charset="0"/>
                            </a:rPr>
                            <m:t>𝑑</m:t>
                          </m:r>
                        </m:e>
                        <m:sub>
                          <m:r>
                            <a:rPr lang="en-US" altLang="zh-CN" sz="1100" b="0" i="1" kern="1200" dirty="0" smtClean="0">
                              <a:latin typeface="Cambria Math" panose="02040503050406030204" pitchFamily="18" charset="0"/>
                            </a:rPr>
                            <m:t>4</m:t>
                          </m:r>
                        </m:sub>
                      </m:sSub>
                      <m:r>
                        <a:rPr lang="en-US" altLang="zh-CN" sz="1100" b="0" i="1" kern="1200" dirty="0" smtClean="0">
                          <a:latin typeface="Cambria Math" panose="02040503050406030204" pitchFamily="18" charset="0"/>
                        </a:rPr>
                        <m:t>,</m:t>
                      </m:r>
                      <m:sSub>
                        <m:sSubPr>
                          <m:ctrlPr>
                            <a:rPr lang="en-US" altLang="zh-CN" sz="1100" b="0" i="1" kern="1200" dirty="0" smtClean="0">
                              <a:latin typeface="Cambria Math" panose="02040503050406030204" pitchFamily="18" charset="0"/>
                            </a:rPr>
                          </m:ctrlPr>
                        </m:sSubPr>
                        <m:e>
                          <m:r>
                            <a:rPr lang="en-US" altLang="zh-CN" sz="1100" b="0" i="1" kern="1200" dirty="0" smtClean="0">
                              <a:latin typeface="Cambria Math" panose="02040503050406030204" pitchFamily="18" charset="0"/>
                            </a:rPr>
                            <m:t>𝑑</m:t>
                          </m:r>
                        </m:e>
                        <m:sub>
                          <m:r>
                            <a:rPr lang="en-US" altLang="zh-CN" sz="1100" b="0" i="1" kern="1200" dirty="0" smtClean="0">
                              <a:latin typeface="Cambria Math" panose="02040503050406030204" pitchFamily="18" charset="0"/>
                            </a:rPr>
                            <m:t>5</m:t>
                          </m:r>
                        </m:sub>
                      </m:sSub>
                      <m:r>
                        <a:rPr lang="en-US" altLang="zh-CN" sz="1100" b="0" i="1" kern="1200" dirty="0" smtClean="0">
                          <a:latin typeface="Cambria Math" panose="02040503050406030204" pitchFamily="18" charset="0"/>
                        </a:rPr>
                        <m:t>,</m:t>
                      </m:r>
                      <m:sSub>
                        <m:sSubPr>
                          <m:ctrlPr>
                            <a:rPr lang="en-US" altLang="zh-CN" sz="1100" b="0" i="1" kern="1200" dirty="0" smtClean="0">
                              <a:latin typeface="Cambria Math" panose="02040503050406030204" pitchFamily="18" charset="0"/>
                            </a:rPr>
                          </m:ctrlPr>
                        </m:sSubPr>
                        <m:e>
                          <m:r>
                            <a:rPr lang="en-US" altLang="zh-CN" sz="1100" b="0" i="1" kern="1200" dirty="0" smtClean="0">
                              <a:latin typeface="Cambria Math" panose="02040503050406030204" pitchFamily="18" charset="0"/>
                            </a:rPr>
                            <m:t>𝑑</m:t>
                          </m:r>
                        </m:e>
                        <m:sub>
                          <m:r>
                            <a:rPr lang="en-US" altLang="zh-CN" sz="1100" b="0" i="1" kern="1200" dirty="0" smtClean="0">
                              <a:latin typeface="Cambria Math" panose="02040503050406030204" pitchFamily="18" charset="0"/>
                            </a:rPr>
                            <m:t>6</m:t>
                          </m:r>
                        </m:sub>
                      </m:sSub>
                      <m:r>
                        <a:rPr lang="en-US" altLang="zh-CN" sz="1100" b="0" i="1" kern="1200" dirty="0" smtClean="0">
                          <a:latin typeface="Cambria Math" panose="02040503050406030204" pitchFamily="18" charset="0"/>
                        </a:rPr>
                        <m:t>,</m:t>
                      </m:r>
                      <m:sSub>
                        <m:sSubPr>
                          <m:ctrlPr>
                            <a:rPr lang="en-US" altLang="zh-CN" sz="1100" b="0" i="1" kern="1200" dirty="0" smtClean="0">
                              <a:latin typeface="Cambria Math" panose="02040503050406030204" pitchFamily="18" charset="0"/>
                            </a:rPr>
                          </m:ctrlPr>
                        </m:sSubPr>
                        <m:e>
                          <m:r>
                            <a:rPr lang="en-US" altLang="zh-CN" sz="1100" b="0" i="1" kern="1200" dirty="0" smtClean="0">
                              <a:latin typeface="Cambria Math" panose="02040503050406030204" pitchFamily="18" charset="0"/>
                            </a:rPr>
                            <m:t>𝑑</m:t>
                          </m:r>
                        </m:e>
                        <m:sub>
                          <m:r>
                            <a:rPr lang="en-US" altLang="zh-CN" sz="1100" b="0" i="1" kern="1200" dirty="0" smtClean="0">
                              <a:latin typeface="Cambria Math" panose="02040503050406030204" pitchFamily="18" charset="0"/>
                            </a:rPr>
                            <m:t>7</m:t>
                          </m:r>
                        </m:sub>
                      </m:sSub>
                    </m:oMath>
                  </a14:m>
                  <a:r>
                    <a:rPr lang="en-US" altLang="zh-CN" sz="1100" kern="1200" dirty="0"/>
                    <a:t>})</a:t>
                  </a:r>
                  <a:endParaRPr lang="zh-CN" altLang="en-US" sz="1100" kern="1200" dirty="0"/>
                </a:p>
              </p:txBody>
            </p:sp>
          </mc:Choice>
          <mc:Fallback xmlns="">
            <p:sp>
              <p:nvSpPr>
                <p:cNvPr id="51" name="任意多边形: 形状 50">
                  <a:extLst>
                    <a:ext uri="{FF2B5EF4-FFF2-40B4-BE49-F238E27FC236}">
                      <a16:creationId xmlns:a16="http://schemas.microsoft.com/office/drawing/2014/main" id="{0D9133AE-9B5C-4EC4-807D-D671228D6C8F}"/>
                    </a:ext>
                  </a:extLst>
                </p:cNvPr>
                <p:cNvSpPr>
                  <a:spLocks noRot="1" noChangeAspect="1" noMove="1" noResize="1" noEditPoints="1" noAdjustHandles="1" noChangeArrowheads="1" noChangeShapeType="1" noTextEdit="1"/>
                </p:cNvSpPr>
                <p:nvPr/>
              </p:nvSpPr>
              <p:spPr>
                <a:xfrm rot="5400000">
                  <a:off x="5699250" y="2643702"/>
                  <a:ext cx="2349501" cy="630804"/>
                </a:xfrm>
                <a:custGeom>
                  <a:avLst/>
                  <a:gdLst>
                    <a:gd name="connsiteX0" fmla="*/ 0 w 1261609"/>
                    <a:gd name="connsiteY0" fmla="*/ 63080 h 630804"/>
                    <a:gd name="connsiteX1" fmla="*/ 63080 w 1261609"/>
                    <a:gd name="connsiteY1" fmla="*/ 0 h 630804"/>
                    <a:gd name="connsiteX2" fmla="*/ 1198529 w 1261609"/>
                    <a:gd name="connsiteY2" fmla="*/ 0 h 630804"/>
                    <a:gd name="connsiteX3" fmla="*/ 1261609 w 1261609"/>
                    <a:gd name="connsiteY3" fmla="*/ 63080 h 630804"/>
                    <a:gd name="connsiteX4" fmla="*/ 1261609 w 1261609"/>
                    <a:gd name="connsiteY4" fmla="*/ 567724 h 630804"/>
                    <a:gd name="connsiteX5" fmla="*/ 1198529 w 1261609"/>
                    <a:gd name="connsiteY5" fmla="*/ 630804 h 630804"/>
                    <a:gd name="connsiteX6" fmla="*/ 63080 w 1261609"/>
                    <a:gd name="connsiteY6" fmla="*/ 630804 h 630804"/>
                    <a:gd name="connsiteX7" fmla="*/ 0 w 1261609"/>
                    <a:gd name="connsiteY7" fmla="*/ 567724 h 630804"/>
                    <a:gd name="connsiteX8" fmla="*/ 0 w 1261609"/>
                    <a:gd name="connsiteY8" fmla="*/ 63080 h 63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1609" h="630804">
                      <a:moveTo>
                        <a:pt x="0" y="63080"/>
                      </a:moveTo>
                      <a:cubicBezTo>
                        <a:pt x="0" y="28242"/>
                        <a:pt x="28242" y="0"/>
                        <a:pt x="63080" y="0"/>
                      </a:cubicBezTo>
                      <a:lnTo>
                        <a:pt x="1198529" y="0"/>
                      </a:lnTo>
                      <a:cubicBezTo>
                        <a:pt x="1233367" y="0"/>
                        <a:pt x="1261609" y="28242"/>
                        <a:pt x="1261609" y="63080"/>
                      </a:cubicBezTo>
                      <a:lnTo>
                        <a:pt x="1261609" y="567724"/>
                      </a:lnTo>
                      <a:cubicBezTo>
                        <a:pt x="1261609" y="602562"/>
                        <a:pt x="1233367" y="630804"/>
                        <a:pt x="1198529" y="630804"/>
                      </a:cubicBezTo>
                      <a:lnTo>
                        <a:pt x="63080" y="630804"/>
                      </a:lnTo>
                      <a:cubicBezTo>
                        <a:pt x="28242" y="630804"/>
                        <a:pt x="0" y="602562"/>
                        <a:pt x="0" y="567724"/>
                      </a:cubicBezTo>
                      <a:lnTo>
                        <a:pt x="0" y="63080"/>
                      </a:lnTo>
                      <a:close/>
                    </a:path>
                  </a:pathLst>
                </a:custGeom>
                <a:blipFill>
                  <a:blip r:embed="rId9"/>
                  <a:stretch>
                    <a:fillRect/>
                  </a:stretch>
                </a:blipFill>
              </p:spPr>
              <p:txBody>
                <a:bodyPr/>
                <a:lstStyle/>
                <a:p>
                  <a:r>
                    <a:rPr lang="zh-CN" altLang="en-US">
                      <a:noFill/>
                    </a:rPr>
                    <a:t> </a:t>
                  </a:r>
                </a:p>
              </p:txBody>
            </p:sp>
          </mc:Fallback>
        </mc:AlternateContent>
      </p:grpSp>
      <p:sp>
        <p:nvSpPr>
          <p:cNvPr id="52" name="任意多边形: 形状 51">
            <a:extLst>
              <a:ext uri="{FF2B5EF4-FFF2-40B4-BE49-F238E27FC236}">
                <a16:creationId xmlns:a16="http://schemas.microsoft.com/office/drawing/2014/main" id="{83547397-8B9E-459D-A734-335816505C66}"/>
              </a:ext>
            </a:extLst>
          </p:cNvPr>
          <p:cNvSpPr/>
          <p:nvPr/>
        </p:nvSpPr>
        <p:spPr>
          <a:xfrm flipV="1">
            <a:off x="5341238" y="3378713"/>
            <a:ext cx="1122110" cy="45719"/>
          </a:xfrm>
          <a:custGeom>
            <a:avLst/>
            <a:gdLst>
              <a:gd name="connsiteX0" fmla="*/ 0 w 742076"/>
              <a:gd name="connsiteY0" fmla="*/ 22983 h 45966"/>
              <a:gd name="connsiteX1" fmla="*/ 742076 w 742076"/>
              <a:gd name="connsiteY1" fmla="*/ 22983 h 45966"/>
            </a:gdLst>
            <a:ahLst/>
            <a:cxnLst>
              <a:cxn ang="0">
                <a:pos x="connsiteX0" y="connsiteY0"/>
              </a:cxn>
              <a:cxn ang="0">
                <a:pos x="connsiteX1" y="connsiteY1"/>
              </a:cxn>
            </a:cxnLst>
            <a:rect l="l" t="t" r="r" b="b"/>
            <a:pathLst>
              <a:path w="742076" h="45966">
                <a:moveTo>
                  <a:pt x="0" y="22983"/>
                </a:moveTo>
                <a:lnTo>
                  <a:pt x="742076" y="2298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65186" tIns="4432" rIns="365186" bIns="4430" numCol="1" spcCol="1270" anchor="ctr" anchorCtr="0">
            <a:noAutofit/>
          </a:bodyPr>
          <a:lstStyle/>
          <a:p>
            <a:pPr marL="0" lvl="0" indent="0" algn="ctr" defTabSz="488950">
              <a:lnSpc>
                <a:spcPct val="90000"/>
              </a:lnSpc>
              <a:spcBef>
                <a:spcPct val="0"/>
              </a:spcBef>
              <a:spcAft>
                <a:spcPct val="35000"/>
              </a:spcAft>
              <a:buNone/>
            </a:pPr>
            <a:endParaRPr lang="zh-CN" altLang="en-US" sz="1100" kern="1200" dirty="0"/>
          </a:p>
        </p:txBody>
      </p:sp>
      <p:sp>
        <p:nvSpPr>
          <p:cNvPr id="54" name="任意多边形: 形状 53">
            <a:extLst>
              <a:ext uri="{FF2B5EF4-FFF2-40B4-BE49-F238E27FC236}">
                <a16:creationId xmlns:a16="http://schemas.microsoft.com/office/drawing/2014/main" id="{4148476B-2215-4192-A0F5-CC32E533EFD6}"/>
              </a:ext>
            </a:extLst>
          </p:cNvPr>
          <p:cNvSpPr/>
          <p:nvPr/>
        </p:nvSpPr>
        <p:spPr>
          <a:xfrm flipV="1">
            <a:off x="5921259" y="2720850"/>
            <a:ext cx="534911" cy="45720"/>
          </a:xfrm>
          <a:custGeom>
            <a:avLst/>
            <a:gdLst>
              <a:gd name="connsiteX0" fmla="*/ 0 w 742076"/>
              <a:gd name="connsiteY0" fmla="*/ 22983 h 45966"/>
              <a:gd name="connsiteX1" fmla="*/ 742076 w 742076"/>
              <a:gd name="connsiteY1" fmla="*/ 22983 h 45966"/>
            </a:gdLst>
            <a:ahLst/>
            <a:cxnLst>
              <a:cxn ang="0">
                <a:pos x="connsiteX0" y="connsiteY0"/>
              </a:cxn>
              <a:cxn ang="0">
                <a:pos x="connsiteX1" y="connsiteY1"/>
              </a:cxn>
            </a:cxnLst>
            <a:rect l="l" t="t" r="r" b="b"/>
            <a:pathLst>
              <a:path w="742076" h="45966">
                <a:moveTo>
                  <a:pt x="0" y="22983"/>
                </a:moveTo>
                <a:lnTo>
                  <a:pt x="742076" y="2298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65186" tIns="4432" rIns="365186" bIns="4430" numCol="1" spcCol="1270" anchor="ctr" anchorCtr="0">
            <a:noAutofit/>
          </a:bodyPr>
          <a:lstStyle/>
          <a:p>
            <a:pPr marL="0" lvl="0" indent="0" algn="ctr" defTabSz="488950">
              <a:lnSpc>
                <a:spcPct val="90000"/>
              </a:lnSpc>
              <a:spcBef>
                <a:spcPct val="0"/>
              </a:spcBef>
              <a:spcAft>
                <a:spcPct val="35000"/>
              </a:spcAft>
              <a:buNone/>
            </a:pPr>
            <a:endParaRPr lang="zh-CN" altLang="en-US" sz="1100" kern="1200" dirty="0"/>
          </a:p>
        </p:txBody>
      </p:sp>
      <p:sp>
        <p:nvSpPr>
          <p:cNvPr id="56" name="任意多边形: 形状 55">
            <a:extLst>
              <a:ext uri="{FF2B5EF4-FFF2-40B4-BE49-F238E27FC236}">
                <a16:creationId xmlns:a16="http://schemas.microsoft.com/office/drawing/2014/main" id="{4A677BBB-7BC8-43FC-8CFA-2D8547052953}"/>
              </a:ext>
            </a:extLst>
          </p:cNvPr>
          <p:cNvSpPr/>
          <p:nvPr/>
        </p:nvSpPr>
        <p:spPr>
          <a:xfrm flipV="1">
            <a:off x="5933959" y="1946150"/>
            <a:ext cx="534911" cy="45720"/>
          </a:xfrm>
          <a:custGeom>
            <a:avLst/>
            <a:gdLst>
              <a:gd name="connsiteX0" fmla="*/ 0 w 742076"/>
              <a:gd name="connsiteY0" fmla="*/ 22983 h 45966"/>
              <a:gd name="connsiteX1" fmla="*/ 742076 w 742076"/>
              <a:gd name="connsiteY1" fmla="*/ 22983 h 45966"/>
            </a:gdLst>
            <a:ahLst/>
            <a:cxnLst>
              <a:cxn ang="0">
                <a:pos x="connsiteX0" y="connsiteY0"/>
              </a:cxn>
              <a:cxn ang="0">
                <a:pos x="connsiteX1" y="connsiteY1"/>
              </a:cxn>
            </a:cxnLst>
            <a:rect l="l" t="t" r="r" b="b"/>
            <a:pathLst>
              <a:path w="742076" h="45966">
                <a:moveTo>
                  <a:pt x="0" y="22983"/>
                </a:moveTo>
                <a:lnTo>
                  <a:pt x="742076" y="2298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65186" tIns="4432" rIns="365186" bIns="4430" numCol="1" spcCol="1270" anchor="ctr" anchorCtr="0">
            <a:noAutofit/>
          </a:bodyPr>
          <a:lstStyle/>
          <a:p>
            <a:pPr marL="0" lvl="0" indent="0" algn="ctr" defTabSz="488950">
              <a:lnSpc>
                <a:spcPct val="90000"/>
              </a:lnSpc>
              <a:spcBef>
                <a:spcPct val="0"/>
              </a:spcBef>
              <a:spcAft>
                <a:spcPct val="35000"/>
              </a:spcAft>
              <a:buNone/>
            </a:pPr>
            <a:endParaRPr lang="zh-CN" altLang="en-US" sz="1100" kern="1200" dirty="0"/>
          </a:p>
        </p:txBody>
      </p: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ED88778F-D0F8-4FB9-9A1B-CCB32CA03D3A}"/>
                  </a:ext>
                </a:extLst>
              </p:cNvPr>
              <p:cNvSpPr txBox="1"/>
              <p:nvPr/>
            </p:nvSpPr>
            <p:spPr>
              <a:xfrm>
                <a:off x="852233" y="3930650"/>
                <a:ext cx="7288468" cy="954107"/>
              </a:xfrm>
              <a:prstGeom prst="rect">
                <a:avLst/>
              </a:prstGeom>
              <a:noFill/>
            </p:spPr>
            <p:txBody>
              <a:bodyPr wrap="square" rtlCol="0">
                <a:spAutoFit/>
              </a:bodyPr>
              <a:lstStyle/>
              <a:p>
                <a:r>
                  <a:rPr lang="zh-CN" altLang="en-US" sz="1400" b="1" dirty="0">
                    <a:solidFill>
                      <a:schemeClr val="accent5">
                        <a:lumMod val="50000"/>
                      </a:schemeClr>
                    </a:solidFill>
                  </a:rPr>
                  <a:t>由于做数据预处理，删除了一些偏差较大的节点，所以支持度阈值可设置的稍微高一些，定为</a:t>
                </a:r>
                <a:r>
                  <a:rPr lang="en-US" altLang="zh-CN" sz="1400" b="1" dirty="0">
                    <a:solidFill>
                      <a:schemeClr val="accent5">
                        <a:lumMod val="50000"/>
                      </a:schemeClr>
                    </a:solidFill>
                  </a:rPr>
                  <a:t>0.6,</a:t>
                </a:r>
                <a14:m>
                  <m:oMath xmlns:m="http://schemas.openxmlformats.org/officeDocument/2006/math">
                    <m:r>
                      <a:rPr lang="zh-CN" altLang="en-US" sz="1400" b="1" i="1" smtClean="0">
                        <a:solidFill>
                          <a:schemeClr val="accent5">
                            <a:lumMod val="50000"/>
                          </a:schemeClr>
                        </a:solidFill>
                        <a:latin typeface="Cambria Math" panose="02040503050406030204" pitchFamily="18" charset="0"/>
                      </a:rPr>
                      <m:t>𝜹</m:t>
                    </m:r>
                  </m:oMath>
                </a14:m>
                <a:r>
                  <a:rPr lang="en-US" altLang="zh-CN" sz="1400" b="1" dirty="0">
                    <a:solidFill>
                      <a:schemeClr val="accent5">
                        <a:lumMod val="50000"/>
                      </a:schemeClr>
                    </a:solidFill>
                  </a:rPr>
                  <a:t>&lt;0.2,</a:t>
                </a:r>
                <a:r>
                  <a:rPr lang="zh-CN" altLang="en-US" sz="1400" b="1" dirty="0">
                    <a:solidFill>
                      <a:schemeClr val="accent5">
                        <a:lumMod val="50000"/>
                      </a:schemeClr>
                    </a:solidFill>
                  </a:rPr>
                  <a:t>则频繁结点对</a:t>
                </a:r>
                <a:r>
                  <a:rPr lang="en-US" altLang="zh-CN" sz="1400" b="1" dirty="0">
                    <a:solidFill>
                      <a:schemeClr val="accent5">
                        <a:lumMod val="50000"/>
                      </a:schemeClr>
                    </a:solidFill>
                  </a:rPr>
                  <a:t>(</a:t>
                </a:r>
                <a:r>
                  <a:rPr lang="en-US" altLang="zh-CN" sz="1400" b="1" dirty="0" err="1">
                    <a:solidFill>
                      <a:schemeClr val="accent5">
                        <a:lumMod val="50000"/>
                      </a:schemeClr>
                    </a:solidFill>
                  </a:rPr>
                  <a:t>c,b</a:t>
                </a:r>
                <a:r>
                  <a:rPr lang="en-US" altLang="zh-CN" sz="1400" b="1" dirty="0">
                    <a:solidFill>
                      <a:schemeClr val="accent5">
                        <a:lumMod val="50000"/>
                      </a:schemeClr>
                    </a:solidFill>
                  </a:rPr>
                  <a:t>)</a:t>
                </a:r>
                <a:r>
                  <a:rPr lang="zh-CN" altLang="en-US" sz="1400" b="1" dirty="0">
                    <a:solidFill>
                      <a:schemeClr val="accent5">
                        <a:lumMod val="50000"/>
                      </a:schemeClr>
                    </a:solidFill>
                  </a:rPr>
                  <a:t>为候选二元组，可提取关联规则：</a:t>
                </a:r>
                <a:r>
                  <a:rPr lang="en-US" altLang="zh-CN" sz="1400" b="1" dirty="0">
                    <a:solidFill>
                      <a:schemeClr val="accent5">
                        <a:lumMod val="50000"/>
                      </a:schemeClr>
                    </a:solidFill>
                  </a:rPr>
                  <a:t>{</a:t>
                </a:r>
                <a14:m>
                  <m:oMath xmlns:m="http://schemas.openxmlformats.org/officeDocument/2006/math">
                    <m:sSub>
                      <m:sSubPr>
                        <m:ctrlPr>
                          <a:rPr lang="en-US" altLang="zh-CN" sz="1400" b="1" i="1">
                            <a:solidFill>
                              <a:schemeClr val="accent5">
                                <a:lumMod val="50000"/>
                              </a:schemeClr>
                            </a:solidFill>
                            <a:latin typeface="Cambria Math" panose="02040503050406030204" pitchFamily="18" charset="0"/>
                          </a:rPr>
                        </m:ctrlPr>
                      </m:sSubPr>
                      <m:e>
                        <m:r>
                          <a:rPr lang="en-US" altLang="zh-CN" sz="1400" b="1" i="1">
                            <a:solidFill>
                              <a:schemeClr val="accent5">
                                <a:lumMod val="50000"/>
                              </a:schemeClr>
                            </a:solidFill>
                            <a:latin typeface="Cambria Math" panose="02040503050406030204" pitchFamily="18" charset="0"/>
                          </a:rPr>
                          <m:t>𝒅</m:t>
                        </m:r>
                      </m:e>
                      <m:sub>
                        <m:r>
                          <a:rPr lang="en-US" altLang="zh-CN" sz="1400" b="1" i="1">
                            <a:solidFill>
                              <a:schemeClr val="accent5">
                                <a:lumMod val="50000"/>
                              </a:schemeClr>
                            </a:solidFill>
                            <a:latin typeface="Cambria Math" panose="02040503050406030204" pitchFamily="18" charset="0"/>
                          </a:rPr>
                          <m:t>𝟏</m:t>
                        </m:r>
                      </m:sub>
                    </m:sSub>
                  </m:oMath>
                </a14:m>
                <a:r>
                  <a:rPr lang="en-US" altLang="zh-CN" sz="1400" b="1" dirty="0">
                    <a:solidFill>
                      <a:schemeClr val="accent5">
                        <a:lumMod val="50000"/>
                      </a:schemeClr>
                    </a:solidFill>
                  </a:rPr>
                  <a:t>}</a:t>
                </a:r>
                <a14:m>
                  <m:oMath xmlns:m="http://schemas.openxmlformats.org/officeDocument/2006/math">
                    <m:r>
                      <a:rPr lang="en-US" altLang="zh-CN" sz="1400" b="1" i="1" dirty="0" smtClean="0">
                        <a:solidFill>
                          <a:schemeClr val="accent5">
                            <a:lumMod val="50000"/>
                          </a:schemeClr>
                        </a:solidFill>
                        <a:latin typeface="Cambria Math" panose="02040503050406030204" pitchFamily="18" charset="0"/>
                        <a:ea typeface="Cambria Math" panose="02040503050406030204" pitchFamily="18" charset="0"/>
                      </a:rPr>
                      <m:t>⇒</m:t>
                    </m:r>
                  </m:oMath>
                </a14:m>
                <a:r>
                  <a:rPr lang="en-US" altLang="zh-CN" sz="1400" b="1" dirty="0">
                    <a:solidFill>
                      <a:schemeClr val="accent5">
                        <a:lumMod val="50000"/>
                      </a:schemeClr>
                    </a:solidFill>
                  </a:rPr>
                  <a:t>{</a:t>
                </a:r>
                <a14:m>
                  <m:oMath xmlns:m="http://schemas.openxmlformats.org/officeDocument/2006/math">
                    <m:sSub>
                      <m:sSubPr>
                        <m:ctrlPr>
                          <a:rPr lang="en-US" altLang="zh-CN" sz="1400" b="1" i="1">
                            <a:solidFill>
                              <a:schemeClr val="accent5">
                                <a:lumMod val="50000"/>
                              </a:schemeClr>
                            </a:solidFill>
                            <a:latin typeface="Cambria Math" panose="02040503050406030204" pitchFamily="18" charset="0"/>
                          </a:rPr>
                        </m:ctrlPr>
                      </m:sSubPr>
                      <m:e>
                        <m:r>
                          <a:rPr lang="en-US" altLang="zh-CN" sz="1400" b="1" i="1">
                            <a:solidFill>
                              <a:schemeClr val="accent5">
                                <a:lumMod val="50000"/>
                              </a:schemeClr>
                            </a:solidFill>
                            <a:latin typeface="Cambria Math" panose="02040503050406030204" pitchFamily="18" charset="0"/>
                          </a:rPr>
                          <m:t>𝒅</m:t>
                        </m:r>
                      </m:e>
                      <m:sub>
                        <m:r>
                          <a:rPr lang="en-US" altLang="zh-CN" sz="1400" b="1" i="1">
                            <a:solidFill>
                              <a:schemeClr val="accent5">
                                <a:lumMod val="50000"/>
                              </a:schemeClr>
                            </a:solidFill>
                            <a:latin typeface="Cambria Math" panose="02040503050406030204" pitchFamily="18" charset="0"/>
                          </a:rPr>
                          <m:t>𝟑</m:t>
                        </m:r>
                      </m:sub>
                    </m:sSub>
                    <m:r>
                      <a:rPr lang="en-US" altLang="zh-CN" sz="1400" b="1" i="1">
                        <a:solidFill>
                          <a:schemeClr val="accent5">
                            <a:lumMod val="50000"/>
                          </a:schemeClr>
                        </a:solidFill>
                        <a:latin typeface="Cambria Math" panose="02040503050406030204" pitchFamily="18" charset="0"/>
                      </a:rPr>
                      <m:t>,</m:t>
                    </m:r>
                    <m:sSub>
                      <m:sSubPr>
                        <m:ctrlPr>
                          <a:rPr lang="en-US" altLang="zh-CN" sz="1400" b="1" i="1">
                            <a:solidFill>
                              <a:schemeClr val="accent5">
                                <a:lumMod val="50000"/>
                              </a:schemeClr>
                            </a:solidFill>
                            <a:latin typeface="Cambria Math" panose="02040503050406030204" pitchFamily="18" charset="0"/>
                          </a:rPr>
                        </m:ctrlPr>
                      </m:sSubPr>
                      <m:e>
                        <m:r>
                          <a:rPr lang="en-US" altLang="zh-CN" sz="1400" b="1" i="1">
                            <a:solidFill>
                              <a:schemeClr val="accent5">
                                <a:lumMod val="50000"/>
                              </a:schemeClr>
                            </a:solidFill>
                            <a:latin typeface="Cambria Math" panose="02040503050406030204" pitchFamily="18" charset="0"/>
                          </a:rPr>
                          <m:t>𝒅</m:t>
                        </m:r>
                      </m:e>
                      <m:sub>
                        <m:r>
                          <a:rPr lang="en-US" altLang="zh-CN" sz="1400" b="1" i="1">
                            <a:solidFill>
                              <a:schemeClr val="accent5">
                                <a:lumMod val="50000"/>
                              </a:schemeClr>
                            </a:solidFill>
                            <a:latin typeface="Cambria Math" panose="02040503050406030204" pitchFamily="18" charset="0"/>
                          </a:rPr>
                          <m:t>𝟕</m:t>
                        </m:r>
                      </m:sub>
                    </m:sSub>
                  </m:oMath>
                </a14:m>
                <a:r>
                  <a:rPr lang="en-US" altLang="zh-CN" sz="1400" b="1" dirty="0">
                    <a:solidFill>
                      <a:schemeClr val="accent5">
                        <a:lumMod val="50000"/>
                      </a:schemeClr>
                    </a:solidFill>
                  </a:rPr>
                  <a:t>}</a:t>
                </a:r>
                <a:r>
                  <a:rPr lang="zh-CN" altLang="en-US" sz="1400" b="1" dirty="0">
                    <a:solidFill>
                      <a:schemeClr val="accent5">
                        <a:lumMod val="50000"/>
                      </a:schemeClr>
                    </a:solidFill>
                  </a:rPr>
                  <a:t>。其逆规则为：</a:t>
                </a:r>
                <a:r>
                  <a:rPr lang="en-US" altLang="zh-CN" sz="1400" b="1" dirty="0">
                    <a:solidFill>
                      <a:schemeClr val="accent5">
                        <a:lumMod val="50000"/>
                      </a:schemeClr>
                    </a:solidFill>
                  </a:rPr>
                  <a:t> {</a:t>
                </a:r>
                <a14:m>
                  <m:oMath xmlns:m="http://schemas.openxmlformats.org/officeDocument/2006/math">
                    <m:sSub>
                      <m:sSubPr>
                        <m:ctrlPr>
                          <a:rPr lang="en-US" altLang="zh-CN" sz="1400" b="1" i="1">
                            <a:solidFill>
                              <a:schemeClr val="accent5">
                                <a:lumMod val="50000"/>
                              </a:schemeClr>
                            </a:solidFill>
                            <a:latin typeface="Cambria Math" panose="02040503050406030204" pitchFamily="18" charset="0"/>
                          </a:rPr>
                        </m:ctrlPr>
                      </m:sSubPr>
                      <m:e>
                        <m:r>
                          <a:rPr lang="en-US" altLang="zh-CN" sz="1400" b="1" i="1">
                            <a:solidFill>
                              <a:schemeClr val="accent5">
                                <a:lumMod val="50000"/>
                              </a:schemeClr>
                            </a:solidFill>
                            <a:latin typeface="Cambria Math" panose="02040503050406030204" pitchFamily="18" charset="0"/>
                          </a:rPr>
                          <m:t>𝒅</m:t>
                        </m:r>
                      </m:e>
                      <m:sub>
                        <m:r>
                          <a:rPr lang="en-US" altLang="zh-CN" sz="1400" b="1" i="1">
                            <a:solidFill>
                              <a:schemeClr val="accent5">
                                <a:lumMod val="50000"/>
                              </a:schemeClr>
                            </a:solidFill>
                            <a:latin typeface="Cambria Math" panose="02040503050406030204" pitchFamily="18" charset="0"/>
                          </a:rPr>
                          <m:t>𝟑</m:t>
                        </m:r>
                      </m:sub>
                    </m:sSub>
                    <m:r>
                      <a:rPr lang="en-US" altLang="zh-CN" sz="1400" b="1" i="1">
                        <a:solidFill>
                          <a:schemeClr val="accent5">
                            <a:lumMod val="50000"/>
                          </a:schemeClr>
                        </a:solidFill>
                        <a:latin typeface="Cambria Math" panose="02040503050406030204" pitchFamily="18" charset="0"/>
                        <a:ea typeface="Cambria Math" panose="02040503050406030204" pitchFamily="18" charset="0"/>
                      </a:rPr>
                      <m:t>∧</m:t>
                    </m:r>
                    <m:sSub>
                      <m:sSubPr>
                        <m:ctrlPr>
                          <a:rPr lang="en-US" altLang="zh-CN" sz="1400" b="1" i="1">
                            <a:solidFill>
                              <a:schemeClr val="accent5">
                                <a:lumMod val="50000"/>
                              </a:schemeClr>
                            </a:solidFill>
                            <a:latin typeface="Cambria Math" panose="02040503050406030204" pitchFamily="18" charset="0"/>
                          </a:rPr>
                        </m:ctrlPr>
                      </m:sSubPr>
                      <m:e>
                        <m:r>
                          <a:rPr lang="en-US" altLang="zh-CN" sz="1400" b="1" i="1">
                            <a:solidFill>
                              <a:schemeClr val="accent5">
                                <a:lumMod val="50000"/>
                              </a:schemeClr>
                            </a:solidFill>
                            <a:latin typeface="Cambria Math" panose="02040503050406030204" pitchFamily="18" charset="0"/>
                          </a:rPr>
                          <m:t>𝒅</m:t>
                        </m:r>
                      </m:e>
                      <m:sub>
                        <m:r>
                          <a:rPr lang="en-US" altLang="zh-CN" sz="1400" b="1" i="1">
                            <a:solidFill>
                              <a:schemeClr val="accent5">
                                <a:lumMod val="50000"/>
                              </a:schemeClr>
                            </a:solidFill>
                            <a:latin typeface="Cambria Math" panose="02040503050406030204" pitchFamily="18" charset="0"/>
                          </a:rPr>
                          <m:t>𝟕</m:t>
                        </m:r>
                      </m:sub>
                    </m:sSub>
                  </m:oMath>
                </a14:m>
                <a:r>
                  <a:rPr lang="en-US" altLang="zh-CN" sz="1400" b="1" dirty="0">
                    <a:solidFill>
                      <a:schemeClr val="accent5">
                        <a:lumMod val="50000"/>
                      </a:schemeClr>
                    </a:solidFill>
                  </a:rPr>
                  <a:t>}</a:t>
                </a:r>
                <a:r>
                  <a:rPr lang="en-US" altLang="zh-CN" sz="1400" b="1" dirty="0">
                    <a:solidFill>
                      <a:schemeClr val="accent5">
                        <a:lumMod val="50000"/>
                      </a:schemeClr>
                    </a:solidFill>
                    <a:ea typeface="Cambria Math" panose="02040503050406030204" pitchFamily="18" charset="0"/>
                  </a:rPr>
                  <a:t> </a:t>
                </a:r>
                <a14:m>
                  <m:oMath xmlns:m="http://schemas.openxmlformats.org/officeDocument/2006/math">
                    <m:r>
                      <a:rPr lang="en-US" altLang="zh-CN" sz="1400" b="1" i="1" dirty="0">
                        <a:solidFill>
                          <a:schemeClr val="accent5">
                            <a:lumMod val="50000"/>
                          </a:schemeClr>
                        </a:solidFill>
                        <a:latin typeface="Cambria Math" panose="02040503050406030204" pitchFamily="18" charset="0"/>
                        <a:ea typeface="Cambria Math" panose="02040503050406030204" pitchFamily="18" charset="0"/>
                      </a:rPr>
                      <m:t>⇒</m:t>
                    </m:r>
                  </m:oMath>
                </a14:m>
                <a:r>
                  <a:rPr lang="en-US" altLang="zh-CN" sz="1400" b="1" dirty="0">
                    <a:solidFill>
                      <a:schemeClr val="accent5">
                        <a:lumMod val="50000"/>
                      </a:schemeClr>
                    </a:solidFill>
                  </a:rPr>
                  <a:t> {</a:t>
                </a:r>
                <a14:m>
                  <m:oMath xmlns:m="http://schemas.openxmlformats.org/officeDocument/2006/math">
                    <m:sSub>
                      <m:sSubPr>
                        <m:ctrlPr>
                          <a:rPr lang="en-US" altLang="zh-CN" sz="1400" b="1" i="1">
                            <a:solidFill>
                              <a:schemeClr val="accent5">
                                <a:lumMod val="50000"/>
                              </a:schemeClr>
                            </a:solidFill>
                            <a:latin typeface="Cambria Math" panose="02040503050406030204" pitchFamily="18" charset="0"/>
                          </a:rPr>
                        </m:ctrlPr>
                      </m:sSubPr>
                      <m:e>
                        <m:r>
                          <a:rPr lang="en-US" altLang="zh-CN" sz="1400" b="1" i="1">
                            <a:solidFill>
                              <a:schemeClr val="accent5">
                                <a:lumMod val="50000"/>
                              </a:schemeClr>
                            </a:solidFill>
                            <a:latin typeface="Cambria Math" panose="02040503050406030204" pitchFamily="18" charset="0"/>
                          </a:rPr>
                          <m:t>𝒅</m:t>
                        </m:r>
                      </m:e>
                      <m:sub>
                        <m:r>
                          <a:rPr lang="en-US" altLang="zh-CN" sz="1400" b="1" i="1">
                            <a:solidFill>
                              <a:schemeClr val="accent5">
                                <a:lumMod val="50000"/>
                              </a:schemeClr>
                            </a:solidFill>
                            <a:latin typeface="Cambria Math" panose="02040503050406030204" pitchFamily="18" charset="0"/>
                          </a:rPr>
                          <m:t>𝟏</m:t>
                        </m:r>
                      </m:sub>
                    </m:sSub>
                  </m:oMath>
                </a14:m>
                <a:r>
                  <a:rPr lang="en-US" altLang="zh-CN" sz="1400" b="1" dirty="0">
                    <a:solidFill>
                      <a:schemeClr val="accent5">
                        <a:lumMod val="50000"/>
                      </a:schemeClr>
                    </a:solidFill>
                  </a:rPr>
                  <a:t>}</a:t>
                </a:r>
                <a:r>
                  <a:rPr lang="zh-CN" altLang="en-US" sz="1400" b="1" dirty="0">
                    <a:solidFill>
                      <a:schemeClr val="accent5">
                        <a:lumMod val="50000"/>
                      </a:schemeClr>
                    </a:solidFill>
                  </a:rPr>
                  <a:t>，规则的直观含义是：学习成绩较差的原因是由于学习自律性较差且学习兴趣不高引起的。</a:t>
                </a:r>
              </a:p>
            </p:txBody>
          </p:sp>
        </mc:Choice>
        <mc:Fallback xmlns="">
          <p:sp>
            <p:nvSpPr>
              <p:cNvPr id="59" name="文本框 58">
                <a:extLst>
                  <a:ext uri="{FF2B5EF4-FFF2-40B4-BE49-F238E27FC236}">
                    <a16:creationId xmlns:a16="http://schemas.microsoft.com/office/drawing/2014/main" id="{ED88778F-D0F8-4FB9-9A1B-CCB32CA03D3A}"/>
                  </a:ext>
                </a:extLst>
              </p:cNvPr>
              <p:cNvSpPr txBox="1">
                <a:spLocks noRot="1" noChangeAspect="1" noMove="1" noResize="1" noEditPoints="1" noAdjustHandles="1" noChangeArrowheads="1" noChangeShapeType="1" noTextEdit="1"/>
              </p:cNvSpPr>
              <p:nvPr/>
            </p:nvSpPr>
            <p:spPr>
              <a:xfrm>
                <a:off x="852233" y="3930650"/>
                <a:ext cx="7288468" cy="954107"/>
              </a:xfrm>
              <a:prstGeom prst="rect">
                <a:avLst/>
              </a:prstGeom>
              <a:blipFill>
                <a:blip r:embed="rId10"/>
                <a:stretch>
                  <a:fillRect l="-251" t="-641" b="-57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127386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32"/>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ppt_x"/>
                                          </p:val>
                                        </p:tav>
                                        <p:tav tm="100000">
                                          <p:val>
                                            <p:strVal val="#ppt_x"/>
                                          </p:val>
                                        </p:tav>
                                      </p:tavLst>
                                    </p:anim>
                                    <p:anim calcmode="lin" valueType="num">
                                      <p:cBhvr additive="base">
                                        <p:cTn id="31"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animBg="1"/>
      <p:bldP spid="56" grpId="0" animBg="1"/>
      <p:bldP spid="5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0232" y="205901"/>
            <a:ext cx="1107996"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参考文献</a:t>
            </a:r>
          </a:p>
        </p:txBody>
      </p:sp>
      <p:sp>
        <p:nvSpPr>
          <p:cNvPr id="57" name="矩形 56"/>
          <p:cNvSpPr/>
          <p:nvPr/>
        </p:nvSpPr>
        <p:spPr>
          <a:xfrm>
            <a:off x="90232" y="543483"/>
            <a:ext cx="1099981" cy="307777"/>
          </a:xfrm>
          <a:prstGeom prst="rect">
            <a:avLst/>
          </a:prstGeom>
        </p:spPr>
        <p:txBody>
          <a:bodyPr wrap="none">
            <a:spAutoFit/>
          </a:bodyPr>
          <a:lstStyle/>
          <a:p>
            <a:pPr lvl="0" fontAlgn="base">
              <a:spcBef>
                <a:spcPct val="0"/>
              </a:spcBef>
              <a:spcAft>
                <a:spcPct val="0"/>
              </a:spcAft>
              <a:defRPr/>
            </a:pPr>
            <a:r>
              <a:rPr lang="en-US" altLang="zh-CN" sz="1400" dirty="0">
                <a:solidFill>
                  <a:schemeClr val="accent1"/>
                </a:solidFill>
                <a:latin typeface="+mj-lt"/>
                <a:ea typeface="方正兰亭黑_GBK"/>
              </a:rPr>
              <a:t>References</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803156" y="1374081"/>
            <a:ext cx="7026707" cy="3157460"/>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lumMod val="85000"/>
                  <a:lumOff val="15000"/>
                </a:schemeClr>
              </a:solidFill>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249645" y="1754103"/>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238486" y="1224644"/>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624751" y="917509"/>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127044" y="4095981"/>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6920374" y="4565251"/>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828041" y="4040402"/>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314137" y="1900849"/>
            <a:ext cx="6622107" cy="2304798"/>
          </a:xfrm>
          <a:prstGeom prst="rect">
            <a:avLst/>
          </a:prstGeom>
        </p:spPr>
        <p:txBody>
          <a:bodyPr wrap="square">
            <a:spAutoFit/>
          </a:bodyPr>
          <a:lstStyle/>
          <a:p>
            <a:pPr>
              <a:lnSpc>
                <a:spcPts val="2200"/>
              </a:lnSpc>
            </a:pPr>
            <a:r>
              <a:rPr lang="en-US" altLang="zh-CN" sz="1200" dirty="0">
                <a:solidFill>
                  <a:schemeClr val="accent5">
                    <a:lumMod val="50000"/>
                  </a:schemeClr>
                </a:solidFill>
                <a:latin typeface="宋体" panose="02010600030101010101" pitchFamily="2" charset="-122"/>
                <a:ea typeface="宋体" panose="02010600030101010101" pitchFamily="2" charset="-122"/>
              </a:rPr>
              <a:t>[1]</a:t>
            </a:r>
            <a:r>
              <a:rPr lang="zh-CN" altLang="en-US" sz="1200" dirty="0">
                <a:solidFill>
                  <a:schemeClr val="accent5">
                    <a:lumMod val="50000"/>
                  </a:schemeClr>
                </a:solidFill>
                <a:latin typeface="宋体" panose="02010600030101010101" pitchFamily="2" charset="-122"/>
                <a:ea typeface="宋体" panose="02010600030101010101" pitchFamily="2" charset="-122"/>
              </a:rPr>
              <a:t>乌弘毅</a:t>
            </a:r>
            <a:r>
              <a:rPr lang="en-US" altLang="zh-CN" sz="1200" dirty="0">
                <a:solidFill>
                  <a:schemeClr val="accent5">
                    <a:lumMod val="50000"/>
                  </a:schemeClr>
                </a:solidFill>
                <a:latin typeface="宋体" panose="02010600030101010101" pitchFamily="2" charset="-122"/>
                <a:ea typeface="宋体" panose="02010600030101010101" pitchFamily="2" charset="-122"/>
              </a:rPr>
              <a:t>.</a:t>
            </a:r>
            <a:r>
              <a:rPr lang="zh-CN" altLang="en-US" sz="1200" dirty="0">
                <a:solidFill>
                  <a:schemeClr val="accent5">
                    <a:lumMod val="50000"/>
                  </a:schemeClr>
                </a:solidFill>
                <a:latin typeface="宋体" panose="02010600030101010101" pitchFamily="2" charset="-122"/>
                <a:ea typeface="宋体" panose="02010600030101010101" pitchFamily="2" charset="-122"/>
              </a:rPr>
              <a:t>模糊概念格的构建方法与构建系统</a:t>
            </a:r>
            <a:r>
              <a:rPr lang="en-US" altLang="zh-CN" sz="1200" dirty="0">
                <a:solidFill>
                  <a:schemeClr val="accent5">
                    <a:lumMod val="50000"/>
                  </a:schemeClr>
                </a:solidFill>
                <a:latin typeface="宋体" panose="02010600030101010101" pitchFamily="2" charset="-122"/>
                <a:ea typeface="宋体" panose="02010600030101010101" pitchFamily="2" charset="-122"/>
              </a:rPr>
              <a:t>[D].</a:t>
            </a:r>
            <a:r>
              <a:rPr lang="zh-CN" altLang="en-US" sz="1200" dirty="0">
                <a:solidFill>
                  <a:schemeClr val="accent5">
                    <a:lumMod val="50000"/>
                  </a:schemeClr>
                </a:solidFill>
                <a:latin typeface="宋体" panose="02010600030101010101" pitchFamily="2" charset="-122"/>
                <a:ea typeface="宋体" panose="02010600030101010101" pitchFamily="2" charset="-122"/>
              </a:rPr>
              <a:t>大连海事大学，</a:t>
            </a:r>
            <a:r>
              <a:rPr lang="en-US" altLang="zh-CN" sz="1200" dirty="0">
                <a:solidFill>
                  <a:schemeClr val="accent5">
                    <a:lumMod val="50000"/>
                  </a:schemeClr>
                </a:solidFill>
                <a:latin typeface="宋体" panose="02010600030101010101" pitchFamily="2" charset="-122"/>
                <a:ea typeface="宋体" panose="02010600030101010101" pitchFamily="2" charset="-122"/>
              </a:rPr>
              <a:t>2010</a:t>
            </a:r>
          </a:p>
          <a:p>
            <a:pPr>
              <a:lnSpc>
                <a:spcPts val="2200"/>
              </a:lnSpc>
            </a:pPr>
            <a:r>
              <a:rPr lang="en-US" altLang="zh-CN" sz="1200" dirty="0">
                <a:solidFill>
                  <a:schemeClr val="accent5">
                    <a:lumMod val="50000"/>
                  </a:schemeClr>
                </a:solidFill>
                <a:latin typeface="宋体" panose="02010600030101010101" pitchFamily="2" charset="-122"/>
                <a:ea typeface="宋体" panose="02010600030101010101" pitchFamily="2" charset="-122"/>
              </a:rPr>
              <a:t>[2]KAYA M</a:t>
            </a:r>
            <a:r>
              <a:rPr lang="zh-CN" altLang="en-US" sz="1200" dirty="0">
                <a:solidFill>
                  <a:schemeClr val="accent5">
                    <a:lumMod val="50000"/>
                  </a:schemeClr>
                </a:solidFill>
                <a:latin typeface="宋体" panose="02010600030101010101" pitchFamily="2" charset="-122"/>
                <a:ea typeface="宋体" panose="02010600030101010101" pitchFamily="2" charset="-122"/>
              </a:rPr>
              <a:t>，</a:t>
            </a:r>
            <a:r>
              <a:rPr lang="en-US" altLang="zh-CN" sz="1200" dirty="0">
                <a:solidFill>
                  <a:schemeClr val="accent5">
                    <a:lumMod val="50000"/>
                  </a:schemeClr>
                </a:solidFill>
                <a:latin typeface="宋体" panose="02010600030101010101" pitchFamily="2" charset="-122"/>
                <a:ea typeface="宋体" panose="02010600030101010101" pitchFamily="2" charset="-122"/>
              </a:rPr>
              <a:t>ALHAJJ </a:t>
            </a:r>
            <a:r>
              <a:rPr lang="en-US" altLang="zh-CN" sz="1200" dirty="0" err="1">
                <a:solidFill>
                  <a:schemeClr val="accent5">
                    <a:lumMod val="50000"/>
                  </a:schemeClr>
                </a:solidFill>
                <a:latin typeface="宋体" panose="02010600030101010101" pitchFamily="2" charset="-122"/>
                <a:ea typeface="宋体" panose="02010600030101010101" pitchFamily="2" charset="-122"/>
              </a:rPr>
              <a:t>R.Genetic</a:t>
            </a:r>
            <a:r>
              <a:rPr lang="en-US" altLang="zh-CN" sz="1200" dirty="0">
                <a:solidFill>
                  <a:schemeClr val="accent5">
                    <a:lumMod val="50000"/>
                  </a:schemeClr>
                </a:solidFill>
                <a:latin typeface="宋体" panose="02010600030101010101" pitchFamily="2" charset="-122"/>
                <a:ea typeface="宋体" panose="02010600030101010101" pitchFamily="2" charset="-122"/>
              </a:rPr>
              <a:t> algorithm based framework for mining fuzzy association rules[J].Fuzzy Sets and System</a:t>
            </a:r>
            <a:r>
              <a:rPr lang="zh-CN" altLang="en-US" sz="1200" dirty="0">
                <a:solidFill>
                  <a:schemeClr val="accent5">
                    <a:lumMod val="50000"/>
                  </a:schemeClr>
                </a:solidFill>
                <a:latin typeface="+mj-ea"/>
                <a:ea typeface="+mj-ea"/>
              </a:rPr>
              <a:t>，</a:t>
            </a:r>
            <a:r>
              <a:rPr lang="en-US" altLang="zh-CN" sz="1200" dirty="0">
                <a:solidFill>
                  <a:schemeClr val="accent5">
                    <a:lumMod val="50000"/>
                  </a:schemeClr>
                </a:solidFill>
                <a:latin typeface="+mn-ea"/>
              </a:rPr>
              <a:t>2005.</a:t>
            </a:r>
          </a:p>
          <a:p>
            <a:pPr>
              <a:lnSpc>
                <a:spcPts val="2200"/>
              </a:lnSpc>
            </a:pPr>
            <a:r>
              <a:rPr lang="en-US" altLang="zh-CN" sz="1200" dirty="0">
                <a:solidFill>
                  <a:schemeClr val="accent5">
                    <a:lumMod val="50000"/>
                  </a:schemeClr>
                </a:solidFill>
                <a:latin typeface="宋体" panose="02010600030101010101" pitchFamily="2" charset="-122"/>
                <a:ea typeface="宋体" panose="02010600030101010101" pitchFamily="2" charset="-122"/>
              </a:rPr>
              <a:t>[3]KAYA M</a:t>
            </a:r>
            <a:r>
              <a:rPr lang="zh-CN" altLang="en-US" sz="1200" dirty="0">
                <a:solidFill>
                  <a:schemeClr val="accent5">
                    <a:lumMod val="50000"/>
                  </a:schemeClr>
                </a:solidFill>
                <a:latin typeface="宋体" panose="02010600030101010101" pitchFamily="2" charset="-122"/>
                <a:ea typeface="宋体" panose="02010600030101010101" pitchFamily="2" charset="-122"/>
              </a:rPr>
              <a:t>，</a:t>
            </a:r>
            <a:r>
              <a:rPr lang="en-US" altLang="zh-CN" sz="1200" dirty="0">
                <a:solidFill>
                  <a:schemeClr val="accent5">
                    <a:lumMod val="50000"/>
                  </a:schemeClr>
                </a:solidFill>
                <a:latin typeface="宋体" panose="02010600030101010101" pitchFamily="2" charset="-122"/>
                <a:ea typeface="宋体" panose="02010600030101010101" pitchFamily="2" charset="-122"/>
              </a:rPr>
              <a:t>ALHAJJ </a:t>
            </a:r>
            <a:r>
              <a:rPr lang="en-US" altLang="zh-CN" sz="1200" dirty="0" err="1">
                <a:solidFill>
                  <a:schemeClr val="accent5">
                    <a:lumMod val="50000"/>
                  </a:schemeClr>
                </a:solidFill>
                <a:latin typeface="宋体" panose="02010600030101010101" pitchFamily="2" charset="-122"/>
                <a:ea typeface="宋体" panose="02010600030101010101" pitchFamily="2" charset="-122"/>
              </a:rPr>
              <a:t>R.Online</a:t>
            </a:r>
            <a:r>
              <a:rPr lang="en-US" altLang="zh-CN" sz="1200" dirty="0">
                <a:solidFill>
                  <a:schemeClr val="accent5">
                    <a:lumMod val="50000"/>
                  </a:schemeClr>
                </a:solidFill>
                <a:latin typeface="宋体" panose="02010600030101010101" pitchFamily="2" charset="-122"/>
                <a:ea typeface="宋体" panose="02010600030101010101" pitchFamily="2" charset="-122"/>
              </a:rPr>
              <a:t> mining of fuzzy multidimensional weighted association rules[J].Applied Intelligence</a:t>
            </a:r>
            <a:r>
              <a:rPr lang="zh-CN" altLang="en-US" sz="1200" dirty="0">
                <a:solidFill>
                  <a:schemeClr val="accent5">
                    <a:lumMod val="50000"/>
                  </a:schemeClr>
                </a:solidFill>
                <a:latin typeface="宋体" panose="02010600030101010101" pitchFamily="2" charset="-122"/>
                <a:ea typeface="宋体" panose="02010600030101010101" pitchFamily="2" charset="-122"/>
              </a:rPr>
              <a:t>，</a:t>
            </a:r>
            <a:r>
              <a:rPr lang="en-US" altLang="zh-CN" sz="1200" dirty="0">
                <a:solidFill>
                  <a:schemeClr val="accent5">
                    <a:lumMod val="50000"/>
                  </a:schemeClr>
                </a:solidFill>
                <a:latin typeface="宋体" panose="02010600030101010101" pitchFamily="2" charset="-122"/>
                <a:ea typeface="宋体" panose="02010600030101010101" pitchFamily="2" charset="-122"/>
              </a:rPr>
              <a:t>2007</a:t>
            </a:r>
            <a:r>
              <a:rPr lang="zh-CN" altLang="en-US" sz="1200" dirty="0">
                <a:solidFill>
                  <a:schemeClr val="accent5">
                    <a:lumMod val="50000"/>
                  </a:schemeClr>
                </a:solidFill>
                <a:latin typeface="宋体" panose="02010600030101010101" pitchFamily="2" charset="-122"/>
                <a:ea typeface="宋体" panose="02010600030101010101" pitchFamily="2" charset="-122"/>
              </a:rPr>
              <a:t>，</a:t>
            </a:r>
            <a:r>
              <a:rPr lang="en-US" altLang="zh-CN" sz="1200" dirty="0">
                <a:solidFill>
                  <a:schemeClr val="accent5">
                    <a:lumMod val="50000"/>
                  </a:schemeClr>
                </a:solidFill>
                <a:latin typeface="宋体" panose="02010600030101010101" pitchFamily="2" charset="-122"/>
                <a:ea typeface="宋体" panose="02010600030101010101" pitchFamily="2" charset="-122"/>
              </a:rPr>
              <a:t>39(1):13-34.</a:t>
            </a:r>
          </a:p>
          <a:p>
            <a:pPr>
              <a:lnSpc>
                <a:spcPts val="2200"/>
              </a:lnSpc>
            </a:pPr>
            <a:r>
              <a:rPr lang="en-US" altLang="zh-CN" sz="1200" dirty="0">
                <a:solidFill>
                  <a:schemeClr val="accent5">
                    <a:lumMod val="50000"/>
                  </a:schemeClr>
                </a:solidFill>
                <a:latin typeface="宋体" panose="02010600030101010101" pitchFamily="2" charset="-122"/>
                <a:ea typeface="宋体" panose="02010600030101010101" pitchFamily="2" charset="-122"/>
              </a:rPr>
              <a:t>[4]</a:t>
            </a:r>
            <a:r>
              <a:rPr lang="zh-CN" altLang="en-US" sz="1200" dirty="0">
                <a:solidFill>
                  <a:schemeClr val="accent5">
                    <a:lumMod val="50000"/>
                  </a:schemeClr>
                </a:solidFill>
                <a:latin typeface="宋体" panose="02010600030101010101" pitchFamily="2" charset="-122"/>
                <a:ea typeface="宋体" panose="02010600030101010101" pitchFamily="2" charset="-122"/>
              </a:rPr>
              <a:t>胡明涵，张俐，任飞亮</a:t>
            </a:r>
            <a:r>
              <a:rPr lang="en-US" altLang="zh-CN" sz="1200" dirty="0">
                <a:solidFill>
                  <a:schemeClr val="accent5">
                    <a:lumMod val="50000"/>
                  </a:schemeClr>
                </a:solidFill>
                <a:latin typeface="宋体" panose="02010600030101010101" pitchFamily="2" charset="-122"/>
                <a:ea typeface="宋体" panose="02010600030101010101" pitchFamily="2" charset="-122"/>
              </a:rPr>
              <a:t>.</a:t>
            </a:r>
            <a:r>
              <a:rPr lang="zh-CN" altLang="en-US" sz="1200" dirty="0">
                <a:solidFill>
                  <a:schemeClr val="accent5">
                    <a:lumMod val="50000"/>
                  </a:schemeClr>
                </a:solidFill>
                <a:latin typeface="宋体" panose="02010600030101010101" pitchFamily="2" charset="-122"/>
                <a:ea typeface="宋体" panose="02010600030101010101" pitchFamily="2" charset="-122"/>
              </a:rPr>
              <a:t>模糊形式概念分析与模糊概念格</a:t>
            </a:r>
            <a:r>
              <a:rPr lang="en-US" altLang="zh-CN" sz="1200" dirty="0">
                <a:solidFill>
                  <a:schemeClr val="accent5">
                    <a:lumMod val="50000"/>
                  </a:schemeClr>
                </a:solidFill>
                <a:latin typeface="宋体" panose="02010600030101010101" pitchFamily="2" charset="-122"/>
                <a:ea typeface="宋体" panose="02010600030101010101" pitchFamily="2" charset="-122"/>
              </a:rPr>
              <a:t>[J].</a:t>
            </a:r>
            <a:r>
              <a:rPr lang="zh-CN" altLang="en-US" sz="1200" dirty="0">
                <a:solidFill>
                  <a:schemeClr val="accent5">
                    <a:lumMod val="50000"/>
                  </a:schemeClr>
                </a:solidFill>
                <a:latin typeface="宋体" panose="02010600030101010101" pitchFamily="2" charset="-122"/>
                <a:ea typeface="宋体" panose="02010600030101010101" pitchFamily="2" charset="-122"/>
              </a:rPr>
              <a:t>东北大学学报（自然科学版）</a:t>
            </a:r>
            <a:r>
              <a:rPr lang="en-US" altLang="zh-CN" sz="1200" dirty="0">
                <a:solidFill>
                  <a:schemeClr val="accent5">
                    <a:lumMod val="50000"/>
                  </a:schemeClr>
                </a:solidFill>
                <a:latin typeface="宋体" panose="02010600030101010101" pitchFamily="2" charset="-122"/>
                <a:ea typeface="宋体" panose="02010600030101010101" pitchFamily="2" charset="-122"/>
              </a:rPr>
              <a:t>,2007,28(9):1274-1277.</a:t>
            </a:r>
          </a:p>
          <a:p>
            <a:pPr>
              <a:lnSpc>
                <a:spcPts val="2200"/>
              </a:lnSpc>
            </a:pPr>
            <a:r>
              <a:rPr lang="en-US" altLang="zh-CN" sz="1200" dirty="0">
                <a:solidFill>
                  <a:schemeClr val="accent5">
                    <a:lumMod val="50000"/>
                  </a:schemeClr>
                </a:solidFill>
                <a:latin typeface="宋体" panose="02010600030101010101" pitchFamily="2" charset="-122"/>
                <a:ea typeface="宋体" panose="02010600030101010101" pitchFamily="2" charset="-122"/>
              </a:rPr>
              <a:t>[5]</a:t>
            </a:r>
            <a:r>
              <a:rPr lang="zh-CN" altLang="en-US" sz="1200" dirty="0">
                <a:solidFill>
                  <a:schemeClr val="accent5">
                    <a:lumMod val="50000"/>
                  </a:schemeClr>
                </a:solidFill>
                <a:latin typeface="宋体" panose="02010600030101010101" pitchFamily="2" charset="-122"/>
                <a:ea typeface="宋体" panose="02010600030101010101" pitchFamily="2" charset="-122"/>
              </a:rPr>
              <a:t>刘保相，阎红灿，张春英</a:t>
            </a:r>
            <a:r>
              <a:rPr lang="en-US" altLang="zh-CN" sz="1200" dirty="0">
                <a:solidFill>
                  <a:schemeClr val="accent5">
                    <a:lumMod val="50000"/>
                  </a:schemeClr>
                </a:solidFill>
                <a:latin typeface="宋体" panose="02010600030101010101" pitchFamily="2" charset="-122"/>
                <a:ea typeface="宋体" panose="02010600030101010101" pitchFamily="2" charset="-122"/>
              </a:rPr>
              <a:t>.</a:t>
            </a:r>
            <a:r>
              <a:rPr lang="zh-CN" altLang="en-US" sz="1200" dirty="0">
                <a:solidFill>
                  <a:schemeClr val="accent5">
                    <a:lumMod val="50000"/>
                  </a:schemeClr>
                </a:solidFill>
                <a:latin typeface="宋体" panose="02010600030101010101" pitchFamily="2" charset="-122"/>
                <a:ea typeface="宋体" panose="02010600030101010101" pitchFamily="2" charset="-122"/>
              </a:rPr>
              <a:t>关联规则与智能控制</a:t>
            </a:r>
            <a:r>
              <a:rPr lang="en-US" altLang="zh-CN" sz="1200" dirty="0">
                <a:solidFill>
                  <a:schemeClr val="accent5">
                    <a:lumMod val="50000"/>
                  </a:schemeClr>
                </a:solidFill>
                <a:latin typeface="宋体" panose="02010600030101010101" pitchFamily="2" charset="-122"/>
                <a:ea typeface="宋体" panose="02010600030101010101" pitchFamily="2" charset="-122"/>
              </a:rPr>
              <a:t>.</a:t>
            </a:r>
            <a:r>
              <a:rPr lang="zh-CN" altLang="en-US" sz="1200" dirty="0">
                <a:solidFill>
                  <a:schemeClr val="accent5">
                    <a:lumMod val="50000"/>
                  </a:schemeClr>
                </a:solidFill>
                <a:latin typeface="宋体" panose="02010600030101010101" pitchFamily="2" charset="-122"/>
                <a:ea typeface="宋体" panose="02010600030101010101" pitchFamily="2" charset="-122"/>
              </a:rPr>
              <a:t>北京：清华大学出版社，</a:t>
            </a:r>
            <a:r>
              <a:rPr lang="en-US" altLang="zh-CN" sz="1200" dirty="0">
                <a:solidFill>
                  <a:schemeClr val="accent5">
                    <a:lumMod val="50000"/>
                  </a:schemeClr>
                </a:solidFill>
                <a:latin typeface="宋体" panose="02010600030101010101" pitchFamily="2" charset="-122"/>
                <a:ea typeface="宋体" panose="02010600030101010101" pitchFamily="2" charset="-122"/>
              </a:rPr>
              <a:t>2015</a:t>
            </a:r>
            <a:r>
              <a:rPr lang="zh-CN" altLang="en-US" sz="1200" dirty="0">
                <a:solidFill>
                  <a:schemeClr val="accent5">
                    <a:lumMod val="50000"/>
                  </a:schemeClr>
                </a:solidFill>
                <a:latin typeface="宋体" panose="02010600030101010101" pitchFamily="2" charset="-122"/>
                <a:ea typeface="宋体" panose="02010600030101010101" pitchFamily="2" charset="-122"/>
              </a:rPr>
              <a:t>，</a:t>
            </a:r>
            <a:r>
              <a:rPr lang="en-US" altLang="zh-CN" sz="1200" dirty="0">
                <a:solidFill>
                  <a:schemeClr val="accent5">
                    <a:lumMod val="50000"/>
                  </a:schemeClr>
                </a:solidFill>
                <a:latin typeface="宋体" panose="02010600030101010101" pitchFamily="2" charset="-122"/>
                <a:ea typeface="宋体" panose="02010600030101010101" pitchFamily="2" charset="-122"/>
              </a:rPr>
              <a:t>14-47.</a:t>
            </a: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579079" y="946853"/>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9" name="TextBox 156"/>
            <p:cNvSpPr txBox="1"/>
            <p:nvPr/>
          </p:nvSpPr>
          <p:spPr>
            <a:xfrm>
              <a:off x="922376" y="948742"/>
              <a:ext cx="837701" cy="830997"/>
            </a:xfrm>
            <a:prstGeom prst="rect">
              <a:avLst/>
            </a:prstGeom>
            <a:grpFill/>
          </p:spPr>
          <p:txBody>
            <a:bodyPr wrap="square" rtlCol="0">
              <a:spAutoFit/>
            </a:bodyPr>
            <a:lstStyle/>
            <a:p>
              <a:pPr algn="ctr"/>
              <a:r>
                <a:rPr lang="zh-CN" altLang="en-US" sz="2400" b="1" dirty="0">
                  <a:solidFill>
                    <a:schemeClr val="bg1"/>
                  </a:solidFill>
                  <a:latin typeface="Impact MT Std" pitchFamily="34" charset="0"/>
                  <a:ea typeface="微软雅黑" panose="020B0503020204020204" pitchFamily="34" charset="-122"/>
                </a:rPr>
                <a:t>参考文献</a:t>
              </a:r>
            </a:p>
          </p:txBody>
        </p:sp>
      </p:grpSp>
    </p:spTree>
    <p:extLst>
      <p:ext uri="{BB962C8B-B14F-4D97-AF65-F5344CB8AC3E}">
        <p14:creationId xmlns:p14="http://schemas.microsoft.com/office/powerpoint/2010/main" val="1903438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507553" y="4667204"/>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1226083" y="1815471"/>
            <a:ext cx="2503706" cy="1569660"/>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基于约束的频繁模式挖掘</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文本框 6"/>
          <p:cNvSpPr txBox="1">
            <a:spLocks noChangeArrowheads="1"/>
          </p:cNvSpPr>
          <p:nvPr/>
        </p:nvSpPr>
        <p:spPr bwMode="auto">
          <a:xfrm>
            <a:off x="5602159" y="738342"/>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304371"/>
                </a:solidFill>
                <a:effectLst/>
                <a:uLnTx/>
                <a:uFillTx/>
                <a:latin typeface="微软雅黑"/>
                <a:ea typeface="微软雅黑"/>
                <a:cs typeface="+mn-cs"/>
              </a:rPr>
              <a:t>基于约束的挖掘定义</a:t>
            </a:r>
          </a:p>
        </p:txBody>
      </p:sp>
      <p:sp>
        <p:nvSpPr>
          <p:cNvPr id="63" name="椭圆 62"/>
          <p:cNvSpPr/>
          <p:nvPr/>
        </p:nvSpPr>
        <p:spPr>
          <a:xfrm>
            <a:off x="5101012" y="671427"/>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a:ea typeface="微软雅黑 Light"/>
                <a:cs typeface="+mn-cs"/>
              </a:rPr>
              <a:t>1</a:t>
            </a:r>
            <a:endParaRPr kumimoji="0" lang="zh-CN" altLang="en-US" sz="1600" b="0" i="0" u="none" strike="noStrike" kern="1200" cap="none" spc="0" normalizeH="0" baseline="0" noProof="0" dirty="0">
              <a:ln>
                <a:noFill/>
              </a:ln>
              <a:solidFill>
                <a:prstClr val="white"/>
              </a:solidFill>
              <a:effectLst/>
              <a:uLnTx/>
              <a:uFillTx/>
              <a:latin typeface="Arial"/>
              <a:ea typeface="微软雅黑 Light"/>
              <a:cs typeface="+mn-cs"/>
            </a:endParaRPr>
          </a:p>
        </p:txBody>
      </p:sp>
      <p:sp>
        <p:nvSpPr>
          <p:cNvPr id="64" name="文本框 6"/>
          <p:cNvSpPr txBox="1">
            <a:spLocks noChangeArrowheads="1"/>
          </p:cNvSpPr>
          <p:nvPr/>
        </p:nvSpPr>
        <p:spPr bwMode="auto">
          <a:xfrm>
            <a:off x="5599586" y="1603942"/>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304371"/>
                </a:solidFill>
                <a:effectLst/>
                <a:uLnTx/>
                <a:uFillTx/>
                <a:latin typeface="微软雅黑"/>
                <a:ea typeface="微软雅黑"/>
                <a:cs typeface="+mn-cs"/>
              </a:rPr>
              <a:t>元规则制导挖掘</a:t>
            </a:r>
          </a:p>
        </p:txBody>
      </p:sp>
      <p:sp>
        <p:nvSpPr>
          <p:cNvPr id="66" name="椭圆 65"/>
          <p:cNvSpPr/>
          <p:nvPr/>
        </p:nvSpPr>
        <p:spPr>
          <a:xfrm>
            <a:off x="5112640" y="1547826"/>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white"/>
                </a:solidFill>
                <a:effectLst/>
                <a:uLnTx/>
                <a:uFillTx/>
                <a:latin typeface="Arial"/>
                <a:ea typeface="微软雅黑 Light"/>
                <a:cs typeface="+mn-cs"/>
              </a:rPr>
              <a:t>2</a:t>
            </a:r>
            <a:endParaRPr kumimoji="0" lang="zh-CN" altLang="en-US" sz="16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67" name="文本框 66"/>
          <p:cNvSpPr txBox="1">
            <a:spLocks noChangeArrowheads="1"/>
          </p:cNvSpPr>
          <p:nvPr/>
        </p:nvSpPr>
        <p:spPr bwMode="auto">
          <a:xfrm>
            <a:off x="5651479" y="243102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304371"/>
                </a:solidFill>
                <a:effectLst/>
                <a:uLnTx/>
                <a:uFillTx/>
                <a:latin typeface="微软雅黑"/>
                <a:ea typeface="微软雅黑"/>
                <a:cs typeface="+mn-cs"/>
              </a:rPr>
              <a:t>模式空间剪枝</a:t>
            </a:r>
          </a:p>
        </p:txBody>
      </p:sp>
      <p:sp>
        <p:nvSpPr>
          <p:cNvPr id="68" name="文本框 6"/>
          <p:cNvSpPr txBox="1">
            <a:spLocks noChangeArrowheads="1"/>
          </p:cNvSpPr>
          <p:nvPr/>
        </p:nvSpPr>
        <p:spPr bwMode="auto">
          <a:xfrm>
            <a:off x="5651479" y="3261099"/>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304371"/>
                </a:solidFill>
                <a:effectLst/>
                <a:uLnTx/>
                <a:uFillTx/>
                <a:latin typeface="微软雅黑"/>
                <a:ea typeface="微软雅黑"/>
                <a:cs typeface="+mn-cs"/>
              </a:rPr>
              <a:t>数据空间剪枝</a:t>
            </a:r>
          </a:p>
        </p:txBody>
      </p:sp>
      <p:sp>
        <p:nvSpPr>
          <p:cNvPr id="70" name="矩形 69"/>
          <p:cNvSpPr/>
          <p:nvPr/>
        </p:nvSpPr>
        <p:spPr>
          <a:xfrm>
            <a:off x="5624102" y="4203080"/>
            <a:ext cx="1800493" cy="369332"/>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304371"/>
                </a:solidFill>
                <a:effectLst/>
                <a:uLnTx/>
                <a:uFillTx/>
                <a:latin typeface="Calibri Light" panose="020F0302020204030204" pitchFamily="34" charset="0"/>
                <a:ea typeface="方正兰亭黑_GBK"/>
                <a:cs typeface="+mn-cs"/>
              </a:rPr>
              <a:t>研究现状与应用</a:t>
            </a:r>
            <a:endParaRPr kumimoji="0" lang="en-US" altLang="zh-CN" sz="1800" b="0" i="0" u="none" strike="noStrike" kern="1200" cap="none" spc="0" normalizeH="0" baseline="0" noProof="0" dirty="0">
              <a:ln>
                <a:noFill/>
              </a:ln>
              <a:solidFill>
                <a:srgbClr val="304371"/>
              </a:solidFill>
              <a:effectLst/>
              <a:uLnTx/>
              <a:uFillTx/>
              <a:latin typeface="Calibri Light" panose="020F0302020204030204" pitchFamily="34" charset="0"/>
              <a:ea typeface="方正兰亭黑_GBK"/>
              <a:cs typeface="+mn-cs"/>
            </a:endParaRPr>
          </a:p>
        </p:txBody>
      </p:sp>
      <p:sp>
        <p:nvSpPr>
          <p:cNvPr id="71" name="椭圆 70"/>
          <p:cNvSpPr/>
          <p:nvPr/>
        </p:nvSpPr>
        <p:spPr>
          <a:xfrm>
            <a:off x="5112640" y="2379865"/>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white"/>
                </a:solidFill>
                <a:effectLst/>
                <a:uLnTx/>
                <a:uFillTx/>
                <a:latin typeface="Arial"/>
                <a:ea typeface="微软雅黑 Light"/>
                <a:cs typeface="+mn-cs"/>
              </a:rPr>
              <a:t>3</a:t>
            </a:r>
            <a:endParaRPr kumimoji="0" lang="zh-CN" altLang="en-US" sz="1600" b="0" i="0" u="none" strike="noStrike" kern="1200" cap="none" spc="0" normalizeH="0" baseline="0" noProof="0">
              <a:ln>
                <a:noFill/>
              </a:ln>
              <a:solidFill>
                <a:prstClr val="white"/>
              </a:solidFill>
              <a:effectLst/>
              <a:uLnTx/>
              <a:uFillTx/>
              <a:latin typeface="Arial"/>
              <a:ea typeface="微软雅黑 Light"/>
              <a:cs typeface="+mn-cs"/>
            </a:endParaRPr>
          </a:p>
        </p:txBody>
      </p:sp>
      <p:sp>
        <p:nvSpPr>
          <p:cNvPr id="72" name="椭圆 71"/>
          <p:cNvSpPr/>
          <p:nvPr/>
        </p:nvSpPr>
        <p:spPr>
          <a:xfrm>
            <a:off x="5128279" y="3209940"/>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a:ea typeface="微软雅黑 Light"/>
                <a:cs typeface="+mn-cs"/>
              </a:rPr>
              <a:t>4</a:t>
            </a:r>
            <a:endParaRPr kumimoji="0" lang="zh-CN" altLang="en-US" sz="1600" b="0" i="0" u="none" strike="noStrike" kern="1200" cap="none" spc="0" normalizeH="0" baseline="0" noProof="0" dirty="0">
              <a:ln>
                <a:noFill/>
              </a:ln>
              <a:solidFill>
                <a:prstClr val="white"/>
              </a:solidFill>
              <a:effectLst/>
              <a:uLnTx/>
              <a:uFillTx/>
              <a:latin typeface="Arial"/>
              <a:ea typeface="微软雅黑 Light"/>
              <a:cs typeface="+mn-cs"/>
            </a:endParaRPr>
          </a:p>
        </p:txBody>
      </p:sp>
      <p:sp>
        <p:nvSpPr>
          <p:cNvPr id="19" name="菱形 18"/>
          <p:cNvSpPr/>
          <p:nvPr/>
        </p:nvSpPr>
        <p:spPr>
          <a:xfrm>
            <a:off x="649948" y="671425"/>
            <a:ext cx="3558360" cy="3262899"/>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1" name="矩形 20"/>
          <p:cNvSpPr/>
          <p:nvPr/>
        </p:nvSpPr>
        <p:spPr bwMode="auto">
          <a:xfrm>
            <a:off x="278388" y="4667204"/>
            <a:ext cx="947695" cy="276999"/>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2018-9-26</a:t>
            </a:r>
            <a:endParaRPr kumimoji="0" lang="zh-CN" altLang="en-US" sz="1200" b="0" i="0" u="none" strike="noStrike" kern="1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椭圆 21"/>
          <p:cNvSpPr/>
          <p:nvPr/>
        </p:nvSpPr>
        <p:spPr>
          <a:xfrm>
            <a:off x="5128279" y="414723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Arial"/>
                <a:ea typeface="微软雅黑 Light"/>
                <a:cs typeface="+mn-cs"/>
              </a:rPr>
              <a:t>5</a:t>
            </a:r>
            <a:endParaRPr kumimoji="0" lang="zh-CN" altLang="en-US" sz="1600" b="0" i="0" u="none" strike="noStrike" kern="1200" cap="none" spc="0" normalizeH="0" baseline="0" noProof="0" dirty="0">
              <a:ln>
                <a:noFill/>
              </a:ln>
              <a:solidFill>
                <a:prstClr val="white"/>
              </a:solidFill>
              <a:effectLst/>
              <a:uLnTx/>
              <a:uFillTx/>
              <a:latin typeface="Arial"/>
              <a:ea typeface="微软雅黑 Light"/>
              <a:cs typeface="+mn-cs"/>
            </a:endParaRPr>
          </a:p>
        </p:txBody>
      </p:sp>
      <p:sp>
        <p:nvSpPr>
          <p:cNvPr id="2" name="TextBox 1"/>
          <p:cNvSpPr txBox="1"/>
          <p:nvPr/>
        </p:nvSpPr>
        <p:spPr>
          <a:xfrm>
            <a:off x="8236115" y="4737773"/>
            <a:ext cx="794084"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何萍</a:t>
            </a:r>
          </a:p>
        </p:txBody>
      </p:sp>
    </p:spTree>
    <p:extLst>
      <p:ext uri="{BB962C8B-B14F-4D97-AF65-F5344CB8AC3E}">
        <p14:creationId xmlns:p14="http://schemas.microsoft.com/office/powerpoint/2010/main" val="10154980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2863840" y="2094283"/>
            <a:ext cx="3416320" cy="523220"/>
          </a:xfrm>
          <a:prstGeom prst="rect">
            <a:avLst/>
          </a:prstGeom>
          <a:noFill/>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基于约束的挖掘定义</a:t>
            </a:r>
          </a:p>
        </p:txBody>
      </p:sp>
      <p:sp>
        <p:nvSpPr>
          <p:cNvPr id="14" name="矩形 13"/>
          <p:cNvSpPr/>
          <p:nvPr/>
        </p:nvSpPr>
        <p:spPr>
          <a:xfrm>
            <a:off x="3574776" y="2617504"/>
            <a:ext cx="1994457" cy="253916"/>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1050" b="0" i="0" u="none" strike="noStrike" kern="1200" cap="none" spc="0" normalizeH="0" baseline="0" noProof="0" dirty="0">
                <a:ln>
                  <a:noFill/>
                </a:ln>
                <a:solidFill>
                  <a:srgbClr val="304371"/>
                </a:solidFill>
                <a:effectLst/>
                <a:uLnTx/>
                <a:uFillTx/>
                <a:latin typeface="Arial"/>
                <a:ea typeface="方正兰亭黑_GBK"/>
                <a:cs typeface="+mn-cs"/>
              </a:rPr>
              <a:t>CONTRAINT-BASED MINING</a:t>
            </a:r>
          </a:p>
        </p:txBody>
      </p:sp>
      <p:cxnSp>
        <p:nvCxnSpPr>
          <p:cNvPr id="16" name="直接连接符 15"/>
          <p:cNvCxnSpPr/>
          <p:nvPr/>
        </p:nvCxnSpPr>
        <p:spPr>
          <a:xfrm>
            <a:off x="2994409" y="2961888"/>
            <a:ext cx="31049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Tree>
    <p:extLst>
      <p:ext uri="{BB962C8B-B14F-4D97-AF65-F5344CB8AC3E}">
        <p14:creationId xmlns:p14="http://schemas.microsoft.com/office/powerpoint/2010/main" val="1445157956"/>
      </p:ext>
    </p:extLst>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r="3620"/>
          <a:stretch>
            <a:fillRect/>
          </a:stretch>
        </p:blipFill>
        <p:spPr>
          <a:xfrm>
            <a:off x="0" y="1280602"/>
            <a:ext cx="4250724" cy="2939439"/>
          </a:xfrm>
          <a:prstGeom prst="rect">
            <a:avLst/>
          </a:prstGeom>
        </p:spPr>
      </p:pic>
      <p:sp>
        <p:nvSpPr>
          <p:cNvPr id="6" name="矩形 5"/>
          <p:cNvSpPr/>
          <p:nvPr/>
        </p:nvSpPr>
        <p:spPr>
          <a:xfrm>
            <a:off x="3657600" y="1623445"/>
            <a:ext cx="5486400" cy="2329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4" name="矩形 3"/>
          <p:cNvSpPr/>
          <p:nvPr/>
        </p:nvSpPr>
        <p:spPr bwMode="auto">
          <a:xfrm>
            <a:off x="90232" y="205901"/>
            <a:ext cx="3392980"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2.1</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：基于约束的挖掘定义</a:t>
            </a:r>
          </a:p>
        </p:txBody>
      </p:sp>
      <p:sp>
        <p:nvSpPr>
          <p:cNvPr id="5" name="矩形 4"/>
          <p:cNvSpPr/>
          <p:nvPr/>
        </p:nvSpPr>
        <p:spPr>
          <a:xfrm>
            <a:off x="90232" y="575233"/>
            <a:ext cx="1334020" cy="215444"/>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Calibri Light"/>
                <a:ea typeface="方正兰亭黑_GBK"/>
                <a:cs typeface="+mn-cs"/>
              </a:rPr>
              <a:t>CONTRAINT-BASED MINING</a:t>
            </a:r>
          </a:p>
        </p:txBody>
      </p:sp>
      <p:cxnSp>
        <p:nvCxnSpPr>
          <p:cNvPr id="7" name="直接连接符 6"/>
          <p:cNvCxnSpPr/>
          <p:nvPr/>
        </p:nvCxnSpPr>
        <p:spPr>
          <a:xfrm>
            <a:off x="194041" y="811697"/>
            <a:ext cx="42635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040659" y="1853684"/>
            <a:ext cx="2236510" cy="40011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Calibri Light"/>
                <a:ea typeface="微软雅黑 Light"/>
                <a:cs typeface="+mn-cs"/>
              </a:rPr>
              <a:t>基于约束挖掘定义</a:t>
            </a:r>
          </a:p>
        </p:txBody>
      </p:sp>
      <p:sp>
        <p:nvSpPr>
          <p:cNvPr id="18" name="矩形 17"/>
          <p:cNvSpPr/>
          <p:nvPr/>
        </p:nvSpPr>
        <p:spPr>
          <a:xfrm>
            <a:off x="4040659" y="2348352"/>
            <a:ext cx="4856205" cy="1477328"/>
          </a:xfrm>
          <a:prstGeom prst="rect">
            <a:avLst/>
          </a:prstGeom>
        </p:spPr>
        <p:txBody>
          <a:bodyPr wrap="square">
            <a:spAutoFit/>
          </a:bodyPr>
          <a:lstStyle/>
          <a:p>
            <a:pPr marL="0" marR="0" lvl="0" indent="0" algn="l" defTabSz="685800" rtl="0" eaLnBrk="1" fontAlgn="auto" latinLnBrk="0" hangingPunct="1">
              <a:lnSpc>
                <a:spcPts val="18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Calibri Light"/>
                <a:ea typeface="微软雅黑 Light"/>
                <a:cs typeface="+mn-cs"/>
              </a:rPr>
              <a:t>数据挖掘过程可以从给定的数据集中发现数以千计的规则，其中大部分与用户不相关或用户不感兴趣。通常，用户有很好的判断能力，知道沿什么方向导致有趣的模式，知道规则条件，排除他们知道的无趣规则。一种好的启发式方法是让用户说明他们的这种直观或期望，作为搜索空间的约束条件。</a:t>
            </a:r>
            <a:endParaRPr kumimoji="0" lang="en-US" altLang="zh-CN" sz="1600" b="0" i="0" u="none" strike="noStrike" kern="1200" cap="none" spc="0" normalizeH="0" baseline="0" noProof="0" dirty="0">
              <a:ln>
                <a:noFill/>
              </a:ln>
              <a:solidFill>
                <a:prstClr val="white"/>
              </a:solidFill>
              <a:effectLst/>
              <a:uLnTx/>
              <a:uFillTx/>
              <a:latin typeface="Calibri Light"/>
              <a:ea typeface="微软雅黑 Light"/>
              <a:cs typeface="+mn-cs"/>
            </a:endParaRPr>
          </a:p>
        </p:txBody>
      </p:sp>
      <p:cxnSp>
        <p:nvCxnSpPr>
          <p:cNvPr id="11" name="直接连接符 10"/>
          <p:cNvCxnSpPr/>
          <p:nvPr/>
        </p:nvCxnSpPr>
        <p:spPr>
          <a:xfrm>
            <a:off x="4133324" y="2253794"/>
            <a:ext cx="19559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114075"/>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392980"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2.1</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：基于约束的挖掘定义</a:t>
            </a:r>
          </a:p>
        </p:txBody>
      </p:sp>
      <p:sp>
        <p:nvSpPr>
          <p:cNvPr id="5" name="矩形 4"/>
          <p:cNvSpPr/>
          <p:nvPr/>
        </p:nvSpPr>
        <p:spPr>
          <a:xfrm>
            <a:off x="90232" y="575233"/>
            <a:ext cx="1334020" cy="215444"/>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Calibri Light"/>
                <a:ea typeface="方正兰亭黑_GBK"/>
                <a:cs typeface="+mn-cs"/>
              </a:rPr>
              <a:t>CONTRAINT-BASED MINING</a:t>
            </a:r>
          </a:p>
        </p:txBody>
      </p:sp>
      <p:cxnSp>
        <p:nvCxnSpPr>
          <p:cNvPr id="7" name="直接连接符 6"/>
          <p:cNvCxnSpPr/>
          <p:nvPr/>
        </p:nvCxnSpPr>
        <p:spPr>
          <a:xfrm>
            <a:off x="194041" y="811697"/>
            <a:ext cx="39881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菱形 39"/>
          <p:cNvSpPr/>
          <p:nvPr/>
        </p:nvSpPr>
        <p:spPr>
          <a:xfrm>
            <a:off x="30986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41" name="菱形 40"/>
          <p:cNvSpPr/>
          <p:nvPr/>
        </p:nvSpPr>
        <p:spPr>
          <a:xfrm>
            <a:off x="45720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42" name="菱形 41"/>
          <p:cNvSpPr/>
          <p:nvPr/>
        </p:nvSpPr>
        <p:spPr>
          <a:xfrm>
            <a:off x="3098600" y="27691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43" name="菱形 42"/>
          <p:cNvSpPr/>
          <p:nvPr/>
        </p:nvSpPr>
        <p:spPr>
          <a:xfrm>
            <a:off x="4572000" y="27691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44" name="矩形 43"/>
          <p:cNvSpPr/>
          <p:nvPr/>
        </p:nvSpPr>
        <p:spPr bwMode="auto">
          <a:xfrm>
            <a:off x="1545988" y="1295780"/>
            <a:ext cx="1415772" cy="338554"/>
          </a:xfrm>
          <a:prstGeom prst="rect">
            <a:avLst/>
          </a:prstGeom>
          <a:noFill/>
        </p:spPr>
        <p:txBody>
          <a:bodyPr wrap="none">
            <a:sp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知识类型约束</a:t>
            </a:r>
          </a:p>
        </p:txBody>
      </p:sp>
      <p:sp>
        <p:nvSpPr>
          <p:cNvPr id="45" name="矩形 44"/>
          <p:cNvSpPr/>
          <p:nvPr/>
        </p:nvSpPr>
        <p:spPr>
          <a:xfrm>
            <a:off x="673240" y="1703875"/>
            <a:ext cx="2288520" cy="784830"/>
          </a:xfrm>
          <a:prstGeom prst="rect">
            <a:avLst/>
          </a:prstGeom>
        </p:spPr>
        <p:txBody>
          <a:bodyPr wrap="square">
            <a:spAutoFit/>
          </a:bodyPr>
          <a:lstStyle/>
          <a:p>
            <a:pPr marL="0" marR="0" lvl="0" indent="0" algn="r" defTabSz="685800" rtl="0" eaLnBrk="1" fontAlgn="auto" latinLnBrk="0" hangingPunct="1">
              <a:lnSpc>
                <a:spcPts val="18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指定待挖掘的知识类型，如关联、相关、分类、聚类。</a:t>
            </a:r>
            <a:r>
              <a:rPr kumimoji="0" lang="en-US" altLang="zh-CN"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 </a:t>
            </a:r>
          </a:p>
        </p:txBody>
      </p:sp>
      <p:cxnSp>
        <p:nvCxnSpPr>
          <p:cNvPr id="46" name="直接连接符 45"/>
          <p:cNvCxnSpPr/>
          <p:nvPr/>
        </p:nvCxnSpPr>
        <p:spPr>
          <a:xfrm>
            <a:off x="1620358" y="1659273"/>
            <a:ext cx="12064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bwMode="auto">
          <a:xfrm>
            <a:off x="1681857" y="3182062"/>
            <a:ext cx="1210588" cy="338554"/>
          </a:xfrm>
          <a:prstGeom prst="rect">
            <a:avLst/>
          </a:prstGeom>
          <a:noFill/>
        </p:spPr>
        <p:txBody>
          <a:bodyPr wrap="none">
            <a:sp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兴趣度约束</a:t>
            </a:r>
          </a:p>
        </p:txBody>
      </p:sp>
      <p:sp>
        <p:nvSpPr>
          <p:cNvPr id="48" name="矩形 47"/>
          <p:cNvSpPr/>
          <p:nvPr/>
        </p:nvSpPr>
        <p:spPr>
          <a:xfrm>
            <a:off x="579041" y="3657036"/>
            <a:ext cx="2299592" cy="784830"/>
          </a:xfrm>
          <a:prstGeom prst="rect">
            <a:avLst/>
          </a:prstGeom>
        </p:spPr>
        <p:txBody>
          <a:bodyPr wrap="square">
            <a:spAutoFit/>
          </a:bodyPr>
          <a:lstStyle/>
          <a:p>
            <a:pPr marL="0" marR="0" lvl="0" indent="0" algn="r" defTabSz="685800" rtl="0" eaLnBrk="1" fontAlgn="auto" latinLnBrk="0" hangingPunct="1">
              <a:lnSpc>
                <a:spcPts val="18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 </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指定规则兴趣度的统计度量阈值，如支持度、置信度和相关性</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endParaRPr>
          </a:p>
        </p:txBody>
      </p:sp>
      <p:cxnSp>
        <p:nvCxnSpPr>
          <p:cNvPr id="49" name="直接连接符 48"/>
          <p:cNvCxnSpPr/>
          <p:nvPr/>
        </p:nvCxnSpPr>
        <p:spPr>
          <a:xfrm>
            <a:off x="1838848" y="3545555"/>
            <a:ext cx="97047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bwMode="auto">
          <a:xfrm>
            <a:off x="6091817" y="3182062"/>
            <a:ext cx="1103187" cy="338554"/>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维</a:t>
            </a:r>
            <a:r>
              <a:rPr kumimoji="0" lang="en-US" altLang="zh-CN" sz="16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层约束</a:t>
            </a:r>
          </a:p>
        </p:txBody>
      </p:sp>
      <p:sp>
        <p:nvSpPr>
          <p:cNvPr id="51" name="矩形 50"/>
          <p:cNvSpPr/>
          <p:nvPr/>
        </p:nvSpPr>
        <p:spPr>
          <a:xfrm>
            <a:off x="6045400" y="3652063"/>
            <a:ext cx="2440500" cy="784830"/>
          </a:xfrm>
          <a:prstGeom prst="rect">
            <a:avLst/>
          </a:prstGeom>
        </p:spPr>
        <p:txBody>
          <a:bodyPr wrap="square">
            <a:spAutoFit/>
          </a:bodyPr>
          <a:lstStyle/>
          <a:p>
            <a:pPr marL="0" marR="0" lvl="0" indent="0" algn="l" defTabSz="685800" rtl="0" eaLnBrk="1" fontAlgn="auto" latinLnBrk="0" hangingPunct="1">
              <a:lnSpc>
                <a:spcPts val="18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制定挖掘中所食用的数据维（或属性）、抽象层，或概念分层结构的层次。</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endParaRPr>
          </a:p>
        </p:txBody>
      </p:sp>
      <p:cxnSp>
        <p:nvCxnSpPr>
          <p:cNvPr id="52" name="直接连接符 51"/>
          <p:cNvCxnSpPr/>
          <p:nvPr/>
        </p:nvCxnSpPr>
        <p:spPr>
          <a:xfrm>
            <a:off x="6182983" y="3545555"/>
            <a:ext cx="82071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bwMode="auto">
          <a:xfrm>
            <a:off x="6091817" y="1295780"/>
            <a:ext cx="1005403" cy="338554"/>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数据约束</a:t>
            </a:r>
          </a:p>
        </p:txBody>
      </p:sp>
      <p:sp>
        <p:nvSpPr>
          <p:cNvPr id="61" name="矩形 60"/>
          <p:cNvSpPr/>
          <p:nvPr/>
        </p:nvSpPr>
        <p:spPr>
          <a:xfrm>
            <a:off x="6091817" y="1615130"/>
            <a:ext cx="2440500" cy="461665"/>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指定任务相关的数据集</a:t>
            </a:r>
            <a:endParaRPr kumimoji="0" lang="en-US" altLang="zh-CN"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endParaRPr>
          </a:p>
        </p:txBody>
      </p:sp>
      <p:cxnSp>
        <p:nvCxnSpPr>
          <p:cNvPr id="62" name="直接连接符 61"/>
          <p:cNvCxnSpPr/>
          <p:nvPr/>
        </p:nvCxnSpPr>
        <p:spPr>
          <a:xfrm>
            <a:off x="6182983" y="1659273"/>
            <a:ext cx="82071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087836" y="1841051"/>
            <a:ext cx="408660" cy="382858"/>
            <a:chOff x="5087836" y="1841051"/>
            <a:chExt cx="408660" cy="382858"/>
          </a:xfrm>
        </p:grpSpPr>
        <p:sp>
          <p:nvSpPr>
            <p:cNvPr id="23" name="AutoShape 110"/>
            <p:cNvSpPr/>
            <p:nvPr/>
          </p:nvSpPr>
          <p:spPr bwMode="auto">
            <a:xfrm>
              <a:off x="5139441" y="1891959"/>
              <a:ext cx="305449" cy="2043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24" name="AutoShape 111"/>
            <p:cNvSpPr/>
            <p:nvPr/>
          </p:nvSpPr>
          <p:spPr bwMode="auto">
            <a:xfrm>
              <a:off x="5087836" y="1841051"/>
              <a:ext cx="408660" cy="3828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
        <p:nvSpPr>
          <p:cNvPr id="25" name="AutoShape 112"/>
          <p:cNvSpPr/>
          <p:nvPr/>
        </p:nvSpPr>
        <p:spPr bwMode="auto">
          <a:xfrm>
            <a:off x="3623169" y="3257139"/>
            <a:ext cx="409324" cy="40752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nvGrpSpPr>
          <p:cNvPr id="29" name="组合 28"/>
          <p:cNvGrpSpPr/>
          <p:nvPr/>
        </p:nvGrpSpPr>
        <p:grpSpPr>
          <a:xfrm>
            <a:off x="3614436" y="1828499"/>
            <a:ext cx="407963" cy="407963"/>
            <a:chOff x="2473104" y="2145028"/>
            <a:chExt cx="359165" cy="359165"/>
          </a:xfrm>
          <a:solidFill>
            <a:schemeClr val="accent1"/>
          </a:solidFill>
        </p:grpSpPr>
        <p:sp>
          <p:nvSpPr>
            <p:cNvPr id="3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3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
        <p:nvSpPr>
          <p:cNvPr id="2" name="TextBox 1"/>
          <p:cNvSpPr txBox="1"/>
          <p:nvPr/>
        </p:nvSpPr>
        <p:spPr>
          <a:xfrm>
            <a:off x="4044328" y="2599903"/>
            <a:ext cx="1055343" cy="338554"/>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304371"/>
                </a:solidFill>
                <a:effectLst/>
                <a:uLnTx/>
                <a:uFillTx/>
                <a:latin typeface="Calibri Light"/>
                <a:ea typeface="微软雅黑 Light"/>
                <a:cs typeface="+mn-cs"/>
              </a:rPr>
              <a:t>规则约束</a:t>
            </a:r>
          </a:p>
        </p:txBody>
      </p:sp>
      <p:cxnSp>
        <p:nvCxnSpPr>
          <p:cNvPr id="32" name="直接连接符 31"/>
          <p:cNvCxnSpPr/>
          <p:nvPr/>
        </p:nvCxnSpPr>
        <p:spPr>
          <a:xfrm>
            <a:off x="4119282" y="2938457"/>
            <a:ext cx="96855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5161151" y="3297871"/>
            <a:ext cx="314346" cy="359165"/>
            <a:chOff x="6853689" y="2141343"/>
            <a:chExt cx="314346" cy="359165"/>
          </a:xfrm>
          <a:solidFill>
            <a:schemeClr val="accent1"/>
          </a:solidFill>
        </p:grpSpPr>
        <p:sp>
          <p:nvSpPr>
            <p:cNvPr id="54"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55"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56"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57"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Tree>
    <p:extLst>
      <p:ext uri="{BB962C8B-B14F-4D97-AF65-F5344CB8AC3E}">
        <p14:creationId xmlns:p14="http://schemas.microsoft.com/office/powerpoint/2010/main" val="810353631"/>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r="3620"/>
          <a:stretch>
            <a:fillRect/>
          </a:stretch>
        </p:blipFill>
        <p:spPr>
          <a:xfrm>
            <a:off x="0" y="1280602"/>
            <a:ext cx="4250724" cy="2939439"/>
          </a:xfrm>
          <a:prstGeom prst="rect">
            <a:avLst/>
          </a:prstGeom>
        </p:spPr>
      </p:pic>
      <p:sp>
        <p:nvSpPr>
          <p:cNvPr id="6" name="矩形 5"/>
          <p:cNvSpPr/>
          <p:nvPr/>
        </p:nvSpPr>
        <p:spPr>
          <a:xfrm>
            <a:off x="3657600" y="1623445"/>
            <a:ext cx="5486400" cy="2329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4" name="矩形 3"/>
          <p:cNvSpPr/>
          <p:nvPr/>
        </p:nvSpPr>
        <p:spPr bwMode="auto">
          <a:xfrm>
            <a:off x="90232" y="205901"/>
            <a:ext cx="3392980"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2.1</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：基于约束的挖掘定义</a:t>
            </a:r>
          </a:p>
        </p:txBody>
      </p:sp>
      <p:sp>
        <p:nvSpPr>
          <p:cNvPr id="5" name="矩形 4"/>
          <p:cNvSpPr/>
          <p:nvPr/>
        </p:nvSpPr>
        <p:spPr>
          <a:xfrm>
            <a:off x="90232" y="575233"/>
            <a:ext cx="1334020" cy="215444"/>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Calibri Light"/>
                <a:ea typeface="方正兰亭黑_GBK"/>
                <a:cs typeface="+mn-cs"/>
              </a:rPr>
              <a:t>CONTRAINT-BASED MINING</a:t>
            </a:r>
          </a:p>
        </p:txBody>
      </p:sp>
      <p:cxnSp>
        <p:nvCxnSpPr>
          <p:cNvPr id="7" name="直接连接符 6"/>
          <p:cNvCxnSpPr/>
          <p:nvPr/>
        </p:nvCxnSpPr>
        <p:spPr>
          <a:xfrm>
            <a:off x="194041" y="811697"/>
            <a:ext cx="3714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040659" y="1853684"/>
            <a:ext cx="1210588" cy="40011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Calibri Light"/>
                <a:ea typeface="微软雅黑 Light"/>
                <a:cs typeface="+mn-cs"/>
              </a:rPr>
              <a:t>规则约束</a:t>
            </a:r>
          </a:p>
        </p:txBody>
      </p:sp>
      <p:sp>
        <p:nvSpPr>
          <p:cNvPr id="18" name="矩形 17"/>
          <p:cNvSpPr/>
          <p:nvPr/>
        </p:nvSpPr>
        <p:spPr>
          <a:xfrm>
            <a:off x="4050708" y="2280341"/>
            <a:ext cx="4856205" cy="1015663"/>
          </a:xfrm>
          <a:prstGeom prst="rect">
            <a:avLst/>
          </a:prstGeom>
        </p:spPr>
        <p:txBody>
          <a:bodyPr wrap="square">
            <a:spAutoFit/>
          </a:bodyPr>
          <a:lstStyle/>
          <a:p>
            <a:pPr marL="0" marR="0" lvl="0" indent="0" algn="l" defTabSz="685800" rtl="0" eaLnBrk="1" fontAlgn="auto" latinLnBrk="0" hangingPunct="1">
              <a:lnSpc>
                <a:spcPts val="18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Calibri Light"/>
                <a:ea typeface="微软雅黑 Light"/>
                <a:cs typeface="+mn-cs"/>
              </a:rPr>
              <a:t>指定要挖掘的规则形式或条件。这种约束可以使用元规则（规则模板）表示，如可以出现在规则前件或后件中谓词的最大或最小个数，或属性、属性值和聚集之间的的联系。</a:t>
            </a:r>
            <a:endParaRPr kumimoji="0" lang="en-US" altLang="zh-CN" sz="1600" b="0" i="0" u="none" strike="noStrike" kern="1200" cap="none" spc="0" normalizeH="0" baseline="0" noProof="0" dirty="0">
              <a:ln>
                <a:noFill/>
              </a:ln>
              <a:solidFill>
                <a:prstClr val="white"/>
              </a:solidFill>
              <a:effectLst/>
              <a:uLnTx/>
              <a:uFillTx/>
              <a:latin typeface="Calibri Light"/>
              <a:ea typeface="微软雅黑 Light"/>
              <a:cs typeface="+mn-cs"/>
            </a:endParaRPr>
          </a:p>
        </p:txBody>
      </p:sp>
      <p:cxnSp>
        <p:nvCxnSpPr>
          <p:cNvPr id="11" name="直接连接符 10"/>
          <p:cNvCxnSpPr/>
          <p:nvPr/>
        </p:nvCxnSpPr>
        <p:spPr>
          <a:xfrm>
            <a:off x="4133324" y="2253794"/>
            <a:ext cx="10415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642595"/>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222911" y="2094283"/>
            <a:ext cx="2698176" cy="523220"/>
          </a:xfrm>
          <a:prstGeom prst="rect">
            <a:avLst/>
          </a:prstGeom>
          <a:noFill/>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元规则制导挖掘</a:t>
            </a:r>
          </a:p>
        </p:txBody>
      </p:sp>
      <p:sp>
        <p:nvSpPr>
          <p:cNvPr id="14" name="矩形 13"/>
          <p:cNvSpPr/>
          <p:nvPr/>
        </p:nvSpPr>
        <p:spPr>
          <a:xfrm>
            <a:off x="3552331" y="2617504"/>
            <a:ext cx="2039341" cy="253916"/>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1050" b="0" i="0" u="none" strike="noStrike" kern="1200" cap="none" spc="0" normalizeH="0" baseline="0" noProof="0" dirty="0">
                <a:ln>
                  <a:noFill/>
                </a:ln>
                <a:solidFill>
                  <a:srgbClr val="304371"/>
                </a:solidFill>
                <a:effectLst/>
                <a:uLnTx/>
                <a:uFillTx/>
                <a:latin typeface="Arial" panose="020B0604020202020204"/>
                <a:ea typeface="方正兰亭黑_GBK"/>
                <a:cs typeface="+mn-cs"/>
              </a:rPr>
              <a:t>META RULE GUIDED MINING</a:t>
            </a:r>
          </a:p>
        </p:txBody>
      </p:sp>
      <p:cxnSp>
        <p:nvCxnSpPr>
          <p:cNvPr id="16" name="直接连接符 15"/>
          <p:cNvCxnSpPr/>
          <p:nvPr/>
        </p:nvCxnSpPr>
        <p:spPr>
          <a:xfrm>
            <a:off x="3222911" y="2961888"/>
            <a:ext cx="290116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grpSp>
        <p:nvGrpSpPr>
          <p:cNvPr id="8" name="Group 4"/>
          <p:cNvGrpSpPr>
            <a:grpSpLocks noChangeAspect="1"/>
          </p:cNvGrpSpPr>
          <p:nvPr/>
        </p:nvGrpSpPr>
        <p:grpSpPr bwMode="auto">
          <a:xfrm>
            <a:off x="4316309" y="637628"/>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grpSp>
    </p:spTree>
    <p:extLst>
      <p:ext uri="{BB962C8B-B14F-4D97-AF65-F5344CB8AC3E}">
        <p14:creationId xmlns:p14="http://schemas.microsoft.com/office/powerpoint/2010/main" val="2156288583"/>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31315"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2.2</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：元规则制导挖掘</a:t>
            </a:r>
          </a:p>
        </p:txBody>
      </p:sp>
      <p:sp>
        <p:nvSpPr>
          <p:cNvPr id="5" name="矩形 4"/>
          <p:cNvSpPr/>
          <p:nvPr/>
        </p:nvSpPr>
        <p:spPr>
          <a:xfrm>
            <a:off x="90232" y="575233"/>
            <a:ext cx="1600118" cy="215444"/>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a:ea typeface="方正兰亭黑_GBK"/>
                <a:cs typeface="+mn-cs"/>
              </a:rPr>
              <a:t>META RULE GUIDED MINING</a:t>
            </a:r>
          </a:p>
        </p:txBody>
      </p:sp>
      <p:cxnSp>
        <p:nvCxnSpPr>
          <p:cNvPr id="7" name="直接连接符 6"/>
          <p:cNvCxnSpPr/>
          <p:nvPr/>
        </p:nvCxnSpPr>
        <p:spPr>
          <a:xfrm>
            <a:off x="194041" y="811697"/>
            <a:ext cx="34738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
        <p:nvSpPr>
          <p:cNvPr id="71" name="矩形 70"/>
          <p:cNvSpPr/>
          <p:nvPr/>
        </p:nvSpPr>
        <p:spPr>
          <a:xfrm>
            <a:off x="3473308" y="2954382"/>
            <a:ext cx="2190584" cy="722505"/>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en-US" altLang="zh-CN" sz="1050" b="0" i="0" u="none" strike="noStrike" kern="1200" cap="none" spc="0" normalizeH="0" baseline="0" noProof="0">
                <a:ln>
                  <a:noFill/>
                </a:ln>
                <a:solidFill>
                  <a:prstClr val="white"/>
                </a:solidFill>
                <a:effectLst/>
                <a:uLnTx/>
                <a:uFillTx/>
                <a:latin typeface="Calibri Light"/>
                <a:ea typeface="微软雅黑 Light"/>
                <a:cs typeface="+mn-cs"/>
              </a:rPr>
              <a:t>Lorem ipsum dolor sit amet, consectetuer adipiscing elit. Aenean commodo ligula eget dolor. </a:t>
            </a:r>
          </a:p>
        </p:txBody>
      </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选题的意义</a:t>
            </a: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16622" y="1050358"/>
            <a:ext cx="7049567" cy="3729226"/>
          </a:xfrm>
          <a:prstGeom prst="rect">
            <a:avLst/>
          </a:prstGeom>
          <a:solidFill>
            <a:srgbClr val="304371"/>
          </a:solidFill>
          <a:ln>
            <a:solidFill>
              <a:schemeClr val="bg1"/>
            </a:solidFill>
          </a:ln>
        </p:spPr>
        <p:txBody>
          <a:bodyPr wrap="square" rtlCol="0">
            <a:spAutoFit/>
          </a:bodyPr>
          <a:lstStyle/>
          <a:p>
            <a:pPr marL="285750" marR="0" lvl="0" indent="-285750" algn="l" defTabSz="685800" rtl="0" eaLnBrk="1" fontAlgn="auto" latinLnBrk="0" hangingPunct="1">
              <a:lnSpc>
                <a:spcPts val="2000"/>
              </a:lnSpc>
              <a:spcBef>
                <a:spcPts val="0"/>
              </a:spcBef>
              <a:spcAft>
                <a:spcPts val="0"/>
              </a:spcAft>
              <a:buClrTx/>
              <a:buSzTx/>
              <a:buFont typeface="Wingdings" panose="05000000000000000000" pitchFamily="2" charset="2"/>
              <a:buChar char="l"/>
              <a:tabLst/>
              <a:defRPr/>
            </a:pP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285750" marR="0" lvl="0"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元规则使得用户可以说明他们感兴趣的规则的语法形式。</a:t>
            </a: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628650" marR="0" lvl="2"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p"/>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例：在</a:t>
            </a:r>
            <a:r>
              <a:rPr kumimoji="0" lang="en-US" altLang="zh-CN" sz="1800" b="0" i="1" u="none" strike="noStrike" kern="1200" cap="none" spc="0" normalizeH="0" baseline="0" noProof="0" dirty="0" err="1">
                <a:ln>
                  <a:noFill/>
                </a:ln>
                <a:solidFill>
                  <a:prstClr val="white"/>
                </a:solidFill>
                <a:effectLst/>
                <a:uLnTx/>
                <a:uFillTx/>
                <a:latin typeface="Calibri Light"/>
                <a:ea typeface="宋体" charset="-122"/>
                <a:cs typeface="+mn-cs"/>
              </a:rPr>
              <a:t>AllElectronics</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数据库中挖掘时使用一个元规则表达顾客的特点和他购买的商品之间的关联（具有哪两种特点的顾客会买</a:t>
            </a:r>
            <a:r>
              <a:rPr kumimoji="0" lang="en-US" altLang="zh-CN" sz="1800" b="0" i="1" u="none" strike="noStrike" kern="1200" cap="none" spc="0" normalizeH="0" baseline="0" noProof="0" dirty="0">
                <a:ln>
                  <a:noFill/>
                </a:ln>
                <a:solidFill>
                  <a:prstClr val="white"/>
                </a:solidFill>
                <a:effectLst/>
                <a:uLnTx/>
                <a:uFillTx/>
                <a:latin typeface="Calibri Light"/>
                <a:ea typeface="宋体" charset="-122"/>
                <a:cs typeface="+mn-cs"/>
              </a:rPr>
              <a:t>office software?</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a:t>
            </a: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628650" marR="0" lvl="2"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p"/>
              <a:tabLst/>
              <a:defRPr/>
            </a:pPr>
            <a:r>
              <a:rPr kumimoji="0" lang="en-US" altLang="zh-CN" sz="18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P</a:t>
            </a:r>
            <a:r>
              <a:rPr kumimoji="0" lang="en-US" altLang="zh-CN" sz="1800" b="0" i="1" u="none" strike="noStrike" kern="1200" cap="none" spc="0" normalizeH="0" baseline="-25000" noProof="0" dirty="0">
                <a:ln>
                  <a:noFill/>
                </a:ln>
                <a:solidFill>
                  <a:prstClr val="white"/>
                </a:solidFill>
                <a:effectLst/>
                <a:uLnTx/>
                <a:uFillTx/>
                <a:latin typeface="Times New Roman" pitchFamily="18" charset="0"/>
                <a:ea typeface="宋体" charset="-122"/>
                <a:cs typeface="+mn-cs"/>
              </a:rPr>
              <a:t>1</a:t>
            </a:r>
            <a:r>
              <a:rPr kumimoji="0" lang="en-US" altLang="zh-CN" sz="18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(X,Y)</a:t>
            </a:r>
            <a:r>
              <a:rPr kumimoji="0" lang="en-US" altLang="zh-CN" sz="2000" b="0" i="1" u="none" strike="noStrike" kern="1200" cap="none" spc="0" normalizeH="0" baseline="0" noProof="0" dirty="0">
                <a:ln>
                  <a:noFill/>
                </a:ln>
                <a:solidFill>
                  <a:prstClr val="white"/>
                </a:solidFill>
                <a:effectLst/>
                <a:uLnTx/>
                <a:uFillTx/>
                <a:latin typeface="Calibri Light"/>
                <a:ea typeface="宋体" charset="-122"/>
                <a:cs typeface="+mn-cs"/>
              </a:rPr>
              <a:t>∧</a:t>
            </a:r>
            <a:r>
              <a:rPr kumimoji="0" lang="en-US" altLang="zh-CN" sz="18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P</a:t>
            </a:r>
            <a:r>
              <a:rPr kumimoji="0" lang="en-US" altLang="zh-CN" sz="1800" b="0" i="1" u="none" strike="noStrike" kern="1200" cap="none" spc="0" normalizeH="0" baseline="-25000" noProof="0" dirty="0">
                <a:ln>
                  <a:noFill/>
                </a:ln>
                <a:solidFill>
                  <a:prstClr val="white"/>
                </a:solidFill>
                <a:effectLst/>
                <a:uLnTx/>
                <a:uFillTx/>
                <a:latin typeface="Times New Roman" pitchFamily="18" charset="0"/>
                <a:ea typeface="宋体" charset="-122"/>
                <a:cs typeface="+mn-cs"/>
              </a:rPr>
              <a:t>2</a:t>
            </a:r>
            <a:r>
              <a:rPr kumimoji="0" lang="en-US" altLang="zh-CN" sz="18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(X,W) =&gt; buys(X, “office software")</a:t>
            </a: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685800" marR="0" lvl="2" indent="0" algn="l" defTabSz="685800" rtl="0" eaLnBrk="1" fontAlgn="auto" latinLnBrk="0" hangingPunct="1">
              <a:lnSpc>
                <a:spcPts val="22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white"/>
                </a:solidFill>
                <a:effectLst/>
                <a:uLnTx/>
                <a:uFillTx/>
                <a:latin typeface="Calibri Light"/>
                <a:ea typeface="宋体" charset="-122"/>
                <a:cs typeface="+mn-cs"/>
              </a:rPr>
              <a:t>Y,W</a:t>
            </a:r>
            <a:r>
              <a:rPr kumimoji="0" lang="zh-CN" altLang="en-US" sz="2000" b="0" i="0" u="none" strike="noStrike" kern="1200" cap="none" spc="0" normalizeH="0" baseline="0" noProof="0" dirty="0">
                <a:ln>
                  <a:noFill/>
                </a:ln>
                <a:solidFill>
                  <a:prstClr val="white"/>
                </a:solidFill>
                <a:effectLst/>
                <a:uLnTx/>
                <a:uFillTx/>
                <a:latin typeface="Calibri Light"/>
                <a:ea typeface="宋体" charset="-122"/>
                <a:cs typeface="+mn-cs"/>
              </a:rPr>
              <a:t>分别取赋给谓词变量</a:t>
            </a:r>
            <a:r>
              <a:rPr kumimoji="0" lang="en-US" altLang="zh-CN" sz="18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P</a:t>
            </a:r>
            <a:r>
              <a:rPr kumimoji="0" lang="en-US" altLang="zh-CN" sz="1800" b="0" i="1" u="none" strike="noStrike" kern="1200" cap="none" spc="0" normalizeH="0" baseline="-25000" noProof="0" dirty="0">
                <a:ln>
                  <a:noFill/>
                </a:ln>
                <a:solidFill>
                  <a:prstClr val="white"/>
                </a:solidFill>
                <a:effectLst/>
                <a:uLnTx/>
                <a:uFillTx/>
                <a:latin typeface="Times New Roman" pitchFamily="18" charset="0"/>
                <a:ea typeface="宋体" charset="-122"/>
                <a:cs typeface="+mn-cs"/>
              </a:rPr>
              <a:t>1</a:t>
            </a:r>
            <a:r>
              <a:rPr kumimoji="0" lang="en-US" altLang="zh-CN" sz="2000" b="0" i="0" u="none" strike="noStrike" kern="1200" cap="none" spc="0" normalizeH="0" baseline="0" noProof="0" dirty="0">
                <a:ln>
                  <a:noFill/>
                </a:ln>
                <a:solidFill>
                  <a:prstClr val="white"/>
                </a:solidFill>
                <a:effectLst/>
                <a:uLnTx/>
                <a:uFillTx/>
                <a:latin typeface="Calibri Light"/>
                <a:ea typeface="宋体" charset="-122"/>
                <a:cs typeface="+mn-cs"/>
              </a:rPr>
              <a:t>, </a:t>
            </a:r>
            <a:r>
              <a:rPr kumimoji="0" lang="en-US" altLang="zh-CN" sz="18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P</a:t>
            </a:r>
            <a:r>
              <a:rPr kumimoji="0" lang="en-US" altLang="zh-CN" sz="1800" b="0" i="1" u="none" strike="noStrike" kern="1200" cap="none" spc="0" normalizeH="0" baseline="-25000" noProof="0" dirty="0">
                <a:ln>
                  <a:noFill/>
                </a:ln>
                <a:solidFill>
                  <a:prstClr val="white"/>
                </a:solidFill>
                <a:effectLst/>
                <a:uLnTx/>
                <a:uFillTx/>
                <a:latin typeface="Times New Roman" pitchFamily="18" charset="0"/>
                <a:ea typeface="宋体" charset="-122"/>
                <a:cs typeface="+mn-cs"/>
              </a:rPr>
              <a:t>2</a:t>
            </a:r>
            <a:r>
              <a:rPr kumimoji="0" lang="zh-CN" altLang="en-US" sz="2000" b="0" i="0" u="none" strike="noStrike" kern="1200" cap="none" spc="0" normalizeH="0" baseline="0" noProof="0" dirty="0">
                <a:ln>
                  <a:noFill/>
                </a:ln>
                <a:solidFill>
                  <a:prstClr val="white"/>
                </a:solidFill>
                <a:effectLst/>
                <a:uLnTx/>
                <a:uFillTx/>
                <a:latin typeface="Calibri Light"/>
                <a:ea typeface="宋体" charset="-122"/>
                <a:cs typeface="+mn-cs"/>
              </a:rPr>
              <a:t>的属性值</a:t>
            </a:r>
            <a:endParaRPr kumimoji="0" lang="en-US" altLang="zh-CN" sz="2000" b="0" i="0" u="none" strike="noStrike" kern="1200" cap="none" spc="0" normalizeH="0" baseline="0" noProof="0" dirty="0">
              <a:ln>
                <a:noFill/>
              </a:ln>
              <a:solidFill>
                <a:prstClr val="white"/>
              </a:solidFill>
              <a:effectLst/>
              <a:uLnTx/>
              <a:uFillTx/>
              <a:latin typeface="Calibri Light"/>
              <a:ea typeface="宋体" charset="-122"/>
              <a:cs typeface="+mn-cs"/>
            </a:endParaRPr>
          </a:p>
          <a:p>
            <a:pPr marL="685800" marR="0" lvl="2" indent="0" algn="l" defTabSz="685800" rtl="0" eaLnBrk="1" fontAlgn="auto" latinLnBrk="0" hangingPunct="1">
              <a:lnSpc>
                <a:spcPts val="22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285750" marR="0" lvl="0"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一般，元规则形成一个用户希望探察的假定，而系统则寻找与该元规则匹配的规则，例如：</a:t>
            </a: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685800" marR="0" lvl="2" indent="-342900" algn="l" defTabSz="685800" rtl="0" eaLnBrk="1" fontAlgn="auto" latinLnBrk="0" hangingPunct="1">
              <a:lnSpc>
                <a:spcPts val="2200"/>
              </a:lnSpc>
              <a:spcBef>
                <a:spcPts val="0"/>
              </a:spcBef>
              <a:spcAft>
                <a:spcPts val="0"/>
              </a:spcAft>
              <a:buClrTx/>
              <a:buSzTx/>
              <a:buFont typeface="Wingdings" panose="05000000000000000000" pitchFamily="2" charset="2"/>
              <a:buChar char="p"/>
              <a:tabLst/>
              <a:defRPr/>
            </a:pPr>
            <a:r>
              <a:rPr kumimoji="0" lang="en-US" altLang="zh-CN" sz="18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age(X, "30-39") </a:t>
            </a:r>
            <a:r>
              <a:rPr kumimoji="0" lang="en-US" altLang="zh-CN" sz="1800" b="0" i="1" u="none" strike="noStrike" kern="1200" cap="none" spc="0" normalizeH="0" baseline="0" noProof="0" dirty="0">
                <a:ln>
                  <a:noFill/>
                </a:ln>
                <a:solidFill>
                  <a:prstClr val="white"/>
                </a:solidFill>
                <a:effectLst/>
                <a:uLnTx/>
                <a:uFillTx/>
                <a:latin typeface="Times New Roman" pitchFamily="18" charset="0"/>
                <a:ea typeface="宋体" charset="-122"/>
                <a:cs typeface="+mn-cs"/>
                <a:sym typeface="Symbol" pitchFamily="18" charset="2"/>
              </a:rPr>
              <a:t> income(X, </a:t>
            </a:r>
            <a:r>
              <a:rPr kumimoji="0" lang="en-US" altLang="zh-CN" sz="18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a:t>
            </a:r>
            <a:r>
              <a:rPr kumimoji="0" lang="en-US" altLang="zh-CN" sz="1800" b="0" i="1" u="none" strike="noStrike" kern="1200" cap="none" spc="0" normalizeH="0" baseline="0" noProof="0" dirty="0">
                <a:ln>
                  <a:noFill/>
                </a:ln>
                <a:solidFill>
                  <a:prstClr val="white"/>
                </a:solidFill>
                <a:effectLst/>
                <a:uLnTx/>
                <a:uFillTx/>
                <a:latin typeface="Times New Roman" pitchFamily="18" charset="0"/>
                <a:ea typeface="宋体" charset="-122"/>
                <a:cs typeface="+mn-cs"/>
                <a:sym typeface="Symbol" pitchFamily="18" charset="2"/>
              </a:rPr>
              <a:t>42K - 60K</a:t>
            </a:r>
            <a:r>
              <a:rPr kumimoji="0" lang="en-US" altLang="zh-CN" sz="18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a:t>
            </a:r>
            <a:r>
              <a:rPr kumimoji="0" lang="en-US" altLang="zh-CN" sz="1800" b="0" i="1" u="none" strike="noStrike" kern="1200" cap="none" spc="0" normalizeH="0" baseline="0" noProof="0" dirty="0">
                <a:ln>
                  <a:noFill/>
                </a:ln>
                <a:solidFill>
                  <a:prstClr val="white"/>
                </a:solidFill>
                <a:effectLst/>
                <a:uLnTx/>
                <a:uFillTx/>
                <a:latin typeface="Times New Roman" pitchFamily="18" charset="0"/>
                <a:ea typeface="宋体" charset="-122"/>
                <a:cs typeface="+mn-cs"/>
                <a:sym typeface="Symbol" pitchFamily="18" charset="2"/>
              </a:rPr>
              <a:t>)  buys(X, </a:t>
            </a:r>
            <a:r>
              <a:rPr kumimoji="0" lang="en-US" altLang="zh-CN" sz="18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a:t>
            </a:r>
            <a:r>
              <a:rPr kumimoji="0" lang="en-US" altLang="zh-CN" sz="1800" b="0" i="1" u="none" strike="noStrike" kern="1200" cap="none" spc="0" normalizeH="0" baseline="0" noProof="0" dirty="0">
                <a:ln>
                  <a:noFill/>
                </a:ln>
                <a:solidFill>
                  <a:prstClr val="white"/>
                </a:solidFill>
                <a:effectLst/>
                <a:uLnTx/>
                <a:uFillTx/>
                <a:latin typeface="Times New Roman" pitchFamily="18" charset="0"/>
                <a:ea typeface="宋体" charset="-122"/>
                <a:cs typeface="+mn-cs"/>
                <a:sym typeface="Symbol" pitchFamily="18" charset="2"/>
              </a:rPr>
              <a:t>office software</a:t>
            </a:r>
            <a:r>
              <a:rPr kumimoji="0" lang="en-US" altLang="zh-CN" sz="18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a:t>
            </a:r>
            <a:r>
              <a:rPr kumimoji="0" lang="en-US" altLang="zh-CN" sz="1800" b="0" i="1" u="none" strike="noStrike" kern="1200" cap="none" spc="0" normalizeH="0" baseline="0" noProof="0" dirty="0">
                <a:ln>
                  <a:noFill/>
                </a:ln>
                <a:solidFill>
                  <a:prstClr val="white"/>
                </a:solidFill>
                <a:effectLst/>
                <a:uLnTx/>
                <a:uFillTx/>
                <a:latin typeface="Times New Roman" pitchFamily="18" charset="0"/>
                <a:ea typeface="宋体" charset="-122"/>
                <a:cs typeface="+mn-cs"/>
                <a:sym typeface="Symbol" pitchFamily="18" charset="2"/>
              </a:rPr>
              <a:t>)</a:t>
            </a:r>
          </a:p>
          <a:p>
            <a:pPr marL="685800" marR="0" lvl="2"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sym typeface="Symbol" pitchFamily="18" charset="2"/>
            </a:endParaRPr>
          </a:p>
        </p:txBody>
      </p:sp>
    </p:spTree>
    <p:extLst>
      <p:ext uri="{BB962C8B-B14F-4D97-AF65-F5344CB8AC3E}">
        <p14:creationId xmlns:p14="http://schemas.microsoft.com/office/powerpoint/2010/main" val="51053906"/>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333181" y="4667204"/>
            <a:ext cx="1569660" cy="276999"/>
          </a:xfrm>
          <a:prstGeom prst="rect">
            <a:avLst/>
          </a:prstGeom>
        </p:spPr>
        <p:txBody>
          <a:bodyPr wrap="none">
            <a:spAutoFit/>
          </a:bodyPr>
          <a:lstStyle/>
          <a:p>
            <a:pPr algn="r">
              <a:defRPr/>
            </a:pPr>
            <a:r>
              <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数据挖掘与知识发现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矩形 21"/>
          <p:cNvSpPr/>
          <p:nvPr/>
        </p:nvSpPr>
        <p:spPr bwMode="auto">
          <a:xfrm>
            <a:off x="278388" y="4667204"/>
            <a:ext cx="947695"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2018-9-26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9" name="图片 38">
            <a:extLst>
              <a:ext uri="{FF2B5EF4-FFF2-40B4-BE49-F238E27FC236}">
                <a16:creationId xmlns:a16="http://schemas.microsoft.com/office/drawing/2014/main" id="{C78A491B-B50D-4788-BE95-998A94DE858E}"/>
              </a:ext>
            </a:extLst>
          </p:cNvPr>
          <p:cNvPicPr>
            <a:picLocks noChangeAspect="1"/>
          </p:cNvPicPr>
          <p:nvPr/>
        </p:nvPicPr>
        <p:blipFill>
          <a:blip r:embed="rId3"/>
          <a:stretch>
            <a:fillRect/>
          </a:stretch>
        </p:blipFill>
        <p:spPr>
          <a:xfrm>
            <a:off x="0" y="8092"/>
            <a:ext cx="9143999" cy="5143500"/>
          </a:xfrm>
          <a:prstGeom prst="rect">
            <a:avLst/>
          </a:prstGeom>
        </p:spPr>
      </p:pic>
      <p:pic>
        <p:nvPicPr>
          <p:cNvPr id="2" name="图片 1">
            <a:extLst>
              <a:ext uri="{FF2B5EF4-FFF2-40B4-BE49-F238E27FC236}">
                <a16:creationId xmlns:a16="http://schemas.microsoft.com/office/drawing/2014/main" id="{6F6ED503-0187-42B5-989F-A81EF03A0EA1}"/>
              </a:ext>
            </a:extLst>
          </p:cNvPr>
          <p:cNvPicPr>
            <a:picLocks noChangeAspect="1"/>
          </p:cNvPicPr>
          <p:nvPr/>
        </p:nvPicPr>
        <p:blipFill>
          <a:blip r:embed="rId4"/>
          <a:stretch>
            <a:fillRect/>
          </a:stretch>
        </p:blipFill>
        <p:spPr>
          <a:xfrm>
            <a:off x="10095" y="542245"/>
            <a:ext cx="9123809" cy="3961905"/>
          </a:xfrm>
          <a:prstGeom prst="rect">
            <a:avLst/>
          </a:prstGeom>
        </p:spPr>
      </p:pic>
      <p:pic>
        <p:nvPicPr>
          <p:cNvPr id="3" name="图片 2">
            <a:extLst>
              <a:ext uri="{FF2B5EF4-FFF2-40B4-BE49-F238E27FC236}">
                <a16:creationId xmlns:a16="http://schemas.microsoft.com/office/drawing/2014/main" id="{385AFDD7-BE31-4F0B-8783-766FEBC2DB53}"/>
              </a:ext>
            </a:extLst>
          </p:cNvPr>
          <p:cNvPicPr>
            <a:picLocks noChangeAspect="1"/>
          </p:cNvPicPr>
          <p:nvPr/>
        </p:nvPicPr>
        <p:blipFill>
          <a:blip r:embed="rId5"/>
          <a:stretch>
            <a:fillRect/>
          </a:stretch>
        </p:blipFill>
        <p:spPr>
          <a:xfrm>
            <a:off x="0" y="542244"/>
            <a:ext cx="9144000" cy="3961905"/>
          </a:xfrm>
          <a:prstGeom prst="rect">
            <a:avLst/>
          </a:prstGeom>
        </p:spPr>
      </p:pic>
    </p:spTree>
    <p:extLst>
      <p:ext uri="{BB962C8B-B14F-4D97-AF65-F5344CB8AC3E}">
        <p14:creationId xmlns:p14="http://schemas.microsoft.com/office/powerpoint/2010/main" val="30199395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31315"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2.2</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：元规则制导挖掘</a:t>
            </a:r>
          </a:p>
        </p:txBody>
      </p:sp>
      <p:sp>
        <p:nvSpPr>
          <p:cNvPr id="5" name="矩形 4"/>
          <p:cNvSpPr/>
          <p:nvPr/>
        </p:nvSpPr>
        <p:spPr>
          <a:xfrm>
            <a:off x="90232" y="575233"/>
            <a:ext cx="1600118" cy="215444"/>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a:ea typeface="方正兰亭黑_GBK"/>
                <a:cs typeface="+mn-cs"/>
              </a:rPr>
              <a:t>META RULE GUIDED MINING</a:t>
            </a:r>
          </a:p>
        </p:txBody>
      </p:sp>
      <p:cxnSp>
        <p:nvCxnSpPr>
          <p:cNvPr id="7" name="直接连接符 6"/>
          <p:cNvCxnSpPr/>
          <p:nvPr/>
        </p:nvCxnSpPr>
        <p:spPr>
          <a:xfrm>
            <a:off x="194041" y="811697"/>
            <a:ext cx="34738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
        <p:nvSpPr>
          <p:cNvPr id="71" name="矩形 70"/>
          <p:cNvSpPr/>
          <p:nvPr/>
        </p:nvSpPr>
        <p:spPr>
          <a:xfrm>
            <a:off x="3473308" y="2954382"/>
            <a:ext cx="2190584" cy="722505"/>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en-US" altLang="zh-CN" sz="1050" b="0" i="0" u="none" strike="noStrike" kern="1200" cap="none" spc="0" normalizeH="0" baseline="0" noProof="0">
                <a:ln>
                  <a:noFill/>
                </a:ln>
                <a:solidFill>
                  <a:prstClr val="white"/>
                </a:solidFill>
                <a:effectLst/>
                <a:uLnTx/>
                <a:uFillTx/>
                <a:latin typeface="Calibri Light"/>
                <a:ea typeface="微软雅黑 Light"/>
                <a:cs typeface="+mn-cs"/>
              </a:rPr>
              <a:t>Lorem ipsum dolor sit amet, consectetuer adipiscing elit. Aenean commodo ligula eget dolor. </a:t>
            </a:r>
          </a:p>
        </p:txBody>
      </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选题的意义</a:t>
            </a: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40508" y="1052925"/>
            <a:ext cx="7008020" cy="3190617"/>
          </a:xfrm>
          <a:prstGeom prst="rect">
            <a:avLst/>
          </a:prstGeom>
          <a:solidFill>
            <a:srgbClr val="304371"/>
          </a:solidFill>
        </p:spPr>
        <p:txBody>
          <a:bodyPr wrap="square" rtlCol="0">
            <a:spAutoFit/>
          </a:bodyPr>
          <a:lstStyle/>
          <a:p>
            <a:pPr marL="285750" marR="0" lvl="0" indent="-285750" algn="l" defTabSz="685800" rtl="0" eaLnBrk="1" fontAlgn="auto" latinLnBrk="0" hangingPunct="1">
              <a:lnSpc>
                <a:spcPts val="2200"/>
              </a:lnSpc>
              <a:spcBef>
                <a:spcPts val="0"/>
              </a:spcBef>
              <a:spcAft>
                <a:spcPts val="0"/>
              </a:spcAft>
              <a:buClr>
                <a:prstClr val="white"/>
              </a:buClr>
              <a:buSzTx/>
              <a:buFont typeface="Wingdings" panose="05000000000000000000" pitchFamily="2" charset="2"/>
              <a:buChar char="l"/>
              <a:tabLst/>
              <a:defRPr/>
            </a:pP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285750" marR="0" lvl="0" indent="-285750" algn="l" defTabSz="685800" rtl="0" eaLnBrk="1" fontAlgn="auto" latinLnBrk="0" hangingPunct="1">
              <a:lnSpc>
                <a:spcPts val="2200"/>
              </a:lnSpc>
              <a:spcBef>
                <a:spcPts val="0"/>
              </a:spcBef>
              <a:spcAft>
                <a:spcPts val="0"/>
              </a:spcAft>
              <a:buClr>
                <a:prstClr val="white"/>
              </a:buClr>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“如何使用元规则指导挖掘过程”？假定我们希望挖掘的元规则形式为：</a:t>
            </a: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685800" marR="0" lvl="2" indent="-342900" algn="l" defTabSz="685800" rtl="0" eaLnBrk="1" fontAlgn="auto" latinLnBrk="0" hangingPunct="1">
              <a:lnSpc>
                <a:spcPts val="2200"/>
              </a:lnSpc>
              <a:spcBef>
                <a:spcPts val="0"/>
              </a:spcBef>
              <a:spcAft>
                <a:spcPts val="0"/>
              </a:spcAft>
              <a:buClr>
                <a:prstClr val="white"/>
              </a:buClr>
              <a:buSzTx/>
              <a:buFont typeface="Wingdings" panose="05000000000000000000" pitchFamily="2" charset="2"/>
              <a:buChar char="p"/>
              <a:tabLst/>
              <a:defRPr/>
            </a:pPr>
            <a:r>
              <a:rPr kumimoji="0" lang="en-US" altLang="zh-CN" sz="20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P</a:t>
            </a:r>
            <a:r>
              <a:rPr kumimoji="0" lang="en-US" altLang="zh-CN" sz="2000" b="0" i="1" u="none" strike="noStrike" kern="1200" cap="none" spc="0" normalizeH="0" baseline="-25000" noProof="0" dirty="0">
                <a:ln>
                  <a:noFill/>
                </a:ln>
                <a:solidFill>
                  <a:prstClr val="white"/>
                </a:solidFill>
                <a:effectLst/>
                <a:uLnTx/>
                <a:uFillTx/>
                <a:latin typeface="Times New Roman" pitchFamily="18" charset="0"/>
                <a:ea typeface="宋体" charset="-122"/>
                <a:cs typeface="+mn-cs"/>
              </a:rPr>
              <a:t>1</a:t>
            </a:r>
            <a:r>
              <a:rPr kumimoji="0" lang="en-US" altLang="zh-CN" sz="20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∧P</a:t>
            </a:r>
            <a:r>
              <a:rPr kumimoji="0" lang="en-US" altLang="zh-CN" sz="2000" b="0" i="1" u="none" strike="noStrike" kern="1200" cap="none" spc="0" normalizeH="0" baseline="-25000" noProof="0" dirty="0">
                <a:ln>
                  <a:noFill/>
                </a:ln>
                <a:solidFill>
                  <a:prstClr val="white"/>
                </a:solidFill>
                <a:effectLst/>
                <a:uLnTx/>
                <a:uFillTx/>
                <a:latin typeface="Times New Roman" pitchFamily="18" charset="0"/>
                <a:ea typeface="宋体" charset="-122"/>
                <a:cs typeface="+mn-cs"/>
              </a:rPr>
              <a:t>2</a:t>
            </a:r>
            <a:r>
              <a:rPr kumimoji="0" lang="en-US" altLang="zh-CN" sz="20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∧…∧P</a:t>
            </a:r>
            <a:r>
              <a:rPr kumimoji="0" lang="en-US" altLang="zh-CN" sz="2000" b="0" i="1" u="none" strike="noStrike" kern="1200" cap="none" spc="0" normalizeH="0" baseline="-25000" noProof="0" dirty="0">
                <a:ln>
                  <a:noFill/>
                </a:ln>
                <a:solidFill>
                  <a:prstClr val="white"/>
                </a:solidFill>
                <a:effectLst/>
                <a:uLnTx/>
                <a:uFillTx/>
                <a:latin typeface="Times New Roman" pitchFamily="18" charset="0"/>
                <a:ea typeface="宋体" charset="-122"/>
                <a:cs typeface="+mn-cs"/>
              </a:rPr>
              <a:t>l </a:t>
            </a:r>
            <a:r>
              <a:rPr kumimoji="0" lang="en-US" altLang="zh-CN" sz="20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=&gt; Q</a:t>
            </a:r>
            <a:r>
              <a:rPr kumimoji="0" lang="en-US" altLang="zh-CN" sz="2000" b="0" i="1" u="none" strike="noStrike" kern="1200" cap="none" spc="0" normalizeH="0" baseline="-25000" noProof="0" dirty="0">
                <a:ln>
                  <a:noFill/>
                </a:ln>
                <a:solidFill>
                  <a:prstClr val="white"/>
                </a:solidFill>
                <a:effectLst/>
                <a:uLnTx/>
                <a:uFillTx/>
                <a:latin typeface="Times New Roman" pitchFamily="18" charset="0"/>
                <a:ea typeface="宋体" charset="-122"/>
                <a:cs typeface="+mn-cs"/>
              </a:rPr>
              <a:t>1</a:t>
            </a:r>
            <a:r>
              <a:rPr kumimoji="0" lang="en-US" altLang="zh-CN" sz="20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∧Q</a:t>
            </a:r>
            <a:r>
              <a:rPr kumimoji="0" lang="en-US" altLang="zh-CN" sz="2000" b="0" i="1" u="none" strike="noStrike" kern="1200" cap="none" spc="0" normalizeH="0" baseline="-25000" noProof="0" dirty="0">
                <a:ln>
                  <a:noFill/>
                </a:ln>
                <a:solidFill>
                  <a:prstClr val="white"/>
                </a:solidFill>
                <a:effectLst/>
                <a:uLnTx/>
                <a:uFillTx/>
                <a:latin typeface="Times New Roman" pitchFamily="18" charset="0"/>
                <a:ea typeface="宋体" charset="-122"/>
                <a:cs typeface="+mn-cs"/>
              </a:rPr>
              <a:t>2</a:t>
            </a:r>
            <a:r>
              <a:rPr kumimoji="0" lang="en-US" altLang="zh-CN" sz="2000" b="0" i="1" u="none" strike="noStrike" kern="1200" cap="none" spc="0" normalizeH="0" baseline="0" noProof="0" dirty="0">
                <a:ln>
                  <a:noFill/>
                </a:ln>
                <a:solidFill>
                  <a:prstClr val="white"/>
                </a:solidFill>
                <a:effectLst/>
                <a:uLnTx/>
                <a:uFillTx/>
                <a:latin typeface="Times New Roman" pitchFamily="18" charset="0"/>
                <a:ea typeface="宋体" charset="-122"/>
                <a:cs typeface="+mn-cs"/>
              </a:rPr>
              <a:t>∧…∧</a:t>
            </a:r>
            <a:r>
              <a:rPr kumimoji="0" lang="en-US" altLang="zh-CN" sz="2000" b="0" i="1" u="none" strike="noStrike" kern="1200" cap="none" spc="0" normalizeH="0" baseline="0" noProof="0" dirty="0" err="1">
                <a:ln>
                  <a:noFill/>
                </a:ln>
                <a:solidFill>
                  <a:prstClr val="white"/>
                </a:solidFill>
                <a:effectLst/>
                <a:uLnTx/>
                <a:uFillTx/>
                <a:latin typeface="Times New Roman" pitchFamily="18" charset="0"/>
                <a:ea typeface="宋体" charset="-122"/>
                <a:cs typeface="+mn-cs"/>
              </a:rPr>
              <a:t>Q</a:t>
            </a:r>
            <a:r>
              <a:rPr kumimoji="0" lang="en-US" altLang="zh-CN" sz="2000" b="0" i="1" u="none" strike="noStrike" kern="1200" cap="none" spc="0" normalizeH="0" baseline="-25000" noProof="0" dirty="0" err="1">
                <a:ln>
                  <a:noFill/>
                </a:ln>
                <a:solidFill>
                  <a:prstClr val="white"/>
                </a:solidFill>
                <a:effectLst/>
                <a:uLnTx/>
                <a:uFillTx/>
                <a:latin typeface="Times New Roman" pitchFamily="18" charset="0"/>
                <a:ea typeface="宋体" charset="-122"/>
                <a:cs typeface="+mn-cs"/>
              </a:rPr>
              <a:t>r</a:t>
            </a:r>
            <a:endParaRPr kumimoji="0" lang="en-US" altLang="zh-CN" sz="2000" b="0" i="1" u="none" strike="noStrike" kern="1200" cap="none" spc="0" normalizeH="0" baseline="-25000" noProof="0" dirty="0">
              <a:ln>
                <a:noFill/>
              </a:ln>
              <a:solidFill>
                <a:prstClr val="white"/>
              </a:solidFill>
              <a:effectLst/>
              <a:uLnTx/>
              <a:uFillTx/>
              <a:latin typeface="Times New Roman" pitchFamily="18" charset="0"/>
              <a:ea typeface="宋体" charset="-122"/>
              <a:cs typeface="+mn-cs"/>
            </a:endParaRPr>
          </a:p>
          <a:p>
            <a:pPr marL="685800" marR="0" lvl="2" indent="-342900" algn="l" defTabSz="685800" rtl="0" eaLnBrk="1" fontAlgn="auto" latinLnBrk="0" hangingPunct="1">
              <a:lnSpc>
                <a:spcPts val="2200"/>
              </a:lnSpc>
              <a:spcBef>
                <a:spcPts val="0"/>
              </a:spcBef>
              <a:spcAft>
                <a:spcPts val="0"/>
              </a:spcAft>
              <a:buClr>
                <a:prstClr val="white"/>
              </a:buClr>
              <a:buSzTx/>
              <a:buFont typeface="Wingdings" panose="05000000000000000000" pitchFamily="2" charset="2"/>
              <a:buChar char="p"/>
              <a:tabLst/>
              <a:defRPr/>
            </a:pPr>
            <a:endParaRPr kumimoji="0" lang="en-US" altLang="zh-CN" sz="2000" b="0" i="1" u="none" strike="noStrike" kern="1200" cap="none" spc="0" normalizeH="0" baseline="-25000" noProof="0" dirty="0">
              <a:ln>
                <a:noFill/>
              </a:ln>
              <a:solidFill>
                <a:prstClr val="white"/>
              </a:solidFill>
              <a:effectLst/>
              <a:uLnTx/>
              <a:uFillTx/>
              <a:latin typeface="Times New Roman" pitchFamily="18" charset="0"/>
              <a:ea typeface="宋体" charset="-122"/>
              <a:cs typeface="+mn-cs"/>
            </a:endParaRPr>
          </a:p>
          <a:p>
            <a:pPr marL="342900" marR="0" lvl="1" indent="-342900" algn="l" defTabSz="685800" rtl="0" eaLnBrk="1" fontAlgn="auto" latinLnBrk="0" hangingPunct="1">
              <a:lnSpc>
                <a:spcPts val="2200"/>
              </a:lnSpc>
              <a:spcBef>
                <a:spcPts val="0"/>
              </a:spcBef>
              <a:spcAft>
                <a:spcPts val="0"/>
              </a:spcAft>
              <a:buClr>
                <a:prstClr val="white"/>
              </a:buClr>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设元规则中谓词的个数为</a:t>
            </a:r>
            <a:r>
              <a:rPr kumimoji="0" lang="en-US" altLang="zh-CN" sz="1800" b="0" i="1" u="none" strike="noStrike" kern="1200" cap="none" spc="0" normalizeH="0" baseline="0" noProof="0" dirty="0">
                <a:ln>
                  <a:noFill/>
                </a:ln>
                <a:solidFill>
                  <a:prstClr val="white"/>
                </a:solidFill>
                <a:effectLst/>
                <a:uLnTx/>
                <a:uFillTx/>
                <a:latin typeface="Calibri Light"/>
                <a:ea typeface="宋体" charset="-122"/>
                <a:cs typeface="+mn-cs"/>
              </a:rPr>
              <a:t>p=</a:t>
            </a:r>
            <a:r>
              <a:rPr kumimoji="0" lang="en-US" altLang="zh-CN" sz="1800" b="0" i="1" u="none" strike="noStrike" kern="1200" cap="none" spc="0" normalizeH="0" baseline="0" noProof="0" dirty="0" err="1">
                <a:ln>
                  <a:noFill/>
                </a:ln>
                <a:solidFill>
                  <a:prstClr val="white"/>
                </a:solidFill>
                <a:effectLst/>
                <a:uLnTx/>
                <a:uFillTx/>
                <a:latin typeface="Calibri Light"/>
                <a:ea typeface="宋体" charset="-122"/>
                <a:cs typeface="+mn-cs"/>
              </a:rPr>
              <a:t>l+r</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，则找出符合该模板的关联规则需以下两步骤：</a:t>
            </a: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685800" marR="0" lvl="2" indent="-342900" algn="l" defTabSz="685800" rtl="0" eaLnBrk="1" fontAlgn="auto" latinLnBrk="0" hangingPunct="1">
              <a:lnSpc>
                <a:spcPts val="2200"/>
              </a:lnSpc>
              <a:spcBef>
                <a:spcPts val="0"/>
              </a:spcBef>
              <a:spcAft>
                <a:spcPts val="0"/>
              </a:spcAft>
              <a:buClr>
                <a:prstClr val="white"/>
              </a:buClr>
              <a:buSzTx/>
              <a:buFont typeface="Wingdings" panose="05000000000000000000" pitchFamily="2" charset="2"/>
              <a:buChar char="p"/>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找出所有的频繁</a:t>
            </a:r>
            <a:r>
              <a:rPr kumimoji="0" lang="en-US" altLang="zh-CN" sz="1800" b="0" i="1" u="none" strike="noStrike" kern="1200" cap="none" spc="0" normalizeH="0" baseline="0" noProof="0" dirty="0">
                <a:ln>
                  <a:noFill/>
                </a:ln>
                <a:solidFill>
                  <a:prstClr val="white"/>
                </a:solidFill>
                <a:effectLst/>
                <a:uLnTx/>
                <a:uFillTx/>
                <a:latin typeface="Calibri Light"/>
                <a:ea typeface="宋体" charset="-122"/>
                <a:cs typeface="+mn-cs"/>
              </a:rPr>
              <a:t>p-</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谓词集</a:t>
            </a:r>
            <a:r>
              <a:rPr kumimoji="0" lang="en-US" altLang="zh-CN" sz="1800" b="0" i="1" u="none" strike="noStrike" kern="1200" cap="none" spc="0" normalizeH="0" baseline="0" noProof="0" dirty="0" err="1">
                <a:ln>
                  <a:noFill/>
                </a:ln>
                <a:solidFill>
                  <a:prstClr val="white"/>
                </a:solidFill>
                <a:effectLst/>
                <a:uLnTx/>
                <a:uFillTx/>
                <a:latin typeface="Calibri Light"/>
                <a:ea typeface="宋体" charset="-122"/>
                <a:cs typeface="+mn-cs"/>
              </a:rPr>
              <a:t>L</a:t>
            </a:r>
            <a:r>
              <a:rPr kumimoji="0" lang="en-US" altLang="zh-CN" sz="1800" b="0" i="1" u="none" strike="noStrike" kern="1200" cap="none" spc="0" normalizeH="0" baseline="-25000" noProof="0" dirty="0" err="1">
                <a:ln>
                  <a:noFill/>
                </a:ln>
                <a:solidFill>
                  <a:prstClr val="white"/>
                </a:solidFill>
                <a:effectLst/>
                <a:uLnTx/>
                <a:uFillTx/>
                <a:latin typeface="Calibri Light"/>
                <a:ea typeface="宋体" charset="-122"/>
                <a:cs typeface="+mn-cs"/>
              </a:rPr>
              <a:t>p</a:t>
            </a:r>
            <a:endParaRPr kumimoji="0" lang="en-US" altLang="zh-CN" sz="1800" b="0" i="1" u="none" strike="noStrike" kern="1200" cap="none" spc="0" normalizeH="0" baseline="-25000" noProof="0" dirty="0">
              <a:ln>
                <a:noFill/>
              </a:ln>
              <a:solidFill>
                <a:prstClr val="white"/>
              </a:solidFill>
              <a:effectLst/>
              <a:uLnTx/>
              <a:uFillTx/>
              <a:latin typeface="Calibri Light"/>
              <a:ea typeface="宋体" charset="-122"/>
              <a:cs typeface="+mn-cs"/>
            </a:endParaRPr>
          </a:p>
          <a:p>
            <a:pPr marL="685800" marR="0" lvl="2" indent="-342900" algn="l" defTabSz="685800" rtl="0" eaLnBrk="1" fontAlgn="auto" latinLnBrk="0" hangingPunct="1">
              <a:lnSpc>
                <a:spcPts val="2200"/>
              </a:lnSpc>
              <a:spcBef>
                <a:spcPts val="0"/>
              </a:spcBef>
              <a:spcAft>
                <a:spcPts val="0"/>
              </a:spcAft>
              <a:buClr>
                <a:prstClr val="white"/>
              </a:buClr>
              <a:buSzTx/>
              <a:buFont typeface="Wingdings" panose="05000000000000000000" pitchFamily="2" charset="2"/>
              <a:buChar char="p"/>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计算</a:t>
            </a:r>
            <a:r>
              <a:rPr kumimoji="0" lang="en-US" altLang="zh-CN" sz="1800" b="0" i="1" u="none" strike="noStrike" kern="1200" cap="none" spc="0" normalizeH="0" baseline="0" noProof="0" dirty="0" err="1">
                <a:ln>
                  <a:noFill/>
                </a:ln>
                <a:solidFill>
                  <a:prstClr val="white"/>
                </a:solidFill>
                <a:effectLst/>
                <a:uLnTx/>
                <a:uFillTx/>
                <a:latin typeface="Calibri Light"/>
                <a:ea typeface="宋体" charset="-122"/>
                <a:cs typeface="+mn-cs"/>
              </a:rPr>
              <a:t>L</a:t>
            </a:r>
            <a:r>
              <a:rPr kumimoji="0" lang="en-US" altLang="zh-CN" sz="1800" b="0" i="1" u="none" strike="noStrike" kern="1200" cap="none" spc="0" normalizeH="0" baseline="-25000" noProof="0" dirty="0" err="1">
                <a:ln>
                  <a:noFill/>
                </a:ln>
                <a:solidFill>
                  <a:prstClr val="white"/>
                </a:solidFill>
                <a:effectLst/>
                <a:uLnTx/>
                <a:uFillTx/>
                <a:latin typeface="Calibri Light"/>
                <a:ea typeface="宋体" charset="-122"/>
                <a:cs typeface="+mn-cs"/>
              </a:rPr>
              <a:t>p</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中的</a:t>
            </a:r>
            <a:r>
              <a:rPr kumimoji="0" lang="en-US" altLang="zh-CN" sz="1800" b="0" i="1" u="none" strike="noStrike" kern="1200" cap="none" spc="0" normalizeH="0" baseline="0" noProof="0" dirty="0">
                <a:ln>
                  <a:noFill/>
                </a:ln>
                <a:solidFill>
                  <a:prstClr val="white"/>
                </a:solidFill>
                <a:effectLst/>
                <a:uLnTx/>
                <a:uFillTx/>
                <a:latin typeface="Calibri Light"/>
                <a:ea typeface="宋体" charset="-122"/>
                <a:cs typeface="+mn-cs"/>
              </a:rPr>
              <a:t>l-</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谓词子集的支持度，然后计算由</a:t>
            </a:r>
            <a:r>
              <a:rPr kumimoji="0" lang="en-US" altLang="zh-CN" sz="1800" b="0" i="1" u="none" strike="noStrike" kern="1200" cap="none" spc="0" normalizeH="0" baseline="0" noProof="0" dirty="0" err="1">
                <a:ln>
                  <a:noFill/>
                </a:ln>
                <a:solidFill>
                  <a:prstClr val="white"/>
                </a:solidFill>
                <a:effectLst/>
                <a:uLnTx/>
                <a:uFillTx/>
                <a:latin typeface="Calibri Light"/>
                <a:ea typeface="宋体" charset="-122"/>
                <a:cs typeface="+mn-cs"/>
              </a:rPr>
              <a:t>L</a:t>
            </a:r>
            <a:r>
              <a:rPr kumimoji="0" lang="en-US" altLang="zh-CN" sz="1800" b="0" i="1" u="none" strike="noStrike" kern="1200" cap="none" spc="0" normalizeH="0" baseline="-25000" noProof="0" dirty="0" err="1">
                <a:ln>
                  <a:noFill/>
                </a:ln>
                <a:solidFill>
                  <a:prstClr val="white"/>
                </a:solidFill>
                <a:effectLst/>
                <a:uLnTx/>
                <a:uFillTx/>
                <a:latin typeface="Calibri Light"/>
                <a:ea typeface="宋体" charset="-122"/>
                <a:cs typeface="+mn-cs"/>
              </a:rPr>
              <a:t>p</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导出的规则的置信度</a:t>
            </a:r>
            <a:endPar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285750" marR="0" lvl="0" indent="-285750" algn="l" defTabSz="6858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zh-CN" altLang="en-US" sz="1800" b="0" i="0" u="none" strike="noStrike" kern="1200" cap="none" spc="0" normalizeH="0" baseline="0" noProof="0" dirty="0">
              <a:ln>
                <a:noFill/>
              </a:ln>
              <a:solidFill>
                <a:prstClr val="black"/>
              </a:solidFill>
              <a:effectLst/>
              <a:uLnTx/>
              <a:uFillTx/>
              <a:latin typeface="Calibri Light"/>
              <a:ea typeface="微软雅黑 Light"/>
              <a:cs typeface="+mn-cs"/>
            </a:endParaRPr>
          </a:p>
        </p:txBody>
      </p:sp>
    </p:spTree>
    <p:extLst>
      <p:ext uri="{BB962C8B-B14F-4D97-AF65-F5344CB8AC3E}">
        <p14:creationId xmlns:p14="http://schemas.microsoft.com/office/powerpoint/2010/main" val="1721828064"/>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402446" y="2094283"/>
            <a:ext cx="2339103" cy="523220"/>
          </a:xfrm>
          <a:prstGeom prst="rect">
            <a:avLst/>
          </a:prstGeom>
          <a:noFill/>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模式空间剪枝</a:t>
            </a:r>
          </a:p>
        </p:txBody>
      </p:sp>
      <p:sp>
        <p:nvSpPr>
          <p:cNvPr id="14" name="矩形 13"/>
          <p:cNvSpPr/>
          <p:nvPr/>
        </p:nvSpPr>
        <p:spPr>
          <a:xfrm>
            <a:off x="3289432" y="2617504"/>
            <a:ext cx="2565126" cy="253916"/>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1050" b="0" i="0" u="none" strike="noStrike" kern="1200" cap="none" spc="0" normalizeH="0" baseline="0" noProof="0" dirty="0">
                <a:ln>
                  <a:noFill/>
                </a:ln>
                <a:solidFill>
                  <a:srgbClr val="304371"/>
                </a:solidFill>
                <a:effectLst/>
                <a:uLnTx/>
                <a:uFillTx/>
                <a:latin typeface="Arial" panose="020B0604020202020204"/>
                <a:ea typeface="方正兰亭黑_GBK"/>
                <a:cs typeface="+mn-cs"/>
              </a:rPr>
              <a:t>PATTERN SEARCH SPACE PRUNING</a:t>
            </a:r>
          </a:p>
        </p:txBody>
      </p:sp>
      <p:cxnSp>
        <p:nvCxnSpPr>
          <p:cNvPr id="16" name="直接连接符 15"/>
          <p:cNvCxnSpPr/>
          <p:nvPr/>
        </p:nvCxnSpPr>
        <p:spPr>
          <a:xfrm>
            <a:off x="3188368" y="2961888"/>
            <a:ext cx="292748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grpSp>
    </p:spTree>
    <p:extLst>
      <p:ext uri="{BB962C8B-B14F-4D97-AF65-F5344CB8AC3E}">
        <p14:creationId xmlns:p14="http://schemas.microsoft.com/office/powerpoint/2010/main" val="1176517101"/>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162148"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2.3</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：模式搜索空间剪枝</a:t>
            </a:r>
          </a:p>
        </p:txBody>
      </p:sp>
      <p:sp>
        <p:nvSpPr>
          <p:cNvPr id="5" name="矩形 4"/>
          <p:cNvSpPr/>
          <p:nvPr/>
        </p:nvSpPr>
        <p:spPr>
          <a:xfrm>
            <a:off x="10463" y="575233"/>
            <a:ext cx="2000868"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PATTERN SEARCH SPACE PRUNING</a:t>
            </a:r>
          </a:p>
        </p:txBody>
      </p:sp>
      <p:cxnSp>
        <p:nvCxnSpPr>
          <p:cNvPr id="7" name="直接连接符 6"/>
          <p:cNvCxnSpPr/>
          <p:nvPr/>
        </p:nvCxnSpPr>
        <p:spPr>
          <a:xfrm>
            <a:off x="194041" y="811697"/>
            <a:ext cx="34738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
        <p:nvSpPr>
          <p:cNvPr id="71" name="矩形 70"/>
          <p:cNvSpPr/>
          <p:nvPr/>
        </p:nvSpPr>
        <p:spPr>
          <a:xfrm>
            <a:off x="3473308" y="2954382"/>
            <a:ext cx="2190584" cy="722505"/>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en-US" altLang="zh-CN" sz="1050" b="0" i="0" u="none" strike="noStrike" kern="1200" cap="none" spc="0" normalizeH="0" baseline="0" noProof="0">
                <a:ln>
                  <a:noFill/>
                </a:ln>
                <a:solidFill>
                  <a:prstClr val="white"/>
                </a:solidFill>
                <a:effectLst/>
                <a:uLnTx/>
                <a:uFillTx/>
                <a:latin typeface="Calibri Light"/>
                <a:ea typeface="微软雅黑 Light"/>
                <a:cs typeface="+mn-cs"/>
              </a:rPr>
              <a:t>Lorem ipsum dolor sit amet, consectetuer adipiscing elit. Aenean commodo ligula eget dolor. </a:t>
            </a:r>
          </a:p>
        </p:txBody>
      </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选题的意义</a:t>
            </a: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40508" y="1213722"/>
            <a:ext cx="7008020" cy="2344231"/>
          </a:xfrm>
          <a:prstGeom prst="rect">
            <a:avLst/>
          </a:prstGeom>
          <a:solidFill>
            <a:srgbClr val="304371"/>
          </a:solidFill>
        </p:spPr>
        <p:txBody>
          <a:bodyPr wrap="square" rtlCol="0">
            <a:spAutoFit/>
          </a:bodyPr>
          <a:lstStyle/>
          <a:p>
            <a:pPr marL="285750" marR="0" lvl="0" indent="-285750" algn="l" defTabSz="685800" rtl="0" eaLnBrk="1" fontAlgn="auto" latinLnBrk="0" hangingPunct="1">
              <a:lnSpc>
                <a:spcPts val="2200"/>
              </a:lnSpc>
              <a:spcBef>
                <a:spcPts val="0"/>
              </a:spcBef>
              <a:spcAft>
                <a:spcPts val="0"/>
              </a:spcAft>
              <a:buClr>
                <a:prstClr val="white"/>
              </a:buClr>
              <a:buSzTx/>
              <a:buFont typeface="Wingdings" panose="05000000000000000000" pitchFamily="2" charset="2"/>
              <a:buChar char="l"/>
              <a:tabLst/>
              <a:defRPr/>
            </a:pP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285750" marR="0" lvl="0"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通常的数据挖掘中，知识类型和数据约束在挖掘前使用，其它约束在挖掘后用来过滤规则，但这使挖掘过程非常低效。</a:t>
            </a: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285750" marR="0" lvl="0"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l"/>
              <a:tabLst/>
              <a:defRPr/>
            </a:pPr>
            <a:endParaRPr kumimoji="0" lang="en-US" altLang="zh-CN" sz="2000" b="0" i="1" u="none" strike="noStrike" kern="1200" cap="none" spc="0" normalizeH="0" baseline="-25000" noProof="0" dirty="0">
              <a:ln>
                <a:noFill/>
              </a:ln>
              <a:solidFill>
                <a:prstClr val="white"/>
              </a:solidFill>
              <a:effectLst/>
              <a:uLnTx/>
              <a:uFillTx/>
              <a:latin typeface="Times New Roman" pitchFamily="18" charset="0"/>
              <a:ea typeface="宋体" charset="-122"/>
              <a:cs typeface="+mn-cs"/>
            </a:endParaRPr>
          </a:p>
          <a:p>
            <a:pPr marL="285750" marR="0" lvl="0"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什么类型的规则约束可以在挖掘过程中使用，以缩小规则搜索空间？</a:t>
            </a:r>
          </a:p>
          <a:p>
            <a:pPr marL="342900" marR="0" lvl="2" indent="0" algn="l" defTabSz="685800" rtl="0" eaLnBrk="1" fontAlgn="auto" latinLnBrk="0" hangingPunct="1">
              <a:lnSpc>
                <a:spcPts val="2200"/>
              </a:lnSpc>
              <a:spcBef>
                <a:spcPts val="0"/>
              </a:spcBef>
              <a:spcAft>
                <a:spcPts val="0"/>
              </a:spcAft>
              <a:buClr>
                <a:srgbClr val="304371"/>
              </a:buClr>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685800" marR="0" lvl="2" indent="-342900" algn="l" defTabSz="685800" rtl="0" eaLnBrk="1" fontAlgn="auto" latinLnBrk="0" hangingPunct="1">
              <a:lnSpc>
                <a:spcPct val="100000"/>
              </a:lnSpc>
              <a:spcBef>
                <a:spcPts val="0"/>
              </a:spcBef>
              <a:spcAft>
                <a:spcPts val="0"/>
              </a:spcAft>
              <a:buClr>
                <a:srgbClr val="304371"/>
              </a:buClr>
              <a:buSzTx/>
              <a:buFont typeface="Wingdings" panose="05000000000000000000" pitchFamily="2" charset="2"/>
              <a:buChar char="l"/>
              <a:tabLst/>
              <a:defRPr/>
            </a:pPr>
            <a:endPar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endParaRPr>
          </a:p>
        </p:txBody>
      </p:sp>
    </p:spTree>
    <p:extLst>
      <p:ext uri="{BB962C8B-B14F-4D97-AF65-F5344CB8AC3E}">
        <p14:creationId xmlns:p14="http://schemas.microsoft.com/office/powerpoint/2010/main" val="1959288221"/>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162148"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2.3</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：模式搜索空间剪枝</a:t>
            </a:r>
          </a:p>
        </p:txBody>
      </p:sp>
      <p:sp>
        <p:nvSpPr>
          <p:cNvPr id="5" name="矩形 4"/>
          <p:cNvSpPr/>
          <p:nvPr/>
        </p:nvSpPr>
        <p:spPr>
          <a:xfrm>
            <a:off x="0" y="575233"/>
            <a:ext cx="2000868"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PATTERN SEARCH SPACE PRUNING</a:t>
            </a:r>
          </a:p>
        </p:txBody>
      </p:sp>
      <p:cxnSp>
        <p:nvCxnSpPr>
          <p:cNvPr id="7" name="直接连接符 6"/>
          <p:cNvCxnSpPr/>
          <p:nvPr/>
        </p:nvCxnSpPr>
        <p:spPr>
          <a:xfrm>
            <a:off x="194041" y="811697"/>
            <a:ext cx="34738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
        <p:nvSpPr>
          <p:cNvPr id="71" name="矩形 70"/>
          <p:cNvSpPr/>
          <p:nvPr/>
        </p:nvSpPr>
        <p:spPr>
          <a:xfrm>
            <a:off x="3473308" y="2954382"/>
            <a:ext cx="2190584" cy="722505"/>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en-US" altLang="zh-CN" sz="1050" b="0" i="0" u="none" strike="noStrike" kern="1200" cap="none" spc="0" normalizeH="0" baseline="0" noProof="0">
                <a:ln>
                  <a:noFill/>
                </a:ln>
                <a:solidFill>
                  <a:prstClr val="white"/>
                </a:solidFill>
                <a:effectLst/>
                <a:uLnTx/>
                <a:uFillTx/>
                <a:latin typeface="Calibri Light"/>
                <a:ea typeface="微软雅黑 Light"/>
                <a:cs typeface="+mn-cs"/>
              </a:rPr>
              <a:t>Lorem ipsum dolor sit amet, consectetuer adipiscing elit. Aenean commodo ligula eget dolor. </a:t>
            </a:r>
          </a:p>
        </p:txBody>
      </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选题的意义</a:t>
            </a: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40508" y="1213722"/>
            <a:ext cx="7008020" cy="3395801"/>
          </a:xfrm>
          <a:prstGeom prst="rect">
            <a:avLst/>
          </a:prstGeom>
          <a:solidFill>
            <a:srgbClr val="304371"/>
          </a:solidFill>
        </p:spPr>
        <p:txBody>
          <a:bodyPr wrap="square" rtlCol="0">
            <a:spAutoFit/>
          </a:bodyPr>
          <a:lstStyle/>
          <a:p>
            <a:pPr marL="285750" marR="0" lvl="0" indent="-285750" algn="l" defTabSz="685800" rtl="0" eaLnBrk="1" fontAlgn="auto" latinLnBrk="0" hangingPunct="1">
              <a:lnSpc>
                <a:spcPts val="2200"/>
              </a:lnSpc>
              <a:spcBef>
                <a:spcPts val="0"/>
              </a:spcBef>
              <a:spcAft>
                <a:spcPts val="0"/>
              </a:spcAft>
              <a:buClr>
                <a:prstClr val="white"/>
              </a:buClr>
              <a:buSzTx/>
              <a:buFont typeface="Wingdings" panose="05000000000000000000" pitchFamily="2" charset="2"/>
              <a:buChar char="l"/>
              <a:tabLst/>
              <a:defRPr/>
            </a:pP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285750" marR="0" lvl="0" indent="-285750" algn="l" defTabSz="685800" rtl="0" eaLnBrk="1" fontAlgn="auto" latinLnBrk="0" hangingPunct="1">
              <a:lnSpc>
                <a:spcPts val="23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假设</a:t>
            </a:r>
            <a:r>
              <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rPr>
              <a:t>ALL Electronics</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有一个多维销售数据库，包含以下相互关联的关系：</a:t>
            </a: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628650" marR="0" lvl="1" indent="-285750" algn="l" defTabSz="685800" rtl="0" eaLnBrk="1" fontAlgn="auto" latinLnBrk="0" hangingPunct="1">
              <a:lnSpc>
                <a:spcPts val="2400"/>
              </a:lnSpc>
              <a:spcBef>
                <a:spcPts val="0"/>
              </a:spcBef>
              <a:spcAft>
                <a:spcPts val="0"/>
              </a:spcAft>
              <a:buClrTx/>
              <a:buSzTx/>
              <a:buFont typeface="Wingdings" panose="05000000000000000000" pitchFamily="2" charset="2"/>
              <a:buChar char="l"/>
              <a:tabLst/>
              <a:defRPr/>
            </a:pP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宋体" charset="-122"/>
                <a:cs typeface="Times New Roman" panose="02020603050405020304" pitchFamily="18" charset="0"/>
              </a:rPr>
              <a:t>Item(item_ ID, item_ name, description, category, price)</a:t>
            </a:r>
          </a:p>
          <a:p>
            <a:pPr marL="628650" marR="0" lvl="1" indent="-285750" algn="l" defTabSz="685800" rtl="0" eaLnBrk="1" fontAlgn="auto" latinLnBrk="0" hangingPunct="1">
              <a:lnSpc>
                <a:spcPts val="2400"/>
              </a:lnSpc>
              <a:spcBef>
                <a:spcPts val="0"/>
              </a:spcBef>
              <a:spcAft>
                <a:spcPts val="0"/>
              </a:spcAft>
              <a:buClrTx/>
              <a:buSzTx/>
              <a:buFont typeface="Wingdings" panose="05000000000000000000" pitchFamily="2" charset="2"/>
              <a:buChar char="l"/>
              <a:tabLst/>
              <a:defRPr/>
            </a:pP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宋体" charset="-122"/>
                <a:cs typeface="Times New Roman" panose="02020603050405020304" pitchFamily="18" charset="0"/>
              </a:rPr>
              <a:t>Sales(transaction_ ID, day,  month, year, store_ ID, city)</a:t>
            </a:r>
          </a:p>
          <a:p>
            <a:pPr marL="628650" marR="0" lvl="1" indent="-285750" algn="l" defTabSz="685800" rtl="0" eaLnBrk="1" fontAlgn="auto" latinLnBrk="0" hangingPunct="1">
              <a:lnSpc>
                <a:spcPts val="2400"/>
              </a:lnSpc>
              <a:spcBef>
                <a:spcPts val="0"/>
              </a:spcBef>
              <a:spcAft>
                <a:spcPts val="0"/>
              </a:spcAft>
              <a:buClrTx/>
              <a:buSzTx/>
              <a:buFont typeface="Wingdings" panose="05000000000000000000" pitchFamily="2" charset="2"/>
              <a:buChar char="l"/>
              <a:tabLst/>
              <a:defRPr/>
            </a:pP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宋体" charset="-122"/>
                <a:cs typeface="Times New Roman" panose="02020603050405020304" pitchFamily="18" charset="0"/>
              </a:rPr>
              <a:t>Trans_ item(item_ ID, transaction_ ID)</a:t>
            </a:r>
          </a:p>
          <a:p>
            <a:pPr marL="628650" marR="0" lvl="1" indent="-285750" algn="l" defTabSz="685800" rtl="0" eaLnBrk="1" fontAlgn="auto" latinLnBrk="0" hangingPunct="1">
              <a:lnSpc>
                <a:spcPts val="2400"/>
              </a:lnSpc>
              <a:spcBef>
                <a:spcPts val="0"/>
              </a:spcBef>
              <a:spcAft>
                <a:spcPts val="0"/>
              </a:spcAft>
              <a:buClrTx/>
              <a:buSzTx/>
              <a:buFont typeface="Wingdings" panose="05000000000000000000" pitchFamily="2" charset="2"/>
              <a:buChar char="l"/>
              <a:tabLst/>
              <a:defRPr/>
            </a:pPr>
            <a:endPar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宋体" charset="-122"/>
              <a:cs typeface="Times New Roman" panose="02020603050405020304" pitchFamily="18" charset="0"/>
            </a:endParaRPr>
          </a:p>
          <a:p>
            <a:pPr marL="285750" marR="0" lvl="0" indent="-285750" algn="l" defTabSz="685800" rtl="0" eaLnBrk="1" fontAlgn="auto" latinLnBrk="0" hangingPunct="1">
              <a:lnSpc>
                <a:spcPts val="24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charset="-122"/>
                <a:cs typeface="Times New Roman" panose="02020603050405020304" pitchFamily="18" charset="0"/>
              </a:rPr>
              <a:t>假设关联挖掘查询是：“对于芝加哥</a:t>
            </a: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宋体" charset="-122"/>
                <a:cs typeface="Times New Roman" panose="02020603050405020304" pitchFamily="18" charset="0"/>
              </a:rPr>
              <a:t>2010</a:t>
            </a:r>
            <a:r>
              <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charset="-122"/>
                <a:cs typeface="Times New Roman" panose="02020603050405020304" pitchFamily="18" charset="0"/>
              </a:rPr>
              <a:t>年的销售，找出关于何种廉价商品（价格低于</a:t>
            </a: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宋体" charset="-122"/>
                <a:cs typeface="Times New Roman" panose="02020603050405020304" pitchFamily="18" charset="0"/>
              </a:rPr>
              <a:t>10</a:t>
            </a:r>
            <a:r>
              <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charset="-122"/>
                <a:cs typeface="Times New Roman" panose="02020603050405020304" pitchFamily="18" charset="0"/>
              </a:rPr>
              <a:t>美元）的销售可以促进（在同一事务中出现）何种昂贵商品（最低价为</a:t>
            </a: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宋体" charset="-122"/>
                <a:cs typeface="Times New Roman" panose="02020603050405020304" pitchFamily="18" charset="0"/>
              </a:rPr>
              <a:t>50</a:t>
            </a:r>
            <a:r>
              <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charset="-122"/>
                <a:cs typeface="Times New Roman" panose="02020603050405020304" pitchFamily="18" charset="0"/>
              </a:rPr>
              <a:t>美元）的销售的模式或规则”</a:t>
            </a:r>
            <a:endPar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342900" marR="0" lvl="1" indent="-342900" algn="l" defTabSz="685800" rtl="0" eaLnBrk="1" fontAlgn="auto" latinLnBrk="0" hangingPunct="1">
              <a:lnSpc>
                <a:spcPct val="100000"/>
              </a:lnSpc>
              <a:spcBef>
                <a:spcPts val="0"/>
              </a:spcBef>
              <a:spcAft>
                <a:spcPts val="0"/>
              </a:spcAft>
              <a:buClr>
                <a:srgbClr val="304371"/>
              </a:buClr>
              <a:buSzTx/>
              <a:buFont typeface="Wingdings" panose="05000000000000000000" pitchFamily="2" charset="2"/>
              <a:buChar char="l"/>
              <a:tabLst/>
              <a:defRPr/>
            </a:pPr>
            <a:endPar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endParaRPr>
          </a:p>
        </p:txBody>
      </p:sp>
    </p:spTree>
    <p:extLst>
      <p:ext uri="{BB962C8B-B14F-4D97-AF65-F5344CB8AC3E}">
        <p14:creationId xmlns:p14="http://schemas.microsoft.com/office/powerpoint/2010/main" val="1971550473"/>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162148"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2.3</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：模式搜索空间剪枝</a:t>
            </a:r>
          </a:p>
        </p:txBody>
      </p:sp>
      <p:sp>
        <p:nvSpPr>
          <p:cNvPr id="5" name="矩形 4"/>
          <p:cNvSpPr/>
          <p:nvPr/>
        </p:nvSpPr>
        <p:spPr>
          <a:xfrm>
            <a:off x="103610" y="560919"/>
            <a:ext cx="2000868"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PATTERN SEARCH SPACE PRUNING</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103610"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8" name="任意多边形 7"/>
          <p:cNvSpPr/>
          <p:nvPr/>
        </p:nvSpPr>
        <p:spPr>
          <a:xfrm>
            <a:off x="2220216"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5228" tIns="52007" rIns="381214" bIns="52007" numCol="1" spcCol="1270" anchor="ctr" anchorCtr="0">
            <a:noAutofit/>
          </a:bodyPr>
          <a:lstStyle/>
          <a:p>
            <a:pPr marL="0" marR="0" lvl="0" indent="0" algn="ctr" defTabSz="1733550" rtl="0" eaLnBrk="1" fontAlgn="auto" latinLnBrk="0" hangingPunct="1">
              <a:lnSpc>
                <a:spcPct val="90000"/>
              </a:lnSpc>
              <a:spcBef>
                <a:spcPct val="0"/>
              </a:spcBef>
              <a:spcAft>
                <a:spcPct val="35000"/>
              </a:spcAft>
              <a:buClrTx/>
              <a:buSzTx/>
              <a:buFontTx/>
              <a:buNone/>
              <a:tabLst/>
              <a:defRPr/>
            </a:pPr>
            <a:endParaRPr kumimoji="0" lang="zh-CN" altLang="en-US" sz="39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9" name="任意多边形 8"/>
          <p:cNvSpPr/>
          <p:nvPr/>
        </p:nvSpPr>
        <p:spPr>
          <a:xfrm>
            <a:off x="4336823"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10" name="任意多边形 9"/>
          <p:cNvSpPr/>
          <p:nvPr/>
        </p:nvSpPr>
        <p:spPr>
          <a:xfrm>
            <a:off x="6453429"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61" name="矩形 60"/>
          <p:cNvSpPr/>
          <p:nvPr/>
        </p:nvSpPr>
        <p:spPr>
          <a:xfrm>
            <a:off x="103610" y="3894550"/>
            <a:ext cx="2122640" cy="1015663"/>
          </a:xfrm>
          <a:prstGeom prst="rect">
            <a:avLst/>
          </a:prstGeom>
        </p:spPr>
        <p:txBody>
          <a:bodyPr wrap="square">
            <a:spAutoFit/>
          </a:bodyPr>
          <a:lstStyle/>
          <a:p>
            <a:pPr marL="0" marR="0" lvl="0" indent="0" algn="ctr" defTabSz="685800" rtl="0" eaLnBrk="1" fontAlgn="auto" latinLnBrk="0" hangingPunct="1">
              <a:lnSpc>
                <a:spcPts val="2200"/>
              </a:lnSpc>
              <a:spcBef>
                <a:spcPts val="600"/>
              </a:spcBef>
              <a:spcAft>
                <a:spcPts val="0"/>
              </a:spcAft>
              <a:buClrTx/>
              <a:buSzTx/>
              <a:buFontTx/>
              <a:buNone/>
              <a:tabLst/>
              <a:defRPr/>
            </a:pPr>
            <a:r>
              <a:rPr kumimoji="0" lang="en-US" altLang="zh-CN" sz="1600" b="1"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I. price &lt; 10</a:t>
            </a:r>
          </a:p>
          <a:p>
            <a:pPr marL="0" marR="0" lvl="0" indent="0" algn="ctr" defTabSz="685800" rtl="0" eaLnBrk="1" fontAlgn="auto" latinLnBrk="0" hangingPunct="1">
              <a:lnSpc>
                <a:spcPts val="2200"/>
              </a:lnSpc>
              <a:spcBef>
                <a:spcPts val="60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其中</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I</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代表廉价商品的</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item _ ID.</a:t>
            </a:r>
          </a:p>
        </p:txBody>
      </p:sp>
      <p:cxnSp>
        <p:nvCxnSpPr>
          <p:cNvPr id="62" name="直接连接符 61"/>
          <p:cNvCxnSpPr/>
          <p:nvPr/>
        </p:nvCxnSpPr>
        <p:spPr>
          <a:xfrm>
            <a:off x="1046673"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87550" y="3566843"/>
            <a:ext cx="1154761"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rPr>
              <a:t>1</a:t>
            </a:r>
            <a:endParaRPr kumimoji="0" lang="zh-CN" altLang="en-US"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endParaRPr>
          </a:p>
        </p:txBody>
      </p:sp>
      <p:sp>
        <p:nvSpPr>
          <p:cNvPr id="11" name="椭圆 10"/>
          <p:cNvSpPr/>
          <p:nvPr/>
        </p:nvSpPr>
        <p:spPr>
          <a:xfrm>
            <a:off x="943375" y="3000870"/>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64" name="椭圆 63"/>
          <p:cNvSpPr/>
          <p:nvPr/>
        </p:nvSpPr>
        <p:spPr>
          <a:xfrm>
            <a:off x="3044887"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65" name="矩形 64"/>
          <p:cNvSpPr/>
          <p:nvPr/>
        </p:nvSpPr>
        <p:spPr>
          <a:xfrm>
            <a:off x="2226250" y="1348250"/>
            <a:ext cx="2478097" cy="733534"/>
          </a:xfrm>
          <a:prstGeom prst="rect">
            <a:avLst/>
          </a:prstGeom>
        </p:spPr>
        <p:txBody>
          <a:bodyPr wrap="square">
            <a:spAutoFit/>
          </a:bodyPr>
          <a:lstStyle/>
          <a:p>
            <a:pPr marL="0" marR="0" lvl="0" indent="0" algn="ctr" defTabSz="685800" rtl="0" eaLnBrk="1" fontAlgn="auto" latinLnBrk="0" hangingPunct="1">
              <a:lnSpc>
                <a:spcPts val="2200"/>
              </a:lnSpc>
              <a:spcBef>
                <a:spcPts val="600"/>
              </a:spcBef>
              <a:spcAft>
                <a:spcPts val="0"/>
              </a:spcAft>
              <a:buClrTx/>
              <a:buSzTx/>
              <a:buFontTx/>
              <a:buNone/>
              <a:tabLst/>
              <a:defRPr/>
            </a:pPr>
            <a:r>
              <a:rPr kumimoji="0" lang="en-US" altLang="zh-CN" sz="1600" b="1"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Min( J. price ) &gt;= 50</a:t>
            </a:r>
          </a:p>
          <a:p>
            <a:pPr marL="0" marR="0" lvl="0" indent="0" algn="ctr" defTabSz="685800" rtl="0" eaLnBrk="1" fontAlgn="auto" latinLnBrk="0" hangingPunct="1">
              <a:lnSpc>
                <a:spcPts val="2200"/>
              </a:lnSpc>
              <a:spcBef>
                <a:spcPts val="600"/>
              </a:spcBef>
              <a:spcAft>
                <a:spcPts val="0"/>
              </a:spcAft>
              <a:buClrTx/>
              <a:buSzTx/>
              <a:buFontTx/>
              <a:buNone/>
              <a:tabLst/>
              <a:defRPr/>
            </a:pPr>
            <a:r>
              <a:rPr kumimoji="0" lang="en-US" altLang="zh-CN"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J</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代表昂贵商品的</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item _ID.</a:t>
            </a:r>
          </a:p>
        </p:txBody>
      </p:sp>
      <p:cxnSp>
        <p:nvCxnSpPr>
          <p:cNvPr id="66" name="直接连接符 65"/>
          <p:cNvCxnSpPr/>
          <p:nvPr/>
        </p:nvCxnSpPr>
        <p:spPr>
          <a:xfrm>
            <a:off x="3145648" y="1273254"/>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2738940" y="978974"/>
            <a:ext cx="1032714"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rPr>
              <a:t>2</a:t>
            </a:r>
            <a:endParaRPr kumimoji="0" lang="zh-CN" altLang="en-US"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endParaRPr>
          </a:p>
        </p:txBody>
      </p:sp>
      <p:sp>
        <p:nvSpPr>
          <p:cNvPr id="68" name="椭圆 67"/>
          <p:cNvSpPr/>
          <p:nvPr/>
        </p:nvSpPr>
        <p:spPr>
          <a:xfrm>
            <a:off x="5245838" y="2989582"/>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69" name="矩形 68"/>
          <p:cNvSpPr/>
          <p:nvPr/>
        </p:nvSpPr>
        <p:spPr>
          <a:xfrm>
            <a:off x="4435000" y="3894550"/>
            <a:ext cx="2122640" cy="412421"/>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en-US" altLang="zh-CN" sz="1600" b="1"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T. City = Chicago</a:t>
            </a:r>
          </a:p>
        </p:txBody>
      </p:sp>
      <p:cxnSp>
        <p:nvCxnSpPr>
          <p:cNvPr id="70" name="直接连接符 69"/>
          <p:cNvCxnSpPr/>
          <p:nvPr/>
        </p:nvCxnSpPr>
        <p:spPr>
          <a:xfrm>
            <a:off x="5417521"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52571" y="3566843"/>
            <a:ext cx="1112390"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rPr>
              <a:t>3</a:t>
            </a:r>
            <a:endParaRPr kumimoji="0" lang="zh-CN" altLang="en-US"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endParaRPr>
          </a:p>
        </p:txBody>
      </p:sp>
      <p:sp>
        <p:nvSpPr>
          <p:cNvPr id="72" name="椭圆 71"/>
          <p:cNvSpPr/>
          <p:nvPr/>
        </p:nvSpPr>
        <p:spPr>
          <a:xfrm>
            <a:off x="7301806"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73" name="矩形 72"/>
          <p:cNvSpPr/>
          <p:nvPr/>
        </p:nvSpPr>
        <p:spPr>
          <a:xfrm>
            <a:off x="6522231" y="1286751"/>
            <a:ext cx="2282981" cy="809452"/>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en-US" altLang="zh-CN" sz="1600" b="1"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T. Year  = 2010.</a:t>
            </a:r>
          </a:p>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en-US" altLang="zh-CN"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T</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代表</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transaction _ ID </a:t>
            </a:r>
          </a:p>
        </p:txBody>
      </p:sp>
      <p:cxnSp>
        <p:nvCxnSpPr>
          <p:cNvPr id="74" name="直接连接符 73"/>
          <p:cNvCxnSpPr/>
          <p:nvPr/>
        </p:nvCxnSpPr>
        <p:spPr>
          <a:xfrm>
            <a:off x="7465295" y="1286751"/>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023607" y="978973"/>
            <a:ext cx="1119891"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rPr>
              <a:t>4</a:t>
            </a:r>
            <a:endParaRPr kumimoji="0" lang="zh-CN" altLang="en-US"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endParaRPr>
          </a:p>
        </p:txBody>
      </p:sp>
      <p:sp>
        <p:nvSpPr>
          <p:cNvPr id="55" name="AutoShape 32"/>
          <p:cNvSpPr/>
          <p:nvPr/>
        </p:nvSpPr>
        <p:spPr bwMode="auto">
          <a:xfrm>
            <a:off x="1046673" y="3110583"/>
            <a:ext cx="360362" cy="314325"/>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accent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nvGrpSpPr>
          <p:cNvPr id="56" name="Group 15"/>
          <p:cNvGrpSpPr/>
          <p:nvPr/>
        </p:nvGrpSpPr>
        <p:grpSpPr>
          <a:xfrm>
            <a:off x="3144489" y="2181067"/>
            <a:ext cx="359165" cy="348727"/>
            <a:chOff x="8216107" y="4449763"/>
            <a:chExt cx="464344" cy="450850"/>
          </a:xfrm>
          <a:solidFill>
            <a:schemeClr val="accent1"/>
          </a:solidFill>
        </p:grpSpPr>
        <p:sp>
          <p:nvSpPr>
            <p:cNvPr id="57"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58"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
        <p:nvSpPr>
          <p:cNvPr id="59" name="Freeform 889"/>
          <p:cNvSpPr>
            <a:spLocks noEditPoints="1"/>
          </p:cNvSpPr>
          <p:nvPr/>
        </p:nvSpPr>
        <p:spPr bwMode="auto">
          <a:xfrm>
            <a:off x="5322026" y="3075869"/>
            <a:ext cx="373480" cy="349039"/>
          </a:xfrm>
          <a:custGeom>
            <a:avLst/>
            <a:gdLst>
              <a:gd name="T0" fmla="*/ 178 w 178"/>
              <a:gd name="T1" fmla="*/ 180 h 185"/>
              <a:gd name="T2" fmla="*/ 5 w 178"/>
              <a:gd name="T3" fmla="*/ 185 h 185"/>
              <a:gd name="T4" fmla="*/ 0 w 178"/>
              <a:gd name="T5" fmla="*/ 180 h 185"/>
              <a:gd name="T6" fmla="*/ 173 w 178"/>
              <a:gd name="T7" fmla="*/ 175 h 185"/>
              <a:gd name="T8" fmla="*/ 6 w 178"/>
              <a:gd name="T9" fmla="*/ 162 h 185"/>
              <a:gd name="T10" fmla="*/ 11 w 178"/>
              <a:gd name="T11" fmla="*/ 167 h 185"/>
              <a:gd name="T12" fmla="*/ 172 w 178"/>
              <a:gd name="T13" fmla="*/ 162 h 185"/>
              <a:gd name="T14" fmla="*/ 167 w 178"/>
              <a:gd name="T15" fmla="*/ 157 h 185"/>
              <a:gd name="T16" fmla="*/ 6 w 178"/>
              <a:gd name="T17" fmla="*/ 162 h 185"/>
              <a:gd name="T18" fmla="*/ 8 w 178"/>
              <a:gd name="T19" fmla="*/ 50 h 185"/>
              <a:gd name="T20" fmla="*/ 91 w 178"/>
              <a:gd name="T21" fmla="*/ 1 h 185"/>
              <a:gd name="T22" fmla="*/ 174 w 178"/>
              <a:gd name="T23" fmla="*/ 57 h 185"/>
              <a:gd name="T24" fmla="*/ 9 w 178"/>
              <a:gd name="T25" fmla="*/ 61 h 185"/>
              <a:gd name="T26" fmla="*/ 77 w 178"/>
              <a:gd name="T27" fmla="*/ 34 h 185"/>
              <a:gd name="T28" fmla="*/ 101 w 178"/>
              <a:gd name="T29" fmla="*/ 34 h 185"/>
              <a:gd name="T30" fmla="*/ 77 w 178"/>
              <a:gd name="T31" fmla="*/ 34 h 185"/>
              <a:gd name="T32" fmla="*/ 19 w 178"/>
              <a:gd name="T33" fmla="*/ 141 h 185"/>
              <a:gd name="T34" fmla="*/ 25 w 178"/>
              <a:gd name="T35" fmla="*/ 147 h 185"/>
              <a:gd name="T36" fmla="*/ 54 w 178"/>
              <a:gd name="T37" fmla="*/ 142 h 185"/>
              <a:gd name="T38" fmla="*/ 49 w 178"/>
              <a:gd name="T39" fmla="*/ 137 h 185"/>
              <a:gd name="T40" fmla="*/ 47 w 178"/>
              <a:gd name="T41" fmla="*/ 80 h 185"/>
              <a:gd name="T42" fmla="*/ 54 w 178"/>
              <a:gd name="T43" fmla="*/ 76 h 185"/>
              <a:gd name="T44" fmla="*/ 50 w 178"/>
              <a:gd name="T45" fmla="*/ 70 h 185"/>
              <a:gd name="T46" fmla="*/ 19 w 178"/>
              <a:gd name="T47" fmla="*/ 75 h 185"/>
              <a:gd name="T48" fmla="*/ 24 w 178"/>
              <a:gd name="T49" fmla="*/ 80 h 185"/>
              <a:gd name="T50" fmla="*/ 25 w 178"/>
              <a:gd name="T51" fmla="*/ 137 h 185"/>
              <a:gd name="T52" fmla="*/ 77 w 178"/>
              <a:gd name="T53" fmla="*/ 137 h 185"/>
              <a:gd name="T54" fmla="*/ 72 w 178"/>
              <a:gd name="T55" fmla="*/ 142 h 185"/>
              <a:gd name="T56" fmla="*/ 101 w 178"/>
              <a:gd name="T57" fmla="*/ 147 h 185"/>
              <a:gd name="T58" fmla="*/ 106 w 178"/>
              <a:gd name="T59" fmla="*/ 141 h 185"/>
              <a:gd name="T60" fmla="*/ 100 w 178"/>
              <a:gd name="T61" fmla="*/ 137 h 185"/>
              <a:gd name="T62" fmla="*/ 101 w 178"/>
              <a:gd name="T63" fmla="*/ 80 h 185"/>
              <a:gd name="T64" fmla="*/ 106 w 178"/>
              <a:gd name="T65" fmla="*/ 75 h 185"/>
              <a:gd name="T66" fmla="*/ 78 w 178"/>
              <a:gd name="T67" fmla="*/ 70 h 185"/>
              <a:gd name="T68" fmla="*/ 72 w 178"/>
              <a:gd name="T69" fmla="*/ 76 h 185"/>
              <a:gd name="T70" fmla="*/ 78 w 178"/>
              <a:gd name="T71" fmla="*/ 80 h 185"/>
              <a:gd name="T72" fmla="*/ 77 w 178"/>
              <a:gd name="T73" fmla="*/ 137 h 185"/>
              <a:gd name="T74" fmla="*/ 124 w 178"/>
              <a:gd name="T75" fmla="*/ 141 h 185"/>
              <a:gd name="T76" fmla="*/ 130 w 178"/>
              <a:gd name="T77" fmla="*/ 147 h 185"/>
              <a:gd name="T78" fmla="*/ 159 w 178"/>
              <a:gd name="T79" fmla="*/ 142 h 185"/>
              <a:gd name="T80" fmla="*/ 154 w 178"/>
              <a:gd name="T81" fmla="*/ 137 h 185"/>
              <a:gd name="T82" fmla="*/ 152 w 178"/>
              <a:gd name="T83" fmla="*/ 80 h 185"/>
              <a:gd name="T84" fmla="*/ 159 w 178"/>
              <a:gd name="T85" fmla="*/ 76 h 185"/>
              <a:gd name="T86" fmla="*/ 155 w 178"/>
              <a:gd name="T87" fmla="*/ 70 h 185"/>
              <a:gd name="T88" fmla="*/ 124 w 178"/>
              <a:gd name="T89" fmla="*/ 75 h 185"/>
              <a:gd name="T90" fmla="*/ 129 w 178"/>
              <a:gd name="T91" fmla="*/ 80 h 185"/>
              <a:gd name="T92" fmla="*/ 130 w 178"/>
              <a:gd name="T93" fmla="*/ 13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 h="185">
                <a:moveTo>
                  <a:pt x="178" y="180"/>
                </a:moveTo>
                <a:cubicBezTo>
                  <a:pt x="178" y="180"/>
                  <a:pt x="178" y="180"/>
                  <a:pt x="178" y="180"/>
                </a:cubicBezTo>
                <a:cubicBezTo>
                  <a:pt x="178" y="183"/>
                  <a:pt x="176" y="185"/>
                  <a:pt x="173" y="185"/>
                </a:cubicBezTo>
                <a:cubicBezTo>
                  <a:pt x="5" y="185"/>
                  <a:pt x="5" y="185"/>
                  <a:pt x="5" y="185"/>
                </a:cubicBezTo>
                <a:cubicBezTo>
                  <a:pt x="2" y="185"/>
                  <a:pt x="0" y="183"/>
                  <a:pt x="0" y="180"/>
                </a:cubicBezTo>
                <a:cubicBezTo>
                  <a:pt x="0" y="180"/>
                  <a:pt x="0" y="180"/>
                  <a:pt x="0" y="180"/>
                </a:cubicBezTo>
                <a:cubicBezTo>
                  <a:pt x="0" y="177"/>
                  <a:pt x="2" y="175"/>
                  <a:pt x="5" y="175"/>
                </a:cubicBezTo>
                <a:cubicBezTo>
                  <a:pt x="173" y="175"/>
                  <a:pt x="173" y="175"/>
                  <a:pt x="173" y="175"/>
                </a:cubicBezTo>
                <a:cubicBezTo>
                  <a:pt x="176" y="175"/>
                  <a:pt x="178" y="177"/>
                  <a:pt x="178" y="180"/>
                </a:cubicBezTo>
                <a:close/>
                <a:moveTo>
                  <a:pt x="6" y="162"/>
                </a:moveTo>
                <a:cubicBezTo>
                  <a:pt x="6" y="162"/>
                  <a:pt x="6" y="162"/>
                  <a:pt x="6" y="162"/>
                </a:cubicBezTo>
                <a:cubicBezTo>
                  <a:pt x="6" y="165"/>
                  <a:pt x="9" y="167"/>
                  <a:pt x="11" y="167"/>
                </a:cubicBezTo>
                <a:cubicBezTo>
                  <a:pt x="167" y="167"/>
                  <a:pt x="167" y="167"/>
                  <a:pt x="167" y="167"/>
                </a:cubicBezTo>
                <a:cubicBezTo>
                  <a:pt x="169" y="167"/>
                  <a:pt x="172" y="165"/>
                  <a:pt x="172" y="162"/>
                </a:cubicBezTo>
                <a:cubicBezTo>
                  <a:pt x="172" y="162"/>
                  <a:pt x="172" y="162"/>
                  <a:pt x="172" y="162"/>
                </a:cubicBezTo>
                <a:cubicBezTo>
                  <a:pt x="172" y="159"/>
                  <a:pt x="169" y="157"/>
                  <a:pt x="167" y="157"/>
                </a:cubicBezTo>
                <a:cubicBezTo>
                  <a:pt x="11" y="157"/>
                  <a:pt x="11" y="157"/>
                  <a:pt x="11" y="157"/>
                </a:cubicBezTo>
                <a:cubicBezTo>
                  <a:pt x="9" y="157"/>
                  <a:pt x="6" y="159"/>
                  <a:pt x="6" y="162"/>
                </a:cubicBezTo>
                <a:close/>
                <a:moveTo>
                  <a:pt x="4" y="57"/>
                </a:moveTo>
                <a:cubicBezTo>
                  <a:pt x="4" y="54"/>
                  <a:pt x="3" y="52"/>
                  <a:pt x="8" y="50"/>
                </a:cubicBezTo>
                <a:cubicBezTo>
                  <a:pt x="12" y="47"/>
                  <a:pt x="87" y="1"/>
                  <a:pt x="87" y="1"/>
                </a:cubicBezTo>
                <a:cubicBezTo>
                  <a:pt x="88" y="0"/>
                  <a:pt x="90" y="0"/>
                  <a:pt x="91" y="1"/>
                </a:cubicBezTo>
                <a:cubicBezTo>
                  <a:pt x="91" y="1"/>
                  <a:pt x="167" y="47"/>
                  <a:pt x="170" y="50"/>
                </a:cubicBezTo>
                <a:cubicBezTo>
                  <a:pt x="174" y="52"/>
                  <a:pt x="174" y="54"/>
                  <a:pt x="174" y="57"/>
                </a:cubicBezTo>
                <a:cubicBezTo>
                  <a:pt x="174" y="59"/>
                  <a:pt x="171" y="61"/>
                  <a:pt x="169" y="61"/>
                </a:cubicBezTo>
                <a:cubicBezTo>
                  <a:pt x="9" y="61"/>
                  <a:pt x="9" y="61"/>
                  <a:pt x="9" y="61"/>
                </a:cubicBezTo>
                <a:cubicBezTo>
                  <a:pt x="7" y="61"/>
                  <a:pt x="4" y="59"/>
                  <a:pt x="4" y="57"/>
                </a:cubicBezTo>
                <a:close/>
                <a:moveTo>
                  <a:pt x="77" y="34"/>
                </a:moveTo>
                <a:cubicBezTo>
                  <a:pt x="77" y="40"/>
                  <a:pt x="83" y="45"/>
                  <a:pt x="89" y="45"/>
                </a:cubicBezTo>
                <a:cubicBezTo>
                  <a:pt x="95" y="45"/>
                  <a:pt x="101" y="40"/>
                  <a:pt x="101" y="34"/>
                </a:cubicBezTo>
                <a:cubicBezTo>
                  <a:pt x="101" y="27"/>
                  <a:pt x="95" y="22"/>
                  <a:pt x="89" y="22"/>
                </a:cubicBezTo>
                <a:cubicBezTo>
                  <a:pt x="83" y="22"/>
                  <a:pt x="77" y="27"/>
                  <a:pt x="77" y="34"/>
                </a:cubicBezTo>
                <a:close/>
                <a:moveTo>
                  <a:pt x="24" y="137"/>
                </a:moveTo>
                <a:cubicBezTo>
                  <a:pt x="21" y="137"/>
                  <a:pt x="19" y="139"/>
                  <a:pt x="19" y="141"/>
                </a:cubicBezTo>
                <a:cubicBezTo>
                  <a:pt x="19" y="142"/>
                  <a:pt x="19" y="142"/>
                  <a:pt x="19" y="142"/>
                </a:cubicBezTo>
                <a:cubicBezTo>
                  <a:pt x="19" y="144"/>
                  <a:pt x="22" y="147"/>
                  <a:pt x="25" y="147"/>
                </a:cubicBezTo>
                <a:cubicBezTo>
                  <a:pt x="49" y="147"/>
                  <a:pt x="49" y="147"/>
                  <a:pt x="49" y="147"/>
                </a:cubicBezTo>
                <a:cubicBezTo>
                  <a:pt x="52" y="147"/>
                  <a:pt x="54" y="144"/>
                  <a:pt x="54" y="142"/>
                </a:cubicBezTo>
                <a:cubicBezTo>
                  <a:pt x="54" y="141"/>
                  <a:pt x="54" y="141"/>
                  <a:pt x="54" y="141"/>
                </a:cubicBezTo>
                <a:cubicBezTo>
                  <a:pt x="54" y="139"/>
                  <a:pt x="52" y="137"/>
                  <a:pt x="49" y="137"/>
                </a:cubicBezTo>
                <a:cubicBezTo>
                  <a:pt x="47" y="137"/>
                  <a:pt x="47" y="137"/>
                  <a:pt x="47" y="137"/>
                </a:cubicBezTo>
                <a:cubicBezTo>
                  <a:pt x="47" y="80"/>
                  <a:pt x="47" y="80"/>
                  <a:pt x="47" y="80"/>
                </a:cubicBezTo>
                <a:cubicBezTo>
                  <a:pt x="49" y="80"/>
                  <a:pt x="49" y="80"/>
                  <a:pt x="49" y="80"/>
                </a:cubicBezTo>
                <a:cubicBezTo>
                  <a:pt x="52" y="80"/>
                  <a:pt x="54" y="78"/>
                  <a:pt x="54" y="76"/>
                </a:cubicBezTo>
                <a:cubicBezTo>
                  <a:pt x="54" y="75"/>
                  <a:pt x="54" y="75"/>
                  <a:pt x="54" y="75"/>
                </a:cubicBezTo>
                <a:cubicBezTo>
                  <a:pt x="54" y="73"/>
                  <a:pt x="52" y="70"/>
                  <a:pt x="50" y="70"/>
                </a:cubicBezTo>
                <a:cubicBezTo>
                  <a:pt x="25" y="70"/>
                  <a:pt x="25" y="70"/>
                  <a:pt x="25" y="70"/>
                </a:cubicBezTo>
                <a:cubicBezTo>
                  <a:pt x="21" y="70"/>
                  <a:pt x="19" y="73"/>
                  <a:pt x="19" y="75"/>
                </a:cubicBezTo>
                <a:cubicBezTo>
                  <a:pt x="19" y="76"/>
                  <a:pt x="19" y="76"/>
                  <a:pt x="19" y="76"/>
                </a:cubicBezTo>
                <a:cubicBezTo>
                  <a:pt x="19" y="78"/>
                  <a:pt x="21" y="80"/>
                  <a:pt x="24" y="80"/>
                </a:cubicBezTo>
                <a:cubicBezTo>
                  <a:pt x="25" y="80"/>
                  <a:pt x="25" y="80"/>
                  <a:pt x="25" y="80"/>
                </a:cubicBezTo>
                <a:cubicBezTo>
                  <a:pt x="25" y="137"/>
                  <a:pt x="25" y="137"/>
                  <a:pt x="25" y="137"/>
                </a:cubicBezTo>
                <a:lnTo>
                  <a:pt x="24" y="137"/>
                </a:lnTo>
                <a:close/>
                <a:moveTo>
                  <a:pt x="77" y="137"/>
                </a:moveTo>
                <a:cubicBezTo>
                  <a:pt x="74" y="137"/>
                  <a:pt x="72" y="139"/>
                  <a:pt x="72" y="141"/>
                </a:cubicBezTo>
                <a:cubicBezTo>
                  <a:pt x="72" y="142"/>
                  <a:pt x="72" y="142"/>
                  <a:pt x="72" y="142"/>
                </a:cubicBezTo>
                <a:cubicBezTo>
                  <a:pt x="72" y="144"/>
                  <a:pt x="75" y="147"/>
                  <a:pt x="78" y="147"/>
                </a:cubicBezTo>
                <a:cubicBezTo>
                  <a:pt x="101" y="147"/>
                  <a:pt x="101" y="147"/>
                  <a:pt x="101" y="147"/>
                </a:cubicBezTo>
                <a:cubicBezTo>
                  <a:pt x="104" y="147"/>
                  <a:pt x="106" y="144"/>
                  <a:pt x="106" y="142"/>
                </a:cubicBezTo>
                <a:cubicBezTo>
                  <a:pt x="106" y="141"/>
                  <a:pt x="106" y="141"/>
                  <a:pt x="106" y="141"/>
                </a:cubicBezTo>
                <a:cubicBezTo>
                  <a:pt x="106" y="139"/>
                  <a:pt x="104" y="137"/>
                  <a:pt x="101" y="137"/>
                </a:cubicBezTo>
                <a:cubicBezTo>
                  <a:pt x="100" y="137"/>
                  <a:pt x="100" y="137"/>
                  <a:pt x="100" y="137"/>
                </a:cubicBezTo>
                <a:cubicBezTo>
                  <a:pt x="100" y="80"/>
                  <a:pt x="100" y="80"/>
                  <a:pt x="100" y="80"/>
                </a:cubicBezTo>
                <a:cubicBezTo>
                  <a:pt x="101" y="80"/>
                  <a:pt x="101" y="80"/>
                  <a:pt x="101" y="80"/>
                </a:cubicBezTo>
                <a:cubicBezTo>
                  <a:pt x="104" y="80"/>
                  <a:pt x="106" y="78"/>
                  <a:pt x="106" y="76"/>
                </a:cubicBezTo>
                <a:cubicBezTo>
                  <a:pt x="106" y="75"/>
                  <a:pt x="106" y="75"/>
                  <a:pt x="106" y="75"/>
                </a:cubicBezTo>
                <a:cubicBezTo>
                  <a:pt x="106" y="73"/>
                  <a:pt x="104" y="70"/>
                  <a:pt x="102" y="70"/>
                </a:cubicBezTo>
                <a:cubicBezTo>
                  <a:pt x="78" y="70"/>
                  <a:pt x="78" y="70"/>
                  <a:pt x="78" y="70"/>
                </a:cubicBezTo>
                <a:cubicBezTo>
                  <a:pt x="74" y="70"/>
                  <a:pt x="72" y="73"/>
                  <a:pt x="72" y="75"/>
                </a:cubicBezTo>
                <a:cubicBezTo>
                  <a:pt x="72" y="76"/>
                  <a:pt x="72" y="76"/>
                  <a:pt x="72" y="76"/>
                </a:cubicBezTo>
                <a:cubicBezTo>
                  <a:pt x="72" y="78"/>
                  <a:pt x="74" y="80"/>
                  <a:pt x="77" y="80"/>
                </a:cubicBezTo>
                <a:cubicBezTo>
                  <a:pt x="78" y="80"/>
                  <a:pt x="78" y="80"/>
                  <a:pt x="78" y="80"/>
                </a:cubicBezTo>
                <a:cubicBezTo>
                  <a:pt x="78" y="137"/>
                  <a:pt x="78" y="137"/>
                  <a:pt x="78" y="137"/>
                </a:cubicBezTo>
                <a:lnTo>
                  <a:pt x="77" y="137"/>
                </a:lnTo>
                <a:close/>
                <a:moveTo>
                  <a:pt x="129" y="137"/>
                </a:moveTo>
                <a:cubicBezTo>
                  <a:pt x="126" y="137"/>
                  <a:pt x="124" y="139"/>
                  <a:pt x="124" y="141"/>
                </a:cubicBezTo>
                <a:cubicBezTo>
                  <a:pt x="124" y="142"/>
                  <a:pt x="124" y="142"/>
                  <a:pt x="124" y="142"/>
                </a:cubicBezTo>
                <a:cubicBezTo>
                  <a:pt x="124" y="144"/>
                  <a:pt x="127" y="147"/>
                  <a:pt x="130" y="147"/>
                </a:cubicBezTo>
                <a:cubicBezTo>
                  <a:pt x="154" y="147"/>
                  <a:pt x="154" y="147"/>
                  <a:pt x="154" y="147"/>
                </a:cubicBezTo>
                <a:cubicBezTo>
                  <a:pt x="157" y="147"/>
                  <a:pt x="159" y="144"/>
                  <a:pt x="159" y="142"/>
                </a:cubicBezTo>
                <a:cubicBezTo>
                  <a:pt x="159" y="141"/>
                  <a:pt x="159" y="141"/>
                  <a:pt x="159" y="141"/>
                </a:cubicBezTo>
                <a:cubicBezTo>
                  <a:pt x="159" y="139"/>
                  <a:pt x="157" y="137"/>
                  <a:pt x="154" y="137"/>
                </a:cubicBezTo>
                <a:cubicBezTo>
                  <a:pt x="152" y="137"/>
                  <a:pt x="152" y="137"/>
                  <a:pt x="152" y="137"/>
                </a:cubicBezTo>
                <a:cubicBezTo>
                  <a:pt x="152" y="80"/>
                  <a:pt x="152" y="80"/>
                  <a:pt x="152" y="80"/>
                </a:cubicBezTo>
                <a:cubicBezTo>
                  <a:pt x="154" y="80"/>
                  <a:pt x="154" y="80"/>
                  <a:pt x="154" y="80"/>
                </a:cubicBezTo>
                <a:cubicBezTo>
                  <a:pt x="157" y="80"/>
                  <a:pt x="159" y="78"/>
                  <a:pt x="159" y="76"/>
                </a:cubicBezTo>
                <a:cubicBezTo>
                  <a:pt x="159" y="75"/>
                  <a:pt x="159" y="75"/>
                  <a:pt x="159" y="75"/>
                </a:cubicBezTo>
                <a:cubicBezTo>
                  <a:pt x="159" y="73"/>
                  <a:pt x="157" y="70"/>
                  <a:pt x="155" y="70"/>
                </a:cubicBezTo>
                <a:cubicBezTo>
                  <a:pt x="130" y="70"/>
                  <a:pt x="130" y="70"/>
                  <a:pt x="130" y="70"/>
                </a:cubicBezTo>
                <a:cubicBezTo>
                  <a:pt x="126" y="70"/>
                  <a:pt x="124" y="73"/>
                  <a:pt x="124" y="75"/>
                </a:cubicBezTo>
                <a:cubicBezTo>
                  <a:pt x="124" y="76"/>
                  <a:pt x="124" y="76"/>
                  <a:pt x="124" y="76"/>
                </a:cubicBezTo>
                <a:cubicBezTo>
                  <a:pt x="124" y="78"/>
                  <a:pt x="126" y="80"/>
                  <a:pt x="129" y="80"/>
                </a:cubicBezTo>
                <a:cubicBezTo>
                  <a:pt x="130" y="80"/>
                  <a:pt x="130" y="80"/>
                  <a:pt x="130" y="80"/>
                </a:cubicBezTo>
                <a:cubicBezTo>
                  <a:pt x="130" y="137"/>
                  <a:pt x="130" y="137"/>
                  <a:pt x="130" y="137"/>
                </a:cubicBezTo>
                <a:lnTo>
                  <a:pt x="129" y="137"/>
                </a:ln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Light"/>
              <a:ea typeface="微软雅黑 Light"/>
              <a:cs typeface="+mn-cs"/>
            </a:endParaRPr>
          </a:p>
        </p:txBody>
      </p:sp>
      <p:sp>
        <p:nvSpPr>
          <p:cNvPr id="60" name="AutoShape 67"/>
          <p:cNvSpPr/>
          <p:nvPr/>
        </p:nvSpPr>
        <p:spPr bwMode="auto">
          <a:xfrm>
            <a:off x="7455748" y="2181067"/>
            <a:ext cx="2460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accent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Tree>
    <p:extLst>
      <p:ext uri="{BB962C8B-B14F-4D97-AF65-F5344CB8AC3E}">
        <p14:creationId xmlns:p14="http://schemas.microsoft.com/office/powerpoint/2010/main" val="3147584607"/>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162148"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2.3</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：模式搜索空间剪枝</a:t>
            </a:r>
          </a:p>
        </p:txBody>
      </p:sp>
      <p:sp>
        <p:nvSpPr>
          <p:cNvPr id="5" name="矩形 4"/>
          <p:cNvSpPr/>
          <p:nvPr/>
        </p:nvSpPr>
        <p:spPr>
          <a:xfrm>
            <a:off x="90232" y="572950"/>
            <a:ext cx="2000868"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PATTERN SEARCH SPACE PRUNING</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2554967" y="682955"/>
            <a:ext cx="3668387" cy="3552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6" name="AutoShape 2" descr="https://img-blog.csdn.net/20180207165051622?watermark/2/text/aHR0cDovL2Jsb2cuY3Nkbi5uZXQvZmpzc2hhcnBzd29yZA==/font/5a6L5L2T/fontsize/400/fill/I0JBQkFCMA==/dissolve/70/gravity/SouthE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grpSp>
        <p:nvGrpSpPr>
          <p:cNvPr id="27" name="组合 26"/>
          <p:cNvGrpSpPr/>
          <p:nvPr/>
        </p:nvGrpSpPr>
        <p:grpSpPr>
          <a:xfrm>
            <a:off x="2554968" y="682955"/>
            <a:ext cx="3593169" cy="3352175"/>
            <a:chOff x="2554968" y="682955"/>
            <a:chExt cx="3593169" cy="3352175"/>
          </a:xfrm>
        </p:grpSpPr>
        <p:cxnSp>
          <p:nvCxnSpPr>
            <p:cNvPr id="10" name="直接连接符 9"/>
            <p:cNvCxnSpPr/>
            <p:nvPr/>
          </p:nvCxnSpPr>
          <p:spPr>
            <a:xfrm>
              <a:off x="2554968" y="1876926"/>
              <a:ext cx="1801861" cy="5128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9" idx="0"/>
            </p:cNvCxnSpPr>
            <p:nvPr/>
          </p:nvCxnSpPr>
          <p:spPr>
            <a:xfrm flipH="1">
              <a:off x="4356829" y="682955"/>
              <a:ext cx="32332" cy="17068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349859" y="1763727"/>
              <a:ext cx="1798278" cy="615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9" idx="5"/>
            </p:cNvCxnSpPr>
            <p:nvPr/>
          </p:nvCxnSpPr>
          <p:spPr>
            <a:xfrm>
              <a:off x="4349858" y="2379525"/>
              <a:ext cx="1336273" cy="13353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3252380" y="2379525"/>
              <a:ext cx="1097481" cy="16556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151301" y="1425173"/>
            <a:ext cx="837168" cy="338554"/>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Calibri Light"/>
                <a:ea typeface="微软雅黑 Light"/>
                <a:cs typeface="+mn-cs"/>
              </a:rPr>
              <a:t>反单调</a:t>
            </a:r>
          </a:p>
        </p:txBody>
      </p:sp>
      <p:sp>
        <p:nvSpPr>
          <p:cNvPr id="72" name="TextBox 71"/>
          <p:cNvSpPr txBox="1"/>
          <p:nvPr/>
        </p:nvSpPr>
        <p:spPr>
          <a:xfrm>
            <a:off x="4523874" y="1425173"/>
            <a:ext cx="866274" cy="338554"/>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Calibri Light"/>
                <a:ea typeface="微软雅黑 Light"/>
                <a:cs typeface="+mn-cs"/>
              </a:rPr>
              <a:t>单调的</a:t>
            </a:r>
          </a:p>
        </p:txBody>
      </p:sp>
      <p:sp>
        <p:nvSpPr>
          <p:cNvPr id="78" name="TextBox 77"/>
          <p:cNvSpPr txBox="1"/>
          <p:nvPr/>
        </p:nvSpPr>
        <p:spPr>
          <a:xfrm>
            <a:off x="4957011" y="2527319"/>
            <a:ext cx="962526" cy="338554"/>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Calibri Light"/>
                <a:ea typeface="微软雅黑 Light"/>
                <a:cs typeface="+mn-cs"/>
              </a:rPr>
              <a:t>简洁的</a:t>
            </a:r>
          </a:p>
        </p:txBody>
      </p:sp>
      <p:sp>
        <p:nvSpPr>
          <p:cNvPr id="79" name="TextBox 78"/>
          <p:cNvSpPr txBox="1"/>
          <p:nvPr/>
        </p:nvSpPr>
        <p:spPr>
          <a:xfrm>
            <a:off x="4024563" y="3441838"/>
            <a:ext cx="998621" cy="338554"/>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Calibri Light"/>
                <a:ea typeface="微软雅黑 Light"/>
                <a:cs typeface="+mn-cs"/>
              </a:rPr>
              <a:t>可转变的</a:t>
            </a:r>
          </a:p>
        </p:txBody>
      </p:sp>
      <p:sp>
        <p:nvSpPr>
          <p:cNvPr id="87" name="TextBox 86"/>
          <p:cNvSpPr txBox="1"/>
          <p:nvPr/>
        </p:nvSpPr>
        <p:spPr>
          <a:xfrm>
            <a:off x="2554968" y="2558159"/>
            <a:ext cx="1202114" cy="338554"/>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Calibri Light"/>
                <a:ea typeface="微软雅黑 Light"/>
                <a:cs typeface="+mn-cs"/>
              </a:rPr>
              <a:t>不可转变的</a:t>
            </a:r>
          </a:p>
        </p:txBody>
      </p:sp>
      <p:sp>
        <p:nvSpPr>
          <p:cNvPr id="2" name="TextBox 1"/>
          <p:cNvSpPr txBox="1"/>
          <p:nvPr/>
        </p:nvSpPr>
        <p:spPr>
          <a:xfrm>
            <a:off x="3031957" y="4361801"/>
            <a:ext cx="2983832" cy="707886"/>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Light"/>
                <a:ea typeface="微软雅黑 Light"/>
                <a:cs typeface="+mn-cs"/>
              </a:rPr>
              <a:t>模式剪枝约束</a:t>
            </a:r>
            <a:endParaRPr kumimoji="0" lang="en-US" altLang="zh-CN" sz="200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Calibri Light"/>
              <a:ea typeface="微软雅黑 Light"/>
              <a:cs typeface="+mn-cs"/>
            </a:endParaRPr>
          </a:p>
        </p:txBody>
      </p:sp>
      <p:cxnSp>
        <p:nvCxnSpPr>
          <p:cNvPr id="48" name="直接连接符 47"/>
          <p:cNvCxnSpPr/>
          <p:nvPr/>
        </p:nvCxnSpPr>
        <p:spPr>
          <a:xfrm>
            <a:off x="4372995" y="4752553"/>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633187"/>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162148"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2.3</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：模式搜索空间剪枝</a:t>
            </a:r>
          </a:p>
        </p:txBody>
      </p:sp>
      <p:sp>
        <p:nvSpPr>
          <p:cNvPr id="5" name="矩形 4"/>
          <p:cNvSpPr/>
          <p:nvPr/>
        </p:nvSpPr>
        <p:spPr>
          <a:xfrm>
            <a:off x="90232" y="575233"/>
            <a:ext cx="2000868"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PATTERN SEARCH SPACE PRUNING</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13610" y="1046747"/>
            <a:ext cx="2971800" cy="400110"/>
          </a:xfrm>
          <a:prstGeom prst="rect">
            <a:avLst/>
          </a:prstGeom>
          <a:noFill/>
        </p:spPr>
        <p:txBody>
          <a:bodyPr wrap="square" rtlCol="0">
            <a:spAutoFit/>
          </a:bodyPr>
          <a:lstStyle/>
          <a:p>
            <a:pPr marL="342900" marR="0" lvl="0" indent="-342900" algn="l" defTabSz="685800" rtl="0" eaLnBrk="1" fontAlgn="auto" latinLnBrk="0" hangingPunct="1">
              <a:lnSpc>
                <a:spcPct val="100000"/>
              </a:lnSpc>
              <a:spcBef>
                <a:spcPts val="0"/>
              </a:spcBef>
              <a:spcAft>
                <a:spcPts val="0"/>
              </a:spcAft>
              <a:buClr>
                <a:srgbClr val="304371"/>
              </a:buClr>
              <a:buSzTx/>
              <a:buFont typeface="Wingdings" panose="05000000000000000000" pitchFamily="2" charset="2"/>
              <a:buChar char="u"/>
              <a:tabLst/>
              <a:defRPr/>
            </a:pP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反单调</a:t>
            </a:r>
          </a:p>
        </p:txBody>
      </p:sp>
      <p:sp>
        <p:nvSpPr>
          <p:cNvPr id="3" name="TextBox 2"/>
          <p:cNvSpPr txBox="1"/>
          <p:nvPr/>
        </p:nvSpPr>
        <p:spPr>
          <a:xfrm>
            <a:off x="938463" y="1446857"/>
            <a:ext cx="6112042" cy="2839239"/>
          </a:xfrm>
          <a:prstGeom prst="rect">
            <a:avLst/>
          </a:prstGeom>
          <a:noFill/>
        </p:spPr>
        <p:txBody>
          <a:bodyPr wrap="square" rtlCol="0">
            <a:spAutoFit/>
          </a:bodyPr>
          <a:lstStyle/>
          <a:p>
            <a:pPr marL="0" marR="0" lvl="0" indent="0" algn="l" defTabSz="685800" rtl="0" eaLnBrk="1" fontAlgn="auto" latinLnBrk="0" hangingPunct="1">
              <a:lnSpc>
                <a:spcPts val="22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rPr>
              <a:t>如果一个项集不满足该规则约束，则它的任何一个超集都不可能满足该约束；具有这种性质的规则称为是</a:t>
            </a:r>
            <a:r>
              <a:rPr kumimoji="0" lang="zh-CN" altLang="en-US" sz="1800" b="1" i="1" u="none" strike="noStrike" kern="1200" cap="none" spc="0" normalizeH="0" baseline="0" noProof="0" dirty="0">
                <a:ln>
                  <a:noFill/>
                </a:ln>
                <a:solidFill>
                  <a:prstClr val="black"/>
                </a:solidFill>
                <a:effectLst/>
                <a:uLnTx/>
                <a:uFillTx/>
                <a:latin typeface="Calibri Light"/>
                <a:ea typeface="宋体" charset="-122"/>
                <a:cs typeface="+mn-cs"/>
              </a:rPr>
              <a:t>反单调的</a:t>
            </a:r>
            <a:r>
              <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rPr>
              <a:t>。</a:t>
            </a:r>
            <a:endParaRPr kumimoji="0" lang="en-US" altLang="zh-CN"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0" marR="0" lvl="0" indent="0" algn="l" defTabSz="685800" rtl="0" eaLnBrk="1" fontAlgn="auto" latinLnBrk="0" hangingPunct="1">
              <a:lnSpc>
                <a:spcPts val="22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285750" marR="0" lvl="1"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e.g. </a:t>
            </a:r>
            <a:r>
              <a:rPr kumimoji="0" lang="en-US" altLang="zh-CN" sz="18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Apriori</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性质就是反单调的（频繁项集的任何非空子集也必须是频繁的）</a:t>
            </a: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628650" marR="0" lvl="2"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rPr>
              <a:t>用于算法的每次迭代，以减少考察的候选项集的个数</a:t>
            </a:r>
            <a:endParaRPr kumimoji="0" lang="en-US" altLang="zh-CN"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628650" marR="0" lvl="2"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1800" b="0" i="0" u="none" strike="noStrike" kern="1200" cap="none" spc="0" normalizeH="0" baseline="0" noProof="0" dirty="0" err="1">
                <a:ln>
                  <a:noFill/>
                </a:ln>
                <a:solidFill>
                  <a:prstClr val="black"/>
                </a:solidFill>
                <a:effectLst/>
                <a:uLnTx/>
                <a:uFillTx/>
                <a:latin typeface="Calibri Light"/>
                <a:ea typeface="微软雅黑 Light"/>
                <a:cs typeface="+mn-cs"/>
              </a:rPr>
              <a:t>e.g</a:t>
            </a:r>
            <a:r>
              <a:rPr kumimoji="0" lang="en-US" altLang="zh-CN" sz="1800" b="0" i="0" u="none" strike="noStrike" kern="1200" cap="none" spc="0" normalizeH="0" baseline="0" noProof="0" dirty="0">
                <a:ln>
                  <a:noFill/>
                </a:ln>
                <a:solidFill>
                  <a:prstClr val="black"/>
                </a:solidFill>
                <a:effectLst/>
                <a:uLnTx/>
                <a:uFillTx/>
                <a:latin typeface="Calibri Light"/>
                <a:ea typeface="微软雅黑 Light"/>
                <a:cs typeface="+mn-cs"/>
              </a:rPr>
              <a:t> . sum(I. price) &lt;= $100</a:t>
            </a:r>
            <a:endPar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285750" marR="0" lvl="1"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Ø"/>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ts val="22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endParaRPr>
          </a:p>
        </p:txBody>
      </p:sp>
    </p:spTree>
    <p:extLst>
      <p:ext uri="{BB962C8B-B14F-4D97-AF65-F5344CB8AC3E}">
        <p14:creationId xmlns:p14="http://schemas.microsoft.com/office/powerpoint/2010/main" val="3175489054"/>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162148"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2.3</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：模式搜索空间剪枝</a:t>
            </a:r>
          </a:p>
        </p:txBody>
      </p:sp>
      <p:sp>
        <p:nvSpPr>
          <p:cNvPr id="5" name="矩形 4"/>
          <p:cNvSpPr/>
          <p:nvPr/>
        </p:nvSpPr>
        <p:spPr>
          <a:xfrm>
            <a:off x="98642" y="544205"/>
            <a:ext cx="2000868"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PATTERN SEARCH SPACE PRUNING</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13610" y="1046747"/>
            <a:ext cx="2971800" cy="40011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
                <a:srgbClr val="304371"/>
              </a:buClr>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3" name="TextBox 2"/>
          <p:cNvSpPr txBox="1"/>
          <p:nvPr/>
        </p:nvSpPr>
        <p:spPr>
          <a:xfrm>
            <a:off x="938463" y="1446857"/>
            <a:ext cx="6112042" cy="582211"/>
          </a:xfrm>
          <a:prstGeom prst="rect">
            <a:avLst/>
          </a:prstGeom>
          <a:noFill/>
        </p:spPr>
        <p:txBody>
          <a:bodyPr wrap="square" rtlCol="0">
            <a:spAutoFit/>
          </a:bodyPr>
          <a:lstStyle/>
          <a:p>
            <a:pPr marL="0" marR="0" lvl="0" indent="0" algn="l" defTabSz="685800" rtl="0" eaLnBrk="1" fontAlgn="auto" latinLnBrk="0" hangingPunct="1">
              <a:lnSpc>
                <a:spcPts val="22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endParaRPr>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nvPr>
            </p:nvGraphicFramePr>
            <p:xfrm>
              <a:off x="1615002" y="790677"/>
              <a:ext cx="6145366" cy="4331237"/>
            </p:xfrm>
            <a:graphic>
              <a:graphicData uri="http://schemas.openxmlformats.org/drawingml/2006/table">
                <a:tbl>
                  <a:tblPr firstRow="1" bandRow="1">
                    <a:tableStyleId>{5C22544A-7EE6-4342-B048-85BDC9FD1C3A}</a:tableStyleId>
                  </a:tblPr>
                  <a:tblGrid>
                    <a:gridCol w="2523861">
                      <a:extLst>
                        <a:ext uri="{9D8B030D-6E8A-4147-A177-3AD203B41FA5}">
                          <a16:colId xmlns:a16="http://schemas.microsoft.com/office/drawing/2014/main" val="20000"/>
                        </a:ext>
                      </a:extLst>
                    </a:gridCol>
                    <a:gridCol w="1275348">
                      <a:extLst>
                        <a:ext uri="{9D8B030D-6E8A-4147-A177-3AD203B41FA5}">
                          <a16:colId xmlns:a16="http://schemas.microsoft.com/office/drawing/2014/main" val="20001"/>
                        </a:ext>
                      </a:extLst>
                    </a:gridCol>
                    <a:gridCol w="1215189">
                      <a:extLst>
                        <a:ext uri="{9D8B030D-6E8A-4147-A177-3AD203B41FA5}">
                          <a16:colId xmlns:a16="http://schemas.microsoft.com/office/drawing/2014/main" val="20002"/>
                        </a:ext>
                      </a:extLst>
                    </a:gridCol>
                    <a:gridCol w="1130968">
                      <a:extLst>
                        <a:ext uri="{9D8B030D-6E8A-4147-A177-3AD203B41FA5}">
                          <a16:colId xmlns:a16="http://schemas.microsoft.com/office/drawing/2014/main" val="20003"/>
                        </a:ext>
                      </a:extLst>
                    </a:gridCol>
                  </a:tblGrid>
                  <a:tr h="330737">
                    <a:tc>
                      <a:txBody>
                        <a:bodyPr/>
                        <a:lstStyle/>
                        <a:p>
                          <a:pPr algn="ctr"/>
                          <a:r>
                            <a:rPr lang="zh-CN" altLang="en-US" dirty="0"/>
                            <a:t>约束</a:t>
                          </a:r>
                        </a:p>
                      </a:txBody>
                      <a:tcPr/>
                    </a:tc>
                    <a:tc>
                      <a:txBody>
                        <a:bodyPr/>
                        <a:lstStyle/>
                        <a:p>
                          <a:pPr algn="ctr"/>
                          <a:r>
                            <a:rPr lang="zh-CN" altLang="en-US" dirty="0"/>
                            <a:t>反单调的</a:t>
                          </a:r>
                        </a:p>
                      </a:txBody>
                      <a:tcPr/>
                    </a:tc>
                    <a:tc>
                      <a:txBody>
                        <a:bodyPr/>
                        <a:lstStyle/>
                        <a:p>
                          <a:pPr algn="ctr"/>
                          <a:r>
                            <a:rPr lang="zh-CN" altLang="en-US" dirty="0"/>
                            <a:t>单调的</a:t>
                          </a:r>
                        </a:p>
                      </a:txBody>
                      <a:tcPr/>
                    </a:tc>
                    <a:tc>
                      <a:txBody>
                        <a:bodyPr/>
                        <a:lstStyle/>
                        <a:p>
                          <a:pPr algn="ctr"/>
                          <a:r>
                            <a:rPr lang="zh-CN" altLang="en-US" dirty="0"/>
                            <a:t>简洁的</a:t>
                          </a:r>
                        </a:p>
                      </a:txBody>
                      <a:tcPr/>
                    </a:tc>
                    <a:extLst>
                      <a:ext uri="{0D108BD9-81ED-4DB2-BD59-A6C34878D82A}">
                        <a16:rowId xmlns:a16="http://schemas.microsoft.com/office/drawing/2014/main" val="10000"/>
                      </a:ext>
                    </a:extLst>
                  </a:tr>
                  <a:tr h="3907786">
                    <a:tc>
                      <a:txBody>
                        <a:bodyP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1350" i="1" kern="1200" smtClean="0">
                                        <a:solidFill>
                                          <a:schemeClr val="dk1"/>
                                        </a:solidFill>
                                        <a:latin typeface="Cambria Math" panose="02040503050406030204" pitchFamily="18" charset="0"/>
                                        <a:ea typeface="+mn-ea"/>
                                        <a:cs typeface="+mn-cs"/>
                                      </a:rPr>
                                    </m:ctrlPr>
                                  </m:mPr>
                                  <m:mr>
                                    <m:e>
                                      <m:r>
                                        <a:rPr lang="zh-CN" altLang="en-US" sz="1350" i="1" kern="1200">
                                          <a:solidFill>
                                            <a:schemeClr val="dk1"/>
                                          </a:solidFill>
                                          <a:latin typeface="Cambria Math"/>
                                          <a:ea typeface="+mn-ea"/>
                                          <a:cs typeface="+mn-cs"/>
                                        </a:rPr>
                                        <m:t>𝑣</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e>
                                  </m:mr>
                                  <m:mr>
                                    <m:e>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𝑣</m:t>
                                      </m:r>
                                    </m:e>
                                  </m:mr>
                                  <m:mr>
                                    <m:e>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𝑣</m:t>
                                      </m:r>
                                    </m:e>
                                  </m:mr>
                                  <m:mr>
                                    <m:e>
                                      <m:r>
                                        <m:rPr>
                                          <m:sty m:val="p"/>
                                        </m:rPr>
                                        <a:rPr lang="zh-CN" altLang="en-US" sz="1350" i="0" kern="1200">
                                          <a:solidFill>
                                            <a:schemeClr val="dk1"/>
                                          </a:solidFill>
                                          <a:latin typeface="Cambria Math"/>
                                          <a:ea typeface="+mn-ea"/>
                                          <a:cs typeface="+mn-cs"/>
                                        </a:rPr>
                                        <m:t>min</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𝑣</m:t>
                                      </m:r>
                                    </m:e>
                                  </m:mr>
                                  <m:mr>
                                    <m:e>
                                      <m:r>
                                        <m:rPr>
                                          <m:sty m:val="p"/>
                                        </m:rPr>
                                        <a:rPr lang="zh-CN" altLang="en-US" sz="1350" i="0" kern="1200">
                                          <a:solidFill>
                                            <a:schemeClr val="dk1"/>
                                          </a:solidFill>
                                          <a:latin typeface="Cambria Math"/>
                                          <a:ea typeface="+mn-ea"/>
                                          <a:cs typeface="+mn-cs"/>
                                        </a:rPr>
                                        <m:t>min</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𝑣</m:t>
                                      </m:r>
                                    </m:e>
                                  </m:mr>
                                  <m:mr>
                                    <m:e>
                                      <m:r>
                                        <m:rPr>
                                          <m:sty m:val="p"/>
                                        </m:rPr>
                                        <a:rPr lang="zh-CN" altLang="en-US" sz="1350" i="0" kern="1200">
                                          <a:solidFill>
                                            <a:schemeClr val="dk1"/>
                                          </a:solidFill>
                                          <a:latin typeface="Cambria Math"/>
                                          <a:ea typeface="+mn-ea"/>
                                          <a:cs typeface="+mn-cs"/>
                                        </a:rPr>
                                        <m:t>max</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𝑣</m:t>
                                      </m:r>
                                    </m:e>
                                  </m:mr>
                                  <m:mr>
                                    <m:e>
                                      <m:r>
                                        <m:rPr>
                                          <m:sty m:val="p"/>
                                        </m:rPr>
                                        <a:rPr lang="zh-CN" altLang="en-US" sz="1350" i="0" kern="1200">
                                          <a:solidFill>
                                            <a:schemeClr val="dk1"/>
                                          </a:solidFill>
                                          <a:latin typeface="Cambria Math"/>
                                          <a:ea typeface="+mn-ea"/>
                                          <a:cs typeface="+mn-cs"/>
                                        </a:rPr>
                                        <m:t>max</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𝑣</m:t>
                                      </m:r>
                                    </m:e>
                                  </m:mr>
                                  <m:mr>
                                    <m:e>
                                      <m:r>
                                        <a:rPr lang="zh-CN" altLang="en-US" sz="1350" i="1" kern="1200">
                                          <a:solidFill>
                                            <a:schemeClr val="dk1"/>
                                          </a:solidFill>
                                          <a:latin typeface="Cambria Math"/>
                                          <a:ea typeface="+mn-ea"/>
                                          <a:cs typeface="+mn-cs"/>
                                        </a:rPr>
                                        <m:t>𝑐𝑜𝑢𝑛𝑡</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𝑣</m:t>
                                      </m:r>
                                    </m:e>
                                  </m:mr>
                                  <m:mr>
                                    <m:e>
                                      <m:r>
                                        <a:rPr lang="zh-CN" altLang="en-US" sz="1350" i="1" kern="1200">
                                          <a:solidFill>
                                            <a:schemeClr val="dk1"/>
                                          </a:solidFill>
                                          <a:latin typeface="Cambria Math"/>
                                          <a:ea typeface="+mn-ea"/>
                                          <a:cs typeface="+mn-cs"/>
                                        </a:rPr>
                                        <m:t>𝑐𝑜𝑢𝑛𝑡</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𝑣</m:t>
                                      </m:r>
                                    </m:e>
                                  </m:mr>
                                  <m:mr>
                                    <m:e>
                                      <m:d>
                                        <m:dPr>
                                          <m:begChr m:val=""/>
                                          <m:ctrlPr>
                                            <a:rPr lang="zh-CN" altLang="en-US" sz="1350" i="1" kern="1200">
                                              <a:solidFill>
                                                <a:schemeClr val="dk1"/>
                                              </a:solidFill>
                                              <a:latin typeface="Cambria Math" panose="02040503050406030204" pitchFamily="18" charset="0"/>
                                              <a:ea typeface="+mn-ea"/>
                                              <a:cs typeface="+mn-cs"/>
                                            </a:rPr>
                                          </m:ctrlPr>
                                        </m:dPr>
                                        <m:e>
                                          <m:r>
                                            <a:rPr lang="zh-CN" altLang="en-US" sz="1350" i="1" kern="1200">
                                              <a:solidFill>
                                                <a:schemeClr val="dk1"/>
                                              </a:solidFill>
                                              <a:latin typeface="Cambria Math"/>
                                              <a:ea typeface="+mn-ea"/>
                                              <a:cs typeface="+mn-cs"/>
                                            </a:rPr>
                                            <m:t>𝑠𝑢𝑚</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𝑣</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𝑎</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𝑎</m:t>
                                          </m:r>
                                          <m:r>
                                            <a:rPr lang="zh-CN" altLang="en-US" sz="1350" i="0" kern="1200">
                                              <a:solidFill>
                                                <a:schemeClr val="dk1"/>
                                              </a:solidFill>
                                              <a:latin typeface="Cambria Math"/>
                                              <a:ea typeface="+mn-ea"/>
                                              <a:cs typeface="+mn-cs"/>
                                            </a:rPr>
                                            <m:t>≥0</m:t>
                                          </m:r>
                                        </m:e>
                                      </m:d>
                                    </m:e>
                                  </m:mr>
                                  <m:mr>
                                    <m:e>
                                      <m:d>
                                        <m:dPr>
                                          <m:begChr m:val=""/>
                                          <m:ctrlPr>
                                            <a:rPr lang="zh-CN" altLang="en-US" sz="1350" i="1" kern="1200">
                                              <a:solidFill>
                                                <a:schemeClr val="dk1"/>
                                              </a:solidFill>
                                              <a:latin typeface="Cambria Math" panose="02040503050406030204" pitchFamily="18" charset="0"/>
                                              <a:ea typeface="+mn-ea"/>
                                              <a:cs typeface="+mn-cs"/>
                                            </a:rPr>
                                          </m:ctrlPr>
                                        </m:dPr>
                                        <m:e>
                                          <m:r>
                                            <a:rPr lang="zh-CN" altLang="en-US" sz="1350" i="1" kern="1200">
                                              <a:solidFill>
                                                <a:schemeClr val="dk1"/>
                                              </a:solidFill>
                                              <a:latin typeface="Cambria Math"/>
                                              <a:ea typeface="+mn-ea"/>
                                              <a:cs typeface="+mn-cs"/>
                                            </a:rPr>
                                            <m:t>𝑠𝑢𝑚</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𝑣</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𝑎</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𝑎</m:t>
                                          </m:r>
                                          <m:r>
                                            <a:rPr lang="zh-CN" altLang="en-US" sz="1350" i="0" kern="1200">
                                              <a:solidFill>
                                                <a:schemeClr val="dk1"/>
                                              </a:solidFill>
                                              <a:latin typeface="Cambria Math"/>
                                              <a:ea typeface="+mn-ea"/>
                                              <a:cs typeface="+mn-cs"/>
                                            </a:rPr>
                                            <m:t>≥0</m:t>
                                          </m:r>
                                        </m:e>
                                      </m:d>
                                    </m:e>
                                  </m:mr>
                                  <m:mr>
                                    <m:e>
                                      <m:r>
                                        <a:rPr lang="zh-CN" altLang="en-US" sz="1350" i="1" kern="1200">
                                          <a:solidFill>
                                            <a:schemeClr val="dk1"/>
                                          </a:solidFill>
                                          <a:latin typeface="Cambria Math"/>
                                          <a:ea typeface="+mn-ea"/>
                                          <a:cs typeface="+mn-cs"/>
                                        </a:rPr>
                                        <m:t>𝑟𝑎𝑛𝑔𝑒</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𝑣</m:t>
                                      </m:r>
                                    </m:e>
                                  </m:mr>
                                  <m:mr>
                                    <m:e>
                                      <m:r>
                                        <a:rPr lang="zh-CN" altLang="en-US" sz="1350" i="1" kern="1200">
                                          <a:solidFill>
                                            <a:schemeClr val="dk1"/>
                                          </a:solidFill>
                                          <a:latin typeface="Cambria Math"/>
                                          <a:ea typeface="+mn-ea"/>
                                          <a:cs typeface="+mn-cs"/>
                                        </a:rPr>
                                        <m:t>𝑟𝑎𝑛𝑔𝑒</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𝑣</m:t>
                                      </m:r>
                                    </m:e>
                                  </m:mr>
                                  <m:mr>
                                    <m:e>
                                      <m:d>
                                        <m:dPr>
                                          <m:begChr m:val=""/>
                                          <m:endChr m:val="}"/>
                                          <m:ctrlPr>
                                            <a:rPr lang="zh-CN" altLang="en-US" sz="1350" i="1" kern="1200">
                                              <a:solidFill>
                                                <a:schemeClr val="dk1"/>
                                              </a:solidFill>
                                              <a:latin typeface="Cambria Math" panose="02040503050406030204" pitchFamily="18" charset="0"/>
                                              <a:ea typeface="+mn-ea"/>
                                              <a:cs typeface="+mn-cs"/>
                                            </a:rPr>
                                          </m:ctrlPr>
                                        </m:dPr>
                                        <m:e>
                                          <m:r>
                                            <a:rPr lang="zh-CN" altLang="en-US" sz="1350" i="1" kern="1200">
                                              <a:solidFill>
                                                <a:schemeClr val="dk1"/>
                                              </a:solidFill>
                                              <a:latin typeface="Cambria Math"/>
                                              <a:ea typeface="+mn-ea"/>
                                              <a:cs typeface="+mn-cs"/>
                                            </a:rPr>
                                            <m:t>𝑎𝑣𝑔</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𝜃</m:t>
                                          </m:r>
                                          <m:r>
                                            <a:rPr lang="zh-CN" altLang="en-US" sz="1350" i="1" kern="1200">
                                              <a:solidFill>
                                                <a:schemeClr val="dk1"/>
                                              </a:solidFill>
                                              <a:latin typeface="Cambria Math"/>
                                              <a:ea typeface="+mn-ea"/>
                                              <a:cs typeface="+mn-cs"/>
                                            </a:rPr>
                                            <m:t>𝑣</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𝜃</m:t>
                                          </m:r>
                                          <m:r>
                                            <a:rPr lang="zh-CN" altLang="en-US" sz="1350" i="0" kern="1200">
                                              <a:solidFill>
                                                <a:schemeClr val="dk1"/>
                                              </a:solidFill>
                                              <a:latin typeface="Cambria Math"/>
                                              <a:ea typeface="+mn-ea"/>
                                              <a:cs typeface="+mn-cs"/>
                                            </a:rPr>
                                            <m:t>∈{≤,≥</m:t>
                                          </m:r>
                                        </m:e>
                                      </m:d>
                                    </m:e>
                                  </m:mr>
                                  <m:mr>
                                    <m:e>
                                      <m:r>
                                        <m:rPr>
                                          <m:sty m:val="p"/>
                                        </m:rPr>
                                        <a:rPr lang="zh-CN" altLang="en-US" sz="1350" i="0" kern="1200">
                                          <a:solidFill>
                                            <a:schemeClr val="dk1"/>
                                          </a:solidFill>
                                          <a:latin typeface="Cambria Math"/>
                                          <a:ea typeface="+mn-ea"/>
                                          <a:cs typeface="+mn-cs"/>
                                        </a:rPr>
                                        <m:t>sup</m:t>
                                      </m:r>
                                      <m:r>
                                        <a:rPr lang="zh-CN" altLang="en-US" sz="1350" i="1" kern="1200">
                                          <a:solidFill>
                                            <a:schemeClr val="dk1"/>
                                          </a:solidFill>
                                          <a:latin typeface="Cambria Math"/>
                                          <a:ea typeface="+mn-ea"/>
                                          <a:cs typeface="+mn-cs"/>
                                        </a:rPr>
                                        <m:t>𝑝𝑟𝑜𝑡</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𝜉</m:t>
                                      </m:r>
                                    </m:e>
                                  </m:mr>
                                  <m:mr>
                                    <m:e>
                                      <m:r>
                                        <m:rPr>
                                          <m:sty m:val="p"/>
                                        </m:rPr>
                                        <a:rPr lang="zh-CN" altLang="en-US" sz="1350" i="0" kern="1200">
                                          <a:solidFill>
                                            <a:schemeClr val="dk1"/>
                                          </a:solidFill>
                                          <a:latin typeface="Cambria Math"/>
                                          <a:ea typeface="+mn-ea"/>
                                          <a:cs typeface="+mn-cs"/>
                                        </a:rPr>
                                        <m:t>sup</m:t>
                                      </m:r>
                                      <m:r>
                                        <a:rPr lang="zh-CN" altLang="en-US" sz="1350" i="1" kern="1200">
                                          <a:solidFill>
                                            <a:schemeClr val="dk1"/>
                                          </a:solidFill>
                                          <a:latin typeface="Cambria Math"/>
                                          <a:ea typeface="+mn-ea"/>
                                          <a:cs typeface="+mn-cs"/>
                                        </a:rPr>
                                        <m:t>𝑝𝑟𝑜𝑡</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𝜉</m:t>
                                      </m:r>
                                    </m:e>
                                  </m:mr>
                                  <m:mr>
                                    <m:e>
                                      <m:r>
                                        <a:rPr lang="zh-CN" altLang="en-US" sz="1350" i="1" kern="1200">
                                          <a:solidFill>
                                            <a:schemeClr val="dk1"/>
                                          </a:solidFill>
                                          <a:latin typeface="Cambria Math"/>
                                          <a:ea typeface="+mn-ea"/>
                                          <a:cs typeface="+mn-cs"/>
                                        </a:rPr>
                                        <m:t>𝑎𝑙𝑙</m:t>
                                      </m:r>
                                      <m:r>
                                        <m:rPr>
                                          <m:lit/>
                                        </m:rPr>
                                        <a:rPr lang="zh-CN" altLang="en-US" sz="1350" i="0" kern="1200">
                                          <a:solidFill>
                                            <a:schemeClr val="dk1"/>
                                          </a:solidFill>
                                          <a:latin typeface="Cambria Math"/>
                                          <a:ea typeface="+mn-ea"/>
                                          <a:cs typeface="+mn-cs"/>
                                        </a:rPr>
                                        <m:t>_</m:t>
                                      </m:r>
                                      <m:r>
                                        <a:rPr lang="zh-CN" altLang="en-US" sz="1350" i="1" kern="1200">
                                          <a:solidFill>
                                            <a:schemeClr val="dk1"/>
                                          </a:solidFill>
                                          <a:latin typeface="Cambria Math"/>
                                          <a:ea typeface="+mn-ea"/>
                                          <a:cs typeface="+mn-cs"/>
                                        </a:rPr>
                                        <m:t>𝑐𝑜𝑛𝑓𝑖𝑑𝑒𝑛𝑐𝑒</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𝜉</m:t>
                                      </m:r>
                                    </m:e>
                                  </m:mr>
                                  <m:mr>
                                    <m:e>
                                      <m:r>
                                        <a:rPr lang="zh-CN" altLang="en-US" sz="1350" i="1" kern="1200">
                                          <a:solidFill>
                                            <a:schemeClr val="dk1"/>
                                          </a:solidFill>
                                          <a:latin typeface="Cambria Math"/>
                                          <a:ea typeface="+mn-ea"/>
                                          <a:cs typeface="+mn-cs"/>
                                        </a:rPr>
                                        <m:t>𝑎𝑙𝑙</m:t>
                                      </m:r>
                                      <m:r>
                                        <m:rPr>
                                          <m:lit/>
                                        </m:rPr>
                                        <a:rPr lang="zh-CN" altLang="en-US" sz="1350" i="0" kern="1200">
                                          <a:solidFill>
                                            <a:schemeClr val="dk1"/>
                                          </a:solidFill>
                                          <a:latin typeface="Cambria Math"/>
                                          <a:ea typeface="+mn-ea"/>
                                          <a:cs typeface="+mn-cs"/>
                                        </a:rPr>
                                        <m:t>_</m:t>
                                      </m:r>
                                      <m:r>
                                        <a:rPr lang="zh-CN" altLang="en-US" sz="1350" i="1" kern="1200">
                                          <a:solidFill>
                                            <a:schemeClr val="dk1"/>
                                          </a:solidFill>
                                          <a:latin typeface="Cambria Math"/>
                                          <a:ea typeface="+mn-ea"/>
                                          <a:cs typeface="+mn-cs"/>
                                        </a:rPr>
                                        <m:t>𝑐𝑜𝑛𝑓𝑖𝑑𝑒𝑛𝑐𝑒</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𝑠</m:t>
                                      </m:r>
                                      <m:r>
                                        <a:rPr lang="zh-CN" altLang="en-US" sz="1350" i="0" kern="1200">
                                          <a:solidFill>
                                            <a:schemeClr val="dk1"/>
                                          </a:solidFill>
                                          <a:latin typeface="Cambria Math"/>
                                          <a:ea typeface="+mn-ea"/>
                                          <a:cs typeface="+mn-cs"/>
                                        </a:rPr>
                                        <m:t>)≤</m:t>
                                      </m:r>
                                      <m:r>
                                        <a:rPr lang="zh-CN" altLang="en-US" sz="1350" i="1" kern="1200">
                                          <a:solidFill>
                                            <a:schemeClr val="dk1"/>
                                          </a:solidFill>
                                          <a:latin typeface="Cambria Math"/>
                                          <a:ea typeface="+mn-ea"/>
                                          <a:cs typeface="+mn-cs"/>
                                        </a:rPr>
                                        <m:t>𝜉</m:t>
                                      </m:r>
                                    </m:e>
                                  </m:mr>
                                </m:m>
                              </m:oMath>
                            </m:oMathPara>
                          </a14:m>
                          <a:endParaRPr lang="zh-CN" altLang="en-US" dirty="0"/>
                        </a:p>
                      </a:txBody>
                      <a:tcPr/>
                    </a:tc>
                    <a:tc>
                      <a:txBody>
                        <a:bodyPr/>
                        <a:lstStyle/>
                        <a:p>
                          <a:pPr algn="ctr"/>
                          <a:r>
                            <a:rPr lang="zh-CN" altLang="en-US" dirty="0"/>
                            <a:t>否</a:t>
                          </a:r>
                          <a:endParaRPr lang="en-US" altLang="zh-CN" dirty="0"/>
                        </a:p>
                        <a:p>
                          <a:pPr algn="ctr"/>
                          <a:r>
                            <a:rPr lang="zh-CN" altLang="en-US" dirty="0"/>
                            <a:t>否</a:t>
                          </a:r>
                          <a:endParaRPr lang="en-US" altLang="zh-CN" dirty="0"/>
                        </a:p>
                        <a:p>
                          <a:pPr algn="ctr"/>
                          <a:r>
                            <a:rPr lang="zh-CN" altLang="en-US" dirty="0"/>
                            <a:t>是</a:t>
                          </a:r>
                          <a:endParaRPr lang="en-US" altLang="zh-CN" dirty="0"/>
                        </a:p>
                        <a:p>
                          <a:pPr algn="ctr"/>
                          <a:r>
                            <a:rPr lang="zh-CN" altLang="en-US" dirty="0"/>
                            <a:t>否</a:t>
                          </a:r>
                          <a:endParaRPr lang="en-US" altLang="zh-CN" dirty="0"/>
                        </a:p>
                        <a:p>
                          <a:pPr algn="ctr"/>
                          <a:r>
                            <a:rPr lang="zh-CN" altLang="en-US" dirty="0"/>
                            <a:t>是</a:t>
                          </a:r>
                          <a:endParaRPr lang="en-US" altLang="zh-CN" dirty="0"/>
                        </a:p>
                        <a:p>
                          <a:pPr algn="ctr"/>
                          <a:r>
                            <a:rPr lang="zh-CN" altLang="en-US" dirty="0"/>
                            <a:t>是</a:t>
                          </a:r>
                          <a:endParaRPr lang="en-US" altLang="zh-CN" dirty="0"/>
                        </a:p>
                        <a:p>
                          <a:pPr algn="ctr"/>
                          <a:r>
                            <a:rPr lang="zh-CN" altLang="en-US" dirty="0"/>
                            <a:t>否</a:t>
                          </a:r>
                          <a:endParaRPr lang="en-US" altLang="zh-CN" dirty="0"/>
                        </a:p>
                        <a:p>
                          <a:pPr algn="ctr"/>
                          <a:r>
                            <a:rPr lang="zh-CN" altLang="en-US" dirty="0"/>
                            <a:t>是</a:t>
                          </a:r>
                          <a:endParaRPr lang="en-US" altLang="zh-CN" dirty="0"/>
                        </a:p>
                        <a:p>
                          <a:pPr algn="ctr"/>
                          <a:r>
                            <a:rPr lang="zh-CN" altLang="en-US" dirty="0"/>
                            <a:t>否</a:t>
                          </a:r>
                          <a:endParaRPr lang="en-US" altLang="zh-CN" dirty="0"/>
                        </a:p>
                        <a:p>
                          <a:pPr algn="ctr"/>
                          <a:r>
                            <a:rPr lang="zh-CN" altLang="en-US" dirty="0"/>
                            <a:t>是</a:t>
                          </a:r>
                          <a:endParaRPr lang="en-US" altLang="zh-CN" dirty="0"/>
                        </a:p>
                        <a:p>
                          <a:pPr algn="ctr"/>
                          <a:r>
                            <a:rPr lang="zh-CN" altLang="en-US" dirty="0"/>
                            <a:t>否</a:t>
                          </a:r>
                          <a:endParaRPr lang="en-US" altLang="zh-CN" dirty="0"/>
                        </a:p>
                        <a:p>
                          <a:pPr algn="ctr"/>
                          <a:r>
                            <a:rPr lang="zh-CN" altLang="en-US" dirty="0"/>
                            <a:t>是</a:t>
                          </a:r>
                          <a:endParaRPr lang="en-US" altLang="zh-CN" dirty="0"/>
                        </a:p>
                        <a:p>
                          <a:pPr algn="ctr"/>
                          <a:r>
                            <a:rPr lang="zh-CN" altLang="en-US" dirty="0"/>
                            <a:t>否</a:t>
                          </a:r>
                          <a:endParaRPr lang="en-US" altLang="zh-CN" dirty="0"/>
                        </a:p>
                        <a:p>
                          <a:pPr algn="ctr"/>
                          <a:r>
                            <a:rPr lang="zh-CN" altLang="en-US" dirty="0"/>
                            <a:t>可转变的</a:t>
                          </a:r>
                          <a:endParaRPr lang="en-US" altLang="zh-CN" dirty="0"/>
                        </a:p>
                        <a:p>
                          <a:pPr algn="ctr"/>
                          <a:r>
                            <a:rPr lang="zh-CN" altLang="en-US" dirty="0"/>
                            <a:t>是</a:t>
                          </a:r>
                          <a:endParaRPr lang="en-US" altLang="zh-CN" dirty="0"/>
                        </a:p>
                        <a:p>
                          <a:pPr algn="ctr"/>
                          <a:r>
                            <a:rPr lang="zh-CN" altLang="en-US" dirty="0"/>
                            <a:t>否</a:t>
                          </a:r>
                          <a:endParaRPr lang="en-US" altLang="zh-CN" dirty="0"/>
                        </a:p>
                        <a:p>
                          <a:pPr algn="ctr"/>
                          <a:r>
                            <a:rPr lang="zh-CN" altLang="en-US" dirty="0"/>
                            <a:t>是</a:t>
                          </a:r>
                          <a:endParaRPr lang="en-US" altLang="zh-CN" dirty="0"/>
                        </a:p>
                        <a:p>
                          <a:pPr algn="ctr"/>
                          <a:r>
                            <a:rPr lang="zh-CN" altLang="en-US" dirty="0"/>
                            <a:t>否</a:t>
                          </a:r>
                        </a:p>
                      </a:txBody>
                      <a:tcPr/>
                    </a:tc>
                    <a:tc>
                      <a:txBody>
                        <a:bodyPr/>
                        <a:lstStyle/>
                        <a:p>
                          <a:pPr algn="ctr"/>
                          <a:r>
                            <a:rPr lang="zh-CN" altLang="en-US" dirty="0"/>
                            <a:t>是</a:t>
                          </a:r>
                          <a:endParaRPr lang="en-US" altLang="zh-CN" dirty="0"/>
                        </a:p>
                        <a:p>
                          <a:pPr algn="ctr"/>
                          <a:r>
                            <a:rPr lang="zh-CN" altLang="en-US" dirty="0"/>
                            <a:t>是</a:t>
                          </a:r>
                          <a:endParaRPr lang="en-US" altLang="zh-CN" dirty="0"/>
                        </a:p>
                        <a:p>
                          <a:pPr algn="ctr"/>
                          <a:r>
                            <a:rPr lang="zh-CN" altLang="en-US" dirty="0"/>
                            <a:t>否</a:t>
                          </a:r>
                          <a:endParaRPr lang="en-US" altLang="zh-CN" dirty="0"/>
                        </a:p>
                        <a:p>
                          <a:pPr algn="ctr"/>
                          <a:r>
                            <a:rPr lang="zh-CN" altLang="en-US" dirty="0"/>
                            <a:t>是</a:t>
                          </a:r>
                          <a:endParaRPr lang="en-US" altLang="zh-CN" dirty="0"/>
                        </a:p>
                        <a:p>
                          <a:pPr algn="ctr"/>
                          <a:r>
                            <a:rPr lang="zh-CN" altLang="en-US" dirty="0"/>
                            <a:t>否</a:t>
                          </a:r>
                          <a:endParaRPr lang="en-US" altLang="zh-CN" dirty="0"/>
                        </a:p>
                        <a:p>
                          <a:pPr algn="ctr"/>
                          <a:r>
                            <a:rPr lang="zh-CN" altLang="en-US" dirty="0"/>
                            <a:t>否</a:t>
                          </a:r>
                          <a:endParaRPr lang="en-US" altLang="zh-CN" dirty="0"/>
                        </a:p>
                        <a:p>
                          <a:pPr algn="ctr"/>
                          <a:r>
                            <a:rPr lang="zh-CN" altLang="en-US" dirty="0"/>
                            <a:t>是</a:t>
                          </a:r>
                          <a:endParaRPr lang="en-US" altLang="zh-CN" dirty="0"/>
                        </a:p>
                        <a:p>
                          <a:pPr algn="ctr"/>
                          <a:r>
                            <a:rPr lang="zh-CN" altLang="en-US" dirty="0"/>
                            <a:t>否</a:t>
                          </a:r>
                          <a:endParaRPr lang="en-US" altLang="zh-CN" dirty="0"/>
                        </a:p>
                        <a:p>
                          <a:pPr algn="ctr"/>
                          <a:r>
                            <a:rPr lang="zh-CN" altLang="en-US" dirty="0"/>
                            <a:t>是</a:t>
                          </a:r>
                          <a:endParaRPr lang="en-US" altLang="zh-CN" dirty="0"/>
                        </a:p>
                        <a:p>
                          <a:pPr algn="ctr"/>
                          <a:r>
                            <a:rPr lang="zh-CN" altLang="en-US" dirty="0"/>
                            <a:t>否</a:t>
                          </a:r>
                          <a:endParaRPr lang="en-US" altLang="zh-CN" dirty="0"/>
                        </a:p>
                        <a:p>
                          <a:pPr algn="ctr"/>
                          <a:r>
                            <a:rPr lang="zh-CN" altLang="en-US" dirty="0"/>
                            <a:t>是</a:t>
                          </a:r>
                          <a:endParaRPr lang="en-US" altLang="zh-CN" dirty="0"/>
                        </a:p>
                        <a:p>
                          <a:pPr algn="ctr"/>
                          <a:r>
                            <a:rPr lang="zh-CN" altLang="en-US" dirty="0"/>
                            <a:t>否</a:t>
                          </a:r>
                          <a:endParaRPr lang="en-US" altLang="zh-CN" dirty="0"/>
                        </a:p>
                        <a:p>
                          <a:pPr algn="ctr"/>
                          <a:r>
                            <a:rPr lang="zh-CN" altLang="en-US" dirty="0"/>
                            <a:t>是</a:t>
                          </a:r>
                          <a:endParaRPr lang="en-US" altLang="zh-CN" dirty="0"/>
                        </a:p>
                        <a:p>
                          <a:pPr algn="ctr"/>
                          <a:r>
                            <a:rPr lang="zh-CN" altLang="en-US" dirty="0"/>
                            <a:t>可转变的</a:t>
                          </a:r>
                          <a:endParaRPr lang="en-US" altLang="zh-CN" dirty="0"/>
                        </a:p>
                        <a:p>
                          <a:pPr algn="ctr"/>
                          <a:r>
                            <a:rPr lang="zh-CN" altLang="en-US" dirty="0"/>
                            <a:t>否</a:t>
                          </a:r>
                          <a:endParaRPr lang="en-US" altLang="zh-CN" dirty="0"/>
                        </a:p>
                        <a:p>
                          <a:pPr algn="ctr"/>
                          <a:r>
                            <a:rPr lang="zh-CN" altLang="en-US" dirty="0"/>
                            <a:t>是</a:t>
                          </a:r>
                          <a:endParaRPr lang="en-US" altLang="zh-CN" dirty="0"/>
                        </a:p>
                        <a:p>
                          <a:pPr algn="ctr"/>
                          <a:r>
                            <a:rPr lang="zh-CN" altLang="en-US" dirty="0"/>
                            <a:t>否</a:t>
                          </a:r>
                          <a:endParaRPr lang="en-US" altLang="zh-CN" dirty="0"/>
                        </a:p>
                        <a:p>
                          <a:pPr algn="ctr"/>
                          <a:r>
                            <a:rPr lang="zh-CN" altLang="en-US" dirty="0"/>
                            <a:t>是</a:t>
                          </a:r>
                          <a:endParaRPr lang="en-US" altLang="zh-CN" dirty="0"/>
                        </a:p>
                        <a:p>
                          <a:pPr algn="ctr"/>
                          <a:endParaRPr lang="zh-CN" altLang="en-US" dirty="0"/>
                        </a:p>
                      </a:txBody>
                      <a:tcPr/>
                    </a:tc>
                    <a:tc>
                      <a:txBody>
                        <a:bodyPr/>
                        <a:lstStyle/>
                        <a:p>
                          <a:pPr algn="ctr"/>
                          <a:r>
                            <a:rPr lang="zh-CN" altLang="en-US" dirty="0"/>
                            <a:t>是</a:t>
                          </a:r>
                          <a:endParaRPr lang="en-US" altLang="zh-CN" dirty="0"/>
                        </a:p>
                        <a:p>
                          <a:pPr algn="ctr"/>
                          <a:r>
                            <a:rPr lang="zh-CN" altLang="en-US" dirty="0"/>
                            <a:t>是</a:t>
                          </a:r>
                          <a:endParaRPr lang="en-US" altLang="zh-CN" dirty="0"/>
                        </a:p>
                        <a:p>
                          <a:pPr algn="ctr"/>
                          <a:r>
                            <a:rPr lang="zh-CN" altLang="en-US" dirty="0"/>
                            <a:t>是</a:t>
                          </a:r>
                          <a:endParaRPr lang="en-US" altLang="zh-CN" dirty="0"/>
                        </a:p>
                        <a:p>
                          <a:pPr algn="ctr"/>
                          <a:r>
                            <a:rPr lang="zh-CN" altLang="en-US" dirty="0"/>
                            <a:t>是</a:t>
                          </a:r>
                          <a:endParaRPr lang="en-US" altLang="zh-CN" dirty="0"/>
                        </a:p>
                        <a:p>
                          <a:pPr algn="ctr"/>
                          <a:r>
                            <a:rPr lang="zh-CN" altLang="en-US" dirty="0"/>
                            <a:t>是</a:t>
                          </a:r>
                          <a:endParaRPr lang="en-US" altLang="zh-CN" dirty="0"/>
                        </a:p>
                        <a:p>
                          <a:pPr algn="ctr"/>
                          <a:r>
                            <a:rPr lang="zh-CN" altLang="en-US" dirty="0"/>
                            <a:t>是</a:t>
                          </a:r>
                          <a:endParaRPr lang="en-US" altLang="zh-CN" dirty="0"/>
                        </a:p>
                        <a:p>
                          <a:pPr algn="ctr"/>
                          <a:r>
                            <a:rPr lang="zh-CN" altLang="en-US" dirty="0"/>
                            <a:t>是</a:t>
                          </a:r>
                          <a:endParaRPr lang="en-US" altLang="zh-CN" dirty="0"/>
                        </a:p>
                        <a:p>
                          <a:pPr algn="ctr"/>
                          <a:r>
                            <a:rPr lang="zh-CN" altLang="en-US" dirty="0"/>
                            <a:t>弱</a:t>
                          </a:r>
                          <a:endParaRPr lang="en-US" altLang="zh-CN" dirty="0"/>
                        </a:p>
                        <a:p>
                          <a:pPr algn="ctr"/>
                          <a:r>
                            <a:rPr lang="zh-CN" altLang="en-US" dirty="0"/>
                            <a:t>弱</a:t>
                          </a:r>
                          <a:endParaRPr lang="en-US" altLang="zh-CN" dirty="0"/>
                        </a:p>
                        <a:p>
                          <a:pPr algn="ctr"/>
                          <a:r>
                            <a:rPr lang="zh-CN" altLang="en-US" dirty="0"/>
                            <a:t>否</a:t>
                          </a:r>
                          <a:endParaRPr lang="en-US" altLang="zh-CN" dirty="0"/>
                        </a:p>
                        <a:p>
                          <a:pPr algn="ctr"/>
                          <a:r>
                            <a:rPr lang="zh-CN" altLang="en-US" dirty="0"/>
                            <a:t>否</a:t>
                          </a:r>
                          <a:endParaRPr lang="en-US" altLang="zh-CN" dirty="0"/>
                        </a:p>
                        <a:p>
                          <a:pPr algn="ctr"/>
                          <a:r>
                            <a:rPr lang="zh-CN" altLang="en-US" dirty="0"/>
                            <a:t>否</a:t>
                          </a:r>
                          <a:endParaRPr lang="en-US" altLang="zh-CN" dirty="0"/>
                        </a:p>
                        <a:p>
                          <a:pPr algn="ctr"/>
                          <a:r>
                            <a:rPr lang="zh-CN" altLang="en-US" dirty="0"/>
                            <a:t>否</a:t>
                          </a:r>
                          <a:endParaRPr lang="en-US" altLang="zh-CN" dirty="0"/>
                        </a:p>
                        <a:p>
                          <a:pPr algn="ctr"/>
                          <a:r>
                            <a:rPr lang="zh-CN" altLang="en-US" dirty="0"/>
                            <a:t>否</a:t>
                          </a:r>
                          <a:endParaRPr lang="en-US" altLang="zh-CN" dirty="0"/>
                        </a:p>
                        <a:p>
                          <a:pPr algn="ctr"/>
                          <a:r>
                            <a:rPr lang="zh-CN" altLang="en-US" dirty="0"/>
                            <a:t>否</a:t>
                          </a:r>
                          <a:endParaRPr lang="en-US" altLang="zh-CN" dirty="0"/>
                        </a:p>
                        <a:p>
                          <a:pPr algn="ctr"/>
                          <a:r>
                            <a:rPr lang="zh-CN" altLang="en-US" dirty="0"/>
                            <a:t>否</a:t>
                          </a:r>
                          <a:endParaRPr lang="en-US" altLang="zh-CN" dirty="0"/>
                        </a:p>
                        <a:p>
                          <a:pPr algn="ctr"/>
                          <a:r>
                            <a:rPr lang="zh-CN" altLang="en-US" dirty="0"/>
                            <a:t>否</a:t>
                          </a:r>
                          <a:endParaRPr lang="en-US" altLang="zh-CN" dirty="0"/>
                        </a:p>
                        <a:p>
                          <a:pPr algn="ctr"/>
                          <a:r>
                            <a:rPr lang="zh-CN" altLang="en-US" dirty="0"/>
                            <a:t>否</a:t>
                          </a:r>
                        </a:p>
                      </a:txBody>
                      <a:tcPr/>
                    </a:tc>
                    <a:extLst>
                      <a:ext uri="{0D108BD9-81ED-4DB2-BD59-A6C34878D82A}">
                        <a16:rowId xmlns:a16="http://schemas.microsoft.com/office/drawing/2014/main" val="10001"/>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443145051"/>
                  </p:ext>
                </p:extLst>
              </p:nvPr>
            </p:nvGraphicFramePr>
            <p:xfrm>
              <a:off x="1615002" y="790677"/>
              <a:ext cx="6145366" cy="4331237"/>
            </p:xfrm>
            <a:graphic>
              <a:graphicData uri="http://schemas.openxmlformats.org/drawingml/2006/table">
                <a:tbl>
                  <a:tblPr firstRow="1" bandRow="1">
                    <a:tableStyleId>{5C22544A-7EE6-4342-B048-85BDC9FD1C3A}</a:tableStyleId>
                  </a:tblPr>
                  <a:tblGrid>
                    <a:gridCol w="2523861"/>
                    <a:gridCol w="1275348"/>
                    <a:gridCol w="1215189"/>
                    <a:gridCol w="1130968"/>
                  </a:tblGrid>
                  <a:tr h="330737">
                    <a:tc>
                      <a:txBody>
                        <a:bodyPr/>
                        <a:lstStyle/>
                        <a:p>
                          <a:pPr algn="ctr"/>
                          <a:r>
                            <a:rPr lang="zh-CN" altLang="en-US" dirty="0" smtClean="0"/>
                            <a:t>约束</a:t>
                          </a:r>
                          <a:endParaRPr lang="zh-CN" altLang="en-US" dirty="0"/>
                        </a:p>
                      </a:txBody>
                      <a:tcPr/>
                    </a:tc>
                    <a:tc>
                      <a:txBody>
                        <a:bodyPr/>
                        <a:lstStyle/>
                        <a:p>
                          <a:pPr algn="ctr"/>
                          <a:r>
                            <a:rPr lang="zh-CN" altLang="en-US" dirty="0" smtClean="0"/>
                            <a:t>反单调的</a:t>
                          </a:r>
                          <a:endParaRPr lang="zh-CN" altLang="en-US" dirty="0"/>
                        </a:p>
                      </a:txBody>
                      <a:tcPr/>
                    </a:tc>
                    <a:tc>
                      <a:txBody>
                        <a:bodyPr/>
                        <a:lstStyle/>
                        <a:p>
                          <a:pPr algn="ctr"/>
                          <a:r>
                            <a:rPr lang="zh-CN" altLang="en-US" dirty="0" smtClean="0"/>
                            <a:t>单调的</a:t>
                          </a:r>
                          <a:endParaRPr lang="zh-CN" altLang="en-US" dirty="0"/>
                        </a:p>
                      </a:txBody>
                      <a:tcPr/>
                    </a:tc>
                    <a:tc>
                      <a:txBody>
                        <a:bodyPr/>
                        <a:lstStyle/>
                        <a:p>
                          <a:pPr algn="ctr"/>
                          <a:r>
                            <a:rPr lang="zh-CN" altLang="en-US" dirty="0" smtClean="0"/>
                            <a:t>简洁的</a:t>
                          </a:r>
                          <a:endParaRPr lang="zh-CN" altLang="en-US" dirty="0"/>
                        </a:p>
                      </a:txBody>
                      <a:tcPr/>
                    </a:tc>
                  </a:tr>
                  <a:tr h="4000500">
                    <a:tc>
                      <a:txBody>
                        <a:bodyPr/>
                        <a:lstStyle/>
                        <a:p>
                          <a:endParaRPr lang="zh-CN"/>
                        </a:p>
                      </a:txBody>
                      <a:tcPr>
                        <a:blipFill rotWithShape="1">
                          <a:blip r:embed="rId4"/>
                          <a:stretch>
                            <a:fillRect l="-242" t="-8689" r="-143720" b="-152"/>
                          </a:stretch>
                        </a:blipFill>
                      </a:tcPr>
                    </a:tc>
                    <a:tc>
                      <a:txBody>
                        <a:bodyPr/>
                        <a:lstStyle/>
                        <a:p>
                          <a:pPr algn="ctr"/>
                          <a:r>
                            <a:rPr lang="zh-CN" altLang="en-US" dirty="0" smtClean="0"/>
                            <a:t>否</a:t>
                          </a:r>
                          <a:endParaRPr lang="en-US" altLang="zh-CN" dirty="0" smtClean="0"/>
                        </a:p>
                        <a:p>
                          <a:pPr algn="ctr"/>
                          <a:r>
                            <a:rPr lang="zh-CN" altLang="en-US" dirty="0" smtClean="0"/>
                            <a:t>否</a:t>
                          </a:r>
                          <a:endParaRPr lang="en-US" altLang="zh-CN" dirty="0" smtClean="0"/>
                        </a:p>
                        <a:p>
                          <a:pPr algn="ctr"/>
                          <a:r>
                            <a:rPr lang="zh-CN" altLang="en-US" dirty="0" smtClean="0"/>
                            <a:t>是</a:t>
                          </a:r>
                          <a:endParaRPr lang="en-US" altLang="zh-CN" dirty="0" smtClean="0"/>
                        </a:p>
                        <a:p>
                          <a:pPr algn="ctr"/>
                          <a:r>
                            <a:rPr lang="zh-CN" altLang="en-US" dirty="0" smtClean="0"/>
                            <a:t>否</a:t>
                          </a:r>
                          <a:endParaRPr lang="en-US" altLang="zh-CN" dirty="0" smtClean="0"/>
                        </a:p>
                        <a:p>
                          <a:pPr algn="ctr"/>
                          <a:r>
                            <a:rPr lang="zh-CN" altLang="en-US" dirty="0" smtClean="0"/>
                            <a:t>是</a:t>
                          </a:r>
                          <a:endParaRPr lang="en-US" altLang="zh-CN" dirty="0" smtClean="0"/>
                        </a:p>
                        <a:p>
                          <a:pPr algn="ctr"/>
                          <a:r>
                            <a:rPr lang="zh-CN" altLang="en-US" dirty="0" smtClean="0"/>
                            <a:t>是</a:t>
                          </a:r>
                          <a:endParaRPr lang="en-US" altLang="zh-CN" dirty="0" smtClean="0"/>
                        </a:p>
                        <a:p>
                          <a:pPr algn="ctr"/>
                          <a:r>
                            <a:rPr lang="zh-CN" altLang="en-US" dirty="0" smtClean="0"/>
                            <a:t>否</a:t>
                          </a:r>
                          <a:endParaRPr lang="en-US" altLang="zh-CN" dirty="0" smtClean="0"/>
                        </a:p>
                        <a:p>
                          <a:pPr algn="ctr"/>
                          <a:r>
                            <a:rPr lang="zh-CN" altLang="en-US" dirty="0" smtClean="0"/>
                            <a:t>是</a:t>
                          </a:r>
                          <a:endParaRPr lang="en-US" altLang="zh-CN" dirty="0" smtClean="0"/>
                        </a:p>
                        <a:p>
                          <a:pPr algn="ctr"/>
                          <a:r>
                            <a:rPr lang="zh-CN" altLang="en-US" dirty="0" smtClean="0"/>
                            <a:t>否</a:t>
                          </a:r>
                          <a:endParaRPr lang="en-US" altLang="zh-CN" dirty="0" smtClean="0"/>
                        </a:p>
                        <a:p>
                          <a:pPr algn="ctr"/>
                          <a:r>
                            <a:rPr lang="zh-CN" altLang="en-US" dirty="0" smtClean="0"/>
                            <a:t>是</a:t>
                          </a:r>
                          <a:endParaRPr lang="en-US" altLang="zh-CN" dirty="0" smtClean="0"/>
                        </a:p>
                        <a:p>
                          <a:pPr algn="ctr"/>
                          <a:r>
                            <a:rPr lang="zh-CN" altLang="en-US" dirty="0" smtClean="0"/>
                            <a:t>否</a:t>
                          </a:r>
                          <a:endParaRPr lang="en-US" altLang="zh-CN" dirty="0" smtClean="0"/>
                        </a:p>
                        <a:p>
                          <a:pPr algn="ctr"/>
                          <a:r>
                            <a:rPr lang="zh-CN" altLang="en-US" dirty="0" smtClean="0"/>
                            <a:t>是</a:t>
                          </a:r>
                          <a:endParaRPr lang="en-US" altLang="zh-CN" dirty="0" smtClean="0"/>
                        </a:p>
                        <a:p>
                          <a:pPr algn="ctr"/>
                          <a:r>
                            <a:rPr lang="zh-CN" altLang="en-US" dirty="0" smtClean="0"/>
                            <a:t>否</a:t>
                          </a:r>
                          <a:endParaRPr lang="en-US" altLang="zh-CN" dirty="0" smtClean="0"/>
                        </a:p>
                        <a:p>
                          <a:pPr algn="ctr"/>
                          <a:r>
                            <a:rPr lang="zh-CN" altLang="en-US" dirty="0" smtClean="0"/>
                            <a:t>可转变的</a:t>
                          </a:r>
                          <a:endParaRPr lang="en-US" altLang="zh-CN" dirty="0" smtClean="0"/>
                        </a:p>
                        <a:p>
                          <a:pPr algn="ctr"/>
                          <a:r>
                            <a:rPr lang="zh-CN" altLang="en-US" dirty="0" smtClean="0"/>
                            <a:t>是</a:t>
                          </a:r>
                          <a:endParaRPr lang="en-US" altLang="zh-CN" dirty="0" smtClean="0"/>
                        </a:p>
                        <a:p>
                          <a:pPr algn="ctr"/>
                          <a:r>
                            <a:rPr lang="zh-CN" altLang="en-US" dirty="0" smtClean="0"/>
                            <a:t>否</a:t>
                          </a:r>
                          <a:endParaRPr lang="en-US" altLang="zh-CN" dirty="0" smtClean="0"/>
                        </a:p>
                        <a:p>
                          <a:pPr algn="ctr"/>
                          <a:r>
                            <a:rPr lang="zh-CN" altLang="en-US" dirty="0" smtClean="0"/>
                            <a:t>是</a:t>
                          </a:r>
                          <a:endParaRPr lang="en-US" altLang="zh-CN" dirty="0" smtClean="0"/>
                        </a:p>
                        <a:p>
                          <a:pPr algn="ctr"/>
                          <a:r>
                            <a:rPr lang="zh-CN" altLang="en-US" dirty="0" smtClean="0"/>
                            <a:t>否</a:t>
                          </a:r>
                          <a:endParaRPr lang="zh-CN" altLang="en-US" dirty="0"/>
                        </a:p>
                      </a:txBody>
                      <a:tcPr/>
                    </a:tc>
                    <a:tc>
                      <a:txBody>
                        <a:bodyPr/>
                        <a:lstStyle/>
                        <a:p>
                          <a:pPr algn="ctr"/>
                          <a:r>
                            <a:rPr lang="zh-CN" altLang="en-US" dirty="0" smtClean="0"/>
                            <a:t>是</a:t>
                          </a:r>
                          <a:endParaRPr lang="en-US" altLang="zh-CN" dirty="0" smtClean="0"/>
                        </a:p>
                        <a:p>
                          <a:pPr algn="ctr"/>
                          <a:r>
                            <a:rPr lang="zh-CN" altLang="en-US" dirty="0" smtClean="0"/>
                            <a:t>是</a:t>
                          </a:r>
                          <a:endParaRPr lang="en-US" altLang="zh-CN" dirty="0" smtClean="0"/>
                        </a:p>
                        <a:p>
                          <a:pPr algn="ctr"/>
                          <a:r>
                            <a:rPr lang="zh-CN" altLang="en-US" dirty="0" smtClean="0"/>
                            <a:t>否</a:t>
                          </a:r>
                          <a:endParaRPr lang="en-US" altLang="zh-CN" dirty="0" smtClean="0"/>
                        </a:p>
                        <a:p>
                          <a:pPr algn="ctr"/>
                          <a:r>
                            <a:rPr lang="zh-CN" altLang="en-US" dirty="0" smtClean="0"/>
                            <a:t>是</a:t>
                          </a:r>
                          <a:endParaRPr lang="en-US" altLang="zh-CN" dirty="0" smtClean="0"/>
                        </a:p>
                        <a:p>
                          <a:pPr algn="ctr"/>
                          <a:r>
                            <a:rPr lang="zh-CN" altLang="en-US" dirty="0" smtClean="0"/>
                            <a:t>否</a:t>
                          </a:r>
                          <a:endParaRPr lang="en-US" altLang="zh-CN" dirty="0" smtClean="0"/>
                        </a:p>
                        <a:p>
                          <a:pPr algn="ctr"/>
                          <a:r>
                            <a:rPr lang="zh-CN" altLang="en-US" dirty="0" smtClean="0"/>
                            <a:t>否</a:t>
                          </a:r>
                          <a:endParaRPr lang="en-US" altLang="zh-CN" dirty="0" smtClean="0"/>
                        </a:p>
                        <a:p>
                          <a:pPr algn="ctr"/>
                          <a:r>
                            <a:rPr lang="zh-CN" altLang="en-US" dirty="0" smtClean="0"/>
                            <a:t>是</a:t>
                          </a:r>
                          <a:endParaRPr lang="en-US" altLang="zh-CN" dirty="0" smtClean="0"/>
                        </a:p>
                        <a:p>
                          <a:pPr algn="ctr"/>
                          <a:r>
                            <a:rPr lang="zh-CN" altLang="en-US" dirty="0" smtClean="0"/>
                            <a:t>否</a:t>
                          </a:r>
                          <a:endParaRPr lang="en-US" altLang="zh-CN" dirty="0" smtClean="0"/>
                        </a:p>
                        <a:p>
                          <a:pPr algn="ctr"/>
                          <a:r>
                            <a:rPr lang="zh-CN" altLang="en-US" dirty="0" smtClean="0"/>
                            <a:t>是</a:t>
                          </a:r>
                          <a:endParaRPr lang="en-US" altLang="zh-CN" dirty="0" smtClean="0"/>
                        </a:p>
                        <a:p>
                          <a:pPr algn="ctr"/>
                          <a:r>
                            <a:rPr lang="zh-CN" altLang="en-US" dirty="0" smtClean="0"/>
                            <a:t>否</a:t>
                          </a:r>
                          <a:endParaRPr lang="en-US" altLang="zh-CN" dirty="0" smtClean="0"/>
                        </a:p>
                        <a:p>
                          <a:pPr algn="ctr"/>
                          <a:r>
                            <a:rPr lang="zh-CN" altLang="en-US" dirty="0" smtClean="0"/>
                            <a:t>是</a:t>
                          </a:r>
                          <a:endParaRPr lang="en-US" altLang="zh-CN" dirty="0" smtClean="0"/>
                        </a:p>
                        <a:p>
                          <a:pPr algn="ctr"/>
                          <a:r>
                            <a:rPr lang="zh-CN" altLang="en-US" dirty="0" smtClean="0"/>
                            <a:t>否</a:t>
                          </a:r>
                          <a:endParaRPr lang="en-US" altLang="zh-CN" dirty="0" smtClean="0"/>
                        </a:p>
                        <a:p>
                          <a:pPr algn="ctr"/>
                          <a:r>
                            <a:rPr lang="zh-CN" altLang="en-US" dirty="0" smtClean="0"/>
                            <a:t>是</a:t>
                          </a:r>
                          <a:endParaRPr lang="en-US" altLang="zh-CN" dirty="0" smtClean="0"/>
                        </a:p>
                        <a:p>
                          <a:pPr algn="ctr"/>
                          <a:r>
                            <a:rPr lang="zh-CN" altLang="en-US" dirty="0" smtClean="0"/>
                            <a:t>可转变的</a:t>
                          </a:r>
                          <a:endParaRPr lang="en-US" altLang="zh-CN" dirty="0" smtClean="0"/>
                        </a:p>
                        <a:p>
                          <a:pPr algn="ctr"/>
                          <a:r>
                            <a:rPr lang="zh-CN" altLang="en-US" dirty="0" smtClean="0"/>
                            <a:t>否</a:t>
                          </a:r>
                          <a:endParaRPr lang="en-US" altLang="zh-CN" dirty="0" smtClean="0"/>
                        </a:p>
                        <a:p>
                          <a:pPr algn="ctr"/>
                          <a:r>
                            <a:rPr lang="zh-CN" altLang="en-US" dirty="0" smtClean="0"/>
                            <a:t>是</a:t>
                          </a:r>
                          <a:endParaRPr lang="en-US" altLang="zh-CN" dirty="0" smtClean="0"/>
                        </a:p>
                        <a:p>
                          <a:pPr algn="ctr"/>
                          <a:r>
                            <a:rPr lang="zh-CN" altLang="en-US" dirty="0" smtClean="0"/>
                            <a:t>否</a:t>
                          </a:r>
                          <a:endParaRPr lang="en-US" altLang="zh-CN" dirty="0" smtClean="0"/>
                        </a:p>
                        <a:p>
                          <a:pPr algn="ctr"/>
                          <a:r>
                            <a:rPr lang="zh-CN" altLang="en-US" dirty="0" smtClean="0"/>
                            <a:t>是</a:t>
                          </a:r>
                          <a:endParaRPr lang="en-US" altLang="zh-CN" dirty="0" smtClean="0"/>
                        </a:p>
                        <a:p>
                          <a:pPr algn="ctr"/>
                          <a:endParaRPr lang="zh-CN" altLang="en-US" dirty="0"/>
                        </a:p>
                      </a:txBody>
                      <a:tcPr/>
                    </a:tc>
                    <a:tc>
                      <a:txBody>
                        <a:bodyPr/>
                        <a:lstStyle/>
                        <a:p>
                          <a:pPr algn="ctr"/>
                          <a:r>
                            <a:rPr lang="zh-CN" altLang="en-US" dirty="0" smtClean="0"/>
                            <a:t>是</a:t>
                          </a:r>
                          <a:endParaRPr lang="en-US" altLang="zh-CN" dirty="0" smtClean="0"/>
                        </a:p>
                        <a:p>
                          <a:pPr algn="ctr"/>
                          <a:r>
                            <a:rPr lang="zh-CN" altLang="en-US" dirty="0" smtClean="0"/>
                            <a:t>是</a:t>
                          </a:r>
                          <a:endParaRPr lang="en-US" altLang="zh-CN" dirty="0" smtClean="0"/>
                        </a:p>
                        <a:p>
                          <a:pPr algn="ctr"/>
                          <a:r>
                            <a:rPr lang="zh-CN" altLang="en-US" dirty="0" smtClean="0"/>
                            <a:t>是</a:t>
                          </a:r>
                          <a:endParaRPr lang="en-US" altLang="zh-CN" dirty="0" smtClean="0"/>
                        </a:p>
                        <a:p>
                          <a:pPr algn="ctr"/>
                          <a:r>
                            <a:rPr lang="zh-CN" altLang="en-US" dirty="0" smtClean="0"/>
                            <a:t>是</a:t>
                          </a:r>
                          <a:endParaRPr lang="en-US" altLang="zh-CN" dirty="0" smtClean="0"/>
                        </a:p>
                        <a:p>
                          <a:pPr algn="ctr"/>
                          <a:r>
                            <a:rPr lang="zh-CN" altLang="en-US" dirty="0" smtClean="0"/>
                            <a:t>是</a:t>
                          </a:r>
                          <a:endParaRPr lang="en-US" altLang="zh-CN" dirty="0" smtClean="0"/>
                        </a:p>
                        <a:p>
                          <a:pPr algn="ctr"/>
                          <a:r>
                            <a:rPr lang="zh-CN" altLang="en-US" dirty="0" smtClean="0"/>
                            <a:t>是</a:t>
                          </a:r>
                          <a:endParaRPr lang="en-US" altLang="zh-CN" dirty="0" smtClean="0"/>
                        </a:p>
                        <a:p>
                          <a:pPr algn="ctr"/>
                          <a:r>
                            <a:rPr lang="zh-CN" altLang="en-US" dirty="0" smtClean="0"/>
                            <a:t>是</a:t>
                          </a:r>
                          <a:endParaRPr lang="en-US" altLang="zh-CN" dirty="0" smtClean="0"/>
                        </a:p>
                        <a:p>
                          <a:pPr algn="ctr"/>
                          <a:r>
                            <a:rPr lang="zh-CN" altLang="en-US" dirty="0" smtClean="0"/>
                            <a:t>弱</a:t>
                          </a:r>
                          <a:endParaRPr lang="en-US" altLang="zh-CN" dirty="0" smtClean="0"/>
                        </a:p>
                        <a:p>
                          <a:pPr algn="ctr"/>
                          <a:r>
                            <a:rPr lang="zh-CN" altLang="en-US" dirty="0" smtClean="0"/>
                            <a:t>弱</a:t>
                          </a:r>
                          <a:endParaRPr lang="en-US" altLang="zh-CN" dirty="0" smtClean="0"/>
                        </a:p>
                        <a:p>
                          <a:pPr algn="ctr"/>
                          <a:r>
                            <a:rPr lang="zh-CN" altLang="en-US" dirty="0" smtClean="0"/>
                            <a:t>否</a:t>
                          </a:r>
                          <a:endParaRPr lang="en-US" altLang="zh-CN" dirty="0" smtClean="0"/>
                        </a:p>
                        <a:p>
                          <a:pPr algn="ctr"/>
                          <a:r>
                            <a:rPr lang="zh-CN" altLang="en-US" dirty="0" smtClean="0"/>
                            <a:t>否</a:t>
                          </a:r>
                          <a:endParaRPr lang="en-US" altLang="zh-CN" dirty="0" smtClean="0"/>
                        </a:p>
                        <a:p>
                          <a:pPr algn="ctr"/>
                          <a:r>
                            <a:rPr lang="zh-CN" altLang="en-US" dirty="0" smtClean="0"/>
                            <a:t>否</a:t>
                          </a:r>
                          <a:endParaRPr lang="en-US" altLang="zh-CN" dirty="0" smtClean="0"/>
                        </a:p>
                        <a:p>
                          <a:pPr algn="ctr"/>
                          <a:r>
                            <a:rPr lang="zh-CN" altLang="en-US" dirty="0" smtClean="0"/>
                            <a:t>否</a:t>
                          </a:r>
                          <a:endParaRPr lang="en-US" altLang="zh-CN" dirty="0" smtClean="0"/>
                        </a:p>
                        <a:p>
                          <a:pPr algn="ctr"/>
                          <a:r>
                            <a:rPr lang="zh-CN" altLang="en-US" dirty="0" smtClean="0"/>
                            <a:t>否</a:t>
                          </a:r>
                          <a:endParaRPr lang="en-US" altLang="zh-CN" dirty="0" smtClean="0"/>
                        </a:p>
                        <a:p>
                          <a:pPr algn="ctr"/>
                          <a:r>
                            <a:rPr lang="zh-CN" altLang="en-US" dirty="0" smtClean="0"/>
                            <a:t>否</a:t>
                          </a:r>
                          <a:endParaRPr lang="en-US" altLang="zh-CN" dirty="0" smtClean="0"/>
                        </a:p>
                        <a:p>
                          <a:pPr algn="ctr"/>
                          <a:r>
                            <a:rPr lang="zh-CN" altLang="en-US" dirty="0" smtClean="0"/>
                            <a:t>否</a:t>
                          </a:r>
                          <a:endParaRPr lang="en-US" altLang="zh-CN" dirty="0" smtClean="0"/>
                        </a:p>
                        <a:p>
                          <a:pPr algn="ctr"/>
                          <a:r>
                            <a:rPr lang="zh-CN" altLang="en-US" dirty="0" smtClean="0"/>
                            <a:t>否</a:t>
                          </a:r>
                          <a:endParaRPr lang="en-US" altLang="zh-CN" dirty="0" smtClean="0"/>
                        </a:p>
                        <a:p>
                          <a:pPr algn="ctr"/>
                          <a:r>
                            <a:rPr lang="zh-CN" altLang="en-US" dirty="0" smtClean="0"/>
                            <a:t>否</a:t>
                          </a:r>
                          <a:endParaRPr lang="zh-CN" altLang="en-US" dirty="0"/>
                        </a:p>
                      </a:txBody>
                      <a:tcPr/>
                    </a:tc>
                  </a:tr>
                </a:tbl>
              </a:graphicData>
            </a:graphic>
          </p:graphicFrame>
        </mc:Fallback>
      </mc:AlternateContent>
      <p:sp>
        <p:nvSpPr>
          <p:cNvPr id="8" name="TextBox 7"/>
          <p:cNvSpPr txBox="1"/>
          <p:nvPr/>
        </p:nvSpPr>
        <p:spPr>
          <a:xfrm>
            <a:off x="3252379" y="482650"/>
            <a:ext cx="3798125" cy="338554"/>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常用的基于</a:t>
            </a:r>
            <a:r>
              <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rPr>
              <a:t>SQL</a:t>
            </a: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的模式剪枝约束的特性</a:t>
            </a:r>
          </a:p>
        </p:txBody>
      </p:sp>
    </p:spTree>
    <p:extLst>
      <p:ext uri="{BB962C8B-B14F-4D97-AF65-F5344CB8AC3E}">
        <p14:creationId xmlns:p14="http://schemas.microsoft.com/office/powerpoint/2010/main" val="1845907458"/>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162148"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2.3</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：模式搜索空间剪枝</a:t>
            </a:r>
          </a:p>
        </p:txBody>
      </p:sp>
      <p:sp>
        <p:nvSpPr>
          <p:cNvPr id="5" name="矩形 4"/>
          <p:cNvSpPr/>
          <p:nvPr/>
        </p:nvSpPr>
        <p:spPr>
          <a:xfrm>
            <a:off x="90232" y="575233"/>
            <a:ext cx="2000868"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PATTERN SEARCH SPACE PRUNING</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13610" y="1046747"/>
            <a:ext cx="2971800" cy="400110"/>
          </a:xfrm>
          <a:prstGeom prst="rect">
            <a:avLst/>
          </a:prstGeom>
          <a:noFill/>
        </p:spPr>
        <p:txBody>
          <a:bodyPr wrap="square" rtlCol="0">
            <a:spAutoFit/>
          </a:bodyPr>
          <a:lstStyle/>
          <a:p>
            <a:pPr marL="342900" marR="0" lvl="0" indent="-342900" algn="l" defTabSz="685800" rtl="0" eaLnBrk="1" fontAlgn="auto" latinLnBrk="0" hangingPunct="1">
              <a:lnSpc>
                <a:spcPct val="100000"/>
              </a:lnSpc>
              <a:spcBef>
                <a:spcPts val="0"/>
              </a:spcBef>
              <a:spcAft>
                <a:spcPts val="0"/>
              </a:spcAft>
              <a:buClr>
                <a:srgbClr val="304371"/>
              </a:buClr>
              <a:buSzTx/>
              <a:buFont typeface="Wingdings" panose="05000000000000000000" pitchFamily="2" charset="2"/>
              <a:buChar char="u"/>
              <a:tabLst/>
              <a:defRPr/>
            </a:pP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单调的</a:t>
            </a:r>
          </a:p>
        </p:txBody>
      </p:sp>
      <p:sp>
        <p:nvSpPr>
          <p:cNvPr id="3" name="TextBox 2"/>
          <p:cNvSpPr txBox="1"/>
          <p:nvPr/>
        </p:nvSpPr>
        <p:spPr>
          <a:xfrm>
            <a:off x="938463" y="1446857"/>
            <a:ext cx="6112042" cy="2274982"/>
          </a:xfrm>
          <a:prstGeom prst="rect">
            <a:avLst/>
          </a:prstGeom>
          <a:noFill/>
        </p:spPr>
        <p:txBody>
          <a:bodyPr wrap="square" rtlCol="0">
            <a:spAutoFit/>
          </a:bodyPr>
          <a:lstStyle/>
          <a:p>
            <a:pPr marL="0" marR="0" lvl="0" indent="0" algn="l" defTabSz="685800" rtl="0" eaLnBrk="1" fontAlgn="auto" latinLnBrk="0" hangingPunct="1">
              <a:lnSpc>
                <a:spcPts val="22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rPr>
              <a:t>如果一个项集满足该约束，则它的所有超集也满足该约束；具有这种性质的规则称为是</a:t>
            </a:r>
            <a:r>
              <a:rPr kumimoji="0" lang="zh-CN" altLang="en-US" sz="1800" b="1" i="1" u="none" strike="noStrike" kern="1200" cap="none" spc="0" normalizeH="0" baseline="0" noProof="0" dirty="0">
                <a:ln>
                  <a:noFill/>
                </a:ln>
                <a:solidFill>
                  <a:prstClr val="black"/>
                </a:solidFill>
                <a:effectLst/>
                <a:uLnTx/>
                <a:uFillTx/>
                <a:latin typeface="Calibri Light"/>
                <a:ea typeface="宋体" charset="-122"/>
                <a:cs typeface="+mn-cs"/>
              </a:rPr>
              <a:t>单调的。</a:t>
            </a:r>
            <a:endParaRPr kumimoji="0" lang="en-US" altLang="zh-CN" sz="1800" b="1" i="1" u="none" strike="noStrike" kern="1200" cap="none" spc="0" normalizeH="0" baseline="0" noProof="0" dirty="0">
              <a:ln>
                <a:noFill/>
              </a:ln>
              <a:solidFill>
                <a:prstClr val="black"/>
              </a:solidFill>
              <a:effectLst/>
              <a:uLnTx/>
              <a:uFillTx/>
              <a:latin typeface="Calibri Light"/>
              <a:ea typeface="宋体" charset="-122"/>
              <a:cs typeface="+mn-cs"/>
            </a:endParaRPr>
          </a:p>
          <a:p>
            <a:pPr marL="0" marR="0" lvl="0" indent="0" algn="l" defTabSz="685800" rtl="0" eaLnBrk="1" fontAlgn="auto" latinLnBrk="0" hangingPunct="1">
              <a:lnSpc>
                <a:spcPts val="2200"/>
              </a:lnSpc>
              <a:spcBef>
                <a:spcPts val="0"/>
              </a:spcBef>
              <a:spcAft>
                <a:spcPts val="0"/>
              </a:spcAft>
              <a:buClrTx/>
              <a:buSzTx/>
              <a:buFontTx/>
              <a:buNone/>
              <a:tabLst/>
              <a:defRPr/>
            </a:pPr>
            <a:endParaRPr kumimoji="0" lang="zh-CN" altLang="en-US" sz="1800" b="1" i="1" u="none" strike="noStrike" kern="1200" cap="none" spc="0" normalizeH="0" baseline="0" noProof="0" dirty="0">
              <a:ln>
                <a:noFill/>
              </a:ln>
              <a:solidFill>
                <a:prstClr val="black"/>
              </a:solidFill>
              <a:effectLst/>
              <a:uLnTx/>
              <a:uFillTx/>
              <a:latin typeface="Calibri Light"/>
              <a:ea typeface="宋体" charset="-122"/>
              <a:cs typeface="+mn-cs"/>
            </a:endParaRPr>
          </a:p>
          <a:p>
            <a:pPr marL="285750" marR="0" lvl="1"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e.g. sum(I. price)&gt;= $100</a:t>
            </a:r>
          </a:p>
          <a:p>
            <a:pPr marL="285750" marR="0" lvl="1"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Min(I. price)&lt;= $10</a:t>
            </a:r>
          </a:p>
          <a:p>
            <a:pPr marL="0" marR="0" lvl="1" indent="0" algn="l" defTabSz="685800" rtl="0" eaLnBrk="1" fontAlgn="auto" latinLnBrk="0" hangingPunct="1">
              <a:lnSpc>
                <a:spcPts val="22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ts val="22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endParaRPr>
          </a:p>
        </p:txBody>
      </p:sp>
    </p:spTree>
    <p:extLst>
      <p:ext uri="{BB962C8B-B14F-4D97-AF65-F5344CB8AC3E}">
        <p14:creationId xmlns:p14="http://schemas.microsoft.com/office/powerpoint/2010/main" val="2555343114"/>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162148"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2.3</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：模式搜索空间剪枝</a:t>
            </a:r>
          </a:p>
        </p:txBody>
      </p:sp>
      <p:sp>
        <p:nvSpPr>
          <p:cNvPr id="5" name="矩形 4"/>
          <p:cNvSpPr/>
          <p:nvPr/>
        </p:nvSpPr>
        <p:spPr>
          <a:xfrm>
            <a:off x="98642" y="575233"/>
            <a:ext cx="2000868"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PATTERN SEARCH SPACE PRUNING</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13610" y="1046747"/>
            <a:ext cx="2971800" cy="400110"/>
          </a:xfrm>
          <a:prstGeom prst="rect">
            <a:avLst/>
          </a:prstGeom>
          <a:noFill/>
        </p:spPr>
        <p:txBody>
          <a:bodyPr wrap="square" rtlCol="0">
            <a:spAutoFit/>
          </a:bodyPr>
          <a:lstStyle/>
          <a:p>
            <a:pPr marL="342900" marR="0" lvl="0" indent="-342900" algn="l" defTabSz="685800" rtl="0" eaLnBrk="1" fontAlgn="auto" latinLnBrk="0" hangingPunct="1">
              <a:lnSpc>
                <a:spcPct val="100000"/>
              </a:lnSpc>
              <a:spcBef>
                <a:spcPts val="0"/>
              </a:spcBef>
              <a:spcAft>
                <a:spcPts val="0"/>
              </a:spcAft>
              <a:buClr>
                <a:srgbClr val="304371"/>
              </a:buClr>
              <a:buSzTx/>
              <a:buFont typeface="Wingdings" panose="05000000000000000000" pitchFamily="2" charset="2"/>
              <a:buChar char="u"/>
              <a:tabLst/>
              <a:defRPr/>
            </a:pP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简洁的</a:t>
            </a:r>
          </a:p>
        </p:txBody>
      </p:sp>
      <p:sp>
        <p:nvSpPr>
          <p:cNvPr id="3" name="TextBox 2"/>
          <p:cNvSpPr txBox="1"/>
          <p:nvPr/>
        </p:nvSpPr>
        <p:spPr>
          <a:xfrm>
            <a:off x="938463" y="1446857"/>
            <a:ext cx="6112042" cy="1710725"/>
          </a:xfrm>
          <a:prstGeom prst="rect">
            <a:avLst/>
          </a:prstGeom>
          <a:noFill/>
        </p:spPr>
        <p:txBody>
          <a:bodyPr wrap="square" rtlCol="0">
            <a:spAutoFit/>
          </a:bodyPr>
          <a:lstStyle/>
          <a:p>
            <a:pPr marL="0" marR="0" lvl="0" indent="0" algn="l" defTabSz="685800" rtl="0" eaLnBrk="1" fontAlgn="auto" latinLnBrk="0" hangingPunct="1">
              <a:lnSpc>
                <a:spcPts val="22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rPr>
              <a:t>一个约束是简洁的，如果我们可以列出并仅仅列出所有确保满足该约束的集合</a:t>
            </a:r>
            <a:endParaRPr kumimoji="0" lang="en-US" altLang="zh-CN"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0" marR="0" lvl="0" indent="0" algn="l" defTabSz="685800" rtl="0" eaLnBrk="1" fontAlgn="auto" latinLnBrk="0" hangingPunct="1">
              <a:lnSpc>
                <a:spcPts val="22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285750" marR="0" lvl="1"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e.g. min(J. price)&gt;= $50</a:t>
            </a:r>
          </a:p>
          <a:p>
            <a:pPr marL="0" marR="0" lvl="0" indent="0" algn="l" defTabSz="685800" rtl="0" eaLnBrk="1" fontAlgn="auto" latinLnBrk="0" hangingPunct="1">
              <a:lnSpc>
                <a:spcPts val="22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endParaRPr>
          </a:p>
        </p:txBody>
      </p:sp>
    </p:spTree>
    <p:extLst>
      <p:ext uri="{BB962C8B-B14F-4D97-AF65-F5344CB8AC3E}">
        <p14:creationId xmlns:p14="http://schemas.microsoft.com/office/powerpoint/2010/main" val="1755245801"/>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cxnSp>
        <p:nvCxnSpPr>
          <p:cNvPr id="34" name="直接连接符 33"/>
          <p:cNvCxnSpPr/>
          <p:nvPr/>
        </p:nvCxnSpPr>
        <p:spPr>
          <a:xfrm>
            <a:off x="8507553" y="4592875"/>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333180" y="4647886"/>
            <a:ext cx="1569660" cy="276999"/>
          </a:xfrm>
          <a:prstGeom prst="rect">
            <a:avLst/>
          </a:prstGeom>
        </p:spPr>
        <p:txBody>
          <a:bodyPr wrap="none">
            <a:spAutoFit/>
          </a:bodyPr>
          <a:lstStyle/>
          <a:p>
            <a:pPr algn="r">
              <a:defRPr/>
            </a:pPr>
            <a:r>
              <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数据挖掘与知识发现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61" name="文本框 6"/>
          <p:cNvSpPr txBox="1">
            <a:spLocks noChangeArrowheads="1"/>
          </p:cNvSpPr>
          <p:nvPr/>
        </p:nvSpPr>
        <p:spPr bwMode="auto">
          <a:xfrm>
            <a:off x="5602159" y="1127809"/>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模糊关联规则</a:t>
            </a:r>
          </a:p>
        </p:txBody>
      </p:sp>
      <p:sp>
        <p:nvSpPr>
          <p:cNvPr id="62" name="矩形 61"/>
          <p:cNvSpPr/>
          <p:nvPr/>
        </p:nvSpPr>
        <p:spPr>
          <a:xfrm>
            <a:off x="5602159" y="1411389"/>
            <a:ext cx="1356462" cy="246221"/>
          </a:xfrm>
          <a:prstGeom prst="rect">
            <a:avLst/>
          </a:prstGeom>
        </p:spPr>
        <p:txBody>
          <a:bodyPr wrap="none">
            <a:spAutoFit/>
          </a:bodyPr>
          <a:lstStyle/>
          <a:p>
            <a:pPr lvl="0" fontAlgn="base">
              <a:spcBef>
                <a:spcPct val="0"/>
              </a:spcBef>
              <a:spcAft>
                <a:spcPct val="0"/>
              </a:spcAft>
              <a:defRPr/>
            </a:pPr>
            <a:r>
              <a:rPr lang="en-US" altLang="zh-CN" sz="1000" dirty="0">
                <a:solidFill>
                  <a:schemeClr val="tx1">
                    <a:lumMod val="85000"/>
                    <a:lumOff val="15000"/>
                  </a:schemeClr>
                </a:solidFill>
                <a:latin typeface="Calibri Light" panose="020F0302020204030204" pitchFamily="34" charset="0"/>
                <a:ea typeface="方正兰亭黑_GBK"/>
              </a:rPr>
              <a:t>Fuzzy association rules</a:t>
            </a:r>
          </a:p>
        </p:txBody>
      </p:sp>
      <p:sp>
        <p:nvSpPr>
          <p:cNvPr id="63" name="椭圆 62"/>
          <p:cNvSpPr/>
          <p:nvPr/>
        </p:nvSpPr>
        <p:spPr>
          <a:xfrm>
            <a:off x="5161287"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sp>
        <p:nvSpPr>
          <p:cNvPr id="64" name="文本框 6"/>
          <p:cNvSpPr txBox="1">
            <a:spLocks noChangeArrowheads="1"/>
          </p:cNvSpPr>
          <p:nvPr/>
        </p:nvSpPr>
        <p:spPr bwMode="auto">
          <a:xfrm>
            <a:off x="5602159" y="2085889"/>
            <a:ext cx="24416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基于约束的频繁模式挖掘</a:t>
            </a:r>
          </a:p>
        </p:txBody>
      </p:sp>
      <p:sp>
        <p:nvSpPr>
          <p:cNvPr id="65" name="矩形 64"/>
          <p:cNvSpPr/>
          <p:nvPr/>
        </p:nvSpPr>
        <p:spPr>
          <a:xfrm>
            <a:off x="5602159" y="2369469"/>
            <a:ext cx="2355132" cy="246221"/>
          </a:xfrm>
          <a:prstGeom prst="rect">
            <a:avLst/>
          </a:prstGeom>
        </p:spPr>
        <p:txBody>
          <a:bodyPr wrap="none">
            <a:spAutoFit/>
          </a:bodyPr>
          <a:lstStyle/>
          <a:p>
            <a:pPr lvl="0" fontAlgn="base">
              <a:spcBef>
                <a:spcPct val="0"/>
              </a:spcBef>
              <a:spcAft>
                <a:spcPct val="0"/>
              </a:spcAft>
              <a:defRPr/>
            </a:pPr>
            <a:r>
              <a:rPr lang="en-US" altLang="zh-CN" sz="1000" dirty="0">
                <a:solidFill>
                  <a:schemeClr val="tx1">
                    <a:lumMod val="85000"/>
                    <a:lumOff val="15000"/>
                  </a:schemeClr>
                </a:solidFill>
                <a:latin typeface="Calibri Light" panose="020F0302020204030204" pitchFamily="34" charset="0"/>
                <a:ea typeface="方正兰亭黑_GBK"/>
              </a:rPr>
              <a:t>Constraint-based frequent pattern mining</a:t>
            </a:r>
          </a:p>
        </p:txBody>
      </p:sp>
      <p:sp>
        <p:nvSpPr>
          <p:cNvPr id="66" name="椭圆 65"/>
          <p:cNvSpPr/>
          <p:nvPr/>
        </p:nvSpPr>
        <p:spPr>
          <a:xfrm>
            <a:off x="5161287" y="21007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sp>
        <p:nvSpPr>
          <p:cNvPr id="67" name="文本框 66"/>
          <p:cNvSpPr txBox="1">
            <a:spLocks noChangeArrowheads="1"/>
          </p:cNvSpPr>
          <p:nvPr/>
        </p:nvSpPr>
        <p:spPr bwMode="auto">
          <a:xfrm>
            <a:off x="5602159" y="303138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rPr>
              <a:t>模式评估</a:t>
            </a:r>
            <a:endParaRPr lang="zh-CN" altLang="en-US" sz="1600" dirty="0">
              <a:solidFill>
                <a:schemeClr val="accent1"/>
              </a:solidFill>
              <a:latin typeface="+mj-ea"/>
              <a:ea typeface="+mj-ea"/>
            </a:endParaRPr>
          </a:p>
        </p:txBody>
      </p:sp>
      <p:sp>
        <p:nvSpPr>
          <p:cNvPr id="68" name="文本框 6"/>
          <p:cNvSpPr txBox="1">
            <a:spLocks noChangeArrowheads="1"/>
          </p:cNvSpPr>
          <p:nvPr/>
        </p:nvSpPr>
        <p:spPr bwMode="auto">
          <a:xfrm>
            <a:off x="5602159" y="4024646"/>
            <a:ext cx="26468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关联规则中的隐私保护方法</a:t>
            </a:r>
          </a:p>
        </p:txBody>
      </p:sp>
      <p:sp>
        <p:nvSpPr>
          <p:cNvPr id="69" name="矩形 68"/>
          <p:cNvSpPr/>
          <p:nvPr/>
        </p:nvSpPr>
        <p:spPr>
          <a:xfrm>
            <a:off x="5602159" y="3314960"/>
            <a:ext cx="1064715" cy="246221"/>
          </a:xfrm>
          <a:prstGeom prst="rect">
            <a:avLst/>
          </a:prstGeom>
        </p:spPr>
        <p:txBody>
          <a:bodyPr wrap="none">
            <a:spAutoFit/>
          </a:bodyPr>
          <a:lstStyle/>
          <a:p>
            <a:pPr lvl="0" fontAlgn="base">
              <a:spcBef>
                <a:spcPct val="0"/>
              </a:spcBef>
              <a:spcAft>
                <a:spcPct val="0"/>
              </a:spcAft>
              <a:defRPr/>
            </a:pPr>
            <a:r>
              <a:rPr lang="en-US" altLang="zh-CN" sz="1000" dirty="0">
                <a:solidFill>
                  <a:schemeClr val="tx1">
                    <a:lumMod val="85000"/>
                    <a:lumOff val="15000"/>
                  </a:schemeClr>
                </a:solidFill>
                <a:latin typeface="Calibri Light" panose="020F0302020204030204" pitchFamily="34" charset="0"/>
                <a:ea typeface="方正兰亭黑_GBK"/>
              </a:rPr>
              <a:t>Mode evaluation</a:t>
            </a:r>
          </a:p>
        </p:txBody>
      </p:sp>
      <p:sp>
        <p:nvSpPr>
          <p:cNvPr id="70" name="矩形 69"/>
          <p:cNvSpPr/>
          <p:nvPr/>
        </p:nvSpPr>
        <p:spPr>
          <a:xfrm>
            <a:off x="5602159" y="4308226"/>
            <a:ext cx="2627642" cy="246221"/>
          </a:xfrm>
          <a:prstGeom prst="rect">
            <a:avLst/>
          </a:prstGeom>
        </p:spPr>
        <p:txBody>
          <a:bodyPr wrap="none">
            <a:spAutoFit/>
          </a:bodyPr>
          <a:lstStyle/>
          <a:p>
            <a:pPr lvl="0" fontAlgn="base">
              <a:spcBef>
                <a:spcPct val="0"/>
              </a:spcBef>
              <a:spcAft>
                <a:spcPct val="0"/>
              </a:spcAft>
              <a:defRPr/>
            </a:pPr>
            <a:r>
              <a:rPr lang="en-US" altLang="zh-CN" sz="1000" dirty="0">
                <a:solidFill>
                  <a:schemeClr val="tx1">
                    <a:lumMod val="85000"/>
                    <a:lumOff val="15000"/>
                  </a:schemeClr>
                </a:solidFill>
                <a:latin typeface="Calibri Light" panose="020F0302020204030204" pitchFamily="34" charset="0"/>
                <a:ea typeface="方正兰亭黑_GBK"/>
              </a:rPr>
              <a:t>Privacy protection methods in association rules</a:t>
            </a:r>
          </a:p>
        </p:txBody>
      </p:sp>
      <p:sp>
        <p:nvSpPr>
          <p:cNvPr id="71" name="椭圆 70"/>
          <p:cNvSpPr/>
          <p:nvPr/>
        </p:nvSpPr>
        <p:spPr>
          <a:xfrm>
            <a:off x="5161287" y="30682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sp>
        <p:nvSpPr>
          <p:cNvPr id="72" name="椭圆 71"/>
          <p:cNvSpPr/>
          <p:nvPr/>
        </p:nvSpPr>
        <p:spPr>
          <a:xfrm>
            <a:off x="5161287" y="4035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4</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
        <p:nvSpPr>
          <p:cNvPr id="21" name="矩形 20"/>
          <p:cNvSpPr/>
          <p:nvPr/>
        </p:nvSpPr>
        <p:spPr bwMode="auto">
          <a:xfrm>
            <a:off x="278388" y="4667204"/>
            <a:ext cx="947695"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2018-9-26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162148"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2.3</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：模式搜索空间剪枝</a:t>
            </a:r>
          </a:p>
        </p:txBody>
      </p:sp>
      <p:sp>
        <p:nvSpPr>
          <p:cNvPr id="5" name="矩形 4"/>
          <p:cNvSpPr/>
          <p:nvPr/>
        </p:nvSpPr>
        <p:spPr>
          <a:xfrm>
            <a:off x="98642" y="575233"/>
            <a:ext cx="2000868"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PATTERN SEARCH SPACE PRUNING</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13610" y="1046747"/>
            <a:ext cx="2971800" cy="400110"/>
          </a:xfrm>
          <a:prstGeom prst="rect">
            <a:avLst/>
          </a:prstGeom>
          <a:noFill/>
        </p:spPr>
        <p:txBody>
          <a:bodyPr wrap="square" rtlCol="0">
            <a:spAutoFit/>
          </a:bodyPr>
          <a:lstStyle/>
          <a:p>
            <a:pPr marL="342900" marR="0" lvl="0" indent="-342900" algn="l" defTabSz="685800" rtl="0" eaLnBrk="1" fontAlgn="auto" latinLnBrk="0" hangingPunct="1">
              <a:lnSpc>
                <a:spcPct val="100000"/>
              </a:lnSpc>
              <a:spcBef>
                <a:spcPts val="0"/>
              </a:spcBef>
              <a:spcAft>
                <a:spcPts val="0"/>
              </a:spcAft>
              <a:buClr>
                <a:srgbClr val="304371"/>
              </a:buClr>
              <a:buSzTx/>
              <a:buFont typeface="Wingdings" panose="05000000000000000000" pitchFamily="2" charset="2"/>
              <a:buChar char="u"/>
              <a:tabLst/>
              <a:defRPr/>
            </a:pP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可转变的</a:t>
            </a:r>
          </a:p>
        </p:txBody>
      </p:sp>
      <p:sp>
        <p:nvSpPr>
          <p:cNvPr id="3" name="TextBox 2"/>
          <p:cNvSpPr txBox="1"/>
          <p:nvPr/>
        </p:nvSpPr>
        <p:spPr>
          <a:xfrm>
            <a:off x="938463" y="1446857"/>
            <a:ext cx="6112042" cy="3121367"/>
          </a:xfrm>
          <a:prstGeom prst="rect">
            <a:avLst/>
          </a:prstGeom>
          <a:noFill/>
        </p:spPr>
        <p:txBody>
          <a:bodyPr wrap="square" rtlCol="0">
            <a:spAutoFit/>
          </a:bodyPr>
          <a:lstStyle/>
          <a:p>
            <a:pPr marL="0" marR="0" lvl="0" indent="0" algn="l" defTabSz="685800" rtl="0" eaLnBrk="1" fontAlgn="auto" latinLnBrk="0" hangingPunct="1">
              <a:lnSpc>
                <a:spcPts val="22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有些约束不属于前面三类，但是如果项集中的项以特定的次序排列，则对于频繁项集挖掘的全过程，约束可能成为单调的或者是反单调的。</a:t>
            </a: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ts val="2200"/>
              </a:lnSpc>
              <a:spcBef>
                <a:spcPts val="0"/>
              </a:spcBef>
              <a:spcAft>
                <a:spcPts val="0"/>
              </a:spcAft>
              <a:buClrTx/>
              <a:buSzTx/>
              <a:buFontTx/>
              <a:buNone/>
              <a:tabLst/>
              <a:defRPr/>
            </a:pPr>
            <a:endParaRPr kumimoji="0" lang="zh-CN" altLang="en-US" sz="1800" b="1" i="1" u="none" strike="noStrike" kern="1200" cap="none" spc="0" normalizeH="0" baseline="0" noProof="0" dirty="0">
              <a:ln>
                <a:noFill/>
              </a:ln>
              <a:solidFill>
                <a:prstClr val="black"/>
              </a:solidFill>
              <a:effectLst/>
              <a:uLnTx/>
              <a:uFillTx/>
              <a:latin typeface="Calibri Light"/>
              <a:ea typeface="宋体" charset="-122"/>
              <a:cs typeface="+mn-cs"/>
            </a:endParaRPr>
          </a:p>
          <a:p>
            <a:pPr marL="285750" marR="0" lvl="1"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e.g. </a:t>
            </a:r>
            <a:r>
              <a:rPr kumimoji="0" lang="en-US" altLang="zh-CN" sz="1800" b="0" i="0" u="none" strike="noStrike" kern="1200" cap="none" spc="0" normalizeH="0" baseline="0" noProof="0" dirty="0" err="1">
                <a:ln>
                  <a:noFill/>
                </a:ln>
                <a:solidFill>
                  <a:prstClr val="black"/>
                </a:solidFill>
                <a:effectLst/>
                <a:uLnTx/>
                <a:uFillTx/>
                <a:latin typeface="Calibri Light"/>
                <a:ea typeface="宋体" charset="-122"/>
                <a:cs typeface="+mn-cs"/>
              </a:rPr>
              <a:t>avg</a:t>
            </a:r>
            <a:r>
              <a:rPr kumimoji="0" lang="en-US" altLang="zh-CN" sz="1800" b="0" i="0" u="none" strike="noStrike" kern="1200" cap="none" spc="0" normalizeH="0" baseline="0" noProof="0" dirty="0">
                <a:ln>
                  <a:noFill/>
                </a:ln>
                <a:solidFill>
                  <a:prstClr val="black"/>
                </a:solidFill>
                <a:effectLst/>
                <a:uLnTx/>
                <a:uFillTx/>
                <a:latin typeface="Calibri Light"/>
                <a:ea typeface="宋体" charset="-122"/>
                <a:cs typeface="+mn-cs"/>
              </a:rPr>
              <a:t> (I. price) &lt;= $10</a:t>
            </a:r>
            <a:r>
              <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rPr>
              <a: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既非单调，也非反单调，但是如果事务中的项以价格递增的顺序添加到项集中，该约束就变成了反单调的。</a:t>
            </a:r>
            <a:endParaRPr kumimoji="0" lang="en-US" altLang="zh-CN" sz="1800" b="0" i="1"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285750" marR="0" lvl="1"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1" indent="0" algn="l" defTabSz="685800" rtl="0" eaLnBrk="1" fontAlgn="auto" latinLnBrk="0" hangingPunct="1">
              <a:lnSpc>
                <a:spcPts val="22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ts val="22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endParaRPr>
          </a:p>
        </p:txBody>
      </p:sp>
    </p:spTree>
    <p:extLst>
      <p:ext uri="{BB962C8B-B14F-4D97-AF65-F5344CB8AC3E}">
        <p14:creationId xmlns:p14="http://schemas.microsoft.com/office/powerpoint/2010/main" val="3711444617"/>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162148"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2.3</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：模式搜索空间剪枝</a:t>
            </a:r>
          </a:p>
        </p:txBody>
      </p:sp>
      <p:sp>
        <p:nvSpPr>
          <p:cNvPr id="5" name="矩形 4"/>
          <p:cNvSpPr/>
          <p:nvPr/>
        </p:nvSpPr>
        <p:spPr>
          <a:xfrm>
            <a:off x="98642" y="575233"/>
            <a:ext cx="2000868"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PATTERN SEARCH SPACE PRUNING</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13610" y="1046747"/>
            <a:ext cx="2971800" cy="400110"/>
          </a:xfrm>
          <a:prstGeom prst="rect">
            <a:avLst/>
          </a:prstGeom>
          <a:noFill/>
        </p:spPr>
        <p:txBody>
          <a:bodyPr wrap="square" rtlCol="0">
            <a:spAutoFit/>
          </a:bodyPr>
          <a:lstStyle/>
          <a:p>
            <a:pPr marL="342900" marR="0" lvl="0" indent="-342900" algn="l" defTabSz="685800" rtl="0" eaLnBrk="1" fontAlgn="auto" latinLnBrk="0" hangingPunct="1">
              <a:lnSpc>
                <a:spcPct val="100000"/>
              </a:lnSpc>
              <a:spcBef>
                <a:spcPts val="0"/>
              </a:spcBef>
              <a:spcAft>
                <a:spcPts val="0"/>
              </a:spcAft>
              <a:buClr>
                <a:srgbClr val="304371"/>
              </a:buClr>
              <a:buSzTx/>
              <a:buFont typeface="Wingdings" panose="05000000000000000000" pitchFamily="2" charset="2"/>
              <a:buChar char="u"/>
              <a:tabLst/>
              <a:defRPr/>
            </a:pP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不可转变的</a:t>
            </a:r>
          </a:p>
        </p:txBody>
      </p:sp>
      <mc:AlternateContent xmlns:mc="http://schemas.openxmlformats.org/markup-compatibility/2006" xmlns:a14="http://schemas.microsoft.com/office/drawing/2010/main">
        <mc:Choice Requires="a14">
          <p:sp>
            <p:nvSpPr>
              <p:cNvPr id="3" name="TextBox 2"/>
              <p:cNvSpPr txBox="1"/>
              <p:nvPr/>
            </p:nvSpPr>
            <p:spPr>
              <a:xfrm>
                <a:off x="938463" y="1446857"/>
                <a:ext cx="6112042" cy="1992853"/>
              </a:xfrm>
              <a:prstGeom prst="rect">
                <a:avLst/>
              </a:prstGeom>
              <a:noFill/>
            </p:spPr>
            <p:txBody>
              <a:bodyPr wrap="square" rtlCol="0">
                <a:spAutoFit/>
              </a:bodyPr>
              <a:lstStyle/>
              <a:p>
                <a:pPr marL="0" marR="0" lvl="0" indent="0" algn="l" defTabSz="685800" rtl="0" eaLnBrk="1" fontAlgn="auto" latinLnBrk="0" hangingPunct="1">
                  <a:lnSpc>
                    <a:spcPts val="22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rPr>
                  <a:t>不可转变的约束是数据挖掘中较难处理的部分，但这种约束往往较少。</a:t>
                </a:r>
                <a:endParaRPr kumimoji="0" lang="en-US" altLang="zh-CN"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0" marR="0" lvl="0" indent="0" algn="l" defTabSz="685800" rtl="0" eaLnBrk="1" fontAlgn="auto" latinLnBrk="0" hangingPunct="1">
                  <a:lnSpc>
                    <a:spcPts val="2200"/>
                  </a:lnSpc>
                  <a:spcBef>
                    <a:spcPts val="0"/>
                  </a:spcBef>
                  <a:spcAft>
                    <a:spcPts val="0"/>
                  </a:spcAft>
                  <a:buClrTx/>
                  <a:buSzTx/>
                  <a:buFontTx/>
                  <a:buNone/>
                  <a:tabLst/>
                  <a:defRPr/>
                </a:pPr>
                <a:endParaRPr kumimoji="0" lang="zh-CN" altLang="en-US" sz="1800" b="1" i="1" u="none" strike="noStrike" kern="1200" cap="none" spc="0" normalizeH="0" baseline="0" noProof="0" dirty="0">
                  <a:ln>
                    <a:noFill/>
                  </a:ln>
                  <a:solidFill>
                    <a:prstClr val="black"/>
                  </a:solidFill>
                  <a:effectLst/>
                  <a:uLnTx/>
                  <a:uFillTx/>
                  <a:latin typeface="Calibri Light"/>
                  <a:ea typeface="宋体" charset="-122"/>
                  <a:cs typeface="+mn-cs"/>
                </a:endParaRPr>
              </a:p>
              <a:p>
                <a:pPr marL="285750" marR="0" lvl="1"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Ø"/>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e.g. </a:t>
                </a:r>
                <a14:m>
                  <m:oMath xmlns:m="http://schemas.openxmlformats.org/officeDocument/2006/math">
                    <m:r>
                      <m:rPr>
                        <m:sty m:val="p"/>
                      </m:rPr>
                      <a:rPr kumimoji="0" lang="en-US" altLang="zh-CN" sz="1800" b="0" i="0" u="none" strike="noStrike" kern="1200" cap="none" spc="0" normalizeH="0" baseline="0" noProof="0" dirty="0">
                        <a:ln>
                          <a:noFill/>
                        </a:ln>
                        <a:solidFill>
                          <a:prstClr val="black"/>
                        </a:solidFill>
                        <a:effectLst/>
                        <a:uLnTx/>
                        <a:uFillTx/>
                        <a:latin typeface="Cambria Math"/>
                        <a:cs typeface="+mn-cs"/>
                      </a:rPr>
                      <m:t>s</m:t>
                    </m:r>
                    <m:r>
                      <m:rPr>
                        <m:sty m:val="p"/>
                      </m:rPr>
                      <a:rPr kumimoji="0" lang="en-US" altLang="zh-CN" sz="1800" b="0" i="0" u="none" strike="noStrike" kern="1200" cap="none" spc="0" normalizeH="0" baseline="0" noProof="0" dirty="0" smtClean="0">
                        <a:ln>
                          <a:noFill/>
                        </a:ln>
                        <a:solidFill>
                          <a:prstClr val="black"/>
                        </a:solidFill>
                        <a:effectLst/>
                        <a:uLnTx/>
                        <a:uFillTx/>
                        <a:latin typeface="Cambria Math"/>
                        <a:cs typeface="+mn-cs"/>
                      </a:rPr>
                      <m:t>um</m:t>
                    </m:r>
                    <m:d>
                      <m:dPr>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r>
                          <m:rPr>
                            <m:sty m:val="p"/>
                          </m:rPr>
                          <a:rPr kumimoji="0" lang="en-US" altLang="zh-CN" sz="1800" b="0" i="0" u="none" strike="noStrike" kern="1200" cap="none" spc="0" normalizeH="0" baseline="0" noProof="0" dirty="0" smtClean="0">
                            <a:ln>
                              <a:noFill/>
                            </a:ln>
                            <a:solidFill>
                              <a:prstClr val="black"/>
                            </a:solidFill>
                            <a:effectLst/>
                            <a:uLnTx/>
                            <a:uFillTx/>
                            <a:latin typeface="Cambria Math"/>
                            <a:cs typeface="+mn-cs"/>
                          </a:rPr>
                          <m:t>s</m:t>
                        </m:r>
                      </m:e>
                    </m:d>
                    <m:r>
                      <m:rPr>
                        <m:sty m:val="p"/>
                      </m:rPr>
                      <a:rPr kumimoji="0" lang="el-GR" altLang="zh-CN" sz="1800" b="0" i="1" u="none" strike="noStrike" kern="1200" cap="none" spc="0" normalizeH="0" baseline="0" noProof="0" smtClean="0">
                        <a:ln>
                          <a:noFill/>
                        </a:ln>
                        <a:solidFill>
                          <a:prstClr val="black"/>
                        </a:solidFill>
                        <a:effectLst/>
                        <a:uLnTx/>
                        <a:uFillTx/>
                        <a:latin typeface="Cambria Math"/>
                        <a:ea typeface="Cambria Math"/>
                        <a:cs typeface="+mn-cs"/>
                      </a:rPr>
                      <m:t>θ</m:t>
                    </m:r>
                    <m:r>
                      <a:rPr kumimoji="0" lang="en-US" altLang="zh-CN" sz="1800" b="0" i="1" u="none" strike="noStrike" kern="1200" cap="none" spc="0" normalizeH="0" baseline="0" noProof="0" smtClean="0">
                        <a:ln>
                          <a:noFill/>
                        </a:ln>
                        <a:solidFill>
                          <a:prstClr val="black"/>
                        </a:solidFill>
                        <a:effectLst/>
                        <a:uLnTx/>
                        <a:uFillTx/>
                        <a:latin typeface="Cambria Math"/>
                        <a:ea typeface="Cambria Math"/>
                        <a:cs typeface="+mn-cs"/>
                      </a:rPr>
                      <m:t>𝑣</m:t>
                    </m:r>
                    <m:r>
                      <a:rPr kumimoji="0" lang="en-US" altLang="zh-CN" sz="1800" b="0" i="1" u="none" strike="noStrike" kern="1200" cap="none" spc="0" normalizeH="0" baseline="0" noProof="0" smtClean="0">
                        <a:ln>
                          <a:noFill/>
                        </a:ln>
                        <a:solidFill>
                          <a:prstClr val="black"/>
                        </a:solidFill>
                        <a:effectLst/>
                        <a:uLnTx/>
                        <a:uFillTx/>
                        <a:latin typeface="Cambria Math"/>
                        <a:ea typeface="Cambria Math"/>
                        <a:cs typeface="+mn-cs"/>
                      </a:rPr>
                      <m:t>,</m:t>
                    </m:r>
                    <m:r>
                      <a:rPr kumimoji="0" lang="zh-CN" altLang="en-US" sz="1800" b="0" i="1" u="none" strike="noStrike" kern="1200" cap="none" spc="0" normalizeH="0" baseline="0" noProof="0" smtClean="0">
                        <a:ln>
                          <a:noFill/>
                        </a:ln>
                        <a:solidFill>
                          <a:prstClr val="black"/>
                        </a:solidFill>
                        <a:effectLst/>
                        <a:uLnTx/>
                        <a:uFillTx/>
                        <a:latin typeface="Cambria Math"/>
                        <a:ea typeface="Cambria Math"/>
                        <a:cs typeface="+mn-cs"/>
                      </a:rPr>
                      <m:t>𝜃</m:t>
                    </m:r>
                    <m:r>
                      <a:rPr kumimoji="0" lang="zh-CN" altLang="en-US" sz="1800" b="0" i="1" u="none" strike="noStrike" kern="1200" cap="none" spc="0" normalizeH="0" baseline="0" noProof="0" smtClean="0">
                        <a:ln>
                          <a:noFill/>
                        </a:ln>
                        <a:solidFill>
                          <a:prstClr val="black"/>
                        </a:solidFill>
                        <a:effectLst/>
                        <a:uLnTx/>
                        <a:uFillTx/>
                        <a:latin typeface="Cambria Math"/>
                        <a:ea typeface="Cambria Math"/>
                        <a:cs typeface="+mn-cs"/>
                      </a:rPr>
                      <m:t>∈{≤,≥}</m:t>
                    </m:r>
                  </m:oMath>
                </a14:m>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是不可转变的。</a:t>
                </a: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1" indent="0" algn="l" defTabSz="685800" rtl="0" eaLnBrk="1" fontAlgn="auto" latinLnBrk="0" hangingPunct="1">
                  <a:lnSpc>
                    <a:spcPts val="22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ts val="22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38463" y="1446857"/>
                <a:ext cx="6112042" cy="1992853"/>
              </a:xfrm>
              <a:prstGeom prst="rect">
                <a:avLst/>
              </a:prstGeom>
              <a:blipFill rotWithShape="1">
                <a:blip r:embed="rId4"/>
                <a:stretch>
                  <a:fillRect l="-897" t="-30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4680761"/>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402446" y="2094283"/>
            <a:ext cx="2339103" cy="523220"/>
          </a:xfrm>
          <a:prstGeom prst="rect">
            <a:avLst/>
          </a:prstGeom>
          <a:noFill/>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数据空间剪枝</a:t>
            </a:r>
          </a:p>
        </p:txBody>
      </p:sp>
      <p:sp>
        <p:nvSpPr>
          <p:cNvPr id="14" name="矩形 13"/>
          <p:cNvSpPr/>
          <p:nvPr/>
        </p:nvSpPr>
        <p:spPr>
          <a:xfrm>
            <a:off x="3723852" y="2617504"/>
            <a:ext cx="1696298" cy="253916"/>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1050" b="0" i="0" u="none" strike="noStrike" kern="1200" cap="none" spc="0" normalizeH="0" baseline="0" noProof="0" dirty="0">
                <a:ln>
                  <a:noFill/>
                </a:ln>
                <a:solidFill>
                  <a:srgbClr val="304371"/>
                </a:solidFill>
                <a:effectLst/>
                <a:uLnTx/>
                <a:uFillTx/>
                <a:latin typeface="Arial" panose="020B0604020202020204"/>
                <a:ea typeface="方正兰亭黑_GBK"/>
                <a:cs typeface="+mn-cs"/>
              </a:rPr>
              <a:t>DATA SPACE PRUNING</a:t>
            </a:r>
          </a:p>
        </p:txBody>
      </p:sp>
      <p:sp>
        <p:nvSpPr>
          <p:cNvPr id="15" name="矩形 14"/>
          <p:cNvSpPr/>
          <p:nvPr/>
        </p:nvSpPr>
        <p:spPr>
          <a:xfrm>
            <a:off x="2824381" y="2963755"/>
            <a:ext cx="3495238" cy="278602"/>
          </a:xfrm>
          <a:prstGeom prst="rect">
            <a:avLst/>
          </a:prstGeom>
        </p:spPr>
        <p:txBody>
          <a:bodyPr wrap="square">
            <a:spAutoFit/>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 </a:t>
            </a:r>
          </a:p>
        </p:txBody>
      </p:sp>
      <p:cxnSp>
        <p:nvCxnSpPr>
          <p:cNvPr id="16" name="直接连接符 15"/>
          <p:cNvCxnSpPr/>
          <p:nvPr/>
        </p:nvCxnSpPr>
        <p:spPr>
          <a:xfrm>
            <a:off x="3402446" y="2961888"/>
            <a:ext cx="2339103" cy="186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grpSp>
    </p:spTree>
    <p:extLst>
      <p:ext uri="{BB962C8B-B14F-4D97-AF65-F5344CB8AC3E}">
        <p14:creationId xmlns:p14="http://schemas.microsoft.com/office/powerpoint/2010/main" val="2747649101"/>
      </p:ext>
    </p:extLst>
  </p:cSld>
  <p:clrMapOvr>
    <a:masterClrMapping/>
  </p:clrMapOvr>
  <p:transition spd="slow">
    <p:push dir="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700483"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2.4</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：数据空间剪枝</a:t>
            </a:r>
          </a:p>
        </p:txBody>
      </p:sp>
      <p:sp>
        <p:nvSpPr>
          <p:cNvPr id="5" name="矩形 4"/>
          <p:cNvSpPr/>
          <p:nvPr/>
        </p:nvSpPr>
        <p:spPr>
          <a:xfrm>
            <a:off x="101645" y="560919"/>
            <a:ext cx="1338828"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DATA SPACE PRUNING</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 name="组合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39910" y="1479954"/>
            <a:ext cx="2809330" cy="2809330"/>
            <a:chOff x="608429" y="1427424"/>
            <a:chExt cx="2301885" cy="2301885"/>
          </a:xfrm>
        </p:grpSpPr>
        <p:sp>
          <p:nvSpPr>
            <p:cNvPr id="18" name="Oval 4"/>
            <p:cNvSpPr/>
            <p:nvPr/>
          </p:nvSpPr>
          <p:spPr>
            <a:xfrm>
              <a:off x="608429" y="1427424"/>
              <a:ext cx="2301885" cy="2301885"/>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19" name="Oval 5"/>
            <p:cNvSpPr/>
            <p:nvPr/>
          </p:nvSpPr>
          <p:spPr>
            <a:xfrm>
              <a:off x="857533" y="1676528"/>
              <a:ext cx="1803677" cy="1803677"/>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0" name="Oval 6"/>
            <p:cNvSpPr/>
            <p:nvPr/>
          </p:nvSpPr>
          <p:spPr>
            <a:xfrm>
              <a:off x="1070742" y="1889737"/>
              <a:ext cx="1377258" cy="13772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1" name="Oval 7"/>
            <p:cNvSpPr/>
            <p:nvPr/>
          </p:nvSpPr>
          <p:spPr>
            <a:xfrm>
              <a:off x="1298337" y="2117332"/>
              <a:ext cx="922068" cy="922068"/>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2" name="Oval 8"/>
            <p:cNvSpPr/>
            <p:nvPr/>
          </p:nvSpPr>
          <p:spPr>
            <a:xfrm>
              <a:off x="1525493" y="2344488"/>
              <a:ext cx="467758" cy="4677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grpSp>
          <p:nvGrpSpPr>
            <p:cNvPr id="23" name="Group 9"/>
            <p:cNvGrpSpPr/>
            <p:nvPr/>
          </p:nvGrpSpPr>
          <p:grpSpPr>
            <a:xfrm>
              <a:off x="1696047" y="1523792"/>
              <a:ext cx="1081283" cy="1143183"/>
              <a:chOff x="5954713" y="4703763"/>
              <a:chExt cx="887412" cy="938213"/>
            </a:xfrm>
          </p:grpSpPr>
          <p:sp>
            <p:nvSpPr>
              <p:cNvPr id="24" name="Freeform 187"/>
              <p:cNvSpPr/>
              <p:nvPr/>
            </p:nvSpPr>
            <p:spPr bwMode="auto">
              <a:xfrm>
                <a:off x="5954713" y="5513388"/>
                <a:ext cx="117475" cy="128588"/>
              </a:xfrm>
              <a:custGeom>
                <a:avLst/>
                <a:gdLst>
                  <a:gd name="T0" fmla="*/ 48 w 300"/>
                  <a:gd name="T1" fmla="*/ 289 h 322"/>
                  <a:gd name="T2" fmla="*/ 0 w 300"/>
                  <a:gd name="T3" fmla="*/ 322 h 322"/>
                  <a:gd name="T4" fmla="*/ 30 w 300"/>
                  <a:gd name="T5" fmla="*/ 270 h 322"/>
                  <a:gd name="T6" fmla="*/ 280 w 300"/>
                  <a:gd name="T7" fmla="*/ 0 h 322"/>
                  <a:gd name="T8" fmla="*/ 300 w 300"/>
                  <a:gd name="T9" fmla="*/ 18 h 322"/>
                  <a:gd name="T10" fmla="*/ 48 w 300"/>
                  <a:gd name="T11" fmla="*/ 289 h 322"/>
                </a:gdLst>
                <a:ahLst/>
                <a:cxnLst>
                  <a:cxn ang="0">
                    <a:pos x="T0" y="T1"/>
                  </a:cxn>
                  <a:cxn ang="0">
                    <a:pos x="T2" y="T3"/>
                  </a:cxn>
                  <a:cxn ang="0">
                    <a:pos x="T4" y="T5"/>
                  </a:cxn>
                  <a:cxn ang="0">
                    <a:pos x="T6" y="T7"/>
                  </a:cxn>
                  <a:cxn ang="0">
                    <a:pos x="T8" y="T9"/>
                  </a:cxn>
                  <a:cxn ang="0">
                    <a:pos x="T10" y="T11"/>
                  </a:cxn>
                </a:cxnLst>
                <a:rect l="0" t="0" r="r" b="b"/>
                <a:pathLst>
                  <a:path w="300" h="322">
                    <a:moveTo>
                      <a:pt x="48" y="289"/>
                    </a:moveTo>
                    <a:lnTo>
                      <a:pt x="0" y="322"/>
                    </a:lnTo>
                    <a:lnTo>
                      <a:pt x="30" y="270"/>
                    </a:lnTo>
                    <a:lnTo>
                      <a:pt x="280" y="0"/>
                    </a:lnTo>
                    <a:lnTo>
                      <a:pt x="300" y="18"/>
                    </a:lnTo>
                    <a:lnTo>
                      <a:pt x="48" y="289"/>
                    </a:lnTo>
                    <a:close/>
                  </a:path>
                </a:pathLst>
              </a:custGeom>
              <a:solidFill>
                <a:srgbClr val="D5A4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25" name="Freeform 188"/>
              <p:cNvSpPr/>
              <p:nvPr/>
            </p:nvSpPr>
            <p:spPr bwMode="auto">
              <a:xfrm>
                <a:off x="5954713" y="5557838"/>
                <a:ext cx="82550" cy="84138"/>
              </a:xfrm>
              <a:custGeom>
                <a:avLst/>
                <a:gdLst>
                  <a:gd name="T0" fmla="*/ 0 w 209"/>
                  <a:gd name="T1" fmla="*/ 209 h 209"/>
                  <a:gd name="T2" fmla="*/ 8 w 209"/>
                  <a:gd name="T3" fmla="*/ 194 h 209"/>
                  <a:gd name="T4" fmla="*/ 43 w 209"/>
                  <a:gd name="T5" fmla="*/ 171 h 209"/>
                  <a:gd name="T6" fmla="*/ 201 w 209"/>
                  <a:gd name="T7" fmla="*/ 0 h 209"/>
                  <a:gd name="T8" fmla="*/ 204 w 209"/>
                  <a:gd name="T9" fmla="*/ 3 h 209"/>
                  <a:gd name="T10" fmla="*/ 209 w 209"/>
                  <a:gd name="T11" fmla="*/ 4 h 209"/>
                  <a:gd name="T12" fmla="*/ 48 w 209"/>
                  <a:gd name="T13" fmla="*/ 176 h 209"/>
                  <a:gd name="T14" fmla="*/ 0 w 209"/>
                  <a:gd name="T15" fmla="*/ 209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09">
                    <a:moveTo>
                      <a:pt x="0" y="209"/>
                    </a:moveTo>
                    <a:lnTo>
                      <a:pt x="8" y="194"/>
                    </a:lnTo>
                    <a:lnTo>
                      <a:pt x="43" y="171"/>
                    </a:lnTo>
                    <a:lnTo>
                      <a:pt x="201" y="0"/>
                    </a:lnTo>
                    <a:lnTo>
                      <a:pt x="204" y="3"/>
                    </a:lnTo>
                    <a:lnTo>
                      <a:pt x="209" y="4"/>
                    </a:lnTo>
                    <a:lnTo>
                      <a:pt x="48" y="176"/>
                    </a:lnTo>
                    <a:lnTo>
                      <a:pt x="0" y="209"/>
                    </a:lnTo>
                    <a:close/>
                  </a:path>
                </a:pathLst>
              </a:custGeom>
              <a:solidFill>
                <a:srgbClr val="BE93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26" name="Freeform 189"/>
              <p:cNvSpPr/>
              <p:nvPr/>
            </p:nvSpPr>
            <p:spPr bwMode="auto">
              <a:xfrm>
                <a:off x="6037263" y="5554663"/>
                <a:ext cx="4763" cy="4763"/>
              </a:xfrm>
              <a:custGeom>
                <a:avLst/>
                <a:gdLst>
                  <a:gd name="T0" fmla="*/ 0 w 12"/>
                  <a:gd name="T1" fmla="*/ 13 h 13"/>
                  <a:gd name="T2" fmla="*/ 0 w 12"/>
                  <a:gd name="T3" fmla="*/ 13 h 13"/>
                  <a:gd name="T4" fmla="*/ 12 w 12"/>
                  <a:gd name="T5" fmla="*/ 0 h 13"/>
                  <a:gd name="T6" fmla="*/ 12 w 12"/>
                  <a:gd name="T7" fmla="*/ 0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3"/>
                    </a:lnTo>
                    <a:lnTo>
                      <a:pt x="12" y="0"/>
                    </a:lnTo>
                    <a:lnTo>
                      <a:pt x="12" y="0"/>
                    </a:lnTo>
                    <a:lnTo>
                      <a:pt x="0" y="13"/>
                    </a:lnTo>
                    <a:close/>
                  </a:path>
                </a:pathLst>
              </a:custGeom>
              <a:solidFill>
                <a:srgbClr val="CDCC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27" name="Freeform 190"/>
              <p:cNvSpPr/>
              <p:nvPr/>
            </p:nvSpPr>
            <p:spPr bwMode="auto">
              <a:xfrm>
                <a:off x="6029325" y="5548313"/>
                <a:ext cx="9525" cy="9525"/>
              </a:xfrm>
              <a:custGeom>
                <a:avLst/>
                <a:gdLst>
                  <a:gd name="T0" fmla="*/ 11 w 24"/>
                  <a:gd name="T1" fmla="*/ 27 h 27"/>
                  <a:gd name="T2" fmla="*/ 2 w 24"/>
                  <a:gd name="T3" fmla="*/ 20 h 27"/>
                  <a:gd name="T4" fmla="*/ 0 w 24"/>
                  <a:gd name="T5" fmla="*/ 11 h 27"/>
                  <a:gd name="T6" fmla="*/ 11 w 24"/>
                  <a:gd name="T7" fmla="*/ 0 h 27"/>
                  <a:gd name="T8" fmla="*/ 15 w 24"/>
                  <a:gd name="T9" fmla="*/ 5 h 27"/>
                  <a:gd name="T10" fmla="*/ 20 w 24"/>
                  <a:gd name="T11" fmla="*/ 9 h 27"/>
                  <a:gd name="T12" fmla="*/ 22 w 24"/>
                  <a:gd name="T13" fmla="*/ 11 h 27"/>
                  <a:gd name="T14" fmla="*/ 24 w 24"/>
                  <a:gd name="T15" fmla="*/ 13 h 27"/>
                  <a:gd name="T16" fmla="*/ 11 w 24"/>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11" y="27"/>
                    </a:moveTo>
                    <a:lnTo>
                      <a:pt x="2" y="20"/>
                    </a:lnTo>
                    <a:lnTo>
                      <a:pt x="0" y="11"/>
                    </a:lnTo>
                    <a:lnTo>
                      <a:pt x="11" y="0"/>
                    </a:lnTo>
                    <a:lnTo>
                      <a:pt x="15" y="5"/>
                    </a:lnTo>
                    <a:lnTo>
                      <a:pt x="20" y="9"/>
                    </a:lnTo>
                    <a:lnTo>
                      <a:pt x="22" y="11"/>
                    </a:lnTo>
                    <a:lnTo>
                      <a:pt x="24" y="13"/>
                    </a:lnTo>
                    <a:lnTo>
                      <a:pt x="11" y="27"/>
                    </a:lnTo>
                    <a:close/>
                  </a:path>
                </a:pathLst>
              </a:custGeom>
              <a:solidFill>
                <a:srgbClr val="A88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28" name="Freeform 191"/>
              <p:cNvSpPr/>
              <p:nvPr/>
            </p:nvSpPr>
            <p:spPr bwMode="auto">
              <a:xfrm>
                <a:off x="6034088" y="5553075"/>
                <a:ext cx="7938" cy="6350"/>
              </a:xfrm>
              <a:custGeom>
                <a:avLst/>
                <a:gdLst>
                  <a:gd name="T0" fmla="*/ 8 w 20"/>
                  <a:gd name="T1" fmla="*/ 18 h 18"/>
                  <a:gd name="T2" fmla="*/ 3 w 20"/>
                  <a:gd name="T3" fmla="*/ 17 h 18"/>
                  <a:gd name="T4" fmla="*/ 0 w 20"/>
                  <a:gd name="T5" fmla="*/ 14 h 18"/>
                  <a:gd name="T6" fmla="*/ 13 w 20"/>
                  <a:gd name="T7" fmla="*/ 0 h 18"/>
                  <a:gd name="T8" fmla="*/ 17 w 20"/>
                  <a:gd name="T9" fmla="*/ 2 h 18"/>
                  <a:gd name="T10" fmla="*/ 20 w 20"/>
                  <a:gd name="T11" fmla="*/ 5 h 18"/>
                  <a:gd name="T12" fmla="*/ 8 w 2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8" y="18"/>
                    </a:moveTo>
                    <a:lnTo>
                      <a:pt x="3" y="17"/>
                    </a:lnTo>
                    <a:lnTo>
                      <a:pt x="0" y="14"/>
                    </a:lnTo>
                    <a:lnTo>
                      <a:pt x="13" y="0"/>
                    </a:lnTo>
                    <a:lnTo>
                      <a:pt x="17" y="2"/>
                    </a:lnTo>
                    <a:lnTo>
                      <a:pt x="20" y="5"/>
                    </a:lnTo>
                    <a:lnTo>
                      <a:pt x="8" y="18"/>
                    </a:lnTo>
                    <a:close/>
                  </a:path>
                </a:pathLst>
              </a:custGeom>
              <a:solidFill>
                <a:srgbClr val="9574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29" name="Freeform 192"/>
              <p:cNvSpPr/>
              <p:nvPr/>
            </p:nvSpPr>
            <p:spPr bwMode="auto">
              <a:xfrm>
                <a:off x="6486525" y="4799013"/>
                <a:ext cx="355600" cy="274638"/>
              </a:xfrm>
              <a:custGeom>
                <a:avLst/>
                <a:gdLst>
                  <a:gd name="T0" fmla="*/ 591 w 893"/>
                  <a:gd name="T1" fmla="*/ 59 h 692"/>
                  <a:gd name="T2" fmla="*/ 616 w 893"/>
                  <a:gd name="T3" fmla="*/ 38 h 692"/>
                  <a:gd name="T4" fmla="*/ 665 w 893"/>
                  <a:gd name="T5" fmla="*/ 11 h 692"/>
                  <a:gd name="T6" fmla="*/ 713 w 893"/>
                  <a:gd name="T7" fmla="*/ 0 h 692"/>
                  <a:gd name="T8" fmla="*/ 757 w 893"/>
                  <a:gd name="T9" fmla="*/ 4 h 692"/>
                  <a:gd name="T10" fmla="*/ 796 w 893"/>
                  <a:gd name="T11" fmla="*/ 18 h 692"/>
                  <a:gd name="T12" fmla="*/ 831 w 893"/>
                  <a:gd name="T13" fmla="*/ 40 h 692"/>
                  <a:gd name="T14" fmla="*/ 858 w 893"/>
                  <a:gd name="T15" fmla="*/ 68 h 692"/>
                  <a:gd name="T16" fmla="*/ 878 w 893"/>
                  <a:gd name="T17" fmla="*/ 98 h 692"/>
                  <a:gd name="T18" fmla="*/ 884 w 893"/>
                  <a:gd name="T19" fmla="*/ 113 h 692"/>
                  <a:gd name="T20" fmla="*/ 893 w 893"/>
                  <a:gd name="T21" fmla="*/ 143 h 692"/>
                  <a:gd name="T22" fmla="*/ 893 w 893"/>
                  <a:gd name="T23" fmla="*/ 202 h 692"/>
                  <a:gd name="T24" fmla="*/ 876 w 893"/>
                  <a:gd name="T25" fmla="*/ 258 h 692"/>
                  <a:gd name="T26" fmla="*/ 852 w 893"/>
                  <a:gd name="T27" fmla="*/ 310 h 692"/>
                  <a:gd name="T28" fmla="*/ 839 w 893"/>
                  <a:gd name="T29" fmla="*/ 333 h 692"/>
                  <a:gd name="T30" fmla="*/ 819 w 893"/>
                  <a:gd name="T31" fmla="*/ 361 h 692"/>
                  <a:gd name="T32" fmla="*/ 774 w 893"/>
                  <a:gd name="T33" fmla="*/ 409 h 692"/>
                  <a:gd name="T34" fmla="*/ 692 w 893"/>
                  <a:gd name="T35" fmla="*/ 466 h 692"/>
                  <a:gd name="T36" fmla="*/ 635 w 893"/>
                  <a:gd name="T37" fmla="*/ 493 h 692"/>
                  <a:gd name="T38" fmla="*/ 579 w 893"/>
                  <a:gd name="T39" fmla="*/ 517 h 692"/>
                  <a:gd name="T40" fmla="*/ 420 w 893"/>
                  <a:gd name="T41" fmla="*/ 573 h 692"/>
                  <a:gd name="T42" fmla="*/ 143 w 893"/>
                  <a:gd name="T43" fmla="*/ 655 h 692"/>
                  <a:gd name="T44" fmla="*/ 0 w 893"/>
                  <a:gd name="T45" fmla="*/ 692 h 692"/>
                  <a:gd name="T46" fmla="*/ 591 w 893"/>
                  <a:gd name="T47" fmla="*/ 59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3" h="692">
                    <a:moveTo>
                      <a:pt x="591" y="59"/>
                    </a:moveTo>
                    <a:lnTo>
                      <a:pt x="616" y="38"/>
                    </a:lnTo>
                    <a:lnTo>
                      <a:pt x="665" y="11"/>
                    </a:lnTo>
                    <a:lnTo>
                      <a:pt x="713" y="0"/>
                    </a:lnTo>
                    <a:lnTo>
                      <a:pt x="757" y="4"/>
                    </a:lnTo>
                    <a:lnTo>
                      <a:pt x="796" y="18"/>
                    </a:lnTo>
                    <a:lnTo>
                      <a:pt x="831" y="40"/>
                    </a:lnTo>
                    <a:lnTo>
                      <a:pt x="858" y="68"/>
                    </a:lnTo>
                    <a:lnTo>
                      <a:pt x="878" y="98"/>
                    </a:lnTo>
                    <a:lnTo>
                      <a:pt x="884" y="113"/>
                    </a:lnTo>
                    <a:lnTo>
                      <a:pt x="893" y="143"/>
                    </a:lnTo>
                    <a:lnTo>
                      <a:pt x="893" y="202"/>
                    </a:lnTo>
                    <a:lnTo>
                      <a:pt x="876" y="258"/>
                    </a:lnTo>
                    <a:lnTo>
                      <a:pt x="852" y="310"/>
                    </a:lnTo>
                    <a:lnTo>
                      <a:pt x="839" y="333"/>
                    </a:lnTo>
                    <a:lnTo>
                      <a:pt x="819" y="361"/>
                    </a:lnTo>
                    <a:lnTo>
                      <a:pt x="774" y="409"/>
                    </a:lnTo>
                    <a:lnTo>
                      <a:pt x="692" y="466"/>
                    </a:lnTo>
                    <a:lnTo>
                      <a:pt x="635" y="493"/>
                    </a:lnTo>
                    <a:lnTo>
                      <a:pt x="579" y="517"/>
                    </a:lnTo>
                    <a:lnTo>
                      <a:pt x="420" y="573"/>
                    </a:lnTo>
                    <a:lnTo>
                      <a:pt x="143" y="655"/>
                    </a:lnTo>
                    <a:lnTo>
                      <a:pt x="0" y="692"/>
                    </a:lnTo>
                    <a:lnTo>
                      <a:pt x="591" y="59"/>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30" name="Freeform 193"/>
              <p:cNvSpPr/>
              <p:nvPr/>
            </p:nvSpPr>
            <p:spPr bwMode="auto">
              <a:xfrm>
                <a:off x="6486525" y="4789488"/>
                <a:ext cx="320675" cy="284163"/>
              </a:xfrm>
              <a:custGeom>
                <a:avLst/>
                <a:gdLst>
                  <a:gd name="T0" fmla="*/ 591 w 809"/>
                  <a:gd name="T1" fmla="*/ 79 h 712"/>
                  <a:gd name="T2" fmla="*/ 614 w 809"/>
                  <a:gd name="T3" fmla="*/ 57 h 712"/>
                  <a:gd name="T4" fmla="*/ 658 w 809"/>
                  <a:gd name="T5" fmla="*/ 24 h 712"/>
                  <a:gd name="T6" fmla="*/ 697 w 809"/>
                  <a:gd name="T7" fmla="*/ 6 h 712"/>
                  <a:gd name="T8" fmla="*/ 731 w 809"/>
                  <a:gd name="T9" fmla="*/ 0 h 712"/>
                  <a:gd name="T10" fmla="*/ 760 w 809"/>
                  <a:gd name="T11" fmla="*/ 3 h 712"/>
                  <a:gd name="T12" fmla="*/ 782 w 809"/>
                  <a:gd name="T13" fmla="*/ 14 h 712"/>
                  <a:gd name="T14" fmla="*/ 797 w 809"/>
                  <a:gd name="T15" fmla="*/ 31 h 712"/>
                  <a:gd name="T16" fmla="*/ 806 w 809"/>
                  <a:gd name="T17" fmla="*/ 50 h 712"/>
                  <a:gd name="T18" fmla="*/ 808 w 809"/>
                  <a:gd name="T19" fmla="*/ 62 h 712"/>
                  <a:gd name="T20" fmla="*/ 809 w 809"/>
                  <a:gd name="T21" fmla="*/ 84 h 712"/>
                  <a:gd name="T22" fmla="*/ 796 w 809"/>
                  <a:gd name="T23" fmla="*/ 132 h 712"/>
                  <a:gd name="T24" fmla="*/ 758 w 809"/>
                  <a:gd name="T25" fmla="*/ 206 h 712"/>
                  <a:gd name="T26" fmla="*/ 727 w 809"/>
                  <a:gd name="T27" fmla="*/ 250 h 712"/>
                  <a:gd name="T28" fmla="*/ 706 w 809"/>
                  <a:gd name="T29" fmla="*/ 276 h 712"/>
                  <a:gd name="T30" fmla="*/ 661 w 809"/>
                  <a:gd name="T31" fmla="*/ 324 h 712"/>
                  <a:gd name="T32" fmla="*/ 586 w 809"/>
                  <a:gd name="T33" fmla="*/ 386 h 712"/>
                  <a:gd name="T34" fmla="*/ 535 w 809"/>
                  <a:gd name="T35" fmla="*/ 421 h 712"/>
                  <a:gd name="T36" fmla="*/ 487 w 809"/>
                  <a:gd name="T37" fmla="*/ 452 h 712"/>
                  <a:gd name="T38" fmla="*/ 353 w 809"/>
                  <a:gd name="T39" fmla="*/ 530 h 712"/>
                  <a:gd name="T40" fmla="*/ 119 w 809"/>
                  <a:gd name="T41" fmla="*/ 653 h 712"/>
                  <a:gd name="T42" fmla="*/ 0 w 809"/>
                  <a:gd name="T43" fmla="*/ 712 h 712"/>
                  <a:gd name="T44" fmla="*/ 591 w 809"/>
                  <a:gd name="T45" fmla="*/ 79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712">
                    <a:moveTo>
                      <a:pt x="591" y="79"/>
                    </a:moveTo>
                    <a:lnTo>
                      <a:pt x="614" y="57"/>
                    </a:lnTo>
                    <a:lnTo>
                      <a:pt x="658" y="24"/>
                    </a:lnTo>
                    <a:lnTo>
                      <a:pt x="697" y="6"/>
                    </a:lnTo>
                    <a:lnTo>
                      <a:pt x="731" y="0"/>
                    </a:lnTo>
                    <a:lnTo>
                      <a:pt x="760" y="3"/>
                    </a:lnTo>
                    <a:lnTo>
                      <a:pt x="782" y="14"/>
                    </a:lnTo>
                    <a:lnTo>
                      <a:pt x="797" y="31"/>
                    </a:lnTo>
                    <a:lnTo>
                      <a:pt x="806" y="50"/>
                    </a:lnTo>
                    <a:lnTo>
                      <a:pt x="808" y="62"/>
                    </a:lnTo>
                    <a:lnTo>
                      <a:pt x="809" y="84"/>
                    </a:lnTo>
                    <a:lnTo>
                      <a:pt x="796" y="132"/>
                    </a:lnTo>
                    <a:lnTo>
                      <a:pt x="758" y="206"/>
                    </a:lnTo>
                    <a:lnTo>
                      <a:pt x="727" y="250"/>
                    </a:lnTo>
                    <a:lnTo>
                      <a:pt x="706" y="276"/>
                    </a:lnTo>
                    <a:lnTo>
                      <a:pt x="661" y="324"/>
                    </a:lnTo>
                    <a:lnTo>
                      <a:pt x="586" y="386"/>
                    </a:lnTo>
                    <a:lnTo>
                      <a:pt x="535" y="421"/>
                    </a:lnTo>
                    <a:lnTo>
                      <a:pt x="487" y="452"/>
                    </a:lnTo>
                    <a:lnTo>
                      <a:pt x="353" y="530"/>
                    </a:lnTo>
                    <a:lnTo>
                      <a:pt x="119" y="653"/>
                    </a:lnTo>
                    <a:lnTo>
                      <a:pt x="0" y="712"/>
                    </a:lnTo>
                    <a:lnTo>
                      <a:pt x="591" y="79"/>
                    </a:lnTo>
                    <a:close/>
                  </a:path>
                </a:pathLst>
              </a:custGeom>
              <a:solidFill>
                <a:srgbClr val="243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31" name="Freeform 194"/>
              <p:cNvSpPr/>
              <p:nvPr/>
            </p:nvSpPr>
            <p:spPr bwMode="auto">
              <a:xfrm>
                <a:off x="6486525" y="4797425"/>
                <a:ext cx="320675" cy="276225"/>
              </a:xfrm>
              <a:custGeom>
                <a:avLst/>
                <a:gdLst>
                  <a:gd name="T0" fmla="*/ 727 w 809"/>
                  <a:gd name="T1" fmla="*/ 234 h 696"/>
                  <a:gd name="T2" fmla="*/ 758 w 809"/>
                  <a:gd name="T3" fmla="*/ 190 h 696"/>
                  <a:gd name="T4" fmla="*/ 796 w 809"/>
                  <a:gd name="T5" fmla="*/ 116 h 696"/>
                  <a:gd name="T6" fmla="*/ 809 w 809"/>
                  <a:gd name="T7" fmla="*/ 68 h 696"/>
                  <a:gd name="T8" fmla="*/ 808 w 809"/>
                  <a:gd name="T9" fmla="*/ 46 h 696"/>
                  <a:gd name="T10" fmla="*/ 805 w 809"/>
                  <a:gd name="T11" fmla="*/ 33 h 696"/>
                  <a:gd name="T12" fmla="*/ 793 w 809"/>
                  <a:gd name="T13" fmla="*/ 9 h 696"/>
                  <a:gd name="T14" fmla="*/ 783 w 809"/>
                  <a:gd name="T15" fmla="*/ 0 h 696"/>
                  <a:gd name="T16" fmla="*/ 791 w 809"/>
                  <a:gd name="T17" fmla="*/ 9 h 696"/>
                  <a:gd name="T18" fmla="*/ 800 w 809"/>
                  <a:gd name="T19" fmla="*/ 29 h 696"/>
                  <a:gd name="T20" fmla="*/ 801 w 809"/>
                  <a:gd name="T21" fmla="*/ 39 h 696"/>
                  <a:gd name="T22" fmla="*/ 802 w 809"/>
                  <a:gd name="T23" fmla="*/ 61 h 696"/>
                  <a:gd name="T24" fmla="*/ 789 w 809"/>
                  <a:gd name="T25" fmla="*/ 109 h 696"/>
                  <a:gd name="T26" fmla="*/ 752 w 809"/>
                  <a:gd name="T27" fmla="*/ 183 h 696"/>
                  <a:gd name="T28" fmla="*/ 719 w 809"/>
                  <a:gd name="T29" fmla="*/ 227 h 696"/>
                  <a:gd name="T30" fmla="*/ 700 w 809"/>
                  <a:gd name="T31" fmla="*/ 253 h 696"/>
                  <a:gd name="T32" fmla="*/ 655 w 809"/>
                  <a:gd name="T33" fmla="*/ 301 h 696"/>
                  <a:gd name="T34" fmla="*/ 579 w 809"/>
                  <a:gd name="T35" fmla="*/ 363 h 696"/>
                  <a:gd name="T36" fmla="*/ 529 w 809"/>
                  <a:gd name="T37" fmla="*/ 398 h 696"/>
                  <a:gd name="T38" fmla="*/ 429 w 809"/>
                  <a:gd name="T39" fmla="*/ 461 h 696"/>
                  <a:gd name="T40" fmla="*/ 139 w 809"/>
                  <a:gd name="T41" fmla="*/ 617 h 696"/>
                  <a:gd name="T42" fmla="*/ 17 w 809"/>
                  <a:gd name="T43" fmla="*/ 678 h 696"/>
                  <a:gd name="T44" fmla="*/ 0 w 809"/>
                  <a:gd name="T45" fmla="*/ 696 h 696"/>
                  <a:gd name="T46" fmla="*/ 119 w 809"/>
                  <a:gd name="T47" fmla="*/ 637 h 696"/>
                  <a:gd name="T48" fmla="*/ 351 w 809"/>
                  <a:gd name="T49" fmla="*/ 514 h 696"/>
                  <a:gd name="T50" fmla="*/ 487 w 809"/>
                  <a:gd name="T51" fmla="*/ 436 h 696"/>
                  <a:gd name="T52" fmla="*/ 535 w 809"/>
                  <a:gd name="T53" fmla="*/ 405 h 696"/>
                  <a:gd name="T54" fmla="*/ 586 w 809"/>
                  <a:gd name="T55" fmla="*/ 370 h 696"/>
                  <a:gd name="T56" fmla="*/ 661 w 809"/>
                  <a:gd name="T57" fmla="*/ 308 h 696"/>
                  <a:gd name="T58" fmla="*/ 706 w 809"/>
                  <a:gd name="T59" fmla="*/ 260 h 696"/>
                  <a:gd name="T60" fmla="*/ 727 w 809"/>
                  <a:gd name="T61" fmla="*/ 23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9" h="696">
                    <a:moveTo>
                      <a:pt x="727" y="234"/>
                    </a:moveTo>
                    <a:lnTo>
                      <a:pt x="758" y="190"/>
                    </a:lnTo>
                    <a:lnTo>
                      <a:pt x="796" y="116"/>
                    </a:lnTo>
                    <a:lnTo>
                      <a:pt x="809" y="68"/>
                    </a:lnTo>
                    <a:lnTo>
                      <a:pt x="808" y="46"/>
                    </a:lnTo>
                    <a:lnTo>
                      <a:pt x="805" y="33"/>
                    </a:lnTo>
                    <a:lnTo>
                      <a:pt x="793" y="9"/>
                    </a:lnTo>
                    <a:lnTo>
                      <a:pt x="783" y="0"/>
                    </a:lnTo>
                    <a:lnTo>
                      <a:pt x="791" y="9"/>
                    </a:lnTo>
                    <a:lnTo>
                      <a:pt x="800" y="29"/>
                    </a:lnTo>
                    <a:lnTo>
                      <a:pt x="801" y="39"/>
                    </a:lnTo>
                    <a:lnTo>
                      <a:pt x="802" y="61"/>
                    </a:lnTo>
                    <a:lnTo>
                      <a:pt x="789" y="109"/>
                    </a:lnTo>
                    <a:lnTo>
                      <a:pt x="752" y="183"/>
                    </a:lnTo>
                    <a:lnTo>
                      <a:pt x="719" y="227"/>
                    </a:lnTo>
                    <a:lnTo>
                      <a:pt x="700" y="253"/>
                    </a:lnTo>
                    <a:lnTo>
                      <a:pt x="655" y="301"/>
                    </a:lnTo>
                    <a:lnTo>
                      <a:pt x="579" y="363"/>
                    </a:lnTo>
                    <a:lnTo>
                      <a:pt x="529" y="398"/>
                    </a:lnTo>
                    <a:lnTo>
                      <a:pt x="429" y="461"/>
                    </a:lnTo>
                    <a:lnTo>
                      <a:pt x="139" y="617"/>
                    </a:lnTo>
                    <a:lnTo>
                      <a:pt x="17" y="678"/>
                    </a:lnTo>
                    <a:lnTo>
                      <a:pt x="0" y="696"/>
                    </a:lnTo>
                    <a:lnTo>
                      <a:pt x="119" y="637"/>
                    </a:lnTo>
                    <a:lnTo>
                      <a:pt x="351" y="514"/>
                    </a:lnTo>
                    <a:lnTo>
                      <a:pt x="487" y="436"/>
                    </a:lnTo>
                    <a:lnTo>
                      <a:pt x="535" y="405"/>
                    </a:lnTo>
                    <a:lnTo>
                      <a:pt x="586" y="370"/>
                    </a:lnTo>
                    <a:lnTo>
                      <a:pt x="661" y="308"/>
                    </a:lnTo>
                    <a:lnTo>
                      <a:pt x="706" y="260"/>
                    </a:lnTo>
                    <a:lnTo>
                      <a:pt x="727" y="234"/>
                    </a:lnTo>
                    <a:close/>
                  </a:path>
                </a:pathLst>
              </a:custGeom>
              <a:solidFill>
                <a:srgbClr val="304B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32" name="Freeform 195"/>
              <p:cNvSpPr/>
              <p:nvPr/>
            </p:nvSpPr>
            <p:spPr bwMode="auto">
              <a:xfrm>
                <a:off x="6486525" y="4727575"/>
                <a:ext cx="269875" cy="346075"/>
              </a:xfrm>
              <a:custGeom>
                <a:avLst/>
                <a:gdLst>
                  <a:gd name="T0" fmla="*/ 608 w 681"/>
                  <a:gd name="T1" fmla="*/ 219 h 872"/>
                  <a:gd name="T2" fmla="*/ 630 w 681"/>
                  <a:gd name="T3" fmla="*/ 193 h 872"/>
                  <a:gd name="T4" fmla="*/ 660 w 681"/>
                  <a:gd name="T5" fmla="*/ 145 h 872"/>
                  <a:gd name="T6" fmla="*/ 675 w 681"/>
                  <a:gd name="T7" fmla="*/ 105 h 872"/>
                  <a:gd name="T8" fmla="*/ 681 w 681"/>
                  <a:gd name="T9" fmla="*/ 71 h 872"/>
                  <a:gd name="T10" fmla="*/ 675 w 681"/>
                  <a:gd name="T11" fmla="*/ 43 h 872"/>
                  <a:gd name="T12" fmla="*/ 664 w 681"/>
                  <a:gd name="T13" fmla="*/ 22 h 872"/>
                  <a:gd name="T14" fmla="*/ 647 w 681"/>
                  <a:gd name="T15" fmla="*/ 8 h 872"/>
                  <a:gd name="T16" fmla="*/ 626 w 681"/>
                  <a:gd name="T17" fmla="*/ 1 h 872"/>
                  <a:gd name="T18" fmla="*/ 616 w 681"/>
                  <a:gd name="T19" fmla="*/ 0 h 872"/>
                  <a:gd name="T20" fmla="*/ 594 w 681"/>
                  <a:gd name="T21" fmla="*/ 1 h 872"/>
                  <a:gd name="T22" fmla="*/ 546 w 681"/>
                  <a:gd name="T23" fmla="*/ 20 h 872"/>
                  <a:gd name="T24" fmla="*/ 473 w 681"/>
                  <a:gd name="T25" fmla="*/ 65 h 872"/>
                  <a:gd name="T26" fmla="*/ 432 w 681"/>
                  <a:gd name="T27" fmla="*/ 100 h 872"/>
                  <a:gd name="T28" fmla="*/ 406 w 681"/>
                  <a:gd name="T29" fmla="*/ 123 h 872"/>
                  <a:gd name="T30" fmla="*/ 360 w 681"/>
                  <a:gd name="T31" fmla="*/ 173 h 872"/>
                  <a:gd name="T32" fmla="*/ 301 w 681"/>
                  <a:gd name="T33" fmla="*/ 254 h 872"/>
                  <a:gd name="T34" fmla="*/ 268 w 681"/>
                  <a:gd name="T35" fmla="*/ 307 h 872"/>
                  <a:gd name="T36" fmla="*/ 240 w 681"/>
                  <a:gd name="T37" fmla="*/ 359 h 872"/>
                  <a:gd name="T38" fmla="*/ 169 w 681"/>
                  <a:gd name="T39" fmla="*/ 503 h 872"/>
                  <a:gd name="T40" fmla="*/ 54 w 681"/>
                  <a:gd name="T41" fmla="*/ 748 h 872"/>
                  <a:gd name="T42" fmla="*/ 0 w 681"/>
                  <a:gd name="T43" fmla="*/ 872 h 872"/>
                  <a:gd name="T44" fmla="*/ 608 w 681"/>
                  <a:gd name="T45" fmla="*/ 21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1" h="872">
                    <a:moveTo>
                      <a:pt x="608" y="219"/>
                    </a:moveTo>
                    <a:lnTo>
                      <a:pt x="630" y="193"/>
                    </a:lnTo>
                    <a:lnTo>
                      <a:pt x="660" y="145"/>
                    </a:lnTo>
                    <a:lnTo>
                      <a:pt x="675" y="105"/>
                    </a:lnTo>
                    <a:lnTo>
                      <a:pt x="681" y="71"/>
                    </a:lnTo>
                    <a:lnTo>
                      <a:pt x="675" y="43"/>
                    </a:lnTo>
                    <a:lnTo>
                      <a:pt x="664" y="22"/>
                    </a:lnTo>
                    <a:lnTo>
                      <a:pt x="647" y="8"/>
                    </a:lnTo>
                    <a:lnTo>
                      <a:pt x="626" y="1"/>
                    </a:lnTo>
                    <a:lnTo>
                      <a:pt x="616" y="0"/>
                    </a:lnTo>
                    <a:lnTo>
                      <a:pt x="594" y="1"/>
                    </a:lnTo>
                    <a:lnTo>
                      <a:pt x="546" y="20"/>
                    </a:lnTo>
                    <a:lnTo>
                      <a:pt x="473" y="65"/>
                    </a:lnTo>
                    <a:lnTo>
                      <a:pt x="432" y="100"/>
                    </a:lnTo>
                    <a:lnTo>
                      <a:pt x="406" y="123"/>
                    </a:lnTo>
                    <a:lnTo>
                      <a:pt x="360" y="173"/>
                    </a:lnTo>
                    <a:lnTo>
                      <a:pt x="301" y="254"/>
                    </a:lnTo>
                    <a:lnTo>
                      <a:pt x="268" y="307"/>
                    </a:lnTo>
                    <a:lnTo>
                      <a:pt x="240" y="359"/>
                    </a:lnTo>
                    <a:lnTo>
                      <a:pt x="169" y="503"/>
                    </a:lnTo>
                    <a:lnTo>
                      <a:pt x="54" y="748"/>
                    </a:lnTo>
                    <a:lnTo>
                      <a:pt x="0" y="872"/>
                    </a:lnTo>
                    <a:lnTo>
                      <a:pt x="608" y="219"/>
                    </a:lnTo>
                    <a:close/>
                  </a:path>
                </a:pathLst>
              </a:custGeom>
              <a:solidFill>
                <a:srgbClr val="455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33" name="Freeform 196"/>
              <p:cNvSpPr/>
              <p:nvPr/>
            </p:nvSpPr>
            <p:spPr bwMode="auto">
              <a:xfrm>
                <a:off x="6486525" y="4703763"/>
                <a:ext cx="254000" cy="369888"/>
              </a:xfrm>
              <a:custGeom>
                <a:avLst/>
                <a:gdLst>
                  <a:gd name="T0" fmla="*/ 591 w 639"/>
                  <a:gd name="T1" fmla="*/ 296 h 929"/>
                  <a:gd name="T2" fmla="*/ 609 w 639"/>
                  <a:gd name="T3" fmla="*/ 268 h 929"/>
                  <a:gd name="T4" fmla="*/ 633 w 639"/>
                  <a:gd name="T5" fmla="*/ 218 h 929"/>
                  <a:gd name="T6" fmla="*/ 639 w 639"/>
                  <a:gd name="T7" fmla="*/ 170 h 929"/>
                  <a:gd name="T8" fmla="*/ 633 w 639"/>
                  <a:gd name="T9" fmla="*/ 126 h 929"/>
                  <a:gd name="T10" fmla="*/ 616 w 639"/>
                  <a:gd name="T11" fmla="*/ 87 h 929"/>
                  <a:gd name="T12" fmla="*/ 591 w 639"/>
                  <a:gd name="T13" fmla="*/ 55 h 929"/>
                  <a:gd name="T14" fmla="*/ 563 w 639"/>
                  <a:gd name="T15" fmla="*/ 30 h 929"/>
                  <a:gd name="T16" fmla="*/ 531 w 639"/>
                  <a:gd name="T17" fmla="*/ 12 h 929"/>
                  <a:gd name="T18" fmla="*/ 516 w 639"/>
                  <a:gd name="T19" fmla="*/ 7 h 929"/>
                  <a:gd name="T20" fmla="*/ 485 w 639"/>
                  <a:gd name="T21" fmla="*/ 0 h 929"/>
                  <a:gd name="T22" fmla="*/ 426 w 639"/>
                  <a:gd name="T23" fmla="*/ 4 h 929"/>
                  <a:gd name="T24" fmla="*/ 371 w 639"/>
                  <a:gd name="T25" fmla="*/ 25 h 929"/>
                  <a:gd name="T26" fmla="*/ 320 w 639"/>
                  <a:gd name="T27" fmla="*/ 53 h 929"/>
                  <a:gd name="T28" fmla="*/ 298 w 639"/>
                  <a:gd name="T29" fmla="*/ 69 h 929"/>
                  <a:gd name="T30" fmla="*/ 272 w 639"/>
                  <a:gd name="T31" fmla="*/ 88 h 929"/>
                  <a:gd name="T32" fmla="*/ 228 w 639"/>
                  <a:gd name="T33" fmla="*/ 137 h 929"/>
                  <a:gd name="T34" fmla="*/ 178 w 639"/>
                  <a:gd name="T35" fmla="*/ 223 h 929"/>
                  <a:gd name="T36" fmla="*/ 154 w 639"/>
                  <a:gd name="T37" fmla="*/ 281 h 929"/>
                  <a:gd name="T38" fmla="*/ 134 w 639"/>
                  <a:gd name="T39" fmla="*/ 340 h 929"/>
                  <a:gd name="T40" fmla="*/ 89 w 639"/>
                  <a:gd name="T41" fmla="*/ 502 h 929"/>
                  <a:gd name="T42" fmla="*/ 27 w 639"/>
                  <a:gd name="T43" fmla="*/ 784 h 929"/>
                  <a:gd name="T44" fmla="*/ 0 w 639"/>
                  <a:gd name="T45" fmla="*/ 929 h 929"/>
                  <a:gd name="T46" fmla="*/ 591 w 639"/>
                  <a:gd name="T47" fmla="*/ 296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9" h="929">
                    <a:moveTo>
                      <a:pt x="591" y="296"/>
                    </a:moveTo>
                    <a:lnTo>
                      <a:pt x="609" y="268"/>
                    </a:lnTo>
                    <a:lnTo>
                      <a:pt x="633" y="218"/>
                    </a:lnTo>
                    <a:lnTo>
                      <a:pt x="639" y="170"/>
                    </a:lnTo>
                    <a:lnTo>
                      <a:pt x="633" y="126"/>
                    </a:lnTo>
                    <a:lnTo>
                      <a:pt x="616" y="87"/>
                    </a:lnTo>
                    <a:lnTo>
                      <a:pt x="591" y="55"/>
                    </a:lnTo>
                    <a:lnTo>
                      <a:pt x="563" y="30"/>
                    </a:lnTo>
                    <a:lnTo>
                      <a:pt x="531" y="12"/>
                    </a:lnTo>
                    <a:lnTo>
                      <a:pt x="516" y="7"/>
                    </a:lnTo>
                    <a:lnTo>
                      <a:pt x="485" y="0"/>
                    </a:lnTo>
                    <a:lnTo>
                      <a:pt x="426" y="4"/>
                    </a:lnTo>
                    <a:lnTo>
                      <a:pt x="371" y="25"/>
                    </a:lnTo>
                    <a:lnTo>
                      <a:pt x="320" y="53"/>
                    </a:lnTo>
                    <a:lnTo>
                      <a:pt x="298" y="69"/>
                    </a:lnTo>
                    <a:lnTo>
                      <a:pt x="272" y="88"/>
                    </a:lnTo>
                    <a:lnTo>
                      <a:pt x="228" y="137"/>
                    </a:lnTo>
                    <a:lnTo>
                      <a:pt x="178" y="223"/>
                    </a:lnTo>
                    <a:lnTo>
                      <a:pt x="154" y="281"/>
                    </a:lnTo>
                    <a:lnTo>
                      <a:pt x="134" y="340"/>
                    </a:lnTo>
                    <a:lnTo>
                      <a:pt x="89" y="502"/>
                    </a:lnTo>
                    <a:lnTo>
                      <a:pt x="27" y="784"/>
                    </a:lnTo>
                    <a:lnTo>
                      <a:pt x="0" y="929"/>
                    </a:lnTo>
                    <a:lnTo>
                      <a:pt x="591" y="296"/>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40" name="Freeform 197"/>
              <p:cNvSpPr/>
              <p:nvPr/>
            </p:nvSpPr>
            <p:spPr bwMode="auto">
              <a:xfrm>
                <a:off x="6043613" y="4816475"/>
                <a:ext cx="682625" cy="723900"/>
              </a:xfrm>
              <a:custGeom>
                <a:avLst/>
                <a:gdLst>
                  <a:gd name="T0" fmla="*/ 127 w 1717"/>
                  <a:gd name="T1" fmla="*/ 1825 h 1825"/>
                  <a:gd name="T2" fmla="*/ 0 w 1717"/>
                  <a:gd name="T3" fmla="*/ 1706 h 1825"/>
                  <a:gd name="T4" fmla="*/ 1717 w 1717"/>
                  <a:gd name="T5" fmla="*/ 0 h 1825"/>
                  <a:gd name="T6" fmla="*/ 127 w 1717"/>
                  <a:gd name="T7" fmla="*/ 1825 h 1825"/>
                </a:gdLst>
                <a:ahLst/>
                <a:cxnLst>
                  <a:cxn ang="0">
                    <a:pos x="T0" y="T1"/>
                  </a:cxn>
                  <a:cxn ang="0">
                    <a:pos x="T2" y="T3"/>
                  </a:cxn>
                  <a:cxn ang="0">
                    <a:pos x="T4" y="T5"/>
                  </a:cxn>
                  <a:cxn ang="0">
                    <a:pos x="T6" y="T7"/>
                  </a:cxn>
                </a:cxnLst>
                <a:rect l="0" t="0" r="r" b="b"/>
                <a:pathLst>
                  <a:path w="1717" h="1825">
                    <a:moveTo>
                      <a:pt x="127" y="1825"/>
                    </a:moveTo>
                    <a:lnTo>
                      <a:pt x="0" y="1706"/>
                    </a:lnTo>
                    <a:lnTo>
                      <a:pt x="1717" y="0"/>
                    </a:lnTo>
                    <a:lnTo>
                      <a:pt x="127" y="1825"/>
                    </a:lnTo>
                    <a:close/>
                  </a:path>
                </a:pathLst>
              </a:custGeom>
              <a:solidFill>
                <a:srgbClr val="2945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41" name="Freeform 198"/>
              <p:cNvSpPr/>
              <p:nvPr/>
            </p:nvSpPr>
            <p:spPr bwMode="auto">
              <a:xfrm>
                <a:off x="6030913" y="5473700"/>
                <a:ext cx="80963" cy="82550"/>
              </a:xfrm>
              <a:custGeom>
                <a:avLst/>
                <a:gdLst>
                  <a:gd name="T0" fmla="*/ 165 w 204"/>
                  <a:gd name="T1" fmla="*/ 162 h 208"/>
                  <a:gd name="T2" fmla="*/ 148 w 204"/>
                  <a:gd name="T3" fmla="*/ 179 h 208"/>
                  <a:gd name="T4" fmla="*/ 111 w 204"/>
                  <a:gd name="T5" fmla="*/ 201 h 208"/>
                  <a:gd name="T6" fmla="*/ 72 w 204"/>
                  <a:gd name="T7" fmla="*/ 208 h 208"/>
                  <a:gd name="T8" fmla="*/ 38 w 204"/>
                  <a:gd name="T9" fmla="*/ 200 h 208"/>
                  <a:gd name="T10" fmla="*/ 24 w 204"/>
                  <a:gd name="T11" fmla="*/ 188 h 208"/>
                  <a:gd name="T12" fmla="*/ 12 w 204"/>
                  <a:gd name="T13" fmla="*/ 175 h 208"/>
                  <a:gd name="T14" fmla="*/ 0 w 204"/>
                  <a:gd name="T15" fmla="*/ 142 h 208"/>
                  <a:gd name="T16" fmla="*/ 4 w 204"/>
                  <a:gd name="T17" fmla="*/ 103 h 208"/>
                  <a:gd name="T18" fmla="*/ 24 w 204"/>
                  <a:gd name="T19" fmla="*/ 63 h 208"/>
                  <a:gd name="T20" fmla="*/ 38 w 204"/>
                  <a:gd name="T21" fmla="*/ 44 h 208"/>
                  <a:gd name="T22" fmla="*/ 56 w 204"/>
                  <a:gd name="T23" fmla="*/ 29 h 208"/>
                  <a:gd name="T24" fmla="*/ 94 w 204"/>
                  <a:gd name="T25" fmla="*/ 7 h 208"/>
                  <a:gd name="T26" fmla="*/ 133 w 204"/>
                  <a:gd name="T27" fmla="*/ 0 h 208"/>
                  <a:gd name="T28" fmla="*/ 166 w 204"/>
                  <a:gd name="T29" fmla="*/ 8 h 208"/>
                  <a:gd name="T30" fmla="*/ 181 w 204"/>
                  <a:gd name="T31" fmla="*/ 20 h 208"/>
                  <a:gd name="T32" fmla="*/ 192 w 204"/>
                  <a:gd name="T33" fmla="*/ 33 h 208"/>
                  <a:gd name="T34" fmla="*/ 204 w 204"/>
                  <a:gd name="T35" fmla="*/ 67 h 208"/>
                  <a:gd name="T36" fmla="*/ 199 w 204"/>
                  <a:gd name="T37" fmla="*/ 105 h 208"/>
                  <a:gd name="T38" fmla="*/ 181 w 204"/>
                  <a:gd name="T39" fmla="*/ 146 h 208"/>
                  <a:gd name="T40" fmla="*/ 165 w 204"/>
                  <a:gd name="T41" fmla="*/ 1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208">
                    <a:moveTo>
                      <a:pt x="165" y="162"/>
                    </a:moveTo>
                    <a:lnTo>
                      <a:pt x="148" y="179"/>
                    </a:lnTo>
                    <a:lnTo>
                      <a:pt x="111" y="201"/>
                    </a:lnTo>
                    <a:lnTo>
                      <a:pt x="72" y="208"/>
                    </a:lnTo>
                    <a:lnTo>
                      <a:pt x="38" y="200"/>
                    </a:lnTo>
                    <a:lnTo>
                      <a:pt x="24" y="188"/>
                    </a:lnTo>
                    <a:lnTo>
                      <a:pt x="12" y="175"/>
                    </a:lnTo>
                    <a:lnTo>
                      <a:pt x="0" y="142"/>
                    </a:lnTo>
                    <a:lnTo>
                      <a:pt x="4" y="103"/>
                    </a:lnTo>
                    <a:lnTo>
                      <a:pt x="24" y="63"/>
                    </a:lnTo>
                    <a:lnTo>
                      <a:pt x="38" y="44"/>
                    </a:lnTo>
                    <a:lnTo>
                      <a:pt x="56" y="29"/>
                    </a:lnTo>
                    <a:lnTo>
                      <a:pt x="94" y="7"/>
                    </a:lnTo>
                    <a:lnTo>
                      <a:pt x="133" y="0"/>
                    </a:lnTo>
                    <a:lnTo>
                      <a:pt x="166" y="8"/>
                    </a:lnTo>
                    <a:lnTo>
                      <a:pt x="181" y="20"/>
                    </a:lnTo>
                    <a:lnTo>
                      <a:pt x="192" y="33"/>
                    </a:lnTo>
                    <a:lnTo>
                      <a:pt x="204" y="67"/>
                    </a:lnTo>
                    <a:lnTo>
                      <a:pt x="199" y="105"/>
                    </a:lnTo>
                    <a:lnTo>
                      <a:pt x="181" y="146"/>
                    </a:lnTo>
                    <a:lnTo>
                      <a:pt x="165" y="162"/>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43" name="Freeform 199"/>
              <p:cNvSpPr/>
              <p:nvPr/>
            </p:nvSpPr>
            <p:spPr bwMode="auto">
              <a:xfrm>
                <a:off x="6027738" y="5337175"/>
                <a:ext cx="214313" cy="222250"/>
              </a:xfrm>
              <a:custGeom>
                <a:avLst/>
                <a:gdLst>
                  <a:gd name="T0" fmla="*/ 461 w 540"/>
                  <a:gd name="T1" fmla="*/ 68 h 560"/>
                  <a:gd name="T2" fmla="*/ 448 w 540"/>
                  <a:gd name="T3" fmla="*/ 54 h 560"/>
                  <a:gd name="T4" fmla="*/ 434 w 540"/>
                  <a:gd name="T5" fmla="*/ 20 h 560"/>
                  <a:gd name="T6" fmla="*/ 434 w 540"/>
                  <a:gd name="T7" fmla="*/ 0 h 560"/>
                  <a:gd name="T8" fmla="*/ 48 w 540"/>
                  <a:gd name="T9" fmla="*/ 385 h 560"/>
                  <a:gd name="T10" fmla="*/ 43 w 540"/>
                  <a:gd name="T11" fmla="*/ 390 h 560"/>
                  <a:gd name="T12" fmla="*/ 39 w 540"/>
                  <a:gd name="T13" fmla="*/ 395 h 560"/>
                  <a:gd name="T14" fmla="*/ 36 w 540"/>
                  <a:gd name="T15" fmla="*/ 398 h 560"/>
                  <a:gd name="T16" fmla="*/ 34 w 540"/>
                  <a:gd name="T17" fmla="*/ 400 h 560"/>
                  <a:gd name="T18" fmla="*/ 34 w 540"/>
                  <a:gd name="T19" fmla="*/ 400 h 560"/>
                  <a:gd name="T20" fmla="*/ 19 w 540"/>
                  <a:gd name="T21" fmla="*/ 418 h 560"/>
                  <a:gd name="T22" fmla="*/ 4 w 540"/>
                  <a:gd name="T23" fmla="*/ 456 h 560"/>
                  <a:gd name="T24" fmla="*/ 0 w 540"/>
                  <a:gd name="T25" fmla="*/ 493 h 560"/>
                  <a:gd name="T26" fmla="*/ 12 w 540"/>
                  <a:gd name="T27" fmla="*/ 526 h 560"/>
                  <a:gd name="T28" fmla="*/ 23 w 540"/>
                  <a:gd name="T29" fmla="*/ 539 h 560"/>
                  <a:gd name="T30" fmla="*/ 36 w 540"/>
                  <a:gd name="T31" fmla="*/ 550 h 560"/>
                  <a:gd name="T32" fmla="*/ 69 w 540"/>
                  <a:gd name="T33" fmla="*/ 560 h 560"/>
                  <a:gd name="T34" fmla="*/ 105 w 540"/>
                  <a:gd name="T35" fmla="*/ 556 h 560"/>
                  <a:gd name="T36" fmla="*/ 141 w 540"/>
                  <a:gd name="T37" fmla="*/ 538 h 560"/>
                  <a:gd name="T38" fmla="*/ 158 w 540"/>
                  <a:gd name="T39" fmla="*/ 523 h 560"/>
                  <a:gd name="T40" fmla="*/ 162 w 540"/>
                  <a:gd name="T41" fmla="*/ 519 h 560"/>
                  <a:gd name="T42" fmla="*/ 540 w 540"/>
                  <a:gd name="T43" fmla="*/ 88 h 560"/>
                  <a:gd name="T44" fmla="*/ 529 w 540"/>
                  <a:gd name="T45" fmla="*/ 90 h 560"/>
                  <a:gd name="T46" fmla="*/ 508 w 540"/>
                  <a:gd name="T47" fmla="*/ 92 h 560"/>
                  <a:gd name="T48" fmla="*/ 478 w 540"/>
                  <a:gd name="T49" fmla="*/ 81 h 560"/>
                  <a:gd name="T50" fmla="*/ 461 w 540"/>
                  <a:gd name="T51" fmla="*/ 6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60">
                    <a:moveTo>
                      <a:pt x="461" y="68"/>
                    </a:moveTo>
                    <a:lnTo>
                      <a:pt x="448" y="54"/>
                    </a:lnTo>
                    <a:lnTo>
                      <a:pt x="434" y="20"/>
                    </a:lnTo>
                    <a:lnTo>
                      <a:pt x="434" y="0"/>
                    </a:lnTo>
                    <a:lnTo>
                      <a:pt x="48" y="385"/>
                    </a:lnTo>
                    <a:lnTo>
                      <a:pt x="43" y="390"/>
                    </a:lnTo>
                    <a:lnTo>
                      <a:pt x="39" y="395"/>
                    </a:lnTo>
                    <a:lnTo>
                      <a:pt x="36" y="398"/>
                    </a:lnTo>
                    <a:lnTo>
                      <a:pt x="34" y="400"/>
                    </a:lnTo>
                    <a:lnTo>
                      <a:pt x="34" y="400"/>
                    </a:lnTo>
                    <a:lnTo>
                      <a:pt x="19" y="418"/>
                    </a:lnTo>
                    <a:lnTo>
                      <a:pt x="4" y="456"/>
                    </a:lnTo>
                    <a:lnTo>
                      <a:pt x="0" y="493"/>
                    </a:lnTo>
                    <a:lnTo>
                      <a:pt x="12" y="526"/>
                    </a:lnTo>
                    <a:lnTo>
                      <a:pt x="23" y="539"/>
                    </a:lnTo>
                    <a:lnTo>
                      <a:pt x="36" y="550"/>
                    </a:lnTo>
                    <a:lnTo>
                      <a:pt x="69" y="560"/>
                    </a:lnTo>
                    <a:lnTo>
                      <a:pt x="105" y="556"/>
                    </a:lnTo>
                    <a:lnTo>
                      <a:pt x="141" y="538"/>
                    </a:lnTo>
                    <a:lnTo>
                      <a:pt x="158" y="523"/>
                    </a:lnTo>
                    <a:lnTo>
                      <a:pt x="162" y="519"/>
                    </a:lnTo>
                    <a:lnTo>
                      <a:pt x="540" y="88"/>
                    </a:lnTo>
                    <a:lnTo>
                      <a:pt x="529" y="90"/>
                    </a:lnTo>
                    <a:lnTo>
                      <a:pt x="508" y="92"/>
                    </a:lnTo>
                    <a:lnTo>
                      <a:pt x="478" y="81"/>
                    </a:lnTo>
                    <a:lnTo>
                      <a:pt x="461" y="68"/>
                    </a:lnTo>
                    <a:close/>
                  </a:path>
                </a:pathLst>
              </a:custGeom>
              <a:solidFill>
                <a:srgbClr val="E4AE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44" name="Freeform 200"/>
              <p:cNvSpPr/>
              <p:nvPr/>
            </p:nvSpPr>
            <p:spPr bwMode="auto">
              <a:xfrm>
                <a:off x="6200775" y="4826000"/>
                <a:ext cx="514350" cy="533400"/>
              </a:xfrm>
              <a:custGeom>
                <a:avLst/>
                <a:gdLst>
                  <a:gd name="T0" fmla="*/ 15 w 1298"/>
                  <a:gd name="T1" fmla="*/ 1342 h 1342"/>
                  <a:gd name="T2" fmla="*/ 6 w 1298"/>
                  <a:gd name="T3" fmla="*/ 1328 h 1342"/>
                  <a:gd name="T4" fmla="*/ 0 w 1298"/>
                  <a:gd name="T5" fmla="*/ 1310 h 1342"/>
                  <a:gd name="T6" fmla="*/ 1298 w 1298"/>
                  <a:gd name="T7" fmla="*/ 0 h 1342"/>
                  <a:gd name="T8" fmla="*/ 15 w 1298"/>
                  <a:gd name="T9" fmla="*/ 1342 h 1342"/>
                </a:gdLst>
                <a:ahLst/>
                <a:cxnLst>
                  <a:cxn ang="0">
                    <a:pos x="T0" y="T1"/>
                  </a:cxn>
                  <a:cxn ang="0">
                    <a:pos x="T2" y="T3"/>
                  </a:cxn>
                  <a:cxn ang="0">
                    <a:pos x="T4" y="T5"/>
                  </a:cxn>
                  <a:cxn ang="0">
                    <a:pos x="T6" y="T7"/>
                  </a:cxn>
                  <a:cxn ang="0">
                    <a:pos x="T8" y="T9"/>
                  </a:cxn>
                </a:cxnLst>
                <a:rect l="0" t="0" r="r" b="b"/>
                <a:pathLst>
                  <a:path w="1298" h="1342">
                    <a:moveTo>
                      <a:pt x="15" y="1342"/>
                    </a:moveTo>
                    <a:lnTo>
                      <a:pt x="6" y="1328"/>
                    </a:lnTo>
                    <a:lnTo>
                      <a:pt x="0" y="1310"/>
                    </a:lnTo>
                    <a:lnTo>
                      <a:pt x="1298" y="0"/>
                    </a:lnTo>
                    <a:lnTo>
                      <a:pt x="15" y="1342"/>
                    </a:lnTo>
                    <a:close/>
                  </a:path>
                </a:pathLst>
              </a:custGeom>
              <a:solidFill>
                <a:srgbClr val="4B65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45" name="Freeform 201"/>
              <p:cNvSpPr/>
              <p:nvPr/>
            </p:nvSpPr>
            <p:spPr bwMode="auto">
              <a:xfrm>
                <a:off x="6035675" y="5494338"/>
                <a:ext cx="26988" cy="42863"/>
              </a:xfrm>
              <a:custGeom>
                <a:avLst/>
                <a:gdLst>
                  <a:gd name="T0" fmla="*/ 2 w 67"/>
                  <a:gd name="T1" fmla="*/ 108 h 108"/>
                  <a:gd name="T2" fmla="*/ 0 w 67"/>
                  <a:gd name="T3" fmla="*/ 91 h 108"/>
                  <a:gd name="T4" fmla="*/ 2 w 67"/>
                  <a:gd name="T5" fmla="*/ 62 h 108"/>
                  <a:gd name="T6" fmla="*/ 15 w 67"/>
                  <a:gd name="T7" fmla="*/ 31 h 108"/>
                  <a:gd name="T8" fmla="*/ 18 w 67"/>
                  <a:gd name="T9" fmla="*/ 27 h 108"/>
                  <a:gd name="T10" fmla="*/ 46 w 67"/>
                  <a:gd name="T11" fmla="*/ 0 h 108"/>
                  <a:gd name="T12" fmla="*/ 53 w 67"/>
                  <a:gd name="T13" fmla="*/ 21 h 108"/>
                  <a:gd name="T14" fmla="*/ 67 w 67"/>
                  <a:gd name="T15" fmla="*/ 40 h 108"/>
                  <a:gd name="T16" fmla="*/ 2 w 67"/>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8">
                    <a:moveTo>
                      <a:pt x="2" y="108"/>
                    </a:moveTo>
                    <a:lnTo>
                      <a:pt x="0" y="91"/>
                    </a:lnTo>
                    <a:lnTo>
                      <a:pt x="2" y="62"/>
                    </a:lnTo>
                    <a:lnTo>
                      <a:pt x="15" y="31"/>
                    </a:lnTo>
                    <a:lnTo>
                      <a:pt x="18" y="27"/>
                    </a:lnTo>
                    <a:lnTo>
                      <a:pt x="46" y="0"/>
                    </a:lnTo>
                    <a:lnTo>
                      <a:pt x="53" y="21"/>
                    </a:lnTo>
                    <a:lnTo>
                      <a:pt x="67" y="40"/>
                    </a:lnTo>
                    <a:lnTo>
                      <a:pt x="2" y="108"/>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46" name="Freeform 202"/>
              <p:cNvSpPr/>
              <p:nvPr/>
            </p:nvSpPr>
            <p:spPr bwMode="auto">
              <a:xfrm>
                <a:off x="6056313" y="5484813"/>
                <a:ext cx="15875" cy="23813"/>
              </a:xfrm>
              <a:custGeom>
                <a:avLst/>
                <a:gdLst>
                  <a:gd name="T0" fmla="*/ 20 w 38"/>
                  <a:gd name="T1" fmla="*/ 58 h 58"/>
                  <a:gd name="T2" fmla="*/ 7 w 38"/>
                  <a:gd name="T3" fmla="*/ 39 h 58"/>
                  <a:gd name="T4" fmla="*/ 0 w 38"/>
                  <a:gd name="T5" fmla="*/ 16 h 58"/>
                  <a:gd name="T6" fmla="*/ 17 w 38"/>
                  <a:gd name="T7" fmla="*/ 0 h 58"/>
                  <a:gd name="T8" fmla="*/ 25 w 38"/>
                  <a:gd name="T9" fmla="*/ 20 h 58"/>
                  <a:gd name="T10" fmla="*/ 38 w 38"/>
                  <a:gd name="T11" fmla="*/ 39 h 58"/>
                  <a:gd name="T12" fmla="*/ 20 w 38"/>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38" h="58">
                    <a:moveTo>
                      <a:pt x="20" y="58"/>
                    </a:moveTo>
                    <a:lnTo>
                      <a:pt x="7" y="39"/>
                    </a:lnTo>
                    <a:lnTo>
                      <a:pt x="0" y="16"/>
                    </a:lnTo>
                    <a:lnTo>
                      <a:pt x="17" y="0"/>
                    </a:lnTo>
                    <a:lnTo>
                      <a:pt x="25" y="20"/>
                    </a:lnTo>
                    <a:lnTo>
                      <a:pt x="38" y="39"/>
                    </a:lnTo>
                    <a:lnTo>
                      <a:pt x="2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47" name="Freeform 203"/>
              <p:cNvSpPr/>
              <p:nvPr/>
            </p:nvSpPr>
            <p:spPr bwMode="auto">
              <a:xfrm>
                <a:off x="6065838" y="5475288"/>
                <a:ext cx="15875" cy="23813"/>
              </a:xfrm>
              <a:custGeom>
                <a:avLst/>
                <a:gdLst>
                  <a:gd name="T0" fmla="*/ 19 w 39"/>
                  <a:gd name="T1" fmla="*/ 60 h 60"/>
                  <a:gd name="T2" fmla="*/ 6 w 39"/>
                  <a:gd name="T3" fmla="*/ 40 h 60"/>
                  <a:gd name="T4" fmla="*/ 0 w 39"/>
                  <a:gd name="T5" fmla="*/ 18 h 60"/>
                  <a:gd name="T6" fmla="*/ 17 w 39"/>
                  <a:gd name="T7" fmla="*/ 0 h 60"/>
                  <a:gd name="T8" fmla="*/ 26 w 39"/>
                  <a:gd name="T9" fmla="*/ 21 h 60"/>
                  <a:gd name="T10" fmla="*/ 39 w 39"/>
                  <a:gd name="T11" fmla="*/ 39 h 60"/>
                  <a:gd name="T12" fmla="*/ 19 w 3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9" h="60">
                    <a:moveTo>
                      <a:pt x="19" y="60"/>
                    </a:moveTo>
                    <a:lnTo>
                      <a:pt x="6" y="40"/>
                    </a:lnTo>
                    <a:lnTo>
                      <a:pt x="0" y="18"/>
                    </a:lnTo>
                    <a:lnTo>
                      <a:pt x="17" y="0"/>
                    </a:lnTo>
                    <a:lnTo>
                      <a:pt x="26" y="21"/>
                    </a:lnTo>
                    <a:lnTo>
                      <a:pt x="39" y="39"/>
                    </a:lnTo>
                    <a:lnTo>
                      <a:pt x="19" y="6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48" name="Freeform 204"/>
              <p:cNvSpPr/>
              <p:nvPr/>
            </p:nvSpPr>
            <p:spPr bwMode="auto">
              <a:xfrm>
                <a:off x="6075363" y="5465763"/>
                <a:ext cx="15875" cy="22225"/>
              </a:xfrm>
              <a:custGeom>
                <a:avLst/>
                <a:gdLst>
                  <a:gd name="T0" fmla="*/ 21 w 39"/>
                  <a:gd name="T1" fmla="*/ 57 h 57"/>
                  <a:gd name="T2" fmla="*/ 8 w 39"/>
                  <a:gd name="T3" fmla="*/ 39 h 57"/>
                  <a:gd name="T4" fmla="*/ 0 w 39"/>
                  <a:gd name="T5" fmla="*/ 18 h 57"/>
                  <a:gd name="T6" fmla="*/ 17 w 39"/>
                  <a:gd name="T7" fmla="*/ 0 h 57"/>
                  <a:gd name="T8" fmla="*/ 26 w 39"/>
                  <a:gd name="T9" fmla="*/ 19 h 57"/>
                  <a:gd name="T10" fmla="*/ 39 w 39"/>
                  <a:gd name="T11" fmla="*/ 37 h 57"/>
                  <a:gd name="T12" fmla="*/ 21 w 39"/>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21" y="57"/>
                    </a:moveTo>
                    <a:lnTo>
                      <a:pt x="8" y="39"/>
                    </a:lnTo>
                    <a:lnTo>
                      <a:pt x="0" y="18"/>
                    </a:lnTo>
                    <a:lnTo>
                      <a:pt x="17" y="0"/>
                    </a:lnTo>
                    <a:lnTo>
                      <a:pt x="26" y="19"/>
                    </a:lnTo>
                    <a:lnTo>
                      <a:pt x="39" y="37"/>
                    </a:lnTo>
                    <a:lnTo>
                      <a:pt x="21" y="57"/>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49" name="Freeform 206"/>
              <p:cNvSpPr/>
              <p:nvPr/>
            </p:nvSpPr>
            <p:spPr bwMode="auto">
              <a:xfrm>
                <a:off x="6084888" y="5391150"/>
                <a:ext cx="79375" cy="87313"/>
              </a:xfrm>
              <a:custGeom>
                <a:avLst/>
                <a:gdLst>
                  <a:gd name="T0" fmla="*/ 21 w 200"/>
                  <a:gd name="T1" fmla="*/ 220 h 220"/>
                  <a:gd name="T2" fmla="*/ 8 w 200"/>
                  <a:gd name="T3" fmla="*/ 202 h 220"/>
                  <a:gd name="T4" fmla="*/ 0 w 200"/>
                  <a:gd name="T5" fmla="*/ 182 h 220"/>
                  <a:gd name="T6" fmla="*/ 182 w 200"/>
                  <a:gd name="T7" fmla="*/ 0 h 220"/>
                  <a:gd name="T8" fmla="*/ 188 w 200"/>
                  <a:gd name="T9" fmla="*/ 17 h 220"/>
                  <a:gd name="T10" fmla="*/ 200 w 200"/>
                  <a:gd name="T11" fmla="*/ 32 h 220"/>
                  <a:gd name="T12" fmla="*/ 21 w 20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00" h="220">
                    <a:moveTo>
                      <a:pt x="21" y="220"/>
                    </a:moveTo>
                    <a:lnTo>
                      <a:pt x="8" y="202"/>
                    </a:lnTo>
                    <a:lnTo>
                      <a:pt x="0" y="182"/>
                    </a:lnTo>
                    <a:lnTo>
                      <a:pt x="182" y="0"/>
                    </a:lnTo>
                    <a:lnTo>
                      <a:pt x="188" y="17"/>
                    </a:lnTo>
                    <a:lnTo>
                      <a:pt x="200" y="32"/>
                    </a:lnTo>
                    <a:lnTo>
                      <a:pt x="21" y="22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50" name="Freeform 207"/>
              <p:cNvSpPr/>
              <p:nvPr/>
            </p:nvSpPr>
            <p:spPr bwMode="auto">
              <a:xfrm>
                <a:off x="6159500" y="5381625"/>
                <a:ext cx="14288" cy="20638"/>
              </a:xfrm>
              <a:custGeom>
                <a:avLst/>
                <a:gdLst>
                  <a:gd name="T0" fmla="*/ 18 w 38"/>
                  <a:gd name="T1" fmla="*/ 52 h 52"/>
                  <a:gd name="T2" fmla="*/ 7 w 38"/>
                  <a:gd name="T3" fmla="*/ 36 h 52"/>
                  <a:gd name="T4" fmla="*/ 0 w 38"/>
                  <a:gd name="T5" fmla="*/ 18 h 52"/>
                  <a:gd name="T6" fmla="*/ 18 w 38"/>
                  <a:gd name="T7" fmla="*/ 0 h 52"/>
                  <a:gd name="T8" fmla="*/ 26 w 38"/>
                  <a:gd name="T9" fmla="*/ 17 h 52"/>
                  <a:gd name="T10" fmla="*/ 38 w 38"/>
                  <a:gd name="T11" fmla="*/ 33 h 52"/>
                  <a:gd name="T12" fmla="*/ 18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8" y="52"/>
                    </a:moveTo>
                    <a:lnTo>
                      <a:pt x="7" y="36"/>
                    </a:lnTo>
                    <a:lnTo>
                      <a:pt x="0" y="18"/>
                    </a:lnTo>
                    <a:lnTo>
                      <a:pt x="18" y="0"/>
                    </a:lnTo>
                    <a:lnTo>
                      <a:pt x="26" y="17"/>
                    </a:lnTo>
                    <a:lnTo>
                      <a:pt x="38" y="33"/>
                    </a:lnTo>
                    <a:lnTo>
                      <a:pt x="18" y="52"/>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51" name="Freeform 208"/>
              <p:cNvSpPr/>
              <p:nvPr/>
            </p:nvSpPr>
            <p:spPr bwMode="auto">
              <a:xfrm>
                <a:off x="6167438" y="5373688"/>
                <a:ext cx="14288" cy="19050"/>
              </a:xfrm>
              <a:custGeom>
                <a:avLst/>
                <a:gdLst>
                  <a:gd name="T0" fmla="*/ 19 w 35"/>
                  <a:gd name="T1" fmla="*/ 49 h 49"/>
                  <a:gd name="T2" fmla="*/ 7 w 35"/>
                  <a:gd name="T3" fmla="*/ 34 h 49"/>
                  <a:gd name="T4" fmla="*/ 0 w 35"/>
                  <a:gd name="T5" fmla="*/ 17 h 49"/>
                  <a:gd name="T6" fmla="*/ 17 w 35"/>
                  <a:gd name="T7" fmla="*/ 0 h 49"/>
                  <a:gd name="T8" fmla="*/ 24 w 35"/>
                  <a:gd name="T9" fmla="*/ 17 h 49"/>
                  <a:gd name="T10" fmla="*/ 35 w 35"/>
                  <a:gd name="T11" fmla="*/ 32 h 49"/>
                  <a:gd name="T12" fmla="*/ 19 w 3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 h="49">
                    <a:moveTo>
                      <a:pt x="19" y="49"/>
                    </a:moveTo>
                    <a:lnTo>
                      <a:pt x="7" y="34"/>
                    </a:lnTo>
                    <a:lnTo>
                      <a:pt x="0" y="17"/>
                    </a:lnTo>
                    <a:lnTo>
                      <a:pt x="17" y="0"/>
                    </a:lnTo>
                    <a:lnTo>
                      <a:pt x="24" y="17"/>
                    </a:lnTo>
                    <a:lnTo>
                      <a:pt x="35" y="32"/>
                    </a:lnTo>
                    <a:lnTo>
                      <a:pt x="19" y="49"/>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52" name="Freeform 209"/>
              <p:cNvSpPr/>
              <p:nvPr/>
            </p:nvSpPr>
            <p:spPr bwMode="auto">
              <a:xfrm>
                <a:off x="6176963" y="5346700"/>
                <a:ext cx="30163" cy="36513"/>
              </a:xfrm>
              <a:custGeom>
                <a:avLst/>
                <a:gdLst>
                  <a:gd name="T0" fmla="*/ 19 w 76"/>
                  <a:gd name="T1" fmla="*/ 93 h 93"/>
                  <a:gd name="T2" fmla="*/ 7 w 76"/>
                  <a:gd name="T3" fmla="*/ 78 h 93"/>
                  <a:gd name="T4" fmla="*/ 0 w 76"/>
                  <a:gd name="T5" fmla="*/ 61 h 93"/>
                  <a:gd name="T6" fmla="*/ 61 w 76"/>
                  <a:gd name="T7" fmla="*/ 0 h 93"/>
                  <a:gd name="T8" fmla="*/ 67 w 76"/>
                  <a:gd name="T9" fmla="*/ 18 h 93"/>
                  <a:gd name="T10" fmla="*/ 76 w 76"/>
                  <a:gd name="T11" fmla="*/ 32 h 93"/>
                  <a:gd name="T12" fmla="*/ 19 w 76"/>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76" h="93">
                    <a:moveTo>
                      <a:pt x="19" y="93"/>
                    </a:moveTo>
                    <a:lnTo>
                      <a:pt x="7" y="78"/>
                    </a:lnTo>
                    <a:lnTo>
                      <a:pt x="0" y="61"/>
                    </a:lnTo>
                    <a:lnTo>
                      <a:pt x="61" y="0"/>
                    </a:lnTo>
                    <a:lnTo>
                      <a:pt x="67" y="18"/>
                    </a:lnTo>
                    <a:lnTo>
                      <a:pt x="76" y="32"/>
                    </a:lnTo>
                    <a:lnTo>
                      <a:pt x="19" y="93"/>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53" name="Freeform 210"/>
              <p:cNvSpPr/>
              <p:nvPr/>
            </p:nvSpPr>
            <p:spPr bwMode="auto">
              <a:xfrm>
                <a:off x="6172200" y="5359400"/>
                <a:ext cx="50800" cy="42863"/>
              </a:xfrm>
              <a:custGeom>
                <a:avLst/>
                <a:gdLst>
                  <a:gd name="T0" fmla="*/ 1 w 128"/>
                  <a:gd name="T1" fmla="*/ 3 h 108"/>
                  <a:gd name="T2" fmla="*/ 0 w 128"/>
                  <a:gd name="T3" fmla="*/ 13 h 108"/>
                  <a:gd name="T4" fmla="*/ 4 w 128"/>
                  <a:gd name="T5" fmla="*/ 35 h 108"/>
                  <a:gd name="T6" fmla="*/ 22 w 128"/>
                  <a:gd name="T7" fmla="*/ 65 h 108"/>
                  <a:gd name="T8" fmla="*/ 61 w 128"/>
                  <a:gd name="T9" fmla="*/ 98 h 108"/>
                  <a:gd name="T10" fmla="*/ 93 w 128"/>
                  <a:gd name="T11" fmla="*/ 108 h 108"/>
                  <a:gd name="T12" fmla="*/ 115 w 128"/>
                  <a:gd name="T13" fmla="*/ 107 h 108"/>
                  <a:gd name="T14" fmla="*/ 126 w 128"/>
                  <a:gd name="T15" fmla="*/ 104 h 108"/>
                  <a:gd name="T16" fmla="*/ 128 w 128"/>
                  <a:gd name="T17" fmla="*/ 101 h 108"/>
                  <a:gd name="T18" fmla="*/ 127 w 128"/>
                  <a:gd name="T19" fmla="*/ 96 h 108"/>
                  <a:gd name="T20" fmla="*/ 123 w 128"/>
                  <a:gd name="T21" fmla="*/ 96 h 108"/>
                  <a:gd name="T22" fmla="*/ 114 w 128"/>
                  <a:gd name="T23" fmla="*/ 100 h 108"/>
                  <a:gd name="T24" fmla="*/ 95 w 128"/>
                  <a:gd name="T25" fmla="*/ 100 h 108"/>
                  <a:gd name="T26" fmla="*/ 64 w 128"/>
                  <a:gd name="T27" fmla="*/ 91 h 108"/>
                  <a:gd name="T28" fmla="*/ 27 w 128"/>
                  <a:gd name="T29" fmla="*/ 61 h 108"/>
                  <a:gd name="T30" fmla="*/ 12 w 128"/>
                  <a:gd name="T31" fmla="*/ 34 h 108"/>
                  <a:gd name="T32" fmla="*/ 8 w 128"/>
                  <a:gd name="T33" fmla="*/ 15 h 108"/>
                  <a:gd name="T34" fmla="*/ 8 w 128"/>
                  <a:gd name="T35" fmla="*/ 4 h 108"/>
                  <a:gd name="T36" fmla="*/ 8 w 128"/>
                  <a:gd name="T37" fmla="*/ 2 h 108"/>
                  <a:gd name="T38" fmla="*/ 3 w 128"/>
                  <a:gd name="T39" fmla="*/ 0 h 108"/>
                  <a:gd name="T40" fmla="*/ 1 w 128"/>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8">
                    <a:moveTo>
                      <a:pt x="1" y="3"/>
                    </a:moveTo>
                    <a:lnTo>
                      <a:pt x="0" y="13"/>
                    </a:lnTo>
                    <a:lnTo>
                      <a:pt x="4" y="35"/>
                    </a:lnTo>
                    <a:lnTo>
                      <a:pt x="22" y="65"/>
                    </a:lnTo>
                    <a:lnTo>
                      <a:pt x="61" y="98"/>
                    </a:lnTo>
                    <a:lnTo>
                      <a:pt x="93" y="108"/>
                    </a:lnTo>
                    <a:lnTo>
                      <a:pt x="115" y="107"/>
                    </a:lnTo>
                    <a:lnTo>
                      <a:pt x="126" y="104"/>
                    </a:lnTo>
                    <a:lnTo>
                      <a:pt x="128" y="101"/>
                    </a:lnTo>
                    <a:lnTo>
                      <a:pt x="127" y="96"/>
                    </a:lnTo>
                    <a:lnTo>
                      <a:pt x="123" y="96"/>
                    </a:lnTo>
                    <a:lnTo>
                      <a:pt x="114" y="100"/>
                    </a:lnTo>
                    <a:lnTo>
                      <a:pt x="95" y="100"/>
                    </a:lnTo>
                    <a:lnTo>
                      <a:pt x="64" y="91"/>
                    </a:lnTo>
                    <a:lnTo>
                      <a:pt x="27" y="61"/>
                    </a:lnTo>
                    <a:lnTo>
                      <a:pt x="12" y="34"/>
                    </a:lnTo>
                    <a:lnTo>
                      <a:pt x="8" y="15"/>
                    </a:lnTo>
                    <a:lnTo>
                      <a:pt x="8" y="4"/>
                    </a:lnTo>
                    <a:lnTo>
                      <a:pt x="8" y="2"/>
                    </a:lnTo>
                    <a:lnTo>
                      <a:pt x="3" y="0"/>
                    </a:lnTo>
                    <a:lnTo>
                      <a:pt x="1"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54" name="Freeform 211"/>
              <p:cNvSpPr/>
              <p:nvPr/>
            </p:nvSpPr>
            <p:spPr bwMode="auto">
              <a:xfrm>
                <a:off x="6164263" y="5368925"/>
                <a:ext cx="50800" cy="41275"/>
              </a:xfrm>
              <a:custGeom>
                <a:avLst/>
                <a:gdLst>
                  <a:gd name="T0" fmla="*/ 2 w 127"/>
                  <a:gd name="T1" fmla="*/ 3 h 108"/>
                  <a:gd name="T2" fmla="*/ 0 w 127"/>
                  <a:gd name="T3" fmla="*/ 15 h 108"/>
                  <a:gd name="T4" fmla="*/ 4 w 127"/>
                  <a:gd name="T5" fmla="*/ 35 h 108"/>
                  <a:gd name="T6" fmla="*/ 22 w 127"/>
                  <a:gd name="T7" fmla="*/ 67 h 108"/>
                  <a:gd name="T8" fmla="*/ 60 w 127"/>
                  <a:gd name="T9" fmla="*/ 98 h 108"/>
                  <a:gd name="T10" fmla="*/ 94 w 127"/>
                  <a:gd name="T11" fmla="*/ 108 h 108"/>
                  <a:gd name="T12" fmla="*/ 116 w 127"/>
                  <a:gd name="T13" fmla="*/ 108 h 108"/>
                  <a:gd name="T14" fmla="*/ 126 w 127"/>
                  <a:gd name="T15" fmla="*/ 104 h 108"/>
                  <a:gd name="T16" fmla="*/ 127 w 127"/>
                  <a:gd name="T17" fmla="*/ 103 h 108"/>
                  <a:gd name="T18" fmla="*/ 126 w 127"/>
                  <a:gd name="T19" fmla="*/ 98 h 108"/>
                  <a:gd name="T20" fmla="*/ 124 w 127"/>
                  <a:gd name="T21" fmla="*/ 98 h 108"/>
                  <a:gd name="T22" fmla="*/ 114 w 127"/>
                  <a:gd name="T23" fmla="*/ 100 h 108"/>
                  <a:gd name="T24" fmla="*/ 95 w 127"/>
                  <a:gd name="T25" fmla="*/ 102 h 108"/>
                  <a:gd name="T26" fmla="*/ 64 w 127"/>
                  <a:gd name="T27" fmla="*/ 91 h 108"/>
                  <a:gd name="T28" fmla="*/ 28 w 127"/>
                  <a:gd name="T29" fmla="*/ 63 h 108"/>
                  <a:gd name="T30" fmla="*/ 11 w 127"/>
                  <a:gd name="T31" fmla="*/ 34 h 108"/>
                  <a:gd name="T32" fmla="*/ 7 w 127"/>
                  <a:gd name="T33" fmla="*/ 15 h 108"/>
                  <a:gd name="T34" fmla="*/ 8 w 127"/>
                  <a:gd name="T35" fmla="*/ 6 h 108"/>
                  <a:gd name="T36" fmla="*/ 8 w 127"/>
                  <a:gd name="T37" fmla="*/ 2 h 108"/>
                  <a:gd name="T38" fmla="*/ 3 w 127"/>
                  <a:gd name="T39" fmla="*/ 0 h 108"/>
                  <a:gd name="T40" fmla="*/ 2 w 127"/>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08">
                    <a:moveTo>
                      <a:pt x="2" y="3"/>
                    </a:moveTo>
                    <a:lnTo>
                      <a:pt x="0" y="15"/>
                    </a:lnTo>
                    <a:lnTo>
                      <a:pt x="4" y="35"/>
                    </a:lnTo>
                    <a:lnTo>
                      <a:pt x="22" y="67"/>
                    </a:lnTo>
                    <a:lnTo>
                      <a:pt x="60" y="98"/>
                    </a:lnTo>
                    <a:lnTo>
                      <a:pt x="94" y="108"/>
                    </a:lnTo>
                    <a:lnTo>
                      <a:pt x="116" y="108"/>
                    </a:lnTo>
                    <a:lnTo>
                      <a:pt x="126" y="104"/>
                    </a:lnTo>
                    <a:lnTo>
                      <a:pt x="127" y="103"/>
                    </a:lnTo>
                    <a:lnTo>
                      <a:pt x="126" y="98"/>
                    </a:lnTo>
                    <a:lnTo>
                      <a:pt x="124" y="98"/>
                    </a:lnTo>
                    <a:lnTo>
                      <a:pt x="114" y="100"/>
                    </a:lnTo>
                    <a:lnTo>
                      <a:pt x="95" y="102"/>
                    </a:lnTo>
                    <a:lnTo>
                      <a:pt x="64" y="91"/>
                    </a:lnTo>
                    <a:lnTo>
                      <a:pt x="28" y="63"/>
                    </a:lnTo>
                    <a:lnTo>
                      <a:pt x="11" y="34"/>
                    </a:lnTo>
                    <a:lnTo>
                      <a:pt x="7" y="15"/>
                    </a:lnTo>
                    <a:lnTo>
                      <a:pt x="8" y="6"/>
                    </a:lnTo>
                    <a:lnTo>
                      <a:pt x="8" y="2"/>
                    </a:lnTo>
                    <a:lnTo>
                      <a:pt x="3"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55" name="Freeform 212"/>
              <p:cNvSpPr/>
              <p:nvPr/>
            </p:nvSpPr>
            <p:spPr bwMode="auto">
              <a:xfrm>
                <a:off x="6154738" y="5378450"/>
                <a:ext cx="50800" cy="42863"/>
              </a:xfrm>
              <a:custGeom>
                <a:avLst/>
                <a:gdLst>
                  <a:gd name="T0" fmla="*/ 1 w 128"/>
                  <a:gd name="T1" fmla="*/ 2 h 106"/>
                  <a:gd name="T2" fmla="*/ 0 w 128"/>
                  <a:gd name="T3" fmla="*/ 11 h 106"/>
                  <a:gd name="T4" fmla="*/ 5 w 128"/>
                  <a:gd name="T5" fmla="*/ 33 h 106"/>
                  <a:gd name="T6" fmla="*/ 23 w 128"/>
                  <a:gd name="T7" fmla="*/ 63 h 106"/>
                  <a:gd name="T8" fmla="*/ 61 w 128"/>
                  <a:gd name="T9" fmla="*/ 96 h 106"/>
                  <a:gd name="T10" fmla="*/ 94 w 128"/>
                  <a:gd name="T11" fmla="*/ 106 h 106"/>
                  <a:gd name="T12" fmla="*/ 115 w 128"/>
                  <a:gd name="T13" fmla="*/ 106 h 106"/>
                  <a:gd name="T14" fmla="*/ 125 w 128"/>
                  <a:gd name="T15" fmla="*/ 102 h 106"/>
                  <a:gd name="T16" fmla="*/ 128 w 128"/>
                  <a:gd name="T17" fmla="*/ 101 h 106"/>
                  <a:gd name="T18" fmla="*/ 127 w 128"/>
                  <a:gd name="T19" fmla="*/ 96 h 106"/>
                  <a:gd name="T20" fmla="*/ 123 w 128"/>
                  <a:gd name="T21" fmla="*/ 96 h 106"/>
                  <a:gd name="T22" fmla="*/ 115 w 128"/>
                  <a:gd name="T23" fmla="*/ 98 h 106"/>
                  <a:gd name="T24" fmla="*/ 96 w 128"/>
                  <a:gd name="T25" fmla="*/ 99 h 106"/>
                  <a:gd name="T26" fmla="*/ 65 w 128"/>
                  <a:gd name="T27" fmla="*/ 89 h 106"/>
                  <a:gd name="T28" fmla="*/ 28 w 128"/>
                  <a:gd name="T29" fmla="*/ 59 h 106"/>
                  <a:gd name="T30" fmla="*/ 11 w 128"/>
                  <a:gd name="T31" fmla="*/ 32 h 106"/>
                  <a:gd name="T32" fmla="*/ 8 w 128"/>
                  <a:gd name="T33" fmla="*/ 13 h 106"/>
                  <a:gd name="T34" fmla="*/ 8 w 128"/>
                  <a:gd name="T35" fmla="*/ 4 h 106"/>
                  <a:gd name="T36" fmla="*/ 8 w 128"/>
                  <a:gd name="T37" fmla="*/ 0 h 106"/>
                  <a:gd name="T38" fmla="*/ 2 w 128"/>
                  <a:gd name="T39" fmla="*/ 0 h 106"/>
                  <a:gd name="T40" fmla="*/ 1 w 128"/>
                  <a:gd name="T4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6">
                    <a:moveTo>
                      <a:pt x="1" y="2"/>
                    </a:moveTo>
                    <a:lnTo>
                      <a:pt x="0" y="11"/>
                    </a:lnTo>
                    <a:lnTo>
                      <a:pt x="5" y="33"/>
                    </a:lnTo>
                    <a:lnTo>
                      <a:pt x="23" y="63"/>
                    </a:lnTo>
                    <a:lnTo>
                      <a:pt x="61" y="96"/>
                    </a:lnTo>
                    <a:lnTo>
                      <a:pt x="94" y="106"/>
                    </a:lnTo>
                    <a:lnTo>
                      <a:pt x="115" y="106"/>
                    </a:lnTo>
                    <a:lnTo>
                      <a:pt x="125" y="102"/>
                    </a:lnTo>
                    <a:lnTo>
                      <a:pt x="128" y="101"/>
                    </a:lnTo>
                    <a:lnTo>
                      <a:pt x="127" y="96"/>
                    </a:lnTo>
                    <a:lnTo>
                      <a:pt x="123" y="96"/>
                    </a:lnTo>
                    <a:lnTo>
                      <a:pt x="115" y="98"/>
                    </a:lnTo>
                    <a:lnTo>
                      <a:pt x="96" y="99"/>
                    </a:lnTo>
                    <a:lnTo>
                      <a:pt x="65" y="89"/>
                    </a:lnTo>
                    <a:lnTo>
                      <a:pt x="28" y="59"/>
                    </a:lnTo>
                    <a:lnTo>
                      <a:pt x="11" y="32"/>
                    </a:lnTo>
                    <a:lnTo>
                      <a:pt x="8" y="13"/>
                    </a:lnTo>
                    <a:lnTo>
                      <a:pt x="8" y="4"/>
                    </a:lnTo>
                    <a:lnTo>
                      <a:pt x="8" y="0"/>
                    </a:lnTo>
                    <a:lnTo>
                      <a:pt x="2" y="0"/>
                    </a:lnTo>
                    <a:lnTo>
                      <a:pt x="1"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56" name="Freeform 213"/>
              <p:cNvSpPr/>
              <p:nvPr/>
            </p:nvSpPr>
            <p:spPr bwMode="auto">
              <a:xfrm>
                <a:off x="6080125" y="5446713"/>
                <a:ext cx="61913" cy="53975"/>
              </a:xfrm>
              <a:custGeom>
                <a:avLst/>
                <a:gdLst>
                  <a:gd name="T0" fmla="*/ 2 w 154"/>
                  <a:gd name="T1" fmla="*/ 3 h 137"/>
                  <a:gd name="T2" fmla="*/ 0 w 154"/>
                  <a:gd name="T3" fmla="*/ 16 h 137"/>
                  <a:gd name="T4" fmla="*/ 4 w 154"/>
                  <a:gd name="T5" fmla="*/ 43 h 137"/>
                  <a:gd name="T6" fmla="*/ 15 w 154"/>
                  <a:gd name="T7" fmla="*/ 70 h 137"/>
                  <a:gd name="T8" fmla="*/ 34 w 154"/>
                  <a:gd name="T9" fmla="*/ 94 h 137"/>
                  <a:gd name="T10" fmla="*/ 57 w 154"/>
                  <a:gd name="T11" fmla="*/ 114 h 137"/>
                  <a:gd name="T12" fmla="*/ 83 w 154"/>
                  <a:gd name="T13" fmla="*/ 129 h 137"/>
                  <a:gd name="T14" fmla="*/ 111 w 154"/>
                  <a:gd name="T15" fmla="*/ 137 h 137"/>
                  <a:gd name="T16" fmla="*/ 139 w 154"/>
                  <a:gd name="T17" fmla="*/ 135 h 137"/>
                  <a:gd name="T18" fmla="*/ 151 w 154"/>
                  <a:gd name="T19" fmla="*/ 131 h 137"/>
                  <a:gd name="T20" fmla="*/ 154 w 154"/>
                  <a:gd name="T21" fmla="*/ 129 h 137"/>
                  <a:gd name="T22" fmla="*/ 153 w 154"/>
                  <a:gd name="T23" fmla="*/ 124 h 137"/>
                  <a:gd name="T24" fmla="*/ 149 w 154"/>
                  <a:gd name="T25" fmla="*/ 125 h 137"/>
                  <a:gd name="T26" fmla="*/ 137 w 154"/>
                  <a:gd name="T27" fmla="*/ 129 h 137"/>
                  <a:gd name="T28" fmla="*/ 111 w 154"/>
                  <a:gd name="T29" fmla="*/ 129 h 137"/>
                  <a:gd name="T30" fmla="*/ 85 w 154"/>
                  <a:gd name="T31" fmla="*/ 122 h 137"/>
                  <a:gd name="T32" fmla="*/ 61 w 154"/>
                  <a:gd name="T33" fmla="*/ 108 h 137"/>
                  <a:gd name="T34" fmla="*/ 39 w 154"/>
                  <a:gd name="T35" fmla="*/ 90 h 137"/>
                  <a:gd name="T36" fmla="*/ 21 w 154"/>
                  <a:gd name="T37" fmla="*/ 67 h 137"/>
                  <a:gd name="T38" fmla="*/ 10 w 154"/>
                  <a:gd name="T39" fmla="*/ 42 h 137"/>
                  <a:gd name="T40" fmla="*/ 8 w 154"/>
                  <a:gd name="T41" fmla="*/ 17 h 137"/>
                  <a:gd name="T42" fmla="*/ 10 w 154"/>
                  <a:gd name="T43" fmla="*/ 4 h 137"/>
                  <a:gd name="T44" fmla="*/ 9 w 154"/>
                  <a:gd name="T45" fmla="*/ 2 h 137"/>
                  <a:gd name="T46" fmla="*/ 4 w 154"/>
                  <a:gd name="T47" fmla="*/ 0 h 137"/>
                  <a:gd name="T48" fmla="*/ 2 w 154"/>
                  <a:gd name="T49"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37">
                    <a:moveTo>
                      <a:pt x="2" y="3"/>
                    </a:moveTo>
                    <a:lnTo>
                      <a:pt x="0" y="16"/>
                    </a:lnTo>
                    <a:lnTo>
                      <a:pt x="4" y="43"/>
                    </a:lnTo>
                    <a:lnTo>
                      <a:pt x="15" y="70"/>
                    </a:lnTo>
                    <a:lnTo>
                      <a:pt x="34" y="94"/>
                    </a:lnTo>
                    <a:lnTo>
                      <a:pt x="57" y="114"/>
                    </a:lnTo>
                    <a:lnTo>
                      <a:pt x="83" y="129"/>
                    </a:lnTo>
                    <a:lnTo>
                      <a:pt x="111" y="137"/>
                    </a:lnTo>
                    <a:lnTo>
                      <a:pt x="139" y="135"/>
                    </a:lnTo>
                    <a:lnTo>
                      <a:pt x="151" y="131"/>
                    </a:lnTo>
                    <a:lnTo>
                      <a:pt x="154" y="129"/>
                    </a:lnTo>
                    <a:lnTo>
                      <a:pt x="153" y="124"/>
                    </a:lnTo>
                    <a:lnTo>
                      <a:pt x="149" y="125"/>
                    </a:lnTo>
                    <a:lnTo>
                      <a:pt x="137" y="129"/>
                    </a:lnTo>
                    <a:lnTo>
                      <a:pt x="111" y="129"/>
                    </a:lnTo>
                    <a:lnTo>
                      <a:pt x="85" y="122"/>
                    </a:lnTo>
                    <a:lnTo>
                      <a:pt x="61" y="108"/>
                    </a:lnTo>
                    <a:lnTo>
                      <a:pt x="39" y="90"/>
                    </a:lnTo>
                    <a:lnTo>
                      <a:pt x="21" y="67"/>
                    </a:lnTo>
                    <a:lnTo>
                      <a:pt x="10" y="42"/>
                    </a:lnTo>
                    <a:lnTo>
                      <a:pt x="8" y="17"/>
                    </a:lnTo>
                    <a:lnTo>
                      <a:pt x="10" y="4"/>
                    </a:lnTo>
                    <a:lnTo>
                      <a:pt x="9" y="2"/>
                    </a:lnTo>
                    <a:lnTo>
                      <a:pt x="4"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57" name="Freeform 214"/>
              <p:cNvSpPr/>
              <p:nvPr/>
            </p:nvSpPr>
            <p:spPr bwMode="auto">
              <a:xfrm>
                <a:off x="6070600" y="5456238"/>
                <a:ext cx="61913" cy="53975"/>
              </a:xfrm>
              <a:custGeom>
                <a:avLst/>
                <a:gdLst>
                  <a:gd name="T0" fmla="*/ 2 w 153"/>
                  <a:gd name="T1" fmla="*/ 2 h 137"/>
                  <a:gd name="T2" fmla="*/ 0 w 153"/>
                  <a:gd name="T3" fmla="*/ 17 h 137"/>
                  <a:gd name="T4" fmla="*/ 2 w 153"/>
                  <a:gd name="T5" fmla="*/ 44 h 137"/>
                  <a:gd name="T6" fmla="*/ 14 w 153"/>
                  <a:gd name="T7" fmla="*/ 71 h 137"/>
                  <a:gd name="T8" fmla="*/ 32 w 153"/>
                  <a:gd name="T9" fmla="*/ 96 h 137"/>
                  <a:gd name="T10" fmla="*/ 56 w 153"/>
                  <a:gd name="T11" fmla="*/ 115 h 137"/>
                  <a:gd name="T12" fmla="*/ 81 w 153"/>
                  <a:gd name="T13" fmla="*/ 129 h 137"/>
                  <a:gd name="T14" fmla="*/ 110 w 153"/>
                  <a:gd name="T15" fmla="*/ 137 h 137"/>
                  <a:gd name="T16" fmla="*/ 137 w 153"/>
                  <a:gd name="T17" fmla="*/ 136 h 137"/>
                  <a:gd name="T18" fmla="*/ 151 w 153"/>
                  <a:gd name="T19" fmla="*/ 131 h 137"/>
                  <a:gd name="T20" fmla="*/ 153 w 153"/>
                  <a:gd name="T21" fmla="*/ 129 h 137"/>
                  <a:gd name="T22" fmla="*/ 151 w 153"/>
                  <a:gd name="T23" fmla="*/ 124 h 137"/>
                  <a:gd name="T24" fmla="*/ 149 w 153"/>
                  <a:gd name="T25" fmla="*/ 124 h 137"/>
                  <a:gd name="T26" fmla="*/ 137 w 153"/>
                  <a:gd name="T27" fmla="*/ 129 h 137"/>
                  <a:gd name="T28" fmla="*/ 110 w 153"/>
                  <a:gd name="T29" fmla="*/ 129 h 137"/>
                  <a:gd name="T30" fmla="*/ 84 w 153"/>
                  <a:gd name="T31" fmla="*/ 123 h 137"/>
                  <a:gd name="T32" fmla="*/ 59 w 153"/>
                  <a:gd name="T33" fmla="*/ 110 h 137"/>
                  <a:gd name="T34" fmla="*/ 37 w 153"/>
                  <a:gd name="T35" fmla="*/ 90 h 137"/>
                  <a:gd name="T36" fmla="*/ 21 w 153"/>
                  <a:gd name="T37" fmla="*/ 68 h 137"/>
                  <a:gd name="T38" fmla="*/ 9 w 153"/>
                  <a:gd name="T39" fmla="*/ 43 h 137"/>
                  <a:gd name="T40" fmla="*/ 6 w 153"/>
                  <a:gd name="T41" fmla="*/ 17 h 137"/>
                  <a:gd name="T42" fmla="*/ 9 w 153"/>
                  <a:gd name="T43" fmla="*/ 4 h 137"/>
                  <a:gd name="T44" fmla="*/ 9 w 153"/>
                  <a:gd name="T45" fmla="*/ 1 h 137"/>
                  <a:gd name="T46" fmla="*/ 4 w 153"/>
                  <a:gd name="T47" fmla="*/ 0 h 137"/>
                  <a:gd name="T48" fmla="*/ 2 w 153"/>
                  <a:gd name="T49"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37">
                    <a:moveTo>
                      <a:pt x="2" y="2"/>
                    </a:moveTo>
                    <a:lnTo>
                      <a:pt x="0" y="17"/>
                    </a:lnTo>
                    <a:lnTo>
                      <a:pt x="2" y="44"/>
                    </a:lnTo>
                    <a:lnTo>
                      <a:pt x="14" y="71"/>
                    </a:lnTo>
                    <a:lnTo>
                      <a:pt x="32" y="96"/>
                    </a:lnTo>
                    <a:lnTo>
                      <a:pt x="56" y="115"/>
                    </a:lnTo>
                    <a:lnTo>
                      <a:pt x="81" y="129"/>
                    </a:lnTo>
                    <a:lnTo>
                      <a:pt x="110" y="137"/>
                    </a:lnTo>
                    <a:lnTo>
                      <a:pt x="137" y="136"/>
                    </a:lnTo>
                    <a:lnTo>
                      <a:pt x="151" y="131"/>
                    </a:lnTo>
                    <a:lnTo>
                      <a:pt x="153" y="129"/>
                    </a:lnTo>
                    <a:lnTo>
                      <a:pt x="151" y="124"/>
                    </a:lnTo>
                    <a:lnTo>
                      <a:pt x="149" y="124"/>
                    </a:lnTo>
                    <a:lnTo>
                      <a:pt x="137" y="129"/>
                    </a:lnTo>
                    <a:lnTo>
                      <a:pt x="110" y="129"/>
                    </a:lnTo>
                    <a:lnTo>
                      <a:pt x="84" y="123"/>
                    </a:lnTo>
                    <a:lnTo>
                      <a:pt x="59" y="110"/>
                    </a:lnTo>
                    <a:lnTo>
                      <a:pt x="37" y="90"/>
                    </a:lnTo>
                    <a:lnTo>
                      <a:pt x="21" y="68"/>
                    </a:lnTo>
                    <a:lnTo>
                      <a:pt x="9" y="43"/>
                    </a:lnTo>
                    <a:lnTo>
                      <a:pt x="6" y="17"/>
                    </a:lnTo>
                    <a:lnTo>
                      <a:pt x="9" y="4"/>
                    </a:lnTo>
                    <a:lnTo>
                      <a:pt x="9" y="1"/>
                    </a:lnTo>
                    <a:lnTo>
                      <a:pt x="4" y="0"/>
                    </a:lnTo>
                    <a:lnTo>
                      <a:pt x="2"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58" name="Freeform 215"/>
              <p:cNvSpPr/>
              <p:nvPr/>
            </p:nvSpPr>
            <p:spPr bwMode="auto">
              <a:xfrm>
                <a:off x="6062663" y="5465763"/>
                <a:ext cx="60325" cy="53975"/>
              </a:xfrm>
              <a:custGeom>
                <a:avLst/>
                <a:gdLst>
                  <a:gd name="T0" fmla="*/ 4 w 155"/>
                  <a:gd name="T1" fmla="*/ 3 h 138"/>
                  <a:gd name="T2" fmla="*/ 0 w 155"/>
                  <a:gd name="T3" fmla="*/ 17 h 138"/>
                  <a:gd name="T4" fmla="*/ 3 w 155"/>
                  <a:gd name="T5" fmla="*/ 46 h 138"/>
                  <a:gd name="T6" fmla="*/ 15 w 155"/>
                  <a:gd name="T7" fmla="*/ 73 h 138"/>
                  <a:gd name="T8" fmla="*/ 33 w 155"/>
                  <a:gd name="T9" fmla="*/ 98 h 138"/>
                  <a:gd name="T10" fmla="*/ 55 w 155"/>
                  <a:gd name="T11" fmla="*/ 117 h 138"/>
                  <a:gd name="T12" fmla="*/ 82 w 155"/>
                  <a:gd name="T13" fmla="*/ 131 h 138"/>
                  <a:gd name="T14" fmla="*/ 111 w 155"/>
                  <a:gd name="T15" fmla="*/ 138 h 138"/>
                  <a:gd name="T16" fmla="*/ 139 w 155"/>
                  <a:gd name="T17" fmla="*/ 136 h 138"/>
                  <a:gd name="T18" fmla="*/ 152 w 155"/>
                  <a:gd name="T19" fmla="*/ 131 h 138"/>
                  <a:gd name="T20" fmla="*/ 155 w 155"/>
                  <a:gd name="T21" fmla="*/ 129 h 138"/>
                  <a:gd name="T22" fmla="*/ 153 w 155"/>
                  <a:gd name="T23" fmla="*/ 124 h 138"/>
                  <a:gd name="T24" fmla="*/ 151 w 155"/>
                  <a:gd name="T25" fmla="*/ 125 h 138"/>
                  <a:gd name="T26" fmla="*/ 138 w 155"/>
                  <a:gd name="T27" fmla="*/ 129 h 138"/>
                  <a:gd name="T28" fmla="*/ 111 w 155"/>
                  <a:gd name="T29" fmla="*/ 131 h 138"/>
                  <a:gd name="T30" fmla="*/ 85 w 155"/>
                  <a:gd name="T31" fmla="*/ 125 h 138"/>
                  <a:gd name="T32" fmla="*/ 60 w 155"/>
                  <a:gd name="T33" fmla="*/ 112 h 138"/>
                  <a:gd name="T34" fmla="*/ 38 w 155"/>
                  <a:gd name="T35" fmla="*/ 92 h 138"/>
                  <a:gd name="T36" fmla="*/ 21 w 155"/>
                  <a:gd name="T37" fmla="*/ 70 h 138"/>
                  <a:gd name="T38" fmla="*/ 11 w 155"/>
                  <a:gd name="T39" fmla="*/ 44 h 138"/>
                  <a:gd name="T40" fmla="*/ 8 w 155"/>
                  <a:gd name="T41" fmla="*/ 17 h 138"/>
                  <a:gd name="T42" fmla="*/ 11 w 155"/>
                  <a:gd name="T43" fmla="*/ 4 h 138"/>
                  <a:gd name="T44" fmla="*/ 11 w 155"/>
                  <a:gd name="T45" fmla="*/ 2 h 138"/>
                  <a:gd name="T46" fmla="*/ 6 w 155"/>
                  <a:gd name="T47" fmla="*/ 0 h 138"/>
                  <a:gd name="T48" fmla="*/ 4 w 155"/>
                  <a:gd name="T49" fmla="*/ 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3"/>
                    </a:moveTo>
                    <a:lnTo>
                      <a:pt x="0" y="17"/>
                    </a:lnTo>
                    <a:lnTo>
                      <a:pt x="3" y="46"/>
                    </a:lnTo>
                    <a:lnTo>
                      <a:pt x="15" y="73"/>
                    </a:lnTo>
                    <a:lnTo>
                      <a:pt x="33" y="98"/>
                    </a:lnTo>
                    <a:lnTo>
                      <a:pt x="55" y="117"/>
                    </a:lnTo>
                    <a:lnTo>
                      <a:pt x="82" y="131"/>
                    </a:lnTo>
                    <a:lnTo>
                      <a:pt x="111" y="138"/>
                    </a:lnTo>
                    <a:lnTo>
                      <a:pt x="139" y="136"/>
                    </a:lnTo>
                    <a:lnTo>
                      <a:pt x="152" y="131"/>
                    </a:lnTo>
                    <a:lnTo>
                      <a:pt x="155" y="129"/>
                    </a:lnTo>
                    <a:lnTo>
                      <a:pt x="153" y="124"/>
                    </a:lnTo>
                    <a:lnTo>
                      <a:pt x="151" y="125"/>
                    </a:lnTo>
                    <a:lnTo>
                      <a:pt x="138" y="129"/>
                    </a:lnTo>
                    <a:lnTo>
                      <a:pt x="111" y="131"/>
                    </a:lnTo>
                    <a:lnTo>
                      <a:pt x="85" y="125"/>
                    </a:lnTo>
                    <a:lnTo>
                      <a:pt x="60" y="112"/>
                    </a:lnTo>
                    <a:lnTo>
                      <a:pt x="38" y="92"/>
                    </a:lnTo>
                    <a:lnTo>
                      <a:pt x="21" y="70"/>
                    </a:lnTo>
                    <a:lnTo>
                      <a:pt x="11" y="44"/>
                    </a:lnTo>
                    <a:lnTo>
                      <a:pt x="8" y="17"/>
                    </a:lnTo>
                    <a:lnTo>
                      <a:pt x="11" y="4"/>
                    </a:lnTo>
                    <a:lnTo>
                      <a:pt x="11" y="2"/>
                    </a:lnTo>
                    <a:lnTo>
                      <a:pt x="6" y="0"/>
                    </a:lnTo>
                    <a:lnTo>
                      <a:pt x="4"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59" name="Freeform 216"/>
              <p:cNvSpPr/>
              <p:nvPr/>
            </p:nvSpPr>
            <p:spPr bwMode="auto">
              <a:xfrm>
                <a:off x="6053138" y="5475288"/>
                <a:ext cx="61913" cy="53975"/>
              </a:xfrm>
              <a:custGeom>
                <a:avLst/>
                <a:gdLst>
                  <a:gd name="T0" fmla="*/ 4 w 155"/>
                  <a:gd name="T1" fmla="*/ 2 h 138"/>
                  <a:gd name="T2" fmla="*/ 0 w 155"/>
                  <a:gd name="T3" fmla="*/ 17 h 138"/>
                  <a:gd name="T4" fmla="*/ 3 w 155"/>
                  <a:gd name="T5" fmla="*/ 46 h 138"/>
                  <a:gd name="T6" fmla="*/ 13 w 155"/>
                  <a:gd name="T7" fmla="*/ 74 h 138"/>
                  <a:gd name="T8" fmla="*/ 32 w 155"/>
                  <a:gd name="T9" fmla="*/ 98 h 138"/>
                  <a:gd name="T10" fmla="*/ 54 w 155"/>
                  <a:gd name="T11" fmla="*/ 118 h 138"/>
                  <a:gd name="T12" fmla="*/ 81 w 155"/>
                  <a:gd name="T13" fmla="*/ 132 h 138"/>
                  <a:gd name="T14" fmla="*/ 109 w 155"/>
                  <a:gd name="T15" fmla="*/ 138 h 138"/>
                  <a:gd name="T16" fmla="*/ 138 w 155"/>
                  <a:gd name="T17" fmla="*/ 137 h 138"/>
                  <a:gd name="T18" fmla="*/ 152 w 155"/>
                  <a:gd name="T19" fmla="*/ 132 h 138"/>
                  <a:gd name="T20" fmla="*/ 155 w 155"/>
                  <a:gd name="T21" fmla="*/ 129 h 138"/>
                  <a:gd name="T22" fmla="*/ 153 w 155"/>
                  <a:gd name="T23" fmla="*/ 124 h 138"/>
                  <a:gd name="T24" fmla="*/ 149 w 155"/>
                  <a:gd name="T25" fmla="*/ 124 h 138"/>
                  <a:gd name="T26" fmla="*/ 137 w 155"/>
                  <a:gd name="T27" fmla="*/ 129 h 138"/>
                  <a:gd name="T28" fmla="*/ 109 w 155"/>
                  <a:gd name="T29" fmla="*/ 131 h 138"/>
                  <a:gd name="T30" fmla="*/ 83 w 155"/>
                  <a:gd name="T31" fmla="*/ 125 h 138"/>
                  <a:gd name="T32" fmla="*/ 57 w 155"/>
                  <a:gd name="T33" fmla="*/ 111 h 138"/>
                  <a:gd name="T34" fmla="*/ 37 w 155"/>
                  <a:gd name="T35" fmla="*/ 93 h 138"/>
                  <a:gd name="T36" fmla="*/ 20 w 155"/>
                  <a:gd name="T37" fmla="*/ 70 h 138"/>
                  <a:gd name="T38" fmla="*/ 9 w 155"/>
                  <a:gd name="T39" fmla="*/ 45 h 138"/>
                  <a:gd name="T40" fmla="*/ 8 w 155"/>
                  <a:gd name="T41" fmla="*/ 18 h 138"/>
                  <a:gd name="T42" fmla="*/ 11 w 155"/>
                  <a:gd name="T43" fmla="*/ 4 h 138"/>
                  <a:gd name="T44" fmla="*/ 11 w 155"/>
                  <a:gd name="T45" fmla="*/ 1 h 138"/>
                  <a:gd name="T46" fmla="*/ 6 w 155"/>
                  <a:gd name="T47" fmla="*/ 0 h 138"/>
                  <a:gd name="T48" fmla="*/ 4 w 155"/>
                  <a:gd name="T4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2"/>
                    </a:moveTo>
                    <a:lnTo>
                      <a:pt x="0" y="17"/>
                    </a:lnTo>
                    <a:lnTo>
                      <a:pt x="3" y="46"/>
                    </a:lnTo>
                    <a:lnTo>
                      <a:pt x="13" y="74"/>
                    </a:lnTo>
                    <a:lnTo>
                      <a:pt x="32" y="98"/>
                    </a:lnTo>
                    <a:lnTo>
                      <a:pt x="54" y="118"/>
                    </a:lnTo>
                    <a:lnTo>
                      <a:pt x="81" y="132"/>
                    </a:lnTo>
                    <a:lnTo>
                      <a:pt x="109" y="138"/>
                    </a:lnTo>
                    <a:lnTo>
                      <a:pt x="138" y="137"/>
                    </a:lnTo>
                    <a:lnTo>
                      <a:pt x="152" y="132"/>
                    </a:lnTo>
                    <a:lnTo>
                      <a:pt x="155" y="129"/>
                    </a:lnTo>
                    <a:lnTo>
                      <a:pt x="153" y="124"/>
                    </a:lnTo>
                    <a:lnTo>
                      <a:pt x="149" y="124"/>
                    </a:lnTo>
                    <a:lnTo>
                      <a:pt x="137" y="129"/>
                    </a:lnTo>
                    <a:lnTo>
                      <a:pt x="109" y="131"/>
                    </a:lnTo>
                    <a:lnTo>
                      <a:pt x="83" y="125"/>
                    </a:lnTo>
                    <a:lnTo>
                      <a:pt x="57" y="111"/>
                    </a:lnTo>
                    <a:lnTo>
                      <a:pt x="37" y="93"/>
                    </a:lnTo>
                    <a:lnTo>
                      <a:pt x="20" y="70"/>
                    </a:lnTo>
                    <a:lnTo>
                      <a:pt x="9" y="45"/>
                    </a:lnTo>
                    <a:lnTo>
                      <a:pt x="8" y="18"/>
                    </a:lnTo>
                    <a:lnTo>
                      <a:pt x="11" y="4"/>
                    </a:lnTo>
                    <a:lnTo>
                      <a:pt x="11" y="1"/>
                    </a:lnTo>
                    <a:lnTo>
                      <a:pt x="6" y="0"/>
                    </a:lnTo>
                    <a:lnTo>
                      <a:pt x="4"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60" name="Freeform 217"/>
              <p:cNvSpPr/>
              <p:nvPr/>
            </p:nvSpPr>
            <p:spPr bwMode="auto">
              <a:xfrm>
                <a:off x="6213475" y="4822825"/>
                <a:ext cx="506413" cy="550863"/>
              </a:xfrm>
              <a:custGeom>
                <a:avLst/>
                <a:gdLst>
                  <a:gd name="T0" fmla="*/ 45 w 1274"/>
                  <a:gd name="T1" fmla="*/ 1387 h 1387"/>
                  <a:gd name="T2" fmla="*/ 34 w 1274"/>
                  <a:gd name="T3" fmla="*/ 1385 h 1387"/>
                  <a:gd name="T4" fmla="*/ 10 w 1274"/>
                  <a:gd name="T5" fmla="*/ 1376 h 1387"/>
                  <a:gd name="T6" fmla="*/ 0 w 1274"/>
                  <a:gd name="T7" fmla="*/ 1369 h 1387"/>
                  <a:gd name="T8" fmla="*/ 1274 w 1274"/>
                  <a:gd name="T9" fmla="*/ 0 h 1387"/>
                  <a:gd name="T10" fmla="*/ 901 w 1274"/>
                  <a:gd name="T11" fmla="*/ 424 h 1387"/>
                  <a:gd name="T12" fmla="*/ 45 w 1274"/>
                  <a:gd name="T13" fmla="*/ 1387 h 1387"/>
                </a:gdLst>
                <a:ahLst/>
                <a:cxnLst>
                  <a:cxn ang="0">
                    <a:pos x="T0" y="T1"/>
                  </a:cxn>
                  <a:cxn ang="0">
                    <a:pos x="T2" y="T3"/>
                  </a:cxn>
                  <a:cxn ang="0">
                    <a:pos x="T4" y="T5"/>
                  </a:cxn>
                  <a:cxn ang="0">
                    <a:pos x="T6" y="T7"/>
                  </a:cxn>
                  <a:cxn ang="0">
                    <a:pos x="T8" y="T9"/>
                  </a:cxn>
                  <a:cxn ang="0">
                    <a:pos x="T10" y="T11"/>
                  </a:cxn>
                  <a:cxn ang="0">
                    <a:pos x="T12" y="T13"/>
                  </a:cxn>
                </a:cxnLst>
                <a:rect l="0" t="0" r="r" b="b"/>
                <a:pathLst>
                  <a:path w="1274" h="1387">
                    <a:moveTo>
                      <a:pt x="45" y="1387"/>
                    </a:moveTo>
                    <a:lnTo>
                      <a:pt x="34" y="1385"/>
                    </a:lnTo>
                    <a:lnTo>
                      <a:pt x="10" y="1376"/>
                    </a:lnTo>
                    <a:lnTo>
                      <a:pt x="0" y="1369"/>
                    </a:lnTo>
                    <a:lnTo>
                      <a:pt x="1274" y="0"/>
                    </a:lnTo>
                    <a:lnTo>
                      <a:pt x="901" y="424"/>
                    </a:lnTo>
                    <a:lnTo>
                      <a:pt x="45" y="1387"/>
                    </a:lnTo>
                    <a:close/>
                  </a:path>
                </a:pathLst>
              </a:custGeom>
              <a:solidFill>
                <a:srgbClr val="273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61" name="Freeform 218"/>
              <p:cNvSpPr/>
              <p:nvPr/>
            </p:nvSpPr>
            <p:spPr bwMode="auto">
              <a:xfrm>
                <a:off x="6045200" y="5519738"/>
                <a:ext cx="47625" cy="33338"/>
              </a:xfrm>
              <a:custGeom>
                <a:avLst/>
                <a:gdLst>
                  <a:gd name="T0" fmla="*/ 35 w 118"/>
                  <a:gd name="T1" fmla="*/ 87 h 87"/>
                  <a:gd name="T2" fmla="*/ 19 w 118"/>
                  <a:gd name="T3" fmla="*/ 86 h 87"/>
                  <a:gd name="T4" fmla="*/ 1 w 118"/>
                  <a:gd name="T5" fmla="*/ 74 h 87"/>
                  <a:gd name="T6" fmla="*/ 0 w 118"/>
                  <a:gd name="T7" fmla="*/ 71 h 87"/>
                  <a:gd name="T8" fmla="*/ 66 w 118"/>
                  <a:gd name="T9" fmla="*/ 0 h 87"/>
                  <a:gd name="T10" fmla="*/ 78 w 118"/>
                  <a:gd name="T11" fmla="*/ 9 h 87"/>
                  <a:gd name="T12" fmla="*/ 104 w 118"/>
                  <a:gd name="T13" fmla="*/ 22 h 87"/>
                  <a:gd name="T14" fmla="*/ 118 w 118"/>
                  <a:gd name="T15" fmla="*/ 26 h 87"/>
                  <a:gd name="T16" fmla="*/ 86 w 118"/>
                  <a:gd name="T17" fmla="*/ 60 h 87"/>
                  <a:gd name="T18" fmla="*/ 74 w 118"/>
                  <a:gd name="T19" fmla="*/ 71 h 87"/>
                  <a:gd name="T20" fmla="*/ 63 w 118"/>
                  <a:gd name="T21" fmla="*/ 79 h 87"/>
                  <a:gd name="T22" fmla="*/ 43 w 118"/>
                  <a:gd name="T23" fmla="*/ 87 h 87"/>
                  <a:gd name="T24" fmla="*/ 35 w 11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87">
                    <a:moveTo>
                      <a:pt x="35" y="87"/>
                    </a:moveTo>
                    <a:lnTo>
                      <a:pt x="19" y="86"/>
                    </a:lnTo>
                    <a:lnTo>
                      <a:pt x="1" y="74"/>
                    </a:lnTo>
                    <a:lnTo>
                      <a:pt x="0" y="71"/>
                    </a:lnTo>
                    <a:lnTo>
                      <a:pt x="66" y="0"/>
                    </a:lnTo>
                    <a:lnTo>
                      <a:pt x="78" y="9"/>
                    </a:lnTo>
                    <a:lnTo>
                      <a:pt x="104" y="22"/>
                    </a:lnTo>
                    <a:lnTo>
                      <a:pt x="118" y="26"/>
                    </a:lnTo>
                    <a:lnTo>
                      <a:pt x="86" y="60"/>
                    </a:lnTo>
                    <a:lnTo>
                      <a:pt x="74" y="71"/>
                    </a:lnTo>
                    <a:lnTo>
                      <a:pt x="63" y="79"/>
                    </a:lnTo>
                    <a:lnTo>
                      <a:pt x="43" y="87"/>
                    </a:lnTo>
                    <a:lnTo>
                      <a:pt x="35" y="8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62" name="Freeform 219"/>
              <p:cNvSpPr/>
              <p:nvPr/>
            </p:nvSpPr>
            <p:spPr bwMode="auto">
              <a:xfrm>
                <a:off x="6073775" y="5508625"/>
                <a:ext cx="26988" cy="17463"/>
              </a:xfrm>
              <a:custGeom>
                <a:avLst/>
                <a:gdLst>
                  <a:gd name="T0" fmla="*/ 53 w 70"/>
                  <a:gd name="T1" fmla="*/ 44 h 44"/>
                  <a:gd name="T2" fmla="*/ 39 w 70"/>
                  <a:gd name="T3" fmla="*/ 41 h 44"/>
                  <a:gd name="T4" fmla="*/ 13 w 70"/>
                  <a:gd name="T5" fmla="*/ 28 h 44"/>
                  <a:gd name="T6" fmla="*/ 0 w 70"/>
                  <a:gd name="T7" fmla="*/ 20 h 44"/>
                  <a:gd name="T8" fmla="*/ 18 w 70"/>
                  <a:gd name="T9" fmla="*/ 0 h 44"/>
                  <a:gd name="T10" fmla="*/ 31 w 70"/>
                  <a:gd name="T11" fmla="*/ 9 h 44"/>
                  <a:gd name="T12" fmla="*/ 57 w 70"/>
                  <a:gd name="T13" fmla="*/ 22 h 44"/>
                  <a:gd name="T14" fmla="*/ 70 w 70"/>
                  <a:gd name="T15" fmla="*/ 25 h 44"/>
                  <a:gd name="T16" fmla="*/ 62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1"/>
                    </a:lnTo>
                    <a:lnTo>
                      <a:pt x="13" y="28"/>
                    </a:lnTo>
                    <a:lnTo>
                      <a:pt x="0" y="20"/>
                    </a:lnTo>
                    <a:lnTo>
                      <a:pt x="18" y="0"/>
                    </a:lnTo>
                    <a:lnTo>
                      <a:pt x="31" y="9"/>
                    </a:lnTo>
                    <a:lnTo>
                      <a:pt x="57" y="22"/>
                    </a:lnTo>
                    <a:lnTo>
                      <a:pt x="70" y="25"/>
                    </a:lnTo>
                    <a:lnTo>
                      <a:pt x="62"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63" name="Freeform 220"/>
              <p:cNvSpPr/>
              <p:nvPr/>
            </p:nvSpPr>
            <p:spPr bwMode="auto">
              <a:xfrm>
                <a:off x="6083300" y="5499100"/>
                <a:ext cx="26988" cy="17463"/>
              </a:xfrm>
              <a:custGeom>
                <a:avLst/>
                <a:gdLst>
                  <a:gd name="T0" fmla="*/ 53 w 70"/>
                  <a:gd name="T1" fmla="*/ 44 h 44"/>
                  <a:gd name="T2" fmla="*/ 39 w 70"/>
                  <a:gd name="T3" fmla="*/ 40 h 44"/>
                  <a:gd name="T4" fmla="*/ 13 w 70"/>
                  <a:gd name="T5" fmla="*/ 28 h 44"/>
                  <a:gd name="T6" fmla="*/ 0 w 70"/>
                  <a:gd name="T7" fmla="*/ 19 h 44"/>
                  <a:gd name="T8" fmla="*/ 20 w 70"/>
                  <a:gd name="T9" fmla="*/ 0 h 44"/>
                  <a:gd name="T10" fmla="*/ 31 w 70"/>
                  <a:gd name="T11" fmla="*/ 8 h 44"/>
                  <a:gd name="T12" fmla="*/ 57 w 70"/>
                  <a:gd name="T13" fmla="*/ 21 h 44"/>
                  <a:gd name="T14" fmla="*/ 70 w 70"/>
                  <a:gd name="T15" fmla="*/ 25 h 44"/>
                  <a:gd name="T16" fmla="*/ 61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0"/>
                    </a:lnTo>
                    <a:lnTo>
                      <a:pt x="13" y="28"/>
                    </a:lnTo>
                    <a:lnTo>
                      <a:pt x="0" y="19"/>
                    </a:lnTo>
                    <a:lnTo>
                      <a:pt x="20" y="0"/>
                    </a:lnTo>
                    <a:lnTo>
                      <a:pt x="31" y="8"/>
                    </a:lnTo>
                    <a:lnTo>
                      <a:pt x="57" y="21"/>
                    </a:lnTo>
                    <a:lnTo>
                      <a:pt x="70" y="25"/>
                    </a:lnTo>
                    <a:lnTo>
                      <a:pt x="61"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64" name="Freeform 221"/>
              <p:cNvSpPr/>
              <p:nvPr/>
            </p:nvSpPr>
            <p:spPr bwMode="auto">
              <a:xfrm>
                <a:off x="6092825" y="5489575"/>
                <a:ext cx="26988" cy="17463"/>
              </a:xfrm>
              <a:custGeom>
                <a:avLst/>
                <a:gdLst>
                  <a:gd name="T0" fmla="*/ 50 w 69"/>
                  <a:gd name="T1" fmla="*/ 44 h 44"/>
                  <a:gd name="T2" fmla="*/ 38 w 69"/>
                  <a:gd name="T3" fmla="*/ 41 h 44"/>
                  <a:gd name="T4" fmla="*/ 12 w 69"/>
                  <a:gd name="T5" fmla="*/ 29 h 44"/>
                  <a:gd name="T6" fmla="*/ 0 w 69"/>
                  <a:gd name="T7" fmla="*/ 21 h 44"/>
                  <a:gd name="T8" fmla="*/ 18 w 69"/>
                  <a:gd name="T9" fmla="*/ 0 h 44"/>
                  <a:gd name="T10" fmla="*/ 41 w 69"/>
                  <a:gd name="T11" fmla="*/ 17 h 44"/>
                  <a:gd name="T12" fmla="*/ 69 w 69"/>
                  <a:gd name="T13" fmla="*/ 26 h 44"/>
                  <a:gd name="T14" fmla="*/ 60 w 69"/>
                  <a:gd name="T15" fmla="*/ 35 h 44"/>
                  <a:gd name="T16" fmla="*/ 50 w 69"/>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4">
                    <a:moveTo>
                      <a:pt x="50" y="44"/>
                    </a:moveTo>
                    <a:lnTo>
                      <a:pt x="38" y="41"/>
                    </a:lnTo>
                    <a:lnTo>
                      <a:pt x="12" y="29"/>
                    </a:lnTo>
                    <a:lnTo>
                      <a:pt x="0" y="21"/>
                    </a:lnTo>
                    <a:lnTo>
                      <a:pt x="18" y="0"/>
                    </a:lnTo>
                    <a:lnTo>
                      <a:pt x="41" y="17"/>
                    </a:lnTo>
                    <a:lnTo>
                      <a:pt x="69" y="26"/>
                    </a:lnTo>
                    <a:lnTo>
                      <a:pt x="60" y="35"/>
                    </a:lnTo>
                    <a:lnTo>
                      <a:pt x="50" y="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65" name="Freeform 222"/>
              <p:cNvSpPr/>
              <p:nvPr/>
            </p:nvSpPr>
            <p:spPr bwMode="auto">
              <a:xfrm>
                <a:off x="6102350" y="5411788"/>
                <a:ext cx="87313" cy="85725"/>
              </a:xfrm>
              <a:custGeom>
                <a:avLst/>
                <a:gdLst>
                  <a:gd name="T0" fmla="*/ 51 w 223"/>
                  <a:gd name="T1" fmla="*/ 215 h 215"/>
                  <a:gd name="T2" fmla="*/ 38 w 223"/>
                  <a:gd name="T3" fmla="*/ 213 h 215"/>
                  <a:gd name="T4" fmla="*/ 12 w 223"/>
                  <a:gd name="T5" fmla="*/ 200 h 215"/>
                  <a:gd name="T6" fmla="*/ 0 w 223"/>
                  <a:gd name="T7" fmla="*/ 191 h 215"/>
                  <a:gd name="T8" fmla="*/ 177 w 223"/>
                  <a:gd name="T9" fmla="*/ 0 h 215"/>
                  <a:gd name="T10" fmla="*/ 199 w 223"/>
                  <a:gd name="T11" fmla="*/ 16 h 215"/>
                  <a:gd name="T12" fmla="*/ 223 w 223"/>
                  <a:gd name="T13" fmla="*/ 24 h 215"/>
                  <a:gd name="T14" fmla="*/ 127 w 223"/>
                  <a:gd name="T15" fmla="*/ 131 h 215"/>
                  <a:gd name="T16" fmla="*/ 51 w 223"/>
                  <a:gd name="T17"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15">
                    <a:moveTo>
                      <a:pt x="51" y="215"/>
                    </a:moveTo>
                    <a:lnTo>
                      <a:pt x="38" y="213"/>
                    </a:lnTo>
                    <a:lnTo>
                      <a:pt x="12" y="200"/>
                    </a:lnTo>
                    <a:lnTo>
                      <a:pt x="0" y="191"/>
                    </a:lnTo>
                    <a:lnTo>
                      <a:pt x="177" y="0"/>
                    </a:lnTo>
                    <a:lnTo>
                      <a:pt x="199" y="16"/>
                    </a:lnTo>
                    <a:lnTo>
                      <a:pt x="223" y="24"/>
                    </a:lnTo>
                    <a:lnTo>
                      <a:pt x="127" y="131"/>
                    </a:lnTo>
                    <a:lnTo>
                      <a:pt x="51" y="215"/>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66" name="Freeform 223"/>
              <p:cNvSpPr/>
              <p:nvPr/>
            </p:nvSpPr>
            <p:spPr bwMode="auto">
              <a:xfrm>
                <a:off x="6173788" y="5402263"/>
                <a:ext cx="25400" cy="15875"/>
              </a:xfrm>
              <a:custGeom>
                <a:avLst/>
                <a:gdLst>
                  <a:gd name="T0" fmla="*/ 46 w 65"/>
                  <a:gd name="T1" fmla="*/ 41 h 41"/>
                  <a:gd name="T2" fmla="*/ 35 w 65"/>
                  <a:gd name="T3" fmla="*/ 39 h 41"/>
                  <a:gd name="T4" fmla="*/ 11 w 65"/>
                  <a:gd name="T5" fmla="*/ 28 h 41"/>
                  <a:gd name="T6" fmla="*/ 0 w 65"/>
                  <a:gd name="T7" fmla="*/ 19 h 41"/>
                  <a:gd name="T8" fmla="*/ 18 w 65"/>
                  <a:gd name="T9" fmla="*/ 0 h 41"/>
                  <a:gd name="T10" fmla="*/ 40 w 65"/>
                  <a:gd name="T11" fmla="*/ 15 h 41"/>
                  <a:gd name="T12" fmla="*/ 65 w 65"/>
                  <a:gd name="T13" fmla="*/ 22 h 41"/>
                  <a:gd name="T14" fmla="*/ 55 w 65"/>
                  <a:gd name="T15" fmla="*/ 32 h 41"/>
                  <a:gd name="T16" fmla="*/ 46 w 65"/>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1">
                    <a:moveTo>
                      <a:pt x="46" y="41"/>
                    </a:moveTo>
                    <a:lnTo>
                      <a:pt x="35" y="39"/>
                    </a:lnTo>
                    <a:lnTo>
                      <a:pt x="11" y="28"/>
                    </a:lnTo>
                    <a:lnTo>
                      <a:pt x="0" y="19"/>
                    </a:lnTo>
                    <a:lnTo>
                      <a:pt x="18" y="0"/>
                    </a:lnTo>
                    <a:lnTo>
                      <a:pt x="40" y="15"/>
                    </a:lnTo>
                    <a:lnTo>
                      <a:pt x="65" y="22"/>
                    </a:lnTo>
                    <a:lnTo>
                      <a:pt x="55" y="32"/>
                    </a:lnTo>
                    <a:lnTo>
                      <a:pt x="46" y="4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67" name="Freeform 224"/>
              <p:cNvSpPr/>
              <p:nvPr/>
            </p:nvSpPr>
            <p:spPr bwMode="auto">
              <a:xfrm>
                <a:off x="6183313" y="5392738"/>
                <a:ext cx="23813" cy="15875"/>
              </a:xfrm>
              <a:custGeom>
                <a:avLst/>
                <a:gdLst>
                  <a:gd name="T0" fmla="*/ 47 w 61"/>
                  <a:gd name="T1" fmla="*/ 37 h 37"/>
                  <a:gd name="T2" fmla="*/ 35 w 61"/>
                  <a:gd name="T3" fmla="*/ 36 h 37"/>
                  <a:gd name="T4" fmla="*/ 10 w 61"/>
                  <a:gd name="T5" fmla="*/ 24 h 37"/>
                  <a:gd name="T6" fmla="*/ 0 w 61"/>
                  <a:gd name="T7" fmla="*/ 16 h 37"/>
                  <a:gd name="T8" fmla="*/ 17 w 61"/>
                  <a:gd name="T9" fmla="*/ 0 h 37"/>
                  <a:gd name="T10" fmla="*/ 38 w 61"/>
                  <a:gd name="T11" fmla="*/ 14 h 37"/>
                  <a:gd name="T12" fmla="*/ 61 w 61"/>
                  <a:gd name="T13" fmla="*/ 22 h 37"/>
                  <a:gd name="T14" fmla="*/ 54 w 61"/>
                  <a:gd name="T15" fmla="*/ 29 h 37"/>
                  <a:gd name="T16" fmla="*/ 47 w 6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7">
                    <a:moveTo>
                      <a:pt x="47" y="37"/>
                    </a:moveTo>
                    <a:lnTo>
                      <a:pt x="35" y="36"/>
                    </a:lnTo>
                    <a:lnTo>
                      <a:pt x="10" y="24"/>
                    </a:lnTo>
                    <a:lnTo>
                      <a:pt x="0" y="16"/>
                    </a:lnTo>
                    <a:lnTo>
                      <a:pt x="17" y="0"/>
                    </a:lnTo>
                    <a:lnTo>
                      <a:pt x="38" y="14"/>
                    </a:lnTo>
                    <a:lnTo>
                      <a:pt x="61" y="22"/>
                    </a:lnTo>
                    <a:lnTo>
                      <a:pt x="54" y="29"/>
                    </a:lnTo>
                    <a:lnTo>
                      <a:pt x="47" y="3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68" name="Freeform 225"/>
              <p:cNvSpPr/>
              <p:nvPr/>
            </p:nvSpPr>
            <p:spPr bwMode="auto">
              <a:xfrm>
                <a:off x="6191250" y="5367338"/>
                <a:ext cx="41275" cy="31750"/>
              </a:xfrm>
              <a:custGeom>
                <a:avLst/>
                <a:gdLst>
                  <a:gd name="T0" fmla="*/ 46 w 102"/>
                  <a:gd name="T1" fmla="*/ 81 h 81"/>
                  <a:gd name="T2" fmla="*/ 35 w 102"/>
                  <a:gd name="T3" fmla="*/ 79 h 81"/>
                  <a:gd name="T4" fmla="*/ 11 w 102"/>
                  <a:gd name="T5" fmla="*/ 68 h 81"/>
                  <a:gd name="T6" fmla="*/ 0 w 102"/>
                  <a:gd name="T7" fmla="*/ 60 h 81"/>
                  <a:gd name="T8" fmla="*/ 57 w 102"/>
                  <a:gd name="T9" fmla="*/ 0 h 81"/>
                  <a:gd name="T10" fmla="*/ 67 w 102"/>
                  <a:gd name="T11" fmla="*/ 7 h 81"/>
                  <a:gd name="T12" fmla="*/ 91 w 102"/>
                  <a:gd name="T13" fmla="*/ 16 h 81"/>
                  <a:gd name="T14" fmla="*/ 102 w 102"/>
                  <a:gd name="T15" fmla="*/ 18 h 81"/>
                  <a:gd name="T16" fmla="*/ 74 w 102"/>
                  <a:gd name="T17" fmla="*/ 50 h 81"/>
                  <a:gd name="T18" fmla="*/ 46 w 10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81">
                    <a:moveTo>
                      <a:pt x="46" y="81"/>
                    </a:moveTo>
                    <a:lnTo>
                      <a:pt x="35" y="79"/>
                    </a:lnTo>
                    <a:lnTo>
                      <a:pt x="11" y="68"/>
                    </a:lnTo>
                    <a:lnTo>
                      <a:pt x="0" y="60"/>
                    </a:lnTo>
                    <a:lnTo>
                      <a:pt x="57" y="0"/>
                    </a:lnTo>
                    <a:lnTo>
                      <a:pt x="67" y="7"/>
                    </a:lnTo>
                    <a:lnTo>
                      <a:pt x="91" y="16"/>
                    </a:lnTo>
                    <a:lnTo>
                      <a:pt x="102" y="18"/>
                    </a:lnTo>
                    <a:lnTo>
                      <a:pt x="74" y="50"/>
                    </a:lnTo>
                    <a:lnTo>
                      <a:pt x="46" y="8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69" name="Freeform 226"/>
              <p:cNvSpPr/>
              <p:nvPr/>
            </p:nvSpPr>
            <p:spPr bwMode="auto">
              <a:xfrm>
                <a:off x="6189663" y="5391150"/>
                <a:ext cx="20638" cy="11113"/>
              </a:xfrm>
              <a:custGeom>
                <a:avLst/>
                <a:gdLst>
                  <a:gd name="T0" fmla="*/ 44 w 50"/>
                  <a:gd name="T1" fmla="*/ 28 h 28"/>
                  <a:gd name="T2" fmla="*/ 21 w 50"/>
                  <a:gd name="T3" fmla="*/ 20 h 28"/>
                  <a:gd name="T4" fmla="*/ 0 w 50"/>
                  <a:gd name="T5" fmla="*/ 6 h 28"/>
                  <a:gd name="T6" fmla="*/ 4 w 50"/>
                  <a:gd name="T7" fmla="*/ 0 h 28"/>
                  <a:gd name="T8" fmla="*/ 15 w 50"/>
                  <a:gd name="T9" fmla="*/ 8 h 28"/>
                  <a:gd name="T10" fmla="*/ 39 w 50"/>
                  <a:gd name="T11" fmla="*/ 19 h 28"/>
                  <a:gd name="T12" fmla="*/ 50 w 50"/>
                  <a:gd name="T13" fmla="*/ 21 h 28"/>
                  <a:gd name="T14" fmla="*/ 48 w 50"/>
                  <a:gd name="T15" fmla="*/ 24 h 28"/>
                  <a:gd name="T16" fmla="*/ 44 w 50"/>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8">
                    <a:moveTo>
                      <a:pt x="44" y="28"/>
                    </a:moveTo>
                    <a:lnTo>
                      <a:pt x="21" y="20"/>
                    </a:lnTo>
                    <a:lnTo>
                      <a:pt x="0" y="6"/>
                    </a:lnTo>
                    <a:lnTo>
                      <a:pt x="4" y="0"/>
                    </a:lnTo>
                    <a:lnTo>
                      <a:pt x="15" y="8"/>
                    </a:lnTo>
                    <a:lnTo>
                      <a:pt x="39" y="19"/>
                    </a:lnTo>
                    <a:lnTo>
                      <a:pt x="50" y="21"/>
                    </a:lnTo>
                    <a:lnTo>
                      <a:pt x="48" y="24"/>
                    </a:lnTo>
                    <a:lnTo>
                      <a:pt x="44"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70" name="Freeform 227"/>
              <p:cNvSpPr/>
              <p:nvPr/>
            </p:nvSpPr>
            <p:spPr bwMode="auto">
              <a:xfrm>
                <a:off x="6180138" y="5399088"/>
                <a:ext cx="20638" cy="11113"/>
              </a:xfrm>
              <a:custGeom>
                <a:avLst/>
                <a:gdLst>
                  <a:gd name="T0" fmla="*/ 47 w 52"/>
                  <a:gd name="T1" fmla="*/ 28 h 28"/>
                  <a:gd name="T2" fmla="*/ 22 w 52"/>
                  <a:gd name="T3" fmla="*/ 21 h 28"/>
                  <a:gd name="T4" fmla="*/ 0 w 52"/>
                  <a:gd name="T5" fmla="*/ 6 h 28"/>
                  <a:gd name="T6" fmla="*/ 5 w 52"/>
                  <a:gd name="T7" fmla="*/ 0 h 28"/>
                  <a:gd name="T8" fmla="*/ 15 w 52"/>
                  <a:gd name="T9" fmla="*/ 8 h 28"/>
                  <a:gd name="T10" fmla="*/ 40 w 52"/>
                  <a:gd name="T11" fmla="*/ 20 h 28"/>
                  <a:gd name="T12" fmla="*/ 52 w 52"/>
                  <a:gd name="T13" fmla="*/ 21 h 28"/>
                  <a:gd name="T14" fmla="*/ 49 w 52"/>
                  <a:gd name="T15" fmla="*/ 25 h 28"/>
                  <a:gd name="T16" fmla="*/ 47 w 5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47" y="28"/>
                    </a:moveTo>
                    <a:lnTo>
                      <a:pt x="22" y="21"/>
                    </a:lnTo>
                    <a:lnTo>
                      <a:pt x="0" y="6"/>
                    </a:lnTo>
                    <a:lnTo>
                      <a:pt x="5" y="0"/>
                    </a:lnTo>
                    <a:lnTo>
                      <a:pt x="15" y="8"/>
                    </a:lnTo>
                    <a:lnTo>
                      <a:pt x="40" y="20"/>
                    </a:lnTo>
                    <a:lnTo>
                      <a:pt x="52" y="21"/>
                    </a:lnTo>
                    <a:lnTo>
                      <a:pt x="49" y="25"/>
                    </a:lnTo>
                    <a:lnTo>
                      <a:pt x="47"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71" name="Freeform 228"/>
              <p:cNvSpPr/>
              <p:nvPr/>
            </p:nvSpPr>
            <p:spPr bwMode="auto">
              <a:xfrm>
                <a:off x="6172200" y="5410200"/>
                <a:ext cx="20638" cy="11113"/>
              </a:xfrm>
              <a:custGeom>
                <a:avLst/>
                <a:gdLst>
                  <a:gd name="T0" fmla="*/ 46 w 51"/>
                  <a:gd name="T1" fmla="*/ 29 h 29"/>
                  <a:gd name="T2" fmla="*/ 22 w 51"/>
                  <a:gd name="T3" fmla="*/ 21 h 29"/>
                  <a:gd name="T4" fmla="*/ 0 w 51"/>
                  <a:gd name="T5" fmla="*/ 5 h 29"/>
                  <a:gd name="T6" fmla="*/ 5 w 51"/>
                  <a:gd name="T7" fmla="*/ 0 h 29"/>
                  <a:gd name="T8" fmla="*/ 16 w 51"/>
                  <a:gd name="T9" fmla="*/ 9 h 29"/>
                  <a:gd name="T10" fmla="*/ 40 w 51"/>
                  <a:gd name="T11" fmla="*/ 20 h 29"/>
                  <a:gd name="T12" fmla="*/ 51 w 51"/>
                  <a:gd name="T13" fmla="*/ 22 h 29"/>
                  <a:gd name="T14" fmla="*/ 49 w 51"/>
                  <a:gd name="T15" fmla="*/ 26 h 29"/>
                  <a:gd name="T16" fmla="*/ 46 w 5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9">
                    <a:moveTo>
                      <a:pt x="46" y="29"/>
                    </a:moveTo>
                    <a:lnTo>
                      <a:pt x="22" y="21"/>
                    </a:lnTo>
                    <a:lnTo>
                      <a:pt x="0" y="5"/>
                    </a:lnTo>
                    <a:lnTo>
                      <a:pt x="5" y="0"/>
                    </a:lnTo>
                    <a:lnTo>
                      <a:pt x="16" y="9"/>
                    </a:lnTo>
                    <a:lnTo>
                      <a:pt x="40" y="20"/>
                    </a:lnTo>
                    <a:lnTo>
                      <a:pt x="51" y="22"/>
                    </a:lnTo>
                    <a:lnTo>
                      <a:pt x="49" y="26"/>
                    </a:lnTo>
                    <a:lnTo>
                      <a:pt x="46" y="29"/>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72" name="Freeform 229"/>
              <p:cNvSpPr/>
              <p:nvPr/>
            </p:nvSpPr>
            <p:spPr bwMode="auto">
              <a:xfrm>
                <a:off x="6099175" y="5486400"/>
                <a:ext cx="22225" cy="12700"/>
              </a:xfrm>
              <a:custGeom>
                <a:avLst/>
                <a:gdLst>
                  <a:gd name="T0" fmla="*/ 51 w 56"/>
                  <a:gd name="T1" fmla="*/ 31 h 31"/>
                  <a:gd name="T2" fmla="*/ 23 w 56"/>
                  <a:gd name="T3" fmla="*/ 22 h 31"/>
                  <a:gd name="T4" fmla="*/ 0 w 56"/>
                  <a:gd name="T5" fmla="*/ 5 h 31"/>
                  <a:gd name="T6" fmla="*/ 5 w 56"/>
                  <a:gd name="T7" fmla="*/ 0 h 31"/>
                  <a:gd name="T8" fmla="*/ 17 w 56"/>
                  <a:gd name="T9" fmla="*/ 9 h 31"/>
                  <a:gd name="T10" fmla="*/ 43 w 56"/>
                  <a:gd name="T11" fmla="*/ 22 h 31"/>
                  <a:gd name="T12" fmla="*/ 56 w 56"/>
                  <a:gd name="T13" fmla="*/ 24 h 31"/>
                  <a:gd name="T14" fmla="*/ 53 w 56"/>
                  <a:gd name="T15" fmla="*/ 28 h 31"/>
                  <a:gd name="T16" fmla="*/ 51 w 5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1">
                    <a:moveTo>
                      <a:pt x="51" y="31"/>
                    </a:moveTo>
                    <a:lnTo>
                      <a:pt x="23" y="22"/>
                    </a:lnTo>
                    <a:lnTo>
                      <a:pt x="0" y="5"/>
                    </a:lnTo>
                    <a:lnTo>
                      <a:pt x="5" y="0"/>
                    </a:lnTo>
                    <a:lnTo>
                      <a:pt x="17" y="9"/>
                    </a:lnTo>
                    <a:lnTo>
                      <a:pt x="43" y="22"/>
                    </a:lnTo>
                    <a:lnTo>
                      <a:pt x="56" y="24"/>
                    </a:lnTo>
                    <a:lnTo>
                      <a:pt x="53" y="28"/>
                    </a:lnTo>
                    <a:lnTo>
                      <a:pt x="51"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73" name="Freeform 230"/>
              <p:cNvSpPr/>
              <p:nvPr/>
            </p:nvSpPr>
            <p:spPr bwMode="auto">
              <a:xfrm>
                <a:off x="6089650" y="5497513"/>
                <a:ext cx="22225" cy="11113"/>
              </a:xfrm>
              <a:custGeom>
                <a:avLst/>
                <a:gdLst>
                  <a:gd name="T0" fmla="*/ 50 w 55"/>
                  <a:gd name="T1" fmla="*/ 30 h 30"/>
                  <a:gd name="T2" fmla="*/ 37 w 55"/>
                  <a:gd name="T3" fmla="*/ 26 h 30"/>
                  <a:gd name="T4" fmla="*/ 11 w 55"/>
                  <a:gd name="T5" fmla="*/ 13 h 30"/>
                  <a:gd name="T6" fmla="*/ 0 w 55"/>
                  <a:gd name="T7" fmla="*/ 5 h 30"/>
                  <a:gd name="T8" fmla="*/ 5 w 55"/>
                  <a:gd name="T9" fmla="*/ 0 h 30"/>
                  <a:gd name="T10" fmla="*/ 17 w 55"/>
                  <a:gd name="T11" fmla="*/ 8 h 30"/>
                  <a:gd name="T12" fmla="*/ 43 w 55"/>
                  <a:gd name="T13" fmla="*/ 20 h 30"/>
                  <a:gd name="T14" fmla="*/ 55 w 55"/>
                  <a:gd name="T15" fmla="*/ 23 h 30"/>
                  <a:gd name="T16" fmla="*/ 53 w 55"/>
                  <a:gd name="T17" fmla="*/ 27 h 30"/>
                  <a:gd name="T18" fmla="*/ 50 w 55"/>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0">
                    <a:moveTo>
                      <a:pt x="50" y="30"/>
                    </a:moveTo>
                    <a:lnTo>
                      <a:pt x="37" y="26"/>
                    </a:lnTo>
                    <a:lnTo>
                      <a:pt x="11" y="13"/>
                    </a:lnTo>
                    <a:lnTo>
                      <a:pt x="0" y="5"/>
                    </a:lnTo>
                    <a:lnTo>
                      <a:pt x="5" y="0"/>
                    </a:lnTo>
                    <a:lnTo>
                      <a:pt x="17" y="8"/>
                    </a:lnTo>
                    <a:lnTo>
                      <a:pt x="43" y="20"/>
                    </a:lnTo>
                    <a:lnTo>
                      <a:pt x="55" y="23"/>
                    </a:lnTo>
                    <a:lnTo>
                      <a:pt x="53" y="27"/>
                    </a:lnTo>
                    <a:lnTo>
                      <a:pt x="50"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74" name="Freeform 231"/>
              <p:cNvSpPr/>
              <p:nvPr/>
            </p:nvSpPr>
            <p:spPr bwMode="auto">
              <a:xfrm>
                <a:off x="6080125" y="5507038"/>
                <a:ext cx="23813" cy="12700"/>
              </a:xfrm>
              <a:custGeom>
                <a:avLst/>
                <a:gdLst>
                  <a:gd name="T0" fmla="*/ 52 w 58"/>
                  <a:gd name="T1" fmla="*/ 31 h 31"/>
                  <a:gd name="T2" fmla="*/ 39 w 58"/>
                  <a:gd name="T3" fmla="*/ 28 h 31"/>
                  <a:gd name="T4" fmla="*/ 13 w 58"/>
                  <a:gd name="T5" fmla="*/ 15 h 31"/>
                  <a:gd name="T6" fmla="*/ 0 w 58"/>
                  <a:gd name="T7" fmla="*/ 6 h 31"/>
                  <a:gd name="T8" fmla="*/ 5 w 58"/>
                  <a:gd name="T9" fmla="*/ 0 h 31"/>
                  <a:gd name="T10" fmla="*/ 18 w 58"/>
                  <a:gd name="T11" fmla="*/ 9 h 31"/>
                  <a:gd name="T12" fmla="*/ 44 w 58"/>
                  <a:gd name="T13" fmla="*/ 21 h 31"/>
                  <a:gd name="T14" fmla="*/ 58 w 58"/>
                  <a:gd name="T15" fmla="*/ 25 h 31"/>
                  <a:gd name="T16" fmla="*/ 56 w 58"/>
                  <a:gd name="T17" fmla="*/ 28 h 31"/>
                  <a:gd name="T18" fmla="*/ 52 w 58"/>
                  <a:gd name="T1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1">
                    <a:moveTo>
                      <a:pt x="52" y="31"/>
                    </a:moveTo>
                    <a:lnTo>
                      <a:pt x="39" y="28"/>
                    </a:lnTo>
                    <a:lnTo>
                      <a:pt x="13" y="15"/>
                    </a:lnTo>
                    <a:lnTo>
                      <a:pt x="0" y="6"/>
                    </a:lnTo>
                    <a:lnTo>
                      <a:pt x="5" y="0"/>
                    </a:lnTo>
                    <a:lnTo>
                      <a:pt x="18" y="9"/>
                    </a:lnTo>
                    <a:lnTo>
                      <a:pt x="44" y="21"/>
                    </a:lnTo>
                    <a:lnTo>
                      <a:pt x="58" y="25"/>
                    </a:lnTo>
                    <a:lnTo>
                      <a:pt x="56" y="28"/>
                    </a:lnTo>
                    <a:lnTo>
                      <a:pt x="52"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75" name="Freeform 232"/>
              <p:cNvSpPr/>
              <p:nvPr/>
            </p:nvSpPr>
            <p:spPr bwMode="auto">
              <a:xfrm>
                <a:off x="6072188" y="5518150"/>
                <a:ext cx="22225" cy="11113"/>
              </a:xfrm>
              <a:custGeom>
                <a:avLst/>
                <a:gdLst>
                  <a:gd name="T0" fmla="*/ 52 w 57"/>
                  <a:gd name="T1" fmla="*/ 30 h 30"/>
                  <a:gd name="T2" fmla="*/ 38 w 57"/>
                  <a:gd name="T3" fmla="*/ 26 h 30"/>
                  <a:gd name="T4" fmla="*/ 12 w 57"/>
                  <a:gd name="T5" fmla="*/ 13 h 30"/>
                  <a:gd name="T6" fmla="*/ 0 w 57"/>
                  <a:gd name="T7" fmla="*/ 4 h 30"/>
                  <a:gd name="T8" fmla="*/ 4 w 57"/>
                  <a:gd name="T9" fmla="*/ 0 h 30"/>
                  <a:gd name="T10" fmla="*/ 17 w 57"/>
                  <a:gd name="T11" fmla="*/ 8 h 30"/>
                  <a:gd name="T12" fmla="*/ 43 w 57"/>
                  <a:gd name="T13" fmla="*/ 21 h 30"/>
                  <a:gd name="T14" fmla="*/ 57 w 57"/>
                  <a:gd name="T15" fmla="*/ 24 h 30"/>
                  <a:gd name="T16" fmla="*/ 55 w 57"/>
                  <a:gd name="T17" fmla="*/ 26 h 30"/>
                  <a:gd name="T18" fmla="*/ 52 w 57"/>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0">
                    <a:moveTo>
                      <a:pt x="52" y="30"/>
                    </a:moveTo>
                    <a:lnTo>
                      <a:pt x="38" y="26"/>
                    </a:lnTo>
                    <a:lnTo>
                      <a:pt x="12" y="13"/>
                    </a:lnTo>
                    <a:lnTo>
                      <a:pt x="0" y="4"/>
                    </a:lnTo>
                    <a:lnTo>
                      <a:pt x="4" y="0"/>
                    </a:lnTo>
                    <a:lnTo>
                      <a:pt x="17" y="8"/>
                    </a:lnTo>
                    <a:lnTo>
                      <a:pt x="43" y="21"/>
                    </a:lnTo>
                    <a:lnTo>
                      <a:pt x="57" y="24"/>
                    </a:lnTo>
                    <a:lnTo>
                      <a:pt x="55" y="26"/>
                    </a:lnTo>
                    <a:lnTo>
                      <a:pt x="52"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76" name="Rectangle 233"/>
              <p:cNvSpPr>
                <a:spLocks noChangeArrowheads="1"/>
              </p:cNvSpPr>
              <p:nvPr/>
            </p:nvSpPr>
            <p:spPr bwMode="auto">
              <a:xfrm>
                <a:off x="6496050" y="5024438"/>
                <a:ext cx="1588" cy="1588"/>
              </a:xfrm>
              <a:prstGeom prst="rect">
                <a:avLst/>
              </a:prstGeom>
              <a:solidFill>
                <a:srgbClr val="C2C0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77" name="Rectangle 234"/>
              <p:cNvSpPr>
                <a:spLocks noChangeArrowheads="1"/>
              </p:cNvSpPr>
              <p:nvPr/>
            </p:nvSpPr>
            <p:spPr bwMode="auto">
              <a:xfrm>
                <a:off x="6723063" y="4819650"/>
                <a:ext cx="1588" cy="1588"/>
              </a:xfrm>
              <a:prstGeom prst="rect">
                <a:avLst/>
              </a:prstGeom>
              <a:solidFill>
                <a:srgbClr val="364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78" name="Freeform 235"/>
              <p:cNvSpPr/>
              <p:nvPr/>
            </p:nvSpPr>
            <p:spPr bwMode="auto">
              <a:xfrm>
                <a:off x="6491288" y="4819650"/>
                <a:ext cx="231775" cy="230188"/>
              </a:xfrm>
              <a:custGeom>
                <a:avLst/>
                <a:gdLst>
                  <a:gd name="T0" fmla="*/ 0 w 583"/>
                  <a:gd name="T1" fmla="*/ 580 h 580"/>
                  <a:gd name="T2" fmla="*/ 11 w 583"/>
                  <a:gd name="T3" fmla="*/ 518 h 580"/>
                  <a:gd name="T4" fmla="*/ 11 w 583"/>
                  <a:gd name="T5" fmla="*/ 518 h 580"/>
                  <a:gd name="T6" fmla="*/ 11 w 583"/>
                  <a:gd name="T7" fmla="*/ 518 h 580"/>
                  <a:gd name="T8" fmla="*/ 583 w 583"/>
                  <a:gd name="T9" fmla="*/ 0 h 580"/>
                  <a:gd name="T10" fmla="*/ 583 w 583"/>
                  <a:gd name="T11" fmla="*/ 0 h 580"/>
                  <a:gd name="T12" fmla="*/ 583 w 583"/>
                  <a:gd name="T13" fmla="*/ 0 h 580"/>
                  <a:gd name="T14" fmla="*/ 0 w 583"/>
                  <a:gd name="T15" fmla="*/ 580 h 5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580">
                    <a:moveTo>
                      <a:pt x="0" y="580"/>
                    </a:moveTo>
                    <a:lnTo>
                      <a:pt x="11" y="518"/>
                    </a:lnTo>
                    <a:lnTo>
                      <a:pt x="11" y="518"/>
                    </a:lnTo>
                    <a:lnTo>
                      <a:pt x="11" y="518"/>
                    </a:lnTo>
                    <a:lnTo>
                      <a:pt x="583" y="0"/>
                    </a:lnTo>
                    <a:lnTo>
                      <a:pt x="583" y="0"/>
                    </a:lnTo>
                    <a:lnTo>
                      <a:pt x="583" y="0"/>
                    </a:lnTo>
                    <a:lnTo>
                      <a:pt x="0" y="580"/>
                    </a:lnTo>
                    <a:close/>
                  </a:path>
                </a:pathLst>
              </a:custGeom>
              <a:solidFill>
                <a:srgbClr val="2333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grpSp>
      </p:grpSp>
      <p:sp>
        <p:nvSpPr>
          <p:cNvPr id="79" name="矩形 7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1301396"/>
            <a:ext cx="1210588" cy="338554"/>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数据简洁性</a:t>
            </a:r>
          </a:p>
        </p:txBody>
      </p:sp>
      <p:sp>
        <p:nvSpPr>
          <p:cNvPr id="80" name="矩形 7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53859" y="1735669"/>
            <a:ext cx="4144026" cy="907108"/>
          </a:xfrm>
          <a:prstGeom prst="rect">
            <a:avLst/>
          </a:prstGeom>
        </p:spPr>
        <p:txBody>
          <a:bodyPr wrap="square">
            <a:spAutoFit/>
          </a:bodyPr>
          <a:lstStyle/>
          <a:p>
            <a:pPr marL="0" marR="0" lvl="0" indent="0" algn="l" defTabSz="685800" rtl="0" eaLnBrk="1" fontAlgn="auto" latinLnBrk="0" hangingPunct="1">
              <a:lnSpc>
                <a:spcPts val="22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rPr>
              <a:t>如果可以在模式挖掘过程开始时使用它对不可能满足该约束的数据子集进行剪枝。</a:t>
            </a:r>
            <a:endParaRPr kumimoji="0" lang="en-US" altLang="zh-CN" sz="1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endParaRPr>
          </a:p>
        </p:txBody>
      </p:sp>
      <p:cxnSp>
        <p:nvCxnSpPr>
          <p:cNvPr id="81" name="直接连接符 8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166684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椭圆 8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1479954"/>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83" name="矩形 82"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53859" y="2990301"/>
            <a:ext cx="1620957" cy="338554"/>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数据的反单调性</a:t>
            </a:r>
          </a:p>
        </p:txBody>
      </p:sp>
      <p:sp>
        <p:nvSpPr>
          <p:cNvPr id="84" name="矩形 83"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78698" y="3400561"/>
            <a:ext cx="4144026" cy="938719"/>
          </a:xfrm>
          <a:prstGeom prst="rect">
            <a:avLst/>
          </a:prstGeom>
        </p:spPr>
        <p:txBody>
          <a:bodyPr wrap="square">
            <a:spAutoFit/>
          </a:bodyPr>
          <a:lstStyle/>
          <a:p>
            <a:pPr marL="0" marR="0" lvl="0" indent="0" algn="l" defTabSz="685800" rtl="0" eaLnBrk="1" fontAlgn="auto" latinLnBrk="0" hangingPunct="1">
              <a:lnSpc>
                <a:spcPts val="22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rPr>
              <a:t>在挖掘过程中，如果基于当前模式，一个数据项不满足反单调约束，则可以减掉它。</a:t>
            </a:r>
            <a:endParaRPr kumimoji="0" lang="en-US" altLang="zh-CN" sz="1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endParaRPr>
          </a:p>
        </p:txBody>
      </p:sp>
      <p:sp>
        <p:nvSpPr>
          <p:cNvPr id="96" name="Freeform 911"/>
          <p:cNvSpPr>
            <a:spLocks noEditPoints="1"/>
          </p:cNvSpPr>
          <p:nvPr/>
        </p:nvSpPr>
        <p:spPr bwMode="auto">
          <a:xfrm>
            <a:off x="4022137" y="1641207"/>
            <a:ext cx="457915" cy="306901"/>
          </a:xfrm>
          <a:custGeom>
            <a:avLst/>
            <a:gdLst>
              <a:gd name="T0" fmla="*/ 232 w 232"/>
              <a:gd name="T1" fmla="*/ 54 h 148"/>
              <a:gd name="T2" fmla="*/ 229 w 232"/>
              <a:gd name="T3" fmla="*/ 51 h 148"/>
              <a:gd name="T4" fmla="*/ 6 w 232"/>
              <a:gd name="T5" fmla="*/ 0 h 148"/>
              <a:gd name="T6" fmla="*/ 1 w 232"/>
              <a:gd name="T7" fmla="*/ 2 h 148"/>
              <a:gd name="T8" fmla="*/ 2 w 232"/>
              <a:gd name="T9" fmla="*/ 6 h 148"/>
              <a:gd name="T10" fmla="*/ 120 w 232"/>
              <a:gd name="T11" fmla="*/ 146 h 148"/>
              <a:gd name="T12" fmla="*/ 123 w 232"/>
              <a:gd name="T13" fmla="*/ 148 h 148"/>
              <a:gd name="T14" fmla="*/ 125 w 232"/>
              <a:gd name="T15" fmla="*/ 147 h 148"/>
              <a:gd name="T16" fmla="*/ 231 w 232"/>
              <a:gd name="T17" fmla="*/ 58 h 148"/>
              <a:gd name="T18" fmla="*/ 232 w 232"/>
              <a:gd name="T19" fmla="*/ 54 h 148"/>
              <a:gd name="T20" fmla="*/ 123 w 232"/>
              <a:gd name="T21" fmla="*/ 138 h 148"/>
              <a:gd name="T22" fmla="*/ 112 w 232"/>
              <a:gd name="T23" fmla="*/ 124 h 148"/>
              <a:gd name="T24" fmla="*/ 119 w 232"/>
              <a:gd name="T25" fmla="*/ 118 h 148"/>
              <a:gd name="T26" fmla="*/ 120 w 232"/>
              <a:gd name="T27" fmla="*/ 113 h 148"/>
              <a:gd name="T28" fmla="*/ 115 w 232"/>
              <a:gd name="T29" fmla="*/ 113 h 148"/>
              <a:gd name="T30" fmla="*/ 107 w 232"/>
              <a:gd name="T31" fmla="*/ 119 h 148"/>
              <a:gd name="T32" fmla="*/ 95 w 232"/>
              <a:gd name="T33" fmla="*/ 105 h 148"/>
              <a:gd name="T34" fmla="*/ 99 w 232"/>
              <a:gd name="T35" fmla="*/ 101 h 148"/>
              <a:gd name="T36" fmla="*/ 100 w 232"/>
              <a:gd name="T37" fmla="*/ 97 h 148"/>
              <a:gd name="T38" fmla="*/ 95 w 232"/>
              <a:gd name="T39" fmla="*/ 96 h 148"/>
              <a:gd name="T40" fmla="*/ 91 w 232"/>
              <a:gd name="T41" fmla="*/ 100 h 148"/>
              <a:gd name="T42" fmla="*/ 78 w 232"/>
              <a:gd name="T43" fmla="*/ 85 h 148"/>
              <a:gd name="T44" fmla="*/ 86 w 232"/>
              <a:gd name="T45" fmla="*/ 78 h 148"/>
              <a:gd name="T46" fmla="*/ 86 w 232"/>
              <a:gd name="T47" fmla="*/ 74 h 148"/>
              <a:gd name="T48" fmla="*/ 82 w 232"/>
              <a:gd name="T49" fmla="*/ 74 h 148"/>
              <a:gd name="T50" fmla="*/ 75 w 232"/>
              <a:gd name="T51" fmla="*/ 80 h 148"/>
              <a:gd name="T52" fmla="*/ 62 w 232"/>
              <a:gd name="T53" fmla="*/ 65 h 148"/>
              <a:gd name="T54" fmla="*/ 66 w 232"/>
              <a:gd name="T55" fmla="*/ 62 h 148"/>
              <a:gd name="T56" fmla="*/ 66 w 232"/>
              <a:gd name="T57" fmla="*/ 57 h 148"/>
              <a:gd name="T58" fmla="*/ 62 w 232"/>
              <a:gd name="T59" fmla="*/ 57 h 148"/>
              <a:gd name="T60" fmla="*/ 58 w 232"/>
              <a:gd name="T61" fmla="*/ 60 h 148"/>
              <a:gd name="T62" fmla="*/ 45 w 232"/>
              <a:gd name="T63" fmla="*/ 45 h 148"/>
              <a:gd name="T64" fmla="*/ 53 w 232"/>
              <a:gd name="T65" fmla="*/ 39 h 148"/>
              <a:gd name="T66" fmla="*/ 53 w 232"/>
              <a:gd name="T67" fmla="*/ 35 h 148"/>
              <a:gd name="T68" fmla="*/ 49 w 232"/>
              <a:gd name="T69" fmla="*/ 35 h 148"/>
              <a:gd name="T70" fmla="*/ 41 w 232"/>
              <a:gd name="T71" fmla="*/ 41 h 148"/>
              <a:gd name="T72" fmla="*/ 16 w 232"/>
              <a:gd name="T73" fmla="*/ 10 h 148"/>
              <a:gd name="T74" fmla="*/ 219 w 232"/>
              <a:gd name="T75" fmla="*/ 57 h 148"/>
              <a:gd name="T76" fmla="*/ 123 w 232"/>
              <a:gd name="T77" fmla="*/ 138 h 148"/>
              <a:gd name="T78" fmla="*/ 125 w 232"/>
              <a:gd name="T79" fmla="*/ 100 h 148"/>
              <a:gd name="T80" fmla="*/ 128 w 232"/>
              <a:gd name="T81" fmla="*/ 102 h 148"/>
              <a:gd name="T82" fmla="*/ 131 w 232"/>
              <a:gd name="T83" fmla="*/ 101 h 148"/>
              <a:gd name="T84" fmla="*/ 165 w 232"/>
              <a:gd name="T85" fmla="*/ 72 h 148"/>
              <a:gd name="T86" fmla="*/ 167 w 232"/>
              <a:gd name="T87" fmla="*/ 68 h 148"/>
              <a:gd name="T88" fmla="*/ 164 w 232"/>
              <a:gd name="T89" fmla="*/ 65 h 148"/>
              <a:gd name="T90" fmla="*/ 93 w 232"/>
              <a:gd name="T91" fmla="*/ 51 h 148"/>
              <a:gd name="T92" fmla="*/ 88 w 232"/>
              <a:gd name="T93" fmla="*/ 53 h 148"/>
              <a:gd name="T94" fmla="*/ 89 w 232"/>
              <a:gd name="T95" fmla="*/ 57 h 148"/>
              <a:gd name="T96" fmla="*/ 125 w 232"/>
              <a:gd name="T97" fmla="*/ 100 h 148"/>
              <a:gd name="T98" fmla="*/ 154 w 232"/>
              <a:gd name="T99" fmla="*/ 71 h 148"/>
              <a:gd name="T100" fmla="*/ 128 w 232"/>
              <a:gd name="T101" fmla="*/ 92 h 148"/>
              <a:gd name="T102" fmla="*/ 102 w 232"/>
              <a:gd name="T103" fmla="*/ 61 h 148"/>
              <a:gd name="T104" fmla="*/ 154 w 232"/>
              <a:gd name="T105" fmla="*/ 7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148">
                <a:moveTo>
                  <a:pt x="232" y="54"/>
                </a:moveTo>
                <a:cubicBezTo>
                  <a:pt x="232" y="53"/>
                  <a:pt x="230" y="52"/>
                  <a:pt x="229" y="51"/>
                </a:cubicBezTo>
                <a:cubicBezTo>
                  <a:pt x="6" y="0"/>
                  <a:pt x="6" y="0"/>
                  <a:pt x="6" y="0"/>
                </a:cubicBezTo>
                <a:cubicBezTo>
                  <a:pt x="4" y="0"/>
                  <a:pt x="2" y="0"/>
                  <a:pt x="1" y="2"/>
                </a:cubicBezTo>
                <a:cubicBezTo>
                  <a:pt x="0" y="3"/>
                  <a:pt x="1" y="5"/>
                  <a:pt x="2" y="6"/>
                </a:cubicBezTo>
                <a:cubicBezTo>
                  <a:pt x="120" y="146"/>
                  <a:pt x="120" y="146"/>
                  <a:pt x="120" y="146"/>
                </a:cubicBezTo>
                <a:cubicBezTo>
                  <a:pt x="120" y="147"/>
                  <a:pt x="122" y="148"/>
                  <a:pt x="123" y="148"/>
                </a:cubicBezTo>
                <a:cubicBezTo>
                  <a:pt x="124" y="148"/>
                  <a:pt x="124" y="148"/>
                  <a:pt x="125" y="147"/>
                </a:cubicBezTo>
                <a:cubicBezTo>
                  <a:pt x="231" y="58"/>
                  <a:pt x="231" y="58"/>
                  <a:pt x="231" y="58"/>
                </a:cubicBezTo>
                <a:cubicBezTo>
                  <a:pt x="232" y="57"/>
                  <a:pt x="232" y="56"/>
                  <a:pt x="232" y="54"/>
                </a:cubicBezTo>
                <a:close/>
                <a:moveTo>
                  <a:pt x="123" y="138"/>
                </a:moveTo>
                <a:cubicBezTo>
                  <a:pt x="112" y="124"/>
                  <a:pt x="112" y="124"/>
                  <a:pt x="112" y="124"/>
                </a:cubicBezTo>
                <a:cubicBezTo>
                  <a:pt x="119" y="118"/>
                  <a:pt x="119" y="118"/>
                  <a:pt x="119" y="118"/>
                </a:cubicBezTo>
                <a:cubicBezTo>
                  <a:pt x="121" y="117"/>
                  <a:pt x="121" y="115"/>
                  <a:pt x="120" y="113"/>
                </a:cubicBezTo>
                <a:cubicBezTo>
                  <a:pt x="118" y="112"/>
                  <a:pt x="116" y="112"/>
                  <a:pt x="115" y="113"/>
                </a:cubicBezTo>
                <a:cubicBezTo>
                  <a:pt x="107" y="119"/>
                  <a:pt x="107" y="119"/>
                  <a:pt x="107" y="119"/>
                </a:cubicBezTo>
                <a:cubicBezTo>
                  <a:pt x="95" y="105"/>
                  <a:pt x="95" y="105"/>
                  <a:pt x="95" y="105"/>
                </a:cubicBezTo>
                <a:cubicBezTo>
                  <a:pt x="99" y="101"/>
                  <a:pt x="99" y="101"/>
                  <a:pt x="99" y="101"/>
                </a:cubicBezTo>
                <a:cubicBezTo>
                  <a:pt x="101" y="100"/>
                  <a:pt x="101" y="98"/>
                  <a:pt x="100" y="97"/>
                </a:cubicBezTo>
                <a:cubicBezTo>
                  <a:pt x="98" y="95"/>
                  <a:pt x="96" y="95"/>
                  <a:pt x="95" y="96"/>
                </a:cubicBezTo>
                <a:cubicBezTo>
                  <a:pt x="91" y="100"/>
                  <a:pt x="91" y="100"/>
                  <a:pt x="91" y="100"/>
                </a:cubicBezTo>
                <a:cubicBezTo>
                  <a:pt x="78" y="85"/>
                  <a:pt x="78" y="85"/>
                  <a:pt x="78" y="85"/>
                </a:cubicBezTo>
                <a:cubicBezTo>
                  <a:pt x="86" y="78"/>
                  <a:pt x="86" y="78"/>
                  <a:pt x="86" y="78"/>
                </a:cubicBezTo>
                <a:cubicBezTo>
                  <a:pt x="87" y="77"/>
                  <a:pt x="87" y="75"/>
                  <a:pt x="86" y="74"/>
                </a:cubicBezTo>
                <a:cubicBezTo>
                  <a:pt x="85" y="73"/>
                  <a:pt x="83" y="73"/>
                  <a:pt x="82" y="74"/>
                </a:cubicBezTo>
                <a:cubicBezTo>
                  <a:pt x="75" y="80"/>
                  <a:pt x="75" y="80"/>
                  <a:pt x="75" y="80"/>
                </a:cubicBezTo>
                <a:cubicBezTo>
                  <a:pt x="62" y="65"/>
                  <a:pt x="62" y="65"/>
                  <a:pt x="62" y="65"/>
                </a:cubicBezTo>
                <a:cubicBezTo>
                  <a:pt x="66" y="62"/>
                  <a:pt x="66" y="62"/>
                  <a:pt x="66" y="62"/>
                </a:cubicBezTo>
                <a:cubicBezTo>
                  <a:pt x="67" y="61"/>
                  <a:pt x="68" y="59"/>
                  <a:pt x="66" y="57"/>
                </a:cubicBezTo>
                <a:cubicBezTo>
                  <a:pt x="65" y="56"/>
                  <a:pt x="63" y="56"/>
                  <a:pt x="62" y="57"/>
                </a:cubicBezTo>
                <a:cubicBezTo>
                  <a:pt x="58" y="60"/>
                  <a:pt x="58" y="60"/>
                  <a:pt x="58" y="60"/>
                </a:cubicBezTo>
                <a:cubicBezTo>
                  <a:pt x="45" y="45"/>
                  <a:pt x="45" y="45"/>
                  <a:pt x="45" y="45"/>
                </a:cubicBezTo>
                <a:cubicBezTo>
                  <a:pt x="53" y="39"/>
                  <a:pt x="53" y="39"/>
                  <a:pt x="53" y="39"/>
                </a:cubicBezTo>
                <a:cubicBezTo>
                  <a:pt x="54" y="38"/>
                  <a:pt x="54" y="36"/>
                  <a:pt x="53" y="35"/>
                </a:cubicBezTo>
                <a:cubicBezTo>
                  <a:pt x="52" y="34"/>
                  <a:pt x="50" y="34"/>
                  <a:pt x="49" y="35"/>
                </a:cubicBezTo>
                <a:cubicBezTo>
                  <a:pt x="41" y="41"/>
                  <a:pt x="41" y="41"/>
                  <a:pt x="41" y="41"/>
                </a:cubicBezTo>
                <a:cubicBezTo>
                  <a:pt x="16" y="10"/>
                  <a:pt x="16" y="10"/>
                  <a:pt x="16" y="10"/>
                </a:cubicBezTo>
                <a:cubicBezTo>
                  <a:pt x="219" y="57"/>
                  <a:pt x="219" y="57"/>
                  <a:pt x="219" y="57"/>
                </a:cubicBezTo>
                <a:lnTo>
                  <a:pt x="123" y="138"/>
                </a:lnTo>
                <a:close/>
                <a:moveTo>
                  <a:pt x="125" y="100"/>
                </a:moveTo>
                <a:cubicBezTo>
                  <a:pt x="126" y="101"/>
                  <a:pt x="127" y="102"/>
                  <a:pt x="128" y="102"/>
                </a:cubicBezTo>
                <a:cubicBezTo>
                  <a:pt x="129" y="102"/>
                  <a:pt x="130" y="102"/>
                  <a:pt x="131" y="101"/>
                </a:cubicBezTo>
                <a:cubicBezTo>
                  <a:pt x="165" y="72"/>
                  <a:pt x="165" y="72"/>
                  <a:pt x="165" y="72"/>
                </a:cubicBezTo>
                <a:cubicBezTo>
                  <a:pt x="167" y="71"/>
                  <a:pt x="167" y="69"/>
                  <a:pt x="167" y="68"/>
                </a:cubicBezTo>
                <a:cubicBezTo>
                  <a:pt x="166" y="66"/>
                  <a:pt x="165" y="65"/>
                  <a:pt x="164" y="65"/>
                </a:cubicBezTo>
                <a:cubicBezTo>
                  <a:pt x="93" y="51"/>
                  <a:pt x="93" y="51"/>
                  <a:pt x="93" y="51"/>
                </a:cubicBezTo>
                <a:cubicBezTo>
                  <a:pt x="91" y="51"/>
                  <a:pt x="89" y="51"/>
                  <a:pt x="88" y="53"/>
                </a:cubicBezTo>
                <a:cubicBezTo>
                  <a:pt x="87" y="54"/>
                  <a:pt x="88" y="56"/>
                  <a:pt x="89" y="57"/>
                </a:cubicBezTo>
                <a:lnTo>
                  <a:pt x="125" y="100"/>
                </a:lnTo>
                <a:close/>
                <a:moveTo>
                  <a:pt x="154" y="71"/>
                </a:moveTo>
                <a:cubicBezTo>
                  <a:pt x="128" y="92"/>
                  <a:pt x="128" y="92"/>
                  <a:pt x="128" y="92"/>
                </a:cubicBezTo>
                <a:cubicBezTo>
                  <a:pt x="102" y="61"/>
                  <a:pt x="102" y="61"/>
                  <a:pt x="102" y="61"/>
                </a:cubicBezTo>
                <a:lnTo>
                  <a:pt x="154" y="71"/>
                </a:lnTo>
                <a:close/>
              </a:path>
            </a:pathLst>
          </a:custGeom>
          <a:solidFill>
            <a:schemeClr val="accent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Light"/>
              <a:ea typeface="微软雅黑 Light"/>
              <a:cs typeface="+mn-cs"/>
            </a:endParaRPr>
          </a:p>
        </p:txBody>
      </p:sp>
      <p:grpSp>
        <p:nvGrpSpPr>
          <p:cNvPr id="3" name="组合 2"/>
          <p:cNvGrpSpPr/>
          <p:nvPr/>
        </p:nvGrpSpPr>
        <p:grpSpPr>
          <a:xfrm>
            <a:off x="3928572" y="3091542"/>
            <a:ext cx="885185" cy="605528"/>
            <a:chOff x="3948331" y="2610713"/>
            <a:chExt cx="885185" cy="605528"/>
          </a:xfrm>
        </p:grpSpPr>
        <p:cxnSp>
          <p:nvCxnSpPr>
            <p:cNvPr id="85" name="直接连接符 8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28527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椭圆 8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261071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97" name="Freeform 865"/>
            <p:cNvSpPr>
              <a:spLocks noEditPoints="1"/>
            </p:cNvSpPr>
            <p:nvPr/>
          </p:nvSpPr>
          <p:spPr bwMode="auto">
            <a:xfrm>
              <a:off x="4055420" y="2699507"/>
              <a:ext cx="398463" cy="395288"/>
            </a:xfrm>
            <a:custGeom>
              <a:avLst/>
              <a:gdLst>
                <a:gd name="T0" fmla="*/ 42 w 259"/>
                <a:gd name="T1" fmla="*/ 0 h 257"/>
                <a:gd name="T2" fmla="*/ 108 w 259"/>
                <a:gd name="T3" fmla="*/ 96 h 257"/>
                <a:gd name="T4" fmla="*/ 96 w 259"/>
                <a:gd name="T5" fmla="*/ 82 h 257"/>
                <a:gd name="T6" fmla="*/ 73 w 259"/>
                <a:gd name="T7" fmla="*/ 82 h 257"/>
                <a:gd name="T8" fmla="*/ 73 w 259"/>
                <a:gd name="T9" fmla="*/ 60 h 257"/>
                <a:gd name="T10" fmla="*/ 61 w 259"/>
                <a:gd name="T11" fmla="*/ 48 h 257"/>
                <a:gd name="T12" fmla="*/ 39 w 259"/>
                <a:gd name="T13" fmla="*/ 48 h 257"/>
                <a:gd name="T14" fmla="*/ 42 w 259"/>
                <a:gd name="T15" fmla="*/ 13 h 257"/>
                <a:gd name="T16" fmla="*/ 92 w 259"/>
                <a:gd name="T17" fmla="*/ 121 h 257"/>
                <a:gd name="T18" fmla="*/ 0 w 259"/>
                <a:gd name="T19" fmla="*/ 42 h 257"/>
                <a:gd name="T20" fmla="*/ 35 w 259"/>
                <a:gd name="T21" fmla="*/ 186 h 257"/>
                <a:gd name="T22" fmla="*/ 44 w 259"/>
                <a:gd name="T23" fmla="*/ 239 h 257"/>
                <a:gd name="T24" fmla="*/ 216 w 259"/>
                <a:gd name="T25" fmla="*/ 257 h 257"/>
                <a:gd name="T26" fmla="*/ 172 w 259"/>
                <a:gd name="T27" fmla="*/ 128 h 257"/>
                <a:gd name="T28" fmla="*/ 225 w 259"/>
                <a:gd name="T29" fmla="*/ 71 h 257"/>
                <a:gd name="T30" fmla="*/ 226 w 259"/>
                <a:gd name="T31" fmla="*/ 5 h 257"/>
                <a:gd name="T32" fmla="*/ 203 w 259"/>
                <a:gd name="T33" fmla="*/ 30 h 257"/>
                <a:gd name="T34" fmla="*/ 228 w 259"/>
                <a:gd name="T35" fmla="*/ 57 h 257"/>
                <a:gd name="T36" fmla="*/ 192 w 259"/>
                <a:gd name="T37" fmla="*/ 38 h 257"/>
                <a:gd name="T38" fmla="*/ 192 w 259"/>
                <a:gd name="T39" fmla="*/ 38 h 257"/>
                <a:gd name="T40" fmla="*/ 80 w 259"/>
                <a:gd name="T41" fmla="*/ 154 h 257"/>
                <a:gd name="T42" fmla="*/ 65 w 259"/>
                <a:gd name="T43" fmla="*/ 177 h 257"/>
                <a:gd name="T44" fmla="*/ 187 w 259"/>
                <a:gd name="T45" fmla="*/ 50 h 257"/>
                <a:gd name="T46" fmla="*/ 185 w 259"/>
                <a:gd name="T47" fmla="*/ 65 h 257"/>
                <a:gd name="T48" fmla="*/ 59 w 259"/>
                <a:gd name="T49" fmla="*/ 199 h 257"/>
                <a:gd name="T50" fmla="*/ 193 w 259"/>
                <a:gd name="T51" fmla="*/ 73 h 257"/>
                <a:gd name="T52" fmla="*/ 185 w 259"/>
                <a:gd name="T53" fmla="*/ 65 h 257"/>
                <a:gd name="T54" fmla="*/ 68 w 259"/>
                <a:gd name="T55" fmla="*/ 212 h 257"/>
                <a:gd name="T56" fmla="*/ 207 w 259"/>
                <a:gd name="T57" fmla="*/ 70 h 257"/>
                <a:gd name="T58" fmla="*/ 134 w 259"/>
                <a:gd name="T59" fmla="*/ 162 h 257"/>
                <a:gd name="T60" fmla="*/ 167 w 259"/>
                <a:gd name="T61" fmla="*/ 151 h 257"/>
                <a:gd name="T62" fmla="*/ 175 w 259"/>
                <a:gd name="T63" fmla="*/ 163 h 257"/>
                <a:gd name="T64" fmla="*/ 176 w 259"/>
                <a:gd name="T65" fmla="*/ 185 h 257"/>
                <a:gd name="T66" fmla="*/ 200 w 259"/>
                <a:gd name="T67" fmla="*/ 185 h 257"/>
                <a:gd name="T68" fmla="*/ 209 w 259"/>
                <a:gd name="T69" fmla="*/ 197 h 257"/>
                <a:gd name="T70" fmla="*/ 211 w 259"/>
                <a:gd name="T71" fmla="*/ 219 h 257"/>
                <a:gd name="T72" fmla="*/ 245 w 259"/>
                <a:gd name="T73" fmla="*/ 215 h 257"/>
                <a:gd name="T74" fmla="*/ 134 w 259"/>
                <a:gd name="T75" fmla="*/ 162 h 257"/>
                <a:gd name="T76" fmla="*/ 62 w 259"/>
                <a:gd name="T77" fmla="*/ 219 h 257"/>
                <a:gd name="T78" fmla="*/ 22 w 259"/>
                <a:gd name="T79" fmla="*/ 2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9" h="257">
                  <a:moveTo>
                    <a:pt x="0" y="42"/>
                  </a:moveTo>
                  <a:cubicBezTo>
                    <a:pt x="14" y="27"/>
                    <a:pt x="28" y="13"/>
                    <a:pt x="42" y="0"/>
                  </a:cubicBezTo>
                  <a:cubicBezTo>
                    <a:pt x="71" y="27"/>
                    <a:pt x="99" y="55"/>
                    <a:pt x="126" y="84"/>
                  </a:cubicBezTo>
                  <a:cubicBezTo>
                    <a:pt x="120" y="88"/>
                    <a:pt x="114" y="92"/>
                    <a:pt x="108" y="96"/>
                  </a:cubicBezTo>
                  <a:cubicBezTo>
                    <a:pt x="109" y="90"/>
                    <a:pt x="110" y="84"/>
                    <a:pt x="111" y="78"/>
                  </a:cubicBezTo>
                  <a:cubicBezTo>
                    <a:pt x="106" y="79"/>
                    <a:pt x="101" y="80"/>
                    <a:pt x="96" y="82"/>
                  </a:cubicBezTo>
                  <a:cubicBezTo>
                    <a:pt x="97" y="76"/>
                    <a:pt x="98" y="71"/>
                    <a:pt x="99" y="65"/>
                  </a:cubicBezTo>
                  <a:cubicBezTo>
                    <a:pt x="90" y="71"/>
                    <a:pt x="82" y="77"/>
                    <a:pt x="73" y="82"/>
                  </a:cubicBezTo>
                  <a:cubicBezTo>
                    <a:pt x="78" y="73"/>
                    <a:pt x="85" y="65"/>
                    <a:pt x="90" y="56"/>
                  </a:cubicBezTo>
                  <a:cubicBezTo>
                    <a:pt x="85" y="57"/>
                    <a:pt x="79" y="58"/>
                    <a:pt x="73" y="60"/>
                  </a:cubicBezTo>
                  <a:cubicBezTo>
                    <a:pt x="75" y="54"/>
                    <a:pt x="76" y="49"/>
                    <a:pt x="77" y="44"/>
                  </a:cubicBezTo>
                  <a:cubicBezTo>
                    <a:pt x="72" y="45"/>
                    <a:pt x="67" y="47"/>
                    <a:pt x="61" y="48"/>
                  </a:cubicBezTo>
                  <a:cubicBezTo>
                    <a:pt x="63" y="42"/>
                    <a:pt x="64" y="36"/>
                    <a:pt x="65" y="31"/>
                  </a:cubicBezTo>
                  <a:cubicBezTo>
                    <a:pt x="56" y="36"/>
                    <a:pt x="48" y="43"/>
                    <a:pt x="39" y="48"/>
                  </a:cubicBezTo>
                  <a:cubicBezTo>
                    <a:pt x="43" y="40"/>
                    <a:pt x="49" y="33"/>
                    <a:pt x="55" y="26"/>
                  </a:cubicBezTo>
                  <a:cubicBezTo>
                    <a:pt x="51" y="21"/>
                    <a:pt x="47" y="17"/>
                    <a:pt x="42" y="13"/>
                  </a:cubicBezTo>
                  <a:cubicBezTo>
                    <a:pt x="33" y="23"/>
                    <a:pt x="23" y="32"/>
                    <a:pt x="14" y="42"/>
                  </a:cubicBezTo>
                  <a:cubicBezTo>
                    <a:pt x="40" y="68"/>
                    <a:pt x="67" y="93"/>
                    <a:pt x="92" y="121"/>
                  </a:cubicBezTo>
                  <a:cubicBezTo>
                    <a:pt x="86" y="123"/>
                    <a:pt x="80" y="123"/>
                    <a:pt x="76" y="118"/>
                  </a:cubicBezTo>
                  <a:cubicBezTo>
                    <a:pt x="51" y="93"/>
                    <a:pt x="25" y="67"/>
                    <a:pt x="0" y="42"/>
                  </a:cubicBezTo>
                  <a:close/>
                  <a:moveTo>
                    <a:pt x="194" y="26"/>
                  </a:moveTo>
                  <a:cubicBezTo>
                    <a:pt x="141" y="79"/>
                    <a:pt x="87" y="132"/>
                    <a:pt x="35" y="186"/>
                  </a:cubicBezTo>
                  <a:cubicBezTo>
                    <a:pt x="21" y="208"/>
                    <a:pt x="10" y="232"/>
                    <a:pt x="1" y="256"/>
                  </a:cubicBezTo>
                  <a:cubicBezTo>
                    <a:pt x="16" y="253"/>
                    <a:pt x="30" y="245"/>
                    <a:pt x="44" y="239"/>
                  </a:cubicBezTo>
                  <a:cubicBezTo>
                    <a:pt x="79" y="225"/>
                    <a:pt x="100" y="192"/>
                    <a:pt x="127" y="169"/>
                  </a:cubicBezTo>
                  <a:cubicBezTo>
                    <a:pt x="157" y="198"/>
                    <a:pt x="186" y="228"/>
                    <a:pt x="216" y="257"/>
                  </a:cubicBezTo>
                  <a:cubicBezTo>
                    <a:pt x="231" y="244"/>
                    <a:pt x="245" y="230"/>
                    <a:pt x="259" y="216"/>
                  </a:cubicBezTo>
                  <a:cubicBezTo>
                    <a:pt x="231" y="186"/>
                    <a:pt x="200" y="158"/>
                    <a:pt x="172" y="128"/>
                  </a:cubicBezTo>
                  <a:cubicBezTo>
                    <a:pt x="172" y="125"/>
                    <a:pt x="172" y="125"/>
                    <a:pt x="172" y="125"/>
                  </a:cubicBezTo>
                  <a:cubicBezTo>
                    <a:pt x="188" y="106"/>
                    <a:pt x="207" y="89"/>
                    <a:pt x="225" y="71"/>
                  </a:cubicBezTo>
                  <a:cubicBezTo>
                    <a:pt x="235" y="60"/>
                    <a:pt x="248" y="51"/>
                    <a:pt x="253" y="36"/>
                  </a:cubicBezTo>
                  <a:cubicBezTo>
                    <a:pt x="258" y="20"/>
                    <a:pt x="242" y="2"/>
                    <a:pt x="226" y="5"/>
                  </a:cubicBezTo>
                  <a:cubicBezTo>
                    <a:pt x="212" y="6"/>
                    <a:pt x="203" y="17"/>
                    <a:pt x="194" y="26"/>
                  </a:cubicBezTo>
                  <a:close/>
                  <a:moveTo>
                    <a:pt x="203" y="30"/>
                  </a:moveTo>
                  <a:cubicBezTo>
                    <a:pt x="213" y="22"/>
                    <a:pt x="229" y="6"/>
                    <a:pt x="241" y="21"/>
                  </a:cubicBezTo>
                  <a:cubicBezTo>
                    <a:pt x="250" y="34"/>
                    <a:pt x="235" y="46"/>
                    <a:pt x="228" y="57"/>
                  </a:cubicBezTo>
                  <a:cubicBezTo>
                    <a:pt x="221" y="46"/>
                    <a:pt x="212" y="38"/>
                    <a:pt x="203" y="30"/>
                  </a:cubicBezTo>
                  <a:close/>
                  <a:moveTo>
                    <a:pt x="192" y="38"/>
                  </a:moveTo>
                  <a:cubicBezTo>
                    <a:pt x="208" y="38"/>
                    <a:pt x="220" y="51"/>
                    <a:pt x="221" y="67"/>
                  </a:cubicBezTo>
                  <a:cubicBezTo>
                    <a:pt x="211" y="57"/>
                    <a:pt x="202" y="47"/>
                    <a:pt x="192" y="38"/>
                  </a:cubicBezTo>
                  <a:close/>
                  <a:moveTo>
                    <a:pt x="167" y="67"/>
                  </a:moveTo>
                  <a:cubicBezTo>
                    <a:pt x="138" y="96"/>
                    <a:pt x="109" y="125"/>
                    <a:pt x="80" y="154"/>
                  </a:cubicBezTo>
                  <a:cubicBezTo>
                    <a:pt x="69" y="165"/>
                    <a:pt x="57" y="175"/>
                    <a:pt x="48" y="189"/>
                  </a:cubicBezTo>
                  <a:cubicBezTo>
                    <a:pt x="54" y="186"/>
                    <a:pt x="60" y="182"/>
                    <a:pt x="65" y="177"/>
                  </a:cubicBezTo>
                  <a:cubicBezTo>
                    <a:pt x="96" y="145"/>
                    <a:pt x="128" y="114"/>
                    <a:pt x="159" y="83"/>
                  </a:cubicBezTo>
                  <a:cubicBezTo>
                    <a:pt x="169" y="73"/>
                    <a:pt x="180" y="63"/>
                    <a:pt x="187" y="50"/>
                  </a:cubicBezTo>
                  <a:cubicBezTo>
                    <a:pt x="180" y="55"/>
                    <a:pt x="173" y="61"/>
                    <a:pt x="167" y="67"/>
                  </a:cubicBezTo>
                  <a:close/>
                  <a:moveTo>
                    <a:pt x="185" y="65"/>
                  </a:moveTo>
                  <a:cubicBezTo>
                    <a:pt x="150" y="100"/>
                    <a:pt x="116" y="135"/>
                    <a:pt x="81" y="169"/>
                  </a:cubicBezTo>
                  <a:cubicBezTo>
                    <a:pt x="73" y="178"/>
                    <a:pt x="62" y="186"/>
                    <a:pt x="59" y="199"/>
                  </a:cubicBezTo>
                  <a:cubicBezTo>
                    <a:pt x="73" y="195"/>
                    <a:pt x="81" y="184"/>
                    <a:pt x="91" y="174"/>
                  </a:cubicBezTo>
                  <a:cubicBezTo>
                    <a:pt x="125" y="140"/>
                    <a:pt x="159" y="107"/>
                    <a:pt x="193" y="73"/>
                  </a:cubicBezTo>
                  <a:cubicBezTo>
                    <a:pt x="198" y="68"/>
                    <a:pt x="200" y="61"/>
                    <a:pt x="202" y="55"/>
                  </a:cubicBezTo>
                  <a:cubicBezTo>
                    <a:pt x="196" y="57"/>
                    <a:pt x="190" y="60"/>
                    <a:pt x="185" y="65"/>
                  </a:cubicBezTo>
                  <a:close/>
                  <a:moveTo>
                    <a:pt x="100" y="174"/>
                  </a:moveTo>
                  <a:cubicBezTo>
                    <a:pt x="89" y="186"/>
                    <a:pt x="74" y="196"/>
                    <a:pt x="68" y="212"/>
                  </a:cubicBezTo>
                  <a:cubicBezTo>
                    <a:pt x="106" y="179"/>
                    <a:pt x="140" y="140"/>
                    <a:pt x="177" y="105"/>
                  </a:cubicBezTo>
                  <a:cubicBezTo>
                    <a:pt x="187" y="94"/>
                    <a:pt x="201" y="85"/>
                    <a:pt x="207" y="70"/>
                  </a:cubicBezTo>
                  <a:cubicBezTo>
                    <a:pt x="169" y="102"/>
                    <a:pt x="136" y="139"/>
                    <a:pt x="100" y="174"/>
                  </a:cubicBezTo>
                  <a:close/>
                  <a:moveTo>
                    <a:pt x="134" y="162"/>
                  </a:moveTo>
                  <a:cubicBezTo>
                    <a:pt x="144" y="151"/>
                    <a:pt x="155" y="141"/>
                    <a:pt x="166" y="132"/>
                  </a:cubicBezTo>
                  <a:cubicBezTo>
                    <a:pt x="167" y="138"/>
                    <a:pt x="167" y="145"/>
                    <a:pt x="167" y="151"/>
                  </a:cubicBezTo>
                  <a:cubicBezTo>
                    <a:pt x="172" y="150"/>
                    <a:pt x="176" y="149"/>
                    <a:pt x="181" y="147"/>
                  </a:cubicBezTo>
                  <a:cubicBezTo>
                    <a:pt x="179" y="153"/>
                    <a:pt x="177" y="158"/>
                    <a:pt x="175" y="163"/>
                  </a:cubicBezTo>
                  <a:cubicBezTo>
                    <a:pt x="181" y="161"/>
                    <a:pt x="187" y="160"/>
                    <a:pt x="193" y="158"/>
                  </a:cubicBezTo>
                  <a:cubicBezTo>
                    <a:pt x="188" y="167"/>
                    <a:pt x="181" y="176"/>
                    <a:pt x="176" y="185"/>
                  </a:cubicBezTo>
                  <a:cubicBezTo>
                    <a:pt x="185" y="180"/>
                    <a:pt x="192" y="172"/>
                    <a:pt x="202" y="169"/>
                  </a:cubicBezTo>
                  <a:cubicBezTo>
                    <a:pt x="202" y="174"/>
                    <a:pt x="201" y="180"/>
                    <a:pt x="200" y="185"/>
                  </a:cubicBezTo>
                  <a:cubicBezTo>
                    <a:pt x="205" y="184"/>
                    <a:pt x="210" y="183"/>
                    <a:pt x="215" y="181"/>
                  </a:cubicBezTo>
                  <a:cubicBezTo>
                    <a:pt x="213" y="186"/>
                    <a:pt x="211" y="192"/>
                    <a:pt x="209" y="197"/>
                  </a:cubicBezTo>
                  <a:cubicBezTo>
                    <a:pt x="215" y="195"/>
                    <a:pt x="221" y="194"/>
                    <a:pt x="227" y="192"/>
                  </a:cubicBezTo>
                  <a:cubicBezTo>
                    <a:pt x="222" y="201"/>
                    <a:pt x="216" y="210"/>
                    <a:pt x="211" y="219"/>
                  </a:cubicBezTo>
                  <a:cubicBezTo>
                    <a:pt x="218" y="214"/>
                    <a:pt x="225" y="208"/>
                    <a:pt x="232" y="203"/>
                  </a:cubicBezTo>
                  <a:cubicBezTo>
                    <a:pt x="237" y="207"/>
                    <a:pt x="241" y="211"/>
                    <a:pt x="245" y="215"/>
                  </a:cubicBezTo>
                  <a:cubicBezTo>
                    <a:pt x="236" y="225"/>
                    <a:pt x="226" y="235"/>
                    <a:pt x="217" y="244"/>
                  </a:cubicBezTo>
                  <a:cubicBezTo>
                    <a:pt x="189" y="217"/>
                    <a:pt x="162" y="189"/>
                    <a:pt x="134" y="162"/>
                  </a:cubicBezTo>
                  <a:close/>
                  <a:moveTo>
                    <a:pt x="39" y="195"/>
                  </a:moveTo>
                  <a:cubicBezTo>
                    <a:pt x="51" y="197"/>
                    <a:pt x="61" y="206"/>
                    <a:pt x="62" y="219"/>
                  </a:cubicBezTo>
                  <a:cubicBezTo>
                    <a:pt x="53" y="225"/>
                    <a:pt x="45" y="230"/>
                    <a:pt x="36" y="236"/>
                  </a:cubicBezTo>
                  <a:cubicBezTo>
                    <a:pt x="31" y="232"/>
                    <a:pt x="27" y="228"/>
                    <a:pt x="22" y="224"/>
                  </a:cubicBezTo>
                  <a:cubicBezTo>
                    <a:pt x="27" y="214"/>
                    <a:pt x="33" y="205"/>
                    <a:pt x="39" y="195"/>
                  </a:cubicBezTo>
                  <a:close/>
                </a:path>
              </a:pathLst>
            </a:custGeom>
            <a:solidFill>
              <a:schemeClr val="accent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Light"/>
                <a:ea typeface="微软雅黑 Light"/>
                <a:cs typeface="+mn-cs"/>
              </a:endParaRPr>
            </a:p>
          </p:txBody>
        </p:sp>
      </p:grpSp>
    </p:spTree>
    <p:extLst>
      <p:ext uri="{BB962C8B-B14F-4D97-AF65-F5344CB8AC3E}">
        <p14:creationId xmlns:p14="http://schemas.microsoft.com/office/powerpoint/2010/main" val="3143070786"/>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700483"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2.4</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：数据空间剪枝</a:t>
            </a:r>
          </a:p>
        </p:txBody>
      </p:sp>
      <p:sp>
        <p:nvSpPr>
          <p:cNvPr id="5" name="矩形 4"/>
          <p:cNvSpPr/>
          <p:nvPr/>
        </p:nvSpPr>
        <p:spPr>
          <a:xfrm>
            <a:off x="101645" y="575233"/>
            <a:ext cx="1338828"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DATA SPACE PRUNING</a:t>
            </a:r>
          </a:p>
        </p:txBody>
      </p:sp>
      <p:cxnSp>
        <p:nvCxnSpPr>
          <p:cNvPr id="7" name="直接连接符 6"/>
          <p:cNvCxnSpPr/>
          <p:nvPr/>
        </p:nvCxnSpPr>
        <p:spPr>
          <a:xfrm>
            <a:off x="194041" y="811697"/>
            <a:ext cx="34738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选题的意义</a:t>
            </a: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1057792" y="1178599"/>
                <a:ext cx="7008020" cy="3190617"/>
              </a:xfrm>
              <a:prstGeom prst="rect">
                <a:avLst/>
              </a:prstGeom>
              <a:solidFill>
                <a:srgbClr val="304371"/>
              </a:solidFill>
            </p:spPr>
            <p:txBody>
              <a:bodyPr wrap="square" rtlCol="0">
                <a:spAutoFit/>
              </a:bodyPr>
              <a:lstStyle/>
              <a:p>
                <a:pPr marL="285750" marR="0" lvl="0" indent="-285750" algn="l" defTabSz="685800" rtl="0" eaLnBrk="1" fontAlgn="auto" latinLnBrk="0" hangingPunct="1">
                  <a:lnSpc>
                    <a:spcPts val="2200"/>
                  </a:lnSpc>
                  <a:spcBef>
                    <a:spcPts val="0"/>
                  </a:spcBef>
                  <a:spcAft>
                    <a:spcPts val="0"/>
                  </a:spcAft>
                  <a:buClr>
                    <a:prstClr val="white"/>
                  </a:buClr>
                  <a:buSzTx/>
                  <a:buFont typeface="Wingdings" panose="05000000000000000000" pitchFamily="2" charset="2"/>
                  <a:buChar char="l"/>
                  <a:tabLst/>
                  <a:defRPr/>
                </a:pP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285750" marR="0" lvl="0"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数据的反单调性（基于模式增长算法）</a:t>
                </a: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285750" marR="0" lvl="0"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l"/>
                  <a:tabLst/>
                  <a:defRPr/>
                </a:pP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628650" marR="0" lvl="1" indent="-285750" algn="l" defTabSz="685800" rtl="0" eaLnBrk="1" fontAlgn="auto" latinLnBrk="0" hangingPunct="1">
                  <a:lnSpc>
                    <a:spcPts val="2200"/>
                  </a:lnSpc>
                  <a:spcBef>
                    <a:spcPts val="0"/>
                  </a:spcBef>
                  <a:spcAft>
                    <a:spcPts val="0"/>
                  </a:spcAft>
                  <a:buClr>
                    <a:prstClr val="white"/>
                  </a:buClr>
                  <a:buSzTx/>
                  <a:buFont typeface="Wingdings" panose="05000000000000000000" pitchFamily="2" charset="2"/>
                  <a:buChar char="Ø"/>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挖掘查询约束</a:t>
                </a:r>
                <a14:m>
                  <m:oMath xmlns:m="http://schemas.openxmlformats.org/officeDocument/2006/math">
                    <m:sSub>
                      <m:sSubPr>
                        <m:ctrlPr>
                          <a:rPr kumimoji="0" lang="zh-CN" altLang="en-US" sz="18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white"/>
                            </a:solidFill>
                            <a:effectLst/>
                            <a:uLnTx/>
                            <a:uFillTx/>
                            <a:latin typeface="Cambria Math"/>
                            <a:cs typeface="+mn-cs"/>
                          </a:rPr>
                          <m:t>𝐶</m:t>
                        </m:r>
                      </m:e>
                      <m:sub>
                        <m:r>
                          <a:rPr kumimoji="0" lang="zh-CN" altLang="en-US" sz="1800" b="0" i="0" u="none" strike="noStrike" kern="1200" cap="none" spc="0" normalizeH="0" baseline="0" noProof="0">
                            <a:ln>
                              <a:noFill/>
                            </a:ln>
                            <a:solidFill>
                              <a:prstClr val="white"/>
                            </a:solidFill>
                            <a:effectLst/>
                            <a:uLnTx/>
                            <a:uFillTx/>
                            <a:latin typeface="Cambria Math"/>
                            <a:cs typeface="+mn-cs"/>
                          </a:rPr>
                          <m:t>1</m:t>
                        </m:r>
                      </m:sub>
                    </m:sSub>
                  </m:oMath>
                </a14:m>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a:t>
                </a:r>
                <a:r>
                  <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rPr>
                  <a:t>Sum(I. price ) &gt;=$100,</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即被挖掘模式中商品的价格和不小于</a:t>
                </a:r>
                <a:r>
                  <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rPr>
                  <a:t>100</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美元。</a:t>
                </a: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628650" marR="0" lvl="1" indent="-285750" algn="l" defTabSz="685800" rtl="0" eaLnBrk="1" fontAlgn="auto" latinLnBrk="0" hangingPunct="1">
                  <a:lnSpc>
                    <a:spcPts val="2200"/>
                  </a:lnSpc>
                  <a:spcBef>
                    <a:spcPts val="0"/>
                  </a:spcBef>
                  <a:spcAft>
                    <a:spcPts val="0"/>
                  </a:spcAft>
                  <a:buClr>
                    <a:prstClr val="white"/>
                  </a:buClr>
                  <a:buSzTx/>
                  <a:buFont typeface="Wingdings" panose="05000000000000000000" pitchFamily="2" charset="2"/>
                  <a:buChar char="Ø"/>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频繁集</a:t>
                </a:r>
                <a:r>
                  <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rPr>
                  <a:t>S</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不满足约束</a:t>
                </a:r>
                <a14:m>
                  <m:oMath xmlns:m="http://schemas.openxmlformats.org/officeDocument/2006/math">
                    <m:sSub>
                      <m:sSubPr>
                        <m:ctrlPr>
                          <a:rPr kumimoji="0" lang="zh-CN" altLang="en-US" sz="18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white"/>
                            </a:solidFill>
                            <a:effectLst/>
                            <a:uLnTx/>
                            <a:uFillTx/>
                            <a:latin typeface="Cambria Math"/>
                            <a:cs typeface="+mn-cs"/>
                          </a:rPr>
                          <m:t>𝐶</m:t>
                        </m:r>
                      </m:e>
                      <m:sub>
                        <m:r>
                          <a:rPr kumimoji="0" lang="zh-CN" altLang="en-US" sz="1800" b="0" i="0" u="none" strike="noStrike" kern="1200" cap="none" spc="0" normalizeH="0" baseline="0" noProof="0">
                            <a:ln>
                              <a:noFill/>
                            </a:ln>
                            <a:solidFill>
                              <a:prstClr val="white"/>
                            </a:solidFill>
                            <a:effectLst/>
                            <a:uLnTx/>
                            <a:uFillTx/>
                            <a:latin typeface="Cambria Math"/>
                            <a:cs typeface="+mn-cs"/>
                          </a:rPr>
                          <m:t>1</m:t>
                        </m:r>
                      </m:sub>
                    </m:sSub>
                  </m:oMath>
                </a14:m>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，假设</a:t>
                </a:r>
                <a:r>
                  <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rPr>
                  <a:t>S</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中商品价格和为</a:t>
                </a:r>
                <a:r>
                  <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rPr>
                  <a:t>50</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美元。如果事务</a:t>
                </a:r>
                <a14:m>
                  <m:oMath xmlns:m="http://schemas.openxmlformats.org/officeDocument/2006/math">
                    <m:sSub>
                      <m:sSubPr>
                        <m:ctrlPr>
                          <a:rPr kumimoji="0" lang="zh-CN" altLang="en-US" sz="18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white"/>
                            </a:solidFill>
                            <a:effectLst/>
                            <a:uLnTx/>
                            <a:uFillTx/>
                            <a:latin typeface="Cambria Math"/>
                            <a:cs typeface="+mn-cs"/>
                          </a:rPr>
                          <m:t>𝑇</m:t>
                        </m:r>
                      </m:e>
                      <m:sub>
                        <m:r>
                          <a:rPr kumimoji="0" lang="zh-CN" altLang="en-US" sz="1800" b="0" i="1" u="none" strike="noStrike" kern="1200" cap="none" spc="0" normalizeH="0" baseline="0" noProof="0">
                            <a:ln>
                              <a:noFill/>
                            </a:ln>
                            <a:solidFill>
                              <a:prstClr val="white"/>
                            </a:solidFill>
                            <a:effectLst/>
                            <a:uLnTx/>
                            <a:uFillTx/>
                            <a:latin typeface="Cambria Math"/>
                            <a:cs typeface="+mn-cs"/>
                          </a:rPr>
                          <m:t>𝑖</m:t>
                        </m:r>
                      </m:sub>
                    </m:sSub>
                  </m:oMath>
                </a14:m>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中剩下的频繁项假设</a:t>
                </a:r>
                <a:r>
                  <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rPr>
                  <a:t>{</a:t>
                </a:r>
                <a14:m>
                  <m:oMath xmlns:m="http://schemas.openxmlformats.org/officeDocument/2006/math">
                    <m:sSub>
                      <m:sSubPr>
                        <m:ctrlPr>
                          <a:rPr kumimoji="0" lang="zh-CN" altLang="en-US" sz="18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white"/>
                            </a:solidFill>
                            <a:effectLst/>
                            <a:uLnTx/>
                            <a:uFillTx/>
                            <a:latin typeface="Cambria Math"/>
                            <a:cs typeface="+mn-cs"/>
                          </a:rPr>
                          <m:t>𝑖</m:t>
                        </m:r>
                      </m:e>
                      <m:sub>
                        <m:r>
                          <a:rPr kumimoji="0" lang="zh-CN" altLang="en-US" sz="1800" b="0" i="0" u="none" strike="noStrike" kern="1200" cap="none" spc="0" normalizeH="0" baseline="0" noProof="0">
                            <a:ln>
                              <a:noFill/>
                            </a:ln>
                            <a:solidFill>
                              <a:prstClr val="white"/>
                            </a:solidFill>
                            <a:effectLst/>
                            <a:uLnTx/>
                            <a:uFillTx/>
                            <a:latin typeface="Cambria Math"/>
                            <a:cs typeface="+mn-cs"/>
                          </a:rPr>
                          <m:t>2</m:t>
                        </m:r>
                      </m:sub>
                    </m:sSub>
                  </m:oMath>
                </a14:m>
                <a:r>
                  <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rPr>
                  <a:t>.price=$5,</a:t>
                </a:r>
                <a:r>
                  <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rPr>
                  <a:t> </a:t>
                </a:r>
                <a14:m>
                  <m:oMath xmlns:m="http://schemas.openxmlformats.org/officeDocument/2006/math">
                    <m:sSub>
                      <m:sSubPr>
                        <m:ctrlPr>
                          <a:rPr kumimoji="0" lang="zh-CN" altLang="en-US" sz="18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white"/>
                            </a:solidFill>
                            <a:effectLst/>
                            <a:uLnTx/>
                            <a:uFillTx/>
                            <a:latin typeface="Cambria Math"/>
                            <a:cs typeface="+mn-cs"/>
                          </a:rPr>
                          <m:t>𝑖</m:t>
                        </m:r>
                      </m:e>
                      <m:sub>
                        <m:r>
                          <a:rPr kumimoji="0" lang="zh-CN" altLang="en-US" sz="1800" b="0" i="0" u="none" strike="noStrike" kern="1200" cap="none" spc="0" normalizeH="0" baseline="0" noProof="0">
                            <a:ln>
                              <a:noFill/>
                            </a:ln>
                            <a:solidFill>
                              <a:prstClr val="white"/>
                            </a:solidFill>
                            <a:effectLst/>
                            <a:uLnTx/>
                            <a:uFillTx/>
                            <a:latin typeface="Cambria Math"/>
                            <a:cs typeface="+mn-cs"/>
                          </a:rPr>
                          <m:t>5</m:t>
                        </m:r>
                      </m:sub>
                    </m:sSub>
                  </m:oMath>
                </a14:m>
                <a:r>
                  <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rPr>
                  <a:t>.price=$10,</a:t>
                </a:r>
                <a:r>
                  <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rPr>
                  <a:t> </a:t>
                </a:r>
                <a14:m>
                  <m:oMath xmlns:m="http://schemas.openxmlformats.org/officeDocument/2006/math">
                    <m:sSub>
                      <m:sSubPr>
                        <m:ctrlPr>
                          <a:rPr kumimoji="0" lang="zh-CN" altLang="en-US" sz="18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white"/>
                            </a:solidFill>
                            <a:effectLst/>
                            <a:uLnTx/>
                            <a:uFillTx/>
                            <a:latin typeface="Cambria Math"/>
                            <a:cs typeface="+mn-cs"/>
                          </a:rPr>
                          <m:t>𝑖</m:t>
                        </m:r>
                      </m:e>
                      <m:sub>
                        <m:r>
                          <a:rPr kumimoji="0" lang="zh-CN" altLang="en-US" sz="1800" b="0" i="0" u="none" strike="noStrike" kern="1200" cap="none" spc="0" normalizeH="0" baseline="0" noProof="0">
                            <a:ln>
                              <a:noFill/>
                            </a:ln>
                            <a:solidFill>
                              <a:prstClr val="white"/>
                            </a:solidFill>
                            <a:effectLst/>
                            <a:uLnTx/>
                            <a:uFillTx/>
                            <a:latin typeface="Cambria Math"/>
                            <a:cs typeface="+mn-cs"/>
                          </a:rPr>
                          <m:t>8</m:t>
                        </m:r>
                      </m:sub>
                    </m:sSub>
                  </m:oMath>
                </a14:m>
                <a:r>
                  <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rPr>
                  <a:t>.price=$20},</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则</a:t>
                </a:r>
                <a14:m>
                  <m:oMath xmlns:m="http://schemas.openxmlformats.org/officeDocument/2006/math">
                    <m:sSub>
                      <m:sSubPr>
                        <m:ctrlPr>
                          <a:rPr kumimoji="0" lang="zh-CN" altLang="en-US" sz="18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white"/>
                            </a:solidFill>
                            <a:effectLst/>
                            <a:uLnTx/>
                            <a:uFillTx/>
                            <a:latin typeface="Cambria Math"/>
                            <a:cs typeface="+mn-cs"/>
                          </a:rPr>
                          <m:t>𝑇</m:t>
                        </m:r>
                      </m:e>
                      <m:sub>
                        <m:r>
                          <a:rPr kumimoji="0" lang="zh-CN" altLang="en-US" sz="1800" b="0" i="1" u="none" strike="noStrike" kern="1200" cap="none" spc="0" normalizeH="0" baseline="0" noProof="0">
                            <a:ln>
                              <a:noFill/>
                            </a:ln>
                            <a:solidFill>
                              <a:prstClr val="white"/>
                            </a:solidFill>
                            <a:effectLst/>
                            <a:uLnTx/>
                            <a:uFillTx/>
                            <a:latin typeface="Cambria Math"/>
                            <a:cs typeface="+mn-cs"/>
                          </a:rPr>
                          <m:t>𝑖</m:t>
                        </m:r>
                      </m:sub>
                    </m:sSub>
                  </m:oMath>
                </a14:m>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不能使</a:t>
                </a:r>
                <a:r>
                  <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rPr>
                  <a:t>S</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满足该约束。因此，</a:t>
                </a:r>
                <a14:m>
                  <m:oMath xmlns:m="http://schemas.openxmlformats.org/officeDocument/2006/math">
                    <m:sSub>
                      <m:sSubPr>
                        <m:ctrlPr>
                          <a:rPr kumimoji="0" lang="zh-CN" altLang="en-US" sz="18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white"/>
                            </a:solidFill>
                            <a:effectLst/>
                            <a:uLnTx/>
                            <a:uFillTx/>
                            <a:latin typeface="Cambria Math"/>
                            <a:cs typeface="+mn-cs"/>
                          </a:rPr>
                          <m:t>𝑇</m:t>
                        </m:r>
                      </m:e>
                      <m:sub>
                        <m:r>
                          <a:rPr kumimoji="0" lang="zh-CN" altLang="en-US" sz="1800" b="0" i="1" u="none" strike="noStrike" kern="1200" cap="none" spc="0" normalizeH="0" baseline="0" noProof="0">
                            <a:ln>
                              <a:noFill/>
                            </a:ln>
                            <a:solidFill>
                              <a:prstClr val="white"/>
                            </a:solidFill>
                            <a:effectLst/>
                            <a:uLnTx/>
                            <a:uFillTx/>
                            <a:latin typeface="Cambria Math"/>
                            <a:cs typeface="+mn-cs"/>
                          </a:rPr>
                          <m:t>𝑖</m:t>
                        </m:r>
                      </m:sub>
                    </m:sSub>
                  </m:oMath>
                </a14:m>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可以剪掉。</a:t>
                </a: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285750" marR="0" lvl="0"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l"/>
                  <a:tabLst/>
                  <a:defRPr/>
                </a:pPr>
                <a:endParaRPr kumimoji="0" lang="en-US" altLang="zh-CN" sz="2000" b="0" i="1" u="none" strike="noStrike" kern="1200" cap="none" spc="0" normalizeH="0" baseline="-25000" noProof="0" dirty="0">
                  <a:ln>
                    <a:noFill/>
                  </a:ln>
                  <a:solidFill>
                    <a:prstClr val="white"/>
                  </a:solidFill>
                  <a:effectLst/>
                  <a:uLnTx/>
                  <a:uFillTx/>
                  <a:latin typeface="Times New Roman" pitchFamily="18" charset="0"/>
                  <a:ea typeface="宋体" charset="-122"/>
                  <a:cs typeface="+mn-cs"/>
                </a:endParaRPr>
              </a:p>
              <a:p>
                <a:pPr marL="342900" marR="0" lvl="2" indent="0" algn="l" defTabSz="685800" rtl="0" eaLnBrk="1" fontAlgn="auto" latinLnBrk="0" hangingPunct="1">
                  <a:lnSpc>
                    <a:spcPts val="2200"/>
                  </a:lnSpc>
                  <a:spcBef>
                    <a:spcPts val="0"/>
                  </a:spcBef>
                  <a:spcAft>
                    <a:spcPts val="0"/>
                  </a:spcAft>
                  <a:buClr>
                    <a:srgbClr val="304371"/>
                  </a:buClr>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endParaRPr>
              </a:p>
              <a:p>
                <a:pPr marL="342900" marR="0" lvl="2" indent="0" algn="l" defTabSz="685800" rtl="0" eaLnBrk="1" fontAlgn="auto" latinLnBrk="0" hangingPunct="1">
                  <a:lnSpc>
                    <a:spcPct val="100000"/>
                  </a:lnSpc>
                  <a:spcBef>
                    <a:spcPts val="0"/>
                  </a:spcBef>
                  <a:spcAft>
                    <a:spcPts val="0"/>
                  </a:spcAft>
                  <a:buClr>
                    <a:srgbClr val="304371"/>
                  </a:buClr>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Light"/>
                  <a:ea typeface="宋体" charset="-122"/>
                  <a:cs typeface="+mn-cs"/>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057792" y="1178599"/>
                <a:ext cx="7008020" cy="3190617"/>
              </a:xfrm>
              <a:prstGeom prst="rect">
                <a:avLst/>
              </a:prstGeom>
              <a:blipFill rotWithShape="1">
                <a:blip r:embed="rId4"/>
                <a:stretch>
                  <a:fillRect l="-609" r="-14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353666"/>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700483"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2.4</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：数据空间剪枝</a:t>
            </a:r>
          </a:p>
        </p:txBody>
      </p:sp>
      <p:sp>
        <p:nvSpPr>
          <p:cNvPr id="5" name="矩形 4"/>
          <p:cNvSpPr/>
          <p:nvPr/>
        </p:nvSpPr>
        <p:spPr>
          <a:xfrm>
            <a:off x="101645" y="575233"/>
            <a:ext cx="1338828"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DATA SPACE PRUNING</a:t>
            </a:r>
          </a:p>
        </p:txBody>
      </p:sp>
      <p:cxnSp>
        <p:nvCxnSpPr>
          <p:cNvPr id="7" name="直接连接符 6"/>
          <p:cNvCxnSpPr/>
          <p:nvPr/>
        </p:nvCxnSpPr>
        <p:spPr>
          <a:xfrm>
            <a:off x="194041" y="811697"/>
            <a:ext cx="34738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选题的意义</a:t>
            </a: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1040508" y="1099664"/>
                <a:ext cx="7008020" cy="3477875"/>
              </a:xfrm>
              <a:prstGeom prst="rect">
                <a:avLst/>
              </a:prstGeom>
              <a:solidFill>
                <a:srgbClr val="304371"/>
              </a:solidFill>
            </p:spPr>
            <p:txBody>
              <a:bodyPr wrap="square" rtlCol="0">
                <a:spAutoFit/>
              </a:bodyPr>
              <a:lstStyle/>
              <a:p>
                <a:pPr marL="285750" marR="0" lvl="0" indent="-285750" algn="l" defTabSz="685800" rtl="0" eaLnBrk="1" fontAlgn="auto" latinLnBrk="0" hangingPunct="1">
                  <a:lnSpc>
                    <a:spcPts val="2200"/>
                  </a:lnSpc>
                  <a:spcBef>
                    <a:spcPts val="0"/>
                  </a:spcBef>
                  <a:spcAft>
                    <a:spcPts val="0"/>
                  </a:spcAft>
                  <a:buClr>
                    <a:prstClr val="white"/>
                  </a:buClr>
                  <a:buSzTx/>
                  <a:buFont typeface="Wingdings" panose="05000000000000000000" pitchFamily="2" charset="2"/>
                  <a:buChar char="l"/>
                  <a:tabLst/>
                  <a:defRPr/>
                </a:pP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285750" marR="0" lvl="0"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数据的反单调性</a:t>
                </a: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285750" marR="0" lvl="0" indent="-285750" algn="l" defTabSz="685800" rtl="0" eaLnBrk="1" fontAlgn="auto" latinLnBrk="0" hangingPunct="1">
                  <a:lnSpc>
                    <a:spcPts val="2200"/>
                  </a:lnSpc>
                  <a:spcBef>
                    <a:spcPts val="0"/>
                  </a:spcBef>
                  <a:spcAft>
                    <a:spcPts val="0"/>
                  </a:spcAft>
                  <a:buClrTx/>
                  <a:buSzTx/>
                  <a:buFont typeface="Wingdings" panose="05000000000000000000" pitchFamily="2" charset="2"/>
                  <a:buChar char="l"/>
                  <a:tabLst/>
                  <a:defRPr/>
                </a:pP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628650" marR="0" lvl="1" indent="-285750" algn="l" defTabSz="685800" rtl="0" eaLnBrk="1" fontAlgn="auto" latinLnBrk="0" hangingPunct="1">
                  <a:lnSpc>
                    <a:spcPts val="2200"/>
                  </a:lnSpc>
                  <a:spcBef>
                    <a:spcPts val="0"/>
                  </a:spcBef>
                  <a:spcAft>
                    <a:spcPts val="0"/>
                  </a:spcAft>
                  <a:buClr>
                    <a:prstClr val="white"/>
                  </a:buClr>
                  <a:buSzTx/>
                  <a:buFont typeface="Wingdings" panose="05000000000000000000" pitchFamily="2" charset="2"/>
                  <a:buChar char="Ø"/>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rPr>
                  <a:t>约束</a:t>
                </a:r>
                <a14:m>
                  <m:oMath xmlns:m="http://schemas.openxmlformats.org/officeDocument/2006/math">
                    <m:sSub>
                      <m:sSubPr>
                        <m:ctrlPr>
                          <a:rPr kumimoji="0" lang="zh-CN" altLang="en-US" sz="18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white"/>
                            </a:solidFill>
                            <a:effectLst/>
                            <a:uLnTx/>
                            <a:uFillTx/>
                            <a:latin typeface="Cambria Math"/>
                            <a:cs typeface="+mn-cs"/>
                          </a:rPr>
                          <m:t>𝐶</m:t>
                        </m:r>
                      </m:e>
                      <m:sub>
                        <m:r>
                          <a:rPr kumimoji="0" lang="zh-CN" altLang="en-US" sz="1800" b="0" i="0" u="none" strike="noStrike" kern="1200" cap="none" spc="0" normalizeH="0" baseline="0" noProof="0">
                            <a:ln>
                              <a:noFill/>
                            </a:ln>
                            <a:solidFill>
                              <a:prstClr val="white"/>
                            </a:solidFill>
                            <a:effectLst/>
                            <a:uLnTx/>
                            <a:uFillTx/>
                            <a:latin typeface="Cambria Math"/>
                            <a:cs typeface="+mn-cs"/>
                          </a:rPr>
                          <m:t>2</m:t>
                        </m:r>
                      </m:sub>
                    </m:sSub>
                  </m:oMath>
                </a14:m>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a:t>
                </a:r>
                <a:r>
                  <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rPr>
                  <a:t>sum(I. price)&lt;=$100,</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我们可以同时对模式空间和数据空间进行剪枝。对于模式：如果当前项集的价格和超过</a:t>
                </a:r>
                <a:r>
                  <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rPr>
                  <a:t>100</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美元，则可以剪掉它。同时我们可以剪掉事务</a:t>
                </a:r>
                <a14:m>
                  <m:oMath xmlns:m="http://schemas.openxmlformats.org/officeDocument/2006/math">
                    <m:sSub>
                      <m:sSubPr>
                        <m:ctrlPr>
                          <a:rPr kumimoji="0" lang="zh-CN" altLang="en-US" sz="18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white"/>
                            </a:solidFill>
                            <a:effectLst/>
                            <a:uLnTx/>
                            <a:uFillTx/>
                            <a:latin typeface="Cambria Math"/>
                            <a:cs typeface="+mn-cs"/>
                          </a:rPr>
                          <m:t>𝑇</m:t>
                        </m:r>
                      </m:e>
                      <m:sub>
                        <m:r>
                          <a:rPr kumimoji="0" lang="zh-CN" altLang="en-US" sz="1800" b="0" i="1" u="none" strike="noStrike" kern="1200" cap="none" spc="0" normalizeH="0" baseline="0" noProof="0">
                            <a:ln>
                              <a:noFill/>
                            </a:ln>
                            <a:solidFill>
                              <a:prstClr val="white"/>
                            </a:solidFill>
                            <a:effectLst/>
                            <a:uLnTx/>
                            <a:uFillTx/>
                            <a:latin typeface="Cambria Math"/>
                            <a:cs typeface="+mn-cs"/>
                          </a:rPr>
                          <m:t>𝑖</m:t>
                        </m:r>
                      </m:sub>
                    </m:sSub>
                  </m:oMath>
                </a14:m>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中剩下不能使</a:t>
                </a:r>
                <a14:m>
                  <m:oMath xmlns:m="http://schemas.openxmlformats.org/officeDocument/2006/math">
                    <m:sSub>
                      <m:sSubPr>
                        <m:ctrlPr>
                          <a:rPr kumimoji="0" lang="zh-CN" altLang="en-US" sz="18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white"/>
                            </a:solidFill>
                            <a:effectLst/>
                            <a:uLnTx/>
                            <a:uFillTx/>
                            <a:latin typeface="Cambria Math"/>
                            <a:cs typeface="+mn-cs"/>
                          </a:rPr>
                          <m:t>𝐶</m:t>
                        </m:r>
                      </m:e>
                      <m:sub>
                        <m:r>
                          <a:rPr kumimoji="0" lang="zh-CN" altLang="en-US" sz="1800" b="0" i="0" u="none" strike="noStrike" kern="1200" cap="none" spc="0" normalizeH="0" baseline="0" noProof="0">
                            <a:ln>
                              <a:noFill/>
                            </a:ln>
                            <a:solidFill>
                              <a:prstClr val="white"/>
                            </a:solidFill>
                            <a:effectLst/>
                            <a:uLnTx/>
                            <a:uFillTx/>
                            <a:latin typeface="Cambria Math"/>
                            <a:cs typeface="+mn-cs"/>
                          </a:rPr>
                          <m:t>2</m:t>
                        </m:r>
                      </m:sub>
                    </m:sSub>
                  </m:oMath>
                </a14:m>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成立的项。</a:t>
                </a: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628650" marR="0" lvl="1" indent="-285750" algn="l" defTabSz="685800" rtl="0" eaLnBrk="1" fontAlgn="auto" latinLnBrk="0" hangingPunct="1">
                  <a:lnSpc>
                    <a:spcPts val="2200"/>
                  </a:lnSpc>
                  <a:spcBef>
                    <a:spcPts val="0"/>
                  </a:spcBef>
                  <a:spcAft>
                    <a:spcPts val="0"/>
                  </a:spcAft>
                  <a:buClr>
                    <a:prstClr val="white"/>
                  </a:buClr>
                  <a:buSzTx/>
                  <a:buFont typeface="Wingdings" panose="05000000000000000000" pitchFamily="2" charset="2"/>
                  <a:buChar char="Ø"/>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例如：当前</a:t>
                </a:r>
                <a:r>
                  <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rPr>
                  <a:t>S</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项集商品价格和为</a:t>
                </a:r>
                <a:r>
                  <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rPr>
                  <a:t>90</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美元，则</a:t>
                </a:r>
                <a14:m>
                  <m:oMath xmlns:m="http://schemas.openxmlformats.org/officeDocument/2006/math">
                    <m:sSub>
                      <m:sSubPr>
                        <m:ctrlPr>
                          <a:rPr kumimoji="0" lang="zh-CN" altLang="en-US" sz="18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white"/>
                            </a:solidFill>
                            <a:effectLst/>
                            <a:uLnTx/>
                            <a:uFillTx/>
                            <a:latin typeface="Cambria Math"/>
                            <a:cs typeface="+mn-cs"/>
                          </a:rPr>
                          <m:t>𝑇</m:t>
                        </m:r>
                      </m:e>
                      <m:sub>
                        <m:r>
                          <a:rPr kumimoji="0" lang="zh-CN" altLang="en-US" sz="1800" b="0" i="1" u="none" strike="noStrike" kern="1200" cap="none" spc="0" normalizeH="0" baseline="0" noProof="0">
                            <a:ln>
                              <a:noFill/>
                            </a:ln>
                            <a:solidFill>
                              <a:prstClr val="white"/>
                            </a:solidFill>
                            <a:effectLst/>
                            <a:uLnTx/>
                            <a:uFillTx/>
                            <a:latin typeface="Cambria Math"/>
                            <a:cs typeface="+mn-cs"/>
                          </a:rPr>
                          <m:t>𝑖</m:t>
                        </m:r>
                      </m:sub>
                    </m:sSub>
                    <m:r>
                      <a:rPr kumimoji="0" lang="zh-CN" altLang="en-US" sz="1800" b="0" i="1" u="none" strike="noStrike" kern="1200" cap="none" spc="0" normalizeH="0" baseline="0" noProof="0" smtClean="0">
                        <a:ln>
                          <a:noFill/>
                        </a:ln>
                        <a:solidFill>
                          <a:prstClr val="white"/>
                        </a:solidFill>
                        <a:effectLst/>
                        <a:uLnTx/>
                        <a:uFillTx/>
                        <a:latin typeface="Cambria Math"/>
                        <a:cs typeface="+mn-cs"/>
                      </a:rPr>
                      <m:t>中</m:t>
                    </m:r>
                  </m:oMath>
                </a14:m>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剩下的频繁项中价格和超过</a:t>
                </a:r>
                <a:r>
                  <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rPr>
                  <a:t>10</a:t>
                </a:r>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美元的任何模式都会被剪掉。如果</a:t>
                </a:r>
                <a14:m>
                  <m:oMath xmlns:m="http://schemas.openxmlformats.org/officeDocument/2006/math">
                    <m:sSub>
                      <m:sSubPr>
                        <m:ctrlPr>
                          <a:rPr kumimoji="0" lang="zh-CN" altLang="en-US" sz="18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white"/>
                            </a:solidFill>
                            <a:effectLst/>
                            <a:uLnTx/>
                            <a:uFillTx/>
                            <a:latin typeface="Cambria Math"/>
                            <a:cs typeface="+mn-cs"/>
                          </a:rPr>
                          <m:t>𝑇</m:t>
                        </m:r>
                      </m:e>
                      <m:sub>
                        <m:r>
                          <a:rPr kumimoji="0" lang="zh-CN" altLang="en-US" sz="1800" b="0" i="1" u="none" strike="noStrike" kern="1200" cap="none" spc="0" normalizeH="0" baseline="0" noProof="0">
                            <a:ln>
                              <a:noFill/>
                            </a:ln>
                            <a:solidFill>
                              <a:prstClr val="white"/>
                            </a:solidFill>
                            <a:effectLst/>
                            <a:uLnTx/>
                            <a:uFillTx/>
                            <a:latin typeface="Cambria Math"/>
                            <a:cs typeface="+mn-cs"/>
                          </a:rPr>
                          <m:t>𝑖</m:t>
                        </m:r>
                      </m:sub>
                    </m:sSub>
                  </m:oMath>
                </a14:m>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中剩余项都不能使该约束成立，则应该剪掉整个事务</a:t>
                </a:r>
                <a14:m>
                  <m:oMath xmlns:m="http://schemas.openxmlformats.org/officeDocument/2006/math">
                    <m:sSub>
                      <m:sSubPr>
                        <m:ctrlPr>
                          <a:rPr kumimoji="0" lang="zh-CN" altLang="en-US" sz="18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white"/>
                            </a:solidFill>
                            <a:effectLst/>
                            <a:uLnTx/>
                            <a:uFillTx/>
                            <a:latin typeface="Cambria Math"/>
                            <a:cs typeface="+mn-cs"/>
                          </a:rPr>
                          <m:t>𝑇</m:t>
                        </m:r>
                      </m:e>
                      <m:sub>
                        <m:r>
                          <a:rPr kumimoji="0" lang="zh-CN" altLang="en-US" sz="1800" b="0" i="1" u="none" strike="noStrike" kern="1200" cap="none" spc="0" normalizeH="0" baseline="0" noProof="0">
                            <a:ln>
                              <a:noFill/>
                            </a:ln>
                            <a:solidFill>
                              <a:prstClr val="white"/>
                            </a:solidFill>
                            <a:effectLst/>
                            <a:uLnTx/>
                            <a:uFillTx/>
                            <a:latin typeface="Cambria Math"/>
                            <a:cs typeface="+mn-cs"/>
                          </a:rPr>
                          <m:t>𝑖</m:t>
                        </m:r>
                      </m:sub>
                    </m:sSub>
                  </m:oMath>
                </a14:m>
                <a:r>
                  <a:rPr kumimoji="0" lang="zh-CN" altLang="en-US" sz="1800" b="0" i="0" u="none" strike="noStrike" kern="1200" cap="none" spc="0" normalizeH="0" baseline="0" noProof="0" dirty="0">
                    <a:ln>
                      <a:noFill/>
                    </a:ln>
                    <a:solidFill>
                      <a:prstClr val="white"/>
                    </a:solidFill>
                    <a:effectLst/>
                    <a:uLnTx/>
                    <a:uFillTx/>
                    <a:latin typeface="Calibri Light"/>
                    <a:ea typeface="宋体" charset="-122"/>
                    <a:cs typeface="+mn-cs"/>
                  </a:rPr>
                  <a:t>。</a:t>
                </a: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0" marR="0" lvl="0" indent="0" algn="l" defTabSz="685800" rtl="0" eaLnBrk="1" fontAlgn="auto" latinLnBrk="0" hangingPunct="1">
                  <a:lnSpc>
                    <a:spcPts val="22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a:p>
                <a:pPr marL="0" marR="0" lvl="0" indent="0" algn="l" defTabSz="685800" rtl="0" eaLnBrk="1" fontAlgn="auto" latinLnBrk="0" hangingPunct="1">
                  <a:lnSpc>
                    <a:spcPts val="22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Calibri Light"/>
                  <a:ea typeface="宋体" charset="-122"/>
                  <a:cs typeface="+mn-cs"/>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040508" y="1099664"/>
                <a:ext cx="7008020" cy="3477875"/>
              </a:xfrm>
              <a:prstGeom prst="rect">
                <a:avLst/>
              </a:prstGeom>
              <a:blipFill rotWithShape="1">
                <a:blip r:embed="rId4"/>
                <a:stretch>
                  <a:fillRect l="-609" r="-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0995287"/>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222911" y="2094283"/>
            <a:ext cx="2698176" cy="523220"/>
          </a:xfrm>
          <a:prstGeom prst="rect">
            <a:avLst/>
          </a:prstGeom>
          <a:noFill/>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研究现状与应用</a:t>
            </a:r>
          </a:p>
        </p:txBody>
      </p:sp>
      <p:sp>
        <p:nvSpPr>
          <p:cNvPr id="14" name="矩形 13"/>
          <p:cNvSpPr/>
          <p:nvPr/>
        </p:nvSpPr>
        <p:spPr>
          <a:xfrm>
            <a:off x="3196466" y="2617504"/>
            <a:ext cx="2751074" cy="253916"/>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1050" b="0" i="0" u="none" strike="noStrike" kern="1200" cap="none" spc="0" normalizeH="0" baseline="0" noProof="0" dirty="0">
                <a:ln>
                  <a:noFill/>
                </a:ln>
                <a:solidFill>
                  <a:srgbClr val="304371"/>
                </a:solidFill>
                <a:effectLst/>
                <a:uLnTx/>
                <a:uFillTx/>
                <a:latin typeface="Arial" panose="020B0604020202020204"/>
                <a:ea typeface="方正兰亭黑_GBK"/>
                <a:cs typeface="+mn-cs"/>
              </a:rPr>
              <a:t>RESEARCH STATUS AND APPLICATION</a:t>
            </a:r>
          </a:p>
        </p:txBody>
      </p:sp>
      <p:sp>
        <p:nvSpPr>
          <p:cNvPr id="15" name="矩形 14"/>
          <p:cNvSpPr/>
          <p:nvPr/>
        </p:nvSpPr>
        <p:spPr>
          <a:xfrm>
            <a:off x="2824381" y="2963755"/>
            <a:ext cx="3495238" cy="278602"/>
          </a:xfrm>
          <a:prstGeom prst="rect">
            <a:avLst/>
          </a:prstGeom>
        </p:spPr>
        <p:txBody>
          <a:bodyPr wrap="square">
            <a:spAutoFit/>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grpSp>
    </p:spTree>
    <p:extLst>
      <p:ext uri="{BB962C8B-B14F-4D97-AF65-F5344CB8AC3E}">
        <p14:creationId xmlns:p14="http://schemas.microsoft.com/office/powerpoint/2010/main" val="4018925308"/>
      </p:ext>
    </p:extLst>
  </p:cSld>
  <p:clrMapOvr>
    <a:masterClrMapping/>
  </p:clrMapOvr>
  <p:transition spd="slow">
    <p:push dir="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133358" cy="40011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2.5 </a:t>
            </a:r>
            <a:r>
              <a:rPr kumimoji="0" lang="zh-CN" altLang="en-US"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研究现状与应用</a:t>
            </a:r>
            <a:r>
              <a:rPr kumimoji="0" lang="en-US" altLang="zh-CN"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5107" y="575233"/>
            <a:ext cx="2145139"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RESEARCH STATUS AND APPLICATION</a:t>
            </a:r>
          </a:p>
        </p:txBody>
      </p:sp>
      <p:cxnSp>
        <p:nvCxnSpPr>
          <p:cNvPr id="7" name="直接连接符 6"/>
          <p:cNvCxnSpPr/>
          <p:nvPr/>
        </p:nvCxnSpPr>
        <p:spPr>
          <a:xfrm>
            <a:off x="194041" y="811697"/>
            <a:ext cx="3473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67677" y="962525"/>
            <a:ext cx="4836696" cy="369332"/>
          </a:xfrm>
          <a:prstGeom prst="rect">
            <a:avLst/>
          </a:prstGeom>
          <a:noFill/>
        </p:spPr>
        <p:txBody>
          <a:bodyPr wrap="square" rtlCol="0">
            <a:spAutoFit/>
          </a:bodyPr>
          <a:lstStyle/>
          <a:p>
            <a:pPr marL="285750" marR="0" lvl="0" indent="-285750" algn="l" defTabSz="685800" rtl="0" eaLnBrk="1" fontAlgn="auto" latinLnBrk="0" hangingPunct="1">
              <a:lnSpc>
                <a:spcPct val="100000"/>
              </a:lnSpc>
              <a:spcBef>
                <a:spcPts val="0"/>
              </a:spcBef>
              <a:spcAft>
                <a:spcPts val="0"/>
              </a:spcAft>
              <a:buClr>
                <a:srgbClr val="304371"/>
              </a:buClr>
              <a:buSzTx/>
              <a:buFont typeface="Wingdings" panose="05000000000000000000" pitchFamily="2" charset="2"/>
              <a:buChar char="u"/>
              <a:tabLst/>
              <a:defRPr/>
            </a:pP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面对挑战</a:t>
            </a:r>
          </a:p>
        </p:txBody>
      </p:sp>
      <p:grpSp>
        <p:nvGrpSpPr>
          <p:cNvPr id="28" name="组合 27"/>
          <p:cNvGrpSpPr/>
          <p:nvPr/>
        </p:nvGrpSpPr>
        <p:grpSpPr>
          <a:xfrm>
            <a:off x="1346137" y="1582123"/>
            <a:ext cx="1067276" cy="1067276"/>
            <a:chOff x="1833245" y="2037080"/>
            <a:chExt cx="1423035" cy="1423035"/>
          </a:xfrm>
          <a:solidFill>
            <a:schemeClr val="bg1"/>
          </a:solidFill>
        </p:grpSpPr>
        <p:sp>
          <p:nvSpPr>
            <p:cNvPr id="29" name="泪滴形 28"/>
            <p:cNvSpPr/>
            <p:nvPr/>
          </p:nvSpPr>
          <p:spPr>
            <a:xfrm rot="8100000">
              <a:off x="1833245"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ea"/>
                <a:sym typeface="+mn-lt"/>
              </a:endParaRPr>
            </a:p>
          </p:txBody>
        </p:sp>
        <p:sp>
          <p:nvSpPr>
            <p:cNvPr id="30" name="Freeform 36"/>
            <p:cNvSpPr>
              <a:spLocks noEditPoints="1"/>
            </p:cNvSpPr>
            <p:nvPr/>
          </p:nvSpPr>
          <p:spPr>
            <a:xfrm>
              <a:off x="2149475" y="2462530"/>
              <a:ext cx="752475" cy="572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grpFill/>
            <a:ln w="9525">
              <a:noFill/>
            </a:ln>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Light"/>
                <a:ea typeface="微软雅黑 Light"/>
                <a:cs typeface="+mn-ea"/>
                <a:sym typeface="+mn-lt"/>
              </a:endParaRPr>
            </a:p>
          </p:txBody>
        </p:sp>
      </p:grpSp>
      <p:grpSp>
        <p:nvGrpSpPr>
          <p:cNvPr id="31" name="组合 30"/>
          <p:cNvGrpSpPr/>
          <p:nvPr/>
        </p:nvGrpSpPr>
        <p:grpSpPr>
          <a:xfrm>
            <a:off x="3646942" y="1582598"/>
            <a:ext cx="1067276" cy="1067276"/>
            <a:chOff x="4164965" y="2037080"/>
            <a:chExt cx="1423035" cy="1423035"/>
          </a:xfrm>
          <a:solidFill>
            <a:schemeClr val="bg1"/>
          </a:solidFill>
        </p:grpSpPr>
        <p:sp>
          <p:nvSpPr>
            <p:cNvPr id="32" name="泪滴形 31"/>
            <p:cNvSpPr/>
            <p:nvPr/>
          </p:nvSpPr>
          <p:spPr>
            <a:xfrm rot="8100000">
              <a:off x="4164965"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ea"/>
                <a:sym typeface="+mn-lt"/>
              </a:endParaRPr>
            </a:p>
          </p:txBody>
        </p:sp>
        <p:sp>
          <p:nvSpPr>
            <p:cNvPr id="33" name="Freeform 28"/>
            <p:cNvSpPr>
              <a:spLocks noEditPoints="1"/>
            </p:cNvSpPr>
            <p:nvPr/>
          </p:nvSpPr>
          <p:spPr>
            <a:xfrm>
              <a:off x="4559300" y="2414905"/>
              <a:ext cx="668020" cy="66802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grpFill/>
            <a:ln w="9525">
              <a:noFill/>
            </a:ln>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Light"/>
                <a:ea typeface="微软雅黑 Light"/>
                <a:cs typeface="+mn-ea"/>
                <a:sym typeface="+mn-lt"/>
              </a:endParaRPr>
            </a:p>
          </p:txBody>
        </p:sp>
      </p:grpSp>
      <p:grpSp>
        <p:nvGrpSpPr>
          <p:cNvPr id="34" name="组合 33"/>
          <p:cNvGrpSpPr/>
          <p:nvPr/>
        </p:nvGrpSpPr>
        <p:grpSpPr>
          <a:xfrm>
            <a:off x="6004373" y="1582598"/>
            <a:ext cx="1067276" cy="1067276"/>
            <a:chOff x="8827770" y="2037080"/>
            <a:chExt cx="1423035" cy="1423035"/>
          </a:xfrm>
          <a:solidFill>
            <a:schemeClr val="bg1"/>
          </a:solidFill>
        </p:grpSpPr>
        <p:sp>
          <p:nvSpPr>
            <p:cNvPr id="35" name="泪滴形 34"/>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ea"/>
                <a:sym typeface="+mn-lt"/>
              </a:endParaRPr>
            </a:p>
          </p:txBody>
        </p:sp>
        <p:sp>
          <p:nvSpPr>
            <p:cNvPr id="36" name="Freeform 10"/>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Light"/>
                <a:ea typeface="微软雅黑 Light"/>
                <a:cs typeface="+mn-ea"/>
                <a:sym typeface="+mn-lt"/>
              </a:endParaRPr>
            </a:p>
          </p:txBody>
        </p:sp>
      </p:grpSp>
      <p:sp>
        <p:nvSpPr>
          <p:cNvPr id="11" name="TextBox 10"/>
          <p:cNvSpPr txBox="1"/>
          <p:nvPr/>
        </p:nvSpPr>
        <p:spPr>
          <a:xfrm>
            <a:off x="1004781" y="2954382"/>
            <a:ext cx="1846704" cy="36933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如何拓展新应用</a:t>
            </a:r>
          </a:p>
        </p:txBody>
      </p:sp>
      <p:sp>
        <p:nvSpPr>
          <p:cNvPr id="13" name="TextBox 12"/>
          <p:cNvSpPr txBox="1"/>
          <p:nvPr/>
        </p:nvSpPr>
        <p:spPr>
          <a:xfrm>
            <a:off x="3062744" y="2959766"/>
            <a:ext cx="2351467" cy="92333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新模式指标，并利用这个新模式指标的特性设计出高效算法。</a:t>
            </a:r>
          </a:p>
        </p:txBody>
      </p:sp>
      <p:sp>
        <p:nvSpPr>
          <p:cNvPr id="14" name="TextBox 13"/>
          <p:cNvSpPr txBox="1"/>
          <p:nvPr/>
        </p:nvSpPr>
        <p:spPr>
          <a:xfrm>
            <a:off x="5848692" y="3139048"/>
            <a:ext cx="1750961" cy="92333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通用的方法计算任一模式指标的上</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下界。</a:t>
            </a:r>
          </a:p>
        </p:txBody>
      </p:sp>
    </p:spTree>
    <p:extLst>
      <p:ext uri="{BB962C8B-B14F-4D97-AF65-F5344CB8AC3E}">
        <p14:creationId xmlns:p14="http://schemas.microsoft.com/office/powerpoint/2010/main" val="251220403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Effect transition="in" filter="fade">
                                      <p:cBhvr>
                                        <p:cTn id="18" dur="500"/>
                                        <p:tgtEl>
                                          <p:spTgt spid="31"/>
                                        </p:tgtEl>
                                      </p:cBhvr>
                                    </p:animEffec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childTnLst>
                          </p:cTn>
                        </p:par>
                        <p:par>
                          <p:cTn id="28" fill="hold">
                            <p:stCondLst>
                              <p:cond delay="1500"/>
                            </p:stCondLst>
                            <p:childTnLst>
                              <p:par>
                                <p:cTn id="29" presetID="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133358" cy="40011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2.5 </a:t>
            </a:r>
            <a:r>
              <a:rPr kumimoji="0" lang="zh-CN" altLang="en-US"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研究现状与应用</a:t>
            </a:r>
            <a:r>
              <a:rPr kumimoji="0" lang="en-US" altLang="zh-CN"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5107" y="575233"/>
            <a:ext cx="2145139"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RESEARCH STATUS AND APPLICATION</a:t>
            </a:r>
          </a:p>
        </p:txBody>
      </p:sp>
      <p:cxnSp>
        <p:nvCxnSpPr>
          <p:cNvPr id="7" name="直接连接符 6"/>
          <p:cNvCxnSpPr/>
          <p:nvPr/>
        </p:nvCxnSpPr>
        <p:spPr>
          <a:xfrm>
            <a:off x="194041" y="811697"/>
            <a:ext cx="3473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58171" y="1014298"/>
            <a:ext cx="4295882" cy="369332"/>
          </a:xfrm>
          <a:prstGeom prst="rect">
            <a:avLst/>
          </a:prstGeom>
          <a:noFill/>
        </p:spPr>
        <p:txBody>
          <a:bodyPr wrap="square" rtlCol="0">
            <a:spAutoFit/>
          </a:bodyPr>
          <a:lstStyle/>
          <a:p>
            <a:pPr marL="285750" marR="0" lvl="0" indent="-285750" algn="l" defTabSz="685800" rtl="0" eaLnBrk="1" fontAlgn="auto" latinLnBrk="0" hangingPunct="1">
              <a:lnSpc>
                <a:spcPct val="100000"/>
              </a:lnSpc>
              <a:spcBef>
                <a:spcPts val="0"/>
              </a:spcBef>
              <a:spcAft>
                <a:spcPts val="0"/>
              </a:spcAft>
              <a:buClr>
                <a:srgbClr val="304371"/>
              </a:buClr>
              <a:buSzTx/>
              <a:buFont typeface="Wingdings" panose="05000000000000000000" pitchFamily="2" charset="2"/>
              <a:buChar char="Ø"/>
              <a:tabLst/>
              <a:defRPr/>
            </a:pPr>
            <a:r>
              <a:rPr kumimoji="0" lang="zh-CN" altLang="en-US" sz="1800" b="0" i="0" u="none" strike="noStrike" kern="1200" cap="none" spc="0" normalizeH="0" baseline="0" noProof="0" dirty="0">
                <a:ln>
                  <a:noFill/>
                </a:ln>
                <a:solidFill>
                  <a:prstClr val="black"/>
                </a:solidFill>
                <a:effectLst/>
                <a:uLnTx/>
                <a:uFillTx/>
                <a:latin typeface="Calibri Light"/>
                <a:ea typeface="微软雅黑 Light"/>
                <a:cs typeface="+mn-cs"/>
              </a:rPr>
              <a:t>基于约束的频繁模式挖掘算法 </a:t>
            </a:r>
            <a:r>
              <a:rPr kumimoji="0" lang="en-US" altLang="zh-CN" sz="1800" b="0" i="0" u="none" strike="noStrike" kern="1200" cap="none" spc="0" normalizeH="0" baseline="0" noProof="0" dirty="0">
                <a:ln>
                  <a:noFill/>
                </a:ln>
                <a:solidFill>
                  <a:prstClr val="black"/>
                </a:solidFill>
                <a:effectLst/>
                <a:uLnTx/>
                <a:uFillTx/>
                <a:latin typeface="Calibri Light"/>
                <a:ea typeface="微软雅黑 Light"/>
                <a:cs typeface="+mn-cs"/>
              </a:rPr>
              <a:t>CMFS</a:t>
            </a:r>
            <a:endParaRPr kumimoji="0" lang="zh-CN" altLang="en-US" sz="1800" b="0" i="0" u="none" strike="noStrike" kern="1200" cap="none" spc="0" normalizeH="0" baseline="0" noProof="0" dirty="0">
              <a:ln>
                <a:noFill/>
              </a:ln>
              <a:solidFill>
                <a:prstClr val="black"/>
              </a:solidFill>
              <a:effectLst/>
              <a:uLnTx/>
              <a:uFillTx/>
              <a:latin typeface="Calibri Light"/>
              <a:ea typeface="微软雅黑 Light"/>
              <a:cs typeface="+mn-cs"/>
            </a:endParaRPr>
          </a:p>
        </p:txBody>
      </p:sp>
      <p:sp>
        <p:nvSpPr>
          <p:cNvPr id="9" name="TextBox 8"/>
          <p:cNvSpPr txBox="1"/>
          <p:nvPr/>
        </p:nvSpPr>
        <p:spPr>
          <a:xfrm>
            <a:off x="1279134" y="1463017"/>
            <a:ext cx="5930911" cy="646331"/>
          </a:xfrm>
          <a:prstGeom prst="rect">
            <a:avLst/>
          </a:prstGeom>
          <a:noFill/>
        </p:spPr>
        <p:txBody>
          <a:bodyPr wrap="square" rtlCol="0">
            <a:spAutoFit/>
          </a:bodyPr>
          <a:lstStyle/>
          <a:p>
            <a:pPr marL="0" marR="0" lvl="0" indent="0" algn="l" defTabSz="685800" rtl="0" eaLnBrk="1" fontAlgn="auto" latinLnBrk="0" hangingPunct="1">
              <a:lnSpc>
                <a:spcPts val="22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运用深度优先策略和有效的剪枝方法快速挖掘密集型数据库中带约束的最大频繁项集。</a:t>
            </a:r>
          </a:p>
        </p:txBody>
      </p:sp>
      <p:sp>
        <p:nvSpPr>
          <p:cNvPr id="10" name="TextBox 9"/>
          <p:cNvSpPr txBox="1"/>
          <p:nvPr/>
        </p:nvSpPr>
        <p:spPr>
          <a:xfrm>
            <a:off x="1289333" y="2409885"/>
            <a:ext cx="5995229" cy="938719"/>
          </a:xfrm>
          <a:prstGeom prst="rect">
            <a:avLst/>
          </a:prstGeom>
          <a:noFill/>
        </p:spPr>
        <p:txBody>
          <a:bodyPr wrap="square" rtlCol="0">
            <a:spAutoFit/>
          </a:bodyPr>
          <a:lstStyle/>
          <a:p>
            <a:pPr marL="0" marR="0" lvl="0" indent="0" algn="l" defTabSz="685800" rtl="0" eaLnBrk="1" fontAlgn="auto" latinLnBrk="0" hangingPunct="1">
              <a:lnSpc>
                <a:spcPts val="2200"/>
              </a:lnSpc>
              <a:spcBef>
                <a:spcPts val="0"/>
              </a:spcBef>
              <a:spcAft>
                <a:spcPts val="0"/>
              </a:spcAft>
              <a:buClr>
                <a:srgbClr val="304371"/>
              </a:buClr>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CMFS </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算法</a:t>
            </a: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285750" marR="0" lvl="0" indent="-285750" algn="l" defTabSz="685800" rtl="0" eaLnBrk="1" fontAlgn="auto" latinLnBrk="0" hangingPunct="1">
              <a:lnSpc>
                <a:spcPts val="2200"/>
              </a:lnSpc>
              <a:spcBef>
                <a:spcPts val="0"/>
              </a:spcBef>
              <a:spcAft>
                <a:spcPts val="0"/>
              </a:spcAft>
              <a:buClr>
                <a:srgbClr val="304371"/>
              </a:buClr>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输入：交易数据库</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，最小支持度 </a:t>
            </a:r>
            <a:r>
              <a:rPr kumimoji="0" lang="en-US" altLang="zh-CN" sz="18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MinSup</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，约束条件</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B</a:t>
            </a:r>
          </a:p>
          <a:p>
            <a:pPr marL="285750" marR="0" lvl="0" indent="-285750" algn="l" defTabSz="685800" rtl="0" eaLnBrk="1" fontAlgn="auto" latinLnBrk="0" hangingPunct="1">
              <a:lnSpc>
                <a:spcPts val="2200"/>
              </a:lnSpc>
              <a:spcBef>
                <a:spcPts val="0"/>
              </a:spcBef>
              <a:spcAft>
                <a:spcPts val="0"/>
              </a:spcAft>
              <a:buClr>
                <a:srgbClr val="304371"/>
              </a:buClr>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输出：</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中满足约束条件的最大频繁项集 </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C</a:t>
            </a: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3772318890"/>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133358" cy="40011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2.5 </a:t>
            </a:r>
            <a:r>
              <a:rPr kumimoji="0" lang="zh-CN" altLang="en-US"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研究现状与应用</a:t>
            </a:r>
            <a:r>
              <a:rPr kumimoji="0" lang="en-US" altLang="zh-CN"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5107" y="575233"/>
            <a:ext cx="2145139"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RESEARCH STATUS AND APPLICATION</a:t>
            </a:r>
          </a:p>
        </p:txBody>
      </p:sp>
      <p:cxnSp>
        <p:nvCxnSpPr>
          <p:cNvPr id="7" name="直接连接符 6"/>
          <p:cNvCxnSpPr/>
          <p:nvPr/>
        </p:nvCxnSpPr>
        <p:spPr>
          <a:xfrm>
            <a:off x="194041" y="811697"/>
            <a:ext cx="3473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58171" y="1014298"/>
            <a:ext cx="4295882" cy="369332"/>
          </a:xfrm>
          <a:prstGeom prst="rect">
            <a:avLst/>
          </a:prstGeom>
          <a:noFill/>
        </p:spPr>
        <p:txBody>
          <a:bodyPr wrap="square" rtlCol="0">
            <a:spAutoFit/>
          </a:bodyPr>
          <a:lstStyle/>
          <a:p>
            <a:pPr marL="285750" marR="0" lvl="0" indent="-285750" algn="l" defTabSz="685800" rtl="0" eaLnBrk="1" fontAlgn="auto" latinLnBrk="0" hangingPunct="1">
              <a:lnSpc>
                <a:spcPct val="100000"/>
              </a:lnSpc>
              <a:spcBef>
                <a:spcPts val="0"/>
              </a:spcBef>
              <a:spcAft>
                <a:spcPts val="0"/>
              </a:spcAft>
              <a:buClr>
                <a:srgbClr val="304371"/>
              </a:buClr>
              <a:buSzTx/>
              <a:buFont typeface="Wingdings" panose="05000000000000000000" pitchFamily="2" charset="2"/>
              <a:buChar char="Ø"/>
              <a:tabLst/>
              <a:defRPr/>
            </a:pPr>
            <a:r>
              <a:rPr kumimoji="0" lang="zh-CN" altLang="en-US" sz="1800" b="0" i="0" u="none" strike="noStrike" kern="1200" cap="none" spc="0" normalizeH="0" baseline="0" noProof="0" dirty="0">
                <a:ln>
                  <a:noFill/>
                </a:ln>
                <a:solidFill>
                  <a:prstClr val="black"/>
                </a:solidFill>
                <a:effectLst/>
                <a:uLnTx/>
                <a:uFillTx/>
                <a:latin typeface="Calibri Light"/>
                <a:ea typeface="微软雅黑 Light"/>
                <a:cs typeface="+mn-cs"/>
              </a:rPr>
              <a:t>基于约束的频繁模式挖掘算法 </a:t>
            </a:r>
            <a:r>
              <a:rPr kumimoji="0" lang="en-US" altLang="zh-CN" sz="1800" b="0" i="0" u="none" strike="noStrike" kern="1200" cap="none" spc="0" normalizeH="0" baseline="0" noProof="0" dirty="0">
                <a:ln>
                  <a:noFill/>
                </a:ln>
                <a:solidFill>
                  <a:prstClr val="black"/>
                </a:solidFill>
                <a:effectLst/>
                <a:uLnTx/>
                <a:uFillTx/>
                <a:latin typeface="Calibri Light"/>
                <a:ea typeface="微软雅黑 Light"/>
                <a:cs typeface="+mn-cs"/>
              </a:rPr>
              <a:t>CMFS</a:t>
            </a:r>
            <a:endParaRPr kumimoji="0" lang="zh-CN" altLang="en-US" sz="1800" b="0" i="0" u="none" strike="noStrike" kern="1200" cap="none" spc="0" normalizeH="0" baseline="0" noProof="0" dirty="0">
              <a:ln>
                <a:noFill/>
              </a:ln>
              <a:solidFill>
                <a:prstClr val="black"/>
              </a:solidFill>
              <a:effectLst/>
              <a:uLnTx/>
              <a:uFillTx/>
              <a:latin typeface="Calibri Light"/>
              <a:ea typeface="微软雅黑 Light"/>
              <a:cs typeface="+mn-cs"/>
            </a:endParaRPr>
          </a:p>
        </p:txBody>
      </p:sp>
      <p:pic>
        <p:nvPicPr>
          <p:cNvPr id="1026" name="Picture 2" descr="C:\Users\Will\Documents\360截图\360截图2018092510081709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2" y="1507125"/>
            <a:ext cx="72675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364519"/>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402450" y="2094283"/>
            <a:ext cx="2339102" cy="523220"/>
          </a:xfrm>
          <a:prstGeom prst="rect">
            <a:avLst/>
          </a:prstGeom>
          <a:noFill/>
        </p:spPr>
        <p:txBody>
          <a:bodyPr wrap="none">
            <a:spAutoFit/>
          </a:bodyPr>
          <a:lstStyle/>
          <a:p>
            <a:pPr algn="ctr">
              <a:defRPr/>
            </a:pP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模糊关联规则</a:t>
            </a:r>
            <a:endParaRPr lang="en-US" altLang="zh-CN"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3778354" y="2617504"/>
            <a:ext cx="1587293" cy="253916"/>
          </a:xfrm>
          <a:prstGeom prst="rect">
            <a:avLst/>
          </a:prstGeom>
        </p:spPr>
        <p:txBody>
          <a:bodyPr wrap="none">
            <a:spAutoFit/>
          </a:bodyPr>
          <a:lstStyle/>
          <a:p>
            <a:pPr lvl="0" algn="ctr" fontAlgn="base">
              <a:spcBef>
                <a:spcPct val="0"/>
              </a:spcBef>
              <a:spcAft>
                <a:spcPct val="0"/>
              </a:spcAft>
              <a:defRPr/>
            </a:pPr>
            <a:r>
              <a:rPr lang="en-US" altLang="zh-CN" sz="1050" dirty="0">
                <a:solidFill>
                  <a:schemeClr val="accent1"/>
                </a:solidFill>
                <a:latin typeface="+mj-lt"/>
                <a:ea typeface="方正兰亭黑_GBK"/>
              </a:rPr>
              <a:t>Fuzzy association rules</a:t>
            </a:r>
          </a:p>
        </p:txBody>
      </p:sp>
      <p:sp>
        <p:nvSpPr>
          <p:cNvPr id="15" name="矩形 14"/>
          <p:cNvSpPr/>
          <p:nvPr/>
        </p:nvSpPr>
        <p:spPr>
          <a:xfrm>
            <a:off x="2824381" y="2963755"/>
            <a:ext cx="3495238" cy="278602"/>
          </a:xfrm>
          <a:prstGeom prst="rect">
            <a:avLst/>
          </a:prstGeom>
        </p:spPr>
        <p:txBody>
          <a:bodyPr wrap="square">
            <a:spAutoFit/>
          </a:bodyPr>
          <a:lstStyle/>
          <a:p>
            <a:pPr lvl="0" algn="ctr">
              <a:lnSpc>
                <a:spcPct val="150000"/>
              </a:lnSpc>
            </a:pPr>
            <a:r>
              <a:rPr lang="en-US" altLang="zh-CN" sz="900" dirty="0">
                <a:solidFill>
                  <a:schemeClr val="tx1">
                    <a:lumMod val="85000"/>
                    <a:lumOff val="15000"/>
                  </a:schemeClr>
                </a:solidFill>
              </a:rPr>
              <a:t>Association rule mining: models and algorithms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133358" cy="40011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2.5 </a:t>
            </a:r>
            <a:r>
              <a:rPr kumimoji="0" lang="zh-CN" altLang="en-US"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研究现状与应用</a:t>
            </a:r>
            <a:r>
              <a:rPr kumimoji="0" lang="en-US" altLang="zh-CN"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5107" y="575233"/>
            <a:ext cx="2145139"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RESEARCH STATUS AND APPLICATION</a:t>
            </a:r>
          </a:p>
        </p:txBody>
      </p:sp>
      <p:cxnSp>
        <p:nvCxnSpPr>
          <p:cNvPr id="7" name="直接连接符 6"/>
          <p:cNvCxnSpPr/>
          <p:nvPr/>
        </p:nvCxnSpPr>
        <p:spPr>
          <a:xfrm>
            <a:off x="194041" y="811697"/>
            <a:ext cx="3473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58171" y="845309"/>
            <a:ext cx="4295882" cy="369332"/>
          </a:xfrm>
          <a:prstGeom prst="rect">
            <a:avLst/>
          </a:prstGeom>
          <a:noFill/>
        </p:spPr>
        <p:txBody>
          <a:bodyPr wrap="square" rtlCol="0">
            <a:spAutoFit/>
          </a:bodyPr>
          <a:lstStyle/>
          <a:p>
            <a:pPr marL="285750" marR="0" lvl="0" indent="-285750" algn="l" defTabSz="685800" rtl="0" eaLnBrk="1" fontAlgn="auto" latinLnBrk="0" hangingPunct="1">
              <a:lnSpc>
                <a:spcPct val="100000"/>
              </a:lnSpc>
              <a:spcBef>
                <a:spcPts val="0"/>
              </a:spcBef>
              <a:spcAft>
                <a:spcPts val="0"/>
              </a:spcAft>
              <a:buClr>
                <a:srgbClr val="304371"/>
              </a:buClr>
              <a:buSzTx/>
              <a:buFont typeface="Wingdings" panose="05000000000000000000" pitchFamily="2" charset="2"/>
              <a:buChar char="Ø"/>
              <a:tabLst/>
              <a:defRPr/>
            </a:pPr>
            <a:r>
              <a:rPr kumimoji="0" lang="zh-CN" altLang="en-US" sz="1800" b="0" i="0" u="none" strike="noStrike" kern="1200" cap="none" spc="0" normalizeH="0" baseline="0" noProof="0" dirty="0">
                <a:ln>
                  <a:noFill/>
                </a:ln>
                <a:solidFill>
                  <a:prstClr val="black"/>
                </a:solidFill>
                <a:effectLst/>
                <a:uLnTx/>
                <a:uFillTx/>
                <a:latin typeface="Calibri Light"/>
                <a:ea typeface="微软雅黑 Light"/>
                <a:cs typeface="+mn-cs"/>
              </a:rPr>
              <a:t>基于约束的频繁模式挖掘算法 </a:t>
            </a:r>
            <a:r>
              <a:rPr kumimoji="0" lang="en-US" altLang="zh-CN" sz="1800" b="0" i="0" u="none" strike="noStrike" kern="1200" cap="none" spc="0" normalizeH="0" baseline="0" noProof="0" dirty="0">
                <a:ln>
                  <a:noFill/>
                </a:ln>
                <a:solidFill>
                  <a:prstClr val="black"/>
                </a:solidFill>
                <a:effectLst/>
                <a:uLnTx/>
                <a:uFillTx/>
                <a:latin typeface="Calibri Light"/>
                <a:ea typeface="微软雅黑 Light"/>
                <a:cs typeface="+mn-cs"/>
              </a:rPr>
              <a:t>CMFS</a:t>
            </a:r>
            <a:endParaRPr kumimoji="0" lang="zh-CN" altLang="en-US" sz="1800" b="0" i="0" u="none" strike="noStrike" kern="1200" cap="none" spc="0" normalizeH="0" baseline="0" noProof="0" dirty="0">
              <a:ln>
                <a:noFill/>
              </a:ln>
              <a:solidFill>
                <a:prstClr val="black"/>
              </a:solidFill>
              <a:effectLst/>
              <a:uLnTx/>
              <a:uFillTx/>
              <a:latin typeface="Calibri Light"/>
              <a:ea typeface="微软雅黑 Light"/>
              <a:cs typeface="+mn-cs"/>
            </a:endParaRPr>
          </a:p>
        </p:txBody>
      </p:sp>
      <p:pic>
        <p:nvPicPr>
          <p:cNvPr id="2050" name="Picture 2" descr="C:\Users\Will\Documents\360截图\360截图2018092510094166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7677" y="1190365"/>
            <a:ext cx="5383560" cy="365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223399"/>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133358" cy="40011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2.5 </a:t>
            </a:r>
            <a:r>
              <a:rPr kumimoji="0" lang="zh-CN" altLang="en-US"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研究现状与应用</a:t>
            </a:r>
            <a:r>
              <a:rPr kumimoji="0" lang="en-US" altLang="zh-CN"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5107" y="575233"/>
            <a:ext cx="2145139"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RESEARCH STATUS AND APPLICATION</a:t>
            </a:r>
          </a:p>
        </p:txBody>
      </p:sp>
      <p:cxnSp>
        <p:nvCxnSpPr>
          <p:cNvPr id="7" name="直接连接符 6"/>
          <p:cNvCxnSpPr/>
          <p:nvPr/>
        </p:nvCxnSpPr>
        <p:spPr>
          <a:xfrm>
            <a:off x="194041" y="811697"/>
            <a:ext cx="3473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58171" y="845309"/>
            <a:ext cx="4295882" cy="369332"/>
          </a:xfrm>
          <a:prstGeom prst="rect">
            <a:avLst/>
          </a:prstGeom>
          <a:noFill/>
        </p:spPr>
        <p:txBody>
          <a:bodyPr wrap="square" rtlCol="0">
            <a:spAutoFit/>
          </a:bodyPr>
          <a:lstStyle/>
          <a:p>
            <a:pPr marL="285750" marR="0" lvl="0" indent="-285750" algn="l" defTabSz="685800" rtl="0" eaLnBrk="1" fontAlgn="auto" latinLnBrk="0" hangingPunct="1">
              <a:lnSpc>
                <a:spcPct val="100000"/>
              </a:lnSpc>
              <a:spcBef>
                <a:spcPts val="0"/>
              </a:spcBef>
              <a:spcAft>
                <a:spcPts val="0"/>
              </a:spcAft>
              <a:buClr>
                <a:srgbClr val="304371"/>
              </a:buClr>
              <a:buSzTx/>
              <a:buFont typeface="Wingdings" panose="05000000000000000000" pitchFamily="2" charset="2"/>
              <a:buChar char="Ø"/>
              <a:tabLst/>
              <a:defRPr/>
            </a:pPr>
            <a:r>
              <a:rPr kumimoji="0" lang="zh-CN" altLang="en-US" sz="1800" b="0" i="0" u="none" strike="noStrike" kern="1200" cap="none" spc="0" normalizeH="0" baseline="0" noProof="0" dirty="0">
                <a:ln>
                  <a:noFill/>
                </a:ln>
                <a:solidFill>
                  <a:prstClr val="black"/>
                </a:solidFill>
                <a:effectLst/>
                <a:uLnTx/>
                <a:uFillTx/>
                <a:latin typeface="Calibri Light"/>
                <a:ea typeface="微软雅黑 Light"/>
                <a:cs typeface="+mn-cs"/>
              </a:rPr>
              <a:t>基于约束的频繁模式挖掘算法 </a:t>
            </a:r>
            <a:r>
              <a:rPr kumimoji="0" lang="en-US" altLang="zh-CN" sz="1800" b="0" i="0" u="none" strike="noStrike" kern="1200" cap="none" spc="0" normalizeH="0" baseline="0" noProof="0" dirty="0">
                <a:ln>
                  <a:noFill/>
                </a:ln>
                <a:solidFill>
                  <a:prstClr val="black"/>
                </a:solidFill>
                <a:effectLst/>
                <a:uLnTx/>
                <a:uFillTx/>
                <a:latin typeface="Calibri Light"/>
                <a:ea typeface="微软雅黑 Light"/>
                <a:cs typeface="+mn-cs"/>
              </a:rPr>
              <a:t>CMFS</a:t>
            </a:r>
            <a:endParaRPr kumimoji="0" lang="zh-CN" altLang="en-US" sz="1800" b="0" i="0" u="none" strike="noStrike" kern="1200" cap="none" spc="0" normalizeH="0" baseline="0" noProof="0" dirty="0">
              <a:ln>
                <a:noFill/>
              </a:ln>
              <a:solidFill>
                <a:prstClr val="black"/>
              </a:solidFill>
              <a:effectLst/>
              <a:uLnTx/>
              <a:uFillTx/>
              <a:latin typeface="Calibri Light"/>
              <a:ea typeface="微软雅黑 Light"/>
              <a:cs typeface="+mn-cs"/>
            </a:endParaRPr>
          </a:p>
        </p:txBody>
      </p:sp>
      <p:pic>
        <p:nvPicPr>
          <p:cNvPr id="3075" name="Picture 3" descr="C:\Users\Will\Documents\360截图\360截图2018092510102106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295" y="2575187"/>
            <a:ext cx="5007841" cy="244283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Will\Documents\360截图\360截图2018092510100624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4315" y="1182030"/>
            <a:ext cx="4968005" cy="140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3824"/>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830327" cy="646331"/>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2.5 </a:t>
            </a:r>
            <a:r>
              <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研究现状与应用</a:t>
            </a:r>
            <a:r>
              <a:rPr kumimoji="0" lang="en-US" altLang="zh-CN"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0" y="575233"/>
            <a:ext cx="2145139" cy="33855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RESEARCH STATUS AND APPLICATION</a:t>
            </a:r>
          </a:p>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endParaRPr>
          </a:p>
        </p:txBody>
      </p:sp>
      <p:cxnSp>
        <p:nvCxnSpPr>
          <p:cNvPr id="7" name="直接连接符 6"/>
          <p:cNvCxnSpPr/>
          <p:nvPr/>
        </p:nvCxnSpPr>
        <p:spPr>
          <a:xfrm>
            <a:off x="194041" y="811697"/>
            <a:ext cx="34738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选题的意义</a:t>
            </a: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050" name="Picture 2" descr="C:\Users\Will\Documents\360截图\360截图2018092515365547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2558" y="437882"/>
            <a:ext cx="4731911" cy="401495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Will\Documents\360截图\360截图2018092515374027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5923" y="4452838"/>
            <a:ext cx="5118546" cy="55406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Will\Documents\360截图\360截图2018092515450882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857" y="1208252"/>
            <a:ext cx="181927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641012"/>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3133358" cy="40011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Part 2.5 </a:t>
            </a:r>
            <a:r>
              <a:rPr kumimoji="0" lang="zh-CN" altLang="en-US"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研究现状与应用</a:t>
            </a:r>
            <a:r>
              <a:rPr kumimoji="0" lang="en-US" altLang="zh-CN"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矩形 56"/>
          <p:cNvSpPr/>
          <p:nvPr/>
        </p:nvSpPr>
        <p:spPr>
          <a:xfrm>
            <a:off x="10118" y="591125"/>
            <a:ext cx="2145139" cy="215444"/>
          </a:xfrm>
          <a:prstGeom prst="rect">
            <a:avLst/>
          </a:prstGeom>
        </p:spPr>
        <p:txBody>
          <a:bodyPr wrap="non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rPr>
              <a:t>RESEARCH STATUS AND APPLICATION</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838210" cy="3013147"/>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68238" y="2072226"/>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534771" y="12330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2130532" y="1129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520626" y="4156079"/>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1949401"/>
            <a:ext cx="6346774" cy="336695"/>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a:ea typeface="微软雅黑"/>
                <a:cs typeface="+mn-cs"/>
              </a:rPr>
              <a:t>       </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a:ea typeface="微软雅黑"/>
              <a:cs typeface="+mn-cs"/>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534772" y="996531"/>
            <a:ext cx="1620485" cy="1289565"/>
            <a:chOff x="758943" y="912491"/>
            <a:chExt cx="1302501" cy="945379"/>
          </a:xfrm>
          <a:solidFill>
            <a:schemeClr val="accent1"/>
          </a:solidFill>
          <a:effectLst/>
        </p:grpSpPr>
        <p:sp>
          <p:nvSpPr>
            <p:cNvPr id="18" name="Freeform 5"/>
            <p:cNvSpPr/>
            <p:nvPr/>
          </p:nvSpPr>
          <p:spPr bwMode="auto">
            <a:xfrm>
              <a:off x="758943" y="912491"/>
              <a:ext cx="1302501" cy="94537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9" name="TextBox 156"/>
            <p:cNvSpPr txBox="1"/>
            <p:nvPr/>
          </p:nvSpPr>
          <p:spPr>
            <a:xfrm>
              <a:off x="1010902" y="1080376"/>
              <a:ext cx="761875" cy="604158"/>
            </a:xfrm>
            <a:prstGeom prst="rect">
              <a:avLst/>
            </a:prstGeom>
            <a:grp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700" b="1" i="0" u="none" strike="noStrike" kern="1200" cap="none" spc="0" normalizeH="0" baseline="0" noProof="0" dirty="0">
                  <a:ln>
                    <a:noFill/>
                  </a:ln>
                  <a:solidFill>
                    <a:prstClr val="white"/>
                  </a:solidFill>
                  <a:effectLst/>
                  <a:uLnTx/>
                  <a:uFillTx/>
                  <a:latin typeface="Impact MT Std" pitchFamily="34" charset="0"/>
                  <a:ea typeface="微软雅黑" panose="020B0503020204020204" pitchFamily="34" charset="-122"/>
                  <a:cs typeface="+mn-cs"/>
                </a:rPr>
                <a:t>参考文献</a:t>
              </a:r>
            </a:p>
          </p:txBody>
        </p:sp>
      </p:grpSp>
      <p:sp>
        <p:nvSpPr>
          <p:cNvPr id="2" name="TextBox 1"/>
          <p:cNvSpPr txBox="1"/>
          <p:nvPr/>
        </p:nvSpPr>
        <p:spPr>
          <a:xfrm>
            <a:off x="1944303" y="2093970"/>
            <a:ext cx="5837404" cy="1785104"/>
          </a:xfrm>
          <a:prstGeom prst="rect">
            <a:avLst/>
          </a:prstGeom>
          <a:noFill/>
        </p:spPr>
        <p:txBody>
          <a:bodyPr wrap="square" rtlCol="0">
            <a:spAutoFit/>
          </a:bodyPr>
          <a:lstStyle/>
          <a:p>
            <a:pPr marL="0" marR="0" lvl="0" indent="0" algn="l" defTabSz="685800" rtl="0" eaLnBrk="1" fontAlgn="auto" latinLnBrk="0" hangingPunct="1">
              <a:lnSpc>
                <a:spcPts val="22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a:t>
            </a:r>
            <a:r>
              <a:rPr kumimoji="0" lang="zh-CN" altLang="en-US" sz="1800" b="0" i="0" u="none" strike="noStrike" kern="1200" cap="none" spc="0" normalizeH="0" baseline="0" noProof="0" dirty="0">
                <a:ln>
                  <a:noFill/>
                </a:ln>
                <a:solidFill>
                  <a:prstClr val="black"/>
                </a:solidFill>
                <a:effectLst/>
                <a:uLnTx/>
                <a:uFillTx/>
                <a:latin typeface="Calibri Light"/>
                <a:ea typeface="微软雅黑 Light"/>
                <a:cs typeface="+mn-cs"/>
              </a:rPr>
              <a:t>李芸</a:t>
            </a:r>
            <a:r>
              <a:rPr kumimoji="0" lang="en-US" altLang="zh-CN" sz="1800" b="0" i="0" u="none" strike="noStrike" kern="1200" cap="none" spc="0" normalizeH="0" baseline="0" noProof="0" dirty="0">
                <a:ln>
                  <a:noFill/>
                </a:ln>
                <a:solidFill>
                  <a:prstClr val="black"/>
                </a:solidFill>
                <a:effectLst/>
                <a:uLnTx/>
                <a:uFillTx/>
                <a:latin typeface="Calibri Light"/>
                <a:ea typeface="微软雅黑 Light"/>
                <a:cs typeface="+mn-cs"/>
              </a:rPr>
              <a:t>. </a:t>
            </a:r>
            <a:r>
              <a:rPr kumimoji="0" lang="zh-CN" altLang="en-US" sz="1800" b="0" i="0" u="none" strike="noStrike" kern="1200" cap="none" spc="0" normalizeH="0" baseline="0" noProof="0" dirty="0">
                <a:ln>
                  <a:noFill/>
                </a:ln>
                <a:solidFill>
                  <a:prstClr val="black"/>
                </a:solidFill>
                <a:effectLst/>
                <a:uLnTx/>
                <a:uFillTx/>
                <a:latin typeface="Calibri Light"/>
                <a:ea typeface="微软雅黑 Light"/>
                <a:cs typeface="+mn-cs"/>
              </a:rPr>
              <a:t>数据挖掘中关联规则挖掘方法的研究及应用</a:t>
            </a:r>
            <a:r>
              <a:rPr kumimoji="0" lang="en-US" altLang="zh-CN" sz="1800" b="0" i="0" u="none" strike="noStrike" kern="1200" cap="none" spc="0" normalizeH="0" baseline="0" noProof="0" dirty="0">
                <a:ln>
                  <a:noFill/>
                </a:ln>
                <a:solidFill>
                  <a:prstClr val="black"/>
                </a:solidFill>
                <a:effectLst/>
                <a:uLnTx/>
                <a:uFillTx/>
                <a:latin typeface="Calibri Light"/>
                <a:ea typeface="微软雅黑 Light"/>
                <a:cs typeface="+mn-cs"/>
              </a:rPr>
              <a:t>[D].</a:t>
            </a:r>
            <a:r>
              <a:rPr kumimoji="0" lang="zh-CN" altLang="en-US" sz="1800" b="0" i="0" u="none" strike="noStrike" kern="1200" cap="none" spc="0" normalizeH="0" baseline="0" noProof="0" dirty="0">
                <a:ln>
                  <a:noFill/>
                </a:ln>
                <a:solidFill>
                  <a:prstClr val="black"/>
                </a:solidFill>
                <a:effectLst/>
                <a:uLnTx/>
                <a:uFillTx/>
                <a:latin typeface="Calibri Light"/>
                <a:ea typeface="微软雅黑 Light"/>
                <a:cs typeface="+mn-cs"/>
              </a:rPr>
              <a:t>西安电子科技大学</a:t>
            </a:r>
            <a:r>
              <a:rPr kumimoji="0" lang="en-US" altLang="zh-CN" sz="1800" b="0" i="0" u="none" strike="noStrike" kern="1200" cap="none" spc="0" normalizeH="0" baseline="0" noProof="0" dirty="0">
                <a:ln>
                  <a:noFill/>
                </a:ln>
                <a:solidFill>
                  <a:prstClr val="black"/>
                </a:solidFill>
                <a:effectLst/>
                <a:uLnTx/>
                <a:uFillTx/>
                <a:latin typeface="Calibri Light"/>
                <a:ea typeface="微软雅黑 Light"/>
                <a:cs typeface="+mn-cs"/>
              </a:rPr>
              <a:t>,2007.</a:t>
            </a: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ts val="22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颜跃进</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李舟军</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陈火旺</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频繁项集挖掘算法</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[J]. </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计算机科学</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2004(03)</a:t>
            </a:r>
          </a:p>
          <a:p>
            <a:pPr marL="0" marR="0" lvl="0" indent="0" algn="l" defTabSz="685800" rtl="0" eaLnBrk="1" fontAlgn="auto" latinLnBrk="0" hangingPunct="1">
              <a:lnSpc>
                <a:spcPts val="22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[3]</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周忠眉</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吴朝晖</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基于约束的最大频繁模式的挖掘</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英文</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)[J].</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复旦学报</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自然科学版</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),2004(05):746-749.</a:t>
            </a: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269454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761521" y="2094283"/>
            <a:ext cx="1620957" cy="523220"/>
          </a:xfrm>
          <a:prstGeom prst="rect">
            <a:avLst/>
          </a:prstGeom>
          <a:noFill/>
        </p:spPr>
        <p:txBody>
          <a:bodyPr wrap="none">
            <a:spAutoFit/>
          </a:bodyPr>
          <a:lstStyle/>
          <a:p>
            <a:pPr algn="ctr">
              <a:defRPr/>
            </a:pPr>
            <a:r>
              <a:rPr lang="zh-CN" altLang="en-US" sz="2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模式评估</a:t>
            </a:r>
          </a:p>
        </p:txBody>
      </p:sp>
      <p:sp>
        <p:nvSpPr>
          <p:cNvPr id="14" name="矩形 13"/>
          <p:cNvSpPr/>
          <p:nvPr/>
        </p:nvSpPr>
        <p:spPr>
          <a:xfrm>
            <a:off x="3983538" y="2617504"/>
            <a:ext cx="1176924" cy="253916"/>
          </a:xfrm>
          <a:prstGeom prst="rect">
            <a:avLst/>
          </a:prstGeom>
        </p:spPr>
        <p:txBody>
          <a:bodyPr wrap="none">
            <a:spAutoFit/>
          </a:bodyPr>
          <a:lstStyle/>
          <a:p>
            <a:pPr algn="ctr" fontAlgn="base">
              <a:spcBef>
                <a:spcPct val="0"/>
              </a:spcBef>
              <a:spcAft>
                <a:spcPct val="0"/>
              </a:spcAft>
              <a:defRPr/>
            </a:pPr>
            <a:r>
              <a:rPr lang="en-US" altLang="zh-CN" sz="1050" dirty="0">
                <a:solidFill>
                  <a:srgbClr val="304371"/>
                </a:solidFill>
                <a:latin typeface="Arial" panose="020B0604020202020204"/>
                <a:ea typeface="方正兰亭黑_GBK"/>
              </a:rPr>
              <a:t>Mode evaluation</a:t>
            </a:r>
          </a:p>
        </p:txBody>
      </p:sp>
      <p:sp>
        <p:nvSpPr>
          <p:cNvPr id="15" name="矩形 14"/>
          <p:cNvSpPr/>
          <p:nvPr/>
        </p:nvSpPr>
        <p:spPr>
          <a:xfrm>
            <a:off x="2824381" y="2963755"/>
            <a:ext cx="3495238" cy="278602"/>
          </a:xfrm>
          <a:prstGeom prst="rect">
            <a:avLst/>
          </a:prstGeom>
        </p:spPr>
        <p:txBody>
          <a:bodyPr wrap="square">
            <a:spAutoFit/>
          </a:bodyPr>
          <a:lstStyle/>
          <a:p>
            <a:pPr algn="ctr">
              <a:lnSpc>
                <a:spcPct val="150000"/>
              </a:lnSpc>
            </a:pPr>
            <a:r>
              <a:rPr lang="en-US" altLang="zh-CN" sz="900" dirty="0">
                <a:solidFill>
                  <a:prstClr val="black">
                    <a:lumMod val="85000"/>
                    <a:lumOff val="15000"/>
                  </a:prstClr>
                </a:solidFill>
              </a:rPr>
              <a:t>Association rule mining: models and algorithms</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9" name="直接连接符 18">
            <a:extLst>
              <a:ext uri="{FF2B5EF4-FFF2-40B4-BE49-F238E27FC236}">
                <a16:creationId xmlns:a16="http://schemas.microsoft.com/office/drawing/2014/main" id="{D3CDF654-36E1-4F70-8C75-7FE76D2CFD30}"/>
              </a:ext>
            </a:extLst>
          </p:cNvPr>
          <p:cNvCxnSpPr/>
          <p:nvPr/>
        </p:nvCxnSpPr>
        <p:spPr>
          <a:xfrm>
            <a:off x="450668" y="4425192"/>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D12ADF6-686E-4251-93AB-ABB068AEF502}"/>
              </a:ext>
            </a:extLst>
          </p:cNvPr>
          <p:cNvCxnSpPr/>
          <p:nvPr/>
        </p:nvCxnSpPr>
        <p:spPr>
          <a:xfrm>
            <a:off x="7943860" y="4425192"/>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D9DB644A-92A7-45AA-B8C5-D8B265E08097}"/>
              </a:ext>
            </a:extLst>
          </p:cNvPr>
          <p:cNvSpPr txBox="1"/>
          <p:nvPr/>
        </p:nvSpPr>
        <p:spPr>
          <a:xfrm>
            <a:off x="347958" y="4418252"/>
            <a:ext cx="907621" cy="300082"/>
          </a:xfrm>
          <a:prstGeom prst="rect">
            <a:avLst/>
          </a:prstGeom>
          <a:noFill/>
        </p:spPr>
        <p:txBody>
          <a:bodyPr wrap="none" rtlCol="0">
            <a:spAutoFit/>
          </a:bodyPr>
          <a:lstStyle/>
          <a:p>
            <a:r>
              <a:rPr lang="en-US" altLang="zh-CN" dirty="0"/>
              <a:t>2018-9-26</a:t>
            </a:r>
            <a:endParaRPr lang="zh-CN" altLang="en-US" dirty="0"/>
          </a:p>
        </p:txBody>
      </p:sp>
      <p:sp>
        <p:nvSpPr>
          <p:cNvPr id="21" name="文本框 20">
            <a:extLst>
              <a:ext uri="{FF2B5EF4-FFF2-40B4-BE49-F238E27FC236}">
                <a16:creationId xmlns:a16="http://schemas.microsoft.com/office/drawing/2014/main" id="{D91A2C12-2C01-4CE2-95CA-6CF516DFDFD7}"/>
              </a:ext>
            </a:extLst>
          </p:cNvPr>
          <p:cNvSpPr txBox="1"/>
          <p:nvPr/>
        </p:nvSpPr>
        <p:spPr>
          <a:xfrm>
            <a:off x="7824966" y="4442528"/>
            <a:ext cx="530915" cy="300082"/>
          </a:xfrm>
          <a:prstGeom prst="rect">
            <a:avLst/>
          </a:prstGeom>
          <a:noFill/>
        </p:spPr>
        <p:txBody>
          <a:bodyPr wrap="none" rtlCol="0">
            <a:spAutoFit/>
          </a:bodyPr>
          <a:lstStyle/>
          <a:p>
            <a:r>
              <a:rPr lang="zh-CN" altLang="en-US" dirty="0"/>
              <a:t>王鹏</a:t>
            </a:r>
          </a:p>
        </p:txBody>
      </p:sp>
    </p:spTree>
  </p:cSld>
  <p:clrMapOvr>
    <a:masterClrMapping/>
  </p:clrMapOvr>
  <p:transition spd="slow">
    <p:push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57600" y="520435"/>
            <a:ext cx="5486400" cy="2329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bwMode="auto">
          <a:xfrm>
            <a:off x="90232" y="205901"/>
            <a:ext cx="4339650" cy="369332"/>
          </a:xfrm>
          <a:prstGeom prst="rect">
            <a:avLst/>
          </a:prstGeom>
          <a:noFill/>
        </p:spPr>
        <p:txBody>
          <a:bodyPr wrap="none">
            <a:spAutoFit/>
          </a:bodyPr>
          <a:lstStyle/>
          <a:p>
            <a:r>
              <a:rPr lang="zh-CN" altLang="en-US" sz="1800" dirty="0">
                <a:solidFill>
                  <a:srgbClr val="2B579A"/>
                </a:solidFill>
                <a:latin typeface="微软雅黑 Light" panose="020B0502040204020203" charset="-122"/>
                <a:ea typeface="微软雅黑 Light" panose="020B0502040204020203" charset="-122"/>
              </a:rPr>
              <a:t>如何判断挖掘的频繁模式是否是有趣的？</a:t>
            </a:r>
          </a:p>
        </p:txBody>
      </p:sp>
      <p:sp>
        <p:nvSpPr>
          <p:cNvPr id="18" name="矩形 17"/>
          <p:cNvSpPr/>
          <p:nvPr/>
        </p:nvSpPr>
        <p:spPr>
          <a:xfrm>
            <a:off x="4004372" y="807718"/>
            <a:ext cx="4856205" cy="707886"/>
          </a:xfrm>
          <a:prstGeom prst="rect">
            <a:avLst/>
          </a:prstGeom>
        </p:spPr>
        <p:txBody>
          <a:bodyPr wrap="square">
            <a:spAutoFit/>
          </a:bodyPr>
          <a:lstStyle/>
          <a:p>
            <a:r>
              <a:rPr lang="zh-CN" altLang="en-US" sz="2000" dirty="0">
                <a:solidFill>
                  <a:schemeClr val="bg1"/>
                </a:solidFill>
              </a:rPr>
              <a:t>设定最小支持度和最小置信度：</a:t>
            </a:r>
            <a:endParaRPr lang="en-US" altLang="zh-CN" sz="2000" dirty="0">
              <a:solidFill>
                <a:schemeClr val="bg1"/>
              </a:solidFill>
            </a:endParaRPr>
          </a:p>
          <a:p>
            <a:r>
              <a:rPr lang="en-US" altLang="zh-CN" sz="2000" b="1" dirty="0" err="1">
                <a:solidFill>
                  <a:schemeClr val="bg1"/>
                </a:solidFill>
              </a:rPr>
              <a:t>Support_min</a:t>
            </a:r>
            <a:r>
              <a:rPr lang="en-US" altLang="zh-CN" sz="2000" b="1" dirty="0">
                <a:solidFill>
                  <a:schemeClr val="bg1"/>
                </a:solidFill>
              </a:rPr>
              <a:t>=30%; </a:t>
            </a:r>
            <a:r>
              <a:rPr lang="en-US" altLang="zh-CN" sz="2000" b="1" dirty="0" err="1">
                <a:solidFill>
                  <a:schemeClr val="bg1"/>
                </a:solidFill>
              </a:rPr>
              <a:t>Confidence_min</a:t>
            </a:r>
            <a:r>
              <a:rPr lang="en-US" altLang="zh-CN" sz="2000" b="1" dirty="0">
                <a:solidFill>
                  <a:schemeClr val="bg1"/>
                </a:solidFill>
              </a:rPr>
              <a:t>=60%</a:t>
            </a:r>
          </a:p>
        </p:txBody>
      </p:sp>
      <p:sp>
        <p:nvSpPr>
          <p:cNvPr id="20" name="矩形 19"/>
          <p:cNvSpPr/>
          <p:nvPr/>
        </p:nvSpPr>
        <p:spPr>
          <a:xfrm>
            <a:off x="4004372" y="1951455"/>
            <a:ext cx="4856205" cy="707886"/>
          </a:xfrm>
          <a:prstGeom prst="rect">
            <a:avLst/>
          </a:prstGeom>
        </p:spPr>
        <p:txBody>
          <a:bodyPr wrap="square">
            <a:spAutoFit/>
          </a:bodyPr>
          <a:lstStyle/>
          <a:p>
            <a:r>
              <a:rPr lang="zh-CN" altLang="en-US" sz="2000" dirty="0">
                <a:solidFill>
                  <a:schemeClr val="bg1"/>
                </a:solidFill>
              </a:rPr>
              <a:t>求得的支持度和置信度：</a:t>
            </a:r>
            <a:endParaRPr lang="en-US" altLang="zh-CN" sz="2000" dirty="0">
              <a:solidFill>
                <a:schemeClr val="bg1"/>
              </a:solidFill>
            </a:endParaRPr>
          </a:p>
          <a:p>
            <a:r>
              <a:rPr lang="en-US" altLang="zh-CN" sz="2000" b="1" dirty="0">
                <a:solidFill>
                  <a:schemeClr val="bg1"/>
                </a:solidFill>
              </a:rPr>
              <a:t>Support=40%; Confidence=60%</a:t>
            </a:r>
          </a:p>
        </p:txBody>
      </p:sp>
      <p:sp>
        <p:nvSpPr>
          <p:cNvPr id="12" name="TextBox 13"/>
          <p:cNvSpPr txBox="1"/>
          <p:nvPr/>
        </p:nvSpPr>
        <p:spPr>
          <a:xfrm>
            <a:off x="194041" y="1080538"/>
            <a:ext cx="3810331" cy="1077218"/>
          </a:xfrm>
          <a:prstGeom prst="rect">
            <a:avLst/>
          </a:prstGeom>
          <a:noFill/>
        </p:spPr>
        <p:txBody>
          <a:bodyPr wrap="square" rtlCol="0">
            <a:spAutoFit/>
          </a:bodyPr>
          <a:lstStyle/>
          <a:p>
            <a:r>
              <a:rPr lang="zh-CN" altLang="en-US" sz="2000" b="1" dirty="0">
                <a:latin typeface="+mn-ea"/>
              </a:rPr>
              <a:t>一个误导的“强”关联规则</a:t>
            </a:r>
            <a:endParaRPr lang="en-US" altLang="zh-CN" sz="2000" b="1" dirty="0">
              <a:latin typeface="+mn-ea"/>
            </a:endParaRPr>
          </a:p>
          <a:p>
            <a:endParaRPr lang="en-US" altLang="zh-CN" sz="2400" b="1" dirty="0">
              <a:latin typeface="+mn-ea"/>
            </a:endParaRPr>
          </a:p>
          <a:p>
            <a:r>
              <a:rPr lang="en-US" altLang="zh-CN" sz="2000" b="1" dirty="0">
                <a:ln w="24500" cmpd="dbl">
                  <a:solidFill>
                    <a:schemeClr val="accent2">
                      <a:shade val="85000"/>
                      <a:satMod val="155000"/>
                    </a:schemeClr>
                  </a:solidFill>
                  <a:prstDash val="solid"/>
                  <a:miter lim="800000"/>
                </a:ln>
                <a:effectLst>
                  <a:outerShdw blurRad="38100" dist="38100" dir="7020000" algn="tl">
                    <a:srgbClr val="000000">
                      <a:alpha val="35000"/>
                    </a:srgbClr>
                  </a:outerShdw>
                </a:effectLst>
              </a:rPr>
              <a:t>Buys(</a:t>
            </a:r>
            <a:r>
              <a:rPr lang="en-US" altLang="zh-CN" sz="2000" b="1" dirty="0" err="1">
                <a:ln w="24500" cmpd="dbl">
                  <a:solidFill>
                    <a:schemeClr val="accent2">
                      <a:shade val="85000"/>
                      <a:satMod val="155000"/>
                    </a:schemeClr>
                  </a:solidFill>
                  <a:prstDash val="solid"/>
                  <a:miter lim="800000"/>
                </a:ln>
                <a:effectLst>
                  <a:outerShdw blurRad="38100" dist="38100" dir="7020000" algn="tl">
                    <a:srgbClr val="000000">
                      <a:alpha val="35000"/>
                    </a:srgbClr>
                  </a:outerShdw>
                </a:effectLst>
              </a:rPr>
              <a:t>X,”game</a:t>
            </a:r>
            <a:r>
              <a:rPr lang="en-US" altLang="zh-CN" sz="2000" b="1" dirty="0">
                <a:ln w="24500" cmpd="dbl">
                  <a:solidFill>
                    <a:schemeClr val="accent2">
                      <a:shade val="85000"/>
                      <a:satMod val="155000"/>
                    </a:schemeClr>
                  </a:solidFill>
                  <a:prstDash val="solid"/>
                  <a:miter lim="800000"/>
                </a:ln>
                <a:effectLst>
                  <a:outerShdw blurRad="38100" dist="38100" dir="7020000" algn="tl">
                    <a:srgbClr val="000000">
                      <a:alpha val="35000"/>
                    </a:srgbClr>
                  </a:outerShdw>
                </a:effectLst>
              </a:rPr>
              <a:t>”)=&gt;buys(</a:t>
            </a:r>
            <a:r>
              <a:rPr lang="en-US" altLang="zh-CN" sz="2000" b="1" dirty="0" err="1">
                <a:ln w="24500" cmpd="dbl">
                  <a:solidFill>
                    <a:schemeClr val="accent2">
                      <a:shade val="85000"/>
                      <a:satMod val="155000"/>
                    </a:schemeClr>
                  </a:solidFill>
                  <a:prstDash val="solid"/>
                  <a:miter lim="800000"/>
                </a:ln>
                <a:effectLst>
                  <a:outerShdw blurRad="38100" dist="38100" dir="7020000" algn="tl">
                    <a:srgbClr val="000000">
                      <a:alpha val="35000"/>
                    </a:srgbClr>
                  </a:outerShdw>
                </a:effectLst>
              </a:rPr>
              <a:t>X,”video</a:t>
            </a:r>
            <a:r>
              <a:rPr lang="en-US" altLang="zh-CN" sz="2000" b="1" dirty="0">
                <a:ln w="24500" cmpd="dbl">
                  <a:solidFill>
                    <a:schemeClr val="accent2">
                      <a:shade val="85000"/>
                      <a:satMod val="155000"/>
                    </a:schemeClr>
                  </a:solidFill>
                  <a:prstDash val="solid"/>
                  <a:miter lim="800000"/>
                </a:ln>
                <a:effectLst>
                  <a:outerShdw blurRad="38100" dist="38100" dir="7020000" algn="tl">
                    <a:srgbClr val="000000">
                      <a:alpha val="35000"/>
                    </a:srgbClr>
                  </a:outerShdw>
                </a:effectLst>
              </a:rPr>
              <a:t>”)</a:t>
            </a:r>
            <a:endParaRPr lang="en-US" altLang="zh-CN" sz="2400" b="1" dirty="0">
              <a:latin typeface="+mn-ea"/>
            </a:endParaRPr>
          </a:p>
        </p:txBody>
      </p:sp>
      <p:sp>
        <p:nvSpPr>
          <p:cNvPr id="23" name="圆角矩形 22"/>
          <p:cNvSpPr/>
          <p:nvPr/>
        </p:nvSpPr>
        <p:spPr>
          <a:xfrm>
            <a:off x="272118" y="3639969"/>
            <a:ext cx="2057400" cy="552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1000</a:t>
            </a:r>
            <a:r>
              <a:rPr lang="zh-CN" altLang="en-US" sz="2000" dirty="0"/>
              <a:t>个事务</a:t>
            </a:r>
          </a:p>
        </p:txBody>
      </p:sp>
      <p:cxnSp>
        <p:nvCxnSpPr>
          <p:cNvPr id="24" name="直接箭头连接符 23"/>
          <p:cNvCxnSpPr/>
          <p:nvPr/>
        </p:nvCxnSpPr>
        <p:spPr>
          <a:xfrm>
            <a:off x="2393168" y="3892866"/>
            <a:ext cx="1789767" cy="180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4182935" y="2922499"/>
            <a:ext cx="2057400" cy="552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6000</a:t>
            </a:r>
            <a:r>
              <a:rPr lang="zh-CN" altLang="en-US" sz="2000" dirty="0"/>
              <a:t>包含</a:t>
            </a:r>
            <a:r>
              <a:rPr lang="en-US" altLang="zh-CN" sz="2000" dirty="0"/>
              <a:t>game</a:t>
            </a:r>
            <a:endParaRPr lang="zh-CN" altLang="en-US" sz="2000" dirty="0"/>
          </a:p>
        </p:txBody>
      </p:sp>
      <p:sp>
        <p:nvSpPr>
          <p:cNvPr id="26" name="圆角矩形 25"/>
          <p:cNvSpPr/>
          <p:nvPr/>
        </p:nvSpPr>
        <p:spPr>
          <a:xfrm>
            <a:off x="4182935" y="3732381"/>
            <a:ext cx="2057400" cy="552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4000</a:t>
            </a:r>
            <a:r>
              <a:rPr lang="zh-CN" altLang="en-US" sz="2000" dirty="0"/>
              <a:t>同时包含</a:t>
            </a:r>
            <a:r>
              <a:rPr lang="en-US" altLang="zh-CN" sz="2000" dirty="0"/>
              <a:t>video</a:t>
            </a:r>
            <a:r>
              <a:rPr lang="zh-CN" altLang="en-US" sz="2000" dirty="0"/>
              <a:t>和</a:t>
            </a:r>
            <a:r>
              <a:rPr lang="en-US" altLang="zh-CN" sz="2000" dirty="0"/>
              <a:t>game</a:t>
            </a:r>
            <a:endParaRPr lang="zh-CN" altLang="en-US" sz="2000" dirty="0"/>
          </a:p>
        </p:txBody>
      </p:sp>
      <p:cxnSp>
        <p:nvCxnSpPr>
          <p:cNvPr id="27" name="直接箭头连接符 26"/>
          <p:cNvCxnSpPr/>
          <p:nvPr/>
        </p:nvCxnSpPr>
        <p:spPr>
          <a:xfrm flipV="1">
            <a:off x="2329518" y="3183738"/>
            <a:ext cx="1853417" cy="7091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4133324" y="4449850"/>
            <a:ext cx="2057400" cy="552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7500</a:t>
            </a:r>
            <a:r>
              <a:rPr lang="zh-CN" altLang="en-US" sz="2000" dirty="0"/>
              <a:t>包含</a:t>
            </a:r>
            <a:r>
              <a:rPr lang="en-US" altLang="zh-CN" sz="2000" dirty="0"/>
              <a:t>video</a:t>
            </a:r>
            <a:endParaRPr lang="zh-CN" altLang="en-US" sz="2000" dirty="0"/>
          </a:p>
        </p:txBody>
      </p:sp>
      <p:cxnSp>
        <p:nvCxnSpPr>
          <p:cNvPr id="29" name="直接箭头连接符 28"/>
          <p:cNvCxnSpPr/>
          <p:nvPr/>
        </p:nvCxnSpPr>
        <p:spPr>
          <a:xfrm>
            <a:off x="2393168" y="3910947"/>
            <a:ext cx="1789767" cy="882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491351"/>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78839" y="996764"/>
            <a:ext cx="7664644" cy="2861310"/>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mn-ea"/>
              </a:rPr>
              <a:t>       支持度和置信度度量不足以过滤掉无趣的关联规则，为了处理这个问题，可以使用相关性度量来扩充关联规则的支持度</a:t>
            </a:r>
            <a:r>
              <a:rPr lang="en-US" altLang="zh-CN" sz="2000" dirty="0">
                <a:solidFill>
                  <a:schemeClr val="tx1">
                    <a:lumMod val="75000"/>
                    <a:lumOff val="25000"/>
                  </a:schemeClr>
                </a:solidFill>
                <a:latin typeface="+mn-ea"/>
              </a:rPr>
              <a:t>-</a:t>
            </a:r>
            <a:r>
              <a:rPr lang="zh-CN" altLang="en-US" sz="2000" dirty="0">
                <a:solidFill>
                  <a:schemeClr val="tx1">
                    <a:lumMod val="75000"/>
                    <a:lumOff val="25000"/>
                  </a:schemeClr>
                </a:solidFill>
                <a:latin typeface="+mn-ea"/>
              </a:rPr>
              <a:t>置信度度量。为了更准确地挖掘出用户需要的有趣的模式，仅仅用支持度和置信度来度量已经不够，那么就需要添加一些相关性度量来判断两个项之间的相关性和无关性。</a:t>
            </a:r>
            <a:endParaRPr lang="zh-CN" altLang="zh-CN" sz="2000" dirty="0">
              <a:solidFill>
                <a:schemeClr val="tx1">
                  <a:lumMod val="75000"/>
                  <a:lumOff val="25000"/>
                </a:schemeClr>
              </a:solidFill>
              <a:latin typeface="+mn-ea"/>
            </a:endParaRPr>
          </a:p>
          <a:p>
            <a:pPr>
              <a:lnSpc>
                <a:spcPct val="150000"/>
              </a:lnSpc>
            </a:pPr>
            <a:r>
              <a:rPr lang="en-US" altLang="zh-CN" sz="2000" dirty="0">
                <a:solidFill>
                  <a:schemeClr val="tx1">
                    <a:lumMod val="75000"/>
                    <a:lumOff val="25000"/>
                  </a:schemeClr>
                </a:solidFill>
                <a:latin typeface="+mn-ea"/>
              </a:rPr>
              <a:t>  </a:t>
            </a:r>
            <a:endParaRPr lang="zh-CN" altLang="en-US" sz="2000" dirty="0">
              <a:solidFill>
                <a:schemeClr val="tx1">
                  <a:lumMod val="75000"/>
                  <a:lumOff val="25000"/>
                </a:schemeClr>
              </a:solidFill>
              <a:latin typeface="+mn-ea"/>
            </a:endParaRPr>
          </a:p>
        </p:txBody>
      </p:sp>
      <p:sp>
        <p:nvSpPr>
          <p:cNvPr id="27" name="文本框 26"/>
          <p:cNvSpPr txBox="1"/>
          <p:nvPr/>
        </p:nvSpPr>
        <p:spPr>
          <a:xfrm>
            <a:off x="0" y="164673"/>
            <a:ext cx="6781152" cy="460375"/>
          </a:xfrm>
          <a:prstGeom prst="rect">
            <a:avLst/>
          </a:prstGeom>
          <a:noFill/>
        </p:spPr>
        <p:txBody>
          <a:bodyPr wrap="square" rtlCol="0">
            <a:spAutoFit/>
          </a:bodyPr>
          <a:lstStyle/>
          <a:p>
            <a:r>
              <a:rPr lang="zh-CN" altLang="en-US" sz="2400" dirty="0">
                <a:solidFill>
                  <a:srgbClr val="2B579A"/>
                </a:solidFill>
                <a:latin typeface="微软雅黑 Light" panose="020B0502040204020203" charset="-122"/>
                <a:ea typeface="微软雅黑 Light" panose="020B0502040204020203" charset="-122"/>
              </a:rPr>
              <a:t>从关联分析到相关分析</a:t>
            </a:r>
          </a:p>
        </p:txBody>
      </p:sp>
    </p:spTree>
    <p:extLst>
      <p:ext uri="{BB962C8B-B14F-4D97-AF65-F5344CB8AC3E}">
        <p14:creationId xmlns:p14="http://schemas.microsoft.com/office/powerpoint/2010/main" val="1128548952"/>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3229073" y="2247876"/>
            <a:ext cx="1180898" cy="121218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5400000">
            <a:off x="1956295" y="2250282"/>
            <a:ext cx="1136189" cy="1262600"/>
          </a:xfrm>
          <a:custGeom>
            <a:avLst/>
            <a:gdLst>
              <a:gd name="connsiteX0" fmla="*/ 0 w 3356148"/>
              <a:gd name="connsiteY0" fmla="*/ 1919234 h 3597308"/>
              <a:gd name="connsiteX1" fmla="*/ 1506501 w 3356148"/>
              <a:gd name="connsiteY1" fmla="*/ 249824 h 3597308"/>
              <a:gd name="connsiteX2" fmla="*/ 1525114 w 3356148"/>
              <a:gd name="connsiteY2" fmla="*/ 248884 h 3597308"/>
              <a:gd name="connsiteX3" fmla="*/ 1678074 w 3356148"/>
              <a:gd name="connsiteY3" fmla="*/ 0 h 3597308"/>
              <a:gd name="connsiteX4" fmla="*/ 1831034 w 3356148"/>
              <a:gd name="connsiteY4" fmla="*/ 248884 h 3597308"/>
              <a:gd name="connsiteX5" fmla="*/ 1849647 w 3356148"/>
              <a:gd name="connsiteY5" fmla="*/ 249824 h 3597308"/>
              <a:gd name="connsiteX6" fmla="*/ 3356148 w 3356148"/>
              <a:gd name="connsiteY6" fmla="*/ 1919234 h 3597308"/>
              <a:gd name="connsiteX7" fmla="*/ 1678074 w 3356148"/>
              <a:gd name="connsiteY7" fmla="*/ 3597308 h 3597308"/>
              <a:gd name="connsiteX8" fmla="*/ 0 w 3356148"/>
              <a:gd name="connsiteY8" fmla="*/ 1919234 h 359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6148" h="3597308">
                <a:moveTo>
                  <a:pt x="0" y="1919234"/>
                </a:moveTo>
                <a:cubicBezTo>
                  <a:pt x="0" y="1050383"/>
                  <a:pt x="660321" y="335758"/>
                  <a:pt x="1506501" y="249824"/>
                </a:cubicBezTo>
                <a:lnTo>
                  <a:pt x="1525114" y="248884"/>
                </a:lnTo>
                <a:lnTo>
                  <a:pt x="1678074" y="0"/>
                </a:lnTo>
                <a:lnTo>
                  <a:pt x="1831034" y="248884"/>
                </a:lnTo>
                <a:lnTo>
                  <a:pt x="1849647" y="249824"/>
                </a:lnTo>
                <a:cubicBezTo>
                  <a:pt x="2695827" y="335758"/>
                  <a:pt x="3356148" y="1050383"/>
                  <a:pt x="3356148" y="1919234"/>
                </a:cubicBezTo>
                <a:cubicBezTo>
                  <a:pt x="3356148" y="2846009"/>
                  <a:pt x="2604849" y="3597308"/>
                  <a:pt x="1678074" y="3597308"/>
                </a:cubicBezTo>
                <a:cubicBezTo>
                  <a:pt x="751299" y="3597308"/>
                  <a:pt x="0" y="2846009"/>
                  <a:pt x="0" y="1919234"/>
                </a:cubicBezTo>
                <a:close/>
              </a:path>
            </a:pathLst>
          </a:custGeom>
          <a:solidFill>
            <a:srgbClr val="6B8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rot="5400000">
            <a:off x="636062" y="2262498"/>
            <a:ext cx="1179682" cy="1238621"/>
          </a:xfrm>
          <a:custGeom>
            <a:avLst/>
            <a:gdLst>
              <a:gd name="connsiteX0" fmla="*/ 0 w 3356148"/>
              <a:gd name="connsiteY0" fmla="*/ 1919234 h 3597308"/>
              <a:gd name="connsiteX1" fmla="*/ 1506501 w 3356148"/>
              <a:gd name="connsiteY1" fmla="*/ 249824 h 3597308"/>
              <a:gd name="connsiteX2" fmla="*/ 1525114 w 3356148"/>
              <a:gd name="connsiteY2" fmla="*/ 248884 h 3597308"/>
              <a:gd name="connsiteX3" fmla="*/ 1678074 w 3356148"/>
              <a:gd name="connsiteY3" fmla="*/ 0 h 3597308"/>
              <a:gd name="connsiteX4" fmla="*/ 1831034 w 3356148"/>
              <a:gd name="connsiteY4" fmla="*/ 248884 h 3597308"/>
              <a:gd name="connsiteX5" fmla="*/ 1849647 w 3356148"/>
              <a:gd name="connsiteY5" fmla="*/ 249824 h 3597308"/>
              <a:gd name="connsiteX6" fmla="*/ 3356148 w 3356148"/>
              <a:gd name="connsiteY6" fmla="*/ 1919234 h 3597308"/>
              <a:gd name="connsiteX7" fmla="*/ 1678074 w 3356148"/>
              <a:gd name="connsiteY7" fmla="*/ 3597308 h 3597308"/>
              <a:gd name="connsiteX8" fmla="*/ 0 w 3356148"/>
              <a:gd name="connsiteY8" fmla="*/ 1919234 h 359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6148" h="3597308">
                <a:moveTo>
                  <a:pt x="0" y="1919234"/>
                </a:moveTo>
                <a:cubicBezTo>
                  <a:pt x="0" y="1050383"/>
                  <a:pt x="660321" y="335758"/>
                  <a:pt x="1506501" y="249824"/>
                </a:cubicBezTo>
                <a:lnTo>
                  <a:pt x="1525114" y="248884"/>
                </a:lnTo>
                <a:lnTo>
                  <a:pt x="1678074" y="0"/>
                </a:lnTo>
                <a:lnTo>
                  <a:pt x="1831034" y="248884"/>
                </a:lnTo>
                <a:lnTo>
                  <a:pt x="1849647" y="249824"/>
                </a:lnTo>
                <a:cubicBezTo>
                  <a:pt x="2695827" y="335758"/>
                  <a:pt x="3356148" y="1050383"/>
                  <a:pt x="3356148" y="1919234"/>
                </a:cubicBezTo>
                <a:cubicBezTo>
                  <a:pt x="3356148" y="2846009"/>
                  <a:pt x="2604849" y="3597308"/>
                  <a:pt x="1678074" y="3597308"/>
                </a:cubicBezTo>
                <a:cubicBezTo>
                  <a:pt x="751299" y="3597308"/>
                  <a:pt x="0" y="2846009"/>
                  <a:pt x="0" y="1919234"/>
                </a:cubicBezTo>
                <a:close/>
              </a:path>
            </a:pathLst>
          </a:cu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 name="组合 17"/>
          <p:cNvGrpSpPr/>
          <p:nvPr/>
        </p:nvGrpSpPr>
        <p:grpSpPr>
          <a:xfrm>
            <a:off x="1913019" y="2911011"/>
            <a:ext cx="8697684" cy="1980835"/>
            <a:chOff x="2218391" y="2329579"/>
            <a:chExt cx="8697684" cy="1980835"/>
          </a:xfrm>
        </p:grpSpPr>
        <p:sp>
          <p:nvSpPr>
            <p:cNvPr id="19" name="矩形 18"/>
            <p:cNvSpPr/>
            <p:nvPr/>
          </p:nvSpPr>
          <p:spPr>
            <a:xfrm>
              <a:off x="2218391" y="2341211"/>
              <a:ext cx="1972131" cy="1957571"/>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0" name="矩形 19"/>
            <p:cNvSpPr/>
            <p:nvPr/>
          </p:nvSpPr>
          <p:spPr>
            <a:xfrm>
              <a:off x="5581167" y="2329579"/>
              <a:ext cx="1972131" cy="198083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1" name="矩形 20"/>
            <p:cNvSpPr/>
            <p:nvPr/>
          </p:nvSpPr>
          <p:spPr>
            <a:xfrm>
              <a:off x="8943944" y="2341210"/>
              <a:ext cx="1972131" cy="19575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grpSp>
      <p:sp>
        <p:nvSpPr>
          <p:cNvPr id="22" name="文本框 21"/>
          <p:cNvSpPr txBox="1"/>
          <p:nvPr/>
        </p:nvSpPr>
        <p:spPr>
          <a:xfrm>
            <a:off x="2641031" y="296236"/>
            <a:ext cx="4134465" cy="769441"/>
          </a:xfrm>
          <a:prstGeom prst="rect">
            <a:avLst/>
          </a:prstGeom>
          <a:noFill/>
        </p:spPr>
        <p:txBody>
          <a:bodyPr wrap="none" rtlCol="0">
            <a:spAutoFit/>
          </a:bodyPr>
          <a:lstStyle/>
          <a:p>
            <a:r>
              <a:rPr lang="zh-CN" altLang="en-US" sz="4400" dirty="0">
                <a:solidFill>
                  <a:srgbClr val="2B579A"/>
                </a:solidFill>
                <a:latin typeface="微软雅黑" panose="020B0503020204020204" pitchFamily="34" charset="-122"/>
                <a:ea typeface="微软雅黑" panose="020B0503020204020204" pitchFamily="34" charset="-122"/>
              </a:rPr>
              <a:t>几种相关性度量</a:t>
            </a:r>
          </a:p>
        </p:txBody>
      </p:sp>
      <p:cxnSp>
        <p:nvCxnSpPr>
          <p:cNvPr id="24" name="直接连接符 23"/>
          <p:cNvCxnSpPr/>
          <p:nvPr/>
        </p:nvCxnSpPr>
        <p:spPr>
          <a:xfrm>
            <a:off x="3517987" y="1306596"/>
            <a:ext cx="2202516" cy="0"/>
          </a:xfrm>
          <a:prstGeom prst="line">
            <a:avLst/>
          </a:prstGeom>
          <a:ln w="31750">
            <a:gradFill flip="none" rotWithShape="1">
              <a:gsLst>
                <a:gs pos="0">
                  <a:schemeClr val="accent1">
                    <a:lumMod val="5000"/>
                    <a:lumOff val="95000"/>
                    <a:alpha val="80000"/>
                  </a:schemeClr>
                </a:gs>
                <a:gs pos="51000">
                  <a:srgbClr val="2B579A"/>
                </a:gs>
                <a:gs pos="100000">
                  <a:schemeClr val="bg1">
                    <a:alpha val="8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5911352" y="2259624"/>
            <a:ext cx="1207184" cy="1188689"/>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5400000">
            <a:off x="4532123" y="2186417"/>
            <a:ext cx="1174589" cy="1288016"/>
          </a:xfrm>
          <a:custGeom>
            <a:avLst/>
            <a:gdLst>
              <a:gd name="connsiteX0" fmla="*/ 0 w 3356148"/>
              <a:gd name="connsiteY0" fmla="*/ 1919234 h 3597308"/>
              <a:gd name="connsiteX1" fmla="*/ 1506501 w 3356148"/>
              <a:gd name="connsiteY1" fmla="*/ 249824 h 3597308"/>
              <a:gd name="connsiteX2" fmla="*/ 1525114 w 3356148"/>
              <a:gd name="connsiteY2" fmla="*/ 248884 h 3597308"/>
              <a:gd name="connsiteX3" fmla="*/ 1678074 w 3356148"/>
              <a:gd name="connsiteY3" fmla="*/ 0 h 3597308"/>
              <a:gd name="connsiteX4" fmla="*/ 1831034 w 3356148"/>
              <a:gd name="connsiteY4" fmla="*/ 248884 h 3597308"/>
              <a:gd name="connsiteX5" fmla="*/ 1849647 w 3356148"/>
              <a:gd name="connsiteY5" fmla="*/ 249824 h 3597308"/>
              <a:gd name="connsiteX6" fmla="*/ 3356148 w 3356148"/>
              <a:gd name="connsiteY6" fmla="*/ 1919234 h 3597308"/>
              <a:gd name="connsiteX7" fmla="*/ 1678074 w 3356148"/>
              <a:gd name="connsiteY7" fmla="*/ 3597308 h 3597308"/>
              <a:gd name="connsiteX8" fmla="*/ 0 w 3356148"/>
              <a:gd name="connsiteY8" fmla="*/ 1919234 h 359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6148" h="3597308">
                <a:moveTo>
                  <a:pt x="0" y="1919234"/>
                </a:moveTo>
                <a:cubicBezTo>
                  <a:pt x="0" y="1050383"/>
                  <a:pt x="660321" y="335758"/>
                  <a:pt x="1506501" y="249824"/>
                </a:cubicBezTo>
                <a:lnTo>
                  <a:pt x="1525114" y="248884"/>
                </a:lnTo>
                <a:lnTo>
                  <a:pt x="1678074" y="0"/>
                </a:lnTo>
                <a:lnTo>
                  <a:pt x="1831034" y="248884"/>
                </a:lnTo>
                <a:lnTo>
                  <a:pt x="1849647" y="249824"/>
                </a:lnTo>
                <a:cubicBezTo>
                  <a:pt x="2695827" y="335758"/>
                  <a:pt x="3356148" y="1050383"/>
                  <a:pt x="3356148" y="1919234"/>
                </a:cubicBezTo>
                <a:cubicBezTo>
                  <a:pt x="3356148" y="2846009"/>
                  <a:pt x="2604849" y="3597308"/>
                  <a:pt x="1678074" y="3597308"/>
                </a:cubicBezTo>
                <a:cubicBezTo>
                  <a:pt x="751299" y="3597308"/>
                  <a:pt x="0" y="2846009"/>
                  <a:pt x="0" y="1919234"/>
                </a:cubicBezTo>
                <a:close/>
              </a:path>
            </a:pathLst>
          </a:custGeom>
          <a:solidFill>
            <a:srgbClr val="6B8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5400000">
            <a:off x="7248883" y="2211352"/>
            <a:ext cx="1187301" cy="1333296"/>
          </a:xfrm>
          <a:custGeom>
            <a:avLst/>
            <a:gdLst>
              <a:gd name="connsiteX0" fmla="*/ 0 w 3356148"/>
              <a:gd name="connsiteY0" fmla="*/ 1919234 h 3597308"/>
              <a:gd name="connsiteX1" fmla="*/ 1506501 w 3356148"/>
              <a:gd name="connsiteY1" fmla="*/ 249824 h 3597308"/>
              <a:gd name="connsiteX2" fmla="*/ 1525114 w 3356148"/>
              <a:gd name="connsiteY2" fmla="*/ 248884 h 3597308"/>
              <a:gd name="connsiteX3" fmla="*/ 1678074 w 3356148"/>
              <a:gd name="connsiteY3" fmla="*/ 0 h 3597308"/>
              <a:gd name="connsiteX4" fmla="*/ 1831034 w 3356148"/>
              <a:gd name="connsiteY4" fmla="*/ 248884 h 3597308"/>
              <a:gd name="connsiteX5" fmla="*/ 1849647 w 3356148"/>
              <a:gd name="connsiteY5" fmla="*/ 249824 h 3597308"/>
              <a:gd name="connsiteX6" fmla="*/ 3356148 w 3356148"/>
              <a:gd name="connsiteY6" fmla="*/ 1919234 h 3597308"/>
              <a:gd name="connsiteX7" fmla="*/ 1678074 w 3356148"/>
              <a:gd name="connsiteY7" fmla="*/ 3597308 h 3597308"/>
              <a:gd name="connsiteX8" fmla="*/ 0 w 3356148"/>
              <a:gd name="connsiteY8" fmla="*/ 1919234 h 359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6148" h="3597308">
                <a:moveTo>
                  <a:pt x="0" y="1919234"/>
                </a:moveTo>
                <a:cubicBezTo>
                  <a:pt x="0" y="1050383"/>
                  <a:pt x="660321" y="335758"/>
                  <a:pt x="1506501" y="249824"/>
                </a:cubicBezTo>
                <a:lnTo>
                  <a:pt x="1525114" y="248884"/>
                </a:lnTo>
                <a:lnTo>
                  <a:pt x="1678074" y="0"/>
                </a:lnTo>
                <a:lnTo>
                  <a:pt x="1831034" y="248884"/>
                </a:lnTo>
                <a:lnTo>
                  <a:pt x="1849647" y="249824"/>
                </a:lnTo>
                <a:cubicBezTo>
                  <a:pt x="2695827" y="335758"/>
                  <a:pt x="3356148" y="1050383"/>
                  <a:pt x="3356148" y="1919234"/>
                </a:cubicBezTo>
                <a:cubicBezTo>
                  <a:pt x="3356148" y="2846009"/>
                  <a:pt x="2604849" y="3597308"/>
                  <a:pt x="1678074" y="3597308"/>
                </a:cubicBezTo>
                <a:cubicBezTo>
                  <a:pt x="751299" y="3597308"/>
                  <a:pt x="0" y="2846009"/>
                  <a:pt x="0" y="1919234"/>
                </a:cubicBezTo>
                <a:close/>
              </a:path>
            </a:pathLst>
          </a:custGeom>
          <a:solidFill>
            <a:srgbClr val="6B8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1"/>
          <p:cNvSpPr txBox="1"/>
          <p:nvPr/>
        </p:nvSpPr>
        <p:spPr>
          <a:xfrm>
            <a:off x="759361" y="2667315"/>
            <a:ext cx="1189657" cy="400110"/>
          </a:xfrm>
          <a:prstGeom prst="rect">
            <a:avLst/>
          </a:prstGeom>
          <a:noFill/>
        </p:spPr>
        <p:txBody>
          <a:bodyPr wrap="square" rtlCol="0">
            <a:spAutoFit/>
          </a:bodyPr>
          <a:lstStyle/>
          <a:p>
            <a:r>
              <a:rPr lang="zh-CN" altLang="en-US" sz="2000" b="1" dirty="0">
                <a:solidFill>
                  <a:schemeClr val="bg2"/>
                </a:solidFill>
              </a:rPr>
              <a:t>提升度</a:t>
            </a:r>
          </a:p>
        </p:txBody>
      </p:sp>
      <p:sp>
        <p:nvSpPr>
          <p:cNvPr id="30" name="TextBox 2"/>
          <p:cNvSpPr txBox="1"/>
          <p:nvPr/>
        </p:nvSpPr>
        <p:spPr>
          <a:xfrm>
            <a:off x="3203565" y="2667315"/>
            <a:ext cx="1434436" cy="400110"/>
          </a:xfrm>
          <a:prstGeom prst="rect">
            <a:avLst/>
          </a:prstGeom>
          <a:noFill/>
        </p:spPr>
        <p:txBody>
          <a:bodyPr wrap="square" rtlCol="0">
            <a:spAutoFit/>
          </a:bodyPr>
          <a:lstStyle/>
          <a:p>
            <a:r>
              <a:rPr lang="zh-CN" altLang="en-US" sz="2000" b="1" dirty="0">
                <a:solidFill>
                  <a:schemeClr val="bg2"/>
                </a:solidFill>
              </a:rPr>
              <a:t>全置信度</a:t>
            </a:r>
          </a:p>
        </p:txBody>
      </p:sp>
      <p:sp>
        <p:nvSpPr>
          <p:cNvPr id="31" name="TextBox 47"/>
          <p:cNvSpPr txBox="1"/>
          <p:nvPr/>
        </p:nvSpPr>
        <p:spPr>
          <a:xfrm>
            <a:off x="4033174" y="2461398"/>
            <a:ext cx="2074780" cy="707886"/>
          </a:xfrm>
          <a:prstGeom prst="rect">
            <a:avLst/>
          </a:prstGeom>
          <a:noFill/>
        </p:spPr>
        <p:txBody>
          <a:bodyPr wrap="square" rtlCol="0">
            <a:spAutoFit/>
          </a:bodyPr>
          <a:lstStyle/>
          <a:p>
            <a:pPr algn="ctr"/>
            <a:r>
              <a:rPr lang="zh-CN" altLang="en-US" sz="2000" b="1" dirty="0">
                <a:solidFill>
                  <a:schemeClr val="bg2"/>
                </a:solidFill>
              </a:rPr>
              <a:t>最大</a:t>
            </a:r>
            <a:endParaRPr lang="en-US" altLang="zh-CN" sz="2000" b="1" dirty="0">
              <a:solidFill>
                <a:schemeClr val="bg2"/>
              </a:solidFill>
            </a:endParaRPr>
          </a:p>
          <a:p>
            <a:pPr algn="ctr"/>
            <a:r>
              <a:rPr lang="zh-CN" altLang="en-US" sz="2000" b="1" dirty="0">
                <a:solidFill>
                  <a:schemeClr val="bg2"/>
                </a:solidFill>
              </a:rPr>
              <a:t>置信度</a:t>
            </a:r>
          </a:p>
        </p:txBody>
      </p:sp>
      <p:sp>
        <p:nvSpPr>
          <p:cNvPr id="32" name="TextBox 48"/>
          <p:cNvSpPr txBox="1"/>
          <p:nvPr/>
        </p:nvSpPr>
        <p:spPr>
          <a:xfrm>
            <a:off x="5926018" y="2615286"/>
            <a:ext cx="1583438" cy="400110"/>
          </a:xfrm>
          <a:prstGeom prst="rect">
            <a:avLst/>
          </a:prstGeom>
          <a:noFill/>
        </p:spPr>
        <p:txBody>
          <a:bodyPr wrap="square" rtlCol="0">
            <a:spAutoFit/>
          </a:bodyPr>
          <a:lstStyle/>
          <a:p>
            <a:r>
              <a:rPr lang="en-US" altLang="zh-CN" sz="2000" b="1" dirty="0" err="1">
                <a:solidFill>
                  <a:schemeClr val="bg2"/>
                </a:solidFill>
              </a:rPr>
              <a:t>Kulczynski</a:t>
            </a:r>
            <a:endParaRPr lang="zh-CN" altLang="en-US" sz="2000" b="1" dirty="0">
              <a:solidFill>
                <a:schemeClr val="bg2"/>
              </a:solidFill>
            </a:endParaRPr>
          </a:p>
        </p:txBody>
      </p:sp>
      <p:sp>
        <p:nvSpPr>
          <p:cNvPr id="33" name="TextBox 49"/>
          <p:cNvSpPr txBox="1"/>
          <p:nvPr/>
        </p:nvSpPr>
        <p:spPr>
          <a:xfrm>
            <a:off x="1928862" y="2685172"/>
            <a:ext cx="1434436" cy="400110"/>
          </a:xfrm>
          <a:prstGeom prst="rect">
            <a:avLst/>
          </a:prstGeom>
          <a:noFill/>
        </p:spPr>
        <p:txBody>
          <a:bodyPr wrap="square" rtlCol="0">
            <a:spAutoFit/>
          </a:bodyPr>
          <a:lstStyle/>
          <a:p>
            <a:r>
              <a:rPr lang="zh-CN" altLang="en-US" sz="2000" b="1" dirty="0">
                <a:solidFill>
                  <a:schemeClr val="bg2"/>
                </a:solidFill>
              </a:rPr>
              <a:t>卡方分析</a:t>
            </a:r>
          </a:p>
        </p:txBody>
      </p:sp>
      <p:sp>
        <p:nvSpPr>
          <p:cNvPr id="34" name="TextBox 50"/>
          <p:cNvSpPr txBox="1"/>
          <p:nvPr/>
        </p:nvSpPr>
        <p:spPr>
          <a:xfrm>
            <a:off x="7347904" y="3115638"/>
            <a:ext cx="1527814" cy="400110"/>
          </a:xfrm>
          <a:prstGeom prst="rect">
            <a:avLst/>
          </a:prstGeom>
          <a:noFill/>
        </p:spPr>
        <p:txBody>
          <a:bodyPr wrap="square" rtlCol="0">
            <a:spAutoFit/>
          </a:bodyPr>
          <a:lstStyle/>
          <a:p>
            <a:r>
              <a:rPr lang="zh-CN" altLang="en-US" sz="2000" b="1" dirty="0">
                <a:solidFill>
                  <a:schemeClr val="bg2"/>
                </a:solidFill>
              </a:rPr>
              <a:t>余弦</a:t>
            </a:r>
          </a:p>
        </p:txBody>
      </p:sp>
    </p:spTree>
    <p:extLst>
      <p:ext uri="{BB962C8B-B14F-4D97-AF65-F5344CB8AC3E}">
        <p14:creationId xmlns:p14="http://schemas.microsoft.com/office/powerpoint/2010/main" val="3635824802"/>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5"/>
          <p:cNvSpPr txBox="1"/>
          <p:nvPr/>
        </p:nvSpPr>
        <p:spPr>
          <a:xfrm>
            <a:off x="981074" y="112338"/>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solidFill>
                  <a:srgbClr val="2B579A"/>
                </a:solidFill>
                <a:latin typeface="微软雅黑" panose="020B0503020204020204" pitchFamily="34" charset="-122"/>
                <a:ea typeface="微软雅黑" panose="020B0503020204020204" pitchFamily="34" charset="-122"/>
              </a:rPr>
              <a:t>提升度</a:t>
            </a:r>
          </a:p>
        </p:txBody>
      </p:sp>
      <p:cxnSp>
        <p:nvCxnSpPr>
          <p:cNvPr id="33" name="直接连接符 32"/>
          <p:cNvCxnSpPr/>
          <p:nvPr/>
        </p:nvCxnSpPr>
        <p:spPr>
          <a:xfrm flipV="1">
            <a:off x="888586" y="683172"/>
            <a:ext cx="7845511" cy="1622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4" name="TextBox 1"/>
          <p:cNvSpPr txBox="1"/>
          <p:nvPr/>
        </p:nvSpPr>
        <p:spPr>
          <a:xfrm>
            <a:off x="567558" y="1020629"/>
            <a:ext cx="8460828" cy="3046988"/>
          </a:xfrm>
          <a:prstGeom prst="rect">
            <a:avLst/>
          </a:prstGeom>
          <a:noFill/>
        </p:spPr>
        <p:txBody>
          <a:bodyPr wrap="square" rtlCol="0">
            <a:spAutoFit/>
          </a:bodyPr>
          <a:lstStyle/>
          <a:p>
            <a:pPr>
              <a:lnSpc>
                <a:spcPct val="150000"/>
              </a:lnSpc>
            </a:pPr>
            <a:r>
              <a:rPr lang="en-US" altLang="zh-CN" sz="1600" dirty="0">
                <a:latin typeface="+mn-ea"/>
              </a:rPr>
              <a:t>1</a:t>
            </a:r>
            <a:r>
              <a:rPr lang="zh-CN" altLang="en-US" sz="1600" dirty="0">
                <a:latin typeface="+mn-ea"/>
              </a:rPr>
              <a:t>、定义：</a:t>
            </a:r>
            <a:endParaRPr lang="en-US" altLang="zh-CN" sz="1600" dirty="0">
              <a:latin typeface="+mn-ea"/>
            </a:endParaRPr>
          </a:p>
          <a:p>
            <a:pPr>
              <a:lnSpc>
                <a:spcPct val="150000"/>
              </a:lnSpc>
            </a:pPr>
            <a:r>
              <a:rPr lang="zh-CN" altLang="en-US" sz="1600" dirty="0">
                <a:latin typeface="+mn-ea"/>
              </a:rPr>
              <a:t>     表示“包含</a:t>
            </a:r>
            <a:r>
              <a:rPr lang="en-US" altLang="zh-CN" sz="1600" dirty="0">
                <a:latin typeface="+mn-ea"/>
              </a:rPr>
              <a:t>A</a:t>
            </a:r>
            <a:r>
              <a:rPr lang="zh-CN" altLang="en-US" sz="1600" dirty="0">
                <a:latin typeface="+mn-ea"/>
              </a:rPr>
              <a:t>的事务中同时包含</a:t>
            </a:r>
            <a:r>
              <a:rPr lang="en-US" altLang="zh-CN" sz="1600" dirty="0">
                <a:latin typeface="+mn-ea"/>
              </a:rPr>
              <a:t>B</a:t>
            </a:r>
            <a:r>
              <a:rPr lang="zh-CN" altLang="en-US" sz="1600" dirty="0">
                <a:latin typeface="+mn-ea"/>
              </a:rPr>
              <a:t>事务的比例”与“包含</a:t>
            </a:r>
            <a:r>
              <a:rPr lang="en-US" altLang="zh-CN" sz="1600" dirty="0">
                <a:latin typeface="+mn-ea"/>
              </a:rPr>
              <a:t>B</a:t>
            </a:r>
            <a:r>
              <a:rPr lang="zh-CN" altLang="en-US" sz="1600" dirty="0">
                <a:latin typeface="+mn-ea"/>
              </a:rPr>
              <a:t>事务的比例”的比值。公式表达：</a:t>
            </a:r>
            <a:endParaRPr lang="en-US" altLang="zh-CN" sz="1600" dirty="0">
              <a:latin typeface="+mn-ea"/>
            </a:endParaRPr>
          </a:p>
          <a:p>
            <a:pPr>
              <a:lnSpc>
                <a:spcPct val="150000"/>
              </a:lnSpc>
            </a:pPr>
            <a:r>
              <a:rPr lang="zh-CN" altLang="en-US" sz="1600" dirty="0">
                <a:latin typeface="+mn-ea"/>
              </a:rPr>
              <a:t>提升度反映了关联规则中的</a:t>
            </a:r>
            <a:r>
              <a:rPr lang="en-US" altLang="zh-CN" sz="1600" dirty="0">
                <a:latin typeface="+mn-ea"/>
              </a:rPr>
              <a:t>A</a:t>
            </a:r>
            <a:r>
              <a:rPr lang="zh-CN" altLang="en-US" sz="1600" dirty="0">
                <a:latin typeface="+mn-ea"/>
              </a:rPr>
              <a:t>与</a:t>
            </a:r>
            <a:r>
              <a:rPr lang="en-US" altLang="zh-CN" sz="1600" dirty="0">
                <a:latin typeface="+mn-ea"/>
              </a:rPr>
              <a:t>B</a:t>
            </a:r>
            <a:r>
              <a:rPr lang="zh-CN" altLang="en-US" sz="1600" dirty="0">
                <a:latin typeface="+mn-ea"/>
              </a:rPr>
              <a:t>的相关性，它评估一个的出现“提升”另一个出现的程度。提升度</a:t>
            </a:r>
            <a:r>
              <a:rPr lang="en-US" altLang="zh-CN" sz="1600" dirty="0">
                <a:latin typeface="+mn-ea"/>
              </a:rPr>
              <a:t>&gt;1</a:t>
            </a:r>
            <a:r>
              <a:rPr lang="zh-CN" altLang="en-US" sz="1600" dirty="0">
                <a:latin typeface="+mn-ea"/>
              </a:rPr>
              <a:t>且越高表明正相关性越高，提升度</a:t>
            </a:r>
            <a:r>
              <a:rPr lang="en-US" altLang="zh-CN" sz="1600" dirty="0">
                <a:latin typeface="+mn-ea"/>
              </a:rPr>
              <a:t>&lt;1</a:t>
            </a:r>
            <a:r>
              <a:rPr lang="zh-CN" altLang="en-US" sz="1600" dirty="0">
                <a:latin typeface="+mn-ea"/>
              </a:rPr>
              <a:t>且越低表明负相关性越高，提升度</a:t>
            </a:r>
            <a:r>
              <a:rPr lang="en-US" altLang="zh-CN" sz="1600" dirty="0">
                <a:latin typeface="+mn-ea"/>
              </a:rPr>
              <a:t>=1</a:t>
            </a:r>
            <a:r>
              <a:rPr lang="zh-CN" altLang="en-US" sz="1600" dirty="0">
                <a:latin typeface="+mn-ea"/>
              </a:rPr>
              <a:t>表明没有相关性。</a:t>
            </a:r>
          </a:p>
          <a:p>
            <a:pPr>
              <a:lnSpc>
                <a:spcPct val="150000"/>
              </a:lnSpc>
            </a:pPr>
            <a:r>
              <a:rPr lang="en-US" altLang="zh-CN" sz="1600" dirty="0">
                <a:latin typeface="+mn-ea"/>
              </a:rPr>
              <a:t>2</a:t>
            </a:r>
            <a:r>
              <a:rPr lang="zh-CN" altLang="en-US" sz="1600" dirty="0">
                <a:latin typeface="+mn-ea"/>
              </a:rPr>
              <a:t>、使用提升度的相关分析：</a:t>
            </a:r>
            <a:endParaRPr lang="en-US" altLang="zh-CN" sz="1600" dirty="0">
              <a:latin typeface="+mn-ea"/>
            </a:endParaRPr>
          </a:p>
          <a:p>
            <a:pPr>
              <a:lnSpc>
                <a:spcPct val="150000"/>
              </a:lnSpc>
            </a:pPr>
            <a:r>
              <a:rPr lang="en-US" altLang="zh-CN" sz="1600" dirty="0">
                <a:latin typeface="+mn-ea"/>
              </a:rPr>
              <a:t>lift(</a:t>
            </a:r>
            <a:r>
              <a:rPr lang="en-US" altLang="zh-CN" sz="1600" dirty="0" err="1">
                <a:latin typeface="+mn-ea"/>
              </a:rPr>
              <a:t>game,video</a:t>
            </a:r>
            <a:r>
              <a:rPr lang="en-US" altLang="zh-CN" sz="1600" dirty="0">
                <a:latin typeface="+mn-ea"/>
              </a:rPr>
              <a:t>)=P({</a:t>
            </a:r>
            <a:r>
              <a:rPr lang="en-US" altLang="zh-CN" sz="1600" dirty="0" err="1">
                <a:latin typeface="+mn-ea"/>
              </a:rPr>
              <a:t>game,video</a:t>
            </a:r>
            <a:r>
              <a:rPr lang="en-US" altLang="zh-CN" sz="1600" dirty="0">
                <a:latin typeface="+mn-ea"/>
              </a:rPr>
              <a:t>})/(P({game})*P({video}))=0.40/(0.75*0.60)=0.89&lt;1.</a:t>
            </a:r>
            <a:r>
              <a:rPr lang="zh-CN" altLang="en-US" sz="1600" dirty="0">
                <a:latin typeface="+mn-ea"/>
              </a:rPr>
              <a:t>因此，</a:t>
            </a:r>
            <a:r>
              <a:rPr lang="en-US" altLang="zh-CN" sz="1600" dirty="0">
                <a:latin typeface="+mn-ea"/>
              </a:rPr>
              <a:t>game</a:t>
            </a:r>
            <a:r>
              <a:rPr lang="zh-CN" altLang="en-US" sz="1600" dirty="0">
                <a:latin typeface="+mn-ea"/>
              </a:rPr>
              <a:t>和</a:t>
            </a:r>
            <a:r>
              <a:rPr lang="en-US" altLang="zh-CN" sz="1600" dirty="0">
                <a:latin typeface="+mn-ea"/>
              </a:rPr>
              <a:t>video</a:t>
            </a:r>
            <a:r>
              <a:rPr lang="zh-CN" altLang="en-US" sz="1600" dirty="0">
                <a:latin typeface="+mn-ea"/>
              </a:rPr>
              <a:t>存在负相关关系。</a:t>
            </a:r>
          </a:p>
        </p:txBody>
      </p: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662" y="2784074"/>
            <a:ext cx="4021054" cy="474346"/>
          </a:xfrm>
          <a:prstGeom prst="rect">
            <a:avLst/>
          </a:prstGeom>
        </p:spPr>
      </p:pic>
    </p:spTree>
    <p:extLst>
      <p:ext uri="{BB962C8B-B14F-4D97-AF65-F5344CB8AC3E}">
        <p14:creationId xmlns:p14="http://schemas.microsoft.com/office/powerpoint/2010/main" val="2269821097"/>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5"/>
          <p:cNvSpPr txBox="1"/>
          <p:nvPr/>
        </p:nvSpPr>
        <p:spPr>
          <a:xfrm>
            <a:off x="803867" y="148823"/>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rgbClr val="2B579A"/>
                </a:solidFill>
                <a:latin typeface="微软雅黑" panose="020B0503020204020204" pitchFamily="34" charset="-122"/>
                <a:ea typeface="微软雅黑" panose="020B0503020204020204" pitchFamily="34" charset="-122"/>
              </a:rPr>
              <a:t>卡方分析</a:t>
            </a:r>
          </a:p>
        </p:txBody>
      </p:sp>
      <p:cxnSp>
        <p:nvCxnSpPr>
          <p:cNvPr id="32" name="直接连接符 31"/>
          <p:cNvCxnSpPr/>
          <p:nvPr/>
        </p:nvCxnSpPr>
        <p:spPr>
          <a:xfrm>
            <a:off x="874988" y="922927"/>
            <a:ext cx="7394400"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3" name="TextBox 3"/>
          <p:cNvSpPr txBox="1"/>
          <p:nvPr/>
        </p:nvSpPr>
        <p:spPr>
          <a:xfrm>
            <a:off x="855937" y="927901"/>
            <a:ext cx="8161457" cy="2676525"/>
          </a:xfrm>
          <a:prstGeom prst="rect">
            <a:avLst/>
          </a:prstGeom>
          <a:noFill/>
        </p:spPr>
        <p:txBody>
          <a:bodyPr wrap="square" rtlCol="0">
            <a:spAutoFit/>
          </a:bodyPr>
          <a:lstStyle/>
          <a:p>
            <a:pPr>
              <a:lnSpc>
                <a:spcPct val="150000"/>
              </a:lnSpc>
            </a:pPr>
            <a:r>
              <a:rPr lang="zh-CN" altLang="en-US" sz="1600" dirty="0">
                <a:latin typeface="+mj-ea"/>
                <a:ea typeface="+mj-ea"/>
              </a:rPr>
              <a:t>使用卡方的相关分析：</a:t>
            </a:r>
            <a:endParaRPr lang="en-US" altLang="zh-CN" sz="1600" dirty="0">
              <a:latin typeface="+mj-ea"/>
              <a:ea typeface="+mj-ea"/>
            </a:endParaRPr>
          </a:p>
          <a:p>
            <a:pPr>
              <a:lnSpc>
                <a:spcPct val="150000"/>
              </a:lnSpc>
            </a:pPr>
            <a:r>
              <a:rPr lang="zh-CN" altLang="en-US" sz="1600" dirty="0">
                <a:latin typeface="+mj-ea"/>
                <a:ea typeface="+mj-ea"/>
              </a:rPr>
              <a:t>如下表所示，由该表可以计算出</a:t>
            </a:r>
          </a:p>
          <a:p>
            <a:pPr>
              <a:lnSpc>
                <a:spcPct val="150000"/>
              </a:lnSpc>
            </a:pPr>
            <a:endParaRPr lang="en-US" altLang="zh-CN" sz="1600" dirty="0">
              <a:latin typeface="+mj-ea"/>
              <a:ea typeface="+mj-ea"/>
            </a:endParaRPr>
          </a:p>
          <a:p>
            <a:pPr>
              <a:lnSpc>
                <a:spcPct val="150000"/>
              </a:lnSpc>
            </a:pPr>
            <a:endParaRPr lang="en-US" altLang="zh-CN" sz="1600" dirty="0"/>
          </a:p>
          <a:p>
            <a:pPr>
              <a:lnSpc>
                <a:spcPct val="150000"/>
              </a:lnSpc>
            </a:pPr>
            <a:endParaRPr lang="en-US" altLang="zh-CN" sz="1600" dirty="0"/>
          </a:p>
          <a:p>
            <a:pPr>
              <a:lnSpc>
                <a:spcPct val="150000"/>
              </a:lnSpc>
            </a:pPr>
            <a:r>
              <a:rPr lang="zh-CN" altLang="en-US" sz="1600" dirty="0"/>
              <a:t>由于结果大于</a:t>
            </a:r>
            <a:r>
              <a:rPr lang="en-US" altLang="zh-CN" sz="1600" dirty="0"/>
              <a:t>1</a:t>
            </a:r>
            <a:r>
              <a:rPr lang="zh-CN" altLang="en-US" sz="1600" dirty="0"/>
              <a:t>，并且</a:t>
            </a:r>
            <a:r>
              <a:rPr lang="en-US" altLang="zh-CN" sz="1600" dirty="0"/>
              <a:t>(</a:t>
            </a:r>
            <a:r>
              <a:rPr lang="en-US" altLang="zh-CN" sz="1600" dirty="0" err="1"/>
              <a:t>game,video</a:t>
            </a:r>
            <a:r>
              <a:rPr lang="en-US" altLang="zh-CN" sz="1600" dirty="0"/>
              <a:t>)</a:t>
            </a:r>
            <a:r>
              <a:rPr lang="zh-CN" altLang="en-US" sz="1600" dirty="0"/>
              <a:t>位置上的观测值等于</a:t>
            </a:r>
            <a:r>
              <a:rPr lang="en-US" altLang="zh-CN" sz="1600" dirty="0"/>
              <a:t>4000</a:t>
            </a:r>
            <a:r>
              <a:rPr lang="zh-CN" altLang="en-US" sz="1600" dirty="0"/>
              <a:t>小于期望值</a:t>
            </a:r>
            <a:r>
              <a:rPr lang="en-US" altLang="zh-CN" sz="1600" dirty="0"/>
              <a:t>4500</a:t>
            </a:r>
            <a:r>
              <a:rPr lang="zh-CN" altLang="en-US" sz="1600" dirty="0"/>
              <a:t>，因此购买游戏和购买录像是负相关的。</a:t>
            </a:r>
          </a:p>
        </p:txBody>
      </p:sp>
      <p:graphicFrame>
        <p:nvGraphicFramePr>
          <p:cNvPr id="34" name="表格 33"/>
          <p:cNvGraphicFramePr>
            <a:graphicFrameLocks noGrp="1"/>
          </p:cNvGraphicFramePr>
          <p:nvPr>
            <p:extLst>
              <p:ext uri="{D42A27DB-BD31-4B8C-83A1-F6EECF244321}">
                <p14:modId xmlns:p14="http://schemas.microsoft.com/office/powerpoint/2010/main" val="1248592476"/>
              </p:ext>
            </p:extLst>
          </p:nvPr>
        </p:nvGraphicFramePr>
        <p:xfrm>
          <a:off x="815805" y="3556250"/>
          <a:ext cx="6893936" cy="1466612"/>
        </p:xfrm>
        <a:graphic>
          <a:graphicData uri="http://schemas.openxmlformats.org/drawingml/2006/table">
            <a:tbl>
              <a:tblPr firstRow="1" bandRow="1">
                <a:tableStyleId>{5C22544A-7EE6-4342-B048-85BDC9FD1C3A}</a:tableStyleId>
              </a:tblPr>
              <a:tblGrid>
                <a:gridCol w="1723484">
                  <a:extLst>
                    <a:ext uri="{9D8B030D-6E8A-4147-A177-3AD203B41FA5}">
                      <a16:colId xmlns:a16="http://schemas.microsoft.com/office/drawing/2014/main" val="20000"/>
                    </a:ext>
                  </a:extLst>
                </a:gridCol>
                <a:gridCol w="1723484">
                  <a:extLst>
                    <a:ext uri="{9D8B030D-6E8A-4147-A177-3AD203B41FA5}">
                      <a16:colId xmlns:a16="http://schemas.microsoft.com/office/drawing/2014/main" val="20001"/>
                    </a:ext>
                  </a:extLst>
                </a:gridCol>
                <a:gridCol w="1723484">
                  <a:extLst>
                    <a:ext uri="{9D8B030D-6E8A-4147-A177-3AD203B41FA5}">
                      <a16:colId xmlns:a16="http://schemas.microsoft.com/office/drawing/2014/main" val="20002"/>
                    </a:ext>
                  </a:extLst>
                </a:gridCol>
                <a:gridCol w="1723484">
                  <a:extLst>
                    <a:ext uri="{9D8B030D-6E8A-4147-A177-3AD203B41FA5}">
                      <a16:colId xmlns:a16="http://schemas.microsoft.com/office/drawing/2014/main" val="20003"/>
                    </a:ext>
                  </a:extLst>
                </a:gridCol>
              </a:tblGrid>
              <a:tr h="246666">
                <a:tc>
                  <a:txBody>
                    <a:bodyPr/>
                    <a:lstStyle/>
                    <a:p>
                      <a:endParaRPr lang="zh-CN" altLang="en-US" sz="1600" dirty="0"/>
                    </a:p>
                  </a:txBody>
                  <a:tcPr/>
                </a:tc>
                <a:tc>
                  <a:txBody>
                    <a:bodyPr/>
                    <a:lstStyle/>
                    <a:p>
                      <a:r>
                        <a:rPr lang="en-US" altLang="zh-CN" sz="1600" dirty="0"/>
                        <a:t>game</a:t>
                      </a:r>
                      <a:endParaRPr lang="zh-CN" altLang="en-US" sz="1600" dirty="0"/>
                    </a:p>
                  </a:txBody>
                  <a:tcPr/>
                </a:tc>
                <a:tc>
                  <a:txBody>
                    <a:bodyPr/>
                    <a:lstStyle/>
                    <a:p>
                      <a:r>
                        <a:rPr lang="zh-CN" altLang="en-US" sz="1600" dirty="0"/>
                        <a:t>非</a:t>
                      </a:r>
                      <a:r>
                        <a:rPr lang="en-US" altLang="zh-CN" sz="1600" dirty="0" err="1"/>
                        <a:t>ganme</a:t>
                      </a:r>
                      <a:endParaRPr lang="zh-CN" altLang="en-US" sz="1600" dirty="0"/>
                    </a:p>
                  </a:txBody>
                  <a:tcPr/>
                </a:tc>
                <a:tc>
                  <a:txBody>
                    <a:bodyPr/>
                    <a:lstStyle/>
                    <a:p>
                      <a:r>
                        <a:rPr lang="zh-CN" altLang="en-US" sz="1600" dirty="0"/>
                        <a:t>和</a:t>
                      </a:r>
                    </a:p>
                  </a:txBody>
                  <a:tcPr/>
                </a:tc>
                <a:extLst>
                  <a:ext uri="{0D108BD9-81ED-4DB2-BD59-A6C34878D82A}">
                    <a16:rowId xmlns:a16="http://schemas.microsoft.com/office/drawing/2014/main" val="10000"/>
                  </a:ext>
                </a:extLst>
              </a:tr>
              <a:tr h="398026">
                <a:tc>
                  <a:txBody>
                    <a:bodyPr/>
                    <a:lstStyle/>
                    <a:p>
                      <a:r>
                        <a:rPr lang="en-US" altLang="zh-CN" sz="1600" dirty="0"/>
                        <a:t>video</a:t>
                      </a:r>
                      <a:endParaRPr lang="zh-CN" altLang="en-US" sz="1600" dirty="0"/>
                    </a:p>
                  </a:txBody>
                  <a:tcPr/>
                </a:tc>
                <a:tc>
                  <a:txBody>
                    <a:bodyPr/>
                    <a:lstStyle/>
                    <a:p>
                      <a:r>
                        <a:rPr lang="en-US" altLang="zh-CN" sz="1600" dirty="0"/>
                        <a:t>4000</a:t>
                      </a:r>
                      <a:r>
                        <a:rPr lang="zh-CN" altLang="en-US" sz="1600" dirty="0"/>
                        <a:t>（</a:t>
                      </a:r>
                      <a:r>
                        <a:rPr lang="en-US" altLang="zh-CN" sz="1600" dirty="0"/>
                        <a:t>4500</a:t>
                      </a:r>
                      <a:r>
                        <a:rPr lang="zh-CN" altLang="en-US" sz="1600" dirty="0"/>
                        <a:t>）</a:t>
                      </a:r>
                    </a:p>
                  </a:txBody>
                  <a:tcPr/>
                </a:tc>
                <a:tc>
                  <a:txBody>
                    <a:bodyPr/>
                    <a:lstStyle/>
                    <a:p>
                      <a:r>
                        <a:rPr lang="en-US" altLang="zh-CN" sz="1600" dirty="0"/>
                        <a:t>3500</a:t>
                      </a:r>
                      <a:r>
                        <a:rPr lang="zh-CN" altLang="en-US" sz="1600" dirty="0"/>
                        <a:t>（</a:t>
                      </a:r>
                      <a:r>
                        <a:rPr lang="en-US" altLang="zh-CN" sz="1600" dirty="0"/>
                        <a:t>3000</a:t>
                      </a:r>
                      <a:r>
                        <a:rPr lang="zh-CN" altLang="en-US" sz="1600" dirty="0"/>
                        <a:t>）</a:t>
                      </a:r>
                    </a:p>
                  </a:txBody>
                  <a:tcPr/>
                </a:tc>
                <a:tc>
                  <a:txBody>
                    <a:bodyPr/>
                    <a:lstStyle/>
                    <a:p>
                      <a:r>
                        <a:rPr lang="en-US" altLang="zh-CN" sz="1600" dirty="0"/>
                        <a:t>7500</a:t>
                      </a:r>
                      <a:endParaRPr lang="zh-CN" altLang="en-US" sz="1600" dirty="0"/>
                    </a:p>
                  </a:txBody>
                  <a:tcPr/>
                </a:tc>
                <a:extLst>
                  <a:ext uri="{0D108BD9-81ED-4DB2-BD59-A6C34878D82A}">
                    <a16:rowId xmlns:a16="http://schemas.microsoft.com/office/drawing/2014/main" val="10001"/>
                  </a:ext>
                </a:extLst>
              </a:tr>
              <a:tr h="398026">
                <a:tc>
                  <a:txBody>
                    <a:bodyPr/>
                    <a:lstStyle/>
                    <a:p>
                      <a:r>
                        <a:rPr lang="zh-CN" altLang="en-US" sz="1600" dirty="0"/>
                        <a:t>非</a:t>
                      </a:r>
                      <a:r>
                        <a:rPr lang="en-US" altLang="zh-CN" sz="1600" dirty="0"/>
                        <a:t>Video</a:t>
                      </a:r>
                      <a:endParaRPr lang="zh-CN" altLang="en-US" sz="1600" dirty="0"/>
                    </a:p>
                  </a:txBody>
                  <a:tcPr/>
                </a:tc>
                <a:tc>
                  <a:txBody>
                    <a:bodyPr/>
                    <a:lstStyle/>
                    <a:p>
                      <a:r>
                        <a:rPr lang="en-US" altLang="zh-CN" sz="1600" dirty="0"/>
                        <a:t>2000</a:t>
                      </a:r>
                      <a:r>
                        <a:rPr lang="zh-CN" altLang="en-US" sz="1600" dirty="0"/>
                        <a:t>（</a:t>
                      </a:r>
                      <a:r>
                        <a:rPr lang="en-US" altLang="zh-CN" sz="1600" dirty="0"/>
                        <a:t>1500</a:t>
                      </a:r>
                      <a:r>
                        <a:rPr lang="zh-CN" altLang="en-US" sz="1600" dirty="0"/>
                        <a:t>）</a:t>
                      </a:r>
                    </a:p>
                  </a:txBody>
                  <a:tcPr/>
                </a:tc>
                <a:tc>
                  <a:txBody>
                    <a:bodyPr/>
                    <a:lstStyle/>
                    <a:p>
                      <a:r>
                        <a:rPr lang="en-US" altLang="zh-CN" sz="1600" dirty="0"/>
                        <a:t>500</a:t>
                      </a:r>
                      <a:r>
                        <a:rPr lang="zh-CN" altLang="en-US" sz="1600" dirty="0"/>
                        <a:t>（</a:t>
                      </a:r>
                      <a:r>
                        <a:rPr lang="en-US" altLang="zh-CN" sz="1600" dirty="0"/>
                        <a:t>1000</a:t>
                      </a:r>
                      <a:r>
                        <a:rPr lang="zh-CN" altLang="en-US" sz="1600" dirty="0"/>
                        <a:t>）</a:t>
                      </a:r>
                    </a:p>
                  </a:txBody>
                  <a:tcPr/>
                </a:tc>
                <a:tc>
                  <a:txBody>
                    <a:bodyPr/>
                    <a:lstStyle/>
                    <a:p>
                      <a:r>
                        <a:rPr lang="en-US" altLang="zh-CN" sz="1600" dirty="0"/>
                        <a:t>2500</a:t>
                      </a:r>
                      <a:endParaRPr lang="zh-CN" altLang="en-US" sz="1600" dirty="0"/>
                    </a:p>
                  </a:txBody>
                  <a:tcPr/>
                </a:tc>
                <a:extLst>
                  <a:ext uri="{0D108BD9-81ED-4DB2-BD59-A6C34878D82A}">
                    <a16:rowId xmlns:a16="http://schemas.microsoft.com/office/drawing/2014/main" val="10002"/>
                  </a:ext>
                </a:extLst>
              </a:tr>
              <a:tr h="246666">
                <a:tc>
                  <a:txBody>
                    <a:bodyPr/>
                    <a:lstStyle/>
                    <a:p>
                      <a:r>
                        <a:rPr lang="zh-CN" altLang="en-US" sz="1600" dirty="0"/>
                        <a:t>和</a:t>
                      </a:r>
                    </a:p>
                  </a:txBody>
                  <a:tcPr/>
                </a:tc>
                <a:tc>
                  <a:txBody>
                    <a:bodyPr/>
                    <a:lstStyle/>
                    <a:p>
                      <a:r>
                        <a:rPr lang="en-US" altLang="zh-CN" sz="1600" dirty="0"/>
                        <a:t>6000</a:t>
                      </a:r>
                      <a:endParaRPr lang="zh-CN" altLang="en-US" sz="1600" dirty="0"/>
                    </a:p>
                  </a:txBody>
                  <a:tcPr/>
                </a:tc>
                <a:tc>
                  <a:txBody>
                    <a:bodyPr/>
                    <a:lstStyle/>
                    <a:p>
                      <a:r>
                        <a:rPr lang="en-US" altLang="zh-CN" sz="1600" dirty="0"/>
                        <a:t>4000</a:t>
                      </a:r>
                      <a:endParaRPr lang="zh-CN" altLang="en-US" sz="1600" dirty="0"/>
                    </a:p>
                  </a:txBody>
                  <a:tcPr/>
                </a:tc>
                <a:tc>
                  <a:txBody>
                    <a:bodyPr/>
                    <a:lstStyle/>
                    <a:p>
                      <a:r>
                        <a:rPr lang="en-US" altLang="zh-CN" sz="1600" dirty="0"/>
                        <a:t>10000</a:t>
                      </a:r>
                      <a:endParaRPr lang="zh-CN" altLang="en-US" sz="1600" dirty="0"/>
                    </a:p>
                  </a:txBody>
                  <a:tcPr/>
                </a:tc>
                <a:extLst>
                  <a:ext uri="{0D108BD9-81ED-4DB2-BD59-A6C34878D82A}">
                    <a16:rowId xmlns:a16="http://schemas.microsoft.com/office/drawing/2014/main" val="10003"/>
                  </a:ext>
                </a:extLst>
              </a:tr>
            </a:tbl>
          </a:graphicData>
        </a:graphic>
      </p:graphicFrame>
      <p:cxnSp>
        <p:nvCxnSpPr>
          <p:cNvPr id="35" name="直接连接符 34"/>
          <p:cNvCxnSpPr/>
          <p:nvPr/>
        </p:nvCxnSpPr>
        <p:spPr>
          <a:xfrm>
            <a:off x="5385916" y="2798054"/>
            <a:ext cx="5957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67" y="1824206"/>
            <a:ext cx="6906126" cy="866295"/>
          </a:xfrm>
          <a:prstGeom prst="rect">
            <a:avLst/>
          </a:prstGeom>
        </p:spPr>
      </p:pic>
      <p:sp>
        <p:nvSpPr>
          <p:cNvPr id="2" name="矩形 1"/>
          <p:cNvSpPr/>
          <p:nvPr/>
        </p:nvSpPr>
        <p:spPr>
          <a:xfrm>
            <a:off x="312595" y="5646877"/>
            <a:ext cx="4572000" cy="738664"/>
          </a:xfrm>
          <a:prstGeom prst="rect">
            <a:avLst/>
          </a:prstGeom>
        </p:spPr>
        <p:txBody>
          <a:bodyPr>
            <a:spAutoFit/>
          </a:bodyPr>
          <a:lstStyle/>
          <a:p>
            <a:r>
              <a:rPr lang="zh-CN" altLang="en-US" sz="1400" dirty="0">
                <a:latin typeface="+mj-ea"/>
              </a:rPr>
              <a:t>首先要建立例子中</a:t>
            </a:r>
            <a:r>
              <a:rPr lang="en-US" altLang="zh-CN" sz="1400" dirty="0">
                <a:latin typeface="+mj-ea"/>
              </a:rPr>
              <a:t>game</a:t>
            </a:r>
            <a:r>
              <a:rPr lang="zh-CN" altLang="en-US" sz="1400" dirty="0">
                <a:latin typeface="+mj-ea"/>
              </a:rPr>
              <a:t>和</a:t>
            </a:r>
            <a:r>
              <a:rPr lang="en-US" altLang="zh-CN" sz="1400" dirty="0">
                <a:latin typeface="+mj-ea"/>
              </a:rPr>
              <a:t>video</a:t>
            </a:r>
            <a:r>
              <a:rPr lang="zh-CN" altLang="en-US" sz="1400" dirty="0">
                <a:latin typeface="+mj-ea"/>
              </a:rPr>
              <a:t>属性的相依表，为了使用卡方分析计算相关性，需要相依表在每个位置上的观测值和期望值（显示在括号内），</a:t>
            </a:r>
            <a:endParaRPr lang="zh-CN" altLang="en-US" dirty="0"/>
          </a:p>
        </p:txBody>
      </p:sp>
    </p:spTree>
    <p:extLst>
      <p:ext uri="{BB962C8B-B14F-4D97-AF65-F5344CB8AC3E}">
        <p14:creationId xmlns:p14="http://schemas.microsoft.com/office/powerpoint/2010/main" val="1003835652"/>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r="3620"/>
          <a:stretch>
            <a:fillRect/>
          </a:stretch>
        </p:blipFill>
        <p:spPr>
          <a:xfrm>
            <a:off x="0" y="1280602"/>
            <a:ext cx="4250724" cy="2939439"/>
          </a:xfrm>
          <a:prstGeom prst="rect">
            <a:avLst/>
          </a:prstGeom>
        </p:spPr>
      </p:pic>
      <p:sp>
        <p:nvSpPr>
          <p:cNvPr id="6" name="矩形 5"/>
          <p:cNvSpPr/>
          <p:nvPr/>
        </p:nvSpPr>
        <p:spPr>
          <a:xfrm>
            <a:off x="3657600" y="1623445"/>
            <a:ext cx="5486400" cy="2329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第一部分：模糊关联规则</a:t>
            </a:r>
          </a:p>
        </p:txBody>
      </p:sp>
      <p:sp>
        <p:nvSpPr>
          <p:cNvPr id="5" name="矩形 4"/>
          <p:cNvSpPr/>
          <p:nvPr/>
        </p:nvSpPr>
        <p:spPr>
          <a:xfrm>
            <a:off x="1258632" y="575233"/>
            <a:ext cx="1255472" cy="215444"/>
          </a:xfrm>
          <a:prstGeom prst="rect">
            <a:avLst/>
          </a:prstGeom>
        </p:spPr>
        <p:txBody>
          <a:bodyPr wrap="square">
            <a:spAutoFit/>
          </a:bodyPr>
          <a:lstStyle/>
          <a:p>
            <a:pPr lvl="0" fontAlgn="base">
              <a:spcBef>
                <a:spcPct val="0"/>
              </a:spcBef>
              <a:spcAft>
                <a:spcPct val="0"/>
              </a:spcAft>
              <a:defRPr/>
            </a:pPr>
            <a:r>
              <a:rPr lang="en-US" altLang="zh-CN" sz="800" dirty="0">
                <a:solidFill>
                  <a:schemeClr val="accent1"/>
                </a:solidFill>
                <a:latin typeface="+mj-lt"/>
                <a:ea typeface="方正兰亭黑_GBK"/>
              </a:rPr>
              <a:t>Fuzzy association rules</a:t>
            </a:r>
          </a:p>
        </p:txBody>
      </p:sp>
      <p:cxnSp>
        <p:nvCxnSpPr>
          <p:cNvPr id="7" name="直接连接符 6"/>
          <p:cNvCxnSpPr/>
          <p:nvPr/>
        </p:nvCxnSpPr>
        <p:spPr>
          <a:xfrm>
            <a:off x="135609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040659" y="1853684"/>
            <a:ext cx="2236510" cy="400110"/>
          </a:xfrm>
          <a:prstGeom prst="rect">
            <a:avLst/>
          </a:prstGeom>
          <a:noFill/>
        </p:spPr>
        <p:txBody>
          <a:bodyPr wrap="none">
            <a:spAutoFit/>
          </a:bodyPr>
          <a:lstStyle/>
          <a:p>
            <a:r>
              <a:rPr lang="zh-CN" altLang="en-US" sz="2000" dirty="0">
                <a:solidFill>
                  <a:schemeClr val="bg1"/>
                </a:solidFill>
                <a:latin typeface="+mj-ea"/>
              </a:rPr>
              <a:t>模糊关联规则提出</a:t>
            </a:r>
            <a:endParaRPr lang="zh-CN" altLang="en-US" sz="2000" dirty="0">
              <a:solidFill>
                <a:schemeClr val="bg1"/>
              </a:solidFill>
            </a:endParaRPr>
          </a:p>
        </p:txBody>
      </p:sp>
      <p:sp>
        <p:nvSpPr>
          <p:cNvPr id="18" name="矩形 17"/>
          <p:cNvSpPr/>
          <p:nvPr/>
        </p:nvSpPr>
        <p:spPr>
          <a:xfrm>
            <a:off x="4040660" y="2217723"/>
            <a:ext cx="4856205" cy="794385"/>
          </a:xfrm>
          <a:prstGeom prst="rect">
            <a:avLst/>
          </a:prstGeom>
        </p:spPr>
        <p:txBody>
          <a:bodyPr wrap="square">
            <a:spAutoFit/>
          </a:bodyPr>
          <a:lstStyle/>
          <a:p>
            <a:pPr>
              <a:lnSpc>
                <a:spcPct val="150000"/>
              </a:lnSpc>
            </a:pPr>
            <a:r>
              <a:rPr lang="zh-CN" altLang="en-US" sz="1050" dirty="0">
                <a:solidFill>
                  <a:schemeClr val="bg1"/>
                </a:solidFill>
              </a:rPr>
              <a:t>一、经典集合论的方法：传统关联规则挖掘中，事务或者属于某个项集或者不属于某个项集，二者必为其一；</a:t>
            </a:r>
            <a:endParaRPr lang="en-US" altLang="zh-CN" sz="1050" dirty="0">
              <a:solidFill>
                <a:schemeClr val="bg1"/>
              </a:solidFill>
            </a:endParaRPr>
          </a:p>
          <a:p>
            <a:pPr>
              <a:lnSpc>
                <a:spcPct val="150000"/>
              </a:lnSpc>
            </a:pPr>
            <a:r>
              <a:rPr lang="zh-CN" altLang="en-US" sz="1050" dirty="0">
                <a:solidFill>
                  <a:schemeClr val="bg1"/>
                </a:solidFill>
              </a:rPr>
              <a:t>二、“边界尖锐”问题的出现。</a:t>
            </a:r>
            <a:endParaRPr lang="en-US" altLang="zh-CN" sz="1050" dirty="0">
              <a:solidFill>
                <a:schemeClr val="bg1"/>
              </a:solidFill>
            </a:endParaRPr>
          </a:p>
        </p:txBody>
      </p:sp>
      <p:sp>
        <p:nvSpPr>
          <p:cNvPr id="20" name="矩形 19"/>
          <p:cNvSpPr/>
          <p:nvPr/>
        </p:nvSpPr>
        <p:spPr>
          <a:xfrm>
            <a:off x="4040659" y="3000482"/>
            <a:ext cx="4856205" cy="794385"/>
          </a:xfrm>
          <a:prstGeom prst="rect">
            <a:avLst/>
          </a:prstGeom>
        </p:spPr>
        <p:txBody>
          <a:bodyPr wrap="square">
            <a:spAutoFit/>
          </a:bodyPr>
          <a:lstStyle/>
          <a:p>
            <a:pPr>
              <a:lnSpc>
                <a:spcPct val="150000"/>
              </a:lnSpc>
            </a:pPr>
            <a:r>
              <a:rPr lang="zh-CN" altLang="en-US" sz="1050" dirty="0">
                <a:solidFill>
                  <a:schemeClr val="bg1"/>
                </a:solidFill>
              </a:rPr>
              <a:t>例如：用集合</a:t>
            </a:r>
            <a:r>
              <a:rPr lang="en-US" altLang="zh-CN" sz="1050" dirty="0">
                <a:solidFill>
                  <a:schemeClr val="bg1"/>
                </a:solidFill>
              </a:rPr>
              <a:t>Low={x|0≤x≤100}</a:t>
            </a:r>
            <a:r>
              <a:rPr lang="zh-CN" altLang="en-US" sz="1050" dirty="0">
                <a:solidFill>
                  <a:schemeClr val="bg1"/>
                </a:solidFill>
              </a:rPr>
              <a:t>，</a:t>
            </a:r>
            <a:r>
              <a:rPr lang="en-US" altLang="zh-CN" sz="1050" dirty="0">
                <a:solidFill>
                  <a:schemeClr val="bg1"/>
                </a:solidFill>
              </a:rPr>
              <a:t>Medium={x|100≤x≤200}</a:t>
            </a:r>
            <a:r>
              <a:rPr lang="zh-CN" altLang="en-US" sz="1050" dirty="0">
                <a:solidFill>
                  <a:schemeClr val="bg1"/>
                </a:solidFill>
              </a:rPr>
              <a:t>，</a:t>
            </a:r>
            <a:r>
              <a:rPr lang="en-US" altLang="zh-CN" sz="1050" dirty="0">
                <a:solidFill>
                  <a:schemeClr val="bg1"/>
                </a:solidFill>
              </a:rPr>
              <a:t>High={</a:t>
            </a:r>
            <a:r>
              <a:rPr lang="en-US" altLang="zh-CN" sz="1050" dirty="0" err="1">
                <a:solidFill>
                  <a:schemeClr val="bg1"/>
                </a:solidFill>
              </a:rPr>
              <a:t>x|x</a:t>
            </a:r>
            <a:r>
              <a:rPr lang="en-US" altLang="zh-CN" sz="1050" dirty="0">
                <a:solidFill>
                  <a:schemeClr val="bg1"/>
                </a:solidFill>
              </a:rPr>
              <a:t>&gt;200}</a:t>
            </a:r>
            <a:r>
              <a:rPr lang="zh-CN" altLang="en-US" sz="1050" dirty="0">
                <a:solidFill>
                  <a:schemeClr val="bg1"/>
                </a:solidFill>
              </a:rPr>
              <a:t>分别表示流量小、中和大，但这样过于绝对化不能真实体现对象的区别，尤其是区间边界处，在这里不妨取</a:t>
            </a:r>
            <a:r>
              <a:rPr lang="en-US" altLang="zh-CN" sz="1050" dirty="0">
                <a:solidFill>
                  <a:schemeClr val="bg1"/>
                </a:solidFill>
              </a:rPr>
              <a:t>x1=200</a:t>
            </a:r>
            <a:r>
              <a:rPr lang="zh-CN" altLang="en-US" sz="1050" dirty="0">
                <a:solidFill>
                  <a:schemeClr val="bg1"/>
                </a:solidFill>
              </a:rPr>
              <a:t>，</a:t>
            </a:r>
            <a:r>
              <a:rPr lang="en-US" altLang="zh-CN" sz="1050" dirty="0">
                <a:solidFill>
                  <a:schemeClr val="bg1"/>
                </a:solidFill>
              </a:rPr>
              <a:t>x2=201</a:t>
            </a:r>
            <a:r>
              <a:rPr lang="zh-CN" altLang="en-US" sz="1050" dirty="0">
                <a:solidFill>
                  <a:schemeClr val="bg1"/>
                </a:solidFill>
              </a:rPr>
              <a:t>，</a:t>
            </a:r>
            <a:r>
              <a:rPr lang="en-US" altLang="zh-CN" sz="1050" dirty="0">
                <a:solidFill>
                  <a:schemeClr val="bg1"/>
                </a:solidFill>
              </a:rPr>
              <a:t>x3=500</a:t>
            </a:r>
            <a:r>
              <a:rPr lang="zh-CN" altLang="en-US" sz="1050" dirty="0">
                <a:solidFill>
                  <a:schemeClr val="bg1"/>
                </a:solidFill>
              </a:rPr>
              <a:t>。</a:t>
            </a:r>
            <a:endParaRPr lang="en-US" altLang="zh-CN" sz="1050" dirty="0">
              <a:solidFill>
                <a:schemeClr val="bg1"/>
              </a:solidFill>
            </a:endParaRPr>
          </a:p>
        </p:txBody>
      </p:sp>
      <p:cxnSp>
        <p:nvCxnSpPr>
          <p:cNvPr id="11" name="直接连接符 10"/>
          <p:cNvCxnSpPr>
            <a:cxnSpLocks/>
          </p:cNvCxnSpPr>
          <p:nvPr/>
        </p:nvCxnSpPr>
        <p:spPr>
          <a:xfrm>
            <a:off x="4161298" y="2217267"/>
            <a:ext cx="3408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FB46F85-E4A5-4B7D-B7D5-43568B8AB33B}"/>
              </a:ext>
            </a:extLst>
          </p:cNvPr>
          <p:cNvSpPr txBox="1"/>
          <p:nvPr/>
        </p:nvSpPr>
        <p:spPr>
          <a:xfrm rot="10800000" flipV="1">
            <a:off x="4044763" y="1632924"/>
            <a:ext cx="4626652" cy="1966436"/>
          </a:xfrm>
          <a:prstGeom prst="rect">
            <a:avLst/>
          </a:prstGeom>
          <a:noFill/>
        </p:spPr>
        <p:txBody>
          <a:bodyPr wrap="square" rtlCol="0">
            <a:spAutoFit/>
          </a:bodyPr>
          <a:lstStyle/>
          <a:p>
            <a:pPr>
              <a:lnSpc>
                <a:spcPct val="200000"/>
              </a:lnSpc>
            </a:pPr>
            <a:r>
              <a:rPr lang="zh-CN" altLang="en-US" sz="2000" dirty="0">
                <a:solidFill>
                  <a:schemeClr val="bg1"/>
                </a:solidFill>
              </a:rPr>
              <a:t>模糊关联规则</a:t>
            </a:r>
            <a:r>
              <a:rPr lang="zh-CN" altLang="zh-CN" sz="2000" dirty="0">
                <a:solidFill>
                  <a:schemeClr val="bg1"/>
                </a:solidFill>
              </a:rPr>
              <a:t>定义：</a:t>
            </a:r>
            <a:endParaRPr lang="en-US" altLang="zh-CN" sz="2000" dirty="0">
              <a:solidFill>
                <a:schemeClr val="bg1"/>
              </a:solidFill>
            </a:endParaRPr>
          </a:p>
          <a:p>
            <a:pPr>
              <a:lnSpc>
                <a:spcPct val="150000"/>
              </a:lnSpc>
            </a:pPr>
            <a:r>
              <a:rPr lang="zh-CN" altLang="zh-CN" sz="1400" dirty="0">
                <a:solidFill>
                  <a:schemeClr val="bg1"/>
                </a:solidFill>
              </a:rPr>
              <a:t>设</a:t>
            </a:r>
            <a:r>
              <a:rPr lang="en-US" altLang="zh-CN" sz="1400" dirty="0">
                <a:solidFill>
                  <a:schemeClr val="bg1"/>
                </a:solidFill>
              </a:rPr>
              <a:t>U</a:t>
            </a:r>
            <a:r>
              <a:rPr lang="zh-CN" altLang="zh-CN" sz="1400" dirty="0">
                <a:solidFill>
                  <a:schemeClr val="bg1"/>
                </a:solidFill>
              </a:rPr>
              <a:t>是一个论域，做映射</a:t>
            </a:r>
            <a:r>
              <a:rPr lang="en-US" altLang="zh-CN" sz="1400" dirty="0">
                <a:solidFill>
                  <a:schemeClr val="bg1"/>
                </a:solidFill>
              </a:rPr>
              <a:t>u</a:t>
            </a:r>
            <a:r>
              <a:rPr lang="zh-CN" altLang="zh-CN" sz="1400" dirty="0">
                <a:solidFill>
                  <a:schemeClr val="bg1"/>
                </a:solidFill>
              </a:rPr>
              <a:t>，</a:t>
            </a:r>
          </a:p>
          <a:p>
            <a:pPr>
              <a:lnSpc>
                <a:spcPct val="150000"/>
              </a:lnSpc>
            </a:pPr>
            <a:r>
              <a:rPr lang="en-US" altLang="zh-CN" sz="1400" dirty="0">
                <a:solidFill>
                  <a:schemeClr val="bg1"/>
                </a:solidFill>
              </a:rPr>
              <a:t>       u:U</a:t>
            </a:r>
            <a:r>
              <a:rPr lang="zh-CN" altLang="zh-CN" sz="1400" dirty="0">
                <a:solidFill>
                  <a:schemeClr val="bg1"/>
                </a:solidFill>
              </a:rPr>
              <a:t>→</a:t>
            </a:r>
            <a:r>
              <a:rPr lang="en-US" altLang="zh-CN" sz="1400" dirty="0">
                <a:solidFill>
                  <a:schemeClr val="bg1"/>
                </a:solidFill>
              </a:rPr>
              <a:t>[0,1],</a:t>
            </a:r>
            <a:r>
              <a:rPr lang="zh-CN" altLang="zh-CN" sz="1400" dirty="0">
                <a:solidFill>
                  <a:schemeClr val="bg1"/>
                </a:solidFill>
              </a:rPr>
              <a:t>任意</a:t>
            </a:r>
            <a:r>
              <a:rPr lang="en-US" altLang="zh-CN" sz="1400" dirty="0">
                <a:solidFill>
                  <a:schemeClr val="bg1"/>
                </a:solidFill>
              </a:rPr>
              <a:t>u</a:t>
            </a:r>
            <a:r>
              <a:rPr lang="zh-CN" altLang="zh-CN" sz="1400" dirty="0">
                <a:solidFill>
                  <a:schemeClr val="bg1"/>
                </a:solidFill>
              </a:rPr>
              <a:t>∈</a:t>
            </a:r>
            <a:r>
              <a:rPr lang="en-US" altLang="zh-CN" sz="1400" dirty="0">
                <a:solidFill>
                  <a:schemeClr val="bg1"/>
                </a:solidFill>
              </a:rPr>
              <a:t>U</a:t>
            </a:r>
            <a:r>
              <a:rPr lang="zh-CN" altLang="zh-CN" sz="1400" dirty="0">
                <a:solidFill>
                  <a:schemeClr val="bg1"/>
                </a:solidFill>
              </a:rPr>
              <a:t>，</a:t>
            </a:r>
            <a:r>
              <a:rPr lang="en-US" altLang="zh-CN" sz="1400" dirty="0">
                <a:solidFill>
                  <a:schemeClr val="bg1"/>
                </a:solidFill>
              </a:rPr>
              <a:t>u</a:t>
            </a:r>
            <a:r>
              <a:rPr lang="zh-CN" altLang="zh-CN" sz="1400" dirty="0">
                <a:solidFill>
                  <a:schemeClr val="bg1"/>
                </a:solidFill>
              </a:rPr>
              <a:t>→</a:t>
            </a:r>
            <a:r>
              <a:rPr lang="en-US" altLang="zh-CN" sz="1400" dirty="0">
                <a:solidFill>
                  <a:schemeClr val="bg1"/>
                </a:solidFill>
              </a:rPr>
              <a:t>A(u)</a:t>
            </a:r>
            <a:r>
              <a:rPr lang="zh-CN" altLang="zh-CN" sz="1400" dirty="0">
                <a:solidFill>
                  <a:schemeClr val="bg1"/>
                </a:solidFill>
              </a:rPr>
              <a:t>∈</a:t>
            </a:r>
            <a:r>
              <a:rPr lang="en-US" altLang="zh-CN" sz="1400" dirty="0">
                <a:solidFill>
                  <a:schemeClr val="bg1"/>
                </a:solidFill>
              </a:rPr>
              <a:t>[0,1]</a:t>
            </a:r>
            <a:endParaRPr lang="zh-CN" altLang="zh-CN" sz="1400" dirty="0">
              <a:solidFill>
                <a:schemeClr val="bg1"/>
              </a:solidFill>
            </a:endParaRPr>
          </a:p>
          <a:p>
            <a:pPr>
              <a:lnSpc>
                <a:spcPct val="150000"/>
              </a:lnSpc>
            </a:pPr>
            <a:r>
              <a:rPr lang="zh-CN" altLang="zh-CN" sz="1400" dirty="0">
                <a:solidFill>
                  <a:schemeClr val="bg1"/>
                </a:solidFill>
              </a:rPr>
              <a:t>则称</a:t>
            </a:r>
            <a:r>
              <a:rPr lang="en-US" altLang="zh-CN" sz="1400" dirty="0">
                <a:solidFill>
                  <a:schemeClr val="bg1"/>
                </a:solidFill>
              </a:rPr>
              <a:t>u</a:t>
            </a:r>
            <a:r>
              <a:rPr lang="zh-CN" altLang="zh-CN" sz="1400" dirty="0">
                <a:solidFill>
                  <a:schemeClr val="bg1"/>
                </a:solidFill>
              </a:rPr>
              <a:t>是</a:t>
            </a:r>
            <a:r>
              <a:rPr lang="en-US" altLang="zh-CN" sz="1400" dirty="0">
                <a:solidFill>
                  <a:schemeClr val="bg1"/>
                </a:solidFill>
              </a:rPr>
              <a:t>U</a:t>
            </a:r>
            <a:r>
              <a:rPr lang="zh-CN" altLang="zh-CN" sz="1400" dirty="0">
                <a:solidFill>
                  <a:schemeClr val="bg1"/>
                </a:solidFill>
              </a:rPr>
              <a:t>上的一个模糊集，记作</a:t>
            </a:r>
            <a:r>
              <a:rPr lang="en-US" altLang="zh-CN" sz="1400" dirty="0">
                <a:solidFill>
                  <a:schemeClr val="bg1"/>
                </a:solidFill>
              </a:rPr>
              <a:t>A</a:t>
            </a:r>
            <a:r>
              <a:rPr lang="zh-CN" altLang="zh-CN" sz="1400" dirty="0">
                <a:solidFill>
                  <a:schemeClr val="bg1"/>
                </a:solidFill>
              </a:rPr>
              <a:t>。</a:t>
            </a:r>
          </a:p>
          <a:p>
            <a:pPr>
              <a:lnSpc>
                <a:spcPct val="150000"/>
              </a:lnSpc>
            </a:pPr>
            <a:r>
              <a:rPr lang="zh-CN" altLang="zh-CN" sz="1400" dirty="0">
                <a:solidFill>
                  <a:schemeClr val="bg1"/>
                </a:solidFill>
              </a:rPr>
              <a:t>为方便记忆，“模糊</a:t>
            </a:r>
            <a:r>
              <a:rPr lang="en-US" altLang="zh-CN" sz="1400" dirty="0">
                <a:solidFill>
                  <a:schemeClr val="bg1"/>
                </a:solidFill>
              </a:rPr>
              <a:t>(Fuzzy)</a:t>
            </a:r>
            <a:r>
              <a:rPr lang="zh-CN" altLang="zh-CN" sz="1400" dirty="0">
                <a:solidFill>
                  <a:schemeClr val="bg1"/>
                </a:solidFill>
              </a:rPr>
              <a:t>”记作“</a:t>
            </a:r>
            <a:r>
              <a:rPr lang="en-US" altLang="zh-CN" sz="1400" dirty="0">
                <a:solidFill>
                  <a:schemeClr val="bg1"/>
                </a:solidFill>
              </a:rPr>
              <a:t>F</a:t>
            </a:r>
            <a:r>
              <a:rPr lang="zh-CN" altLang="zh-CN" sz="1400" dirty="0">
                <a:solidFill>
                  <a:schemeClr val="bg1"/>
                </a:solidFill>
              </a:rPr>
              <a:t>”，“模糊集”写作“</a:t>
            </a:r>
            <a:r>
              <a:rPr lang="en-US" altLang="zh-CN" sz="1400" dirty="0">
                <a:solidFill>
                  <a:schemeClr val="bg1"/>
                </a:solidFill>
              </a:rPr>
              <a:t>F</a:t>
            </a:r>
            <a:r>
              <a:rPr lang="zh-CN" altLang="zh-CN" sz="1400" dirty="0">
                <a:solidFill>
                  <a:schemeClr val="bg1"/>
                </a:solidFill>
              </a:rPr>
              <a:t>”集。</a:t>
            </a:r>
            <a:endParaRPr lang="zh-CN" altLang="en-US" sz="1400" dirty="0">
              <a:solidFill>
                <a:schemeClr val="bg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5"/>
          <p:cNvSpPr txBox="1"/>
          <p:nvPr/>
        </p:nvSpPr>
        <p:spPr>
          <a:xfrm>
            <a:off x="803868" y="304385"/>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rgbClr val="2B579A"/>
                </a:solidFill>
                <a:latin typeface="微软雅黑" panose="020B0503020204020204" pitchFamily="34" charset="-122"/>
                <a:ea typeface="微软雅黑" panose="020B0503020204020204" pitchFamily="34" charset="-122"/>
              </a:rPr>
              <a:t>全置信度</a:t>
            </a:r>
          </a:p>
        </p:txBody>
      </p:sp>
      <p:cxnSp>
        <p:nvCxnSpPr>
          <p:cNvPr id="56" name="直接连接符 55"/>
          <p:cNvCxnSpPr/>
          <p:nvPr/>
        </p:nvCxnSpPr>
        <p:spPr>
          <a:xfrm>
            <a:off x="399393" y="1165899"/>
            <a:ext cx="8366235" cy="4879"/>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57" name="TextBox 1"/>
          <p:cNvSpPr txBox="1"/>
          <p:nvPr/>
        </p:nvSpPr>
        <p:spPr>
          <a:xfrm>
            <a:off x="538843" y="1588546"/>
            <a:ext cx="7429500" cy="2308324"/>
          </a:xfrm>
          <a:prstGeom prst="rect">
            <a:avLst/>
          </a:prstGeom>
          <a:noFill/>
        </p:spPr>
        <p:txBody>
          <a:bodyPr wrap="square" rtlCol="0">
            <a:spAutoFit/>
          </a:bodyPr>
          <a:lstStyle/>
          <a:p>
            <a:pPr>
              <a:lnSpc>
                <a:spcPct val="150000"/>
              </a:lnSpc>
            </a:pPr>
            <a:r>
              <a:rPr lang="zh-CN" altLang="en-US" sz="1600" dirty="0">
                <a:latin typeface="宋体" panose="02010600030101010101" pitchFamily="2" charset="-122"/>
                <a:ea typeface="宋体" panose="02010600030101010101" pitchFamily="2" charset="-122"/>
              </a:rPr>
              <a:t>    给定两个项集</a:t>
            </a:r>
            <a:r>
              <a:rPr lang="en-US" altLang="zh-CN" sz="1600" dirty="0">
                <a:latin typeface="宋体" panose="02010600030101010101" pitchFamily="2" charset="-122"/>
                <a:ea typeface="宋体" panose="02010600030101010101" pitchFamily="2" charset="-122"/>
              </a:rPr>
              <a:t>A</a:t>
            </a:r>
            <a:r>
              <a:rPr lang="zh-CN" altLang="en-US" sz="1600" dirty="0">
                <a:latin typeface="宋体" panose="02010600030101010101" pitchFamily="2" charset="-122"/>
                <a:ea typeface="宋体" panose="02010600030101010101" pitchFamily="2" charset="-122"/>
              </a:rPr>
              <a:t>和</a:t>
            </a:r>
            <a:r>
              <a:rPr lang="en-US" altLang="zh-CN" sz="1600" dirty="0">
                <a:latin typeface="宋体" panose="02010600030101010101" pitchFamily="2" charset="-122"/>
                <a:ea typeface="宋体" panose="02010600030101010101" pitchFamily="2" charset="-122"/>
              </a:rPr>
              <a:t>B,A</a:t>
            </a:r>
            <a:r>
              <a:rPr lang="zh-CN" altLang="en-US" sz="1600" dirty="0">
                <a:latin typeface="宋体" panose="02010600030101010101" pitchFamily="2" charset="-122"/>
                <a:ea typeface="宋体" panose="02010600030101010101" pitchFamily="2" charset="-122"/>
              </a:rPr>
              <a:t>和</a:t>
            </a:r>
            <a:r>
              <a:rPr lang="en-US" altLang="zh-CN" sz="1600" dirty="0">
                <a:latin typeface="宋体" panose="02010600030101010101" pitchFamily="2" charset="-122"/>
                <a:ea typeface="宋体" panose="02010600030101010101" pitchFamily="2" charset="-122"/>
              </a:rPr>
              <a:t>B</a:t>
            </a:r>
            <a:r>
              <a:rPr lang="zh-CN" altLang="en-US" sz="1600" dirty="0">
                <a:latin typeface="宋体" panose="02010600030101010101" pitchFamily="2" charset="-122"/>
                <a:ea typeface="宋体" panose="02010600030101010101" pitchFamily="2" charset="-122"/>
              </a:rPr>
              <a:t>的全置信度定义为：</a:t>
            </a:r>
            <a:endParaRPr lang="en-US" altLang="zh-CN" sz="1600" dirty="0">
              <a:latin typeface="宋体" panose="02010600030101010101" pitchFamily="2" charset="-122"/>
              <a:ea typeface="宋体" panose="02010600030101010101" pitchFamily="2" charset="-122"/>
            </a:endParaRPr>
          </a:p>
          <a:p>
            <a:pPr>
              <a:lnSpc>
                <a:spcPct val="150000"/>
              </a:lnSpc>
            </a:pPr>
            <a:endParaRPr lang="en-US" altLang="zh-CN" sz="1600" dirty="0">
              <a:latin typeface="宋体" panose="02010600030101010101" pitchFamily="2" charset="-122"/>
              <a:ea typeface="宋体" panose="02010600030101010101" pitchFamily="2" charset="-122"/>
            </a:endParaRPr>
          </a:p>
          <a:p>
            <a:pPr>
              <a:lnSpc>
                <a:spcPct val="150000"/>
              </a:lnSpc>
            </a:pPr>
            <a:endParaRPr lang="en-US" altLang="zh-CN" sz="1600" dirty="0">
              <a:latin typeface="宋体" panose="02010600030101010101" pitchFamily="2" charset="-122"/>
              <a:ea typeface="宋体" panose="02010600030101010101" pitchFamily="2" charset="-122"/>
            </a:endParaRPr>
          </a:p>
          <a:p>
            <a:pPr>
              <a:lnSpc>
                <a:spcPct val="150000"/>
              </a:lnSpc>
            </a:pPr>
            <a:r>
              <a:rPr lang="zh-CN" altLang="en-US" sz="1600" dirty="0">
                <a:latin typeface="宋体" panose="02010600030101010101" pitchFamily="2" charset="-122"/>
                <a:ea typeface="宋体" panose="02010600030101010101" pitchFamily="2" charset="-122"/>
              </a:rPr>
              <a:t>其中，</a:t>
            </a:r>
            <a:r>
              <a:rPr lang="en-US" altLang="zh-CN" sz="1600" dirty="0">
                <a:latin typeface="宋体" panose="02010600030101010101" pitchFamily="2" charset="-122"/>
                <a:ea typeface="宋体" panose="02010600030101010101" pitchFamily="2" charset="-122"/>
              </a:rPr>
              <a:t> max{sup(A),sup(B)}</a:t>
            </a:r>
            <a:r>
              <a:rPr lang="zh-CN" altLang="en-US" sz="1600" dirty="0">
                <a:latin typeface="宋体" panose="02010600030101010101" pitchFamily="2" charset="-122"/>
                <a:ea typeface="宋体" panose="02010600030101010101" pitchFamily="2" charset="-122"/>
              </a:rPr>
              <a:t>是</a:t>
            </a:r>
            <a:r>
              <a:rPr lang="en-US" altLang="zh-CN" sz="1600" dirty="0">
                <a:latin typeface="宋体" panose="02010600030101010101" pitchFamily="2" charset="-122"/>
                <a:ea typeface="宋体" panose="02010600030101010101" pitchFamily="2" charset="-122"/>
              </a:rPr>
              <a:t>A</a:t>
            </a:r>
            <a:r>
              <a:rPr lang="zh-CN" altLang="en-US" sz="1600" dirty="0">
                <a:latin typeface="宋体" panose="02010600030101010101" pitchFamily="2" charset="-122"/>
                <a:ea typeface="宋体" panose="02010600030101010101" pitchFamily="2" charset="-122"/>
              </a:rPr>
              <a:t>和</a:t>
            </a:r>
            <a:r>
              <a:rPr lang="en-US" altLang="zh-CN" sz="1600" dirty="0">
                <a:latin typeface="宋体" panose="02010600030101010101" pitchFamily="2" charset="-122"/>
                <a:ea typeface="宋体" panose="02010600030101010101" pitchFamily="2" charset="-122"/>
              </a:rPr>
              <a:t>B</a:t>
            </a:r>
            <a:r>
              <a:rPr lang="zh-CN" altLang="en-US" sz="1600" dirty="0">
                <a:latin typeface="宋体" panose="02010600030101010101" pitchFamily="2" charset="-122"/>
                <a:ea typeface="宋体" panose="02010600030101010101" pitchFamily="2" charset="-122"/>
              </a:rPr>
              <a:t>的最大支持度。因此，</a:t>
            </a:r>
            <a:r>
              <a:rPr lang="en-US" altLang="zh-CN" sz="1600" dirty="0" err="1">
                <a:latin typeface="宋体" panose="02010600030101010101" pitchFamily="2" charset="-122"/>
                <a:ea typeface="宋体" panose="02010600030101010101" pitchFamily="2" charset="-122"/>
              </a:rPr>
              <a:t>all_conf</a:t>
            </a:r>
            <a:r>
              <a:rPr lang="en-US" altLang="zh-CN" sz="1600" dirty="0">
                <a:latin typeface="宋体" panose="02010600030101010101" pitchFamily="2" charset="-122"/>
                <a:ea typeface="宋体" panose="02010600030101010101" pitchFamily="2" charset="-122"/>
              </a:rPr>
              <a:t>(A,B)</a:t>
            </a:r>
            <a:r>
              <a:rPr lang="zh-CN" altLang="en-US" sz="1600" dirty="0">
                <a:latin typeface="宋体" panose="02010600030101010101" pitchFamily="2" charset="-122"/>
                <a:ea typeface="宋体" panose="02010600030101010101" pitchFamily="2" charset="-122"/>
              </a:rPr>
              <a:t>又称两个与</a:t>
            </a:r>
            <a:r>
              <a:rPr lang="en-US" altLang="zh-CN" sz="1600" dirty="0">
                <a:latin typeface="宋体" panose="02010600030101010101" pitchFamily="2" charset="-122"/>
                <a:ea typeface="宋体" panose="02010600030101010101" pitchFamily="2" charset="-122"/>
              </a:rPr>
              <a:t>A</a:t>
            </a:r>
            <a:r>
              <a:rPr lang="zh-CN" altLang="en-US" sz="1600" dirty="0">
                <a:latin typeface="宋体" panose="02010600030101010101" pitchFamily="2" charset="-122"/>
                <a:ea typeface="宋体" panose="02010600030101010101" pitchFamily="2" charset="-122"/>
              </a:rPr>
              <a:t>和</a:t>
            </a:r>
            <a:r>
              <a:rPr lang="en-US" altLang="zh-CN" sz="1600" dirty="0">
                <a:latin typeface="宋体" panose="02010600030101010101" pitchFamily="2" charset="-122"/>
                <a:ea typeface="宋体" panose="02010600030101010101" pitchFamily="2" charset="-122"/>
              </a:rPr>
              <a:t>B</a:t>
            </a:r>
            <a:r>
              <a:rPr lang="zh-CN" altLang="en-US" sz="1600" dirty="0">
                <a:latin typeface="宋体" panose="02010600030101010101" pitchFamily="2" charset="-122"/>
                <a:ea typeface="宋体" panose="02010600030101010101" pitchFamily="2" charset="-122"/>
              </a:rPr>
              <a:t>相关的关联规则“</a:t>
            </a:r>
            <a:r>
              <a:rPr lang="en-US" altLang="zh-CN" sz="1600" dirty="0">
                <a:latin typeface="宋体" panose="02010600030101010101" pitchFamily="2" charset="-122"/>
                <a:ea typeface="宋体" panose="02010600030101010101" pitchFamily="2" charset="-122"/>
              </a:rPr>
              <a:t>A=&gt;B</a:t>
            </a:r>
            <a:r>
              <a:rPr lang="zh-CN" altLang="en-US" sz="1600" dirty="0">
                <a:latin typeface="宋体" panose="02010600030101010101" pitchFamily="2" charset="-122"/>
                <a:ea typeface="宋体" panose="02010600030101010101" pitchFamily="2" charset="-122"/>
              </a:rPr>
              <a:t>”和“</a:t>
            </a:r>
            <a:r>
              <a:rPr lang="en-US" altLang="zh-CN" sz="1600" dirty="0">
                <a:latin typeface="宋体" panose="02010600030101010101" pitchFamily="2" charset="-122"/>
                <a:ea typeface="宋体" panose="02010600030101010101" pitchFamily="2" charset="-122"/>
              </a:rPr>
              <a:t>B=&gt;A</a:t>
            </a:r>
            <a:r>
              <a:rPr lang="zh-CN" altLang="en-US" sz="1600" dirty="0">
                <a:latin typeface="宋体" panose="02010600030101010101" pitchFamily="2" charset="-122"/>
                <a:ea typeface="宋体" panose="02010600030101010101" pitchFamily="2" charset="-122"/>
              </a:rPr>
              <a:t>”的最小置信度。当全置信度得值</a:t>
            </a:r>
            <a:r>
              <a:rPr lang="en-US" altLang="zh-CN" sz="1600" dirty="0">
                <a:latin typeface="宋体" panose="02010600030101010101" pitchFamily="2" charset="-122"/>
                <a:ea typeface="宋体" panose="02010600030101010101" pitchFamily="2" charset="-122"/>
              </a:rPr>
              <a:t>&gt;0.5</a:t>
            </a:r>
            <a:r>
              <a:rPr lang="zh-CN" altLang="en-US" sz="1600" dirty="0">
                <a:latin typeface="宋体" panose="02010600030101010101" pitchFamily="2" charset="-122"/>
                <a:ea typeface="宋体" panose="02010600030101010101" pitchFamily="2" charset="-122"/>
              </a:rPr>
              <a:t>时表明</a:t>
            </a:r>
            <a:r>
              <a:rPr lang="en-US" altLang="zh-CN" sz="1600" dirty="0">
                <a:latin typeface="宋体" panose="02010600030101010101" pitchFamily="2" charset="-122"/>
                <a:ea typeface="宋体" panose="02010600030101010101" pitchFamily="2" charset="-122"/>
              </a:rPr>
              <a:t>A,B</a:t>
            </a:r>
            <a:r>
              <a:rPr lang="zh-CN" altLang="en-US" sz="1600" dirty="0">
                <a:latin typeface="宋体" panose="02010600030101010101" pitchFamily="2" charset="-122"/>
                <a:ea typeface="宋体" panose="02010600030101010101" pitchFamily="2" charset="-122"/>
              </a:rPr>
              <a:t>正相关，小于</a:t>
            </a:r>
            <a:r>
              <a:rPr lang="en-US" altLang="zh-CN" sz="1600" dirty="0">
                <a:latin typeface="宋体" panose="02010600030101010101" pitchFamily="2" charset="-122"/>
                <a:ea typeface="宋体" panose="02010600030101010101" pitchFamily="2" charset="-122"/>
              </a:rPr>
              <a:t>0.5</a:t>
            </a:r>
            <a:r>
              <a:rPr lang="zh-CN" altLang="en-US" sz="1600" dirty="0">
                <a:latin typeface="宋体" panose="02010600030101010101" pitchFamily="2" charset="-122"/>
                <a:ea typeface="宋体" panose="02010600030101010101" pitchFamily="2" charset="-122"/>
              </a:rPr>
              <a:t>时负相关，等于</a:t>
            </a:r>
            <a:r>
              <a:rPr lang="en-US" altLang="zh-CN" sz="1600" dirty="0">
                <a:latin typeface="宋体" panose="02010600030101010101" pitchFamily="2" charset="-122"/>
                <a:ea typeface="宋体" panose="02010600030101010101" pitchFamily="2" charset="-122"/>
              </a:rPr>
              <a:t>0.5</a:t>
            </a:r>
            <a:r>
              <a:rPr lang="zh-CN" altLang="en-US" sz="1600" dirty="0">
                <a:latin typeface="宋体" panose="02010600030101010101" pitchFamily="2" charset="-122"/>
                <a:ea typeface="宋体" panose="02010600030101010101" pitchFamily="2" charset="-122"/>
              </a:rPr>
              <a:t>时时中性。</a:t>
            </a:r>
          </a:p>
        </p:txBody>
      </p:sp>
      <p:pic>
        <p:nvPicPr>
          <p:cNvPr id="58" name="图片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41" y="2068728"/>
            <a:ext cx="6348159" cy="600075"/>
          </a:xfrm>
          <a:prstGeom prst="rect">
            <a:avLst/>
          </a:prstGeom>
        </p:spPr>
      </p:pic>
    </p:spTree>
    <p:extLst>
      <p:ext uri="{BB962C8B-B14F-4D97-AF65-F5344CB8AC3E}">
        <p14:creationId xmlns:p14="http://schemas.microsoft.com/office/powerpoint/2010/main" val="4131065315"/>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9" name="标题 5"/>
          <p:cNvSpPr txBox="1"/>
          <p:nvPr/>
        </p:nvSpPr>
        <p:spPr>
          <a:xfrm>
            <a:off x="803868" y="397935"/>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2B579A"/>
                </a:solidFill>
                <a:effectLst/>
                <a:uLnTx/>
                <a:uFillTx/>
                <a:latin typeface="微软雅黑" panose="020B0503020204020204" pitchFamily="34" charset="-122"/>
                <a:ea typeface="微软雅黑" panose="020B0503020204020204" pitchFamily="34" charset="-122"/>
                <a:cs typeface="+mj-cs"/>
              </a:rPr>
              <a:t>最大置信度</a:t>
            </a:r>
          </a:p>
        </p:txBody>
      </p:sp>
      <p:cxnSp>
        <p:nvCxnSpPr>
          <p:cNvPr id="20" name="直接连接符 19"/>
          <p:cNvCxnSpPr/>
          <p:nvPr/>
        </p:nvCxnSpPr>
        <p:spPr>
          <a:xfrm>
            <a:off x="803868" y="1175657"/>
            <a:ext cx="7394400"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21" name="TextBox 3"/>
          <p:cNvSpPr txBox="1"/>
          <p:nvPr/>
        </p:nvSpPr>
        <p:spPr>
          <a:xfrm>
            <a:off x="639444" y="1616269"/>
            <a:ext cx="7139360" cy="2308324"/>
          </a:xfrm>
          <a:prstGeom prst="rect">
            <a:avLst/>
          </a:prstGeom>
          <a:noFill/>
        </p:spPr>
        <p:txBody>
          <a:bodyPr wrap="square" rtlCol="0">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给定两个项集</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B,A</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B</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的最大置信度定义为：</a:t>
            </a:r>
            <a:endPar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ct val="15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ct val="15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Max_conf</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是两个关联规则“</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A=&gt;B</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B=&gt;A</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”的最大置信度。</a:t>
            </a:r>
            <a:endPar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当最大置信度得值</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&gt;0.5</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时表明</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A,B</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正相关，小于</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0.5</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时负相关，等于</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0.5</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时时中性。</a:t>
            </a:r>
          </a:p>
        </p:txBody>
      </p:sp>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628" y="2176307"/>
            <a:ext cx="4398043" cy="532736"/>
          </a:xfrm>
          <a:prstGeom prst="rect">
            <a:avLst/>
          </a:prstGeom>
        </p:spPr>
      </p:pic>
    </p:spTree>
    <p:extLst>
      <p:ext uri="{BB962C8B-B14F-4D97-AF65-F5344CB8AC3E}">
        <p14:creationId xmlns:p14="http://schemas.microsoft.com/office/powerpoint/2010/main" val="2375817667"/>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5" name="标题 5"/>
          <p:cNvSpPr txBox="1"/>
          <p:nvPr/>
        </p:nvSpPr>
        <p:spPr>
          <a:xfrm>
            <a:off x="803868" y="304385"/>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2B579A"/>
                </a:solidFill>
                <a:effectLst/>
                <a:uLnTx/>
                <a:uFillTx/>
                <a:latin typeface="微软雅黑" panose="020B0503020204020204" pitchFamily="34" charset="-122"/>
                <a:ea typeface="微软雅黑" panose="020B0503020204020204" pitchFamily="34" charset="-122"/>
                <a:cs typeface="+mj-cs"/>
              </a:rPr>
              <a:t>全置信度</a:t>
            </a:r>
          </a:p>
        </p:txBody>
      </p:sp>
      <p:cxnSp>
        <p:nvCxnSpPr>
          <p:cNvPr id="56" name="直接连接符 55"/>
          <p:cNvCxnSpPr/>
          <p:nvPr/>
        </p:nvCxnSpPr>
        <p:spPr>
          <a:xfrm>
            <a:off x="399393" y="1165899"/>
            <a:ext cx="8366235" cy="4879"/>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57" name="TextBox 1"/>
          <p:cNvSpPr txBox="1"/>
          <p:nvPr/>
        </p:nvSpPr>
        <p:spPr>
          <a:xfrm>
            <a:off x="538843" y="1588546"/>
            <a:ext cx="7429500" cy="2308324"/>
          </a:xfrm>
          <a:prstGeom prst="rect">
            <a:avLst/>
          </a:prstGeom>
          <a:noFill/>
        </p:spPr>
        <p:txBody>
          <a:bodyPr wrap="square" rtlCol="0">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给定两个项集</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B,A</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B</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的全置信度定义为：</a:t>
            </a:r>
            <a:endPar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ct val="15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ct val="15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其中，</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max{sup(A),sup(B)}</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是</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B</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的最大支持度。因此，</a:t>
            </a:r>
            <a:r>
              <a:rPr kumimoji="0" lang="en-US" altLang="zh-CN" sz="16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all_conf</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(A,B)</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又称两个与</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B</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相关的关联规则“</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A=&gt;B</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B=&gt;A</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”的最小置信度。当全置信度得值</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&gt;0.5</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时表明</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A,B</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正相关，小于</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0.5</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时负相关，等于</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0.5</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时时中性。</a:t>
            </a:r>
          </a:p>
        </p:txBody>
      </p:sp>
      <p:pic>
        <p:nvPicPr>
          <p:cNvPr id="58" name="图片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41" y="2068728"/>
            <a:ext cx="6348159" cy="600075"/>
          </a:xfrm>
          <a:prstGeom prst="rect">
            <a:avLst/>
          </a:prstGeom>
        </p:spPr>
      </p:pic>
    </p:spTree>
    <p:extLst>
      <p:ext uri="{BB962C8B-B14F-4D97-AF65-F5344CB8AC3E}">
        <p14:creationId xmlns:p14="http://schemas.microsoft.com/office/powerpoint/2010/main" val="4100021817"/>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9" name="标题 5"/>
          <p:cNvSpPr txBox="1"/>
          <p:nvPr/>
        </p:nvSpPr>
        <p:spPr>
          <a:xfrm>
            <a:off x="803868" y="397935"/>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2B579A"/>
                </a:solidFill>
                <a:effectLst/>
                <a:uLnTx/>
                <a:uFillTx/>
                <a:latin typeface="微软雅黑" panose="020B0503020204020204" pitchFamily="34" charset="-122"/>
                <a:ea typeface="微软雅黑" panose="020B0503020204020204" pitchFamily="34" charset="-122"/>
                <a:cs typeface="+mj-cs"/>
              </a:rPr>
              <a:t>最大置信度</a:t>
            </a:r>
          </a:p>
        </p:txBody>
      </p:sp>
      <p:cxnSp>
        <p:nvCxnSpPr>
          <p:cNvPr id="20" name="直接连接符 19"/>
          <p:cNvCxnSpPr/>
          <p:nvPr/>
        </p:nvCxnSpPr>
        <p:spPr>
          <a:xfrm>
            <a:off x="803868" y="1175657"/>
            <a:ext cx="7394400"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21" name="TextBox 3"/>
          <p:cNvSpPr txBox="1"/>
          <p:nvPr/>
        </p:nvSpPr>
        <p:spPr>
          <a:xfrm>
            <a:off x="639444" y="2109881"/>
            <a:ext cx="7139360" cy="2308324"/>
          </a:xfrm>
          <a:prstGeom prst="rect">
            <a:avLst/>
          </a:prstGeom>
          <a:noFill/>
        </p:spPr>
        <p:txBody>
          <a:bodyPr wrap="square" rtlCol="0">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给定两个项集</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B,A</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B</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的最大置信度定义为：</a:t>
            </a:r>
            <a:endPar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ct val="15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ct val="15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Max_conf</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是两个关联规则“</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A=&gt;B</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B=&gt;A</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”的最大置信度。</a:t>
            </a:r>
            <a:endPar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6858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当最大置信度得值</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&gt;0.5</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时表明</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A,B</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正相关，小于</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0.5</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时负相关，等于</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0.5</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时时中性。</a:t>
            </a:r>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628" y="2605183"/>
            <a:ext cx="4398043" cy="532736"/>
          </a:xfrm>
          <a:prstGeom prst="rect">
            <a:avLst/>
          </a:prstGeom>
        </p:spPr>
      </p:pic>
    </p:spTree>
    <p:extLst>
      <p:ext uri="{BB962C8B-B14F-4D97-AF65-F5344CB8AC3E}">
        <p14:creationId xmlns:p14="http://schemas.microsoft.com/office/powerpoint/2010/main" val="1485331949"/>
      </p:ext>
    </p:extLst>
  </p:cSld>
  <p:clrMapOvr>
    <a:masterClrMapping/>
  </p:clrMapOvr>
  <p:transition spd="slow">
    <p:push dir="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20" name="标题 5"/>
          <p:cNvSpPr txBox="1"/>
          <p:nvPr/>
        </p:nvSpPr>
        <p:spPr>
          <a:xfrm>
            <a:off x="803868" y="421998"/>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4400" b="0" i="0" u="none" strike="noStrike" kern="1200" cap="none" spc="0" normalizeH="0" baseline="0" noProof="0" dirty="0" err="1">
                <a:ln>
                  <a:noFill/>
                </a:ln>
                <a:solidFill>
                  <a:srgbClr val="2B579A"/>
                </a:solidFill>
                <a:effectLst/>
                <a:uLnTx/>
                <a:uFillTx/>
                <a:latin typeface="微软雅黑" panose="020B0503020204020204" pitchFamily="34" charset="-122"/>
                <a:ea typeface="微软雅黑" panose="020B0503020204020204" pitchFamily="34" charset="-122"/>
                <a:cs typeface="+mj-cs"/>
              </a:rPr>
              <a:t>Kulc</a:t>
            </a:r>
            <a:r>
              <a:rPr kumimoji="0" lang="zh-CN" altLang="en-US" sz="4400" b="0" i="0" u="none" strike="noStrike" kern="1200" cap="none" spc="0" normalizeH="0" baseline="0" noProof="0" dirty="0">
                <a:ln>
                  <a:noFill/>
                </a:ln>
                <a:solidFill>
                  <a:srgbClr val="2B579A"/>
                </a:solidFill>
                <a:effectLst/>
                <a:uLnTx/>
                <a:uFillTx/>
                <a:latin typeface="微软雅黑" panose="020B0503020204020204" pitchFamily="34" charset="-122"/>
                <a:ea typeface="微软雅黑" panose="020B0503020204020204" pitchFamily="34" charset="-122"/>
                <a:cs typeface="+mj-cs"/>
              </a:rPr>
              <a:t>度量</a:t>
            </a:r>
          </a:p>
        </p:txBody>
      </p:sp>
      <p:cxnSp>
        <p:nvCxnSpPr>
          <p:cNvPr id="32" name="直接连接符 31"/>
          <p:cNvCxnSpPr/>
          <p:nvPr/>
        </p:nvCxnSpPr>
        <p:spPr>
          <a:xfrm>
            <a:off x="803868" y="1175657"/>
            <a:ext cx="7394400"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34" name="TextBox 3"/>
          <p:cNvSpPr txBox="1"/>
          <p:nvPr/>
        </p:nvSpPr>
        <p:spPr>
          <a:xfrm>
            <a:off x="810613" y="1695450"/>
            <a:ext cx="7229803" cy="2062103"/>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给定两个项集</a:t>
            </a:r>
            <a:r>
              <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A</a:t>
            </a:r>
            <a:r>
              <a:rPr kumimoji="0" lang="zh-CN" altLang="en-US"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和</a:t>
            </a:r>
            <a:r>
              <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B,A</a:t>
            </a:r>
            <a:r>
              <a:rPr kumimoji="0" lang="zh-CN" altLang="en-US"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和</a:t>
            </a:r>
            <a:r>
              <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B</a:t>
            </a:r>
            <a:r>
              <a:rPr kumimoji="0" lang="zh-CN" altLang="en-US"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的</a:t>
            </a:r>
            <a:r>
              <a:rPr kumimoji="0" lang="en-US" altLang="zh-CN" sz="1600" b="0" i="0" u="none" strike="noStrike" kern="1200" cap="none" spc="0" normalizeH="0" baseline="0" noProof="0" dirty="0" err="1">
                <a:ln>
                  <a:noFill/>
                </a:ln>
                <a:solidFill>
                  <a:prstClr val="black"/>
                </a:solidFill>
                <a:effectLst/>
                <a:uLnTx/>
                <a:uFillTx/>
                <a:latin typeface="Calibri Light" panose="020F0302020204030204"/>
                <a:ea typeface="微软雅黑 Light" panose="020B0502040204020203" charset="-122"/>
                <a:cs typeface="+mn-cs"/>
              </a:rPr>
              <a:t>Kulczynski</a:t>
            </a:r>
            <a:r>
              <a:rPr kumimoji="0" lang="zh-CN" altLang="en-US"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度量定义为：</a:t>
            </a:r>
            <a:endPar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它可以看做是两个置信度的平均值。</a:t>
            </a:r>
            <a:endPar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当</a:t>
            </a:r>
            <a:r>
              <a:rPr kumimoji="0" lang="en-US" altLang="zh-CN" sz="1600" b="0" i="0" u="none" strike="noStrike" kern="1200" cap="none" spc="0" normalizeH="0" baseline="0" noProof="0" dirty="0" err="1">
                <a:ln>
                  <a:noFill/>
                </a:ln>
                <a:solidFill>
                  <a:prstClr val="black"/>
                </a:solidFill>
                <a:effectLst/>
                <a:uLnTx/>
                <a:uFillTx/>
                <a:latin typeface="Calibri Light" panose="020F0302020204030204"/>
                <a:ea typeface="微软雅黑 Light" panose="020B0502040204020203" charset="-122"/>
                <a:cs typeface="+mn-cs"/>
              </a:rPr>
              <a:t>Kluc</a:t>
            </a:r>
            <a:r>
              <a:rPr kumimoji="0" lang="zh-CN" altLang="en-US"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度量得值</a:t>
            </a:r>
            <a:r>
              <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&gt;0.5</a:t>
            </a:r>
            <a:r>
              <a:rPr kumimoji="0" lang="zh-CN" altLang="en-US"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时表明</a:t>
            </a:r>
            <a:r>
              <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A,B</a:t>
            </a:r>
            <a:r>
              <a:rPr kumimoji="0" lang="zh-CN" altLang="en-US"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正相关，小于</a:t>
            </a:r>
            <a:r>
              <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0.5</a:t>
            </a:r>
            <a:r>
              <a:rPr kumimoji="0" lang="zh-CN" altLang="en-US"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时负相关，等于</a:t>
            </a:r>
            <a:r>
              <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0.5</a:t>
            </a:r>
            <a:r>
              <a:rPr kumimoji="0" lang="zh-CN" altLang="en-US"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rPr>
              <a:t>时时中性。</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Calibri Light" panose="020F0302020204030204"/>
              <a:ea typeface="微软雅黑 Light" panose="020B0502040204020203" charset="-122"/>
              <a:cs typeface="+mn-cs"/>
            </a:endParaRPr>
          </a:p>
        </p:txBody>
      </p: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224" y="2128345"/>
            <a:ext cx="4892120" cy="687571"/>
          </a:xfrm>
          <a:prstGeom prst="rect">
            <a:avLst/>
          </a:prstGeom>
        </p:spPr>
      </p:pic>
    </p:spTree>
    <p:extLst>
      <p:ext uri="{BB962C8B-B14F-4D97-AF65-F5344CB8AC3E}">
        <p14:creationId xmlns:p14="http://schemas.microsoft.com/office/powerpoint/2010/main" val="2709278240"/>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96" name="标题 5"/>
          <p:cNvSpPr txBox="1"/>
          <p:nvPr/>
        </p:nvSpPr>
        <p:spPr>
          <a:xfrm>
            <a:off x="803868" y="275034"/>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2B579A"/>
                </a:solidFill>
                <a:effectLst/>
                <a:uLnTx/>
                <a:uFillTx/>
                <a:latin typeface="微软雅黑" panose="020B0503020204020204" pitchFamily="34" charset="-122"/>
                <a:ea typeface="微软雅黑" panose="020B0503020204020204" pitchFamily="34" charset="-122"/>
                <a:cs typeface="+mj-cs"/>
              </a:rPr>
              <a:t>余弦度量</a:t>
            </a:r>
          </a:p>
        </p:txBody>
      </p:sp>
      <p:cxnSp>
        <p:nvCxnSpPr>
          <p:cNvPr id="97" name="直接连接符 96"/>
          <p:cNvCxnSpPr/>
          <p:nvPr/>
        </p:nvCxnSpPr>
        <p:spPr>
          <a:xfrm>
            <a:off x="803868" y="1175657"/>
            <a:ext cx="7394400"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98" name="TextBox 3"/>
          <p:cNvSpPr txBox="1"/>
          <p:nvPr/>
        </p:nvSpPr>
        <p:spPr>
          <a:xfrm>
            <a:off x="750936" y="1695450"/>
            <a:ext cx="7124703" cy="255454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给定两个项集</a:t>
            </a:r>
            <a:r>
              <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rPr>
              <a:t>A</a:t>
            </a: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和</a:t>
            </a:r>
            <a:r>
              <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rPr>
              <a:t>B,A</a:t>
            </a: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和</a:t>
            </a:r>
            <a:r>
              <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rPr>
              <a:t>B</a:t>
            </a: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的余弦度量定义为：</a:t>
            </a:r>
            <a:endPar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余弦度量可以看做调和提升度度量</a:t>
            </a:r>
            <a:endPar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当余弦度量得值</a:t>
            </a:r>
            <a:r>
              <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rPr>
              <a:t>&gt;0.5</a:t>
            </a: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时表明</a:t>
            </a:r>
            <a:r>
              <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rPr>
              <a:t>A,B</a:t>
            </a: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正相关，小于</a:t>
            </a:r>
            <a:r>
              <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rPr>
              <a:t>0.5</a:t>
            </a: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时负相关，等于</a:t>
            </a:r>
            <a:r>
              <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rPr>
              <a:t>0.5</a:t>
            </a: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时时中性。</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endParaRPr>
          </a:p>
        </p:txBody>
      </p:sp>
      <p:pic>
        <p:nvPicPr>
          <p:cNvPr id="99" name="图片 9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334" y="2137690"/>
            <a:ext cx="5237735" cy="947024"/>
          </a:xfrm>
          <a:prstGeom prst="rect">
            <a:avLst/>
          </a:prstGeom>
        </p:spPr>
      </p:pic>
    </p:spTree>
    <p:extLst>
      <p:ext uri="{BB962C8B-B14F-4D97-AF65-F5344CB8AC3E}">
        <p14:creationId xmlns:p14="http://schemas.microsoft.com/office/powerpoint/2010/main" val="3980854667"/>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2453159" y="618949"/>
            <a:ext cx="4801314" cy="64633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rgbClr val="2B579A"/>
                </a:solidFill>
                <a:effectLst/>
                <a:uLnTx/>
                <a:uFillTx/>
                <a:latin typeface="微软雅黑" panose="020B0503020204020204" pitchFamily="34" charset="-122"/>
                <a:ea typeface="微软雅黑" panose="020B0503020204020204" pitchFamily="34" charset="-122"/>
                <a:cs typeface="+mn-cs"/>
              </a:rPr>
              <a:t>几种相关性度量的比较</a:t>
            </a:r>
          </a:p>
        </p:txBody>
      </p:sp>
      <p:cxnSp>
        <p:nvCxnSpPr>
          <p:cNvPr id="10" name="直接连接符 9"/>
          <p:cNvCxnSpPr/>
          <p:nvPr/>
        </p:nvCxnSpPr>
        <p:spPr>
          <a:xfrm>
            <a:off x="3444955" y="1386615"/>
            <a:ext cx="2202516" cy="0"/>
          </a:xfrm>
          <a:prstGeom prst="line">
            <a:avLst/>
          </a:prstGeom>
          <a:ln w="31750">
            <a:gradFill flip="none" rotWithShape="1">
              <a:gsLst>
                <a:gs pos="0">
                  <a:schemeClr val="accent1">
                    <a:lumMod val="5000"/>
                    <a:lumOff val="95000"/>
                    <a:alpha val="80000"/>
                  </a:schemeClr>
                </a:gs>
                <a:gs pos="51000">
                  <a:srgbClr val="2B579A"/>
                </a:gs>
                <a:gs pos="100000">
                  <a:schemeClr val="bg1">
                    <a:alpha val="8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236193" y="5403040"/>
            <a:ext cx="221064" cy="221064"/>
          </a:xfrm>
          <a:prstGeom prst="ellipse">
            <a:avLst/>
          </a:prstGeom>
          <a:solidFill>
            <a:srgbClr val="2B579A">
              <a:alpha val="72000"/>
            </a:srgbClr>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12" name="椭圆 11"/>
          <p:cNvSpPr/>
          <p:nvPr/>
        </p:nvSpPr>
        <p:spPr>
          <a:xfrm>
            <a:off x="-1087342" y="6441348"/>
            <a:ext cx="309823" cy="30982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17" name="椭圆 16"/>
          <p:cNvSpPr/>
          <p:nvPr/>
        </p:nvSpPr>
        <p:spPr>
          <a:xfrm>
            <a:off x="-1190900" y="5367209"/>
            <a:ext cx="221064" cy="221064"/>
          </a:xfrm>
          <a:prstGeom prst="ellipse">
            <a:avLst/>
          </a:prstGeom>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18" name="椭圆 17"/>
          <p:cNvSpPr/>
          <p:nvPr/>
        </p:nvSpPr>
        <p:spPr>
          <a:xfrm>
            <a:off x="-431389" y="5023343"/>
            <a:ext cx="147376" cy="147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0" name="椭圆 19"/>
          <p:cNvSpPr/>
          <p:nvPr/>
        </p:nvSpPr>
        <p:spPr>
          <a:xfrm>
            <a:off x="10298391" y="124163"/>
            <a:ext cx="221064" cy="221064"/>
          </a:xfrm>
          <a:prstGeom prst="ellipse">
            <a:avLst/>
          </a:prstGeom>
          <a:solidFill>
            <a:srgbClr val="2B579A">
              <a:alpha val="72000"/>
            </a:srgbClr>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1" name="椭圆 20"/>
          <p:cNvSpPr/>
          <p:nvPr/>
        </p:nvSpPr>
        <p:spPr>
          <a:xfrm>
            <a:off x="9704996" y="1337182"/>
            <a:ext cx="309823" cy="309823"/>
          </a:xfrm>
          <a:prstGeom prst="ellipse">
            <a:avLst/>
          </a:prstGeom>
          <a:solidFill>
            <a:srgbClr val="2B579A"/>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2" name="椭圆 21"/>
          <p:cNvSpPr/>
          <p:nvPr/>
        </p:nvSpPr>
        <p:spPr>
          <a:xfrm>
            <a:off x="10480265" y="827409"/>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4" name="椭圆 23"/>
          <p:cNvSpPr/>
          <p:nvPr/>
        </p:nvSpPr>
        <p:spPr>
          <a:xfrm>
            <a:off x="9278735" y="685636"/>
            <a:ext cx="147376" cy="147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6" name="TextBox 50"/>
          <p:cNvSpPr txBox="1"/>
          <p:nvPr/>
        </p:nvSpPr>
        <p:spPr>
          <a:xfrm>
            <a:off x="8514828" y="4039372"/>
            <a:ext cx="1527814" cy="46166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7E6E6"/>
                </a:solidFill>
                <a:effectLst/>
                <a:uLnTx/>
                <a:uFillTx/>
                <a:latin typeface="Calibri Light"/>
                <a:ea typeface="微软雅黑 Light"/>
                <a:cs typeface="+mn-cs"/>
              </a:rPr>
              <a:t>余弦</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098" y="1342999"/>
            <a:ext cx="3269857" cy="1245226"/>
          </a:xfrm>
          <a:prstGeom prst="rect">
            <a:avLst/>
          </a:prstGeom>
        </p:spPr>
      </p:pic>
      <p:pic>
        <p:nvPicPr>
          <p:cNvPr id="28" name="图片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21" y="2663474"/>
            <a:ext cx="4045393" cy="2234347"/>
          </a:xfrm>
          <a:prstGeom prst="rect">
            <a:avLst/>
          </a:prstGeom>
        </p:spPr>
      </p:pic>
      <p:cxnSp>
        <p:nvCxnSpPr>
          <p:cNvPr id="29" name="肘形连接符 28"/>
          <p:cNvCxnSpPr/>
          <p:nvPr/>
        </p:nvCxnSpPr>
        <p:spPr>
          <a:xfrm>
            <a:off x="4025593" y="3354488"/>
            <a:ext cx="566093" cy="13564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4038478" y="3620102"/>
            <a:ext cx="553208" cy="1346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4649991" y="2821456"/>
            <a:ext cx="4494009" cy="99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后四个度量在这两个数据集上都产生了</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0.91</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，显示</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m</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和</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C</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是强正关联的，然而由于对</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mc</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敏感，提升度和卡方对</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D1</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和</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D2</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产生了显著不同的度量值。</a:t>
            </a:r>
          </a:p>
        </p:txBody>
      </p:sp>
      <p:cxnSp>
        <p:nvCxnSpPr>
          <p:cNvPr id="32" name="直接连接符 31"/>
          <p:cNvCxnSpPr/>
          <p:nvPr/>
        </p:nvCxnSpPr>
        <p:spPr>
          <a:xfrm>
            <a:off x="9278735" y="4023065"/>
            <a:ext cx="2788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3" name="Picture 1" descr="D:\用户目录\我的文档\Tencent Files\1617240635\Image\C2C\98TCO14{S4G2[L1U9[JDE3I.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9414" y="3859707"/>
            <a:ext cx="590577" cy="499729"/>
          </a:xfrm>
          <a:prstGeom prst="rect">
            <a:avLst/>
          </a:prstGeom>
          <a:noFill/>
          <a:extLst>
            <a:ext uri="{909E8E84-426E-40DD-AFC4-6F175D3DCCD1}">
              <a14:hiddenFill xmlns:a14="http://schemas.microsoft.com/office/drawing/2010/main">
                <a:solidFill>
                  <a:srgbClr val="FFFFFF"/>
                </a:solidFill>
              </a14:hiddenFill>
            </a:ext>
          </a:extLst>
        </p:spPr>
      </p:pic>
      <p:sp>
        <p:nvSpPr>
          <p:cNvPr id="34" name="圆角矩形 33"/>
          <p:cNvSpPr/>
          <p:nvPr/>
        </p:nvSpPr>
        <p:spPr>
          <a:xfrm>
            <a:off x="4649991" y="3899338"/>
            <a:ext cx="4494009" cy="920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在</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D3</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上四个新都量都正确地表明</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m</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和</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c</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是强负相关的然而提升度和卡方都错误地与此相悖。对于</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D4</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，提升度和卡方都显示了</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m</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和</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c</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之间强正相关，而其他度量都指示中性关联。</a:t>
            </a:r>
            <a:endPar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endParaRPr>
          </a:p>
        </p:txBody>
      </p:sp>
      <p:sp>
        <p:nvSpPr>
          <p:cNvPr id="35" name="TextBox 17"/>
          <p:cNvSpPr txBox="1"/>
          <p:nvPr/>
        </p:nvSpPr>
        <p:spPr>
          <a:xfrm>
            <a:off x="4533303" y="1748662"/>
            <a:ext cx="4395171" cy="58477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事实表明，提升度和卡方在识别上述事务数据集中的模式关联关系的能力很差！</a:t>
            </a:r>
          </a:p>
        </p:txBody>
      </p:sp>
      <p:sp>
        <p:nvSpPr>
          <p:cNvPr id="41" name="矩形 40"/>
          <p:cNvSpPr/>
          <p:nvPr/>
        </p:nvSpPr>
        <p:spPr>
          <a:xfrm>
            <a:off x="-578012" y="5403040"/>
            <a:ext cx="10135632" cy="159274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在上表中通过比较六种度量在六个数据集上的值，首先考察前四个数据集</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D1</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到</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D4,</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从表中可以看出</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m</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和</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C</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在</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D1,D2</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中是正关联的，在</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D3</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中是负关联的，而在</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D4</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中是中性的。后四个度量在这两个数据集上都产生了</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0.91</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，显示</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m</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和</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C</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是强正关联的，然而由于对</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mc</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敏感，提升度和卡方对</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D1</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和</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D2</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产生了显著不同的度量值。而好的度量不应该受不包含感兴趣项的事务影响，否则将会产生不稳定的结果。类似的，在</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D3</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上四个新都量都正确地表明</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m</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和</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c</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是强负相关的然而提升度和卡方都错误地与此相悖。对于</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D4</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，提升度和卡方都显示了</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m</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和</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c</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之间强正相关，而其他度量都指示中性关联。</a:t>
            </a:r>
            <a:endPar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 </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事实表明，提升度和卡方在识别上述事务数据集中的模式关联关系的能力很差！</a:t>
            </a:r>
            <a:endPar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endParaRPr>
          </a:p>
        </p:txBody>
      </p:sp>
    </p:spTree>
    <p:extLst>
      <p:ext uri="{BB962C8B-B14F-4D97-AF65-F5344CB8AC3E}">
        <p14:creationId xmlns:p14="http://schemas.microsoft.com/office/powerpoint/2010/main" val="5419324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1000"/>
                                        <p:tgtEl>
                                          <p:spTgt spid="35">
                                            <p:txEl>
                                              <p:pRg st="0" end="0"/>
                                            </p:txEl>
                                          </p:spTgt>
                                        </p:tgtEl>
                                      </p:cBhvr>
                                    </p:animEffect>
                                    <p:anim calcmode="lin" valueType="num">
                                      <p:cBhvr>
                                        <p:cTn id="20"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4"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2455124" y="333740"/>
            <a:ext cx="4801314" cy="64633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rgbClr val="2B579A"/>
                </a:solidFill>
                <a:effectLst/>
                <a:uLnTx/>
                <a:uFillTx/>
                <a:latin typeface="微软雅黑" panose="020B0503020204020204" pitchFamily="34" charset="-122"/>
                <a:ea typeface="微软雅黑" panose="020B0503020204020204" pitchFamily="34" charset="-122"/>
                <a:cs typeface="+mn-cs"/>
              </a:rPr>
              <a:t>几种相关性度量的比较</a:t>
            </a:r>
          </a:p>
        </p:txBody>
      </p:sp>
      <p:cxnSp>
        <p:nvCxnSpPr>
          <p:cNvPr id="21" name="直接连接符 20"/>
          <p:cNvCxnSpPr/>
          <p:nvPr/>
        </p:nvCxnSpPr>
        <p:spPr>
          <a:xfrm>
            <a:off x="3754523" y="1175657"/>
            <a:ext cx="2202516" cy="0"/>
          </a:xfrm>
          <a:prstGeom prst="line">
            <a:avLst/>
          </a:prstGeom>
          <a:ln w="31750">
            <a:gradFill flip="none" rotWithShape="1">
              <a:gsLst>
                <a:gs pos="0">
                  <a:schemeClr val="accent1">
                    <a:lumMod val="5000"/>
                    <a:lumOff val="95000"/>
                    <a:alpha val="80000"/>
                  </a:schemeClr>
                </a:gs>
                <a:gs pos="51000">
                  <a:srgbClr val="2B579A"/>
                </a:gs>
                <a:gs pos="100000">
                  <a:schemeClr val="bg1">
                    <a:alpha val="8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1497427" y="5424061"/>
            <a:ext cx="221064" cy="221064"/>
          </a:xfrm>
          <a:prstGeom prst="ellipse">
            <a:avLst/>
          </a:prstGeom>
          <a:solidFill>
            <a:srgbClr val="2B579A">
              <a:alpha val="72000"/>
            </a:srgbClr>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 name="椭圆 1"/>
          <p:cNvSpPr/>
          <p:nvPr/>
        </p:nvSpPr>
        <p:spPr>
          <a:xfrm>
            <a:off x="10966230" y="1358203"/>
            <a:ext cx="309823" cy="309823"/>
          </a:xfrm>
          <a:prstGeom prst="ellipse">
            <a:avLst/>
          </a:prstGeom>
          <a:solidFill>
            <a:srgbClr val="2B579A"/>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34" name="椭圆 33"/>
          <p:cNvSpPr/>
          <p:nvPr/>
        </p:nvSpPr>
        <p:spPr>
          <a:xfrm>
            <a:off x="10539969" y="706657"/>
            <a:ext cx="147376" cy="147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35" name="TextBox 50"/>
          <p:cNvSpPr txBox="1"/>
          <p:nvPr/>
        </p:nvSpPr>
        <p:spPr>
          <a:xfrm>
            <a:off x="9748239" y="4054214"/>
            <a:ext cx="1527814" cy="46166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7E6E6"/>
                </a:solidFill>
                <a:effectLst/>
                <a:uLnTx/>
                <a:uFillTx/>
                <a:latin typeface="Calibri Light"/>
                <a:ea typeface="微软雅黑 Light"/>
                <a:cs typeface="+mn-cs"/>
              </a:rPr>
              <a:t>余弦</a:t>
            </a:r>
          </a:p>
        </p:txBody>
      </p:sp>
      <p:sp>
        <p:nvSpPr>
          <p:cNvPr id="3" name="TextBox 4"/>
          <p:cNvSpPr txBox="1"/>
          <p:nvPr/>
        </p:nvSpPr>
        <p:spPr>
          <a:xfrm>
            <a:off x="946584" y="1716494"/>
            <a:ext cx="7892616" cy="2308324"/>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304371">
                    <a:lumMod val="75000"/>
                  </a:srgbClr>
                </a:solidFill>
                <a:effectLst/>
                <a:uLnTx/>
                <a:uFillTx/>
                <a:latin typeface="Calibri Light"/>
                <a:ea typeface="微软雅黑 Light"/>
                <a:cs typeface="+mn-cs"/>
              </a:rPr>
              <a:t>为什么会出现这种情况呢？</a:t>
            </a:r>
            <a:endParaRPr kumimoji="0" lang="en-US" altLang="zh-CN" sz="1600" b="1" i="0" u="none" strike="noStrike" kern="1200" cap="none" spc="0" normalizeH="0" baseline="0" noProof="0" dirty="0">
              <a:ln>
                <a:noFill/>
              </a:ln>
              <a:solidFill>
                <a:srgbClr val="304371">
                  <a:lumMod val="75000"/>
                </a:srgbClr>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引入零事务的概念：</a:t>
            </a:r>
            <a:endPar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       零事务是不包含任何考察项集的事务，零事务就是</a:t>
            </a:r>
            <a:r>
              <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rPr>
              <a:t>mc</a:t>
            </a: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的个数，卡方和提升度这两个度量的计算公式都与</a:t>
            </a:r>
            <a:r>
              <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rPr>
              <a:t>mc</a:t>
            </a: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有关，而在许多实际情况下</a:t>
            </a:r>
            <a:r>
              <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rPr>
              <a:t>mc</a:t>
            </a: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通常都很大而且很不稳定。而其他四个度量器的定义消除了零事务的影响。</a:t>
            </a:r>
            <a:endPar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上面的讨论表明，度量值独立于零事务的个数是非常可取的，一种度量不受零事务的影响称之为零不变的，零不变性是一种度量大型事务数据库中的关联模式的重要性质，在上述讨论的六种度量中，只有卡方和提升度不是零不变性度量！</a:t>
            </a:r>
          </a:p>
        </p:txBody>
      </p:sp>
      <p:sp>
        <p:nvSpPr>
          <p:cNvPr id="4" name="矩形 3"/>
          <p:cNvSpPr/>
          <p:nvPr/>
        </p:nvSpPr>
        <p:spPr>
          <a:xfrm>
            <a:off x="379692" y="5645125"/>
            <a:ext cx="1620957"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为了回答这个问题</a:t>
            </a:r>
            <a:endPar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endParaRPr>
          </a:p>
        </p:txBody>
      </p:sp>
    </p:spTree>
    <p:extLst>
      <p:ext uri="{BB962C8B-B14F-4D97-AF65-F5344CB8AC3E}">
        <p14:creationId xmlns:p14="http://schemas.microsoft.com/office/powerpoint/2010/main" val="1626525893"/>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1974493" y="93870"/>
            <a:ext cx="4801314" cy="64633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rgbClr val="2B579A"/>
                </a:solidFill>
                <a:effectLst/>
                <a:uLnTx/>
                <a:uFillTx/>
                <a:latin typeface="微软雅黑" panose="020B0503020204020204" pitchFamily="34" charset="-122"/>
                <a:ea typeface="微软雅黑" panose="020B0503020204020204" pitchFamily="34" charset="-122"/>
                <a:cs typeface="+mn-cs"/>
              </a:rPr>
              <a:t>几种相关性度量的比较</a:t>
            </a:r>
          </a:p>
        </p:txBody>
      </p:sp>
      <p:cxnSp>
        <p:nvCxnSpPr>
          <p:cNvPr id="21" name="直接连接符 20"/>
          <p:cNvCxnSpPr/>
          <p:nvPr/>
        </p:nvCxnSpPr>
        <p:spPr>
          <a:xfrm>
            <a:off x="3273892" y="1121926"/>
            <a:ext cx="2202516" cy="0"/>
          </a:xfrm>
          <a:prstGeom prst="line">
            <a:avLst/>
          </a:prstGeom>
          <a:ln w="31750">
            <a:gradFill flip="none" rotWithShape="1">
              <a:gsLst>
                <a:gs pos="0">
                  <a:schemeClr val="accent1">
                    <a:lumMod val="5000"/>
                    <a:lumOff val="95000"/>
                    <a:alpha val="80000"/>
                  </a:schemeClr>
                </a:gs>
                <a:gs pos="51000">
                  <a:srgbClr val="2B579A"/>
                </a:gs>
                <a:gs pos="100000">
                  <a:schemeClr val="bg1">
                    <a:alpha val="8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1497427" y="5424061"/>
            <a:ext cx="221064" cy="221064"/>
          </a:xfrm>
          <a:prstGeom prst="ellipse">
            <a:avLst/>
          </a:prstGeom>
          <a:solidFill>
            <a:srgbClr val="2B579A">
              <a:alpha val="72000"/>
            </a:srgbClr>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3" name="椭圆 22"/>
          <p:cNvSpPr/>
          <p:nvPr/>
        </p:nvSpPr>
        <p:spPr>
          <a:xfrm>
            <a:off x="173892" y="6462369"/>
            <a:ext cx="309823" cy="30982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4" name="椭圆 23"/>
          <p:cNvSpPr/>
          <p:nvPr/>
        </p:nvSpPr>
        <p:spPr>
          <a:xfrm>
            <a:off x="70334" y="5388230"/>
            <a:ext cx="221064" cy="221064"/>
          </a:xfrm>
          <a:prstGeom prst="ellipse">
            <a:avLst/>
          </a:prstGeom>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6" name="椭圆 25"/>
          <p:cNvSpPr/>
          <p:nvPr/>
        </p:nvSpPr>
        <p:spPr>
          <a:xfrm>
            <a:off x="11559625" y="145184"/>
            <a:ext cx="221064" cy="221064"/>
          </a:xfrm>
          <a:prstGeom prst="ellipse">
            <a:avLst/>
          </a:prstGeom>
          <a:solidFill>
            <a:srgbClr val="2B579A">
              <a:alpha val="72000"/>
            </a:srgbClr>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7" name="椭圆 26"/>
          <p:cNvSpPr/>
          <p:nvPr/>
        </p:nvSpPr>
        <p:spPr>
          <a:xfrm>
            <a:off x="10966230" y="1358203"/>
            <a:ext cx="309823" cy="309823"/>
          </a:xfrm>
          <a:prstGeom prst="ellipse">
            <a:avLst/>
          </a:prstGeom>
          <a:solidFill>
            <a:srgbClr val="2B579A"/>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8" name="椭圆 27"/>
          <p:cNvSpPr/>
          <p:nvPr/>
        </p:nvSpPr>
        <p:spPr>
          <a:xfrm>
            <a:off x="11741499" y="848430"/>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9" name="椭圆 28"/>
          <p:cNvSpPr/>
          <p:nvPr/>
        </p:nvSpPr>
        <p:spPr>
          <a:xfrm>
            <a:off x="10539969" y="706657"/>
            <a:ext cx="147376" cy="147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30" name="TextBox 50"/>
          <p:cNvSpPr txBox="1"/>
          <p:nvPr/>
        </p:nvSpPr>
        <p:spPr>
          <a:xfrm>
            <a:off x="9776062" y="4060393"/>
            <a:ext cx="1527814" cy="46166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7E6E6"/>
                </a:solidFill>
                <a:effectLst/>
                <a:uLnTx/>
                <a:uFillTx/>
                <a:latin typeface="Calibri Light"/>
                <a:ea typeface="微软雅黑 Light"/>
                <a:cs typeface="+mn-cs"/>
              </a:rPr>
              <a:t>余弦</a:t>
            </a:r>
          </a:p>
        </p:txBody>
      </p:sp>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96" y="1248201"/>
            <a:ext cx="1885950" cy="876300"/>
          </a:xfrm>
          <a:prstGeom prst="rect">
            <a:avLst/>
          </a:prstGeom>
        </p:spPr>
      </p:pic>
      <p:pic>
        <p:nvPicPr>
          <p:cNvPr id="32" name="图片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425" y="2124502"/>
            <a:ext cx="4448061" cy="2749712"/>
          </a:xfrm>
          <a:prstGeom prst="rect">
            <a:avLst/>
          </a:prstGeom>
        </p:spPr>
      </p:pic>
      <p:cxnSp>
        <p:nvCxnSpPr>
          <p:cNvPr id="33" name="直接连接符 32"/>
          <p:cNvCxnSpPr/>
          <p:nvPr/>
        </p:nvCxnSpPr>
        <p:spPr>
          <a:xfrm>
            <a:off x="10715168" y="3549479"/>
            <a:ext cx="2788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717093" y="4060393"/>
            <a:ext cx="4370624" cy="9603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在</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D5</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和</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D6</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中，全置信度和余弦度量把两种情况都看作负关联的，</a:t>
            </a:r>
            <a:r>
              <a:rPr kumimoji="0" lang="en-US" altLang="zh-CN" sz="1350" b="0" i="0" u="none" strike="noStrike" kern="1200" cap="none" spc="0" normalizeH="0" baseline="0" noProof="0" dirty="0" err="1">
                <a:ln>
                  <a:noFill/>
                </a:ln>
                <a:solidFill>
                  <a:prstClr val="white"/>
                </a:solidFill>
                <a:effectLst/>
                <a:uLnTx/>
                <a:uFillTx/>
                <a:latin typeface="Calibri Light"/>
                <a:ea typeface="微软雅黑 Light"/>
                <a:cs typeface="+mn-cs"/>
              </a:rPr>
              <a:t>Kluc</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把两者都视为中性的，而最大置信度则认为两者都是强正相关的。</a:t>
            </a:r>
            <a:endPar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endParaRPr>
          </a:p>
        </p:txBody>
      </p:sp>
      <p:sp>
        <p:nvSpPr>
          <p:cNvPr id="36" name="TextBox 17"/>
          <p:cNvSpPr txBox="1"/>
          <p:nvPr/>
        </p:nvSpPr>
        <p:spPr>
          <a:xfrm>
            <a:off x="5887454" y="5388230"/>
            <a:ext cx="4395171" cy="120032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Light"/>
                <a:ea typeface="微软雅黑 Light"/>
                <a:cs typeface="+mn-cs"/>
              </a:rPr>
              <a:t>对于指示有趣的模式联系，全置信度，最大置信度，</a:t>
            </a:r>
            <a:r>
              <a:rPr kumimoji="0" lang="en-US" altLang="zh-CN" sz="2400" b="0" i="0" u="none" strike="noStrike" kern="1200" cap="none" spc="0" normalizeH="0" baseline="0" noProof="0" dirty="0" err="1">
                <a:ln>
                  <a:noFill/>
                </a:ln>
                <a:solidFill>
                  <a:prstClr val="black"/>
                </a:solidFill>
                <a:effectLst/>
                <a:uLnTx/>
                <a:uFillTx/>
                <a:latin typeface="Calibri Light"/>
                <a:ea typeface="微软雅黑 Light"/>
                <a:cs typeface="+mn-cs"/>
              </a:rPr>
              <a:t>Kulczynski</a:t>
            </a:r>
            <a:r>
              <a:rPr kumimoji="0" lang="zh-CN" altLang="en-US" sz="2400" b="0" i="0" u="none" strike="noStrike" kern="1200" cap="none" spc="0" normalizeH="0" baseline="0" noProof="0" dirty="0">
                <a:ln>
                  <a:noFill/>
                </a:ln>
                <a:solidFill>
                  <a:prstClr val="black"/>
                </a:solidFill>
                <a:effectLst/>
                <a:uLnTx/>
                <a:uFillTx/>
                <a:latin typeface="Calibri Light"/>
                <a:ea typeface="微软雅黑 Light"/>
                <a:cs typeface="+mn-cs"/>
              </a:rPr>
              <a:t>和余弦哪个更好呢？</a:t>
            </a:r>
            <a:endParaRPr kumimoji="0" lang="en-US" altLang="zh-CN" sz="2400" b="0" i="0" u="none" strike="noStrike" kern="1200" cap="none" spc="0" normalizeH="0" baseline="0" noProof="0" dirty="0">
              <a:ln>
                <a:noFill/>
              </a:ln>
              <a:solidFill>
                <a:prstClr val="black"/>
              </a:solidFill>
              <a:effectLst/>
              <a:uLnTx/>
              <a:uFillTx/>
              <a:latin typeface="Calibri Light"/>
              <a:ea typeface="微软雅黑 Light"/>
              <a:cs typeface="+mn-cs"/>
            </a:endParaRPr>
          </a:p>
        </p:txBody>
      </p:sp>
      <p:sp>
        <p:nvSpPr>
          <p:cNvPr id="37" name="圆角矩形 36"/>
          <p:cNvSpPr/>
          <p:nvPr/>
        </p:nvSpPr>
        <p:spPr>
          <a:xfrm>
            <a:off x="4755588" y="1247255"/>
            <a:ext cx="4332129" cy="1059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为了解决这个问题，我们引进</a:t>
            </a:r>
            <a:r>
              <a:rPr kumimoji="0" lang="zh-CN" altLang="en-US" sz="1350" b="1" i="0" u="none" strike="noStrike" kern="1200" cap="none" spc="0" normalizeH="0" baseline="0" noProof="0" dirty="0">
                <a:ln>
                  <a:noFill/>
                </a:ln>
                <a:solidFill>
                  <a:prstClr val="white"/>
                </a:solidFill>
                <a:effectLst/>
                <a:uLnTx/>
                <a:uFillTx/>
                <a:latin typeface="Calibri Light"/>
                <a:ea typeface="微软雅黑 Light"/>
                <a:cs typeface="+mn-cs"/>
              </a:rPr>
              <a:t>不平衡比</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，评估规则蕴含式中两个项集</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A</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和</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B</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的不平衡程度，它定义为</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 IR(A,B)=|sup(A)-sup(B)|/(sup(A)+sup(B)-sup(AUB))</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。这个比率独立于零事务的个数，也独立于事务的总数。</a:t>
            </a:r>
            <a:endPar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endParaRPr>
          </a:p>
        </p:txBody>
      </p:sp>
      <p:sp>
        <p:nvSpPr>
          <p:cNvPr id="38" name="圆角矩形 37"/>
          <p:cNvSpPr/>
          <p:nvPr/>
        </p:nvSpPr>
        <p:spPr>
          <a:xfrm>
            <a:off x="4755587" y="2474507"/>
            <a:ext cx="4388413" cy="1473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在</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D5</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和</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D6</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数据集中，由于数据“平衡地”倾斜，因此很难说两个数据是具有正的还是负的关联性。从一个角度看，在</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D5</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中，只有</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1000/(1000+10000)=9.09%</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的与牛奶相关的事务包含咖啡；而在</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D6</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中这个百分比为</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0.99%</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，两者都指示牛奶和咖啡之间的负关联；而另一方面</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D5</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中有</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99.9%</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和</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D6</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中</a:t>
            </a:r>
            <a:r>
              <a:rPr kumimoji="0" lang="en-US" altLang="zh-CN" sz="1350" b="0" i="0" u="none" strike="noStrike" kern="1200" cap="none" spc="0" normalizeH="0" baseline="0" noProof="0" dirty="0">
                <a:ln>
                  <a:noFill/>
                </a:ln>
                <a:solidFill>
                  <a:prstClr val="white"/>
                </a:solidFill>
                <a:effectLst/>
                <a:uLnTx/>
                <a:uFillTx/>
                <a:latin typeface="Calibri Light"/>
                <a:ea typeface="微软雅黑 Light"/>
                <a:cs typeface="+mn-cs"/>
              </a:rPr>
              <a:t>99.99%</a:t>
            </a: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包含咖啡的事务也包含牛奶，这又表明牛奶和咖啡之间正关联。</a:t>
            </a:r>
          </a:p>
        </p:txBody>
      </p:sp>
      <p:sp>
        <p:nvSpPr>
          <p:cNvPr id="2" name="矩形 1"/>
          <p:cNvSpPr/>
          <p:nvPr/>
        </p:nvSpPr>
        <p:spPr>
          <a:xfrm>
            <a:off x="109425" y="5663173"/>
            <a:ext cx="4572000" cy="954107"/>
          </a:xfrm>
          <a:prstGeom prst="rect">
            <a:avLst/>
          </a:prstGeom>
        </p:spPr>
        <p:txBody>
          <a:bodyPr>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接下来讨论另外四种度量：</a:t>
            </a:r>
            <a:endPar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在</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D5</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和</a:t>
            </a:r>
            <a:r>
              <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rPr>
              <a:t>D6</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中，全置信度和余弦度量把两种情况都看作负关联的，</a:t>
            </a:r>
            <a:r>
              <a:rPr kumimoji="0" lang="en-US" altLang="zh-CN" sz="1400" b="0" i="0" u="none" strike="noStrike" kern="1200" cap="none" spc="0" normalizeH="0" baseline="0" noProof="0" dirty="0" err="1">
                <a:ln>
                  <a:noFill/>
                </a:ln>
                <a:solidFill>
                  <a:prstClr val="black"/>
                </a:solidFill>
                <a:effectLst/>
                <a:uLnTx/>
                <a:uFillTx/>
                <a:latin typeface="Calibri Light"/>
                <a:ea typeface="微软雅黑 Light"/>
                <a:cs typeface="+mn-cs"/>
              </a:rPr>
              <a:t>Kluc</a:t>
            </a:r>
            <a:r>
              <a:rPr kumimoji="0" lang="zh-CN" altLang="en-US" sz="1400" b="0" i="0" u="none" strike="noStrike" kern="1200" cap="none" spc="0" normalizeH="0" baseline="0" noProof="0" dirty="0">
                <a:ln>
                  <a:noFill/>
                </a:ln>
                <a:solidFill>
                  <a:prstClr val="black"/>
                </a:solidFill>
                <a:effectLst/>
                <a:uLnTx/>
                <a:uFillTx/>
                <a:latin typeface="Calibri Light"/>
                <a:ea typeface="微软雅黑 Light"/>
                <a:cs typeface="+mn-cs"/>
              </a:rPr>
              <a:t>把两者都视为中性的，而最大置信度则认为两者都是强正相关的。</a:t>
            </a:r>
            <a:endParaRPr kumimoji="0" lang="en-US" altLang="zh-CN" sz="1400" b="0" i="0" u="none" strike="noStrike" kern="1200" cap="none" spc="0" normalizeH="0" baseline="0" noProof="0" dirty="0">
              <a:ln>
                <a:noFill/>
              </a:ln>
              <a:solidFill>
                <a:prstClr val="black"/>
              </a:solidFill>
              <a:effectLst/>
              <a:uLnTx/>
              <a:uFillTx/>
              <a:latin typeface="Calibri Light"/>
              <a:ea typeface="微软雅黑 Light"/>
              <a:cs typeface="+mn-cs"/>
            </a:endParaRPr>
          </a:p>
        </p:txBody>
      </p:sp>
    </p:spTree>
    <p:extLst>
      <p:ext uri="{BB962C8B-B14F-4D97-AF65-F5344CB8AC3E}">
        <p14:creationId xmlns:p14="http://schemas.microsoft.com/office/powerpoint/2010/main" val="59356840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6">
                                            <p:txEl>
                                              <p:pRg st="0" end="0"/>
                                            </p:txEl>
                                          </p:spTgt>
                                        </p:tgtEl>
                                        <p:attrNameLst>
                                          <p:attrName>style.visibility</p:attrName>
                                        </p:attrNameLst>
                                      </p:cBhvr>
                                      <p:to>
                                        <p:strVal val="visible"/>
                                      </p:to>
                                    </p:set>
                                    <p:animEffect transition="in" filter="fade">
                                      <p:cBhvr>
                                        <p:cTn id="13" dur="1000"/>
                                        <p:tgtEl>
                                          <p:spTgt spid="36">
                                            <p:txEl>
                                              <p:pRg st="0" end="0"/>
                                            </p:txEl>
                                          </p:spTgt>
                                        </p:tgtEl>
                                      </p:cBhvr>
                                    </p:animEffect>
                                    <p:anim calcmode="lin" valueType="num">
                                      <p:cBhvr>
                                        <p:cTn id="14"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ppt_x"/>
                                          </p:val>
                                        </p:tav>
                                        <p:tav tm="100000">
                                          <p:val>
                                            <p:strVal val="#ppt_x"/>
                                          </p:val>
                                        </p:tav>
                                      </p:tavLst>
                                    </p:anim>
                                    <p:anim calcmode="lin" valueType="num">
                                      <p:cBhvr additive="base">
                                        <p:cTn id="21"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additive="base">
                                        <p:cTn id="26" dur="500" fill="hold"/>
                                        <p:tgtEl>
                                          <p:spTgt spid="38"/>
                                        </p:tgtEl>
                                        <p:attrNameLst>
                                          <p:attrName>ppt_x</p:attrName>
                                        </p:attrNameLst>
                                      </p:cBhvr>
                                      <p:tavLst>
                                        <p:tav tm="0">
                                          <p:val>
                                            <p:strVal val="#ppt_x"/>
                                          </p:val>
                                        </p:tav>
                                        <p:tav tm="100000">
                                          <p:val>
                                            <p:strVal val="#ppt_x"/>
                                          </p:val>
                                        </p:tav>
                                      </p:tavLst>
                                    </p:anim>
                                    <p:anim calcmode="lin" valueType="num">
                                      <p:cBhvr additive="base">
                                        <p:cTn id="2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38"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23" name="文本框 22"/>
          <p:cNvSpPr txBox="1"/>
          <p:nvPr/>
        </p:nvSpPr>
        <p:spPr>
          <a:xfrm>
            <a:off x="2098265" y="423163"/>
            <a:ext cx="4801314" cy="64633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rgbClr val="2B579A"/>
                </a:solidFill>
                <a:effectLst/>
                <a:uLnTx/>
                <a:uFillTx/>
                <a:latin typeface="微软雅黑" panose="020B0503020204020204" pitchFamily="34" charset="-122"/>
                <a:ea typeface="微软雅黑" panose="020B0503020204020204" pitchFamily="34" charset="-122"/>
                <a:cs typeface="+mn-cs"/>
              </a:rPr>
              <a:t>几种相关性度量的比较</a:t>
            </a:r>
          </a:p>
        </p:txBody>
      </p:sp>
      <p:cxnSp>
        <p:nvCxnSpPr>
          <p:cNvPr id="24" name="直接连接符 23"/>
          <p:cNvCxnSpPr/>
          <p:nvPr/>
        </p:nvCxnSpPr>
        <p:spPr>
          <a:xfrm>
            <a:off x="3397664" y="1358203"/>
            <a:ext cx="2202516" cy="0"/>
          </a:xfrm>
          <a:prstGeom prst="line">
            <a:avLst/>
          </a:prstGeom>
          <a:ln w="31750">
            <a:gradFill flip="none" rotWithShape="1">
              <a:gsLst>
                <a:gs pos="0">
                  <a:schemeClr val="accent1">
                    <a:lumMod val="5000"/>
                    <a:lumOff val="95000"/>
                    <a:alpha val="80000"/>
                  </a:schemeClr>
                </a:gs>
                <a:gs pos="51000">
                  <a:srgbClr val="2B579A"/>
                </a:gs>
                <a:gs pos="100000">
                  <a:schemeClr val="bg1">
                    <a:alpha val="8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497427" y="5424061"/>
            <a:ext cx="221064" cy="221064"/>
          </a:xfrm>
          <a:prstGeom prst="ellipse">
            <a:avLst/>
          </a:prstGeom>
          <a:solidFill>
            <a:srgbClr val="2B579A">
              <a:alpha val="72000"/>
            </a:srgbClr>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6" name="椭圆 25"/>
          <p:cNvSpPr/>
          <p:nvPr/>
        </p:nvSpPr>
        <p:spPr>
          <a:xfrm>
            <a:off x="173892" y="6462369"/>
            <a:ext cx="309823" cy="30982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7" name="椭圆 26"/>
          <p:cNvSpPr/>
          <p:nvPr/>
        </p:nvSpPr>
        <p:spPr>
          <a:xfrm>
            <a:off x="70334" y="5388230"/>
            <a:ext cx="221064" cy="221064"/>
          </a:xfrm>
          <a:prstGeom prst="ellipse">
            <a:avLst/>
          </a:prstGeom>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30" name="椭圆 29"/>
          <p:cNvSpPr/>
          <p:nvPr/>
        </p:nvSpPr>
        <p:spPr>
          <a:xfrm>
            <a:off x="10966230" y="1358203"/>
            <a:ext cx="309823" cy="309823"/>
          </a:xfrm>
          <a:prstGeom prst="ellipse">
            <a:avLst/>
          </a:prstGeom>
          <a:solidFill>
            <a:srgbClr val="2B579A"/>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33" name="椭圆 32"/>
          <p:cNvSpPr/>
          <p:nvPr/>
        </p:nvSpPr>
        <p:spPr>
          <a:xfrm>
            <a:off x="11741499" y="848430"/>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36" name="TextBox 50"/>
          <p:cNvSpPr txBox="1"/>
          <p:nvPr/>
        </p:nvSpPr>
        <p:spPr>
          <a:xfrm>
            <a:off x="9748239" y="4054214"/>
            <a:ext cx="1527814" cy="46166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7E6E6"/>
                </a:solidFill>
                <a:effectLst/>
                <a:uLnTx/>
                <a:uFillTx/>
                <a:latin typeface="Calibri Light"/>
                <a:ea typeface="微软雅黑 Light"/>
                <a:cs typeface="+mn-cs"/>
              </a:rPr>
              <a:t>余弦</a:t>
            </a:r>
          </a:p>
        </p:txBody>
      </p:sp>
      <p:sp>
        <p:nvSpPr>
          <p:cNvPr id="37" name="TextBox 4"/>
          <p:cNvSpPr txBox="1"/>
          <p:nvPr/>
        </p:nvSpPr>
        <p:spPr>
          <a:xfrm>
            <a:off x="972687" y="1670720"/>
            <a:ext cx="7010170" cy="2062103"/>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Calibri Light"/>
                <a:ea typeface="微软雅黑 Light"/>
                <a:cs typeface="+mn-cs"/>
              </a:rPr>
              <a:t>        </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对于这种“平衡的”倾斜正如</a:t>
            </a:r>
            <a:r>
              <a:rPr kumimoji="0" lang="en-US" altLang="zh-CN" sz="1600" b="0" i="0" u="none" strike="noStrike" kern="1200" cap="none" spc="0" normalizeH="0" baseline="0" noProof="0" dirty="0" err="1">
                <a:ln>
                  <a:noFill/>
                </a:ln>
                <a:solidFill>
                  <a:srgbClr val="4472C4">
                    <a:lumMod val="50000"/>
                  </a:srgbClr>
                </a:solidFill>
                <a:effectLst/>
                <a:uLnTx/>
                <a:uFillTx/>
                <a:latin typeface="Calibri Light"/>
                <a:ea typeface="微软雅黑 Light"/>
                <a:cs typeface="+mn-cs"/>
              </a:rPr>
              <a:t>Kluc</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那样，把它看成是中性的可能更公平，同时用不平衡比（</a:t>
            </a:r>
            <a:r>
              <a:rPr kumimoji="0" lang="en-US" altLang="zh-CN"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IR</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）指出它的倾斜型。</a:t>
            </a:r>
            <a:endParaRPr kumimoji="0" lang="en-US" altLang="zh-CN"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对于</a:t>
            </a:r>
            <a:r>
              <a:rPr kumimoji="0" lang="en-US" altLang="zh-CN"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D4,</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有</a:t>
            </a:r>
            <a:r>
              <a:rPr kumimoji="0" lang="en-US" altLang="zh-CN"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IR(</a:t>
            </a:r>
            <a:r>
              <a:rPr kumimoji="0" lang="en-US" altLang="zh-CN" sz="1600" b="0" i="0" u="none" strike="noStrike" kern="1200" cap="none" spc="0" normalizeH="0" baseline="0" noProof="0" dirty="0" err="1">
                <a:ln>
                  <a:noFill/>
                </a:ln>
                <a:solidFill>
                  <a:srgbClr val="4472C4">
                    <a:lumMod val="50000"/>
                  </a:srgbClr>
                </a:solidFill>
                <a:effectLst/>
                <a:uLnTx/>
                <a:uFillTx/>
                <a:latin typeface="Calibri Light"/>
                <a:ea typeface="微软雅黑 Light"/>
                <a:cs typeface="+mn-cs"/>
              </a:rPr>
              <a:t>m,c</a:t>
            </a:r>
            <a:r>
              <a:rPr kumimoji="0" lang="en-US" altLang="zh-CN"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)=0,</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是一种很好的平衡情况；</a:t>
            </a:r>
            <a:endParaRPr kumimoji="0" lang="en-US" altLang="zh-CN"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对于</a:t>
            </a:r>
            <a:r>
              <a:rPr kumimoji="0" lang="en-US" altLang="zh-CN"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D5</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a:t>
            </a:r>
            <a:r>
              <a:rPr kumimoji="0" lang="en-US" altLang="zh-CN"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IR</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a:t>
            </a:r>
            <a:r>
              <a:rPr kumimoji="0" lang="en-US" altLang="zh-CN" sz="1600" b="0" i="0" u="none" strike="noStrike" kern="1200" cap="none" spc="0" normalizeH="0" baseline="0" noProof="0" dirty="0" err="1">
                <a:ln>
                  <a:noFill/>
                </a:ln>
                <a:solidFill>
                  <a:srgbClr val="4472C4">
                    <a:lumMod val="50000"/>
                  </a:srgbClr>
                </a:solidFill>
                <a:effectLst/>
                <a:uLnTx/>
                <a:uFillTx/>
                <a:latin typeface="Calibri Light"/>
                <a:ea typeface="微软雅黑 Light"/>
                <a:cs typeface="+mn-cs"/>
              </a:rPr>
              <a:t>m,c</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a:t>
            </a:r>
            <a:r>
              <a:rPr kumimoji="0" lang="en-US" altLang="zh-CN"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=0.89</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是一种相当不平衡的情况，对于</a:t>
            </a:r>
            <a:r>
              <a:rPr kumimoji="0" lang="en-US" altLang="zh-CN"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D6,IR</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a:t>
            </a:r>
            <a:r>
              <a:rPr kumimoji="0" lang="en-US" altLang="zh-CN" sz="1600" b="0" i="0" u="none" strike="noStrike" kern="1200" cap="none" spc="0" normalizeH="0" baseline="0" noProof="0" dirty="0" err="1">
                <a:ln>
                  <a:noFill/>
                </a:ln>
                <a:solidFill>
                  <a:srgbClr val="4472C4">
                    <a:lumMod val="50000"/>
                  </a:srgbClr>
                </a:solidFill>
                <a:effectLst/>
                <a:uLnTx/>
                <a:uFillTx/>
                <a:latin typeface="Calibri Light"/>
                <a:ea typeface="微软雅黑 Light"/>
                <a:cs typeface="+mn-cs"/>
              </a:rPr>
              <a:t>m,c</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a:t>
            </a:r>
            <a:r>
              <a:rPr kumimoji="0" lang="en-US" altLang="zh-CN"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=0.99</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是一种很不平衡的情况。因此，两个度量</a:t>
            </a:r>
            <a:r>
              <a:rPr kumimoji="0" lang="en-US" altLang="zh-CN" sz="1600" b="0" i="0" u="none" strike="noStrike" kern="1200" cap="none" spc="0" normalizeH="0" baseline="0" noProof="0" dirty="0" err="1">
                <a:ln>
                  <a:noFill/>
                </a:ln>
                <a:solidFill>
                  <a:srgbClr val="4472C4">
                    <a:lumMod val="50000"/>
                  </a:srgbClr>
                </a:solidFill>
                <a:effectLst/>
                <a:uLnTx/>
                <a:uFillTx/>
                <a:latin typeface="Calibri Light"/>
                <a:ea typeface="微软雅黑 Light"/>
                <a:cs typeface="+mn-cs"/>
              </a:rPr>
              <a:t>Kluc</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和</a:t>
            </a:r>
            <a:r>
              <a:rPr kumimoji="0" lang="en-US" altLang="zh-CN"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IR</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一起，为所有三个数据集</a:t>
            </a:r>
            <a:r>
              <a:rPr kumimoji="0" lang="en-US" altLang="zh-CN"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D4</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到</a:t>
            </a:r>
            <a:r>
              <a:rPr kumimoji="0" lang="en-US" altLang="zh-CN"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D6</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提供了清晰的描绘。</a:t>
            </a:r>
            <a:endParaRPr kumimoji="0" lang="en-US" altLang="zh-CN"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因此，我们推荐</a:t>
            </a:r>
            <a:r>
              <a:rPr kumimoji="0" lang="en-US" altLang="zh-CN" sz="1600" b="0" i="0" u="none" strike="noStrike" kern="1200" cap="none" spc="0" normalizeH="0" baseline="0" noProof="0" dirty="0" err="1">
                <a:ln>
                  <a:noFill/>
                </a:ln>
                <a:solidFill>
                  <a:srgbClr val="4472C4">
                    <a:lumMod val="50000"/>
                  </a:srgbClr>
                </a:solidFill>
                <a:effectLst/>
                <a:uLnTx/>
                <a:uFillTx/>
                <a:latin typeface="Calibri Light"/>
                <a:ea typeface="微软雅黑 Light"/>
                <a:cs typeface="+mn-cs"/>
              </a:rPr>
              <a:t>Kluc</a:t>
            </a:r>
            <a:r>
              <a:rPr kumimoji="0" lang="zh-CN" altLang="en-US" sz="16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与不平衡比配合使用。</a:t>
            </a:r>
          </a:p>
        </p:txBody>
      </p:sp>
    </p:spTree>
    <p:extLst>
      <p:ext uri="{BB962C8B-B14F-4D97-AF65-F5344CB8AC3E}">
        <p14:creationId xmlns:p14="http://schemas.microsoft.com/office/powerpoint/2010/main" val="3269024650"/>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09" y="1501428"/>
            <a:ext cx="9144000" cy="29745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第一部分：模糊关联规则</a:t>
            </a:r>
          </a:p>
        </p:txBody>
      </p:sp>
      <p:sp>
        <p:nvSpPr>
          <p:cNvPr id="5" name="矩形 4"/>
          <p:cNvSpPr/>
          <p:nvPr/>
        </p:nvSpPr>
        <p:spPr>
          <a:xfrm>
            <a:off x="1239582" y="575233"/>
            <a:ext cx="125547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Fuzzy association rules</a:t>
            </a:r>
          </a:p>
        </p:txBody>
      </p:sp>
      <p:cxnSp>
        <p:nvCxnSpPr>
          <p:cNvPr id="7" name="直接连接符 6"/>
          <p:cNvCxnSpPr/>
          <p:nvPr/>
        </p:nvCxnSpPr>
        <p:spPr>
          <a:xfrm>
            <a:off x="1337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矩形 46"/>
              <p:cNvSpPr/>
              <p:nvPr/>
            </p:nvSpPr>
            <p:spPr>
              <a:xfrm>
                <a:off x="-19753" y="2606426"/>
                <a:ext cx="2925321" cy="1744965"/>
              </a:xfrm>
              <a:prstGeom prst="rect">
                <a:avLst/>
              </a:prstGeom>
            </p:spPr>
            <p:txBody>
              <a:bodyPr wrap="square">
                <a:spAutoFit/>
              </a:bodyPr>
              <a:lstStyle/>
              <a:p>
                <a:pPr>
                  <a:lnSpc>
                    <a:spcPct val="130000"/>
                  </a:lnSpc>
                  <a:spcBef>
                    <a:spcPts val="600"/>
                  </a:spcBef>
                </a:pPr>
                <a14:m>
                  <m:oMath xmlns:m="http://schemas.openxmlformats.org/officeDocument/2006/math">
                    <m:r>
                      <m:rPr>
                        <m:sty m:val="p"/>
                      </m:rPr>
                      <a:rPr lang="el-GR" altLang="zh-CN" sz="1200" i="1" smtClean="0">
                        <a:solidFill>
                          <a:schemeClr val="bg1"/>
                        </a:solidFill>
                        <a:latin typeface="Cambria Math" panose="02040503050406030204" pitchFamily="18" charset="0"/>
                        <a:ea typeface="Cambria Math" panose="02040503050406030204" pitchFamily="18" charset="0"/>
                      </a:rPr>
                      <m:t>Ι</m:t>
                    </m:r>
                    <m:r>
                      <a:rPr lang="en-US" altLang="zh-CN" sz="1200" b="0" i="1" smtClean="0">
                        <a:solidFill>
                          <a:schemeClr val="bg1"/>
                        </a:solidFill>
                        <a:latin typeface="Cambria Math" panose="02040503050406030204" pitchFamily="18" charset="0"/>
                        <a:ea typeface="Cambria Math" panose="02040503050406030204" pitchFamily="18" charset="0"/>
                      </a:rPr>
                      <m:t>={</m:t>
                    </m:r>
                    <m:sSub>
                      <m:sSubPr>
                        <m:ctrlPr>
                          <a:rPr lang="en-US" altLang="zh-CN" sz="1200" b="0" i="1" smtClean="0">
                            <a:solidFill>
                              <a:schemeClr val="bg1"/>
                            </a:solidFill>
                            <a:latin typeface="Cambria Math" panose="02040503050406030204" pitchFamily="18" charset="0"/>
                            <a:ea typeface="Cambria Math" panose="02040503050406030204" pitchFamily="18" charset="0"/>
                          </a:rPr>
                        </m:ctrlPr>
                      </m:sSubPr>
                      <m:e>
                        <m:r>
                          <m:rPr>
                            <m:sty m:val="p"/>
                          </m:rPr>
                          <a:rPr lang="el-GR" altLang="zh-CN" sz="1200" b="0" i="1" smtClean="0">
                            <a:solidFill>
                              <a:schemeClr val="bg1"/>
                            </a:solidFill>
                            <a:latin typeface="Cambria Math" panose="02040503050406030204" pitchFamily="18" charset="0"/>
                            <a:ea typeface="Cambria Math" panose="02040503050406030204" pitchFamily="18" charset="0"/>
                          </a:rPr>
                          <m:t>Ι</m:t>
                        </m:r>
                      </m:e>
                      <m:sub>
                        <m:r>
                          <a:rPr lang="en-US" altLang="zh-CN" sz="1200" b="0" i="1" smtClean="0">
                            <a:solidFill>
                              <a:schemeClr val="bg1"/>
                            </a:solidFill>
                            <a:latin typeface="Cambria Math" panose="02040503050406030204" pitchFamily="18" charset="0"/>
                            <a:ea typeface="Cambria Math" panose="02040503050406030204" pitchFamily="18" charset="0"/>
                          </a:rPr>
                          <m:t>1</m:t>
                        </m:r>
                      </m:sub>
                    </m:sSub>
                    <m:r>
                      <a:rPr lang="en-US" altLang="zh-CN" sz="1200" b="0" i="1" smtClean="0">
                        <a:solidFill>
                          <a:schemeClr val="bg1"/>
                        </a:solidFill>
                        <a:latin typeface="Cambria Math" panose="02040503050406030204" pitchFamily="18" charset="0"/>
                        <a:ea typeface="Cambria Math" panose="02040503050406030204" pitchFamily="18" charset="0"/>
                      </a:rPr>
                      <m:t>,</m:t>
                    </m:r>
                    <m:sSub>
                      <m:sSubPr>
                        <m:ctrlPr>
                          <a:rPr lang="en-US" altLang="zh-CN" sz="1200" b="0" i="1" smtClean="0">
                            <a:solidFill>
                              <a:schemeClr val="bg1"/>
                            </a:solidFill>
                            <a:latin typeface="Cambria Math" panose="02040503050406030204" pitchFamily="18" charset="0"/>
                            <a:ea typeface="Cambria Math" panose="02040503050406030204" pitchFamily="18" charset="0"/>
                          </a:rPr>
                        </m:ctrlPr>
                      </m:sSubPr>
                      <m:e>
                        <m:r>
                          <m:rPr>
                            <m:sty m:val="p"/>
                          </m:rPr>
                          <a:rPr lang="el-GR" altLang="zh-CN" sz="1200" b="0" i="1" smtClean="0">
                            <a:solidFill>
                              <a:schemeClr val="bg1"/>
                            </a:solidFill>
                            <a:latin typeface="Cambria Math" panose="02040503050406030204" pitchFamily="18" charset="0"/>
                            <a:ea typeface="Cambria Math" panose="02040503050406030204" pitchFamily="18" charset="0"/>
                          </a:rPr>
                          <m:t>Ι</m:t>
                        </m:r>
                      </m:e>
                      <m:sub>
                        <m:r>
                          <a:rPr lang="en-US" altLang="zh-CN" sz="1200" b="0" i="1" smtClean="0">
                            <a:solidFill>
                              <a:schemeClr val="bg1"/>
                            </a:solidFill>
                            <a:latin typeface="Cambria Math" panose="02040503050406030204" pitchFamily="18" charset="0"/>
                            <a:ea typeface="Cambria Math" panose="02040503050406030204" pitchFamily="18" charset="0"/>
                          </a:rPr>
                          <m:t>2</m:t>
                        </m:r>
                      </m:sub>
                    </m:sSub>
                    <m:r>
                      <a:rPr lang="en-US" altLang="zh-CN" sz="1200" b="0" i="1" smtClean="0">
                        <a:solidFill>
                          <a:schemeClr val="bg1"/>
                        </a:solidFill>
                        <a:latin typeface="Cambria Math" panose="02040503050406030204" pitchFamily="18" charset="0"/>
                        <a:ea typeface="Cambria Math" panose="02040503050406030204" pitchFamily="18" charset="0"/>
                      </a:rPr>
                      <m:t>,…,</m:t>
                    </m:r>
                    <m:sSub>
                      <m:sSubPr>
                        <m:ctrlPr>
                          <a:rPr lang="en-US" altLang="zh-CN" sz="1200" b="0" i="1" smtClean="0">
                            <a:solidFill>
                              <a:schemeClr val="bg1"/>
                            </a:solidFill>
                            <a:latin typeface="Cambria Math" panose="02040503050406030204" pitchFamily="18" charset="0"/>
                            <a:ea typeface="Cambria Math" panose="02040503050406030204" pitchFamily="18" charset="0"/>
                          </a:rPr>
                        </m:ctrlPr>
                      </m:sSubPr>
                      <m:e>
                        <m:r>
                          <m:rPr>
                            <m:sty m:val="p"/>
                          </m:rPr>
                          <a:rPr lang="el-GR" altLang="zh-CN" sz="1200" b="0" i="1" smtClean="0">
                            <a:solidFill>
                              <a:schemeClr val="bg1"/>
                            </a:solidFill>
                            <a:latin typeface="Cambria Math" panose="02040503050406030204" pitchFamily="18" charset="0"/>
                            <a:ea typeface="Cambria Math" panose="02040503050406030204" pitchFamily="18" charset="0"/>
                          </a:rPr>
                          <m:t>Ι</m:t>
                        </m:r>
                      </m:e>
                      <m:sub>
                        <m:r>
                          <a:rPr lang="en-US" altLang="zh-CN" sz="1200" b="0" i="1" smtClean="0">
                            <a:solidFill>
                              <a:schemeClr val="bg1"/>
                            </a:solidFill>
                            <a:latin typeface="Cambria Math" panose="02040503050406030204" pitchFamily="18" charset="0"/>
                            <a:ea typeface="Cambria Math" panose="02040503050406030204" pitchFamily="18" charset="0"/>
                          </a:rPr>
                          <m:t>𝑚</m:t>
                        </m:r>
                      </m:sub>
                    </m:sSub>
                    <m:r>
                      <a:rPr lang="en-US" altLang="zh-CN" sz="1200" b="0" i="1" smtClean="0">
                        <a:solidFill>
                          <a:schemeClr val="bg1"/>
                        </a:solidFill>
                        <a:latin typeface="Cambria Math" panose="02040503050406030204" pitchFamily="18" charset="0"/>
                        <a:ea typeface="Cambria Math" panose="02040503050406030204" pitchFamily="18" charset="0"/>
                      </a:rPr>
                      <m:t>}</m:t>
                    </m:r>
                    <m:r>
                      <a:rPr lang="zh-CN" altLang="en-US" sz="1200" i="1">
                        <a:solidFill>
                          <a:schemeClr val="bg1"/>
                        </a:solidFill>
                        <a:latin typeface="Cambria Math" panose="02040503050406030204" pitchFamily="18" charset="0"/>
                        <a:ea typeface="Cambria Math" panose="02040503050406030204" pitchFamily="18" charset="0"/>
                      </a:rPr>
                      <m:t>为</m:t>
                    </m:r>
                  </m:oMath>
                </a14:m>
                <a:r>
                  <a:rPr lang="zh-CN" altLang="en-US" sz="1200" i="1" dirty="0">
                    <a:solidFill>
                      <a:schemeClr val="bg1"/>
                    </a:solidFill>
                    <a:latin typeface="Cambria Math" panose="02040503050406030204" pitchFamily="18" charset="0"/>
                    <a:ea typeface="Cambria Math" panose="02040503050406030204" pitchFamily="18" charset="0"/>
                  </a:rPr>
                  <a:t>事务属性项集，</a:t>
                </a:r>
                <a:endParaRPr lang="en-US" altLang="zh-CN" sz="1200" i="1" dirty="0">
                  <a:solidFill>
                    <a:schemeClr val="bg1"/>
                  </a:solidFill>
                  <a:latin typeface="Cambria Math" panose="02040503050406030204" pitchFamily="18" charset="0"/>
                  <a:ea typeface="Cambria Math" panose="02040503050406030204" pitchFamily="18" charset="0"/>
                </a:endParaRPr>
              </a:p>
              <a:p>
                <a:pPr algn="ctr">
                  <a:lnSpc>
                    <a:spcPct val="130000"/>
                  </a:lnSpc>
                  <a:spcBef>
                    <a:spcPts val="600"/>
                  </a:spcBef>
                </a:pPr>
                <a14:m>
                  <m:oMath xmlns:m="http://schemas.openxmlformats.org/officeDocument/2006/math">
                    <m:sSub>
                      <m:sSubPr>
                        <m:ctrlPr>
                          <a:rPr lang="el-GR" altLang="zh-CN" sz="1200" i="1" smtClean="0">
                            <a:solidFill>
                              <a:schemeClr val="bg1"/>
                            </a:solidFill>
                            <a:latin typeface="Cambria Math" panose="02040503050406030204" pitchFamily="18" charset="0"/>
                            <a:ea typeface="Cambria Math" panose="02040503050406030204" pitchFamily="18" charset="0"/>
                          </a:rPr>
                        </m:ctrlPr>
                      </m:sSubPr>
                      <m:e>
                        <m:r>
                          <m:rPr>
                            <m:sty m:val="p"/>
                          </m:rPr>
                          <a:rPr lang="el-GR" altLang="zh-CN" sz="1200" i="1" smtClean="0">
                            <a:solidFill>
                              <a:schemeClr val="bg1"/>
                            </a:solidFill>
                            <a:latin typeface="Cambria Math" panose="02040503050406030204" pitchFamily="18" charset="0"/>
                            <a:ea typeface="Cambria Math" panose="02040503050406030204" pitchFamily="18" charset="0"/>
                          </a:rPr>
                          <m:t>Ι</m:t>
                        </m:r>
                      </m:e>
                      <m:sub>
                        <m:r>
                          <a:rPr lang="en-US" altLang="zh-CN" sz="1200" b="0" i="1" smtClean="0">
                            <a:solidFill>
                              <a:schemeClr val="bg1"/>
                            </a:solidFill>
                            <a:latin typeface="Cambria Math" panose="02040503050406030204" pitchFamily="18" charset="0"/>
                            <a:ea typeface="Cambria Math" panose="02040503050406030204" pitchFamily="18" charset="0"/>
                          </a:rPr>
                          <m:t>𝑓</m:t>
                        </m:r>
                      </m:sub>
                    </m:sSub>
                    <m:r>
                      <a:rPr lang="el-GR" altLang="zh-CN" sz="1200" i="1" smtClean="0">
                        <a:solidFill>
                          <a:schemeClr val="bg1"/>
                        </a:solidFill>
                        <a:latin typeface="Cambria Math" panose="02040503050406030204" pitchFamily="18" charset="0"/>
                        <a:ea typeface="Cambria Math" panose="02040503050406030204" pitchFamily="18" charset="0"/>
                      </a:rPr>
                      <m:t>=</m:t>
                    </m:r>
                    <m:r>
                      <a:rPr lang="en-US" altLang="zh-CN" sz="1200" i="1">
                        <a:solidFill>
                          <a:schemeClr val="bg1"/>
                        </a:solidFill>
                        <a:latin typeface="Cambria Math" panose="02040503050406030204" pitchFamily="18" charset="0"/>
                        <a:ea typeface="Cambria Math" panose="02040503050406030204" pitchFamily="18" charset="0"/>
                      </a:rPr>
                      <m:t>{</m:t>
                    </m:r>
                    <m:sSubSup>
                      <m:sSubSupPr>
                        <m:ctrlPr>
                          <a:rPr lang="en-US" altLang="zh-CN" sz="1200" i="1" smtClean="0">
                            <a:solidFill>
                              <a:schemeClr val="bg1"/>
                            </a:solidFill>
                            <a:latin typeface="Cambria Math" panose="02040503050406030204" pitchFamily="18" charset="0"/>
                            <a:ea typeface="Cambria Math" panose="02040503050406030204" pitchFamily="18" charset="0"/>
                          </a:rPr>
                        </m:ctrlPr>
                      </m:sSubSupPr>
                      <m:e>
                        <m:r>
                          <m:rPr>
                            <m:sty m:val="p"/>
                          </m:rPr>
                          <a:rPr lang="el-GR" altLang="zh-CN" sz="1200" i="1" smtClean="0">
                            <a:solidFill>
                              <a:schemeClr val="bg1"/>
                            </a:solidFill>
                            <a:latin typeface="Cambria Math" panose="02040503050406030204" pitchFamily="18" charset="0"/>
                            <a:ea typeface="Cambria Math" panose="02040503050406030204" pitchFamily="18" charset="0"/>
                          </a:rPr>
                          <m:t>Ι</m:t>
                        </m:r>
                      </m:e>
                      <m:sub>
                        <m:r>
                          <a:rPr lang="en-US" altLang="zh-CN" sz="1200" i="1">
                            <a:solidFill>
                              <a:schemeClr val="bg1"/>
                            </a:solidFill>
                            <a:latin typeface="Cambria Math" panose="02040503050406030204" pitchFamily="18" charset="0"/>
                            <a:ea typeface="Cambria Math" panose="02040503050406030204" pitchFamily="18" charset="0"/>
                          </a:rPr>
                          <m:t>1</m:t>
                        </m:r>
                      </m:sub>
                      <m:sup>
                        <m:r>
                          <a:rPr lang="en-US" altLang="zh-CN" sz="1200" i="1">
                            <a:solidFill>
                              <a:schemeClr val="bg1"/>
                            </a:solidFill>
                            <a:latin typeface="Cambria Math" panose="02040503050406030204" pitchFamily="18" charset="0"/>
                            <a:ea typeface="Cambria Math" panose="02040503050406030204" pitchFamily="18" charset="0"/>
                          </a:rPr>
                          <m:t>1</m:t>
                        </m:r>
                      </m:sup>
                    </m:sSubSup>
                    <m:r>
                      <a:rPr lang="en-US" altLang="zh-CN" sz="1200" b="0" i="1" smtClean="0">
                        <a:solidFill>
                          <a:schemeClr val="bg1"/>
                        </a:solidFill>
                        <a:latin typeface="Cambria Math" panose="02040503050406030204" pitchFamily="18" charset="0"/>
                        <a:ea typeface="Cambria Math" panose="02040503050406030204" pitchFamily="18" charset="0"/>
                      </a:rPr>
                      <m:t>,</m:t>
                    </m:r>
                    <m:sSubSup>
                      <m:sSubSupPr>
                        <m:ctrlPr>
                          <a:rPr lang="en-US" altLang="zh-CN" sz="1200" b="0" i="1" smtClean="0">
                            <a:solidFill>
                              <a:schemeClr val="bg1"/>
                            </a:solidFill>
                            <a:latin typeface="Cambria Math" panose="02040503050406030204" pitchFamily="18" charset="0"/>
                            <a:ea typeface="Cambria Math" panose="02040503050406030204" pitchFamily="18" charset="0"/>
                          </a:rPr>
                        </m:ctrlPr>
                      </m:sSubSupPr>
                      <m:e>
                        <m:r>
                          <m:rPr>
                            <m:sty m:val="p"/>
                          </m:rPr>
                          <a:rPr lang="el-GR" altLang="zh-CN" sz="1200" b="0" i="1" smtClean="0">
                            <a:solidFill>
                              <a:schemeClr val="bg1"/>
                            </a:solidFill>
                            <a:latin typeface="Cambria Math" panose="02040503050406030204" pitchFamily="18" charset="0"/>
                            <a:ea typeface="Cambria Math" panose="02040503050406030204" pitchFamily="18" charset="0"/>
                          </a:rPr>
                          <m:t>Ι</m:t>
                        </m:r>
                      </m:e>
                      <m:sub>
                        <m:r>
                          <a:rPr lang="en-US" altLang="zh-CN" sz="1200" b="0" i="1" smtClean="0">
                            <a:solidFill>
                              <a:schemeClr val="bg1"/>
                            </a:solidFill>
                            <a:latin typeface="Cambria Math" panose="02040503050406030204" pitchFamily="18" charset="0"/>
                            <a:ea typeface="Cambria Math" panose="02040503050406030204" pitchFamily="18" charset="0"/>
                          </a:rPr>
                          <m:t>1</m:t>
                        </m:r>
                      </m:sub>
                      <m:sup>
                        <m:r>
                          <a:rPr lang="en-US" altLang="zh-CN" sz="1200" b="0" i="1" smtClean="0">
                            <a:solidFill>
                              <a:schemeClr val="bg1"/>
                            </a:solidFill>
                            <a:latin typeface="Cambria Math" panose="02040503050406030204" pitchFamily="18" charset="0"/>
                            <a:ea typeface="Cambria Math" panose="02040503050406030204" pitchFamily="18" charset="0"/>
                          </a:rPr>
                          <m:t>2</m:t>
                        </m:r>
                      </m:sup>
                    </m:sSubSup>
                    <m:r>
                      <a:rPr lang="en-US" altLang="zh-CN" sz="1200" b="0" i="1" smtClean="0">
                        <a:solidFill>
                          <a:schemeClr val="bg1"/>
                        </a:solidFill>
                        <a:latin typeface="Cambria Math" panose="02040503050406030204" pitchFamily="18" charset="0"/>
                        <a:ea typeface="Cambria Math" panose="02040503050406030204" pitchFamily="18" charset="0"/>
                      </a:rPr>
                      <m:t>,…,</m:t>
                    </m:r>
                    <m:sSubSup>
                      <m:sSubSupPr>
                        <m:ctrlPr>
                          <a:rPr lang="en-US" altLang="zh-CN" sz="1200" b="0" i="1" smtClean="0">
                            <a:solidFill>
                              <a:schemeClr val="bg1"/>
                            </a:solidFill>
                            <a:latin typeface="Cambria Math" panose="02040503050406030204" pitchFamily="18" charset="0"/>
                            <a:ea typeface="Cambria Math" panose="02040503050406030204" pitchFamily="18" charset="0"/>
                          </a:rPr>
                        </m:ctrlPr>
                      </m:sSubSupPr>
                      <m:e>
                        <m:r>
                          <m:rPr>
                            <m:sty m:val="p"/>
                          </m:rPr>
                          <a:rPr lang="el-GR" altLang="zh-CN" sz="1200" b="0" i="1" smtClean="0">
                            <a:solidFill>
                              <a:schemeClr val="bg1"/>
                            </a:solidFill>
                            <a:latin typeface="Cambria Math" panose="02040503050406030204" pitchFamily="18" charset="0"/>
                            <a:ea typeface="Cambria Math" panose="02040503050406030204" pitchFamily="18" charset="0"/>
                          </a:rPr>
                          <m:t>Ι</m:t>
                        </m:r>
                      </m:e>
                      <m:sub>
                        <m:r>
                          <a:rPr lang="en-US" altLang="zh-CN" sz="1200" b="0" i="1" smtClean="0">
                            <a:solidFill>
                              <a:schemeClr val="bg1"/>
                            </a:solidFill>
                            <a:latin typeface="Cambria Math" panose="02040503050406030204" pitchFamily="18" charset="0"/>
                            <a:ea typeface="Cambria Math" panose="02040503050406030204" pitchFamily="18" charset="0"/>
                          </a:rPr>
                          <m:t>1</m:t>
                        </m:r>
                      </m:sub>
                      <m:sup>
                        <m:sSub>
                          <m:sSubPr>
                            <m:ctrlPr>
                              <a:rPr lang="en-US" altLang="zh-CN" sz="1200" b="0" i="1" smtClean="0">
                                <a:solidFill>
                                  <a:schemeClr val="bg1"/>
                                </a:solidFill>
                                <a:latin typeface="Cambria Math" panose="02040503050406030204" pitchFamily="18" charset="0"/>
                                <a:ea typeface="Cambria Math" panose="02040503050406030204" pitchFamily="18" charset="0"/>
                              </a:rPr>
                            </m:ctrlPr>
                          </m:sSubPr>
                          <m:e>
                            <m:r>
                              <a:rPr lang="en-US" altLang="zh-CN" sz="1200" b="0" i="1" smtClean="0">
                                <a:solidFill>
                                  <a:schemeClr val="bg1"/>
                                </a:solidFill>
                                <a:latin typeface="Cambria Math" panose="02040503050406030204" pitchFamily="18" charset="0"/>
                                <a:ea typeface="Cambria Math" panose="02040503050406030204" pitchFamily="18" charset="0"/>
                              </a:rPr>
                              <m:t>𝑞</m:t>
                            </m:r>
                          </m:e>
                          <m:sub>
                            <m:r>
                              <a:rPr lang="en-US" altLang="zh-CN" sz="1200" b="0" i="1" smtClean="0">
                                <a:solidFill>
                                  <a:schemeClr val="bg1"/>
                                </a:solidFill>
                                <a:latin typeface="Cambria Math" panose="02040503050406030204" pitchFamily="18" charset="0"/>
                                <a:ea typeface="Cambria Math" panose="02040503050406030204" pitchFamily="18" charset="0"/>
                              </a:rPr>
                              <m:t>1</m:t>
                            </m:r>
                          </m:sub>
                        </m:sSub>
                      </m:sup>
                    </m:sSubSup>
                    <m:r>
                      <a:rPr lang="en-US" altLang="zh-CN" sz="1200" b="0" i="1" smtClean="0">
                        <a:solidFill>
                          <a:schemeClr val="bg1"/>
                        </a:solidFill>
                        <a:latin typeface="Cambria Math" panose="02040503050406030204" pitchFamily="18" charset="0"/>
                        <a:ea typeface="Cambria Math" panose="02040503050406030204" pitchFamily="18" charset="0"/>
                      </a:rPr>
                      <m:t>,</m:t>
                    </m:r>
                    <m:sSubSup>
                      <m:sSubSupPr>
                        <m:ctrlPr>
                          <a:rPr lang="en-US" altLang="zh-CN" sz="1200" b="0" i="1" smtClean="0">
                            <a:solidFill>
                              <a:schemeClr val="bg1"/>
                            </a:solidFill>
                            <a:latin typeface="Cambria Math" panose="02040503050406030204" pitchFamily="18" charset="0"/>
                            <a:ea typeface="Cambria Math" panose="02040503050406030204" pitchFamily="18" charset="0"/>
                          </a:rPr>
                        </m:ctrlPr>
                      </m:sSubSupPr>
                      <m:e>
                        <m:r>
                          <m:rPr>
                            <m:sty m:val="p"/>
                          </m:rPr>
                          <a:rPr lang="el-GR" altLang="zh-CN" sz="1200" b="0" i="1" smtClean="0">
                            <a:solidFill>
                              <a:schemeClr val="bg1"/>
                            </a:solidFill>
                            <a:latin typeface="Cambria Math" panose="02040503050406030204" pitchFamily="18" charset="0"/>
                            <a:ea typeface="Cambria Math" panose="02040503050406030204" pitchFamily="18" charset="0"/>
                          </a:rPr>
                          <m:t>Ι</m:t>
                        </m:r>
                      </m:e>
                      <m:sub>
                        <m:r>
                          <a:rPr lang="en-US" altLang="zh-CN" sz="1200" b="0" i="1" smtClean="0">
                            <a:solidFill>
                              <a:schemeClr val="bg1"/>
                            </a:solidFill>
                            <a:latin typeface="Cambria Math" panose="02040503050406030204" pitchFamily="18" charset="0"/>
                            <a:ea typeface="Cambria Math" panose="02040503050406030204" pitchFamily="18" charset="0"/>
                          </a:rPr>
                          <m:t>2</m:t>
                        </m:r>
                      </m:sub>
                      <m:sup>
                        <m:r>
                          <a:rPr lang="en-US" altLang="zh-CN" sz="1200" b="0" i="1" smtClean="0">
                            <a:solidFill>
                              <a:schemeClr val="bg1"/>
                            </a:solidFill>
                            <a:latin typeface="Cambria Math" panose="02040503050406030204" pitchFamily="18" charset="0"/>
                            <a:ea typeface="Cambria Math" panose="02040503050406030204" pitchFamily="18" charset="0"/>
                          </a:rPr>
                          <m:t>1</m:t>
                        </m:r>
                      </m:sup>
                    </m:sSubSup>
                    <m:r>
                      <a:rPr lang="en-US" altLang="zh-CN" sz="1200" b="0" i="1" smtClean="0">
                        <a:solidFill>
                          <a:schemeClr val="bg1"/>
                        </a:solidFill>
                        <a:latin typeface="Cambria Math" panose="02040503050406030204" pitchFamily="18" charset="0"/>
                        <a:ea typeface="Cambria Math" panose="02040503050406030204" pitchFamily="18" charset="0"/>
                      </a:rPr>
                      <m:t>…,</m:t>
                    </m:r>
                    <m:sSubSup>
                      <m:sSubSupPr>
                        <m:ctrlPr>
                          <a:rPr lang="en-US" altLang="zh-CN" sz="1200" b="0" i="1" smtClean="0">
                            <a:solidFill>
                              <a:schemeClr val="bg1"/>
                            </a:solidFill>
                            <a:latin typeface="Cambria Math" panose="02040503050406030204" pitchFamily="18" charset="0"/>
                            <a:ea typeface="Cambria Math" panose="02040503050406030204" pitchFamily="18" charset="0"/>
                          </a:rPr>
                        </m:ctrlPr>
                      </m:sSubSupPr>
                      <m:e>
                        <m:r>
                          <m:rPr>
                            <m:sty m:val="p"/>
                          </m:rPr>
                          <a:rPr lang="el-GR" altLang="zh-CN" sz="1200" b="0" i="1" smtClean="0">
                            <a:solidFill>
                              <a:schemeClr val="bg1"/>
                            </a:solidFill>
                            <a:latin typeface="Cambria Math" panose="02040503050406030204" pitchFamily="18" charset="0"/>
                            <a:ea typeface="Cambria Math" panose="02040503050406030204" pitchFamily="18" charset="0"/>
                          </a:rPr>
                          <m:t>Ι</m:t>
                        </m:r>
                      </m:e>
                      <m:sub>
                        <m:r>
                          <a:rPr lang="en-US" altLang="zh-CN" sz="1200" b="0" i="1" smtClean="0">
                            <a:solidFill>
                              <a:schemeClr val="bg1"/>
                            </a:solidFill>
                            <a:latin typeface="Cambria Math" panose="02040503050406030204" pitchFamily="18" charset="0"/>
                            <a:ea typeface="Cambria Math" panose="02040503050406030204" pitchFamily="18" charset="0"/>
                          </a:rPr>
                          <m:t>2</m:t>
                        </m:r>
                      </m:sub>
                      <m:sup>
                        <m:sSub>
                          <m:sSubPr>
                            <m:ctrlPr>
                              <a:rPr lang="en-US" altLang="zh-CN" sz="1200" b="0" i="1" smtClean="0">
                                <a:solidFill>
                                  <a:schemeClr val="bg1"/>
                                </a:solidFill>
                                <a:latin typeface="Cambria Math" panose="02040503050406030204" pitchFamily="18" charset="0"/>
                                <a:ea typeface="Cambria Math" panose="02040503050406030204" pitchFamily="18" charset="0"/>
                              </a:rPr>
                            </m:ctrlPr>
                          </m:sSubPr>
                          <m:e>
                            <m:r>
                              <a:rPr lang="en-US" altLang="zh-CN" sz="1200" b="0" i="1" smtClean="0">
                                <a:solidFill>
                                  <a:schemeClr val="bg1"/>
                                </a:solidFill>
                                <a:latin typeface="Cambria Math" panose="02040503050406030204" pitchFamily="18" charset="0"/>
                                <a:ea typeface="Cambria Math" panose="02040503050406030204" pitchFamily="18" charset="0"/>
                              </a:rPr>
                              <m:t>𝑞</m:t>
                            </m:r>
                          </m:e>
                          <m:sub>
                            <m:r>
                              <a:rPr lang="en-US" altLang="zh-CN" sz="1200" b="0" i="1" smtClean="0">
                                <a:solidFill>
                                  <a:schemeClr val="bg1"/>
                                </a:solidFill>
                                <a:latin typeface="Cambria Math" panose="02040503050406030204" pitchFamily="18" charset="0"/>
                                <a:ea typeface="Cambria Math" panose="02040503050406030204" pitchFamily="18" charset="0"/>
                              </a:rPr>
                              <m:t>2</m:t>
                            </m:r>
                          </m:sub>
                        </m:sSub>
                      </m:sup>
                    </m:sSubSup>
                    <m:r>
                      <a:rPr lang="en-US" altLang="zh-CN" sz="1200" b="0" i="1" smtClean="0">
                        <a:solidFill>
                          <a:schemeClr val="bg1"/>
                        </a:solidFill>
                        <a:latin typeface="Cambria Math" panose="02040503050406030204" pitchFamily="18" charset="0"/>
                        <a:ea typeface="Cambria Math" panose="02040503050406030204" pitchFamily="18" charset="0"/>
                      </a:rPr>
                      <m:t>,…,</m:t>
                    </m:r>
                    <m:sSubSup>
                      <m:sSubSupPr>
                        <m:ctrlPr>
                          <a:rPr lang="en-US" altLang="zh-CN" sz="1200" b="0" i="1" smtClean="0">
                            <a:solidFill>
                              <a:schemeClr val="bg1"/>
                            </a:solidFill>
                            <a:latin typeface="Cambria Math" panose="02040503050406030204" pitchFamily="18" charset="0"/>
                            <a:ea typeface="Cambria Math" panose="02040503050406030204" pitchFamily="18" charset="0"/>
                          </a:rPr>
                        </m:ctrlPr>
                      </m:sSubSupPr>
                      <m:e>
                        <m:r>
                          <m:rPr>
                            <m:sty m:val="p"/>
                          </m:rPr>
                          <a:rPr lang="el-GR" altLang="zh-CN" sz="1200" b="0" i="1" smtClean="0">
                            <a:solidFill>
                              <a:schemeClr val="bg1"/>
                            </a:solidFill>
                            <a:latin typeface="Cambria Math" panose="02040503050406030204" pitchFamily="18" charset="0"/>
                            <a:ea typeface="Cambria Math" panose="02040503050406030204" pitchFamily="18" charset="0"/>
                          </a:rPr>
                          <m:t>Ι</m:t>
                        </m:r>
                      </m:e>
                      <m:sub>
                        <m:r>
                          <a:rPr lang="en-US" altLang="zh-CN" sz="1200" b="0" i="1" smtClean="0">
                            <a:solidFill>
                              <a:schemeClr val="bg1"/>
                            </a:solidFill>
                            <a:latin typeface="Cambria Math" panose="02040503050406030204" pitchFamily="18" charset="0"/>
                            <a:ea typeface="Cambria Math" panose="02040503050406030204" pitchFamily="18" charset="0"/>
                          </a:rPr>
                          <m:t>𝑚</m:t>
                        </m:r>
                      </m:sub>
                      <m:sup>
                        <m:r>
                          <a:rPr lang="en-US" altLang="zh-CN" sz="1200" b="0" i="1" smtClean="0">
                            <a:solidFill>
                              <a:schemeClr val="bg1"/>
                            </a:solidFill>
                            <a:latin typeface="Cambria Math" panose="02040503050406030204" pitchFamily="18" charset="0"/>
                            <a:ea typeface="Cambria Math" panose="02040503050406030204" pitchFamily="18" charset="0"/>
                          </a:rPr>
                          <m:t>1</m:t>
                        </m:r>
                      </m:sup>
                    </m:sSubSup>
                    <m:r>
                      <a:rPr lang="en-US" altLang="zh-CN" sz="1200" b="0" i="1" smtClean="0">
                        <a:solidFill>
                          <a:schemeClr val="bg1"/>
                        </a:solidFill>
                        <a:latin typeface="Cambria Math" panose="02040503050406030204" pitchFamily="18" charset="0"/>
                        <a:ea typeface="Cambria Math" panose="02040503050406030204" pitchFamily="18" charset="0"/>
                      </a:rPr>
                      <m:t>,…,</m:t>
                    </m:r>
                    <m:sSubSup>
                      <m:sSubSupPr>
                        <m:ctrlPr>
                          <a:rPr lang="en-US" altLang="zh-CN" sz="1200" b="0" i="1" smtClean="0">
                            <a:solidFill>
                              <a:schemeClr val="bg1"/>
                            </a:solidFill>
                            <a:latin typeface="Cambria Math" panose="02040503050406030204" pitchFamily="18" charset="0"/>
                            <a:ea typeface="Cambria Math" panose="02040503050406030204" pitchFamily="18" charset="0"/>
                          </a:rPr>
                        </m:ctrlPr>
                      </m:sSubSupPr>
                      <m:e>
                        <m:r>
                          <m:rPr>
                            <m:sty m:val="p"/>
                          </m:rPr>
                          <a:rPr lang="el-GR" altLang="zh-CN" sz="1200" b="0" i="1" smtClean="0">
                            <a:solidFill>
                              <a:schemeClr val="bg1"/>
                            </a:solidFill>
                            <a:latin typeface="Cambria Math" panose="02040503050406030204" pitchFamily="18" charset="0"/>
                            <a:ea typeface="Cambria Math" panose="02040503050406030204" pitchFamily="18" charset="0"/>
                          </a:rPr>
                          <m:t>Ι</m:t>
                        </m:r>
                      </m:e>
                      <m:sub>
                        <m:r>
                          <a:rPr lang="en-US" altLang="zh-CN" sz="1200" b="0" i="1" smtClean="0">
                            <a:solidFill>
                              <a:schemeClr val="bg1"/>
                            </a:solidFill>
                            <a:latin typeface="Cambria Math" panose="02040503050406030204" pitchFamily="18" charset="0"/>
                            <a:ea typeface="Cambria Math" panose="02040503050406030204" pitchFamily="18" charset="0"/>
                          </a:rPr>
                          <m:t>𝑚</m:t>
                        </m:r>
                      </m:sub>
                      <m:sup>
                        <m:sSub>
                          <m:sSubPr>
                            <m:ctrlPr>
                              <a:rPr lang="en-US" altLang="zh-CN" sz="1200" b="0" i="1" smtClean="0">
                                <a:solidFill>
                                  <a:schemeClr val="bg1"/>
                                </a:solidFill>
                                <a:latin typeface="Cambria Math" panose="02040503050406030204" pitchFamily="18" charset="0"/>
                                <a:ea typeface="Cambria Math" panose="02040503050406030204" pitchFamily="18" charset="0"/>
                              </a:rPr>
                            </m:ctrlPr>
                          </m:sSubPr>
                          <m:e>
                            <m:r>
                              <a:rPr lang="en-US" altLang="zh-CN" sz="1200" b="0" i="1" smtClean="0">
                                <a:solidFill>
                                  <a:schemeClr val="bg1"/>
                                </a:solidFill>
                                <a:latin typeface="Cambria Math" panose="02040503050406030204" pitchFamily="18" charset="0"/>
                                <a:ea typeface="Cambria Math" panose="02040503050406030204" pitchFamily="18" charset="0"/>
                              </a:rPr>
                              <m:t>𝑞</m:t>
                            </m:r>
                          </m:e>
                          <m:sub>
                            <m:r>
                              <a:rPr lang="en-US" altLang="zh-CN" sz="1200" b="0" i="1" smtClean="0">
                                <a:solidFill>
                                  <a:schemeClr val="bg1"/>
                                </a:solidFill>
                                <a:latin typeface="Cambria Math" panose="02040503050406030204" pitchFamily="18" charset="0"/>
                                <a:ea typeface="Cambria Math" panose="02040503050406030204" pitchFamily="18" charset="0"/>
                              </a:rPr>
                              <m:t>𝑚</m:t>
                            </m:r>
                          </m:sub>
                        </m:sSub>
                      </m:sup>
                    </m:sSubSup>
                    <m:r>
                      <a:rPr lang="en-US" altLang="zh-CN" sz="1200" i="1" smtClean="0">
                        <a:solidFill>
                          <a:schemeClr val="bg1"/>
                        </a:solidFill>
                        <a:latin typeface="Cambria Math" panose="02040503050406030204" pitchFamily="18" charset="0"/>
                        <a:ea typeface="Cambria Math" panose="02040503050406030204" pitchFamily="18" charset="0"/>
                      </a:rPr>
                      <m:t>}</m:t>
                    </m:r>
                  </m:oMath>
                </a14:m>
                <a:r>
                  <a:rPr lang="en-US" altLang="zh-CN" sz="1200" dirty="0">
                    <a:solidFill>
                      <a:schemeClr val="bg1"/>
                    </a:solidFill>
                  </a:rPr>
                  <a:t>,</a:t>
                </a:r>
              </a:p>
              <a:p>
                <a:pPr>
                  <a:lnSpc>
                    <a:spcPct val="130000"/>
                  </a:lnSpc>
                  <a:spcBef>
                    <a:spcPts val="600"/>
                  </a:spcBef>
                </a:pPr>
                <a:r>
                  <a:rPr lang="en-US" altLang="zh-CN" sz="1200" dirty="0">
                    <a:solidFill>
                      <a:schemeClr val="bg1"/>
                    </a:solidFill>
                  </a:rPr>
                  <a:t>D</a:t>
                </a:r>
                <a:r>
                  <a:rPr lang="zh-CN" altLang="en-US" sz="1200" dirty="0">
                    <a:solidFill>
                      <a:schemeClr val="bg1"/>
                    </a:solidFill>
                  </a:rPr>
                  <a:t>为原事务数据库</a:t>
                </a:r>
                <a:r>
                  <a:rPr lang="en-US" altLang="zh-CN" sz="1200" dirty="0">
                    <a:solidFill>
                      <a:schemeClr val="bg1"/>
                    </a:solidFill>
                  </a:rPr>
                  <a:t>,</a:t>
                </a:r>
                <a14:m>
                  <m:oMath xmlns:m="http://schemas.openxmlformats.org/officeDocument/2006/math">
                    <m:sSub>
                      <m:sSubPr>
                        <m:ctrlPr>
                          <a:rPr lang="en-US" altLang="zh-CN" sz="1200" i="1" smtClean="0">
                            <a:solidFill>
                              <a:schemeClr val="bg1"/>
                            </a:solidFill>
                            <a:latin typeface="Cambria Math" panose="02040503050406030204" pitchFamily="18" charset="0"/>
                          </a:rPr>
                        </m:ctrlPr>
                      </m:sSubPr>
                      <m:e>
                        <m:r>
                          <a:rPr lang="en-US" altLang="zh-CN" sz="1200" b="0" i="1" smtClean="0">
                            <a:solidFill>
                              <a:schemeClr val="bg1"/>
                            </a:solidFill>
                            <a:latin typeface="Cambria Math" panose="02040503050406030204" pitchFamily="18" charset="0"/>
                          </a:rPr>
                          <m:t>𝐷</m:t>
                        </m:r>
                      </m:e>
                      <m:sub>
                        <m:r>
                          <a:rPr lang="en-US" altLang="zh-CN" sz="1200" b="0" i="1" smtClean="0">
                            <a:solidFill>
                              <a:schemeClr val="bg1"/>
                            </a:solidFill>
                            <a:latin typeface="Cambria Math" panose="02040503050406030204" pitchFamily="18" charset="0"/>
                          </a:rPr>
                          <m:t>𝑓</m:t>
                        </m:r>
                      </m:sub>
                    </m:sSub>
                  </m:oMath>
                </a14:m>
                <a:r>
                  <a:rPr lang="zh-CN" altLang="en-US" sz="1200" dirty="0">
                    <a:solidFill>
                      <a:schemeClr val="bg1"/>
                    </a:solidFill>
                  </a:rPr>
                  <a:t>为模糊属性项集，其中</a:t>
                </a:r>
                <a:r>
                  <a:rPr lang="en-US" altLang="zh-CN" sz="1200" dirty="0">
                    <a:solidFill>
                      <a:schemeClr val="bg1"/>
                    </a:solidFill>
                  </a:rPr>
                  <a:t>D</a:t>
                </a:r>
                <a:r>
                  <a:rPr lang="zh-CN" altLang="en-US" sz="1200" dirty="0">
                    <a:solidFill>
                      <a:schemeClr val="bg1"/>
                    </a:solidFill>
                  </a:rPr>
                  <a:t>的每个属性</a:t>
                </a:r>
                <a14:m>
                  <m:oMath xmlns:m="http://schemas.openxmlformats.org/officeDocument/2006/math">
                    <m:sSub>
                      <m:sSubPr>
                        <m:ctrlPr>
                          <a:rPr lang="en-US" altLang="zh-CN" sz="1200" i="1" smtClean="0">
                            <a:solidFill>
                              <a:schemeClr val="bg1"/>
                            </a:solidFill>
                            <a:latin typeface="Cambria Math" panose="02040503050406030204" pitchFamily="18" charset="0"/>
                          </a:rPr>
                        </m:ctrlPr>
                      </m:sSubPr>
                      <m:e>
                        <m:r>
                          <m:rPr>
                            <m:sty m:val="p"/>
                          </m:rPr>
                          <a:rPr lang="el-GR" altLang="zh-CN" sz="1200" i="1" smtClean="0">
                            <a:solidFill>
                              <a:schemeClr val="bg1"/>
                            </a:solidFill>
                            <a:latin typeface="Cambria Math" panose="02040503050406030204" pitchFamily="18" charset="0"/>
                            <a:ea typeface="Cambria Math" panose="02040503050406030204" pitchFamily="18" charset="0"/>
                          </a:rPr>
                          <m:t>Ι</m:t>
                        </m:r>
                      </m:e>
                      <m:sub>
                        <m:r>
                          <m:rPr>
                            <m:sty m:val="p"/>
                          </m:rPr>
                          <a:rPr lang="en-US" altLang="zh-CN" sz="1200" i="1">
                            <a:solidFill>
                              <a:schemeClr val="bg1"/>
                            </a:solidFill>
                            <a:latin typeface="Cambria Math" panose="02040503050406030204" pitchFamily="18" charset="0"/>
                          </a:rPr>
                          <m:t>j</m:t>
                        </m:r>
                      </m:sub>
                    </m:sSub>
                  </m:oMath>
                </a14:m>
                <a:r>
                  <a:rPr lang="zh-CN" altLang="en-US" sz="1200" dirty="0">
                    <a:solidFill>
                      <a:schemeClr val="bg1"/>
                    </a:solidFill>
                  </a:rPr>
                  <a:t>在</a:t>
                </a:r>
                <a14:m>
                  <m:oMath xmlns:m="http://schemas.openxmlformats.org/officeDocument/2006/math">
                    <m:sSub>
                      <m:sSubPr>
                        <m:ctrlPr>
                          <a:rPr lang="en-US" altLang="zh-CN" sz="1200" i="1">
                            <a:solidFill>
                              <a:schemeClr val="bg1"/>
                            </a:solidFill>
                            <a:latin typeface="Cambria Math" panose="02040503050406030204" pitchFamily="18" charset="0"/>
                          </a:rPr>
                        </m:ctrlPr>
                      </m:sSubPr>
                      <m:e>
                        <m:r>
                          <a:rPr lang="en-US" altLang="zh-CN" sz="1200" i="1">
                            <a:solidFill>
                              <a:schemeClr val="bg1"/>
                            </a:solidFill>
                            <a:latin typeface="Cambria Math" panose="02040503050406030204" pitchFamily="18" charset="0"/>
                          </a:rPr>
                          <m:t>𝐷</m:t>
                        </m:r>
                      </m:e>
                      <m:sub>
                        <m:r>
                          <a:rPr lang="en-US" altLang="zh-CN" sz="1200" i="1">
                            <a:solidFill>
                              <a:schemeClr val="bg1"/>
                            </a:solidFill>
                            <a:latin typeface="Cambria Math" panose="02040503050406030204" pitchFamily="18" charset="0"/>
                          </a:rPr>
                          <m:t>𝑓</m:t>
                        </m:r>
                      </m:sub>
                    </m:sSub>
                  </m:oMath>
                </a14:m>
                <a:r>
                  <a:rPr lang="zh-CN" altLang="en-US" sz="1200" dirty="0">
                    <a:solidFill>
                      <a:schemeClr val="bg1"/>
                    </a:solidFill>
                  </a:rPr>
                  <a:t>中由</a:t>
                </a:r>
                <a14:m>
                  <m:oMath xmlns:m="http://schemas.openxmlformats.org/officeDocument/2006/math">
                    <m:sSub>
                      <m:sSubPr>
                        <m:ctrlPr>
                          <a:rPr lang="en-US" altLang="zh-CN" sz="1200" i="1" smtClean="0">
                            <a:solidFill>
                              <a:schemeClr val="bg1"/>
                            </a:solidFill>
                            <a:latin typeface="Cambria Math" panose="02040503050406030204" pitchFamily="18" charset="0"/>
                          </a:rPr>
                        </m:ctrlPr>
                      </m:sSubPr>
                      <m:e>
                        <m:r>
                          <a:rPr lang="en-US" altLang="zh-CN" sz="1200" b="0" i="1" smtClean="0">
                            <a:solidFill>
                              <a:schemeClr val="bg1"/>
                            </a:solidFill>
                            <a:latin typeface="Cambria Math" panose="02040503050406030204" pitchFamily="18" charset="0"/>
                          </a:rPr>
                          <m:t>𝑞</m:t>
                        </m:r>
                      </m:e>
                      <m:sub>
                        <m:r>
                          <a:rPr lang="en-US" altLang="zh-CN" sz="1200" b="0" i="1" smtClean="0">
                            <a:solidFill>
                              <a:schemeClr val="bg1"/>
                            </a:solidFill>
                            <a:latin typeface="Cambria Math" panose="02040503050406030204" pitchFamily="18" charset="0"/>
                          </a:rPr>
                          <m:t>𝑗</m:t>
                        </m:r>
                      </m:sub>
                    </m:sSub>
                    <m:r>
                      <a:rPr lang="zh-CN" altLang="en-US" sz="1200" i="1">
                        <a:solidFill>
                          <a:schemeClr val="bg1"/>
                        </a:solidFill>
                        <a:latin typeface="Cambria Math" panose="02040503050406030204" pitchFamily="18" charset="0"/>
                      </a:rPr>
                      <m:t>个</m:t>
                    </m:r>
                  </m:oMath>
                </a14:m>
                <a:r>
                  <a:rPr lang="zh-CN" altLang="en-US" sz="1200" dirty="0">
                    <a:solidFill>
                      <a:schemeClr val="bg1"/>
                    </a:solidFill>
                  </a:rPr>
                  <a:t>模糊属性集合来刻画，所有模糊属性项集的值域</a:t>
                </a:r>
                <a:r>
                  <a:rPr lang="en-US" altLang="zh-CN" sz="1200" dirty="0">
                    <a:solidFill>
                      <a:schemeClr val="bg1"/>
                    </a:solidFill>
                  </a:rPr>
                  <a:t>(</a:t>
                </a:r>
                <a:r>
                  <a:rPr lang="zh-CN" altLang="en-US" sz="1200" dirty="0">
                    <a:solidFill>
                      <a:schemeClr val="bg1"/>
                    </a:solidFill>
                  </a:rPr>
                  <a:t>即隶属度</a:t>
                </a:r>
                <a:r>
                  <a:rPr lang="en-US" altLang="zh-CN" sz="1200" dirty="0">
                    <a:solidFill>
                      <a:schemeClr val="bg1"/>
                    </a:solidFill>
                  </a:rPr>
                  <a:t>)</a:t>
                </a:r>
                <a:r>
                  <a:rPr lang="zh-CN" altLang="en-US" sz="1200" dirty="0">
                    <a:solidFill>
                      <a:schemeClr val="bg1"/>
                    </a:solidFill>
                  </a:rPr>
                  <a:t>取值为</a:t>
                </a:r>
                <a:r>
                  <a:rPr lang="en-US" altLang="zh-CN" sz="1200" dirty="0">
                    <a:solidFill>
                      <a:schemeClr val="bg1"/>
                    </a:solidFill>
                  </a:rPr>
                  <a:t>[0,1]</a:t>
                </a:r>
                <a:r>
                  <a:rPr lang="zh-CN" altLang="en-US" sz="1200" dirty="0">
                    <a:solidFill>
                      <a:schemeClr val="bg1"/>
                    </a:solidFill>
                  </a:rPr>
                  <a:t>。</a:t>
                </a:r>
                <a:endParaRPr lang="en-US" altLang="zh-CN" sz="1200" dirty="0">
                  <a:solidFill>
                    <a:schemeClr val="bg1"/>
                  </a:solidFill>
                </a:endParaRPr>
              </a:p>
            </p:txBody>
          </p:sp>
        </mc:Choice>
        <mc:Fallback xmlns="">
          <p:sp>
            <p:nvSpPr>
              <p:cNvPr id="47" name="矩形 46"/>
              <p:cNvSpPr>
                <a:spLocks noRot="1" noChangeAspect="1" noMove="1" noResize="1" noEditPoints="1" noAdjustHandles="1" noChangeArrowheads="1" noChangeShapeType="1" noTextEdit="1"/>
              </p:cNvSpPr>
              <p:nvPr/>
            </p:nvSpPr>
            <p:spPr>
              <a:xfrm>
                <a:off x="-19753" y="2606426"/>
                <a:ext cx="2925321" cy="1744965"/>
              </a:xfrm>
              <a:prstGeom prst="rect">
                <a:avLst/>
              </a:prstGeom>
              <a:blipFill>
                <a:blip r:embed="rId4"/>
                <a:stretch>
                  <a:fillRect l="-208" b="-2098"/>
                </a:stretch>
              </a:blipFill>
            </p:spPr>
            <p:txBody>
              <a:bodyPr/>
              <a:lstStyle/>
              <a:p>
                <a:r>
                  <a:rPr lang="zh-CN" altLang="en-US">
                    <a:noFill/>
                  </a:rPr>
                  <a:t> </a:t>
                </a:r>
              </a:p>
            </p:txBody>
          </p:sp>
        </mc:Fallback>
      </mc:AlternateContent>
      <p:cxnSp>
        <p:nvCxnSpPr>
          <p:cNvPr id="48" name="直接连接符 47"/>
          <p:cNvCxnSpPr/>
          <p:nvPr/>
        </p:nvCxnSpPr>
        <p:spPr>
          <a:xfrm>
            <a:off x="1167677" y="2407017"/>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44712" y="2085948"/>
            <a:ext cx="1282444"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隶属度</a:t>
            </a:r>
          </a:p>
        </p:txBody>
      </p:sp>
      <p:grpSp>
        <p:nvGrpSpPr>
          <p:cNvPr id="62" name="组合 61"/>
          <p:cNvGrpSpPr/>
          <p:nvPr/>
        </p:nvGrpSpPr>
        <p:grpSpPr>
          <a:xfrm>
            <a:off x="1058171" y="1575276"/>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mc:AlternateContent xmlns:mc="http://schemas.openxmlformats.org/markup-compatibility/2006" xmlns:a14="http://schemas.microsoft.com/office/drawing/2010/main">
        <mc:Choice Requires="a14">
          <p:sp>
            <p:nvSpPr>
              <p:cNvPr id="71" name="矩形 70"/>
              <p:cNvSpPr/>
              <p:nvPr/>
            </p:nvSpPr>
            <p:spPr>
              <a:xfrm>
                <a:off x="3043136" y="2517414"/>
                <a:ext cx="3012637" cy="1421030"/>
              </a:xfrm>
              <a:prstGeom prst="rect">
                <a:avLst/>
              </a:prstGeom>
            </p:spPr>
            <p:txBody>
              <a:bodyPr wrap="square">
                <a:spAutoFit/>
              </a:bodyPr>
              <a:lstStyle/>
              <a:p>
                <a:pPr algn="ctr">
                  <a:lnSpc>
                    <a:spcPct val="130000"/>
                  </a:lnSpc>
                  <a:spcBef>
                    <a:spcPts val="600"/>
                  </a:spcBef>
                </a:pPr>
                <a:r>
                  <a:rPr lang="en-US" altLang="zh-CN" sz="1200" dirty="0">
                    <a:solidFill>
                      <a:schemeClr val="bg1"/>
                    </a:solidFill>
                  </a:rPr>
                  <a:t>Sup</a:t>
                </a:r>
                <a14:m>
                  <m:oMath xmlns:m="http://schemas.openxmlformats.org/officeDocument/2006/math">
                    <m:sSub>
                      <m:sSubPr>
                        <m:ctrlPr>
                          <a:rPr lang="en-US" altLang="zh-CN" sz="1200" b="0" i="1" smtClean="0">
                            <a:solidFill>
                              <a:schemeClr val="bg1"/>
                            </a:solidFill>
                            <a:latin typeface="Cambria Math" panose="02040503050406030204" pitchFamily="18" charset="0"/>
                          </a:rPr>
                        </m:ctrlPr>
                      </m:sSubPr>
                      <m:e>
                        <m:r>
                          <a:rPr lang="en-US" altLang="zh-CN" sz="1200" b="0" i="1" smtClean="0">
                            <a:solidFill>
                              <a:schemeClr val="bg1"/>
                            </a:solidFill>
                            <a:latin typeface="Cambria Math" panose="02040503050406030204" pitchFamily="18" charset="0"/>
                          </a:rPr>
                          <m:t>𝐷</m:t>
                        </m:r>
                      </m:e>
                      <m:sub>
                        <m:r>
                          <a:rPr lang="en-US" altLang="zh-CN" sz="1200" b="0" i="1" smtClean="0">
                            <a:solidFill>
                              <a:schemeClr val="bg1"/>
                            </a:solidFill>
                            <a:latin typeface="Cambria Math" panose="02040503050406030204" pitchFamily="18" charset="0"/>
                          </a:rPr>
                          <m:t>𝑓</m:t>
                        </m:r>
                      </m:sub>
                    </m:sSub>
                    <m:d>
                      <m:dPr>
                        <m:ctrlPr>
                          <a:rPr lang="en-US" altLang="zh-CN" sz="1200" b="0" i="1" smtClean="0">
                            <a:solidFill>
                              <a:schemeClr val="bg1"/>
                            </a:solidFill>
                            <a:latin typeface="Cambria Math" panose="02040503050406030204" pitchFamily="18" charset="0"/>
                          </a:rPr>
                        </m:ctrlPr>
                      </m:dPr>
                      <m:e>
                        <m:r>
                          <a:rPr lang="en-US" altLang="zh-CN" sz="1200" b="0" i="1" smtClean="0">
                            <a:solidFill>
                              <a:schemeClr val="bg1"/>
                            </a:solidFill>
                            <a:latin typeface="Cambria Math" panose="02040503050406030204" pitchFamily="18" charset="0"/>
                          </a:rPr>
                          <m:t>𝑥</m:t>
                        </m:r>
                      </m:e>
                    </m:d>
                    <m:r>
                      <a:rPr lang="en-US" altLang="zh-CN" sz="1200" b="0" i="1" smtClean="0">
                        <a:solidFill>
                          <a:schemeClr val="bg1"/>
                        </a:solidFill>
                        <a:latin typeface="Cambria Math" panose="02040503050406030204" pitchFamily="18" charset="0"/>
                      </a:rPr>
                      <m:t>=</m:t>
                    </m:r>
                    <m:f>
                      <m:fPr>
                        <m:ctrlPr>
                          <a:rPr lang="en-US" altLang="zh-CN" sz="1200" b="0" i="1" smtClean="0">
                            <a:solidFill>
                              <a:schemeClr val="bg1"/>
                            </a:solidFill>
                            <a:latin typeface="Cambria Math" panose="02040503050406030204" pitchFamily="18" charset="0"/>
                          </a:rPr>
                        </m:ctrlPr>
                      </m:fPr>
                      <m:num>
                        <m:nary>
                          <m:naryPr>
                            <m:chr m:val="∑"/>
                            <m:ctrlPr>
                              <a:rPr lang="en-US" altLang="zh-CN" sz="1200" b="0" i="1" smtClean="0">
                                <a:solidFill>
                                  <a:schemeClr val="bg1"/>
                                </a:solidFill>
                                <a:latin typeface="Cambria Math" panose="02040503050406030204" pitchFamily="18" charset="0"/>
                              </a:rPr>
                            </m:ctrlPr>
                          </m:naryPr>
                          <m:sub>
                            <m:r>
                              <m:rPr>
                                <m:brk m:alnAt="23"/>
                              </m:rPr>
                              <a:rPr lang="en-US" altLang="zh-CN" sz="1200" b="0" i="1" smtClean="0">
                                <a:solidFill>
                                  <a:schemeClr val="bg1"/>
                                </a:solidFill>
                                <a:latin typeface="Cambria Math" panose="02040503050406030204" pitchFamily="18" charset="0"/>
                              </a:rPr>
                              <m:t>𝑖</m:t>
                            </m:r>
                            <m:r>
                              <a:rPr lang="en-US" altLang="zh-CN" sz="1200" b="0" i="1" smtClean="0">
                                <a:solidFill>
                                  <a:schemeClr val="bg1"/>
                                </a:solidFill>
                                <a:latin typeface="Cambria Math" panose="02040503050406030204" pitchFamily="18" charset="0"/>
                              </a:rPr>
                              <m:t>=1</m:t>
                            </m:r>
                          </m:sub>
                          <m:sup>
                            <m:r>
                              <a:rPr lang="en-US" altLang="zh-CN" sz="1200" b="0" i="1" smtClean="0">
                                <a:solidFill>
                                  <a:schemeClr val="bg1"/>
                                </a:solidFill>
                                <a:latin typeface="Cambria Math" panose="02040503050406030204" pitchFamily="18" charset="0"/>
                              </a:rPr>
                              <m:t>𝑛</m:t>
                            </m:r>
                          </m:sup>
                          <m:e>
                            <m:r>
                              <a:rPr lang="en-US" altLang="zh-CN" sz="1200" b="0" i="1" smtClean="0">
                                <a:solidFill>
                                  <a:schemeClr val="bg1"/>
                                </a:solidFill>
                                <a:latin typeface="Cambria Math" panose="02040503050406030204" pitchFamily="18" charset="0"/>
                              </a:rPr>
                              <m:t>𝑆𝑢𝑝</m:t>
                            </m:r>
                            <m:sSub>
                              <m:sSubPr>
                                <m:ctrlPr>
                                  <a:rPr lang="en-US" altLang="zh-CN" sz="1200" b="0" i="1" smtClean="0">
                                    <a:solidFill>
                                      <a:schemeClr val="bg1"/>
                                    </a:solidFill>
                                    <a:latin typeface="Cambria Math" panose="02040503050406030204" pitchFamily="18" charset="0"/>
                                  </a:rPr>
                                </m:ctrlPr>
                              </m:sSubPr>
                              <m:e>
                                <m:r>
                                  <a:rPr lang="en-US" altLang="zh-CN" sz="1200" b="0" i="1" smtClean="0">
                                    <a:solidFill>
                                      <a:schemeClr val="bg1"/>
                                    </a:solidFill>
                                    <a:latin typeface="Cambria Math" panose="02040503050406030204" pitchFamily="18" charset="0"/>
                                  </a:rPr>
                                  <m:t>𝑇</m:t>
                                </m:r>
                              </m:e>
                              <m:sub>
                                <m:r>
                                  <a:rPr lang="en-US" altLang="zh-CN" sz="1200" b="0" i="1" smtClean="0">
                                    <a:solidFill>
                                      <a:schemeClr val="bg1"/>
                                    </a:solidFill>
                                    <a:latin typeface="Cambria Math" panose="02040503050406030204" pitchFamily="18" charset="0"/>
                                  </a:rPr>
                                  <m:t>𝑖</m:t>
                                </m:r>
                              </m:sub>
                            </m:sSub>
                            <m:r>
                              <a:rPr lang="en-US" altLang="zh-CN" sz="1200" b="0" i="1" smtClean="0">
                                <a:solidFill>
                                  <a:schemeClr val="bg1"/>
                                </a:solidFill>
                                <a:latin typeface="Cambria Math" panose="02040503050406030204" pitchFamily="18" charset="0"/>
                              </a:rPr>
                              <m:t>(</m:t>
                            </m:r>
                            <m:r>
                              <a:rPr lang="en-US" altLang="zh-CN" sz="1200" b="0" i="1" smtClean="0">
                                <a:solidFill>
                                  <a:schemeClr val="bg1"/>
                                </a:solidFill>
                                <a:latin typeface="Cambria Math" panose="02040503050406030204" pitchFamily="18" charset="0"/>
                              </a:rPr>
                              <m:t>𝑥</m:t>
                            </m:r>
                            <m:r>
                              <a:rPr lang="en-US" altLang="zh-CN" sz="1200" b="0" i="1" smtClean="0">
                                <a:solidFill>
                                  <a:schemeClr val="bg1"/>
                                </a:solidFill>
                                <a:latin typeface="Cambria Math" panose="02040503050406030204" pitchFamily="18" charset="0"/>
                              </a:rPr>
                              <m:t>)</m:t>
                            </m:r>
                          </m:e>
                        </m:nary>
                      </m:num>
                      <m:den>
                        <m:d>
                          <m:dPr>
                            <m:begChr m:val="|"/>
                            <m:endChr m:val="|"/>
                            <m:ctrlPr>
                              <a:rPr lang="en-US" altLang="zh-CN" sz="1200" b="0" i="1" smtClean="0">
                                <a:solidFill>
                                  <a:schemeClr val="bg1"/>
                                </a:solidFill>
                                <a:latin typeface="Cambria Math" panose="02040503050406030204" pitchFamily="18" charset="0"/>
                              </a:rPr>
                            </m:ctrlPr>
                          </m:dPr>
                          <m:e>
                            <m:sSub>
                              <m:sSubPr>
                                <m:ctrlPr>
                                  <a:rPr lang="en-US" altLang="zh-CN" sz="1200" b="0" i="1" smtClean="0">
                                    <a:solidFill>
                                      <a:schemeClr val="bg1"/>
                                    </a:solidFill>
                                    <a:latin typeface="Cambria Math" panose="02040503050406030204" pitchFamily="18" charset="0"/>
                                  </a:rPr>
                                </m:ctrlPr>
                              </m:sSubPr>
                              <m:e>
                                <m:r>
                                  <a:rPr lang="en-US" altLang="zh-CN" sz="1200" b="0" i="1" smtClean="0">
                                    <a:solidFill>
                                      <a:schemeClr val="bg1"/>
                                    </a:solidFill>
                                    <a:latin typeface="Cambria Math" panose="02040503050406030204" pitchFamily="18" charset="0"/>
                                  </a:rPr>
                                  <m:t>𝐷</m:t>
                                </m:r>
                              </m:e>
                              <m:sub>
                                <m:r>
                                  <a:rPr lang="en-US" altLang="zh-CN" sz="1200" b="0" i="1" smtClean="0">
                                    <a:solidFill>
                                      <a:schemeClr val="bg1"/>
                                    </a:solidFill>
                                    <a:latin typeface="Cambria Math" panose="02040503050406030204" pitchFamily="18" charset="0"/>
                                  </a:rPr>
                                  <m:t>𝑓</m:t>
                                </m:r>
                              </m:sub>
                            </m:sSub>
                          </m:e>
                        </m:d>
                      </m:den>
                    </m:f>
                  </m:oMath>
                </a14:m>
                <a:endParaRPr lang="en-US" altLang="zh-CN" sz="1200" dirty="0">
                  <a:solidFill>
                    <a:schemeClr val="bg1"/>
                  </a:solidFill>
                </a:endParaRPr>
              </a:p>
              <a:p>
                <a:pPr algn="ctr">
                  <a:lnSpc>
                    <a:spcPct val="130000"/>
                  </a:lnSpc>
                  <a:spcBef>
                    <a:spcPts val="600"/>
                  </a:spcBef>
                </a:pPr>
                <a14:m>
                  <m:oMath xmlns:m="http://schemas.openxmlformats.org/officeDocument/2006/math">
                    <m:r>
                      <a:rPr lang="en-US" altLang="zh-CN" sz="1200" b="0" i="1" smtClean="0">
                        <a:solidFill>
                          <a:schemeClr val="bg1"/>
                        </a:solidFill>
                        <a:latin typeface="Cambria Math" panose="02040503050406030204" pitchFamily="18" charset="0"/>
                      </a:rPr>
                      <m:t>𝑆𝑢𝑝</m:t>
                    </m:r>
                    <m:sSub>
                      <m:sSubPr>
                        <m:ctrlPr>
                          <a:rPr lang="en-US" altLang="zh-CN" sz="1200" b="0" i="1" smtClean="0">
                            <a:solidFill>
                              <a:schemeClr val="bg1"/>
                            </a:solidFill>
                            <a:latin typeface="Cambria Math" panose="02040503050406030204" pitchFamily="18" charset="0"/>
                          </a:rPr>
                        </m:ctrlPr>
                      </m:sSubPr>
                      <m:e>
                        <m:r>
                          <a:rPr lang="en-US" altLang="zh-CN" sz="1200" b="0" i="1" smtClean="0">
                            <a:solidFill>
                              <a:schemeClr val="bg1"/>
                            </a:solidFill>
                            <a:latin typeface="Cambria Math" panose="02040503050406030204" pitchFamily="18" charset="0"/>
                          </a:rPr>
                          <m:t>𝑇</m:t>
                        </m:r>
                      </m:e>
                      <m:sub>
                        <m:r>
                          <a:rPr lang="en-US" altLang="zh-CN" sz="1200" b="0" i="1" smtClean="0">
                            <a:solidFill>
                              <a:schemeClr val="bg1"/>
                            </a:solidFill>
                            <a:latin typeface="Cambria Math" panose="02040503050406030204" pitchFamily="18" charset="0"/>
                          </a:rPr>
                          <m:t>𝑛</m:t>
                        </m:r>
                      </m:sub>
                    </m:sSub>
                    <m:r>
                      <a:rPr lang="en-US" altLang="zh-CN" sz="1200" b="0" i="1" smtClean="0">
                        <a:solidFill>
                          <a:schemeClr val="bg1"/>
                        </a:solidFill>
                        <a:latin typeface="Cambria Math" panose="02040503050406030204" pitchFamily="18" charset="0"/>
                      </a:rPr>
                      <m:t>(</m:t>
                    </m:r>
                    <m:r>
                      <a:rPr lang="en-US" altLang="zh-CN" sz="1200" b="0" i="1" smtClean="0">
                        <a:solidFill>
                          <a:schemeClr val="bg1"/>
                        </a:solidFill>
                        <a:latin typeface="Cambria Math" panose="02040503050406030204" pitchFamily="18" charset="0"/>
                      </a:rPr>
                      <m:t>𝑥</m:t>
                    </m:r>
                    <m:r>
                      <a:rPr lang="en-US" altLang="zh-CN" sz="1200" b="0" i="1" smtClean="0">
                        <a:solidFill>
                          <a:schemeClr val="bg1"/>
                        </a:solidFill>
                        <a:latin typeface="Cambria Math" panose="02040503050406030204" pitchFamily="18" charset="0"/>
                      </a:rPr>
                      <m:t>)</m:t>
                    </m:r>
                    <m:r>
                      <a:rPr lang="zh-CN" altLang="en-US" sz="1200" i="1">
                        <a:solidFill>
                          <a:schemeClr val="bg1"/>
                        </a:solidFill>
                        <a:latin typeface="Cambria Math" panose="02040503050406030204" pitchFamily="18" charset="0"/>
                      </a:rPr>
                      <m:t>是</m:t>
                    </m:r>
                  </m:oMath>
                </a14:m>
                <a:r>
                  <a:rPr lang="zh-CN" altLang="en-US" sz="1200" dirty="0">
                    <a:solidFill>
                      <a:schemeClr val="bg1"/>
                    </a:solidFill>
                  </a:rPr>
                  <a:t>第</a:t>
                </a:r>
                <a:r>
                  <a:rPr lang="en-US" altLang="zh-CN" sz="1200" dirty="0" err="1">
                    <a:solidFill>
                      <a:schemeClr val="bg1"/>
                    </a:solidFill>
                  </a:rPr>
                  <a:t>i</a:t>
                </a:r>
                <a:r>
                  <a:rPr lang="zh-CN" altLang="en-US" sz="1200" dirty="0">
                    <a:solidFill>
                      <a:schemeClr val="bg1"/>
                    </a:solidFill>
                  </a:rPr>
                  <a:t>条记录对模糊属性项集</a:t>
                </a:r>
                <a:r>
                  <a:rPr lang="en-US" altLang="zh-CN" sz="1200" dirty="0">
                    <a:solidFill>
                      <a:schemeClr val="bg1"/>
                    </a:solidFill>
                  </a:rPr>
                  <a:t>X</a:t>
                </a:r>
                <a:r>
                  <a:rPr lang="zh-CN" altLang="en-US" sz="1200" dirty="0">
                    <a:solidFill>
                      <a:schemeClr val="bg1"/>
                    </a:solidFill>
                  </a:rPr>
                  <a:t>的支持度，</a:t>
                </a:r>
                <a:endParaRPr lang="en-US" altLang="zh-CN" sz="1200" dirty="0">
                  <a:solidFill>
                    <a:schemeClr val="bg1"/>
                  </a:solidFill>
                </a:endParaRPr>
              </a:p>
              <a:p>
                <a:pPr algn="ctr">
                  <a:lnSpc>
                    <a:spcPct val="130000"/>
                  </a:lnSpc>
                  <a:spcBef>
                    <a:spcPts val="600"/>
                  </a:spcBef>
                </a:pPr>
                <a14:m>
                  <m:oMath xmlns:m="http://schemas.openxmlformats.org/officeDocument/2006/math">
                    <m:d>
                      <m:dPr>
                        <m:begChr m:val="|"/>
                        <m:endChr m:val="|"/>
                        <m:ctrlPr>
                          <a:rPr lang="en-US" altLang="zh-CN" sz="1200" i="1">
                            <a:solidFill>
                              <a:schemeClr val="bg1"/>
                            </a:solidFill>
                            <a:latin typeface="Cambria Math" panose="02040503050406030204" pitchFamily="18" charset="0"/>
                          </a:rPr>
                        </m:ctrlPr>
                      </m:dPr>
                      <m:e>
                        <m:sSub>
                          <m:sSubPr>
                            <m:ctrlPr>
                              <a:rPr lang="en-US" altLang="zh-CN" sz="1200" i="1">
                                <a:solidFill>
                                  <a:schemeClr val="bg1"/>
                                </a:solidFill>
                                <a:latin typeface="Cambria Math" panose="02040503050406030204" pitchFamily="18" charset="0"/>
                              </a:rPr>
                            </m:ctrlPr>
                          </m:sSubPr>
                          <m:e>
                            <m:r>
                              <a:rPr lang="en-US" altLang="zh-CN" sz="1200" i="1">
                                <a:solidFill>
                                  <a:schemeClr val="bg1"/>
                                </a:solidFill>
                                <a:latin typeface="Cambria Math" panose="02040503050406030204" pitchFamily="18" charset="0"/>
                              </a:rPr>
                              <m:t>𝐷</m:t>
                            </m:r>
                          </m:e>
                          <m:sub>
                            <m:r>
                              <a:rPr lang="en-US" altLang="zh-CN" sz="1200" i="1">
                                <a:solidFill>
                                  <a:schemeClr val="bg1"/>
                                </a:solidFill>
                                <a:latin typeface="Cambria Math" panose="02040503050406030204" pitchFamily="18" charset="0"/>
                              </a:rPr>
                              <m:t>𝑓</m:t>
                            </m:r>
                          </m:sub>
                        </m:sSub>
                      </m:e>
                    </m:d>
                  </m:oMath>
                </a14:m>
                <a:r>
                  <a:rPr lang="zh-CN" altLang="en-US" sz="1200" dirty="0">
                    <a:solidFill>
                      <a:schemeClr val="bg1"/>
                    </a:solidFill>
                  </a:rPr>
                  <a:t>是模糊事务数据库的事务数</a:t>
                </a:r>
                <a:r>
                  <a:rPr lang="en-US" altLang="zh-CN" sz="1200" dirty="0">
                    <a:solidFill>
                      <a:schemeClr val="bg1"/>
                    </a:solidFill>
                  </a:rPr>
                  <a:t> </a:t>
                </a:r>
                <a:r>
                  <a:rPr lang="zh-CN" altLang="en-US" sz="1200" dirty="0">
                    <a:solidFill>
                      <a:schemeClr val="bg1"/>
                    </a:solidFill>
                  </a:rPr>
                  <a:t>。</a:t>
                </a:r>
                <a:endParaRPr lang="en-US" altLang="zh-CN" sz="1200" dirty="0">
                  <a:solidFill>
                    <a:schemeClr val="bg1"/>
                  </a:solidFill>
                </a:endParaRPr>
              </a:p>
            </p:txBody>
          </p:sp>
        </mc:Choice>
        <mc:Fallback xmlns="">
          <p:sp>
            <p:nvSpPr>
              <p:cNvPr id="71" name="矩形 70"/>
              <p:cNvSpPr>
                <a:spLocks noRot="1" noChangeAspect="1" noMove="1" noResize="1" noEditPoints="1" noAdjustHandles="1" noChangeArrowheads="1" noChangeShapeType="1" noTextEdit="1"/>
              </p:cNvSpPr>
              <p:nvPr/>
            </p:nvSpPr>
            <p:spPr>
              <a:xfrm>
                <a:off x="3043136" y="2517414"/>
                <a:ext cx="3012637" cy="1421030"/>
              </a:xfrm>
              <a:prstGeom prst="rect">
                <a:avLst/>
              </a:prstGeom>
              <a:blipFill>
                <a:blip r:embed="rId5"/>
                <a:stretch>
                  <a:fillRect t="-6009" b="-1717"/>
                </a:stretch>
              </a:blipFill>
            </p:spPr>
            <p:txBody>
              <a:bodyPr/>
              <a:lstStyle/>
              <a:p>
                <a:r>
                  <a:rPr lang="zh-CN" altLang="en-US">
                    <a:noFill/>
                  </a:rPr>
                  <a:t> </a:t>
                </a:r>
              </a:p>
            </p:txBody>
          </p:sp>
        </mc:Fallback>
      </mc:AlternateContent>
      <p:cxnSp>
        <p:nvCxnSpPr>
          <p:cNvPr id="72" name="直接连接符 71"/>
          <p:cNvCxnSpPr/>
          <p:nvPr/>
        </p:nvCxnSpPr>
        <p:spPr>
          <a:xfrm>
            <a:off x="4450344" y="2407017"/>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085948"/>
            <a:ext cx="1282444"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模糊支持度</a:t>
            </a:r>
          </a:p>
        </p:txBody>
      </p:sp>
      <mc:AlternateContent xmlns:mc="http://schemas.openxmlformats.org/markup-compatibility/2006" xmlns:a14="http://schemas.microsoft.com/office/drawing/2010/main">
        <mc:Choice Requires="a14">
          <p:sp>
            <p:nvSpPr>
              <p:cNvPr id="77" name="矩形 76"/>
              <p:cNvSpPr/>
              <p:nvPr/>
            </p:nvSpPr>
            <p:spPr>
              <a:xfrm>
                <a:off x="6434421" y="2590242"/>
                <a:ext cx="2512138" cy="1449371"/>
              </a:xfrm>
              <a:prstGeom prst="rect">
                <a:avLst/>
              </a:prstGeom>
            </p:spPr>
            <p:txBody>
              <a:bodyPr wrap="square">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0" i="1" smtClean="0">
                          <a:solidFill>
                            <a:schemeClr val="bg1"/>
                          </a:solidFill>
                          <a:latin typeface="Cambria Math" panose="02040503050406030204" pitchFamily="18" charset="0"/>
                        </a:rPr>
                        <m:t>𝑆</m:t>
                      </m:r>
                      <m:r>
                        <m:rPr>
                          <m:sty m:val="p"/>
                        </m:rPr>
                        <a:rPr lang="en-US" altLang="zh-CN" sz="1200" i="1">
                          <a:solidFill>
                            <a:schemeClr val="bg1"/>
                          </a:solidFill>
                          <a:latin typeface="Cambria Math" panose="02040503050406030204" pitchFamily="18" charset="0"/>
                        </a:rPr>
                        <m:t>up</m:t>
                      </m:r>
                      <m:sSub>
                        <m:sSubPr>
                          <m:ctrlPr>
                            <a:rPr lang="en-US" altLang="zh-CN" sz="1200" i="1" smtClean="0">
                              <a:solidFill>
                                <a:schemeClr val="bg1"/>
                              </a:solidFill>
                              <a:latin typeface="Cambria Math" panose="02040503050406030204" pitchFamily="18" charset="0"/>
                            </a:rPr>
                          </m:ctrlPr>
                        </m:sSubPr>
                        <m:e>
                          <m:r>
                            <a:rPr lang="en-US" altLang="zh-CN" sz="1200" b="0" i="1" smtClean="0">
                              <a:solidFill>
                                <a:schemeClr val="bg1"/>
                              </a:solidFill>
                              <a:latin typeface="Cambria Math" panose="02040503050406030204" pitchFamily="18" charset="0"/>
                            </a:rPr>
                            <m:t>𝐷</m:t>
                          </m:r>
                        </m:e>
                        <m:sub>
                          <m:r>
                            <a:rPr lang="en-US" altLang="zh-CN" sz="1200" b="0" i="1" smtClean="0">
                              <a:solidFill>
                                <a:schemeClr val="bg1"/>
                              </a:solidFill>
                              <a:latin typeface="Cambria Math" panose="02040503050406030204" pitchFamily="18" charset="0"/>
                            </a:rPr>
                            <m:t>𝑓</m:t>
                          </m:r>
                        </m:sub>
                      </m:sSub>
                      <m:d>
                        <m:dPr>
                          <m:ctrlPr>
                            <a:rPr lang="en-US" altLang="zh-CN" sz="1200" b="0" i="1" smtClean="0">
                              <a:solidFill>
                                <a:schemeClr val="bg1"/>
                              </a:solidFill>
                              <a:latin typeface="Cambria Math" panose="02040503050406030204" pitchFamily="18" charset="0"/>
                            </a:rPr>
                          </m:ctrlPr>
                        </m:dPr>
                        <m:e>
                          <m:r>
                            <m:rPr>
                              <m:sty m:val="p"/>
                            </m:rPr>
                            <a:rPr lang="el-GR" altLang="zh-CN" sz="1200" b="0" i="1" smtClean="0">
                              <a:solidFill>
                                <a:schemeClr val="bg1"/>
                              </a:solidFill>
                              <a:latin typeface="Cambria Math" panose="02040503050406030204" pitchFamily="18" charset="0"/>
                              <a:ea typeface="Cambria Math" panose="02040503050406030204" pitchFamily="18" charset="0"/>
                            </a:rPr>
                            <m:t>Χ</m:t>
                          </m:r>
                          <m:r>
                            <a:rPr lang="el-GR" altLang="zh-CN" sz="1200" b="0" i="1" smtClean="0">
                              <a:solidFill>
                                <a:schemeClr val="bg1"/>
                              </a:solidFill>
                              <a:latin typeface="Cambria Math" panose="02040503050406030204" pitchFamily="18" charset="0"/>
                              <a:ea typeface="Cambria Math" panose="02040503050406030204" pitchFamily="18" charset="0"/>
                            </a:rPr>
                            <m:t>⟹</m:t>
                          </m:r>
                          <m:r>
                            <a:rPr lang="en-US" altLang="zh-CN" sz="1200" b="0" i="1" smtClean="0">
                              <a:solidFill>
                                <a:schemeClr val="bg1"/>
                              </a:solidFill>
                              <a:latin typeface="Cambria Math" panose="02040503050406030204" pitchFamily="18" charset="0"/>
                              <a:ea typeface="Cambria Math" panose="02040503050406030204" pitchFamily="18" charset="0"/>
                            </a:rPr>
                            <m:t>𝑌</m:t>
                          </m:r>
                        </m:e>
                      </m:d>
                      <m:r>
                        <a:rPr lang="en-US" altLang="zh-CN" sz="1200" b="0" i="1" smtClean="0">
                          <a:solidFill>
                            <a:schemeClr val="bg1"/>
                          </a:solidFill>
                          <a:latin typeface="Cambria Math" panose="02040503050406030204" pitchFamily="18" charset="0"/>
                        </a:rPr>
                        <m:t>=</m:t>
                      </m:r>
                      <m:r>
                        <a:rPr lang="en-US" altLang="zh-CN" sz="1200" i="1">
                          <a:solidFill>
                            <a:schemeClr val="bg1"/>
                          </a:solidFill>
                          <a:latin typeface="Cambria Math" panose="02040503050406030204" pitchFamily="18" charset="0"/>
                        </a:rPr>
                        <m:t>𝑆</m:t>
                      </m:r>
                      <m:r>
                        <m:rPr>
                          <m:sty m:val="p"/>
                        </m:rPr>
                        <a:rPr lang="en-US" altLang="zh-CN" sz="1200" i="1">
                          <a:solidFill>
                            <a:schemeClr val="bg1"/>
                          </a:solidFill>
                          <a:latin typeface="Cambria Math" panose="02040503050406030204" pitchFamily="18" charset="0"/>
                        </a:rPr>
                        <m:t>up</m:t>
                      </m:r>
                      <m:sSub>
                        <m:sSubPr>
                          <m:ctrlPr>
                            <a:rPr lang="en-US" altLang="zh-CN" sz="1200" i="1">
                              <a:solidFill>
                                <a:schemeClr val="bg1"/>
                              </a:solidFill>
                              <a:latin typeface="Cambria Math" panose="02040503050406030204" pitchFamily="18" charset="0"/>
                            </a:rPr>
                          </m:ctrlPr>
                        </m:sSubPr>
                        <m:e>
                          <m:r>
                            <a:rPr lang="en-US" altLang="zh-CN" sz="1200" i="1">
                              <a:solidFill>
                                <a:schemeClr val="bg1"/>
                              </a:solidFill>
                              <a:latin typeface="Cambria Math" panose="02040503050406030204" pitchFamily="18" charset="0"/>
                            </a:rPr>
                            <m:t>𝐷</m:t>
                          </m:r>
                        </m:e>
                        <m:sub>
                          <m:r>
                            <a:rPr lang="en-US" altLang="zh-CN" sz="1200" i="1">
                              <a:solidFill>
                                <a:schemeClr val="bg1"/>
                              </a:solidFill>
                              <a:latin typeface="Cambria Math" panose="02040503050406030204" pitchFamily="18" charset="0"/>
                            </a:rPr>
                            <m:t>𝑓</m:t>
                          </m:r>
                        </m:sub>
                      </m:sSub>
                      <m:d>
                        <m:dPr>
                          <m:ctrlPr>
                            <a:rPr lang="en-US" altLang="zh-CN" sz="1200" i="1">
                              <a:solidFill>
                                <a:schemeClr val="bg1"/>
                              </a:solidFill>
                              <a:latin typeface="Cambria Math" panose="02040503050406030204" pitchFamily="18" charset="0"/>
                            </a:rPr>
                          </m:ctrlPr>
                        </m:dPr>
                        <m:e>
                          <m:r>
                            <m:rPr>
                              <m:sty m:val="p"/>
                            </m:rPr>
                            <a:rPr lang="el-GR" altLang="zh-CN" sz="1200" i="1">
                              <a:solidFill>
                                <a:schemeClr val="bg1"/>
                              </a:solidFill>
                              <a:latin typeface="Cambria Math" panose="02040503050406030204" pitchFamily="18" charset="0"/>
                              <a:ea typeface="Cambria Math" panose="02040503050406030204" pitchFamily="18" charset="0"/>
                            </a:rPr>
                            <m:t>Χ</m:t>
                          </m:r>
                          <m:r>
                            <a:rPr lang="el-GR" altLang="zh-CN" sz="1200" i="1" smtClean="0">
                              <a:solidFill>
                                <a:schemeClr val="bg1"/>
                              </a:solidFill>
                              <a:latin typeface="Cambria Math" panose="02040503050406030204" pitchFamily="18" charset="0"/>
                              <a:ea typeface="Cambria Math" panose="02040503050406030204" pitchFamily="18" charset="0"/>
                            </a:rPr>
                            <m:t>∪</m:t>
                          </m:r>
                          <m:r>
                            <a:rPr lang="en-US" altLang="zh-CN" sz="1200" i="1">
                              <a:solidFill>
                                <a:schemeClr val="bg1"/>
                              </a:solidFill>
                              <a:latin typeface="Cambria Math" panose="02040503050406030204" pitchFamily="18" charset="0"/>
                              <a:ea typeface="Cambria Math" panose="02040503050406030204" pitchFamily="18" charset="0"/>
                            </a:rPr>
                            <m:t>𝑌</m:t>
                          </m:r>
                        </m:e>
                      </m:d>
                      <m:r>
                        <a:rPr lang="en-US" altLang="zh-CN" sz="1200" i="1">
                          <a:solidFill>
                            <a:schemeClr val="bg1"/>
                          </a:solidFill>
                          <a:latin typeface="Cambria Math" panose="02040503050406030204" pitchFamily="18" charset="0"/>
                        </a:rPr>
                        <m:t>=</m:t>
                      </m:r>
                      <m:f>
                        <m:fPr>
                          <m:ctrlPr>
                            <a:rPr lang="en-US" altLang="zh-CN" sz="1200" i="1">
                              <a:solidFill>
                                <a:schemeClr val="bg1"/>
                              </a:solidFill>
                              <a:latin typeface="Cambria Math" panose="02040503050406030204" pitchFamily="18" charset="0"/>
                            </a:rPr>
                          </m:ctrlPr>
                        </m:fPr>
                        <m:num>
                          <m:nary>
                            <m:naryPr>
                              <m:chr m:val="∑"/>
                              <m:ctrlPr>
                                <a:rPr lang="en-US" altLang="zh-CN" sz="1200" i="1">
                                  <a:solidFill>
                                    <a:schemeClr val="bg1"/>
                                  </a:solidFill>
                                  <a:latin typeface="Cambria Math" panose="02040503050406030204" pitchFamily="18" charset="0"/>
                                </a:rPr>
                              </m:ctrlPr>
                            </m:naryPr>
                            <m:sub>
                              <m:r>
                                <m:rPr>
                                  <m:brk m:alnAt="23"/>
                                </m:rPr>
                                <a:rPr lang="en-US" altLang="zh-CN" sz="1200" i="1">
                                  <a:solidFill>
                                    <a:schemeClr val="bg1"/>
                                  </a:solidFill>
                                  <a:latin typeface="Cambria Math" panose="02040503050406030204" pitchFamily="18" charset="0"/>
                                </a:rPr>
                                <m:t>𝑖</m:t>
                              </m:r>
                              <m:r>
                                <a:rPr lang="en-US" altLang="zh-CN" sz="1200" i="1">
                                  <a:solidFill>
                                    <a:schemeClr val="bg1"/>
                                  </a:solidFill>
                                  <a:latin typeface="Cambria Math" panose="02040503050406030204" pitchFamily="18" charset="0"/>
                                </a:rPr>
                                <m:t>=1</m:t>
                              </m:r>
                            </m:sub>
                            <m:sup>
                              <m:r>
                                <a:rPr lang="en-US" altLang="zh-CN" sz="1200" i="1">
                                  <a:solidFill>
                                    <a:schemeClr val="bg1"/>
                                  </a:solidFill>
                                  <a:latin typeface="Cambria Math" panose="02040503050406030204" pitchFamily="18" charset="0"/>
                                </a:rPr>
                                <m:t>𝑛</m:t>
                              </m:r>
                            </m:sup>
                            <m:e>
                              <m:r>
                                <a:rPr lang="en-US" altLang="zh-CN" sz="1200" i="1">
                                  <a:solidFill>
                                    <a:schemeClr val="bg1"/>
                                  </a:solidFill>
                                  <a:latin typeface="Cambria Math" panose="02040503050406030204" pitchFamily="18" charset="0"/>
                                </a:rPr>
                                <m:t>𝑆𝑢𝑝</m:t>
                              </m:r>
                              <m:sSub>
                                <m:sSubPr>
                                  <m:ctrlPr>
                                    <a:rPr lang="en-US" altLang="zh-CN" sz="1200" i="1">
                                      <a:solidFill>
                                        <a:schemeClr val="bg1"/>
                                      </a:solidFill>
                                      <a:latin typeface="Cambria Math" panose="02040503050406030204" pitchFamily="18" charset="0"/>
                                    </a:rPr>
                                  </m:ctrlPr>
                                </m:sSubPr>
                                <m:e>
                                  <m:r>
                                    <a:rPr lang="en-US" altLang="zh-CN" sz="1200" i="1">
                                      <a:solidFill>
                                        <a:schemeClr val="bg1"/>
                                      </a:solidFill>
                                      <a:latin typeface="Cambria Math" panose="02040503050406030204" pitchFamily="18" charset="0"/>
                                    </a:rPr>
                                    <m:t>𝑇</m:t>
                                  </m:r>
                                </m:e>
                                <m:sub>
                                  <m:r>
                                    <a:rPr lang="en-US" altLang="zh-CN" sz="1200" i="1">
                                      <a:solidFill>
                                        <a:schemeClr val="bg1"/>
                                      </a:solidFill>
                                      <a:latin typeface="Cambria Math" panose="02040503050406030204" pitchFamily="18" charset="0"/>
                                    </a:rPr>
                                    <m:t>𝑖</m:t>
                                  </m:r>
                                </m:sub>
                              </m:sSub>
                              <m:r>
                                <a:rPr lang="en-US" altLang="zh-CN" sz="1200" i="1">
                                  <a:solidFill>
                                    <a:schemeClr val="bg1"/>
                                  </a:solidFill>
                                  <a:latin typeface="Cambria Math" panose="02040503050406030204" pitchFamily="18" charset="0"/>
                                </a:rPr>
                                <m:t>(</m:t>
                              </m:r>
                              <m:r>
                                <m:rPr>
                                  <m:sty m:val="p"/>
                                </m:rPr>
                                <a:rPr lang="el-GR" altLang="zh-CN" sz="1200" i="1">
                                  <a:solidFill>
                                    <a:schemeClr val="bg1"/>
                                  </a:solidFill>
                                  <a:latin typeface="Cambria Math" panose="02040503050406030204" pitchFamily="18" charset="0"/>
                                  <a:ea typeface="Cambria Math" panose="02040503050406030204" pitchFamily="18" charset="0"/>
                                </a:rPr>
                                <m:t>Χ</m:t>
                              </m:r>
                              <m:r>
                                <a:rPr lang="el-GR" altLang="zh-CN" sz="1200" i="1">
                                  <a:solidFill>
                                    <a:schemeClr val="bg1"/>
                                  </a:solidFill>
                                  <a:latin typeface="Cambria Math" panose="02040503050406030204" pitchFamily="18" charset="0"/>
                                  <a:ea typeface="Cambria Math" panose="02040503050406030204" pitchFamily="18" charset="0"/>
                                </a:rPr>
                                <m:t>∪</m:t>
                              </m:r>
                              <m:r>
                                <a:rPr lang="en-US" altLang="zh-CN" sz="1200" i="1">
                                  <a:solidFill>
                                    <a:schemeClr val="bg1"/>
                                  </a:solidFill>
                                  <a:latin typeface="Cambria Math" panose="02040503050406030204" pitchFamily="18" charset="0"/>
                                  <a:ea typeface="Cambria Math" panose="02040503050406030204" pitchFamily="18" charset="0"/>
                                </a:rPr>
                                <m:t>𝑌</m:t>
                              </m:r>
                              <m:r>
                                <a:rPr lang="en-US" altLang="zh-CN" sz="1200" i="1">
                                  <a:solidFill>
                                    <a:schemeClr val="bg1"/>
                                  </a:solidFill>
                                  <a:latin typeface="Cambria Math" panose="02040503050406030204" pitchFamily="18" charset="0"/>
                                </a:rPr>
                                <m:t>)</m:t>
                              </m:r>
                            </m:e>
                          </m:nary>
                        </m:num>
                        <m:den>
                          <m:d>
                            <m:dPr>
                              <m:begChr m:val="|"/>
                              <m:endChr m:val="|"/>
                              <m:ctrlPr>
                                <a:rPr lang="en-US" altLang="zh-CN" sz="1200" i="1">
                                  <a:solidFill>
                                    <a:schemeClr val="bg1"/>
                                  </a:solidFill>
                                  <a:latin typeface="Cambria Math" panose="02040503050406030204" pitchFamily="18" charset="0"/>
                                </a:rPr>
                              </m:ctrlPr>
                            </m:dPr>
                            <m:e>
                              <m:sSub>
                                <m:sSubPr>
                                  <m:ctrlPr>
                                    <a:rPr lang="en-US" altLang="zh-CN" sz="1200" i="1">
                                      <a:solidFill>
                                        <a:schemeClr val="bg1"/>
                                      </a:solidFill>
                                      <a:latin typeface="Cambria Math" panose="02040503050406030204" pitchFamily="18" charset="0"/>
                                    </a:rPr>
                                  </m:ctrlPr>
                                </m:sSubPr>
                                <m:e>
                                  <m:r>
                                    <a:rPr lang="en-US" altLang="zh-CN" sz="1200" i="1">
                                      <a:solidFill>
                                        <a:schemeClr val="bg1"/>
                                      </a:solidFill>
                                      <a:latin typeface="Cambria Math" panose="02040503050406030204" pitchFamily="18" charset="0"/>
                                    </a:rPr>
                                    <m:t>𝐷</m:t>
                                  </m:r>
                                </m:e>
                                <m:sub>
                                  <m:r>
                                    <a:rPr lang="en-US" altLang="zh-CN" sz="1200" i="1">
                                      <a:solidFill>
                                        <a:schemeClr val="bg1"/>
                                      </a:solidFill>
                                      <a:latin typeface="Cambria Math" panose="02040503050406030204" pitchFamily="18" charset="0"/>
                                    </a:rPr>
                                    <m:t>𝑓</m:t>
                                  </m:r>
                                </m:sub>
                              </m:sSub>
                            </m:e>
                          </m:d>
                        </m:den>
                      </m:f>
                    </m:oMath>
                  </m:oMathPara>
                </a14:m>
                <a:endParaRPr lang="en-US" altLang="zh-CN" sz="1200" dirty="0">
                  <a:solidFill>
                    <a:schemeClr val="bg1"/>
                  </a:solidFill>
                </a:endParaRPr>
              </a:p>
              <a:p>
                <a:pPr>
                  <a:lnSpc>
                    <a:spcPct val="130000"/>
                  </a:lnSpc>
                  <a:spcBef>
                    <a:spcPts val="600"/>
                  </a:spcBef>
                </a:pPr>
                <a14:m>
                  <m:oMathPara xmlns:m="http://schemas.openxmlformats.org/officeDocument/2006/math">
                    <m:oMathParaPr>
                      <m:jc m:val="centerGroup"/>
                    </m:oMathParaPr>
                    <m:oMath xmlns:m="http://schemas.openxmlformats.org/officeDocument/2006/math">
                      <m:r>
                        <a:rPr lang="en-US" altLang="zh-CN" sz="1200" b="0" i="1" smtClean="0">
                          <a:solidFill>
                            <a:schemeClr val="bg1"/>
                          </a:solidFill>
                          <a:latin typeface="Cambria Math" panose="02040503050406030204" pitchFamily="18" charset="0"/>
                        </a:rPr>
                        <m:t>𝐶𝑜𝑛𝑓</m:t>
                      </m:r>
                      <m:sSub>
                        <m:sSubPr>
                          <m:ctrlPr>
                            <a:rPr lang="en-US" altLang="zh-CN" sz="1200" i="1">
                              <a:solidFill>
                                <a:schemeClr val="bg1"/>
                              </a:solidFill>
                              <a:latin typeface="Cambria Math" panose="02040503050406030204" pitchFamily="18" charset="0"/>
                            </a:rPr>
                          </m:ctrlPr>
                        </m:sSubPr>
                        <m:e>
                          <m:r>
                            <a:rPr lang="en-US" altLang="zh-CN" sz="1200" i="1">
                              <a:solidFill>
                                <a:schemeClr val="bg1"/>
                              </a:solidFill>
                              <a:latin typeface="Cambria Math" panose="02040503050406030204" pitchFamily="18" charset="0"/>
                            </a:rPr>
                            <m:t>𝐷</m:t>
                          </m:r>
                        </m:e>
                        <m:sub>
                          <m:r>
                            <a:rPr lang="en-US" altLang="zh-CN" sz="1200" i="1">
                              <a:solidFill>
                                <a:schemeClr val="bg1"/>
                              </a:solidFill>
                              <a:latin typeface="Cambria Math" panose="02040503050406030204" pitchFamily="18" charset="0"/>
                            </a:rPr>
                            <m:t>𝑓</m:t>
                          </m:r>
                        </m:sub>
                      </m:sSub>
                      <m:d>
                        <m:dPr>
                          <m:ctrlPr>
                            <a:rPr lang="en-US" altLang="zh-CN" sz="1200" i="1">
                              <a:solidFill>
                                <a:schemeClr val="bg1"/>
                              </a:solidFill>
                              <a:latin typeface="Cambria Math" panose="02040503050406030204" pitchFamily="18" charset="0"/>
                            </a:rPr>
                          </m:ctrlPr>
                        </m:dPr>
                        <m:e>
                          <m:r>
                            <m:rPr>
                              <m:sty m:val="p"/>
                            </m:rPr>
                            <a:rPr lang="el-GR" altLang="zh-CN" sz="1200" i="1">
                              <a:solidFill>
                                <a:schemeClr val="bg1"/>
                              </a:solidFill>
                              <a:latin typeface="Cambria Math" panose="02040503050406030204" pitchFamily="18" charset="0"/>
                              <a:ea typeface="Cambria Math" panose="02040503050406030204" pitchFamily="18" charset="0"/>
                            </a:rPr>
                            <m:t>Χ</m:t>
                          </m:r>
                          <m:r>
                            <a:rPr lang="el-GR" altLang="zh-CN" sz="1200" i="1">
                              <a:solidFill>
                                <a:schemeClr val="bg1"/>
                              </a:solidFill>
                              <a:latin typeface="Cambria Math" panose="02040503050406030204" pitchFamily="18" charset="0"/>
                              <a:ea typeface="Cambria Math" panose="02040503050406030204" pitchFamily="18" charset="0"/>
                            </a:rPr>
                            <m:t>⟹</m:t>
                          </m:r>
                          <m:r>
                            <a:rPr lang="en-US" altLang="zh-CN" sz="1200" i="1">
                              <a:solidFill>
                                <a:schemeClr val="bg1"/>
                              </a:solidFill>
                              <a:latin typeface="Cambria Math" panose="02040503050406030204" pitchFamily="18" charset="0"/>
                              <a:ea typeface="Cambria Math" panose="02040503050406030204" pitchFamily="18" charset="0"/>
                            </a:rPr>
                            <m:t>𝑌</m:t>
                          </m:r>
                        </m:e>
                      </m:d>
                      <m:r>
                        <a:rPr lang="en-US" altLang="zh-CN" sz="1200" i="1">
                          <a:solidFill>
                            <a:schemeClr val="bg1"/>
                          </a:solidFill>
                          <a:latin typeface="Cambria Math" panose="02040503050406030204" pitchFamily="18" charset="0"/>
                        </a:rPr>
                        <m:t>=</m:t>
                      </m:r>
                      <m:f>
                        <m:fPr>
                          <m:ctrlPr>
                            <a:rPr lang="en-US" altLang="zh-CN" sz="1200" i="1" smtClean="0">
                              <a:solidFill>
                                <a:schemeClr val="bg1"/>
                              </a:solidFill>
                              <a:latin typeface="Cambria Math" panose="02040503050406030204" pitchFamily="18" charset="0"/>
                            </a:rPr>
                          </m:ctrlPr>
                        </m:fPr>
                        <m:num>
                          <m:r>
                            <a:rPr lang="en-US" altLang="zh-CN" sz="1200" i="1">
                              <a:solidFill>
                                <a:schemeClr val="bg1"/>
                              </a:solidFill>
                              <a:latin typeface="Cambria Math" panose="02040503050406030204" pitchFamily="18" charset="0"/>
                            </a:rPr>
                            <m:t>𝑆</m:t>
                          </m:r>
                          <m:r>
                            <m:rPr>
                              <m:sty m:val="p"/>
                            </m:rPr>
                            <a:rPr lang="en-US" altLang="zh-CN" sz="1200" i="1">
                              <a:solidFill>
                                <a:schemeClr val="bg1"/>
                              </a:solidFill>
                              <a:latin typeface="Cambria Math" panose="02040503050406030204" pitchFamily="18" charset="0"/>
                            </a:rPr>
                            <m:t>up</m:t>
                          </m:r>
                          <m:sSub>
                            <m:sSubPr>
                              <m:ctrlPr>
                                <a:rPr lang="en-US" altLang="zh-CN" sz="1200" i="1">
                                  <a:solidFill>
                                    <a:schemeClr val="bg1"/>
                                  </a:solidFill>
                                  <a:latin typeface="Cambria Math" panose="02040503050406030204" pitchFamily="18" charset="0"/>
                                </a:rPr>
                              </m:ctrlPr>
                            </m:sSubPr>
                            <m:e>
                              <m:r>
                                <a:rPr lang="en-US" altLang="zh-CN" sz="1200" i="1">
                                  <a:solidFill>
                                    <a:schemeClr val="bg1"/>
                                  </a:solidFill>
                                  <a:latin typeface="Cambria Math" panose="02040503050406030204" pitchFamily="18" charset="0"/>
                                </a:rPr>
                                <m:t>𝐷</m:t>
                              </m:r>
                            </m:e>
                            <m:sub>
                              <m:r>
                                <a:rPr lang="en-US" altLang="zh-CN" sz="1200" i="1">
                                  <a:solidFill>
                                    <a:schemeClr val="bg1"/>
                                  </a:solidFill>
                                  <a:latin typeface="Cambria Math" panose="02040503050406030204" pitchFamily="18" charset="0"/>
                                </a:rPr>
                                <m:t>𝑓</m:t>
                              </m:r>
                            </m:sub>
                          </m:sSub>
                          <m:d>
                            <m:dPr>
                              <m:ctrlPr>
                                <a:rPr lang="en-US" altLang="zh-CN" sz="1200" i="1">
                                  <a:solidFill>
                                    <a:schemeClr val="bg1"/>
                                  </a:solidFill>
                                  <a:latin typeface="Cambria Math" panose="02040503050406030204" pitchFamily="18" charset="0"/>
                                </a:rPr>
                              </m:ctrlPr>
                            </m:dPr>
                            <m:e>
                              <m:r>
                                <m:rPr>
                                  <m:sty m:val="p"/>
                                </m:rPr>
                                <a:rPr lang="el-GR" altLang="zh-CN" sz="1200" i="1">
                                  <a:solidFill>
                                    <a:schemeClr val="bg1"/>
                                  </a:solidFill>
                                  <a:latin typeface="Cambria Math" panose="02040503050406030204" pitchFamily="18" charset="0"/>
                                  <a:ea typeface="Cambria Math" panose="02040503050406030204" pitchFamily="18" charset="0"/>
                                </a:rPr>
                                <m:t>Χ</m:t>
                              </m:r>
                              <m:r>
                                <a:rPr lang="el-GR" altLang="zh-CN" sz="1200" i="1">
                                  <a:solidFill>
                                    <a:schemeClr val="bg1"/>
                                  </a:solidFill>
                                  <a:latin typeface="Cambria Math" panose="02040503050406030204" pitchFamily="18" charset="0"/>
                                  <a:ea typeface="Cambria Math" panose="02040503050406030204" pitchFamily="18" charset="0"/>
                                </a:rPr>
                                <m:t>∪</m:t>
                              </m:r>
                              <m:r>
                                <a:rPr lang="en-US" altLang="zh-CN" sz="1200" i="1">
                                  <a:solidFill>
                                    <a:schemeClr val="bg1"/>
                                  </a:solidFill>
                                  <a:latin typeface="Cambria Math" panose="02040503050406030204" pitchFamily="18" charset="0"/>
                                  <a:ea typeface="Cambria Math" panose="02040503050406030204" pitchFamily="18" charset="0"/>
                                </a:rPr>
                                <m:t>𝑌</m:t>
                              </m:r>
                            </m:e>
                          </m:d>
                        </m:num>
                        <m:den>
                          <m:r>
                            <a:rPr lang="en-US" altLang="zh-CN" sz="1200" b="0" i="1" smtClean="0">
                              <a:solidFill>
                                <a:schemeClr val="bg1"/>
                              </a:solidFill>
                              <a:latin typeface="Cambria Math" panose="02040503050406030204" pitchFamily="18" charset="0"/>
                            </a:rPr>
                            <m:t>𝑆𝑢𝑝</m:t>
                          </m:r>
                          <m:sSub>
                            <m:sSubPr>
                              <m:ctrlPr>
                                <a:rPr lang="en-US" altLang="zh-CN" sz="1200" b="0" i="1" smtClean="0">
                                  <a:solidFill>
                                    <a:schemeClr val="bg1"/>
                                  </a:solidFill>
                                  <a:latin typeface="Cambria Math" panose="02040503050406030204" pitchFamily="18" charset="0"/>
                                </a:rPr>
                              </m:ctrlPr>
                            </m:sSubPr>
                            <m:e>
                              <m:r>
                                <a:rPr lang="en-US" altLang="zh-CN" sz="1200" b="0" i="1" smtClean="0">
                                  <a:solidFill>
                                    <a:schemeClr val="bg1"/>
                                  </a:solidFill>
                                  <a:latin typeface="Cambria Math" panose="02040503050406030204" pitchFamily="18" charset="0"/>
                                </a:rPr>
                                <m:t>𝐷</m:t>
                              </m:r>
                            </m:e>
                            <m:sub>
                              <m:r>
                                <a:rPr lang="en-US" altLang="zh-CN" sz="1200" b="0" i="1" smtClean="0">
                                  <a:solidFill>
                                    <a:schemeClr val="bg1"/>
                                  </a:solidFill>
                                  <a:latin typeface="Cambria Math" panose="02040503050406030204" pitchFamily="18" charset="0"/>
                                </a:rPr>
                                <m:t>𝑓</m:t>
                              </m:r>
                            </m:sub>
                          </m:sSub>
                          <m:r>
                            <a:rPr lang="en-US" altLang="zh-CN" sz="1200" b="0" i="1" smtClean="0">
                              <a:solidFill>
                                <a:schemeClr val="bg1"/>
                              </a:solidFill>
                              <a:latin typeface="Cambria Math" panose="02040503050406030204" pitchFamily="18" charset="0"/>
                            </a:rPr>
                            <m:t>(</m:t>
                          </m:r>
                          <m:r>
                            <m:rPr>
                              <m:sty m:val="p"/>
                            </m:rPr>
                            <a:rPr lang="el-GR" altLang="zh-CN" sz="1200" b="0" i="1" smtClean="0">
                              <a:solidFill>
                                <a:schemeClr val="bg1"/>
                              </a:solidFill>
                              <a:latin typeface="Cambria Math" panose="02040503050406030204" pitchFamily="18" charset="0"/>
                              <a:ea typeface="Cambria Math" panose="02040503050406030204" pitchFamily="18" charset="0"/>
                            </a:rPr>
                            <m:t>Χ</m:t>
                          </m:r>
                          <m:r>
                            <a:rPr lang="en-US" altLang="zh-CN" sz="1200" b="0" i="1" smtClean="0">
                              <a:solidFill>
                                <a:schemeClr val="bg1"/>
                              </a:solidFill>
                              <a:latin typeface="Cambria Math" panose="02040503050406030204" pitchFamily="18" charset="0"/>
                            </a:rPr>
                            <m:t>)</m:t>
                          </m:r>
                        </m:den>
                      </m:f>
                    </m:oMath>
                  </m:oMathPara>
                </a14:m>
                <a:endParaRPr lang="en-US" altLang="zh-CN" sz="1200" dirty="0">
                  <a:solidFill>
                    <a:schemeClr val="bg1"/>
                  </a:solidFill>
                </a:endParaRPr>
              </a:p>
            </p:txBody>
          </p:sp>
        </mc:Choice>
        <mc:Fallback xmlns="">
          <p:sp>
            <p:nvSpPr>
              <p:cNvPr id="77" name="矩形 76"/>
              <p:cNvSpPr>
                <a:spLocks noRot="1" noChangeAspect="1" noMove="1" noResize="1" noEditPoints="1" noAdjustHandles="1" noChangeArrowheads="1" noChangeShapeType="1" noTextEdit="1"/>
              </p:cNvSpPr>
              <p:nvPr/>
            </p:nvSpPr>
            <p:spPr>
              <a:xfrm>
                <a:off x="6434421" y="2590242"/>
                <a:ext cx="2512138" cy="1449371"/>
              </a:xfrm>
              <a:prstGeom prst="rect">
                <a:avLst/>
              </a:prstGeom>
              <a:blipFill>
                <a:blip r:embed="rId6"/>
                <a:stretch>
                  <a:fillRect/>
                </a:stretch>
              </a:blipFill>
            </p:spPr>
            <p:txBody>
              <a:bodyPr/>
              <a:lstStyle/>
              <a:p>
                <a:r>
                  <a:rPr lang="zh-CN" altLang="en-US">
                    <a:noFill/>
                  </a:rPr>
                  <a:t> </a:t>
                </a:r>
              </a:p>
            </p:txBody>
          </p:sp>
        </mc:Fallback>
      </mc:AlternateContent>
      <p:cxnSp>
        <p:nvCxnSpPr>
          <p:cNvPr id="78" name="直接连接符 77"/>
          <p:cNvCxnSpPr/>
          <p:nvPr/>
        </p:nvCxnSpPr>
        <p:spPr>
          <a:xfrm>
            <a:off x="7733011" y="2398925"/>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7210046" y="2077856"/>
            <a:ext cx="1282444"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模糊置信度</a:t>
            </a:r>
          </a:p>
        </p:txBody>
      </p:sp>
      <p:grpSp>
        <p:nvGrpSpPr>
          <p:cNvPr id="83" name="Group 112"/>
          <p:cNvGrpSpPr/>
          <p:nvPr/>
        </p:nvGrpSpPr>
        <p:grpSpPr>
          <a:xfrm>
            <a:off x="7623504" y="1567184"/>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grpSp>
        <p:nvGrpSpPr>
          <p:cNvPr id="86" name="组合 85"/>
          <p:cNvGrpSpPr/>
          <p:nvPr/>
        </p:nvGrpSpPr>
        <p:grpSpPr>
          <a:xfrm>
            <a:off x="4409960" y="1575276"/>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1287532" cy="40011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2000" b="1"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参考文献</a:t>
            </a:r>
            <a:r>
              <a:rPr kumimoji="0" lang="en-US" altLang="zh-CN"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2000" b="1"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矩形 56"/>
          <p:cNvSpPr/>
          <p:nvPr/>
        </p:nvSpPr>
        <p:spPr>
          <a:xfrm>
            <a:off x="32201" y="575254"/>
            <a:ext cx="1030458" cy="276999"/>
          </a:xfrm>
          <a:prstGeom prst="rect">
            <a:avLst/>
          </a:prstGeom>
        </p:spPr>
        <p:txBody>
          <a:bodyPr wrap="squar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lang="en-US" altLang="zh-CN" sz="1200" dirty="0">
                <a:solidFill>
                  <a:srgbClr val="304371"/>
                </a:solidFill>
                <a:latin typeface="+mj-ea"/>
                <a:ea typeface="+mj-ea"/>
              </a:rPr>
              <a:t>Reference</a:t>
            </a:r>
            <a:endParaRPr kumimoji="0" lang="en-US" altLang="zh-CN" sz="1200" b="0" i="0" u="none" strike="noStrike" kern="1200" cap="none" spc="0" normalizeH="0" baseline="0" noProof="0" dirty="0">
              <a:ln>
                <a:noFill/>
              </a:ln>
              <a:solidFill>
                <a:srgbClr val="304371"/>
              </a:solidFill>
              <a:effectLst/>
              <a:uLnTx/>
              <a:uFillTx/>
              <a:latin typeface="+mj-ea"/>
              <a:ea typeface="+mj-ea"/>
              <a:cs typeface="+mn-cs"/>
            </a:endParaRP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838210" cy="3013147"/>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68238" y="2072226"/>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534771" y="12330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2130532" y="1129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520626" y="4156079"/>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1949401"/>
            <a:ext cx="6346774" cy="336695"/>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a:ea typeface="微软雅黑"/>
                <a:cs typeface="+mn-cs"/>
              </a:rPr>
              <a:t>       </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a:ea typeface="微软雅黑"/>
              <a:cs typeface="+mn-cs"/>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534772" y="996531"/>
            <a:ext cx="1620485" cy="1289565"/>
            <a:chOff x="758943" y="912491"/>
            <a:chExt cx="1302501" cy="945379"/>
          </a:xfrm>
          <a:solidFill>
            <a:schemeClr val="accent1"/>
          </a:solidFill>
          <a:effectLst/>
        </p:grpSpPr>
        <p:sp>
          <p:nvSpPr>
            <p:cNvPr id="18" name="Freeform 5"/>
            <p:cNvSpPr/>
            <p:nvPr/>
          </p:nvSpPr>
          <p:spPr bwMode="auto">
            <a:xfrm>
              <a:off x="758943" y="912491"/>
              <a:ext cx="1302501" cy="94537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9" name="TextBox 156"/>
            <p:cNvSpPr txBox="1"/>
            <p:nvPr/>
          </p:nvSpPr>
          <p:spPr>
            <a:xfrm>
              <a:off x="1010902" y="1080376"/>
              <a:ext cx="761875" cy="604158"/>
            </a:xfrm>
            <a:prstGeom prst="rect">
              <a:avLst/>
            </a:prstGeom>
            <a:grp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700" b="1" i="0" u="none" strike="noStrike" kern="1200" cap="none" spc="0" normalizeH="0" baseline="0" noProof="0" dirty="0">
                  <a:ln>
                    <a:noFill/>
                  </a:ln>
                  <a:solidFill>
                    <a:prstClr val="white"/>
                  </a:solidFill>
                  <a:effectLst/>
                  <a:uLnTx/>
                  <a:uFillTx/>
                  <a:latin typeface="Impact MT Std" pitchFamily="34" charset="0"/>
                  <a:ea typeface="微软雅黑" panose="020B0503020204020204" pitchFamily="34" charset="-122"/>
                  <a:cs typeface="+mn-cs"/>
                </a:rPr>
                <a:t>参考文献</a:t>
              </a:r>
            </a:p>
          </p:txBody>
        </p:sp>
      </p:grpSp>
      <p:sp>
        <p:nvSpPr>
          <p:cNvPr id="2" name="TextBox 1"/>
          <p:cNvSpPr txBox="1"/>
          <p:nvPr/>
        </p:nvSpPr>
        <p:spPr>
          <a:xfrm>
            <a:off x="1944303" y="1802658"/>
            <a:ext cx="5837404" cy="2599879"/>
          </a:xfrm>
          <a:prstGeom prst="rect">
            <a:avLst/>
          </a:prstGeom>
          <a:noFill/>
        </p:spPr>
        <p:txBody>
          <a:bodyPr wrap="square" rtlCol="0">
            <a:spAutoFit/>
          </a:bodyPr>
          <a:lstStyle/>
          <a:p>
            <a:pPr lvl="0">
              <a:lnSpc>
                <a:spcPts val="2200"/>
              </a:lnSpc>
              <a:defRPr/>
            </a:pPr>
            <a:r>
              <a:rPr lang="en-US" altLang="zh-CN" sz="1800" dirty="0">
                <a:solidFill>
                  <a:prstClr val="black"/>
                </a:solidFill>
                <a:latin typeface="宋体" panose="02010600030101010101" pitchFamily="2" charset="-122"/>
                <a:ea typeface="宋体" panose="02010600030101010101" pitchFamily="2" charset="-122"/>
              </a:rPr>
              <a:t>[1]</a:t>
            </a:r>
            <a:r>
              <a:rPr lang="zh-CN" altLang="en-US" sz="1800" dirty="0">
                <a:solidFill>
                  <a:prstClr val="black"/>
                </a:solidFill>
                <a:latin typeface="宋体" panose="02010600030101010101" pitchFamily="2" charset="-122"/>
                <a:ea typeface="宋体" panose="02010600030101010101" pitchFamily="2" charset="-122"/>
              </a:rPr>
              <a:t>刘莹</a:t>
            </a:r>
            <a:r>
              <a:rPr lang="en-US" altLang="zh-CN" sz="1800" dirty="0">
                <a:solidFill>
                  <a:prstClr val="black"/>
                </a:solidFill>
                <a:latin typeface="宋体" panose="02010600030101010101" pitchFamily="2" charset="-122"/>
                <a:ea typeface="宋体" panose="02010600030101010101" pitchFamily="2" charset="-122"/>
              </a:rPr>
              <a:t>.</a:t>
            </a:r>
            <a:r>
              <a:rPr lang="zh-CN" altLang="en-US" sz="1800" dirty="0">
                <a:solidFill>
                  <a:prstClr val="black"/>
                </a:solidFill>
                <a:latin typeface="宋体" panose="02010600030101010101" pitchFamily="2" charset="-122"/>
                <a:ea typeface="宋体" panose="02010600030101010101" pitchFamily="2" charset="-122"/>
              </a:rPr>
              <a:t>基于数据挖掘的商品销售预测分析</a:t>
            </a:r>
            <a:r>
              <a:rPr lang="en-US" altLang="zh-CN" sz="1800" dirty="0">
                <a:solidFill>
                  <a:prstClr val="black"/>
                </a:solidFill>
                <a:latin typeface="宋体" panose="02010600030101010101" pitchFamily="2" charset="-122"/>
                <a:ea typeface="宋体" panose="02010600030101010101" pitchFamily="2" charset="-122"/>
              </a:rPr>
              <a:t>[J].</a:t>
            </a:r>
            <a:r>
              <a:rPr lang="zh-CN" altLang="en-US" sz="1800" dirty="0">
                <a:solidFill>
                  <a:prstClr val="black"/>
                </a:solidFill>
                <a:latin typeface="宋体" panose="02010600030101010101" pitchFamily="2" charset="-122"/>
                <a:ea typeface="宋体" panose="02010600030101010101" pitchFamily="2" charset="-122"/>
              </a:rPr>
              <a:t>科技通报</a:t>
            </a:r>
            <a:r>
              <a:rPr lang="en-US" altLang="zh-CN" sz="1800" dirty="0">
                <a:solidFill>
                  <a:prstClr val="black"/>
                </a:solidFill>
                <a:latin typeface="宋体" panose="02010600030101010101" pitchFamily="2" charset="-122"/>
                <a:ea typeface="宋体" panose="02010600030101010101" pitchFamily="2" charset="-122"/>
              </a:rPr>
              <a:t>.2014(07)    </a:t>
            </a:r>
          </a:p>
          <a:p>
            <a:pPr lvl="0">
              <a:lnSpc>
                <a:spcPts val="2200"/>
              </a:lnSpc>
              <a:defRPr/>
            </a:pPr>
            <a:r>
              <a:rPr lang="en-US" altLang="zh-CN" sz="1800" dirty="0">
                <a:solidFill>
                  <a:prstClr val="black"/>
                </a:solidFill>
                <a:latin typeface="宋体" panose="02010600030101010101" pitchFamily="2" charset="-122"/>
                <a:ea typeface="宋体" panose="02010600030101010101" pitchFamily="2" charset="-122"/>
              </a:rPr>
              <a:t>[2]</a:t>
            </a:r>
            <a:r>
              <a:rPr lang="zh-CN" altLang="en-US" sz="1800" dirty="0">
                <a:solidFill>
                  <a:prstClr val="black"/>
                </a:solidFill>
                <a:latin typeface="宋体" panose="02010600030101010101" pitchFamily="2" charset="-122"/>
                <a:ea typeface="宋体" panose="02010600030101010101" pitchFamily="2" charset="-122"/>
              </a:rPr>
              <a:t>姜晓娟</a:t>
            </a:r>
            <a:r>
              <a:rPr lang="en-US" altLang="zh-CN" sz="1800" dirty="0">
                <a:solidFill>
                  <a:prstClr val="black"/>
                </a:solidFill>
                <a:latin typeface="宋体" panose="02010600030101010101" pitchFamily="2" charset="-122"/>
                <a:ea typeface="宋体" panose="02010600030101010101" pitchFamily="2" charset="-122"/>
              </a:rPr>
              <a:t>,</a:t>
            </a:r>
            <a:r>
              <a:rPr lang="zh-CN" altLang="en-US" sz="1800" dirty="0">
                <a:solidFill>
                  <a:prstClr val="black"/>
                </a:solidFill>
                <a:latin typeface="宋体" panose="02010600030101010101" pitchFamily="2" charset="-122"/>
                <a:ea typeface="宋体" panose="02010600030101010101" pitchFamily="2" charset="-122"/>
              </a:rPr>
              <a:t>郭一娜</a:t>
            </a:r>
            <a:r>
              <a:rPr lang="en-US" altLang="zh-CN" sz="1800" dirty="0">
                <a:solidFill>
                  <a:prstClr val="black"/>
                </a:solidFill>
                <a:latin typeface="宋体" panose="02010600030101010101" pitchFamily="2" charset="-122"/>
                <a:ea typeface="宋体" panose="02010600030101010101" pitchFamily="2" charset="-122"/>
              </a:rPr>
              <a:t>.</a:t>
            </a:r>
            <a:r>
              <a:rPr lang="zh-CN" altLang="en-US" sz="1800" dirty="0">
                <a:solidFill>
                  <a:prstClr val="black"/>
                </a:solidFill>
                <a:latin typeface="宋体" panose="02010600030101010101" pitchFamily="2" charset="-122"/>
                <a:ea typeface="宋体" panose="02010600030101010101" pitchFamily="2" charset="-122"/>
              </a:rPr>
              <a:t>基于改进聚类的电信客户流失预测分析</a:t>
            </a:r>
            <a:r>
              <a:rPr lang="en-US" altLang="zh-CN" sz="1800" dirty="0">
                <a:solidFill>
                  <a:prstClr val="black"/>
                </a:solidFill>
                <a:latin typeface="宋体" panose="02010600030101010101" pitchFamily="2" charset="-122"/>
                <a:ea typeface="宋体" panose="02010600030101010101" pitchFamily="2" charset="-122"/>
              </a:rPr>
              <a:t>[J].</a:t>
            </a:r>
            <a:r>
              <a:rPr lang="zh-CN" altLang="en-US" sz="1800" dirty="0">
                <a:solidFill>
                  <a:prstClr val="black"/>
                </a:solidFill>
                <a:latin typeface="宋体" panose="02010600030101010101" pitchFamily="2" charset="-122"/>
                <a:ea typeface="宋体" panose="02010600030101010101" pitchFamily="2" charset="-122"/>
              </a:rPr>
              <a:t>太原理工大学学报</a:t>
            </a:r>
            <a:r>
              <a:rPr lang="en-US" altLang="zh-CN" sz="1800" dirty="0">
                <a:solidFill>
                  <a:prstClr val="black"/>
                </a:solidFill>
                <a:latin typeface="宋体" panose="02010600030101010101" pitchFamily="2" charset="-122"/>
                <a:ea typeface="宋体" panose="02010600030101010101" pitchFamily="2" charset="-122"/>
              </a:rPr>
              <a:t>.2014(04)</a:t>
            </a:r>
          </a:p>
          <a:p>
            <a:pPr lvl="0">
              <a:lnSpc>
                <a:spcPts val="2200"/>
              </a:lnSpc>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[3]</a:t>
            </a:r>
            <a:r>
              <a:rPr lang="en-US" altLang="zh-CN" sz="1800" dirty="0">
                <a:solidFill>
                  <a:prstClr val="black"/>
                </a:solidFill>
                <a:latin typeface="宋体" panose="02010600030101010101" pitchFamily="2" charset="-122"/>
                <a:ea typeface="宋体" panose="02010600030101010101" pitchFamily="2" charset="-122"/>
              </a:rPr>
              <a:t>《</a:t>
            </a:r>
            <a:r>
              <a:rPr lang="zh-CN" altLang="en-US" sz="1800" dirty="0">
                <a:solidFill>
                  <a:prstClr val="black"/>
                </a:solidFill>
                <a:latin typeface="宋体" panose="02010600030101010101" pitchFamily="2" charset="-122"/>
                <a:ea typeface="宋体" panose="02010600030101010101" pitchFamily="2" charset="-122"/>
              </a:rPr>
              <a:t>统计学习方法</a:t>
            </a:r>
            <a:r>
              <a:rPr lang="en-US" altLang="zh-CN" sz="1800" dirty="0">
                <a:solidFill>
                  <a:prstClr val="black"/>
                </a:solidFill>
                <a:latin typeface="宋体" panose="02010600030101010101" pitchFamily="2" charset="-122"/>
                <a:ea typeface="宋体" panose="02010600030101010101" pitchFamily="2" charset="-122"/>
              </a:rPr>
              <a:t>》 </a:t>
            </a:r>
            <a:r>
              <a:rPr lang="zh-CN" altLang="en-US" sz="1800" dirty="0">
                <a:solidFill>
                  <a:prstClr val="black"/>
                </a:solidFill>
                <a:latin typeface="宋体" panose="02010600030101010101" pitchFamily="2" charset="-122"/>
                <a:ea typeface="宋体" panose="02010600030101010101" pitchFamily="2" charset="-122"/>
              </a:rPr>
              <a:t>李航</a:t>
            </a:r>
            <a:endParaRPr lang="en-US" altLang="zh-CN" sz="1800" dirty="0">
              <a:solidFill>
                <a:prstClr val="black"/>
              </a:solidFill>
              <a:latin typeface="宋体" panose="02010600030101010101" pitchFamily="2" charset="-122"/>
              <a:ea typeface="宋体" panose="02010600030101010101" pitchFamily="2" charset="-122"/>
            </a:endParaRPr>
          </a:p>
          <a:p>
            <a:pPr lvl="0">
              <a:lnSpc>
                <a:spcPts val="2200"/>
              </a:lnSpc>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[4]</a:t>
            </a:r>
            <a:r>
              <a:rPr lang="zh-CN" altLang="en-US" sz="1800" dirty="0">
                <a:solidFill>
                  <a:prstClr val="black"/>
                </a:solidFill>
                <a:latin typeface="宋体" panose="02010600030101010101" pitchFamily="2" charset="-122"/>
                <a:ea typeface="宋体" panose="02010600030101010101" pitchFamily="2" charset="-122"/>
              </a:rPr>
              <a:t>权眼</a:t>
            </a:r>
            <a:r>
              <a:rPr lang="en-US" altLang="zh-CN" sz="1800" dirty="0">
                <a:solidFill>
                  <a:prstClr val="black"/>
                </a:solidFill>
                <a:latin typeface="宋体" panose="02010600030101010101" pitchFamily="2" charset="-122"/>
                <a:ea typeface="宋体" panose="02010600030101010101" pitchFamily="2" charset="-122"/>
              </a:rPr>
              <a:t>.</a:t>
            </a:r>
            <a:r>
              <a:rPr lang="zh-CN" altLang="en-US" sz="1800" dirty="0">
                <a:solidFill>
                  <a:prstClr val="black"/>
                </a:solidFill>
                <a:latin typeface="宋体" panose="02010600030101010101" pitchFamily="2" charset="-122"/>
                <a:ea typeface="宋体" panose="02010600030101010101" pitchFamily="2" charset="-122"/>
              </a:rPr>
              <a:t>频繁模式挖掘的模式评估方法</a:t>
            </a:r>
            <a:r>
              <a:rPr lang="en-US" altLang="zh-CN" sz="1800" dirty="0">
                <a:solidFill>
                  <a:prstClr val="black"/>
                </a:solidFill>
                <a:latin typeface="宋体" panose="02010600030101010101" pitchFamily="2" charset="-122"/>
                <a:ea typeface="宋体" panose="02010600030101010101" pitchFamily="2" charset="-122"/>
              </a:rPr>
              <a:t>.2017</a:t>
            </a:r>
          </a:p>
          <a:p>
            <a:pPr lvl="0">
              <a:lnSpc>
                <a:spcPts val="2200"/>
              </a:lnSpc>
              <a:defRPr/>
            </a:pPr>
            <a:r>
              <a:rPr lang="en-US" altLang="zh-CN" sz="1800" dirty="0">
                <a:solidFill>
                  <a:prstClr val="black"/>
                </a:solidFill>
                <a:latin typeface="宋体" panose="02010600030101010101" pitchFamily="2" charset="-122"/>
                <a:ea typeface="宋体" panose="02010600030101010101" pitchFamily="2" charset="-122"/>
              </a:rPr>
              <a:t>[5]KAYA M</a:t>
            </a:r>
            <a:r>
              <a:rPr lang="zh-CN" altLang="en-US" sz="1800" dirty="0">
                <a:solidFill>
                  <a:prstClr val="black"/>
                </a:solidFill>
                <a:latin typeface="宋体" panose="02010600030101010101" pitchFamily="2" charset="-122"/>
                <a:ea typeface="宋体" panose="02010600030101010101" pitchFamily="2" charset="-122"/>
              </a:rPr>
              <a:t>，</a:t>
            </a:r>
            <a:r>
              <a:rPr lang="en-US" altLang="zh-CN" sz="1800" dirty="0">
                <a:solidFill>
                  <a:prstClr val="black"/>
                </a:solidFill>
                <a:latin typeface="宋体" panose="02010600030101010101" pitchFamily="2" charset="-122"/>
                <a:ea typeface="宋体" panose="02010600030101010101" pitchFamily="2" charset="-122"/>
              </a:rPr>
              <a:t>ALHAJJ </a:t>
            </a:r>
            <a:r>
              <a:rPr lang="en-US" altLang="zh-CN" sz="1800" dirty="0" err="1">
                <a:solidFill>
                  <a:prstClr val="black"/>
                </a:solidFill>
                <a:latin typeface="宋体" panose="02010600030101010101" pitchFamily="2" charset="-122"/>
                <a:ea typeface="宋体" panose="02010600030101010101" pitchFamily="2" charset="-122"/>
              </a:rPr>
              <a:t>R.Online</a:t>
            </a:r>
            <a:r>
              <a:rPr lang="en-US" altLang="zh-CN" sz="1800" dirty="0">
                <a:solidFill>
                  <a:prstClr val="black"/>
                </a:solidFill>
                <a:latin typeface="宋体" panose="02010600030101010101" pitchFamily="2" charset="-122"/>
                <a:ea typeface="宋体" panose="02010600030101010101" pitchFamily="2" charset="-122"/>
              </a:rPr>
              <a:t> mining of fuzzy multidimensional weighted association rules[J].Applied Intelligence</a:t>
            </a:r>
            <a:r>
              <a:rPr lang="zh-CN" altLang="en-US" sz="1800" dirty="0">
                <a:solidFill>
                  <a:prstClr val="black"/>
                </a:solidFill>
                <a:latin typeface="宋体" panose="02010600030101010101" pitchFamily="2" charset="-122"/>
                <a:ea typeface="宋体" panose="02010600030101010101" pitchFamily="2" charset="-122"/>
              </a:rPr>
              <a:t>，</a:t>
            </a:r>
            <a:r>
              <a:rPr lang="en-US" altLang="zh-CN" sz="1800" dirty="0">
                <a:solidFill>
                  <a:prstClr val="black"/>
                </a:solidFill>
                <a:latin typeface="宋体" panose="02010600030101010101" pitchFamily="2" charset="-122"/>
                <a:ea typeface="宋体" panose="02010600030101010101" pitchFamily="2" charset="-122"/>
              </a:rPr>
              <a:t>2007</a:t>
            </a:r>
            <a:r>
              <a:rPr lang="zh-CN" altLang="en-US" sz="1800" dirty="0">
                <a:solidFill>
                  <a:prstClr val="black"/>
                </a:solidFill>
                <a:latin typeface="宋体" panose="02010600030101010101" pitchFamily="2" charset="-122"/>
                <a:ea typeface="宋体" panose="02010600030101010101" pitchFamily="2" charset="-122"/>
              </a:rPr>
              <a:t>，</a:t>
            </a:r>
            <a:r>
              <a:rPr lang="en-US" altLang="zh-CN" sz="1800" dirty="0">
                <a:solidFill>
                  <a:prstClr val="black"/>
                </a:solidFill>
                <a:latin typeface="宋体" panose="02010600030101010101" pitchFamily="2" charset="-122"/>
                <a:ea typeface="宋体" panose="02010600030101010101" pitchFamily="2" charset="-122"/>
              </a:rPr>
              <a:t>39(1):13-34.</a:t>
            </a: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140061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2325228" y="2094283"/>
            <a:ext cx="4493538" cy="523220"/>
          </a:xfrm>
          <a:prstGeom prst="rect">
            <a:avLst/>
          </a:prstGeom>
          <a:noFill/>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关联规则中的隐私保护方法</a:t>
            </a:r>
          </a:p>
        </p:txBody>
      </p:sp>
      <p:sp>
        <p:nvSpPr>
          <p:cNvPr id="14" name="矩形 13"/>
          <p:cNvSpPr/>
          <p:nvPr/>
        </p:nvSpPr>
        <p:spPr>
          <a:xfrm>
            <a:off x="3379190" y="2547324"/>
            <a:ext cx="2751074" cy="25391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alibri Light"/>
                <a:ea typeface="微软雅黑 Light"/>
                <a:cs typeface="+mn-cs"/>
              </a:rPr>
              <a:t>Privacy protection methods in association rules</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5" name="菱形 24"/>
          <p:cNvSpPr/>
          <p:nvPr/>
        </p:nvSpPr>
        <p:spPr>
          <a:xfrm>
            <a:off x="1828500" y="229604"/>
            <a:ext cx="5639099"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19" name="Freeform 10"/>
          <p:cNvSpPr>
            <a:spLocks noEditPoints="1"/>
          </p:cNvSpPr>
          <p:nvPr/>
        </p:nvSpPr>
        <p:spPr bwMode="auto">
          <a:xfrm>
            <a:off x="4350419" y="682601"/>
            <a:ext cx="443161" cy="501780"/>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Light"/>
              <a:ea typeface="微软雅黑 Light"/>
              <a:cs typeface="+mn-cs"/>
            </a:endParaRPr>
          </a:p>
        </p:txBody>
      </p:sp>
      <p:cxnSp>
        <p:nvCxnSpPr>
          <p:cNvPr id="8" name="直接连接符 7">
            <a:extLst>
              <a:ext uri="{FF2B5EF4-FFF2-40B4-BE49-F238E27FC236}">
                <a16:creationId xmlns:a16="http://schemas.microsoft.com/office/drawing/2014/main" id="{39A3EE84-082C-4C62-868F-C3C99A8B107C}"/>
              </a:ext>
            </a:extLst>
          </p:cNvPr>
          <p:cNvCxnSpPr/>
          <p:nvPr/>
        </p:nvCxnSpPr>
        <p:spPr>
          <a:xfrm>
            <a:off x="394024" y="448992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369E4B1E-FC7D-4A20-B3C1-0421B732BE0C}"/>
              </a:ext>
            </a:extLst>
          </p:cNvPr>
          <p:cNvCxnSpPr/>
          <p:nvPr/>
        </p:nvCxnSpPr>
        <p:spPr>
          <a:xfrm>
            <a:off x="7796856" y="4512856"/>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D35E55F4-A150-413A-99EA-1779B395D9EE}"/>
              </a:ext>
            </a:extLst>
          </p:cNvPr>
          <p:cNvSpPr txBox="1"/>
          <p:nvPr/>
        </p:nvSpPr>
        <p:spPr>
          <a:xfrm>
            <a:off x="288828" y="4466804"/>
            <a:ext cx="907621" cy="300082"/>
          </a:xfrm>
          <a:prstGeom prst="rect">
            <a:avLst/>
          </a:prstGeom>
          <a:noFill/>
        </p:spPr>
        <p:txBody>
          <a:bodyPr wrap="none" rtlCol="0">
            <a:spAutoFit/>
          </a:bodyPr>
          <a:lstStyle/>
          <a:p>
            <a:r>
              <a:rPr lang="en-US" altLang="zh-CN" dirty="0"/>
              <a:t>2018-9-26</a:t>
            </a:r>
            <a:endParaRPr lang="zh-CN" altLang="en-US" dirty="0"/>
          </a:p>
        </p:txBody>
      </p:sp>
      <p:sp>
        <p:nvSpPr>
          <p:cNvPr id="11" name="文本框 10">
            <a:extLst>
              <a:ext uri="{FF2B5EF4-FFF2-40B4-BE49-F238E27FC236}">
                <a16:creationId xmlns:a16="http://schemas.microsoft.com/office/drawing/2014/main" id="{F4FED232-7E2D-4F52-A9C4-00AE1E172E77}"/>
              </a:ext>
            </a:extLst>
          </p:cNvPr>
          <p:cNvSpPr txBox="1"/>
          <p:nvPr/>
        </p:nvSpPr>
        <p:spPr>
          <a:xfrm>
            <a:off x="7675476" y="4514008"/>
            <a:ext cx="704039" cy="300082"/>
          </a:xfrm>
          <a:prstGeom prst="rect">
            <a:avLst/>
          </a:prstGeom>
          <a:noFill/>
        </p:spPr>
        <p:txBody>
          <a:bodyPr wrap="none" rtlCol="0">
            <a:spAutoFit/>
          </a:bodyPr>
          <a:lstStyle/>
          <a:p>
            <a:r>
              <a:rPr lang="zh-CN" altLang="en-US" dirty="0"/>
              <a:t>陈梦雅</a:t>
            </a:r>
          </a:p>
        </p:txBody>
      </p:sp>
    </p:spTree>
    <p:extLst>
      <p:ext uri="{BB962C8B-B14F-4D97-AF65-F5344CB8AC3E}">
        <p14:creationId xmlns:p14="http://schemas.microsoft.com/office/powerpoint/2010/main" val="278930890"/>
      </p:ext>
    </p:extLst>
  </p:cSld>
  <p:clrMapOvr>
    <a:masterClrMapping/>
  </p:clrMapOvr>
  <p:transition spd="slow">
    <p:push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3065" y="176070"/>
            <a:ext cx="4108817" cy="646331"/>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第四部分：关联规则中的隐私保护方法</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矩形 56"/>
          <p:cNvSpPr/>
          <p:nvPr/>
        </p:nvSpPr>
        <p:spPr>
          <a:xfrm>
            <a:off x="16876" y="499236"/>
            <a:ext cx="2119491" cy="338554"/>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Calibri Light"/>
                <a:ea typeface="微软雅黑 Light"/>
                <a:cs typeface="+mn-cs"/>
              </a:rPr>
              <a:t>Privacy protection methods in association rules</a:t>
            </a:r>
          </a:p>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endParaRP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6408" y="227470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6408" y="3524692"/>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6408" y="4774677"/>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1334264"/>
            <a:ext cx="1005403" cy="338554"/>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隐私保护</a:t>
            </a: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1672818"/>
            <a:ext cx="7947590"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rPr>
              <a:t> </a:t>
            </a:r>
          </a:p>
        </p:txBody>
      </p:sp>
      <p:cxnSp>
        <p:nvCxnSpPr>
          <p:cNvPr id="18" name="直接连接符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169971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2483536"/>
            <a:ext cx="1005403" cy="338554"/>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方法实现</a:t>
            </a: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2822090"/>
            <a:ext cx="7947590"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Calibri Light"/>
              <a:ea typeface="微软雅黑 Light"/>
              <a:cs typeface="+mn-cs"/>
            </a:endParaRP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284898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3746084"/>
            <a:ext cx="1620957" cy="338554"/>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研究现状与展望</a:t>
            </a:r>
          </a:p>
        </p:txBody>
      </p:sp>
      <p:cxnSp>
        <p:nvCxnSpPr>
          <p:cNvPr id="30" name="直接连接符 2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41115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Freeform 893"/>
          <p:cNvSpPr>
            <a:spLocks noEditPoints="1"/>
          </p:cNvSpPr>
          <p:nvPr/>
        </p:nvSpPr>
        <p:spPr bwMode="auto">
          <a:xfrm>
            <a:off x="407643" y="3921733"/>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Light"/>
              <a:ea typeface="微软雅黑 Light"/>
              <a:cs typeface="+mn-cs"/>
            </a:endParaRPr>
          </a:p>
        </p:txBody>
      </p:sp>
      <p:sp>
        <p:nvSpPr>
          <p:cNvPr id="32" name="Freeform 895"/>
          <p:cNvSpPr>
            <a:spLocks noEditPoints="1"/>
          </p:cNvSpPr>
          <p:nvPr/>
        </p:nvSpPr>
        <p:spPr bwMode="auto">
          <a:xfrm>
            <a:off x="331316" y="2634813"/>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Light"/>
              <a:ea typeface="微软雅黑 Light"/>
              <a:cs typeface="+mn-cs"/>
            </a:endParaRPr>
          </a:p>
        </p:txBody>
      </p:sp>
      <p:sp>
        <p:nvSpPr>
          <p:cNvPr id="33" name="Freeform 897"/>
          <p:cNvSpPr>
            <a:spLocks noEditPoints="1"/>
          </p:cNvSpPr>
          <p:nvPr/>
        </p:nvSpPr>
        <p:spPr bwMode="auto">
          <a:xfrm>
            <a:off x="305560" y="1480716"/>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Light"/>
              <a:ea typeface="微软雅黑 Light"/>
              <a:cs typeface="+mn-cs"/>
            </a:endParaRPr>
          </a:p>
        </p:txBody>
      </p:sp>
    </p:spTree>
    <p:extLst>
      <p:ext uri="{BB962C8B-B14F-4D97-AF65-F5344CB8AC3E}">
        <p14:creationId xmlns:p14="http://schemas.microsoft.com/office/powerpoint/2010/main" val="1379677631"/>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835400" y="1661583"/>
            <a:ext cx="5308600" cy="2757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endParaRPr>
          </a:p>
        </p:txBody>
      </p:sp>
      <p:sp>
        <p:nvSpPr>
          <p:cNvPr id="4" name="矩形 3"/>
          <p:cNvSpPr/>
          <p:nvPr/>
        </p:nvSpPr>
        <p:spPr bwMode="auto">
          <a:xfrm>
            <a:off x="90232" y="205901"/>
            <a:ext cx="4108817"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第四部分：关联规则中的隐私保护方法</a:t>
            </a:r>
          </a:p>
        </p:txBody>
      </p:sp>
      <p:sp>
        <p:nvSpPr>
          <p:cNvPr id="5" name="矩形 4"/>
          <p:cNvSpPr/>
          <p:nvPr/>
        </p:nvSpPr>
        <p:spPr>
          <a:xfrm>
            <a:off x="406401" y="575233"/>
            <a:ext cx="2480732" cy="33855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Calibri Light"/>
                <a:ea typeface="微软雅黑 Light"/>
                <a:cs typeface="+mn-cs"/>
              </a:rPr>
              <a:t>Privacy protection methods in association rules</a:t>
            </a:r>
          </a:p>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endParaRPr>
          </a:p>
        </p:txBody>
      </p:sp>
      <p:cxnSp>
        <p:nvCxnSpPr>
          <p:cNvPr id="7" name="直接连接符 6"/>
          <p:cNvCxnSpPr/>
          <p:nvPr/>
        </p:nvCxnSpPr>
        <p:spPr>
          <a:xfrm>
            <a:off x="135609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040659" y="1853684"/>
            <a:ext cx="1210588" cy="40011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Light"/>
                <a:cs typeface="+mn-cs"/>
              </a:rPr>
              <a:t>隐私保护</a:t>
            </a:r>
            <a:endParaRPr kumimoji="0" lang="zh-CN" altLang="en-US" sz="2000" b="0" i="0" u="none" strike="noStrike" kern="1200" cap="none" spc="0" normalizeH="0" baseline="0" noProof="0" dirty="0">
              <a:ln>
                <a:noFill/>
              </a:ln>
              <a:solidFill>
                <a:prstClr val="white"/>
              </a:solidFill>
              <a:effectLst/>
              <a:uLnTx/>
              <a:uFillTx/>
              <a:latin typeface="Calibri Light"/>
              <a:ea typeface="微软雅黑 Light"/>
              <a:cs typeface="+mn-cs"/>
            </a:endParaRPr>
          </a:p>
        </p:txBody>
      </p:sp>
      <p:cxnSp>
        <p:nvCxnSpPr>
          <p:cNvPr id="11" name="直接连接符 10"/>
          <p:cNvCxnSpPr>
            <a:cxnSpLocks/>
          </p:cNvCxnSpPr>
          <p:nvPr/>
        </p:nvCxnSpPr>
        <p:spPr>
          <a:xfrm>
            <a:off x="4161298" y="2217267"/>
            <a:ext cx="3408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7EEDB83-08D3-41F6-9C24-D30911296A4C}"/>
              </a:ext>
            </a:extLst>
          </p:cNvPr>
          <p:cNvSpPr txBox="1"/>
          <p:nvPr/>
        </p:nvSpPr>
        <p:spPr>
          <a:xfrm>
            <a:off x="4161297" y="2353733"/>
            <a:ext cx="4737169" cy="30008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 </a:t>
            </a:r>
            <a:endParaRPr kumimoji="0" lang="zh-CN" altLang="en-US" sz="1350" b="0" i="0" u="none" strike="noStrike" kern="1200" cap="none" spc="0" normalizeH="0" baseline="0" noProof="0" dirty="0">
              <a:ln>
                <a:noFill/>
              </a:ln>
              <a:solidFill>
                <a:srgbClr val="304371"/>
              </a:solidFill>
              <a:effectLst/>
              <a:uLnTx/>
              <a:uFillTx/>
              <a:latin typeface="Calibri Light"/>
              <a:ea typeface="微软雅黑 Light"/>
              <a:cs typeface="+mn-cs"/>
            </a:endParaRPr>
          </a:p>
        </p:txBody>
      </p:sp>
      <p:sp>
        <p:nvSpPr>
          <p:cNvPr id="8" name="TextBox 7">
            <a:extLst>
              <a:ext uri="{FF2B5EF4-FFF2-40B4-BE49-F238E27FC236}">
                <a16:creationId xmlns:a16="http://schemas.microsoft.com/office/drawing/2014/main" id="{5A60BC09-9340-42AF-A584-010D064AA1A9}"/>
              </a:ext>
            </a:extLst>
          </p:cNvPr>
          <p:cNvSpPr txBox="1"/>
          <p:nvPr/>
        </p:nvSpPr>
        <p:spPr>
          <a:xfrm>
            <a:off x="4161297" y="2653815"/>
            <a:ext cx="3958236" cy="50783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隐私保护是使个人或集体等实体不愿意被外人知道的信息得到应有的保护</a:t>
            </a:r>
          </a:p>
        </p:txBody>
      </p:sp>
      <p:pic>
        <p:nvPicPr>
          <p:cNvPr id="13" name="Picture 12">
            <a:extLst>
              <a:ext uri="{FF2B5EF4-FFF2-40B4-BE49-F238E27FC236}">
                <a16:creationId xmlns:a16="http://schemas.microsoft.com/office/drawing/2014/main" id="{51B07E4A-EACF-44FC-A1E6-704A7E4B47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0" y="1210235"/>
            <a:ext cx="3821370" cy="2988311"/>
          </a:xfrm>
          <a:prstGeom prst="rect">
            <a:avLst/>
          </a:prstGeom>
        </p:spPr>
      </p:pic>
    </p:spTree>
    <p:extLst>
      <p:ext uri="{BB962C8B-B14F-4D97-AF65-F5344CB8AC3E}">
        <p14:creationId xmlns:p14="http://schemas.microsoft.com/office/powerpoint/2010/main" val="227666397"/>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AC8F674-ADE4-4D5F-840D-E76DF0374821}"/>
              </a:ext>
            </a:extLst>
          </p:cNvPr>
          <p:cNvCxnSpPr/>
          <p:nvPr/>
        </p:nvCxnSpPr>
        <p:spPr>
          <a:xfrm>
            <a:off x="555716" y="887504"/>
            <a:ext cx="780396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85F90F5-9DA5-47CF-9F5A-80048E34D3B0}"/>
              </a:ext>
            </a:extLst>
          </p:cNvPr>
          <p:cNvSpPr txBox="1"/>
          <p:nvPr/>
        </p:nvSpPr>
        <p:spPr>
          <a:xfrm>
            <a:off x="649948" y="231224"/>
            <a:ext cx="3807752" cy="5232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lumMod val="50000"/>
                  </a:srgbClr>
                </a:solidFill>
                <a:effectLst/>
                <a:uLnTx/>
                <a:uFillTx/>
                <a:latin typeface="Calibri Light"/>
                <a:ea typeface="微软雅黑 Light"/>
                <a:cs typeface="+mn-cs"/>
              </a:rPr>
              <a:t>隐私分类</a:t>
            </a:r>
          </a:p>
        </p:txBody>
      </p:sp>
      <p:sp>
        <p:nvSpPr>
          <p:cNvPr id="8" name="TextBox 7">
            <a:extLst>
              <a:ext uri="{FF2B5EF4-FFF2-40B4-BE49-F238E27FC236}">
                <a16:creationId xmlns:a16="http://schemas.microsoft.com/office/drawing/2014/main" id="{66EB58D7-BCAA-43A4-AD11-41DAE6326077}"/>
              </a:ext>
            </a:extLst>
          </p:cNvPr>
          <p:cNvSpPr txBox="1"/>
          <p:nvPr/>
        </p:nvSpPr>
        <p:spPr>
          <a:xfrm>
            <a:off x="773206" y="1465729"/>
            <a:ext cx="7200900" cy="2269852"/>
          </a:xfrm>
          <a:prstGeom prst="rect">
            <a:avLst/>
          </a:prstGeom>
          <a:noFill/>
        </p:spPr>
        <p:txBody>
          <a:bodyPr wrap="square" rtlCol="0">
            <a:spAutoFit/>
          </a:bodyPr>
          <a:lstStyle/>
          <a:p>
            <a:pPr marL="342900" marR="0" lvl="0" indent="-342900" algn="l" defTabSz="685800" rtl="0" eaLnBrk="1" fontAlgn="auto" latinLnBrk="0" hangingPunct="1">
              <a:lnSpc>
                <a:spcPct val="100000"/>
              </a:lnSpc>
              <a:spcBef>
                <a:spcPts val="0"/>
              </a:spcBef>
              <a:spcAft>
                <a:spcPts val="0"/>
              </a:spcAft>
              <a:buClrTx/>
              <a:buSzTx/>
              <a:buFont typeface="+mj-lt"/>
              <a:buAutoNum type="arabicPeriod"/>
              <a:tabLst/>
              <a:defRPr/>
            </a:pPr>
            <a:r>
              <a:rPr kumimoji="0" lang="zh-CN" altLang="en-US" sz="1600" b="0" i="0" u="none" strike="noStrike" kern="1200" cap="none" spc="0" normalizeH="0" baseline="0" noProof="0" dirty="0">
                <a:ln>
                  <a:noFill/>
                </a:ln>
                <a:solidFill>
                  <a:srgbClr val="304371"/>
                </a:solidFill>
                <a:effectLst/>
                <a:uLnTx/>
                <a:uFillTx/>
                <a:latin typeface="Calibri Light"/>
                <a:ea typeface="微软雅黑 Light"/>
                <a:cs typeface="+mn-cs"/>
              </a:rPr>
              <a:t>原始数据本身具有的 </a:t>
            </a:r>
            <a:endParaRPr kumimoji="0" lang="en-US" altLang="zh-CN" sz="1600" b="0" i="0" u="none" strike="noStrike" kern="1200" cap="none" spc="0" normalizeH="0" baseline="0" noProof="0" dirty="0">
              <a:ln>
                <a:noFill/>
              </a:ln>
              <a:solidFill>
                <a:srgbClr val="304371"/>
              </a:solidFill>
              <a:effectLst/>
              <a:uLnTx/>
              <a:uFillTx/>
              <a:latin typeface="Calibri Light"/>
              <a:ea typeface="微软雅黑 Light"/>
              <a:cs typeface="+mn-cs"/>
            </a:endParaRPr>
          </a:p>
          <a:p>
            <a:pPr marL="342900" marR="0" lvl="0" indent="-342900" algn="l" defTabSz="685800" rtl="0" eaLnBrk="1" fontAlgn="auto" latinLnBrk="0" hangingPunct="1">
              <a:lnSpc>
                <a:spcPct val="100000"/>
              </a:lnSpc>
              <a:spcBef>
                <a:spcPts val="0"/>
              </a:spcBef>
              <a:spcAft>
                <a:spcPts val="0"/>
              </a:spcAft>
              <a:buClrTx/>
              <a:buSzTx/>
              <a:buFont typeface="+mj-lt"/>
              <a:buAutoNum type="arabicPeriod"/>
              <a:tabLst/>
              <a:defRPr/>
            </a:pPr>
            <a:endParaRPr kumimoji="0" lang="en-US" altLang="zh-CN" sz="1600" b="0" i="0" u="none" strike="noStrike" kern="1200" cap="none" spc="0" normalizeH="0" baseline="0" noProof="0" dirty="0">
              <a:ln>
                <a:noFill/>
              </a:ln>
              <a:solidFill>
                <a:srgbClr val="304371"/>
              </a:solidFill>
              <a:effectLst/>
              <a:uLnTx/>
              <a:uFillTx/>
              <a:latin typeface="Calibri Light"/>
              <a:ea typeface="微软雅黑 Light"/>
              <a:cs typeface="+mn-cs"/>
            </a:endParaRPr>
          </a:p>
          <a:p>
            <a:pPr marL="285750" marR="0" lvl="0" indent="-285750"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600" b="0" i="0" u="none" strike="noStrike" kern="1200" cap="none" spc="0" normalizeH="0" baseline="0" noProof="0" dirty="0">
                <a:ln>
                  <a:noFill/>
                </a:ln>
                <a:solidFill>
                  <a:srgbClr val="304371"/>
                </a:solidFill>
                <a:effectLst/>
                <a:uLnTx/>
                <a:uFillTx/>
                <a:latin typeface="Calibri Light"/>
                <a:ea typeface="微软雅黑 Light"/>
                <a:cs typeface="+mn-cs"/>
              </a:rPr>
              <a:t> 通过对银行卡用户的交易行为等信息进行关联分析，可以发现用户在交易行为上的特点</a:t>
            </a:r>
            <a:endParaRPr kumimoji="0" lang="en-US" altLang="zh-CN" sz="1600" b="0" i="0" u="none" strike="noStrike" kern="1200" cap="none" spc="0" normalizeH="0" baseline="0" noProof="0" dirty="0">
              <a:ln>
                <a:noFill/>
              </a:ln>
              <a:solidFill>
                <a:srgbClr val="304371"/>
              </a:solidFill>
              <a:effectLst/>
              <a:uLnTx/>
              <a:uFillTx/>
              <a:latin typeface="Calibri Light"/>
              <a:ea typeface="微软雅黑 Light"/>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1600" b="0" i="0" u="none" strike="noStrike" kern="1200" cap="none" spc="0" normalizeH="0" baseline="0" noProof="0" dirty="0">
              <a:ln>
                <a:noFill/>
              </a:ln>
              <a:solidFill>
                <a:srgbClr val="304371"/>
              </a:solidFill>
              <a:effectLst/>
              <a:uLnTx/>
              <a:uFillTx/>
              <a:latin typeface="Calibri Light"/>
              <a:ea typeface="微软雅黑 Light"/>
              <a:cs typeface="+mn-cs"/>
            </a:endParaRPr>
          </a:p>
          <a:p>
            <a:pPr marL="342900" marR="0" lvl="0" indent="-342900" algn="l" defTabSz="685800" rtl="0" eaLnBrk="1" fontAlgn="auto" latinLnBrk="0" hangingPunct="1">
              <a:lnSpc>
                <a:spcPct val="100000"/>
              </a:lnSpc>
              <a:spcBef>
                <a:spcPts val="0"/>
              </a:spcBef>
              <a:spcAft>
                <a:spcPts val="0"/>
              </a:spcAft>
              <a:buClrTx/>
              <a:buSzTx/>
              <a:buFontTx/>
              <a:buAutoNum type="arabicPeriod" startAt="2"/>
              <a:tabLst/>
              <a:defRPr/>
            </a:pPr>
            <a:r>
              <a:rPr kumimoji="0" lang="zh-CN" altLang="en-US" sz="1600" b="0" i="0" u="none" strike="noStrike" kern="1200" cap="none" spc="0" normalizeH="0" baseline="0" noProof="0" dirty="0">
                <a:ln>
                  <a:noFill/>
                </a:ln>
                <a:solidFill>
                  <a:srgbClr val="304371"/>
                </a:solidFill>
                <a:effectLst/>
                <a:uLnTx/>
                <a:uFillTx/>
                <a:latin typeface="Calibri Light"/>
                <a:ea typeface="微软雅黑 Light"/>
                <a:cs typeface="+mn-cs"/>
              </a:rPr>
              <a:t>原始数据所隐含的知识</a:t>
            </a:r>
            <a:endParaRPr kumimoji="0" lang="en-US" altLang="zh-CN" sz="1600" b="0" i="0" u="none" strike="noStrike" kern="1200" cap="none" spc="0" normalizeH="0" baseline="0" noProof="0" dirty="0">
              <a:ln>
                <a:noFill/>
              </a:ln>
              <a:solidFill>
                <a:srgbClr val="304371"/>
              </a:solidFill>
              <a:effectLst/>
              <a:uLnTx/>
              <a:uFillTx/>
              <a:latin typeface="Calibri Light"/>
              <a:ea typeface="微软雅黑 Light"/>
              <a:cs typeface="+mn-cs"/>
            </a:endParaRPr>
          </a:p>
          <a:p>
            <a:pPr marL="342900" marR="0" lvl="0" indent="-342900" algn="l" defTabSz="685800" rtl="0" eaLnBrk="1" fontAlgn="auto" latinLnBrk="0" hangingPunct="1">
              <a:lnSpc>
                <a:spcPct val="100000"/>
              </a:lnSpc>
              <a:spcBef>
                <a:spcPts val="0"/>
              </a:spcBef>
              <a:spcAft>
                <a:spcPts val="0"/>
              </a:spcAft>
              <a:buClrTx/>
              <a:buSzTx/>
              <a:buFontTx/>
              <a:buAutoNum type="arabicPeriod" startAt="2"/>
              <a:tabLst/>
              <a:defRPr/>
            </a:pPr>
            <a:endParaRPr kumimoji="0" lang="en-US" altLang="zh-CN" sz="1600" b="0" i="0" u="none" strike="noStrike" kern="1200" cap="none" spc="0" normalizeH="0" baseline="0" noProof="0" dirty="0">
              <a:ln>
                <a:noFill/>
              </a:ln>
              <a:solidFill>
                <a:srgbClr val="304371"/>
              </a:solidFill>
              <a:effectLst/>
              <a:uLnTx/>
              <a:uFillTx/>
              <a:latin typeface="Calibri Light"/>
              <a:ea typeface="微软雅黑 Light"/>
              <a:cs typeface="+mn-cs"/>
            </a:endParaRPr>
          </a:p>
          <a:p>
            <a:pPr marL="285750" marR="0" lvl="0" indent="-285750"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600" b="0" i="0" u="none" strike="noStrike" kern="1200" cap="none" spc="0" normalizeH="0" baseline="0" noProof="0" dirty="0">
                <a:ln>
                  <a:noFill/>
                </a:ln>
                <a:solidFill>
                  <a:srgbClr val="304371"/>
                </a:solidFill>
                <a:effectLst/>
                <a:uLnTx/>
                <a:uFillTx/>
                <a:latin typeface="Calibri Light"/>
                <a:ea typeface="微软雅黑 Light"/>
                <a:cs typeface="+mn-cs"/>
              </a:rPr>
              <a:t>如某些公司大客户的消费行为特征等规则 ，不能被非信任方获得   </a:t>
            </a:r>
            <a:br>
              <a:rPr kumimoji="0" lang="zh-CN" altLang="en-US" sz="1350" b="0" i="0" u="none" strike="noStrike" kern="1200" cap="none" spc="0" normalizeH="0" baseline="0" noProof="0" dirty="0">
                <a:ln>
                  <a:noFill/>
                </a:ln>
                <a:solidFill>
                  <a:srgbClr val="304371"/>
                </a:solidFill>
                <a:effectLst/>
                <a:uLnTx/>
                <a:uFillTx/>
                <a:latin typeface="Calibri Light"/>
                <a:ea typeface="微软雅黑 Light"/>
                <a:cs typeface="+mn-cs"/>
              </a:rPr>
            </a:br>
            <a:endParaRPr kumimoji="0" lang="zh-CN" altLang="en-US" sz="1350" b="0" i="0" u="none" strike="noStrike" kern="1200" cap="none" spc="0" normalizeH="0" baseline="0" noProof="0" dirty="0">
              <a:ln>
                <a:noFill/>
              </a:ln>
              <a:solidFill>
                <a:srgbClr val="304371"/>
              </a:solidFill>
              <a:effectLst/>
              <a:uLnTx/>
              <a:uFillTx/>
              <a:latin typeface="Calibri Light"/>
              <a:ea typeface="微软雅黑 Light"/>
              <a:cs typeface="+mn-cs"/>
            </a:endParaRPr>
          </a:p>
        </p:txBody>
      </p:sp>
    </p:spTree>
    <p:extLst>
      <p:ext uri="{BB962C8B-B14F-4D97-AF65-F5344CB8AC3E}">
        <p14:creationId xmlns:p14="http://schemas.microsoft.com/office/powerpoint/2010/main" val="16388256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657600" y="1540389"/>
            <a:ext cx="5486400" cy="2793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endParaRPr>
          </a:p>
        </p:txBody>
      </p:sp>
      <p:sp>
        <p:nvSpPr>
          <p:cNvPr id="4" name="矩形 3"/>
          <p:cNvSpPr/>
          <p:nvPr/>
        </p:nvSpPr>
        <p:spPr bwMode="auto">
          <a:xfrm>
            <a:off x="90232" y="205901"/>
            <a:ext cx="4108817"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第四部分：关联规则中的隐私保护方法</a:t>
            </a:r>
          </a:p>
        </p:txBody>
      </p:sp>
      <p:sp>
        <p:nvSpPr>
          <p:cNvPr id="5" name="矩形 4"/>
          <p:cNvSpPr/>
          <p:nvPr/>
        </p:nvSpPr>
        <p:spPr>
          <a:xfrm>
            <a:off x="406401" y="575233"/>
            <a:ext cx="2480732" cy="338554"/>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Calibri Light"/>
                <a:ea typeface="微软雅黑 Light"/>
                <a:cs typeface="+mn-cs"/>
              </a:rPr>
              <a:t>Privacy protection methods in association rules</a:t>
            </a:r>
          </a:p>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endParaRPr>
          </a:p>
        </p:txBody>
      </p:sp>
      <p:cxnSp>
        <p:nvCxnSpPr>
          <p:cNvPr id="7" name="直接连接符 6"/>
          <p:cNvCxnSpPr/>
          <p:nvPr/>
        </p:nvCxnSpPr>
        <p:spPr>
          <a:xfrm>
            <a:off x="135609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040659" y="1853684"/>
            <a:ext cx="1980029" cy="40011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Light"/>
                <a:cs typeface="+mn-cs"/>
              </a:rPr>
              <a:t>隐私保护重要性</a:t>
            </a:r>
            <a:endParaRPr kumimoji="0" lang="zh-CN" altLang="en-US" sz="2000" b="0" i="0" u="none" strike="noStrike" kern="1200" cap="none" spc="0" normalizeH="0" baseline="0" noProof="0" dirty="0">
              <a:ln>
                <a:noFill/>
              </a:ln>
              <a:solidFill>
                <a:prstClr val="white"/>
              </a:solidFill>
              <a:effectLst/>
              <a:uLnTx/>
              <a:uFillTx/>
              <a:latin typeface="Calibri Light"/>
              <a:ea typeface="微软雅黑 Light"/>
              <a:cs typeface="+mn-cs"/>
            </a:endParaRPr>
          </a:p>
        </p:txBody>
      </p:sp>
      <p:cxnSp>
        <p:nvCxnSpPr>
          <p:cNvPr id="11" name="直接连接符 10"/>
          <p:cNvCxnSpPr>
            <a:cxnSpLocks/>
          </p:cNvCxnSpPr>
          <p:nvPr/>
        </p:nvCxnSpPr>
        <p:spPr>
          <a:xfrm>
            <a:off x="4161298" y="2217267"/>
            <a:ext cx="3408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7EEDB83-08D3-41F6-9C24-D30911296A4C}"/>
              </a:ext>
            </a:extLst>
          </p:cNvPr>
          <p:cNvSpPr txBox="1"/>
          <p:nvPr/>
        </p:nvSpPr>
        <p:spPr>
          <a:xfrm>
            <a:off x="4161297" y="2353733"/>
            <a:ext cx="4737169" cy="133882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white"/>
                </a:solidFill>
                <a:effectLst/>
                <a:uLnTx/>
                <a:uFillTx/>
                <a:latin typeface="Calibri Light"/>
                <a:ea typeface="微软雅黑 Light"/>
                <a:cs typeface="+mn-cs"/>
              </a:rPr>
              <a:t> 随着信息技术、特别网络技术 、数据存储技术和高性能处理器技术的飞速发展 、海量数据的收集、管理和分析变得越来越方便 ，知识发现和数据挖掘更是在一些深层次的应用中发挥了积极的作用 ，但与此同时，也带来了隐私保护方面的诸多问题。所 以，如何在数据挖掘过程中解 决好隐私保护的问题 ，目前已经成为数据挖掘界的一个研究热点</a:t>
            </a:r>
            <a:r>
              <a:rPr kumimoji="0" lang="zh-CN" altLang="en-US" sz="1350" b="0" i="0" u="none" strike="noStrike" kern="1200" cap="none" spc="0" normalizeH="0" baseline="0" noProof="0" dirty="0">
                <a:ln>
                  <a:noFill/>
                </a:ln>
                <a:solidFill>
                  <a:srgbClr val="304371"/>
                </a:solidFill>
                <a:effectLst/>
                <a:uLnTx/>
                <a:uFillTx/>
                <a:latin typeface="Calibri Light"/>
                <a:ea typeface="微软雅黑 Light"/>
                <a:cs typeface="+mn-cs"/>
              </a:rPr>
              <a:t>。</a:t>
            </a:r>
          </a:p>
        </p:txBody>
      </p:sp>
      <p:pic>
        <p:nvPicPr>
          <p:cNvPr id="9" name="Picture 8">
            <a:extLst>
              <a:ext uri="{FF2B5EF4-FFF2-40B4-BE49-F238E27FC236}">
                <a16:creationId xmlns:a16="http://schemas.microsoft.com/office/drawing/2014/main" id="{7D60BC32-5B15-4928-89F6-AFBCF276D7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 y="1309413"/>
            <a:ext cx="3658171" cy="2437256"/>
          </a:xfrm>
          <a:prstGeom prst="rect">
            <a:avLst/>
          </a:prstGeom>
        </p:spPr>
      </p:pic>
    </p:spTree>
    <p:extLst>
      <p:ext uri="{BB962C8B-B14F-4D97-AF65-F5344CB8AC3E}">
        <p14:creationId xmlns:p14="http://schemas.microsoft.com/office/powerpoint/2010/main" val="803950982"/>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C5862D7-44BD-4506-97F0-ED91711699FA}"/>
              </a:ext>
            </a:extLst>
          </p:cNvPr>
          <p:cNvCxnSpPr/>
          <p:nvPr/>
        </p:nvCxnSpPr>
        <p:spPr>
          <a:xfrm>
            <a:off x="703586" y="752300"/>
            <a:ext cx="780396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E12D8C9-D8AF-4FB1-94AE-B3469E4CD9A9}"/>
              </a:ext>
            </a:extLst>
          </p:cNvPr>
          <p:cNvSpPr txBox="1"/>
          <p:nvPr/>
        </p:nvSpPr>
        <p:spPr>
          <a:xfrm>
            <a:off x="636447" y="269696"/>
            <a:ext cx="3865419" cy="5232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lumMod val="50000"/>
                  </a:srgbClr>
                </a:solidFill>
                <a:effectLst/>
                <a:uLnTx/>
                <a:uFillTx/>
                <a:latin typeface="Calibri Light"/>
                <a:ea typeface="微软雅黑 Light"/>
                <a:cs typeface="+mn-cs"/>
              </a:rPr>
              <a:t>流程图</a:t>
            </a:r>
          </a:p>
        </p:txBody>
      </p:sp>
      <p:sp>
        <p:nvSpPr>
          <p:cNvPr id="5" name="Flowchart: Magnetic Disk 4">
            <a:extLst>
              <a:ext uri="{FF2B5EF4-FFF2-40B4-BE49-F238E27FC236}">
                <a16:creationId xmlns:a16="http://schemas.microsoft.com/office/drawing/2014/main" id="{3661CC30-CF80-46C6-8B97-5A86FDC128C8}"/>
              </a:ext>
            </a:extLst>
          </p:cNvPr>
          <p:cNvSpPr/>
          <p:nvPr/>
        </p:nvSpPr>
        <p:spPr>
          <a:xfrm>
            <a:off x="872836" y="1363287"/>
            <a:ext cx="1529541" cy="665018"/>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rPr>
              <a:t>原始数据库</a:t>
            </a:r>
          </a:p>
        </p:txBody>
      </p:sp>
      <p:cxnSp>
        <p:nvCxnSpPr>
          <p:cNvPr id="9" name="Straight Arrow Connector 8">
            <a:extLst>
              <a:ext uri="{FF2B5EF4-FFF2-40B4-BE49-F238E27FC236}">
                <a16:creationId xmlns:a16="http://schemas.microsoft.com/office/drawing/2014/main" id="{0435EB75-8AD5-4959-B88C-8B24C18A2170}"/>
              </a:ext>
            </a:extLst>
          </p:cNvPr>
          <p:cNvCxnSpPr/>
          <p:nvPr/>
        </p:nvCxnSpPr>
        <p:spPr>
          <a:xfrm>
            <a:off x="2460567" y="1671957"/>
            <a:ext cx="955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087345C-E0D9-4F28-AB34-23A5463F33E5}"/>
              </a:ext>
            </a:extLst>
          </p:cNvPr>
          <p:cNvSpPr/>
          <p:nvPr/>
        </p:nvSpPr>
        <p:spPr>
          <a:xfrm>
            <a:off x="3516284" y="1363287"/>
            <a:ext cx="1529541" cy="6650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rPr>
              <a:t>指定敏感规则</a:t>
            </a:r>
          </a:p>
        </p:txBody>
      </p:sp>
      <p:cxnSp>
        <p:nvCxnSpPr>
          <p:cNvPr id="12" name="Straight Arrow Connector 11">
            <a:extLst>
              <a:ext uri="{FF2B5EF4-FFF2-40B4-BE49-F238E27FC236}">
                <a16:creationId xmlns:a16="http://schemas.microsoft.com/office/drawing/2014/main" id="{F4126730-48F0-49E3-839F-F1D2CE924EFB}"/>
              </a:ext>
            </a:extLst>
          </p:cNvPr>
          <p:cNvCxnSpPr/>
          <p:nvPr/>
        </p:nvCxnSpPr>
        <p:spPr>
          <a:xfrm>
            <a:off x="5145578" y="1671957"/>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9C54E10-BC37-4B7D-B49F-2D3D9C433326}"/>
              </a:ext>
            </a:extLst>
          </p:cNvPr>
          <p:cNvSpPr/>
          <p:nvPr/>
        </p:nvSpPr>
        <p:spPr>
          <a:xfrm>
            <a:off x="6159731" y="1363287"/>
            <a:ext cx="1587731" cy="66501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rPr>
              <a:t>数据转换</a:t>
            </a:r>
          </a:p>
        </p:txBody>
      </p:sp>
      <p:cxnSp>
        <p:nvCxnSpPr>
          <p:cNvPr id="15" name="Straight Arrow Connector 14">
            <a:extLst>
              <a:ext uri="{FF2B5EF4-FFF2-40B4-BE49-F238E27FC236}">
                <a16:creationId xmlns:a16="http://schemas.microsoft.com/office/drawing/2014/main" id="{E1898086-7A22-4C10-8D30-91327700BEAD}"/>
              </a:ext>
            </a:extLst>
          </p:cNvPr>
          <p:cNvCxnSpPr>
            <a:stCxn id="13" idx="2"/>
          </p:cNvCxnSpPr>
          <p:nvPr/>
        </p:nvCxnSpPr>
        <p:spPr>
          <a:xfrm>
            <a:off x="6953597" y="2028297"/>
            <a:ext cx="12468" cy="972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D411B08-AEB8-49F2-98D4-4FA971631F21}"/>
              </a:ext>
            </a:extLst>
          </p:cNvPr>
          <p:cNvSpPr/>
          <p:nvPr/>
        </p:nvSpPr>
        <p:spPr>
          <a:xfrm>
            <a:off x="6159731" y="3084023"/>
            <a:ext cx="1691641" cy="66501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rPr>
              <a:t>挖掘者挖掘</a:t>
            </a:r>
          </a:p>
        </p:txBody>
      </p:sp>
      <p:cxnSp>
        <p:nvCxnSpPr>
          <p:cNvPr id="19" name="Straight Arrow Connector 18">
            <a:extLst>
              <a:ext uri="{FF2B5EF4-FFF2-40B4-BE49-F238E27FC236}">
                <a16:creationId xmlns:a16="http://schemas.microsoft.com/office/drawing/2014/main" id="{AB19E7A0-FEEE-4338-A4BE-12D3373662FE}"/>
              </a:ext>
            </a:extLst>
          </p:cNvPr>
          <p:cNvCxnSpPr>
            <a:cxnSpLocks/>
          </p:cNvCxnSpPr>
          <p:nvPr/>
        </p:nvCxnSpPr>
        <p:spPr>
          <a:xfrm flipH="1" flipV="1">
            <a:off x="5170516" y="3387275"/>
            <a:ext cx="864524" cy="8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B10D9190-38C9-4525-AF6A-3AF3EAAE56C1}"/>
              </a:ext>
            </a:extLst>
          </p:cNvPr>
          <p:cNvSpPr/>
          <p:nvPr/>
        </p:nvSpPr>
        <p:spPr>
          <a:xfrm>
            <a:off x="3516284" y="3084015"/>
            <a:ext cx="1529541" cy="66501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rPr>
              <a:t>感兴趣的规则</a:t>
            </a:r>
          </a:p>
        </p:txBody>
      </p:sp>
    </p:spTree>
    <p:extLst>
      <p:ext uri="{BB962C8B-B14F-4D97-AF65-F5344CB8AC3E}">
        <p14:creationId xmlns:p14="http://schemas.microsoft.com/office/powerpoint/2010/main" val="20470984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41713"/>
            <a:ext cx="9144000" cy="2660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
        <p:nvSpPr>
          <p:cNvPr id="71" name="矩形 70"/>
          <p:cNvSpPr/>
          <p:nvPr/>
        </p:nvSpPr>
        <p:spPr>
          <a:xfrm>
            <a:off x="3473308" y="2954382"/>
            <a:ext cx="2190584" cy="285399"/>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endParaRPr kumimoji="0" lang="en-US" altLang="zh-CN" sz="1050" b="0" i="0" u="none" strike="noStrike" kern="1200" cap="none" spc="0" normalizeH="0" baseline="0" noProof="0" dirty="0">
              <a:ln>
                <a:noFill/>
              </a:ln>
              <a:solidFill>
                <a:prstClr val="white"/>
              </a:solidFill>
              <a:effectLst/>
              <a:uLnTx/>
              <a:uFillTx/>
              <a:latin typeface="Calibri Light"/>
              <a:ea typeface="微软雅黑 Light"/>
              <a:cs typeface="+mn-cs"/>
            </a:endParaRPr>
          </a:p>
        </p:txBody>
      </p:sp>
      <p:cxnSp>
        <p:nvCxnSpPr>
          <p:cNvPr id="26" name="Straight Connector 25">
            <a:extLst>
              <a:ext uri="{FF2B5EF4-FFF2-40B4-BE49-F238E27FC236}">
                <a16:creationId xmlns:a16="http://schemas.microsoft.com/office/drawing/2014/main" id="{660B0B74-9ABB-481E-89E5-998DFFB4562E}"/>
              </a:ext>
            </a:extLst>
          </p:cNvPr>
          <p:cNvCxnSpPr/>
          <p:nvPr/>
        </p:nvCxnSpPr>
        <p:spPr>
          <a:xfrm>
            <a:off x="555716" y="887504"/>
            <a:ext cx="780396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DBCDCF9-6FE3-4FB3-BDBF-4E45D007A4E9}"/>
              </a:ext>
            </a:extLst>
          </p:cNvPr>
          <p:cNvSpPr txBox="1"/>
          <p:nvPr/>
        </p:nvSpPr>
        <p:spPr>
          <a:xfrm>
            <a:off x="714587" y="285603"/>
            <a:ext cx="3282667" cy="954107"/>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lumMod val="50000"/>
                  </a:srgbClr>
                </a:solidFill>
                <a:effectLst/>
                <a:uLnTx/>
                <a:uFillTx/>
                <a:latin typeface="Calibri Light"/>
                <a:ea typeface="微软雅黑 Light"/>
                <a:cs typeface="+mn-cs"/>
              </a:rPr>
              <a:t>问题描述</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solidFill>
              <a:effectLst/>
              <a:uLnTx/>
              <a:uFillTx/>
              <a:latin typeface="Calibri Light"/>
              <a:ea typeface="微软雅黑 Light"/>
              <a:cs typeface="+mn-cs"/>
            </a:endParaRPr>
          </a:p>
        </p:txBody>
      </p:sp>
      <p:sp>
        <p:nvSpPr>
          <p:cNvPr id="8" name="TextBox 7">
            <a:extLst>
              <a:ext uri="{FF2B5EF4-FFF2-40B4-BE49-F238E27FC236}">
                <a16:creationId xmlns:a16="http://schemas.microsoft.com/office/drawing/2014/main" id="{D9BAF5E3-423A-4A16-87E2-0783068405AB}"/>
              </a:ext>
            </a:extLst>
          </p:cNvPr>
          <p:cNvSpPr txBox="1"/>
          <p:nvPr/>
        </p:nvSpPr>
        <p:spPr>
          <a:xfrm>
            <a:off x="1974574" y="1841611"/>
            <a:ext cx="6111255" cy="1323439"/>
          </a:xfrm>
          <a:prstGeom prst="rect">
            <a:avLst/>
          </a:prstGeom>
          <a:noFill/>
        </p:spPr>
        <p:txBody>
          <a:bodyPr wrap="square" rtlCol="0">
            <a:spAutoFit/>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white"/>
                </a:solidFill>
                <a:effectLst/>
                <a:uLnTx/>
                <a:uFillTx/>
                <a:latin typeface="Calibri Light"/>
                <a:ea typeface="微软雅黑 Light"/>
                <a:cs typeface="+mn-cs"/>
              </a:rPr>
              <a:t>数据库</a:t>
            </a:r>
            <a:r>
              <a:rPr kumimoji="0" lang="en-US" altLang="zh-CN" sz="2000" b="0" i="0" u="none" strike="noStrike" kern="1200" cap="none" spc="0" normalizeH="0" baseline="0" noProof="0" dirty="0">
                <a:ln>
                  <a:noFill/>
                </a:ln>
                <a:solidFill>
                  <a:prstClr val="white"/>
                </a:solidFill>
                <a:effectLst/>
                <a:uLnTx/>
                <a:uFillTx/>
                <a:latin typeface="Calibri Light"/>
                <a:ea typeface="微软雅黑 Light"/>
                <a:cs typeface="+mn-cs"/>
              </a:rPr>
              <a:t>D</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white"/>
                </a:solidFill>
                <a:effectLst/>
                <a:uLnTx/>
                <a:uFillTx/>
                <a:latin typeface="Calibri Light"/>
                <a:ea typeface="微软雅黑 Light"/>
                <a:cs typeface="+mn-cs"/>
              </a:rPr>
              <a:t>最小支持度</a:t>
            </a:r>
            <a:r>
              <a:rPr kumimoji="0" lang="en-US" altLang="zh-CN" sz="2000" b="0" i="0" u="none" strike="noStrike" kern="1200" cap="none" spc="0" normalizeH="0" baseline="0" noProof="0" dirty="0" err="1">
                <a:ln>
                  <a:noFill/>
                </a:ln>
                <a:solidFill>
                  <a:prstClr val="white"/>
                </a:solidFill>
                <a:effectLst/>
                <a:uLnTx/>
                <a:uFillTx/>
                <a:latin typeface="Calibri Light"/>
                <a:ea typeface="微软雅黑 Light"/>
                <a:cs typeface="+mn-cs"/>
              </a:rPr>
              <a:t>minSupp</a:t>
            </a:r>
            <a:endParaRPr kumimoji="0" lang="en-US" altLang="zh-CN" sz="2000" b="0" i="0" u="none" strike="noStrike" kern="1200" cap="none" spc="0" normalizeH="0" baseline="0" noProof="0" dirty="0">
              <a:ln>
                <a:noFill/>
              </a:ln>
              <a:solidFill>
                <a:prstClr val="white"/>
              </a:solidFill>
              <a:effectLst/>
              <a:uLnTx/>
              <a:uFillTx/>
              <a:latin typeface="Calibri Light"/>
              <a:ea typeface="微软雅黑 Light"/>
              <a:cs typeface="+mn-cs"/>
            </a:endParaRP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white"/>
                </a:solidFill>
                <a:effectLst/>
                <a:uLnTx/>
                <a:uFillTx/>
                <a:latin typeface="Calibri Light"/>
                <a:ea typeface="微软雅黑 Light"/>
                <a:cs typeface="+mn-cs"/>
              </a:rPr>
              <a:t>最小置信度</a:t>
            </a:r>
            <a:r>
              <a:rPr kumimoji="0" lang="en-US" altLang="zh-CN" sz="2000" b="0" i="0" u="none" strike="noStrike" kern="1200" cap="none" spc="0" normalizeH="0" baseline="0" noProof="0" dirty="0" err="1">
                <a:ln>
                  <a:noFill/>
                </a:ln>
                <a:solidFill>
                  <a:prstClr val="white"/>
                </a:solidFill>
                <a:effectLst/>
                <a:uLnTx/>
                <a:uFillTx/>
                <a:latin typeface="Calibri Light"/>
                <a:ea typeface="微软雅黑 Light"/>
                <a:cs typeface="+mn-cs"/>
              </a:rPr>
              <a:t>minConf</a:t>
            </a:r>
            <a:endParaRPr kumimoji="0" lang="en-US" altLang="zh-CN" sz="2000" b="0" i="0" u="none" strike="noStrike" kern="1200" cap="none" spc="0" normalizeH="0" baseline="0" noProof="0" dirty="0">
              <a:ln>
                <a:noFill/>
              </a:ln>
              <a:solidFill>
                <a:prstClr val="white"/>
              </a:solidFill>
              <a:effectLst/>
              <a:uLnTx/>
              <a:uFillTx/>
              <a:latin typeface="Calibri Light"/>
              <a:ea typeface="微软雅黑 Light"/>
              <a:cs typeface="+mn-cs"/>
            </a:endParaRP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white"/>
                </a:solidFill>
                <a:effectLst/>
                <a:uLnTx/>
                <a:uFillTx/>
                <a:latin typeface="Calibri Light"/>
                <a:ea typeface="微软雅黑 Light"/>
                <a:cs typeface="+mn-cs"/>
              </a:rPr>
              <a:t>敏感项集合</a:t>
            </a:r>
            <a:r>
              <a:rPr kumimoji="0" lang="en-US" altLang="zh-CN" sz="2000" b="0" i="0" u="none" strike="noStrike" kern="1200" cap="none" spc="0" normalizeH="0" baseline="0" noProof="0" dirty="0">
                <a:ln>
                  <a:noFill/>
                </a:ln>
                <a:solidFill>
                  <a:prstClr val="white"/>
                </a:solidFill>
                <a:effectLst/>
                <a:uLnTx/>
                <a:uFillTx/>
                <a:latin typeface="Calibri Light"/>
                <a:ea typeface="微软雅黑 Light"/>
                <a:cs typeface="+mn-cs"/>
              </a:rPr>
              <a:t>S</a:t>
            </a:r>
            <a:endParaRPr kumimoji="0" lang="zh-CN" altLang="en-US" sz="2000" b="0" i="0" u="none" strike="noStrike" kern="1200" cap="none" spc="0" normalizeH="0" baseline="0" noProof="0" dirty="0">
              <a:ln>
                <a:noFill/>
              </a:ln>
              <a:solidFill>
                <a:prstClr val="white"/>
              </a:solidFill>
              <a:effectLst/>
              <a:uLnTx/>
              <a:uFillTx/>
              <a:latin typeface="Calibri Light"/>
              <a:ea typeface="微软雅黑 Light"/>
              <a:cs typeface="+mn-cs"/>
            </a:endParaRPr>
          </a:p>
        </p:txBody>
      </p:sp>
      <p:sp>
        <p:nvSpPr>
          <p:cNvPr id="9" name="TextBox 8">
            <a:extLst>
              <a:ext uri="{FF2B5EF4-FFF2-40B4-BE49-F238E27FC236}">
                <a16:creationId xmlns:a16="http://schemas.microsoft.com/office/drawing/2014/main" id="{D3553423-42DE-4D0C-A6CA-E8B17BBFB4B4}"/>
              </a:ext>
            </a:extLst>
          </p:cNvPr>
          <p:cNvSpPr txBox="1"/>
          <p:nvPr/>
        </p:nvSpPr>
        <p:spPr>
          <a:xfrm>
            <a:off x="1974574" y="1431022"/>
            <a:ext cx="1302026" cy="46166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Light"/>
                <a:ea typeface="微软雅黑 Light"/>
                <a:cs typeface="+mn-cs"/>
              </a:rPr>
              <a:t>指定</a:t>
            </a:r>
          </a:p>
        </p:txBody>
      </p:sp>
      <p:sp>
        <p:nvSpPr>
          <p:cNvPr id="10" name="TextBox 9">
            <a:extLst>
              <a:ext uri="{FF2B5EF4-FFF2-40B4-BE49-F238E27FC236}">
                <a16:creationId xmlns:a16="http://schemas.microsoft.com/office/drawing/2014/main" id="{514ABC5B-ACFB-4EB8-8142-D2CE64F160C2}"/>
              </a:ext>
            </a:extLst>
          </p:cNvPr>
          <p:cNvSpPr txBox="1"/>
          <p:nvPr/>
        </p:nvSpPr>
        <p:spPr>
          <a:xfrm>
            <a:off x="5461000" y="1841611"/>
            <a:ext cx="2556933" cy="707886"/>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Calibri Light"/>
                <a:ea typeface="微软雅黑 Light"/>
                <a:cs typeface="+mn-cs"/>
              </a:rPr>
              <a:t>若</a:t>
            </a:r>
            <a:r>
              <a:rPr kumimoji="0" lang="en-US" altLang="zh-CN" sz="2000" b="0" i="0" u="none" strike="noStrike" kern="1200" cap="none" spc="0" normalizeH="0" baseline="0" noProof="0" dirty="0">
                <a:ln>
                  <a:noFill/>
                </a:ln>
                <a:solidFill>
                  <a:prstClr val="white"/>
                </a:solidFill>
                <a:effectLst/>
                <a:uLnTx/>
                <a:uFillTx/>
                <a:latin typeface="Calibri Light"/>
                <a:ea typeface="微软雅黑 Light"/>
                <a:cs typeface="+mn-cs"/>
              </a:rPr>
              <a:t>S1</a:t>
            </a:r>
            <a:r>
              <a:rPr kumimoji="0" lang="zh-CN" altLang="en-US" sz="2000" b="0" i="0" u="none" strike="noStrike" kern="1200" cap="none" spc="0" normalizeH="0" baseline="0" noProof="0" dirty="0">
                <a:ln>
                  <a:noFill/>
                </a:ln>
                <a:solidFill>
                  <a:prstClr val="white"/>
                </a:solidFill>
                <a:effectLst/>
                <a:uLnTx/>
                <a:uFillTx/>
                <a:latin typeface="Calibri Light"/>
                <a:ea typeface="微软雅黑 Light"/>
                <a:cs typeface="+mn-cs"/>
              </a:rPr>
              <a:t>∈</a:t>
            </a:r>
            <a:r>
              <a:rPr kumimoji="0" lang="en-US" altLang="zh-CN" sz="2000" b="0" i="0" u="none" strike="noStrike" kern="1200" cap="none" spc="0" normalizeH="0" baseline="0" noProof="0" dirty="0">
                <a:ln>
                  <a:noFill/>
                </a:ln>
                <a:solidFill>
                  <a:prstClr val="white"/>
                </a:solidFill>
                <a:effectLst/>
                <a:uLnTx/>
                <a:uFillTx/>
                <a:latin typeface="Calibri Light"/>
                <a:ea typeface="微软雅黑 Light"/>
                <a:cs typeface="+mn-cs"/>
              </a:rPr>
              <a:t>S</a:t>
            </a:r>
            <a:r>
              <a:rPr kumimoji="0" lang="zh-CN" altLang="en-US" sz="2000" b="0" i="0" u="none" strike="noStrike" kern="1200" cap="none" spc="0" normalizeH="0" baseline="0" noProof="0" dirty="0">
                <a:ln>
                  <a:noFill/>
                </a:ln>
                <a:solidFill>
                  <a:prstClr val="white"/>
                </a:solidFill>
                <a:effectLst/>
                <a:uLnTx/>
                <a:uFillTx/>
                <a:latin typeface="Calibri Light"/>
                <a:ea typeface="微软雅黑 Light"/>
                <a:cs typeface="+mn-cs"/>
              </a:rPr>
              <a:t>，则</a:t>
            </a:r>
            <a:r>
              <a:rPr kumimoji="0" lang="en-US" altLang="zh-CN" sz="2000" b="0" i="0" u="none" strike="noStrike" kern="1200" cap="none" spc="0" normalizeH="0" baseline="0" noProof="0" dirty="0">
                <a:ln>
                  <a:noFill/>
                </a:ln>
                <a:solidFill>
                  <a:prstClr val="white"/>
                </a:solidFill>
                <a:effectLst/>
                <a:uLnTx/>
                <a:uFillTx/>
                <a:latin typeface="Calibri Light"/>
                <a:ea typeface="微软雅黑 Light"/>
                <a:cs typeface="+mn-cs"/>
              </a:rPr>
              <a:t>S1</a:t>
            </a:r>
            <a:r>
              <a:rPr kumimoji="0" lang="zh-CN" altLang="en-US" sz="2000" b="0" i="0" u="none" strike="noStrike" kern="1200" cap="none" spc="0" normalizeH="0" baseline="0" noProof="0" dirty="0">
                <a:ln>
                  <a:noFill/>
                </a:ln>
                <a:solidFill>
                  <a:prstClr val="white"/>
                </a:solidFill>
                <a:effectLst/>
                <a:uLnTx/>
                <a:uFillTx/>
                <a:latin typeface="Calibri Light"/>
                <a:ea typeface="微软雅黑 Light"/>
                <a:cs typeface="+mn-cs"/>
              </a:rPr>
              <a:t>需要被隐藏</a:t>
            </a:r>
          </a:p>
        </p:txBody>
      </p:sp>
    </p:spTree>
    <p:extLst>
      <p:ext uri="{BB962C8B-B14F-4D97-AF65-F5344CB8AC3E}">
        <p14:creationId xmlns:p14="http://schemas.microsoft.com/office/powerpoint/2010/main" val="4250080524"/>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AC8F674-ADE4-4D5F-840D-E76DF0374821}"/>
              </a:ext>
            </a:extLst>
          </p:cNvPr>
          <p:cNvCxnSpPr/>
          <p:nvPr/>
        </p:nvCxnSpPr>
        <p:spPr>
          <a:xfrm>
            <a:off x="555716" y="887504"/>
            <a:ext cx="780396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85F90F5-9DA5-47CF-9F5A-80048E34D3B0}"/>
              </a:ext>
            </a:extLst>
          </p:cNvPr>
          <p:cNvSpPr txBox="1"/>
          <p:nvPr/>
        </p:nvSpPr>
        <p:spPr>
          <a:xfrm>
            <a:off x="764248" y="296563"/>
            <a:ext cx="3807752" cy="5232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lumMod val="50000"/>
                  </a:srgbClr>
                </a:solidFill>
                <a:effectLst/>
                <a:uLnTx/>
                <a:uFillTx/>
                <a:latin typeface="Calibri Light"/>
                <a:ea typeface="微软雅黑 Light"/>
                <a:cs typeface="+mn-cs"/>
              </a:rPr>
              <a:t>如何隐藏</a:t>
            </a:r>
          </a:p>
        </p:txBody>
      </p:sp>
      <p:sp>
        <p:nvSpPr>
          <p:cNvPr id="8" name="TextBox 7">
            <a:extLst>
              <a:ext uri="{FF2B5EF4-FFF2-40B4-BE49-F238E27FC236}">
                <a16:creationId xmlns:a16="http://schemas.microsoft.com/office/drawing/2014/main" id="{66EB58D7-BCAA-43A4-AD11-41DAE6326077}"/>
              </a:ext>
            </a:extLst>
          </p:cNvPr>
          <p:cNvSpPr txBox="1"/>
          <p:nvPr/>
        </p:nvSpPr>
        <p:spPr>
          <a:xfrm>
            <a:off x="773206" y="1465729"/>
            <a:ext cx="7200900" cy="50783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rPr>
              <a:t>          </a:t>
            </a:r>
            <a:br>
              <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rPr>
            </a:br>
            <a:endPar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endParaRPr>
          </a:p>
        </p:txBody>
      </p:sp>
      <p:sp>
        <p:nvSpPr>
          <p:cNvPr id="9" name="矩形 1">
            <a:extLst>
              <a:ext uri="{FF2B5EF4-FFF2-40B4-BE49-F238E27FC236}">
                <a16:creationId xmlns:a16="http://schemas.microsoft.com/office/drawing/2014/main" id="{745A1396-1000-4C27-892C-1C07AC760DA7}"/>
              </a:ext>
            </a:extLst>
          </p:cNvPr>
          <p:cNvSpPr/>
          <p:nvPr/>
        </p:nvSpPr>
        <p:spPr>
          <a:xfrm>
            <a:off x="0" y="1241713"/>
            <a:ext cx="9144000" cy="2660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grpSp>
        <p:nvGrpSpPr>
          <p:cNvPr id="11" name="组合 85">
            <a:extLst>
              <a:ext uri="{FF2B5EF4-FFF2-40B4-BE49-F238E27FC236}">
                <a16:creationId xmlns:a16="http://schemas.microsoft.com/office/drawing/2014/main" id="{7AEE7A91-0785-4F40-8990-BF1A4146D639}"/>
              </a:ext>
            </a:extLst>
          </p:cNvPr>
          <p:cNvGrpSpPr/>
          <p:nvPr/>
        </p:nvGrpSpPr>
        <p:grpSpPr>
          <a:xfrm>
            <a:off x="1057160" y="2350408"/>
            <a:ext cx="303684" cy="442684"/>
            <a:chOff x="2528974" y="2863357"/>
            <a:chExt cx="246811" cy="359779"/>
          </a:xfrm>
          <a:solidFill>
            <a:schemeClr val="bg1"/>
          </a:solidFill>
        </p:grpSpPr>
        <p:sp>
          <p:nvSpPr>
            <p:cNvPr id="12" name="AutoShape 113">
              <a:extLst>
                <a:ext uri="{FF2B5EF4-FFF2-40B4-BE49-F238E27FC236}">
                  <a16:creationId xmlns:a16="http://schemas.microsoft.com/office/drawing/2014/main" id="{77FC17B0-D211-47B6-AFCA-630EA59DA4AD}"/>
                </a:ext>
              </a:extLst>
            </p:cNvPr>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13" name="AutoShape 114">
              <a:extLst>
                <a:ext uri="{FF2B5EF4-FFF2-40B4-BE49-F238E27FC236}">
                  <a16:creationId xmlns:a16="http://schemas.microsoft.com/office/drawing/2014/main" id="{508393D5-769C-4DDC-99D7-C31FC6064742}"/>
                </a:ext>
              </a:extLst>
            </p:cNvPr>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prstClr val="white"/>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
        <p:nvSpPr>
          <p:cNvPr id="2" name="TextBox 1">
            <a:extLst>
              <a:ext uri="{FF2B5EF4-FFF2-40B4-BE49-F238E27FC236}">
                <a16:creationId xmlns:a16="http://schemas.microsoft.com/office/drawing/2014/main" id="{CA056001-00BA-463B-9B9F-FBF67B08FD3A}"/>
              </a:ext>
            </a:extLst>
          </p:cNvPr>
          <p:cNvSpPr txBox="1"/>
          <p:nvPr/>
        </p:nvSpPr>
        <p:spPr>
          <a:xfrm>
            <a:off x="2266122" y="1973560"/>
            <a:ext cx="6104672" cy="92333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rPr>
              <a:t>在分别保持</a:t>
            </a:r>
            <a:r>
              <a:rPr kumimoji="0" lang="en-US" altLang="zh-CN" sz="1800" b="0" i="0" u="none" strike="noStrike" kern="1200" cap="none" spc="0" normalizeH="0" baseline="0" noProof="0" dirty="0">
                <a:ln>
                  <a:noFill/>
                </a:ln>
                <a:solidFill>
                  <a:prstClr val="white"/>
                </a:solidFill>
                <a:effectLst/>
                <a:uLnTx/>
                <a:uFillTx/>
                <a:latin typeface="Calibri Light"/>
                <a:ea typeface="微软雅黑 Light"/>
                <a:cs typeface="+mn-cs"/>
              </a:rPr>
              <a:t>N</a:t>
            </a:r>
            <a:r>
              <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rPr>
              <a:t>和</a:t>
            </a:r>
            <a:r>
              <a:rPr kumimoji="0" lang="en-US" altLang="zh-CN" sz="1800" b="0" i="0" u="none" strike="noStrike" kern="1200" cap="none" spc="0" normalizeH="0" baseline="0" noProof="0" dirty="0">
                <a:ln>
                  <a:noFill/>
                </a:ln>
                <a:solidFill>
                  <a:prstClr val="white"/>
                </a:solidFill>
                <a:effectLst/>
                <a:uLnTx/>
                <a:uFillTx/>
                <a:latin typeface="Calibri Light"/>
                <a:ea typeface="微软雅黑 Light"/>
                <a:cs typeface="+mn-cs"/>
              </a:rPr>
              <a:t>|x|</a:t>
            </a:r>
            <a:r>
              <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rPr>
              <a:t>不变的前提下，适当减少</a:t>
            </a:r>
            <a:r>
              <a:rPr kumimoji="0" lang="en-US" altLang="zh-CN" sz="1800" b="0" i="0" u="none" strike="noStrike" kern="1200" cap="none" spc="0" normalizeH="0" baseline="0" noProof="0" dirty="0">
                <a:ln>
                  <a:noFill/>
                </a:ln>
                <a:solidFill>
                  <a:prstClr val="white"/>
                </a:solidFill>
                <a:effectLst/>
                <a:uLnTx/>
                <a:uFillTx/>
                <a:latin typeface="Calibri Light"/>
                <a:ea typeface="微软雅黑 Light"/>
                <a:cs typeface="+mn-cs"/>
              </a:rPr>
              <a:t>|y|</a:t>
            </a:r>
            <a:r>
              <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rPr>
              <a:t>的值，就可以降低规则</a:t>
            </a:r>
            <a:r>
              <a:rPr kumimoji="0" lang="en-US" altLang="zh-CN" sz="1800" b="0" i="0" u="none" strike="noStrike" kern="1200" cap="none" spc="0" normalizeH="0" baseline="0" noProof="0" dirty="0">
                <a:ln>
                  <a:noFill/>
                </a:ln>
                <a:solidFill>
                  <a:prstClr val="white"/>
                </a:solidFill>
                <a:effectLst/>
                <a:uLnTx/>
                <a:uFillTx/>
                <a:latin typeface="Calibri Light"/>
                <a:ea typeface="微软雅黑 Light"/>
                <a:cs typeface="+mn-cs"/>
              </a:rPr>
              <a:t>x-&gt;y</a:t>
            </a:r>
            <a:r>
              <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rPr>
              <a:t>的支持度和置信度，直到支持度或置信度小于给定的</a:t>
            </a:r>
            <a:r>
              <a:rPr kumimoji="0" lang="en-US" altLang="zh-CN" sz="1800" b="0" i="0" u="none" strike="noStrike" kern="1200" cap="none" spc="0" normalizeH="0" baseline="0" noProof="0" dirty="0" err="1">
                <a:ln>
                  <a:noFill/>
                </a:ln>
                <a:solidFill>
                  <a:prstClr val="white"/>
                </a:solidFill>
                <a:effectLst/>
                <a:uLnTx/>
                <a:uFillTx/>
                <a:latin typeface="Calibri Light"/>
                <a:ea typeface="微软雅黑 Light"/>
                <a:cs typeface="+mn-cs"/>
              </a:rPr>
              <a:t>minSupp</a:t>
            </a:r>
            <a:r>
              <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rPr>
              <a:t>或</a:t>
            </a:r>
            <a:r>
              <a:rPr kumimoji="0" lang="en-US" altLang="zh-CN" sz="1800" b="0" i="0" u="none" strike="noStrike" kern="1200" cap="none" spc="0" normalizeH="0" baseline="0" noProof="0" dirty="0" err="1">
                <a:ln>
                  <a:noFill/>
                </a:ln>
                <a:solidFill>
                  <a:prstClr val="white"/>
                </a:solidFill>
                <a:effectLst/>
                <a:uLnTx/>
                <a:uFillTx/>
                <a:latin typeface="Calibri Light"/>
                <a:ea typeface="微软雅黑 Light"/>
                <a:cs typeface="+mn-cs"/>
              </a:rPr>
              <a:t>minConf</a:t>
            </a:r>
            <a:endPar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endParaRPr>
          </a:p>
        </p:txBody>
      </p:sp>
    </p:spTree>
    <p:extLst>
      <p:ext uri="{BB962C8B-B14F-4D97-AF65-F5344CB8AC3E}">
        <p14:creationId xmlns:p14="http://schemas.microsoft.com/office/powerpoint/2010/main" val="5881165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99838" y="113169"/>
            <a:ext cx="2339102" cy="52322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算法实现步骤</a:t>
            </a:r>
          </a:p>
        </p:txBody>
      </p:sp>
      <p:sp>
        <p:nvSpPr>
          <p:cNvPr id="6" name="任意多边形 5"/>
          <p:cNvSpPr/>
          <p:nvPr/>
        </p:nvSpPr>
        <p:spPr>
          <a:xfrm>
            <a:off x="103610"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8" name="任意多边形 7"/>
          <p:cNvSpPr/>
          <p:nvPr/>
        </p:nvSpPr>
        <p:spPr>
          <a:xfrm>
            <a:off x="2220216"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5228" tIns="52007" rIns="381214" bIns="52007" numCol="1" spcCol="1270" anchor="ctr" anchorCtr="0">
            <a:noAutofit/>
          </a:bodyPr>
          <a:lstStyle/>
          <a:p>
            <a:pPr marL="0" marR="0" lvl="0" indent="0" algn="ctr" defTabSz="1733550" rtl="0" eaLnBrk="1" fontAlgn="auto" latinLnBrk="0" hangingPunct="1">
              <a:lnSpc>
                <a:spcPct val="90000"/>
              </a:lnSpc>
              <a:spcBef>
                <a:spcPct val="0"/>
              </a:spcBef>
              <a:spcAft>
                <a:spcPct val="35000"/>
              </a:spcAft>
              <a:buClrTx/>
              <a:buSzTx/>
              <a:buFontTx/>
              <a:buNone/>
              <a:tabLst/>
              <a:defRPr/>
            </a:pPr>
            <a:endParaRPr kumimoji="0" lang="zh-CN" altLang="en-US" sz="39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9" name="任意多边形 8"/>
          <p:cNvSpPr/>
          <p:nvPr/>
        </p:nvSpPr>
        <p:spPr>
          <a:xfrm>
            <a:off x="4336823"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10" name="任意多边形 9"/>
          <p:cNvSpPr/>
          <p:nvPr/>
        </p:nvSpPr>
        <p:spPr>
          <a:xfrm>
            <a:off x="6453429"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marL="0" marR="0" lvl="0" indent="0" algn="ctr" defTabSz="1244600" rtl="0" eaLnBrk="1" fontAlgn="auto" latinLnBrk="0" hangingPunct="1">
              <a:lnSpc>
                <a:spcPct val="90000"/>
              </a:lnSpc>
              <a:spcBef>
                <a:spcPct val="0"/>
              </a:spcBef>
              <a:spcAft>
                <a:spcPct val="3500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61" name="矩形 60"/>
          <p:cNvSpPr/>
          <p:nvPr/>
        </p:nvSpPr>
        <p:spPr>
          <a:xfrm>
            <a:off x="103610" y="3894550"/>
            <a:ext cx="2122640" cy="495457"/>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zh-CN" altLang="en-US" sz="1050" b="0" i="0" u="none" strike="noStrike" kern="1200" cap="none" spc="0" normalizeH="0" baseline="0" noProof="0" dirty="0">
                <a:ln>
                  <a:noFill/>
                </a:ln>
                <a:solidFill>
                  <a:srgbClr val="304371"/>
                </a:solidFill>
                <a:effectLst/>
                <a:uLnTx/>
                <a:uFillTx/>
                <a:latin typeface="Calibri Light"/>
                <a:ea typeface="微软雅黑 Light"/>
                <a:cs typeface="+mn-cs"/>
              </a:rPr>
              <a:t>源数据库</a:t>
            </a:r>
            <a:r>
              <a:rPr kumimoji="0" lang="en-US" altLang="zh-CN" sz="1050" b="0" i="0" u="none" strike="noStrike" kern="1200" cap="none" spc="0" normalizeH="0" baseline="0" noProof="0" dirty="0">
                <a:ln>
                  <a:noFill/>
                </a:ln>
                <a:solidFill>
                  <a:srgbClr val="304371"/>
                </a:solidFill>
                <a:effectLst/>
                <a:uLnTx/>
                <a:uFillTx/>
                <a:latin typeface="Calibri Light"/>
                <a:ea typeface="微软雅黑 Light"/>
                <a:cs typeface="+mn-cs"/>
              </a:rPr>
              <a:t>D</a:t>
            </a:r>
            <a:r>
              <a:rPr kumimoji="0" lang="zh-CN" altLang="en-US" sz="1050" b="0" i="0" u="none" strike="noStrike" kern="1200" cap="none" spc="0" normalizeH="0" baseline="0" noProof="0" dirty="0">
                <a:ln>
                  <a:noFill/>
                </a:ln>
                <a:solidFill>
                  <a:srgbClr val="304371"/>
                </a:solidFill>
                <a:effectLst/>
                <a:uLnTx/>
                <a:uFillTx/>
                <a:latin typeface="Calibri Light"/>
                <a:ea typeface="微软雅黑 Light"/>
                <a:cs typeface="+mn-cs"/>
              </a:rPr>
              <a:t>，指定</a:t>
            </a:r>
            <a:r>
              <a:rPr kumimoji="0" lang="en-US" altLang="zh-CN" sz="1050" b="0" i="0" u="none" strike="noStrike" kern="1200" cap="none" spc="0" normalizeH="0" baseline="0" noProof="0" dirty="0" err="1">
                <a:ln>
                  <a:noFill/>
                </a:ln>
                <a:solidFill>
                  <a:srgbClr val="304371"/>
                </a:solidFill>
                <a:effectLst/>
                <a:uLnTx/>
                <a:uFillTx/>
                <a:latin typeface="Calibri Light"/>
                <a:ea typeface="微软雅黑 Light"/>
                <a:cs typeface="+mn-cs"/>
              </a:rPr>
              <a:t>minSupp,minConf</a:t>
            </a:r>
            <a:r>
              <a:rPr kumimoji="0" lang="en-US" altLang="zh-CN" sz="1050" b="0" i="0" u="none" strike="noStrike" kern="1200" cap="none" spc="0" normalizeH="0" baseline="0" noProof="0" dirty="0">
                <a:ln>
                  <a:noFill/>
                </a:ln>
                <a:solidFill>
                  <a:srgbClr val="304371"/>
                </a:solidFill>
                <a:effectLst/>
                <a:uLnTx/>
                <a:uFillTx/>
                <a:latin typeface="Calibri Light"/>
                <a:ea typeface="微软雅黑 Light"/>
                <a:cs typeface="+mn-cs"/>
              </a:rPr>
              <a:t>,</a:t>
            </a:r>
            <a:r>
              <a:rPr kumimoji="0" lang="zh-CN" altLang="en-US" sz="1050" b="0" i="0" u="none" strike="noStrike" kern="1200" cap="none" spc="0" normalizeH="0" baseline="0" noProof="0" dirty="0">
                <a:ln>
                  <a:noFill/>
                </a:ln>
                <a:solidFill>
                  <a:srgbClr val="304371"/>
                </a:solidFill>
                <a:effectLst/>
                <a:uLnTx/>
                <a:uFillTx/>
                <a:latin typeface="Calibri Light"/>
                <a:ea typeface="微软雅黑 Light"/>
                <a:cs typeface="+mn-cs"/>
              </a:rPr>
              <a:t>敏感项集</a:t>
            </a:r>
            <a:r>
              <a:rPr kumimoji="0" lang="en-US" altLang="zh-CN" sz="1050" b="0" i="0" u="none" strike="noStrike" kern="1200" cap="none" spc="0" normalizeH="0" baseline="0" noProof="0" dirty="0">
                <a:ln>
                  <a:noFill/>
                </a:ln>
                <a:solidFill>
                  <a:srgbClr val="304371"/>
                </a:solidFill>
                <a:effectLst/>
                <a:uLnTx/>
                <a:uFillTx/>
                <a:latin typeface="Calibri Light"/>
                <a:ea typeface="微软雅黑 Light"/>
                <a:cs typeface="+mn-cs"/>
              </a:rPr>
              <a:t>S</a:t>
            </a:r>
          </a:p>
        </p:txBody>
      </p:sp>
      <p:cxnSp>
        <p:nvCxnSpPr>
          <p:cNvPr id="62" name="直接连接符 61"/>
          <p:cNvCxnSpPr/>
          <p:nvPr/>
        </p:nvCxnSpPr>
        <p:spPr>
          <a:xfrm>
            <a:off x="1046673"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87550" y="3566843"/>
            <a:ext cx="1154761"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rPr>
              <a:t>输入</a:t>
            </a:r>
          </a:p>
        </p:txBody>
      </p:sp>
      <p:sp>
        <p:nvSpPr>
          <p:cNvPr id="11" name="椭圆 10"/>
          <p:cNvSpPr/>
          <p:nvPr/>
        </p:nvSpPr>
        <p:spPr>
          <a:xfrm>
            <a:off x="943375" y="3000870"/>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64" name="椭圆 63"/>
          <p:cNvSpPr/>
          <p:nvPr/>
        </p:nvSpPr>
        <p:spPr>
          <a:xfrm>
            <a:off x="3044887"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65" name="矩形 64"/>
          <p:cNvSpPr/>
          <p:nvPr/>
        </p:nvSpPr>
        <p:spPr>
          <a:xfrm>
            <a:off x="2214183" y="1348251"/>
            <a:ext cx="2122640" cy="494944"/>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zh-CN" altLang="en-US" sz="1050" b="0" i="0" u="none" strike="noStrike" kern="1200" cap="none" spc="0" normalizeH="0" baseline="0" noProof="0" dirty="0">
                <a:ln>
                  <a:noFill/>
                </a:ln>
                <a:solidFill>
                  <a:srgbClr val="304371"/>
                </a:solidFill>
                <a:effectLst/>
                <a:uLnTx/>
                <a:uFillTx/>
                <a:latin typeface="Calibri Light"/>
                <a:ea typeface="微软雅黑 Light"/>
                <a:cs typeface="+mn-cs"/>
              </a:rPr>
              <a:t>对数据库所包含的事务，去除宽度为</a:t>
            </a:r>
            <a:r>
              <a:rPr kumimoji="0" lang="en-US" altLang="zh-CN" sz="1050" b="0" i="0" u="none" strike="noStrike" kern="1200" cap="none" spc="0" normalizeH="0" baseline="0" noProof="0" dirty="0">
                <a:ln>
                  <a:noFill/>
                </a:ln>
                <a:solidFill>
                  <a:srgbClr val="304371"/>
                </a:solidFill>
                <a:effectLst/>
                <a:uLnTx/>
                <a:uFillTx/>
                <a:latin typeface="Calibri Light"/>
                <a:ea typeface="微软雅黑 Light"/>
                <a:cs typeface="+mn-cs"/>
              </a:rPr>
              <a:t>1</a:t>
            </a:r>
            <a:r>
              <a:rPr kumimoji="0" lang="zh-CN" altLang="en-US" sz="1050" b="0" i="0" u="none" strike="noStrike" kern="1200" cap="none" spc="0" normalizeH="0" baseline="0" noProof="0" dirty="0">
                <a:ln>
                  <a:noFill/>
                </a:ln>
                <a:solidFill>
                  <a:srgbClr val="304371"/>
                </a:solidFill>
                <a:effectLst/>
                <a:uLnTx/>
                <a:uFillTx/>
                <a:latin typeface="Calibri Light"/>
                <a:ea typeface="微软雅黑 Light"/>
                <a:cs typeface="+mn-cs"/>
              </a:rPr>
              <a:t>的事务</a:t>
            </a:r>
            <a:endParaRPr kumimoji="0" lang="en-US" altLang="zh-CN" sz="1050" b="0" i="0" u="none" strike="noStrike" kern="1200" cap="none" spc="0" normalizeH="0" baseline="0" noProof="0" dirty="0">
              <a:ln>
                <a:noFill/>
              </a:ln>
              <a:solidFill>
                <a:srgbClr val="304371"/>
              </a:solidFill>
              <a:effectLst/>
              <a:uLnTx/>
              <a:uFillTx/>
              <a:latin typeface="Calibri Light"/>
              <a:ea typeface="微软雅黑 Light"/>
              <a:cs typeface="+mn-cs"/>
            </a:endParaRPr>
          </a:p>
        </p:txBody>
      </p:sp>
      <p:cxnSp>
        <p:nvCxnSpPr>
          <p:cNvPr id="66" name="直接连接符 65"/>
          <p:cNvCxnSpPr/>
          <p:nvPr/>
        </p:nvCxnSpPr>
        <p:spPr>
          <a:xfrm>
            <a:off x="3157246" y="1348251"/>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2738940" y="1040473"/>
            <a:ext cx="1032714"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rPr>
              <a:t>顺序扫描</a:t>
            </a:r>
          </a:p>
        </p:txBody>
      </p:sp>
      <p:sp>
        <p:nvSpPr>
          <p:cNvPr id="68" name="椭圆 67"/>
          <p:cNvSpPr/>
          <p:nvPr/>
        </p:nvSpPr>
        <p:spPr>
          <a:xfrm>
            <a:off x="5245838" y="2989582"/>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69" name="矩形 68"/>
          <p:cNvSpPr/>
          <p:nvPr/>
        </p:nvSpPr>
        <p:spPr>
          <a:xfrm>
            <a:off x="4435000" y="3894550"/>
            <a:ext cx="2351784" cy="781945"/>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zh-CN" altLang="en-US" sz="1050" b="0" i="0" u="none" strike="noStrike" kern="1200" cap="none" spc="0" normalizeH="0" baseline="0" noProof="0" dirty="0">
                <a:ln>
                  <a:noFill/>
                </a:ln>
                <a:solidFill>
                  <a:srgbClr val="304371"/>
                </a:solidFill>
                <a:effectLst/>
                <a:uLnTx/>
                <a:uFillTx/>
                <a:latin typeface="Calibri Light"/>
                <a:ea typeface="微软雅黑 Light"/>
                <a:cs typeface="+mn-cs"/>
              </a:rPr>
              <a:t>对原始事务库处理后的数据库作为</a:t>
            </a:r>
            <a:r>
              <a:rPr kumimoji="0" lang="en-US" altLang="zh-CN" sz="1050" b="0" i="0" u="none" strike="noStrike" kern="1200" cap="none" spc="0" normalizeH="0" baseline="0" noProof="0" dirty="0">
                <a:ln>
                  <a:noFill/>
                </a:ln>
                <a:solidFill>
                  <a:srgbClr val="304371"/>
                </a:solidFill>
                <a:effectLst/>
                <a:uLnTx/>
                <a:uFillTx/>
                <a:latin typeface="Calibri Light"/>
                <a:ea typeface="微软雅黑 Light"/>
                <a:cs typeface="+mn-cs"/>
              </a:rPr>
              <a:t>D’</a:t>
            </a:r>
          </a:p>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en-US" altLang="zh-CN" sz="1050" b="0" i="0" u="none" strike="noStrike" kern="1200" cap="none" spc="0" normalizeH="0" baseline="0" noProof="0" dirty="0">
                <a:ln>
                  <a:noFill/>
                </a:ln>
                <a:solidFill>
                  <a:srgbClr val="304371"/>
                </a:solidFill>
                <a:effectLst/>
                <a:uLnTx/>
                <a:uFillTx/>
                <a:latin typeface="Calibri Light"/>
                <a:ea typeface="微软雅黑 Light"/>
                <a:cs typeface="+mn-cs"/>
              </a:rPr>
              <a:t>D1:</a:t>
            </a:r>
            <a:r>
              <a:rPr kumimoji="0" lang="zh-CN" altLang="en-US" sz="1050" b="0" i="0" u="none" strike="noStrike" kern="1200" cap="none" spc="0" normalizeH="0" baseline="0" noProof="0" dirty="0">
                <a:ln>
                  <a:noFill/>
                </a:ln>
                <a:solidFill>
                  <a:srgbClr val="304371"/>
                </a:solidFill>
                <a:effectLst/>
                <a:uLnTx/>
                <a:uFillTx/>
                <a:latin typeface="Calibri Light"/>
                <a:ea typeface="微软雅黑 Light"/>
                <a:cs typeface="+mn-cs"/>
              </a:rPr>
              <a:t>与原数据库结构相同，存放</a:t>
            </a:r>
            <a:r>
              <a:rPr kumimoji="0" lang="en-US" altLang="zh-CN" sz="1050" b="0" i="0" u="none" strike="noStrike" kern="1200" cap="none" spc="0" normalizeH="0" baseline="0" noProof="0" dirty="0">
                <a:ln>
                  <a:noFill/>
                </a:ln>
                <a:solidFill>
                  <a:srgbClr val="304371"/>
                </a:solidFill>
                <a:effectLst/>
                <a:uLnTx/>
                <a:uFillTx/>
                <a:latin typeface="Calibri Light"/>
                <a:ea typeface="微软雅黑 Light"/>
                <a:cs typeface="+mn-cs"/>
              </a:rPr>
              <a:t>D</a:t>
            </a:r>
            <a:r>
              <a:rPr kumimoji="0" lang="zh-CN" altLang="en-US" sz="1050" b="0" i="0" u="none" strike="noStrike" kern="1200" cap="none" spc="0" normalizeH="0" baseline="0" noProof="0" dirty="0">
                <a:ln>
                  <a:noFill/>
                </a:ln>
                <a:solidFill>
                  <a:srgbClr val="304371"/>
                </a:solidFill>
                <a:effectLst/>
                <a:uLnTx/>
                <a:uFillTx/>
                <a:latin typeface="Calibri Light"/>
                <a:ea typeface="微软雅黑 Light"/>
                <a:cs typeface="+mn-cs"/>
              </a:rPr>
              <a:t>‘中包含相应的敏感项目的事务</a:t>
            </a:r>
            <a:endParaRPr kumimoji="0" lang="en-US" altLang="zh-CN" sz="1050" b="0" i="0" u="none" strike="noStrike" kern="1200" cap="none" spc="0" normalizeH="0" baseline="0" noProof="0" dirty="0">
              <a:ln>
                <a:noFill/>
              </a:ln>
              <a:solidFill>
                <a:srgbClr val="304371"/>
              </a:solidFill>
              <a:effectLst/>
              <a:uLnTx/>
              <a:uFillTx/>
              <a:latin typeface="Calibri Light"/>
              <a:ea typeface="微软雅黑 Light"/>
              <a:cs typeface="+mn-cs"/>
            </a:endParaRPr>
          </a:p>
        </p:txBody>
      </p:sp>
      <p:cxnSp>
        <p:nvCxnSpPr>
          <p:cNvPr id="70" name="直接连接符 69"/>
          <p:cNvCxnSpPr/>
          <p:nvPr/>
        </p:nvCxnSpPr>
        <p:spPr>
          <a:xfrm>
            <a:off x="5417521"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52571" y="3566843"/>
            <a:ext cx="1338162"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rPr>
              <a:t>产生</a:t>
            </a:r>
            <a:r>
              <a:rPr kumimoji="0" lang="en-US" altLang="zh-CN"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rPr>
              <a:t>D’</a:t>
            </a:r>
            <a:r>
              <a:rPr kumimoji="0" lang="zh-CN" altLang="en-US"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rPr>
              <a:t>和</a:t>
            </a:r>
            <a:r>
              <a:rPr kumimoji="0" lang="en-US" altLang="zh-CN"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rPr>
              <a:t>D1</a:t>
            </a:r>
            <a:endParaRPr kumimoji="0" lang="zh-CN" altLang="en-US"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endParaRPr>
          </a:p>
        </p:txBody>
      </p:sp>
      <p:sp>
        <p:nvSpPr>
          <p:cNvPr id="72" name="椭圆 71"/>
          <p:cNvSpPr/>
          <p:nvPr/>
        </p:nvSpPr>
        <p:spPr>
          <a:xfrm>
            <a:off x="7301806"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73" name="矩形 72"/>
          <p:cNvSpPr/>
          <p:nvPr/>
        </p:nvSpPr>
        <p:spPr>
          <a:xfrm>
            <a:off x="6522232" y="1341265"/>
            <a:ext cx="2122640" cy="705001"/>
          </a:xfrm>
          <a:prstGeom prst="rect">
            <a:avLst/>
          </a:prstGeom>
        </p:spPr>
        <p:txBody>
          <a:bodyPr wrap="square">
            <a:spAutoFit/>
          </a:bodyPr>
          <a:lstStyle/>
          <a:p>
            <a:pPr marL="0" marR="0" lvl="0" indent="0" algn="ctr" defTabSz="685800" rtl="0" eaLnBrk="1" fontAlgn="auto" latinLnBrk="0" hangingPunct="1">
              <a:lnSpc>
                <a:spcPct val="130000"/>
              </a:lnSpc>
              <a:spcBef>
                <a:spcPts val="600"/>
              </a:spcBef>
              <a:spcAft>
                <a:spcPts val="0"/>
              </a:spcAft>
              <a:buClrTx/>
              <a:buSzTx/>
              <a:buFontTx/>
              <a:buNone/>
              <a:tabLst/>
              <a:defRPr/>
            </a:pPr>
            <a:r>
              <a:rPr kumimoji="0" lang="zh-CN" altLang="en-US" sz="1050" b="0" i="0" u="none" strike="noStrike" kern="1200" cap="none" spc="0" normalizeH="0" baseline="0" noProof="0" dirty="0">
                <a:ln>
                  <a:noFill/>
                </a:ln>
                <a:solidFill>
                  <a:srgbClr val="304371"/>
                </a:solidFill>
                <a:effectLst/>
                <a:uLnTx/>
                <a:uFillTx/>
                <a:latin typeface="Calibri Light"/>
                <a:ea typeface="微软雅黑 Light"/>
                <a:cs typeface="+mn-cs"/>
              </a:rPr>
              <a:t>若需要隐藏的规则会被发现，则至少需要</a:t>
            </a:r>
            <a:r>
              <a:rPr kumimoji="0" lang="en-US" altLang="zh-CN" sz="1050" b="0" i="0" u="none" strike="noStrike" kern="1200" cap="none" spc="0" normalizeH="0" baseline="0" noProof="0" dirty="0">
                <a:ln>
                  <a:noFill/>
                </a:ln>
                <a:solidFill>
                  <a:srgbClr val="304371"/>
                </a:solidFill>
                <a:effectLst/>
                <a:uLnTx/>
                <a:uFillTx/>
                <a:latin typeface="Calibri Light"/>
                <a:ea typeface="微软雅黑 Light"/>
                <a:cs typeface="+mn-cs"/>
              </a:rPr>
              <a:t>a</a:t>
            </a:r>
            <a:r>
              <a:rPr kumimoji="0" lang="zh-CN" altLang="en-US" sz="1050" b="0" i="0" u="none" strike="noStrike" kern="1200" cap="none" spc="0" normalizeH="0" baseline="0" noProof="0" dirty="0">
                <a:ln>
                  <a:noFill/>
                </a:ln>
                <a:solidFill>
                  <a:srgbClr val="304371"/>
                </a:solidFill>
                <a:effectLst/>
                <a:uLnTx/>
                <a:uFillTx/>
                <a:latin typeface="Calibri Light"/>
                <a:ea typeface="微软雅黑 Light"/>
                <a:cs typeface="+mn-cs"/>
              </a:rPr>
              <a:t>或</a:t>
            </a:r>
            <a:r>
              <a:rPr kumimoji="0" lang="en-US" altLang="zh-CN" sz="1050" b="0" i="0" u="none" strike="noStrike" kern="1200" cap="none" spc="0" normalizeH="0" baseline="0" noProof="0" dirty="0">
                <a:ln>
                  <a:noFill/>
                </a:ln>
                <a:solidFill>
                  <a:srgbClr val="304371"/>
                </a:solidFill>
                <a:effectLst/>
                <a:uLnTx/>
                <a:uFillTx/>
                <a:latin typeface="Calibri Light"/>
                <a:ea typeface="微软雅黑 Light"/>
                <a:cs typeface="+mn-cs"/>
              </a:rPr>
              <a:t>b</a:t>
            </a:r>
            <a:r>
              <a:rPr kumimoji="0" lang="zh-CN" altLang="en-US" sz="1050" b="0" i="0" u="none" strike="noStrike" kern="1200" cap="none" spc="0" normalizeH="0" baseline="0" noProof="0" dirty="0">
                <a:ln>
                  <a:noFill/>
                </a:ln>
                <a:solidFill>
                  <a:srgbClr val="304371"/>
                </a:solidFill>
                <a:effectLst/>
                <a:uLnTx/>
                <a:uFillTx/>
                <a:latin typeface="Calibri Light"/>
                <a:ea typeface="微软雅黑 Light"/>
                <a:cs typeface="+mn-cs"/>
              </a:rPr>
              <a:t>个同时包含</a:t>
            </a:r>
            <a:r>
              <a:rPr kumimoji="0" lang="en-US" altLang="zh-CN" sz="1050" b="0" i="0" u="none" strike="noStrike" kern="1200" cap="none" spc="0" normalizeH="0" baseline="0" noProof="0" dirty="0">
                <a:ln>
                  <a:noFill/>
                </a:ln>
                <a:solidFill>
                  <a:srgbClr val="304371"/>
                </a:solidFill>
                <a:effectLst/>
                <a:uLnTx/>
                <a:uFillTx/>
                <a:latin typeface="Calibri Light"/>
                <a:ea typeface="微软雅黑 Light"/>
                <a:cs typeface="+mn-cs"/>
              </a:rPr>
              <a:t>x</a:t>
            </a:r>
            <a:r>
              <a:rPr kumimoji="0" lang="zh-CN" altLang="en-US" sz="1050" b="0" i="0" u="none" strike="noStrike" kern="1200" cap="none" spc="0" normalizeH="0" baseline="0" noProof="0" dirty="0">
                <a:ln>
                  <a:noFill/>
                </a:ln>
                <a:solidFill>
                  <a:srgbClr val="304371"/>
                </a:solidFill>
                <a:effectLst/>
                <a:uLnTx/>
                <a:uFillTx/>
                <a:latin typeface="Calibri Light"/>
                <a:ea typeface="微软雅黑 Light"/>
                <a:cs typeface="+mn-cs"/>
              </a:rPr>
              <a:t>和</a:t>
            </a:r>
            <a:r>
              <a:rPr kumimoji="0" lang="en-US" altLang="zh-CN" sz="1050" b="0" i="0" u="none" strike="noStrike" kern="1200" cap="none" spc="0" normalizeH="0" baseline="0" noProof="0" dirty="0">
                <a:ln>
                  <a:noFill/>
                </a:ln>
                <a:solidFill>
                  <a:srgbClr val="304371"/>
                </a:solidFill>
                <a:effectLst/>
                <a:uLnTx/>
                <a:uFillTx/>
                <a:latin typeface="Calibri Light"/>
                <a:ea typeface="微软雅黑 Light"/>
                <a:cs typeface="+mn-cs"/>
              </a:rPr>
              <a:t>y</a:t>
            </a:r>
            <a:r>
              <a:rPr kumimoji="0" lang="zh-CN" altLang="en-US" sz="1050" b="0" i="0" u="none" strike="noStrike" kern="1200" cap="none" spc="0" normalizeH="0" baseline="0" noProof="0" dirty="0">
                <a:ln>
                  <a:noFill/>
                </a:ln>
                <a:solidFill>
                  <a:srgbClr val="304371"/>
                </a:solidFill>
                <a:effectLst/>
                <a:uLnTx/>
                <a:uFillTx/>
                <a:latin typeface="Calibri Light"/>
                <a:ea typeface="微软雅黑 Light"/>
                <a:cs typeface="+mn-cs"/>
              </a:rPr>
              <a:t>的事务将</a:t>
            </a:r>
            <a:r>
              <a:rPr kumimoji="0" lang="en-US" altLang="zh-CN" sz="1050" b="0" i="0" u="none" strike="noStrike" kern="1200" cap="none" spc="0" normalizeH="0" baseline="0" noProof="0" dirty="0">
                <a:ln>
                  <a:noFill/>
                </a:ln>
                <a:solidFill>
                  <a:srgbClr val="304371"/>
                </a:solidFill>
                <a:effectLst/>
                <a:uLnTx/>
                <a:uFillTx/>
                <a:latin typeface="Calibri Light"/>
                <a:ea typeface="微软雅黑 Light"/>
                <a:cs typeface="+mn-cs"/>
              </a:rPr>
              <a:t>y</a:t>
            </a:r>
            <a:r>
              <a:rPr kumimoji="0" lang="zh-CN" altLang="en-US" sz="1050" b="0" i="0" u="none" strike="noStrike" kern="1200" cap="none" spc="0" normalizeH="0" baseline="0" noProof="0" dirty="0">
                <a:ln>
                  <a:noFill/>
                </a:ln>
                <a:solidFill>
                  <a:srgbClr val="304371"/>
                </a:solidFill>
                <a:effectLst/>
                <a:uLnTx/>
                <a:uFillTx/>
                <a:latin typeface="Calibri Light"/>
                <a:ea typeface="微软雅黑 Light"/>
                <a:cs typeface="+mn-cs"/>
              </a:rPr>
              <a:t>从事务中删除</a:t>
            </a:r>
            <a:endParaRPr kumimoji="0" lang="en-US" altLang="zh-CN" sz="1050" b="0" i="0" u="none" strike="noStrike" kern="1200" cap="none" spc="0" normalizeH="0" baseline="0" noProof="0" dirty="0">
              <a:ln>
                <a:noFill/>
              </a:ln>
              <a:solidFill>
                <a:srgbClr val="304371"/>
              </a:solidFill>
              <a:effectLst/>
              <a:uLnTx/>
              <a:uFillTx/>
              <a:latin typeface="Calibri Light"/>
              <a:ea typeface="微软雅黑 Light"/>
              <a:cs typeface="+mn-cs"/>
            </a:endParaRPr>
          </a:p>
        </p:txBody>
      </p:sp>
      <p:cxnSp>
        <p:nvCxnSpPr>
          <p:cNvPr id="74" name="直接连接符 73"/>
          <p:cNvCxnSpPr/>
          <p:nvPr/>
        </p:nvCxnSpPr>
        <p:spPr>
          <a:xfrm>
            <a:off x="7465295" y="1341265"/>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023607" y="1040473"/>
            <a:ext cx="1426126" cy="307777"/>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rPr>
              <a:t>处理中间库</a:t>
            </a:r>
            <a:r>
              <a:rPr kumimoji="0" lang="en-US" altLang="zh-CN"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rPr>
              <a:t>D’</a:t>
            </a:r>
            <a:endParaRPr kumimoji="0" lang="zh-CN" altLang="en-US" sz="1400" b="0" i="0" u="none" strike="noStrike" kern="12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mn-cs"/>
            </a:endParaRPr>
          </a:p>
        </p:txBody>
      </p:sp>
      <p:grpSp>
        <p:nvGrpSpPr>
          <p:cNvPr id="40" name="组合 39"/>
          <p:cNvGrpSpPr/>
          <p:nvPr/>
        </p:nvGrpSpPr>
        <p:grpSpPr>
          <a:xfrm>
            <a:off x="3178990" y="2216520"/>
            <a:ext cx="265547" cy="266722"/>
            <a:chOff x="5394325" y="2859088"/>
            <a:chExt cx="358775" cy="360362"/>
          </a:xfrm>
          <a:solidFill>
            <a:schemeClr val="accent1"/>
          </a:solidFill>
        </p:grpSpPr>
        <p:sp>
          <p:nvSpPr>
            <p:cNvPr id="41"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42"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43"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44"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45"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46"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grpSp>
        <p:nvGrpSpPr>
          <p:cNvPr id="47" name="组合 46"/>
          <p:cNvGrpSpPr/>
          <p:nvPr/>
        </p:nvGrpSpPr>
        <p:grpSpPr>
          <a:xfrm>
            <a:off x="5374690" y="3123540"/>
            <a:ext cx="265836" cy="265836"/>
            <a:chOff x="5394312" y="2141343"/>
            <a:chExt cx="359165" cy="359165"/>
          </a:xfrm>
          <a:solidFill>
            <a:schemeClr val="accent1"/>
          </a:solidFill>
        </p:grpSpPr>
        <p:sp>
          <p:nvSpPr>
            <p:cNvPr id="48"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49"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50"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
        <p:nvSpPr>
          <p:cNvPr id="51" name="AutoShape 112"/>
          <p:cNvSpPr/>
          <p:nvPr/>
        </p:nvSpPr>
        <p:spPr bwMode="auto">
          <a:xfrm>
            <a:off x="7430652" y="2222656"/>
            <a:ext cx="266723" cy="26554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nvGrpSpPr>
          <p:cNvPr id="52" name="组合 51"/>
          <p:cNvGrpSpPr/>
          <p:nvPr/>
        </p:nvGrpSpPr>
        <p:grpSpPr>
          <a:xfrm>
            <a:off x="1077333" y="313587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cxnSp>
        <p:nvCxnSpPr>
          <p:cNvPr id="55" name="Straight Connector 54">
            <a:extLst>
              <a:ext uri="{FF2B5EF4-FFF2-40B4-BE49-F238E27FC236}">
                <a16:creationId xmlns:a16="http://schemas.microsoft.com/office/drawing/2014/main" id="{A15ABEFC-A3EF-4A59-8D49-81D00C39396A}"/>
              </a:ext>
            </a:extLst>
          </p:cNvPr>
          <p:cNvCxnSpPr/>
          <p:nvPr/>
        </p:nvCxnSpPr>
        <p:spPr>
          <a:xfrm>
            <a:off x="322586" y="772602"/>
            <a:ext cx="780396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094660"/>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00" y="1467117"/>
            <a:ext cx="9144000" cy="29745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第一部分：模糊关联规则</a:t>
            </a:r>
          </a:p>
        </p:txBody>
      </p:sp>
      <p:sp>
        <p:nvSpPr>
          <p:cNvPr id="5" name="矩形 4"/>
          <p:cNvSpPr/>
          <p:nvPr/>
        </p:nvSpPr>
        <p:spPr>
          <a:xfrm>
            <a:off x="1239582" y="575233"/>
            <a:ext cx="125547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Fuzzy association rules</a:t>
            </a:r>
          </a:p>
        </p:txBody>
      </p:sp>
      <p:cxnSp>
        <p:nvCxnSpPr>
          <p:cNvPr id="7" name="直接连接符 6"/>
          <p:cNvCxnSpPr/>
          <p:nvPr/>
        </p:nvCxnSpPr>
        <p:spPr>
          <a:xfrm>
            <a:off x="1337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9260" y="2485046"/>
            <a:ext cx="2635684" cy="1750031"/>
          </a:xfrm>
          <a:prstGeom prst="rect">
            <a:avLst/>
          </a:prstGeom>
        </p:spPr>
        <p:txBody>
          <a:bodyPr wrap="square">
            <a:spAutoFit/>
          </a:bodyPr>
          <a:lstStyle/>
          <a:p>
            <a:pPr>
              <a:lnSpc>
                <a:spcPct val="130000"/>
              </a:lnSpc>
              <a:spcBef>
                <a:spcPts val="600"/>
              </a:spcBef>
            </a:pPr>
            <a:r>
              <a:rPr lang="zh-CN" altLang="en-US" sz="1200" dirty="0">
                <a:solidFill>
                  <a:schemeClr val="bg1"/>
                </a:solidFill>
              </a:rPr>
              <a:t>是一种基于概念和概念层次的数学化的表达。概念格是在形式背景上，基于对象和属性之间的二元关系，建立了对象集和属性集之间的联系，刻画出概念之间的特化和泛化关系，体现了概念的层次结构，从而成为了知识表现的有力工具。</a:t>
            </a:r>
            <a:endParaRPr lang="en-US" altLang="zh-CN" sz="1200" i="1" dirty="0">
              <a:solidFill>
                <a:schemeClr val="bg1"/>
              </a:solidFill>
              <a:latin typeface="Cambria Math" panose="02040503050406030204" pitchFamily="18" charset="0"/>
              <a:ea typeface="Cambria Math" panose="02040503050406030204" pitchFamily="18" charset="0"/>
            </a:endParaRPr>
          </a:p>
        </p:txBody>
      </p:sp>
      <p:cxnSp>
        <p:nvCxnSpPr>
          <p:cNvPr id="48" name="直接连接符 47"/>
          <p:cNvCxnSpPr/>
          <p:nvPr/>
        </p:nvCxnSpPr>
        <p:spPr>
          <a:xfrm>
            <a:off x="1167677" y="2358465"/>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44712" y="2037396"/>
            <a:ext cx="1282444"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概念格</a:t>
            </a:r>
          </a:p>
        </p:txBody>
      </p:sp>
      <p:grpSp>
        <p:nvGrpSpPr>
          <p:cNvPr id="62" name="组合 61"/>
          <p:cNvGrpSpPr/>
          <p:nvPr/>
        </p:nvGrpSpPr>
        <p:grpSpPr>
          <a:xfrm>
            <a:off x="1058171" y="1526724"/>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mc:AlternateContent xmlns:mc="http://schemas.openxmlformats.org/markup-compatibility/2006" xmlns:a14="http://schemas.microsoft.com/office/drawing/2010/main">
        <mc:Choice Requires="a14">
          <p:sp>
            <p:nvSpPr>
              <p:cNvPr id="71" name="矩形 70"/>
              <p:cNvSpPr/>
              <p:nvPr/>
            </p:nvSpPr>
            <p:spPr>
              <a:xfrm>
                <a:off x="3067412" y="2493138"/>
                <a:ext cx="3012637" cy="1697516"/>
              </a:xfrm>
              <a:prstGeom prst="rect">
                <a:avLst/>
              </a:prstGeom>
            </p:spPr>
            <p:txBody>
              <a:bodyPr wrap="square">
                <a:spAutoFit/>
              </a:bodyPr>
              <a:lstStyle/>
              <a:p>
                <a:pPr>
                  <a:lnSpc>
                    <a:spcPct val="130000"/>
                  </a:lnSpc>
                  <a:spcBef>
                    <a:spcPts val="600"/>
                  </a:spcBef>
                </a:pPr>
                <a:r>
                  <a:rPr lang="zh-CN" altLang="en-US" sz="1200" dirty="0">
                    <a:solidFill>
                      <a:schemeClr val="bg1"/>
                    </a:solidFill>
                  </a:rPr>
                  <a:t>将数据库拓宽至模糊数据库，利用模糊概念格与模糊关联规则挖掘问题的关系构建模糊关联规则格。</a:t>
                </a:r>
                <a:endParaRPr lang="en-US" altLang="zh-CN" sz="1200" dirty="0">
                  <a:solidFill>
                    <a:schemeClr val="bg1"/>
                  </a:solidFill>
                </a:endParaRPr>
              </a:p>
              <a:p>
                <a:pPr>
                  <a:lnSpc>
                    <a:spcPct val="130000"/>
                  </a:lnSpc>
                  <a:spcBef>
                    <a:spcPts val="600"/>
                  </a:spcBef>
                </a:pPr>
                <a:r>
                  <a:rPr lang="en-US" altLang="zh-CN" sz="1200" dirty="0">
                    <a:solidFill>
                      <a:schemeClr val="bg1"/>
                    </a:solidFill>
                  </a:rPr>
                  <a:t>K=</a:t>
                </a:r>
                <a:r>
                  <a:rPr lang="zh-CN" altLang="en-US" sz="1200" dirty="0">
                    <a:solidFill>
                      <a:schemeClr val="bg1"/>
                    </a:solidFill>
                  </a:rPr>
                  <a:t>（</a:t>
                </a:r>
                <a:r>
                  <a:rPr lang="en-US" altLang="zh-CN" sz="1200" dirty="0">
                    <a:solidFill>
                      <a:schemeClr val="bg1"/>
                    </a:solidFill>
                  </a:rPr>
                  <a:t>U</a:t>
                </a:r>
                <a:r>
                  <a:rPr lang="zh-CN" altLang="en-US" sz="1200" dirty="0">
                    <a:solidFill>
                      <a:schemeClr val="bg1"/>
                    </a:solidFill>
                  </a:rPr>
                  <a:t>，</a:t>
                </a:r>
                <a:r>
                  <a:rPr lang="en-US" altLang="zh-CN" sz="1200" dirty="0">
                    <a:solidFill>
                      <a:schemeClr val="bg1"/>
                    </a:solidFill>
                  </a:rPr>
                  <a:t>D</a:t>
                </a:r>
                <a:r>
                  <a:rPr lang="zh-CN" altLang="en-US" sz="1200" dirty="0">
                    <a:solidFill>
                      <a:schemeClr val="bg1"/>
                    </a:solidFill>
                  </a:rPr>
                  <a:t>，</a:t>
                </a:r>
                <a:r>
                  <a:rPr lang="en-US" altLang="zh-CN" sz="1200" dirty="0">
                    <a:solidFill>
                      <a:schemeClr val="bg1"/>
                    </a:solidFill>
                  </a:rPr>
                  <a:t>I</a:t>
                </a:r>
                <a:r>
                  <a:rPr lang="zh-CN" altLang="en-US" sz="1200" dirty="0">
                    <a:solidFill>
                      <a:schemeClr val="bg1"/>
                    </a:solidFill>
                  </a:rPr>
                  <a:t>）</a:t>
                </a:r>
                <a:r>
                  <a:rPr lang="en-US" altLang="zh-CN" sz="1200" dirty="0">
                    <a:solidFill>
                      <a:schemeClr val="bg1"/>
                    </a:solidFill>
                  </a:rPr>
                  <a:t>——</a:t>
                </a:r>
                <a:r>
                  <a:rPr lang="zh-CN" altLang="en-US" sz="1200" dirty="0">
                    <a:solidFill>
                      <a:schemeClr val="bg1"/>
                    </a:solidFill>
                  </a:rPr>
                  <a:t>模糊背景形式</a:t>
                </a:r>
                <a:endParaRPr lang="en-US" altLang="zh-CN" sz="1200" dirty="0">
                  <a:solidFill>
                    <a:schemeClr val="bg1"/>
                  </a:solidFill>
                </a:endParaRPr>
              </a:p>
              <a:p>
                <a:pPr>
                  <a:lnSpc>
                    <a:spcPct val="130000"/>
                  </a:lnSpc>
                  <a:spcBef>
                    <a:spcPts val="600"/>
                  </a:spcBef>
                </a:pPr>
                <a14:m>
                  <m:oMath xmlns:m="http://schemas.openxmlformats.org/officeDocument/2006/math">
                    <m:r>
                      <a:rPr lang="en-US" altLang="zh-CN" sz="1200" i="1" smtClean="0">
                        <a:solidFill>
                          <a:schemeClr val="bg1"/>
                        </a:solidFill>
                        <a:latin typeface="Cambria Math" panose="02040503050406030204" pitchFamily="18" charset="0"/>
                        <a:ea typeface="Cambria Math" panose="02040503050406030204" pitchFamily="18" charset="0"/>
                      </a:rPr>
                      <m:t>∁=</m:t>
                    </m:r>
                    <m:r>
                      <a:rPr lang="zh-CN" altLang="en-US" sz="1200" i="1">
                        <a:solidFill>
                          <a:schemeClr val="bg1"/>
                        </a:solidFill>
                        <a:latin typeface="Cambria Math" panose="02040503050406030204" pitchFamily="18" charset="0"/>
                        <a:ea typeface="Cambria Math" panose="02040503050406030204" pitchFamily="18" charset="0"/>
                      </a:rPr>
                      <m:t>（</m:t>
                    </m:r>
                    <m:r>
                      <a:rPr lang="en-US" altLang="zh-CN" sz="1200" b="0" i="1" smtClean="0">
                        <a:solidFill>
                          <a:schemeClr val="bg1"/>
                        </a:solidFill>
                        <a:latin typeface="Cambria Math" panose="02040503050406030204" pitchFamily="18" charset="0"/>
                        <a:ea typeface="Cambria Math" panose="02040503050406030204" pitchFamily="18" charset="0"/>
                      </a:rPr>
                      <m:t>𝑔</m:t>
                    </m:r>
                    <m:d>
                      <m:dPr>
                        <m:ctrlPr>
                          <a:rPr lang="en-US" altLang="zh-CN" sz="1200" b="0" i="1" smtClean="0">
                            <a:solidFill>
                              <a:schemeClr val="bg1"/>
                            </a:solidFill>
                            <a:latin typeface="Cambria Math" panose="02040503050406030204" pitchFamily="18" charset="0"/>
                            <a:ea typeface="Cambria Math" panose="02040503050406030204" pitchFamily="18" charset="0"/>
                          </a:rPr>
                        </m:ctrlPr>
                      </m:dPr>
                      <m:e>
                        <m:r>
                          <a:rPr lang="en-US" altLang="zh-CN" sz="1200" b="0" i="1" smtClean="0">
                            <a:solidFill>
                              <a:schemeClr val="bg1"/>
                            </a:solidFill>
                            <a:latin typeface="Cambria Math" panose="02040503050406030204" pitchFamily="18" charset="0"/>
                            <a:ea typeface="Cambria Math" panose="02040503050406030204" pitchFamily="18" charset="0"/>
                          </a:rPr>
                          <m:t>𝑋</m:t>
                        </m:r>
                      </m:e>
                    </m:d>
                    <m:r>
                      <a:rPr lang="en-US" altLang="zh-CN" sz="1200" b="0" i="1" smtClean="0">
                        <a:solidFill>
                          <a:schemeClr val="bg1"/>
                        </a:solidFill>
                        <a:latin typeface="Cambria Math" panose="02040503050406030204" pitchFamily="18" charset="0"/>
                        <a:ea typeface="Cambria Math" panose="02040503050406030204" pitchFamily="18" charset="0"/>
                      </a:rPr>
                      <m:t>,</m:t>
                    </m:r>
                    <m:r>
                      <a:rPr lang="en-US" altLang="zh-CN" sz="1200" b="0" i="1" smtClean="0">
                        <a:solidFill>
                          <a:schemeClr val="bg1"/>
                        </a:solidFill>
                        <a:latin typeface="Cambria Math" panose="02040503050406030204" pitchFamily="18" charset="0"/>
                        <a:ea typeface="Cambria Math" panose="02040503050406030204" pitchFamily="18" charset="0"/>
                      </a:rPr>
                      <m:t>𝑓</m:t>
                    </m:r>
                    <m:d>
                      <m:dPr>
                        <m:ctrlPr>
                          <a:rPr lang="en-US" altLang="zh-CN" sz="1200" b="0" i="1" smtClean="0">
                            <a:solidFill>
                              <a:schemeClr val="bg1"/>
                            </a:solidFill>
                            <a:latin typeface="Cambria Math" panose="02040503050406030204" pitchFamily="18" charset="0"/>
                            <a:ea typeface="Cambria Math" panose="02040503050406030204" pitchFamily="18" charset="0"/>
                          </a:rPr>
                        </m:ctrlPr>
                      </m:dPr>
                      <m:e>
                        <m:r>
                          <a:rPr lang="en-US" altLang="zh-CN" sz="1200" b="0" i="1" smtClean="0">
                            <a:solidFill>
                              <a:schemeClr val="bg1"/>
                            </a:solidFill>
                            <a:latin typeface="Cambria Math" panose="02040503050406030204" pitchFamily="18" charset="0"/>
                            <a:ea typeface="Cambria Math" panose="02040503050406030204" pitchFamily="18" charset="0"/>
                          </a:rPr>
                          <m:t>𝑔</m:t>
                        </m:r>
                        <m:d>
                          <m:dPr>
                            <m:ctrlPr>
                              <a:rPr lang="en-US" altLang="zh-CN" sz="1200" b="0" i="1" smtClean="0">
                                <a:solidFill>
                                  <a:schemeClr val="bg1"/>
                                </a:solidFill>
                                <a:latin typeface="Cambria Math" panose="02040503050406030204" pitchFamily="18" charset="0"/>
                                <a:ea typeface="Cambria Math" panose="02040503050406030204" pitchFamily="18" charset="0"/>
                              </a:rPr>
                            </m:ctrlPr>
                          </m:dPr>
                          <m:e>
                            <m:r>
                              <a:rPr lang="en-US" altLang="zh-CN" sz="1200" b="0" i="1" smtClean="0">
                                <a:solidFill>
                                  <a:schemeClr val="bg1"/>
                                </a:solidFill>
                                <a:latin typeface="Cambria Math" panose="02040503050406030204" pitchFamily="18" charset="0"/>
                                <a:ea typeface="Cambria Math" panose="02040503050406030204" pitchFamily="18" charset="0"/>
                              </a:rPr>
                              <m:t>𝑋</m:t>
                            </m:r>
                          </m:e>
                        </m:d>
                      </m:e>
                    </m:d>
                    <m:r>
                      <a:rPr lang="en-US" altLang="zh-CN" sz="1200" b="0" i="1" smtClean="0">
                        <a:solidFill>
                          <a:schemeClr val="bg1"/>
                        </a:solidFill>
                        <a:latin typeface="Cambria Math" panose="02040503050406030204" pitchFamily="18" charset="0"/>
                        <a:ea typeface="Cambria Math" panose="02040503050406030204" pitchFamily="18" charset="0"/>
                      </a:rPr>
                      <m:t>,</m:t>
                    </m:r>
                    <m:r>
                      <a:rPr lang="en-US" altLang="zh-CN" sz="1200" b="0" i="1" smtClean="0">
                        <a:solidFill>
                          <a:schemeClr val="bg1"/>
                        </a:solidFill>
                        <a:latin typeface="Cambria Math" panose="02040503050406030204" pitchFamily="18" charset="0"/>
                        <a:ea typeface="Cambria Math" panose="02040503050406030204" pitchFamily="18" charset="0"/>
                      </a:rPr>
                      <m:t>𝐸</m:t>
                    </m:r>
                    <m:r>
                      <a:rPr lang="en-US" altLang="zh-CN" sz="1200" b="0" i="1" smtClean="0">
                        <a:solidFill>
                          <a:schemeClr val="bg1"/>
                        </a:solidFill>
                        <a:latin typeface="Cambria Math" panose="02040503050406030204" pitchFamily="18" charset="0"/>
                        <a:ea typeface="Cambria Math" panose="02040503050406030204" pitchFamily="18" charset="0"/>
                      </a:rPr>
                      <m:t>,</m:t>
                    </m:r>
                    <m:r>
                      <a:rPr lang="zh-CN" altLang="en-US" sz="1200" b="0" i="1" smtClean="0">
                        <a:solidFill>
                          <a:schemeClr val="bg1"/>
                        </a:solidFill>
                        <a:latin typeface="Cambria Math" panose="02040503050406030204" pitchFamily="18" charset="0"/>
                        <a:ea typeface="Cambria Math" panose="02040503050406030204" pitchFamily="18" charset="0"/>
                      </a:rPr>
                      <m:t>𝛿</m:t>
                    </m:r>
                    <m:r>
                      <a:rPr lang="zh-CN" altLang="en-US" sz="1200" i="1" smtClean="0">
                        <a:solidFill>
                          <a:schemeClr val="bg1"/>
                        </a:solidFill>
                        <a:latin typeface="Cambria Math" panose="02040503050406030204" pitchFamily="18" charset="0"/>
                        <a:ea typeface="Cambria Math" panose="02040503050406030204" pitchFamily="18" charset="0"/>
                      </a:rPr>
                      <m:t>）</m:t>
                    </m:r>
                  </m:oMath>
                </a14:m>
                <a:r>
                  <a:rPr lang="en-US" altLang="zh-CN" sz="1200" dirty="0">
                    <a:solidFill>
                      <a:schemeClr val="bg1"/>
                    </a:solidFill>
                  </a:rPr>
                  <a:t>——</a:t>
                </a:r>
                <a:r>
                  <a:rPr lang="zh-CN" altLang="en-US" sz="1200" dirty="0">
                    <a:solidFill>
                      <a:schemeClr val="bg1"/>
                    </a:solidFill>
                  </a:rPr>
                  <a:t>模糊概念格结点</a:t>
                </a:r>
                <a:endParaRPr lang="en-US" altLang="zh-CN" sz="1200" dirty="0">
                  <a:solidFill>
                    <a:schemeClr val="bg1"/>
                  </a:solidFill>
                </a:endParaRPr>
              </a:p>
            </p:txBody>
          </p:sp>
        </mc:Choice>
        <mc:Fallback xmlns="">
          <p:sp>
            <p:nvSpPr>
              <p:cNvPr id="71" name="矩形 70"/>
              <p:cNvSpPr>
                <a:spLocks noRot="1" noChangeAspect="1" noMove="1" noResize="1" noEditPoints="1" noAdjustHandles="1" noChangeArrowheads="1" noChangeShapeType="1" noTextEdit="1"/>
              </p:cNvSpPr>
              <p:nvPr/>
            </p:nvSpPr>
            <p:spPr>
              <a:xfrm>
                <a:off x="3067412" y="2493138"/>
                <a:ext cx="3012637" cy="1697516"/>
              </a:xfrm>
              <a:prstGeom prst="rect">
                <a:avLst/>
              </a:prstGeom>
              <a:blipFill>
                <a:blip r:embed="rId3"/>
                <a:stretch>
                  <a:fillRect b="-2158"/>
                </a:stretch>
              </a:blipFill>
            </p:spPr>
            <p:txBody>
              <a:bodyPr/>
              <a:lstStyle/>
              <a:p>
                <a:r>
                  <a:rPr lang="zh-CN" altLang="en-US">
                    <a:noFill/>
                  </a:rPr>
                  <a:t> </a:t>
                </a:r>
              </a:p>
            </p:txBody>
          </p:sp>
        </mc:Fallback>
      </mc:AlternateContent>
      <p:cxnSp>
        <p:nvCxnSpPr>
          <p:cNvPr id="72" name="直接连接符 71"/>
          <p:cNvCxnSpPr/>
          <p:nvPr/>
        </p:nvCxnSpPr>
        <p:spPr>
          <a:xfrm>
            <a:off x="4450344" y="2358465"/>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838478" y="2037396"/>
            <a:ext cx="1479437"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模糊关联规则格</a:t>
            </a:r>
          </a:p>
        </p:txBody>
      </p:sp>
      <p:sp>
        <p:nvSpPr>
          <p:cNvPr id="77" name="矩形 76"/>
          <p:cNvSpPr/>
          <p:nvPr/>
        </p:nvSpPr>
        <p:spPr>
          <a:xfrm>
            <a:off x="6755975" y="2493138"/>
            <a:ext cx="2190584" cy="870110"/>
          </a:xfrm>
          <a:prstGeom prst="rect">
            <a:avLst/>
          </a:prstGeom>
        </p:spPr>
        <p:txBody>
          <a:bodyPr wrap="square">
            <a:spAutoFit/>
          </a:bodyPr>
          <a:lstStyle/>
          <a:p>
            <a:pPr>
              <a:lnSpc>
                <a:spcPct val="130000"/>
              </a:lnSpc>
              <a:spcBef>
                <a:spcPts val="600"/>
              </a:spcBef>
            </a:pPr>
            <a:r>
              <a:rPr lang="zh-CN" altLang="en-US" sz="1200" dirty="0">
                <a:solidFill>
                  <a:schemeClr val="bg1"/>
                </a:solidFill>
              </a:rPr>
              <a:t>批处理算法</a:t>
            </a:r>
            <a:r>
              <a:rPr lang="en-US" altLang="zh-CN" sz="1200" dirty="0">
                <a:solidFill>
                  <a:schemeClr val="bg1"/>
                </a:solidFill>
              </a:rPr>
              <a:t>(batch algorithm)</a:t>
            </a:r>
          </a:p>
          <a:p>
            <a:pPr>
              <a:lnSpc>
                <a:spcPct val="130000"/>
              </a:lnSpc>
              <a:spcBef>
                <a:spcPts val="600"/>
              </a:spcBef>
            </a:pPr>
            <a:r>
              <a:rPr lang="zh-CN" altLang="en-US" sz="1200" dirty="0">
                <a:solidFill>
                  <a:schemeClr val="bg1"/>
                </a:solidFill>
              </a:rPr>
              <a:t>渐进式算法</a:t>
            </a:r>
            <a:r>
              <a:rPr lang="en-US" altLang="zh-CN" sz="1200" dirty="0">
                <a:solidFill>
                  <a:schemeClr val="bg1"/>
                </a:solidFill>
              </a:rPr>
              <a:t>(incremental algorithm)</a:t>
            </a:r>
          </a:p>
        </p:txBody>
      </p:sp>
      <p:cxnSp>
        <p:nvCxnSpPr>
          <p:cNvPr id="78" name="直接连接符 77"/>
          <p:cNvCxnSpPr/>
          <p:nvPr/>
        </p:nvCxnSpPr>
        <p:spPr>
          <a:xfrm>
            <a:off x="7733011" y="2358465"/>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7210046" y="2037396"/>
            <a:ext cx="1282444"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挖掘算法</a:t>
            </a:r>
          </a:p>
        </p:txBody>
      </p:sp>
      <p:grpSp>
        <p:nvGrpSpPr>
          <p:cNvPr id="83" name="Group 112"/>
          <p:cNvGrpSpPr/>
          <p:nvPr/>
        </p:nvGrpSpPr>
        <p:grpSpPr>
          <a:xfrm>
            <a:off x="7623504" y="1526724"/>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grpSp>
        <p:nvGrpSpPr>
          <p:cNvPr id="86" name="组合 85"/>
          <p:cNvGrpSpPr/>
          <p:nvPr/>
        </p:nvGrpSpPr>
        <p:grpSpPr>
          <a:xfrm>
            <a:off x="4409960" y="1526724"/>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017081"/>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3C2FAE1-8A3E-43CC-8FEC-4BFAE398F220}"/>
              </a:ext>
            </a:extLst>
          </p:cNvPr>
          <p:cNvCxnSpPr/>
          <p:nvPr/>
        </p:nvCxnSpPr>
        <p:spPr>
          <a:xfrm>
            <a:off x="322586" y="772602"/>
            <a:ext cx="780396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574722-4BF2-4A6E-8708-AFD1CE0DC6AB}"/>
              </a:ext>
            </a:extLst>
          </p:cNvPr>
          <p:cNvSpPr txBox="1"/>
          <p:nvPr/>
        </p:nvSpPr>
        <p:spPr>
          <a:xfrm>
            <a:off x="347538" y="249382"/>
            <a:ext cx="3269898" cy="5232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lumMod val="50000"/>
                  </a:srgbClr>
                </a:solidFill>
                <a:effectLst/>
                <a:uLnTx/>
                <a:uFillTx/>
                <a:latin typeface="Calibri Light"/>
                <a:ea typeface="微软雅黑 Light"/>
                <a:cs typeface="+mn-cs"/>
              </a:rPr>
              <a:t>用到的参数</a:t>
            </a:r>
          </a:p>
        </p:txBody>
      </p:sp>
      <p:sp>
        <p:nvSpPr>
          <p:cNvPr id="3" name="TextBox 2">
            <a:extLst>
              <a:ext uri="{FF2B5EF4-FFF2-40B4-BE49-F238E27FC236}">
                <a16:creationId xmlns:a16="http://schemas.microsoft.com/office/drawing/2014/main" id="{A5F33902-41E0-4E02-BAD6-E72251DD250B}"/>
              </a:ext>
            </a:extLst>
          </p:cNvPr>
          <p:cNvSpPr txBox="1"/>
          <p:nvPr/>
        </p:nvSpPr>
        <p:spPr>
          <a:xfrm>
            <a:off x="756533" y="1403085"/>
            <a:ext cx="6582944" cy="193899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a=mod(N’*(Supp(x</a:t>
            </a:r>
            <a:r>
              <a:rPr kumimoji="0" lang="zh-CN" altLang="en-US"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a:t>
            </a:r>
            <a:r>
              <a:rPr kumimoji="0" lang="en-US" altLang="zh-CN"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y)-</a:t>
            </a:r>
            <a:r>
              <a:rPr kumimoji="0" lang="en-US" altLang="zh-CN" sz="2400" b="0" i="0" u="none" strike="noStrike" kern="1200" cap="none" spc="0" normalizeH="0" baseline="0" noProof="0" dirty="0" err="1">
                <a:ln>
                  <a:noFill/>
                </a:ln>
                <a:solidFill>
                  <a:srgbClr val="4472C4">
                    <a:lumMod val="50000"/>
                  </a:srgbClr>
                </a:solidFill>
                <a:effectLst/>
                <a:uLnTx/>
                <a:uFillTx/>
                <a:latin typeface="Calibri Light"/>
                <a:ea typeface="微软雅黑 Light"/>
                <a:cs typeface="+mn-cs"/>
              </a:rPr>
              <a:t>minSupp</a:t>
            </a:r>
            <a:r>
              <a:rPr kumimoji="0" lang="en-US" altLang="zh-CN"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a:t>
            </a:r>
            <a:r>
              <a:rPr kumimoji="0" lang="zh-CN" altLang="en-US"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a:t>
            </a:r>
            <a:r>
              <a:rPr kumimoji="0" lang="en-US" altLang="zh-CN"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N’</a:t>
            </a:r>
            <a:r>
              <a:rPr kumimoji="0" lang="zh-CN" altLang="en-US"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a:t>
            </a:r>
            <a:r>
              <a:rPr kumimoji="0" lang="en-US" altLang="zh-CN"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+1</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b=mod(N’*(Supp(x</a:t>
            </a:r>
            <a:r>
              <a:rPr kumimoji="0" lang="zh-CN" altLang="en-US"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 ∪</a:t>
            </a:r>
            <a:r>
              <a:rPr kumimoji="0" lang="en-US" altLang="zh-CN"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y)-</a:t>
            </a:r>
            <a:r>
              <a:rPr kumimoji="0" lang="en-US" altLang="zh-CN" sz="2400" b="0" i="0" u="none" strike="noStrike" kern="1200" cap="none" spc="0" normalizeH="0" baseline="0" noProof="0" dirty="0" err="1">
                <a:ln>
                  <a:noFill/>
                </a:ln>
                <a:solidFill>
                  <a:srgbClr val="4472C4">
                    <a:lumMod val="50000"/>
                  </a:srgbClr>
                </a:solidFill>
                <a:effectLst/>
                <a:uLnTx/>
                <a:uFillTx/>
                <a:latin typeface="Calibri Light"/>
                <a:ea typeface="微软雅黑 Light"/>
                <a:cs typeface="+mn-cs"/>
              </a:rPr>
              <a:t>minConf</a:t>
            </a:r>
            <a:r>
              <a:rPr kumimoji="0" lang="en-US" altLang="zh-CN"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*Supp(x)),N</a:t>
            </a:r>
            <a:r>
              <a:rPr kumimoji="0" lang="zh-CN" altLang="en-US"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a:t>
            </a:r>
            <a:r>
              <a:rPr kumimoji="0" lang="en-US" altLang="zh-CN"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)+1</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k=min(</a:t>
            </a:r>
            <a:r>
              <a:rPr kumimoji="0" lang="en-US" altLang="zh-CN" sz="2400" b="0" i="0" u="none" strike="noStrike" kern="1200" cap="none" spc="0" normalizeH="0" baseline="0" noProof="0" dirty="0" err="1">
                <a:ln>
                  <a:noFill/>
                </a:ln>
                <a:solidFill>
                  <a:srgbClr val="4472C4">
                    <a:lumMod val="50000"/>
                  </a:srgbClr>
                </a:solidFill>
                <a:effectLst/>
                <a:uLnTx/>
                <a:uFillTx/>
                <a:latin typeface="Calibri Light"/>
                <a:ea typeface="微软雅黑 Light"/>
                <a:cs typeface="+mn-cs"/>
              </a:rPr>
              <a:t>a,b</a:t>
            </a:r>
            <a:r>
              <a:rPr kumimoji="0" lang="en-US" altLang="zh-CN"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a:t>
            </a:r>
            <a:endParaRPr kumimoji="0" lang="zh-CN" altLang="en-US" sz="24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p:txBody>
      </p:sp>
    </p:spTree>
    <p:extLst>
      <p:ext uri="{BB962C8B-B14F-4D97-AF65-F5344CB8AC3E}">
        <p14:creationId xmlns:p14="http://schemas.microsoft.com/office/powerpoint/2010/main" val="9326711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a:cxnSpLocks/>
          </p:cNvCxnSpPr>
          <p:nvPr/>
        </p:nvCxnSpPr>
        <p:spPr>
          <a:xfrm>
            <a:off x="8507553" y="4592507"/>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a:cxnSpLocks/>
          </p:cNvCxnSpPr>
          <p:nvPr/>
        </p:nvCxnSpPr>
        <p:spPr>
          <a:xfrm>
            <a:off x="398739" y="4592507"/>
            <a:ext cx="241341" cy="23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3C2FAE1-8A3E-43CC-8FEC-4BFAE398F220}"/>
              </a:ext>
            </a:extLst>
          </p:cNvPr>
          <p:cNvCxnSpPr>
            <a:cxnSpLocks/>
          </p:cNvCxnSpPr>
          <p:nvPr/>
        </p:nvCxnSpPr>
        <p:spPr>
          <a:xfrm>
            <a:off x="703586" y="732614"/>
            <a:ext cx="780396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574722-4BF2-4A6E-8708-AFD1CE0DC6AB}"/>
              </a:ext>
            </a:extLst>
          </p:cNvPr>
          <p:cNvSpPr txBox="1"/>
          <p:nvPr/>
        </p:nvSpPr>
        <p:spPr>
          <a:xfrm>
            <a:off x="703586" y="229696"/>
            <a:ext cx="3269898" cy="5232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lumMod val="50000"/>
                  </a:srgbClr>
                </a:solidFill>
                <a:effectLst/>
                <a:uLnTx/>
                <a:uFillTx/>
                <a:latin typeface="Calibri Light"/>
                <a:ea typeface="微软雅黑 Light"/>
                <a:cs typeface="+mn-cs"/>
              </a:rPr>
              <a:t>举例说明</a:t>
            </a:r>
          </a:p>
        </p:txBody>
      </p:sp>
      <p:graphicFrame>
        <p:nvGraphicFramePr>
          <p:cNvPr id="5" name="Table 4">
            <a:extLst>
              <a:ext uri="{FF2B5EF4-FFF2-40B4-BE49-F238E27FC236}">
                <a16:creationId xmlns:a16="http://schemas.microsoft.com/office/drawing/2014/main" id="{27545BE6-C77B-446F-A9B4-CC51598845D5}"/>
              </a:ext>
            </a:extLst>
          </p:cNvPr>
          <p:cNvGraphicFramePr>
            <a:graphicFrameLocks noGrp="1"/>
          </p:cNvGraphicFramePr>
          <p:nvPr>
            <p:extLst/>
          </p:nvPr>
        </p:nvGraphicFramePr>
        <p:xfrm>
          <a:off x="505684" y="1108074"/>
          <a:ext cx="6080760" cy="2927352"/>
        </p:xfrm>
        <a:graphic>
          <a:graphicData uri="http://schemas.openxmlformats.org/drawingml/2006/table">
            <a:tbl>
              <a:tblPr firstRow="1" bandRow="1">
                <a:tableStyleId>{5C22544A-7EE6-4342-B048-85BDC9FD1C3A}</a:tableStyleId>
              </a:tblPr>
              <a:tblGrid>
                <a:gridCol w="1216152">
                  <a:extLst>
                    <a:ext uri="{9D8B030D-6E8A-4147-A177-3AD203B41FA5}">
                      <a16:colId xmlns:a16="http://schemas.microsoft.com/office/drawing/2014/main" val="2819437657"/>
                    </a:ext>
                  </a:extLst>
                </a:gridCol>
                <a:gridCol w="1216152">
                  <a:extLst>
                    <a:ext uri="{9D8B030D-6E8A-4147-A177-3AD203B41FA5}">
                      <a16:colId xmlns:a16="http://schemas.microsoft.com/office/drawing/2014/main" val="3417958580"/>
                    </a:ext>
                  </a:extLst>
                </a:gridCol>
                <a:gridCol w="1216152">
                  <a:extLst>
                    <a:ext uri="{9D8B030D-6E8A-4147-A177-3AD203B41FA5}">
                      <a16:colId xmlns:a16="http://schemas.microsoft.com/office/drawing/2014/main" val="1920877691"/>
                    </a:ext>
                  </a:extLst>
                </a:gridCol>
                <a:gridCol w="1216152">
                  <a:extLst>
                    <a:ext uri="{9D8B030D-6E8A-4147-A177-3AD203B41FA5}">
                      <a16:colId xmlns:a16="http://schemas.microsoft.com/office/drawing/2014/main" val="3204325125"/>
                    </a:ext>
                  </a:extLst>
                </a:gridCol>
                <a:gridCol w="1216152">
                  <a:extLst>
                    <a:ext uri="{9D8B030D-6E8A-4147-A177-3AD203B41FA5}">
                      <a16:colId xmlns:a16="http://schemas.microsoft.com/office/drawing/2014/main" val="1503998676"/>
                    </a:ext>
                  </a:extLst>
                </a:gridCol>
              </a:tblGrid>
              <a:tr h="365919">
                <a:tc>
                  <a:txBody>
                    <a:bodyPr/>
                    <a:lstStyle/>
                    <a:p>
                      <a:pPr algn="ctr"/>
                      <a:r>
                        <a:rPr lang="zh-CN" altLang="en-US" dirty="0"/>
                        <a:t>事务标签</a:t>
                      </a:r>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D</a:t>
                      </a:r>
                      <a:endParaRPr lang="zh-CN" altLang="en-US" dirty="0"/>
                    </a:p>
                  </a:txBody>
                  <a:tcPr/>
                </a:tc>
                <a:extLst>
                  <a:ext uri="{0D108BD9-81ED-4DB2-BD59-A6C34878D82A}">
                    <a16:rowId xmlns:a16="http://schemas.microsoft.com/office/drawing/2014/main" val="3875658563"/>
                  </a:ext>
                </a:extLst>
              </a:tr>
              <a:tr h="365919">
                <a:tc>
                  <a:txBody>
                    <a:bodyPr/>
                    <a:lstStyle/>
                    <a:p>
                      <a:pPr algn="ctr"/>
                      <a:r>
                        <a:rPr lang="en-US" altLang="zh-CN" dirty="0"/>
                        <a:t>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3963965340"/>
                  </a:ext>
                </a:extLst>
              </a:tr>
              <a:tr h="365919">
                <a:tc>
                  <a:txBody>
                    <a:bodyPr/>
                    <a:lstStyle/>
                    <a:p>
                      <a:pPr algn="ctr"/>
                      <a:r>
                        <a:rPr lang="en-US" altLang="zh-CN" dirty="0"/>
                        <a:t>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57583430"/>
                  </a:ext>
                </a:extLst>
              </a:tr>
              <a:tr h="365919">
                <a:tc>
                  <a:txBody>
                    <a:bodyPr/>
                    <a:lstStyle/>
                    <a:p>
                      <a:pPr algn="ctr"/>
                      <a:r>
                        <a:rPr lang="en-US" altLang="zh-CN" dirty="0"/>
                        <a:t>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2701780384"/>
                  </a:ext>
                </a:extLst>
              </a:tr>
              <a:tr h="365919">
                <a:tc>
                  <a:txBody>
                    <a:bodyPr/>
                    <a:lstStyle/>
                    <a:p>
                      <a:pPr algn="ctr"/>
                      <a:r>
                        <a:rPr lang="en-US" altLang="zh-CN" dirty="0"/>
                        <a:t>T4</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4858186"/>
                  </a:ext>
                </a:extLst>
              </a:tr>
              <a:tr h="365919">
                <a:tc>
                  <a:txBody>
                    <a:bodyPr/>
                    <a:lstStyle/>
                    <a:p>
                      <a:pPr algn="ctr"/>
                      <a:r>
                        <a:rPr lang="en-US" altLang="zh-CN" dirty="0"/>
                        <a:t>T5</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119762152"/>
                  </a:ext>
                </a:extLst>
              </a:tr>
              <a:tr h="365919">
                <a:tc>
                  <a:txBody>
                    <a:bodyPr/>
                    <a:lstStyle/>
                    <a:p>
                      <a:pPr algn="ctr"/>
                      <a:r>
                        <a:rPr lang="en-US" altLang="zh-CN" dirty="0"/>
                        <a:t>T6</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971445720"/>
                  </a:ext>
                </a:extLst>
              </a:tr>
              <a:tr h="365919">
                <a:tc>
                  <a:txBody>
                    <a:bodyPr/>
                    <a:lstStyle/>
                    <a:p>
                      <a:pPr algn="ctr"/>
                      <a:r>
                        <a:rPr lang="en-US" altLang="zh-CN" dirty="0"/>
                        <a:t>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122644841"/>
                  </a:ext>
                </a:extLst>
              </a:tr>
            </a:tbl>
          </a:graphicData>
        </a:graphic>
      </p:graphicFrame>
      <p:sp>
        <p:nvSpPr>
          <p:cNvPr id="9" name="Rectangle: Rounded Corners 8">
            <a:extLst>
              <a:ext uri="{FF2B5EF4-FFF2-40B4-BE49-F238E27FC236}">
                <a16:creationId xmlns:a16="http://schemas.microsoft.com/office/drawing/2014/main" id="{F00D8839-9D5A-40E7-89FB-B144D1838D81}"/>
              </a:ext>
            </a:extLst>
          </p:cNvPr>
          <p:cNvSpPr/>
          <p:nvPr/>
        </p:nvSpPr>
        <p:spPr>
          <a:xfrm>
            <a:off x="6926580" y="1165860"/>
            <a:ext cx="1775460" cy="7543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rPr>
              <a:t>给定</a:t>
            </a:r>
            <a:r>
              <a:rPr kumimoji="0" lang="en-US" altLang="zh-CN" sz="1350" b="0" i="0" u="none" strike="noStrike" kern="1200" cap="none" spc="0" normalizeH="0" baseline="0" noProof="0" dirty="0" err="1">
                <a:ln>
                  <a:noFill/>
                </a:ln>
                <a:solidFill>
                  <a:prstClr val="black"/>
                </a:solidFill>
                <a:effectLst/>
                <a:uLnTx/>
                <a:uFillTx/>
                <a:latin typeface="Calibri Light"/>
                <a:ea typeface="微软雅黑 Light"/>
                <a:cs typeface="+mn-cs"/>
              </a:rPr>
              <a:t>minSupp</a:t>
            </a:r>
            <a:r>
              <a:rPr kumimoji="0" lang="en-US" altLang="zh-CN" sz="1350" b="0" i="0" u="none" strike="noStrike" kern="1200" cap="none" spc="0" normalizeH="0" baseline="0" noProof="0" dirty="0">
                <a:ln>
                  <a:noFill/>
                </a:ln>
                <a:solidFill>
                  <a:prstClr val="black"/>
                </a:solidFill>
                <a:effectLst/>
                <a:uLnTx/>
                <a:uFillTx/>
                <a:latin typeface="Calibri Light"/>
                <a:ea typeface="微软雅黑 Light"/>
                <a:cs typeface="+mn-cs"/>
              </a:rPr>
              <a:t>=50%</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350" b="0" i="0" u="none" strike="noStrike" kern="1200" cap="none" spc="0" normalizeH="0" baseline="0" noProof="0" dirty="0" err="1">
                <a:ln>
                  <a:noFill/>
                </a:ln>
                <a:solidFill>
                  <a:prstClr val="black"/>
                </a:solidFill>
                <a:effectLst/>
                <a:uLnTx/>
                <a:uFillTx/>
                <a:latin typeface="Calibri Light"/>
                <a:ea typeface="微软雅黑 Light"/>
                <a:cs typeface="+mn-cs"/>
              </a:rPr>
              <a:t>minConf</a:t>
            </a:r>
            <a:r>
              <a:rPr kumimoji="0" lang="en-US" altLang="zh-CN" sz="1350" b="0" i="0" u="none" strike="noStrike" kern="1200" cap="none" spc="0" normalizeH="0" baseline="0" noProof="0" dirty="0">
                <a:ln>
                  <a:noFill/>
                </a:ln>
                <a:solidFill>
                  <a:prstClr val="black"/>
                </a:solidFill>
                <a:effectLst/>
                <a:uLnTx/>
                <a:uFillTx/>
                <a:latin typeface="Calibri Light"/>
                <a:ea typeface="微软雅黑 Light"/>
                <a:cs typeface="+mn-cs"/>
              </a:rPr>
              <a:t>=70%</a:t>
            </a:r>
          </a:p>
        </p:txBody>
      </p:sp>
      <p:sp>
        <p:nvSpPr>
          <p:cNvPr id="10" name="TextBox 9">
            <a:extLst>
              <a:ext uri="{FF2B5EF4-FFF2-40B4-BE49-F238E27FC236}">
                <a16:creationId xmlns:a16="http://schemas.microsoft.com/office/drawing/2014/main" id="{2716D37E-BADD-43F8-9444-547709F34169}"/>
              </a:ext>
            </a:extLst>
          </p:cNvPr>
          <p:cNvSpPr txBox="1"/>
          <p:nvPr/>
        </p:nvSpPr>
        <p:spPr>
          <a:xfrm>
            <a:off x="6703104" y="2232660"/>
            <a:ext cx="2400300" cy="71558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rPr>
              <a:t>以规则</a:t>
            </a:r>
            <a:r>
              <a:rPr kumimoji="0" lang="en-US" altLang="zh-CN" sz="1350" b="0" i="0" u="none" strike="noStrike" kern="1200" cap="none" spc="0" normalizeH="0" baseline="0" noProof="0" dirty="0">
                <a:ln>
                  <a:noFill/>
                </a:ln>
                <a:solidFill>
                  <a:prstClr val="black"/>
                </a:solidFill>
                <a:effectLst/>
                <a:uLnTx/>
                <a:uFillTx/>
                <a:latin typeface="Calibri Light"/>
                <a:ea typeface="微软雅黑 Light"/>
                <a:cs typeface="+mn-cs"/>
              </a:rPr>
              <a:t>A-&gt;B</a:t>
            </a:r>
            <a:r>
              <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rPr>
              <a:t>为例：</a:t>
            </a:r>
            <a:endParaRPr kumimoji="0" lang="en-US" altLang="zh-CN" sz="135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350" b="0" i="0" u="none" strike="noStrike" kern="1200" cap="none" spc="0" normalizeH="0" baseline="0" noProof="0" dirty="0">
                <a:ln>
                  <a:noFill/>
                </a:ln>
                <a:solidFill>
                  <a:prstClr val="black"/>
                </a:solidFill>
                <a:effectLst/>
                <a:uLnTx/>
                <a:uFillTx/>
                <a:latin typeface="Calibri Light"/>
                <a:ea typeface="微软雅黑 Light"/>
                <a:cs typeface="+mn-cs"/>
              </a:rPr>
              <a:t>Supp(T1)=57%  Conf(T1)=80%</a:t>
            </a:r>
            <a:br>
              <a:rPr kumimoji="0" lang="en-US" altLang="zh-CN" sz="1350" b="0" i="0" u="none" strike="noStrike" kern="1200" cap="none" spc="0" normalizeH="0" baseline="0" noProof="0" dirty="0">
                <a:ln>
                  <a:noFill/>
                </a:ln>
                <a:solidFill>
                  <a:prstClr val="black"/>
                </a:solidFill>
                <a:effectLst/>
                <a:uLnTx/>
                <a:uFillTx/>
                <a:latin typeface="Calibri Light"/>
                <a:ea typeface="微软雅黑 Light"/>
                <a:cs typeface="+mn-cs"/>
              </a:rPr>
            </a:br>
            <a:r>
              <a:rPr kumimoji="0" lang="en-US" altLang="zh-CN" sz="1350" b="0" i="0" u="none" strike="noStrike" kern="1200" cap="none" spc="0" normalizeH="0" baseline="0" noProof="0" dirty="0">
                <a:ln>
                  <a:noFill/>
                </a:ln>
                <a:solidFill>
                  <a:prstClr val="black"/>
                </a:solidFill>
                <a:effectLst/>
                <a:uLnTx/>
                <a:uFillTx/>
                <a:latin typeface="Calibri Light"/>
                <a:ea typeface="微软雅黑 Light"/>
                <a:cs typeface="+mn-cs"/>
              </a:rPr>
              <a:t>a=2,b=1 k=min(</a:t>
            </a:r>
            <a:r>
              <a:rPr kumimoji="0" lang="en-US" altLang="zh-CN" sz="1350" b="0" i="0" u="none" strike="noStrike" kern="1200" cap="none" spc="0" normalizeH="0" baseline="0" noProof="0" dirty="0" err="1">
                <a:ln>
                  <a:noFill/>
                </a:ln>
                <a:solidFill>
                  <a:prstClr val="black"/>
                </a:solidFill>
                <a:effectLst/>
                <a:uLnTx/>
                <a:uFillTx/>
                <a:latin typeface="Calibri Light"/>
                <a:ea typeface="微软雅黑 Light"/>
                <a:cs typeface="+mn-cs"/>
              </a:rPr>
              <a:t>a,b</a:t>
            </a:r>
            <a:r>
              <a:rPr kumimoji="0" lang="en-US" altLang="zh-CN" sz="1350" b="0" i="0" u="none" strike="noStrike" kern="1200" cap="none" spc="0" normalizeH="0" baseline="0" noProof="0" dirty="0">
                <a:ln>
                  <a:noFill/>
                </a:ln>
                <a:solidFill>
                  <a:prstClr val="black"/>
                </a:solidFill>
                <a:effectLst/>
                <a:uLnTx/>
                <a:uFillTx/>
                <a:latin typeface="Calibri Light"/>
                <a:ea typeface="微软雅黑 Light"/>
                <a:cs typeface="+mn-cs"/>
              </a:rPr>
              <a:t>)</a:t>
            </a:r>
            <a:endPar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endParaRPr>
          </a:p>
        </p:txBody>
      </p:sp>
      <p:sp>
        <p:nvSpPr>
          <p:cNvPr id="12" name="TextBox 11">
            <a:extLst>
              <a:ext uri="{FF2B5EF4-FFF2-40B4-BE49-F238E27FC236}">
                <a16:creationId xmlns:a16="http://schemas.microsoft.com/office/drawing/2014/main" id="{635FA3F9-6A05-42DA-9F63-C33335BC86BB}"/>
              </a:ext>
            </a:extLst>
          </p:cNvPr>
          <p:cNvSpPr txBox="1"/>
          <p:nvPr/>
        </p:nvSpPr>
        <p:spPr>
          <a:xfrm>
            <a:off x="6728460" y="3390900"/>
            <a:ext cx="1615440" cy="71558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rPr>
              <a:t>删除</a:t>
            </a:r>
            <a:r>
              <a:rPr kumimoji="0" lang="en-US" altLang="zh-CN" sz="1350" b="0" i="0" u="none" strike="noStrike" kern="1200" cap="none" spc="0" normalizeH="0" baseline="0" noProof="0" dirty="0">
                <a:ln>
                  <a:noFill/>
                </a:ln>
                <a:solidFill>
                  <a:prstClr val="black"/>
                </a:solidFill>
                <a:effectLst/>
                <a:uLnTx/>
                <a:uFillTx/>
                <a:latin typeface="Calibri Light"/>
                <a:ea typeface="微软雅黑 Light"/>
                <a:cs typeface="+mn-cs"/>
              </a:rPr>
              <a:t>T1</a:t>
            </a:r>
            <a:r>
              <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rPr>
              <a:t>中的</a:t>
            </a:r>
            <a:r>
              <a:rPr kumimoji="0" lang="en-US" altLang="zh-CN" sz="1350" b="0" i="0" u="none" strike="noStrike" kern="1200" cap="none" spc="0" normalizeH="0" baseline="0" noProof="0" dirty="0">
                <a:ln>
                  <a:noFill/>
                </a:ln>
                <a:solidFill>
                  <a:prstClr val="black"/>
                </a:solidFill>
                <a:effectLst/>
                <a:uLnTx/>
                <a:uFillTx/>
                <a:latin typeface="Calibri Light"/>
                <a:ea typeface="微软雅黑 Light"/>
                <a:cs typeface="+mn-cs"/>
              </a:rPr>
              <a:t>B</a:t>
            </a:r>
            <a:r>
              <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rPr>
              <a:t>：</a:t>
            </a:r>
            <a:endParaRPr kumimoji="0" lang="en-US" altLang="zh-CN" sz="1350" b="0" i="0" u="none" strike="noStrike" kern="1200" cap="none" spc="0" normalizeH="0" baseline="0" noProof="0" dirty="0">
              <a:ln>
                <a:noFill/>
              </a:ln>
              <a:solidFill>
                <a:prstClr val="black"/>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350" b="0" i="0" u="none" strike="noStrike" kern="1200" cap="none" spc="0" normalizeH="0" baseline="0" noProof="0" dirty="0">
                <a:ln>
                  <a:noFill/>
                </a:ln>
                <a:solidFill>
                  <a:prstClr val="black"/>
                </a:solidFill>
                <a:effectLst/>
                <a:uLnTx/>
                <a:uFillTx/>
                <a:latin typeface="Calibri Light"/>
                <a:ea typeface="微软雅黑 Light"/>
                <a:cs typeface="+mn-cs"/>
              </a:rPr>
              <a:t>Supp(A-&gt;B)=50%</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350" b="0" i="0" u="none" strike="noStrike" kern="1200" cap="none" spc="0" normalizeH="0" baseline="0" noProof="0" dirty="0">
                <a:ln>
                  <a:noFill/>
                </a:ln>
                <a:solidFill>
                  <a:prstClr val="black"/>
                </a:solidFill>
                <a:effectLst/>
                <a:uLnTx/>
                <a:uFillTx/>
                <a:latin typeface="Calibri Light"/>
                <a:ea typeface="微软雅黑 Light"/>
                <a:cs typeface="+mn-cs"/>
              </a:rPr>
              <a:t>Conf(A-&gt;B)=60%</a:t>
            </a:r>
            <a:endParaRPr kumimoji="0" lang="zh-CN" altLang="en-US" sz="1350" b="0" i="0" u="none" strike="noStrike" kern="1200" cap="none" spc="0" normalizeH="0" baseline="0" noProof="0" dirty="0">
              <a:ln>
                <a:noFill/>
              </a:ln>
              <a:solidFill>
                <a:prstClr val="black"/>
              </a:solidFill>
              <a:effectLst/>
              <a:uLnTx/>
              <a:uFillTx/>
              <a:latin typeface="Calibri Light"/>
              <a:ea typeface="微软雅黑 Light"/>
              <a:cs typeface="+mn-cs"/>
            </a:endParaRPr>
          </a:p>
        </p:txBody>
      </p:sp>
    </p:spTree>
    <p:extLst>
      <p:ext uri="{BB962C8B-B14F-4D97-AF65-F5344CB8AC3E}">
        <p14:creationId xmlns:p14="http://schemas.microsoft.com/office/powerpoint/2010/main" val="9781015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297D585-C9C3-4AEE-B3B2-DFA2D8AA6C1C}"/>
              </a:ext>
            </a:extLst>
          </p:cNvPr>
          <p:cNvCxnSpPr/>
          <p:nvPr/>
        </p:nvCxnSpPr>
        <p:spPr>
          <a:xfrm>
            <a:off x="703586" y="752300"/>
            <a:ext cx="780396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13DC215-DAB9-4472-8284-F47FE936058A}"/>
              </a:ext>
            </a:extLst>
          </p:cNvPr>
          <p:cNvSpPr txBox="1"/>
          <p:nvPr/>
        </p:nvSpPr>
        <p:spPr>
          <a:xfrm>
            <a:off x="636447" y="229080"/>
            <a:ext cx="2596172" cy="5232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lumMod val="50000"/>
                  </a:srgbClr>
                </a:solidFill>
                <a:effectLst/>
                <a:uLnTx/>
                <a:uFillTx/>
                <a:latin typeface="Calibri Light"/>
                <a:ea typeface="微软雅黑 Light"/>
                <a:cs typeface="+mn-cs"/>
              </a:rPr>
              <a:t>其他算法</a:t>
            </a:r>
          </a:p>
        </p:txBody>
      </p:sp>
      <p:sp>
        <p:nvSpPr>
          <p:cNvPr id="5" name="TextBox 4">
            <a:extLst>
              <a:ext uri="{FF2B5EF4-FFF2-40B4-BE49-F238E27FC236}">
                <a16:creationId xmlns:a16="http://schemas.microsoft.com/office/drawing/2014/main" id="{BA29E2E6-2CE6-4DD7-9EA7-F4D8E40C6475}"/>
              </a:ext>
            </a:extLst>
          </p:cNvPr>
          <p:cNvSpPr txBox="1"/>
          <p:nvPr/>
        </p:nvSpPr>
        <p:spPr>
          <a:xfrm>
            <a:off x="703586" y="1275520"/>
            <a:ext cx="7627620" cy="3477875"/>
          </a:xfrm>
          <a:prstGeom prst="rect">
            <a:avLst/>
          </a:prstGeom>
          <a:noFill/>
        </p:spPr>
        <p:txBody>
          <a:bodyPr wrap="square" rtlCol="0">
            <a:spAutoFit/>
          </a:bodyPr>
          <a:lstStyle/>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MASK</a:t>
            </a:r>
            <a:r>
              <a:rPr kumimoji="0" lang="zh-CN" altLang="en-US"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算法</a:t>
            </a:r>
            <a:endPar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n"/>
              <a:tabLst/>
              <a:defRPr/>
            </a:pPr>
            <a:endPar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数据随机化</a:t>
            </a:r>
            <a:endPar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支持度重构</a:t>
            </a:r>
            <a:endPar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部分隐藏的随机化回答方法（</a:t>
            </a:r>
            <a:r>
              <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RRPH</a:t>
            </a:r>
            <a:r>
              <a:rPr kumimoji="0" lang="zh-CN" altLang="en-US"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a:t>
            </a:r>
            <a:endPar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基本思想：数据提供者依据给定的随机化参数对原始数据进行变换，再提供给使用者</a:t>
            </a:r>
            <a:endPar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n"/>
              <a:tabLst/>
              <a:defRPr/>
            </a:pPr>
            <a:endPar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n"/>
              <a:tabLst/>
              <a:defRPr/>
            </a:pPr>
            <a:endPar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n"/>
              <a:tabLst/>
              <a:defRPr/>
            </a:pPr>
            <a:endPar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p:txBody>
      </p:sp>
      <p:sp>
        <p:nvSpPr>
          <p:cNvPr id="6" name="Rectangle 1">
            <a:extLst>
              <a:ext uri="{FF2B5EF4-FFF2-40B4-BE49-F238E27FC236}">
                <a16:creationId xmlns:a16="http://schemas.microsoft.com/office/drawing/2014/main" id="{D4A4C42B-6E4E-4BD4-A80E-C279B108C4C4}"/>
              </a:ext>
            </a:extLst>
          </p:cNvPr>
          <p:cNvSpPr>
            <a:spLocks noChangeArrowheads="1"/>
          </p:cNvSpPr>
          <p:nvPr/>
        </p:nvSpPr>
        <p:spPr bwMode="auto">
          <a:xfrm>
            <a:off x="2430463" y="2101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zh-CN" altLang="zh-CN" sz="1800" b="0" i="0" u="none" strike="noStrike" kern="1200" cap="none" spc="0" normalizeH="0" baseline="0" noProof="0">
                <a:ln>
                  <a:noFill/>
                </a:ln>
                <a:solidFill>
                  <a:prstClr val="black"/>
                </a:solidFill>
                <a:effectLst/>
                <a:uLnTx/>
                <a:uFillTx/>
                <a:latin typeface="Arial" panose="020B0604020202020204" pitchFamily="34" charset="0"/>
                <a:ea typeface="微软雅黑 Light"/>
                <a:cs typeface="+mn-cs"/>
              </a:rPr>
            </a:br>
            <a:br>
              <a:rPr kumimoji="0" lang="zh-CN" altLang="zh-CN" sz="1800" b="0" i="0" u="none" strike="noStrike" kern="1200" cap="none" spc="0" normalizeH="0" baseline="0" noProof="0">
                <a:ln>
                  <a:noFill/>
                </a:ln>
                <a:solidFill>
                  <a:prstClr val="black"/>
                </a:solidFill>
                <a:effectLst/>
                <a:uLnTx/>
                <a:uFillTx/>
                <a:latin typeface="Arial" panose="020B0604020202020204" pitchFamily="34" charset="0"/>
                <a:ea typeface="微软雅黑 Light"/>
                <a:cs typeface="+mn-cs"/>
              </a:rPr>
            </a:br>
            <a:endParaRPr kumimoji="0" lang="zh-CN" altLang="zh-CN" sz="1800" b="0" i="0" u="none" strike="noStrike" kern="1200" cap="none" spc="0" normalizeH="0" baseline="0" noProof="0">
              <a:ln>
                <a:noFill/>
              </a:ln>
              <a:solidFill>
                <a:prstClr val="black"/>
              </a:solidFill>
              <a:effectLst/>
              <a:uLnTx/>
              <a:uFillTx/>
              <a:latin typeface="Arial" panose="020B0604020202020204" pitchFamily="34" charset="0"/>
              <a:ea typeface="微软雅黑 Light"/>
              <a:cs typeface="+mn-cs"/>
            </a:endParaRPr>
          </a:p>
        </p:txBody>
      </p:sp>
    </p:spTree>
    <p:extLst>
      <p:ext uri="{BB962C8B-B14F-4D97-AF65-F5344CB8AC3E}">
        <p14:creationId xmlns:p14="http://schemas.microsoft.com/office/powerpoint/2010/main" val="9577354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297D585-C9C3-4AEE-B3B2-DFA2D8AA6C1C}"/>
              </a:ext>
            </a:extLst>
          </p:cNvPr>
          <p:cNvCxnSpPr/>
          <p:nvPr/>
        </p:nvCxnSpPr>
        <p:spPr>
          <a:xfrm>
            <a:off x="703586" y="752300"/>
            <a:ext cx="780396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13DC215-DAB9-4472-8284-F47FE936058A}"/>
              </a:ext>
            </a:extLst>
          </p:cNvPr>
          <p:cNvSpPr txBox="1"/>
          <p:nvPr/>
        </p:nvSpPr>
        <p:spPr>
          <a:xfrm>
            <a:off x="636447" y="229080"/>
            <a:ext cx="2596172" cy="52322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lumMod val="50000"/>
                  </a:srgbClr>
                </a:solidFill>
                <a:effectLst/>
                <a:uLnTx/>
                <a:uFillTx/>
                <a:latin typeface="Calibri Light"/>
                <a:ea typeface="微软雅黑 Light"/>
                <a:cs typeface="+mn-cs"/>
              </a:rPr>
              <a:t>研究现状</a:t>
            </a:r>
          </a:p>
        </p:txBody>
      </p:sp>
      <p:sp>
        <p:nvSpPr>
          <p:cNvPr id="5" name="TextBox 4">
            <a:extLst>
              <a:ext uri="{FF2B5EF4-FFF2-40B4-BE49-F238E27FC236}">
                <a16:creationId xmlns:a16="http://schemas.microsoft.com/office/drawing/2014/main" id="{BA29E2E6-2CE6-4DD7-9EA7-F4D8E40C6475}"/>
              </a:ext>
            </a:extLst>
          </p:cNvPr>
          <p:cNvSpPr txBox="1"/>
          <p:nvPr/>
        </p:nvSpPr>
        <p:spPr>
          <a:xfrm>
            <a:off x="703586" y="1275520"/>
            <a:ext cx="7627620" cy="1631216"/>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国内关于隐私保护的研究主要集中在：</a:t>
            </a:r>
            <a:endPar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加密技术</a:t>
            </a:r>
            <a:endPar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342900" marR="0" lvl="0" indent="-342900" algn="l" defTabSz="6858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数据仿真</a:t>
            </a:r>
            <a:endParaRPr kumimoji="0" lang="en-US" altLang="zh-CN" sz="20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p:txBody>
      </p:sp>
      <p:sp>
        <p:nvSpPr>
          <p:cNvPr id="6" name="Rectangle 1">
            <a:extLst>
              <a:ext uri="{FF2B5EF4-FFF2-40B4-BE49-F238E27FC236}">
                <a16:creationId xmlns:a16="http://schemas.microsoft.com/office/drawing/2014/main" id="{D4A4C42B-6E4E-4BD4-A80E-C279B108C4C4}"/>
              </a:ext>
            </a:extLst>
          </p:cNvPr>
          <p:cNvSpPr>
            <a:spLocks noChangeArrowheads="1"/>
          </p:cNvSpPr>
          <p:nvPr/>
        </p:nvSpPr>
        <p:spPr bwMode="auto">
          <a:xfrm>
            <a:off x="2430463" y="2101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zh-CN" altLang="zh-CN" sz="1800" b="0" i="0" u="none" strike="noStrike" kern="1200" cap="none" spc="0" normalizeH="0" baseline="0" noProof="0">
                <a:ln>
                  <a:noFill/>
                </a:ln>
                <a:solidFill>
                  <a:prstClr val="black"/>
                </a:solidFill>
                <a:effectLst/>
                <a:uLnTx/>
                <a:uFillTx/>
                <a:latin typeface="Arial" panose="020B0604020202020204" pitchFamily="34" charset="0"/>
                <a:ea typeface="微软雅黑 Light"/>
                <a:cs typeface="+mn-cs"/>
              </a:rPr>
            </a:br>
            <a:br>
              <a:rPr kumimoji="0" lang="zh-CN" altLang="zh-CN" sz="1800" b="0" i="0" u="none" strike="noStrike" kern="1200" cap="none" spc="0" normalizeH="0" baseline="0" noProof="0">
                <a:ln>
                  <a:noFill/>
                </a:ln>
                <a:solidFill>
                  <a:prstClr val="black"/>
                </a:solidFill>
                <a:effectLst/>
                <a:uLnTx/>
                <a:uFillTx/>
                <a:latin typeface="Arial" panose="020B0604020202020204" pitchFamily="34" charset="0"/>
                <a:ea typeface="微软雅黑 Light"/>
                <a:cs typeface="+mn-cs"/>
              </a:rPr>
            </a:br>
            <a:endParaRPr kumimoji="0" lang="zh-CN" altLang="zh-CN" sz="1800" b="0" i="0" u="none" strike="noStrike" kern="1200" cap="none" spc="0" normalizeH="0" baseline="0" noProof="0">
              <a:ln>
                <a:noFill/>
              </a:ln>
              <a:solidFill>
                <a:prstClr val="black"/>
              </a:solidFill>
              <a:effectLst/>
              <a:uLnTx/>
              <a:uFillTx/>
              <a:latin typeface="Arial" panose="020B0604020202020204" pitchFamily="34" charset="0"/>
              <a:ea typeface="微软雅黑 Light"/>
              <a:cs typeface="+mn-cs"/>
            </a:endParaRPr>
          </a:p>
        </p:txBody>
      </p:sp>
    </p:spTree>
    <p:extLst>
      <p:ext uri="{BB962C8B-B14F-4D97-AF65-F5344CB8AC3E}">
        <p14:creationId xmlns:p14="http://schemas.microsoft.com/office/powerpoint/2010/main" val="40625564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3877985"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第四部分：基于隐私保护的关联规则</a:t>
            </a:r>
          </a:p>
        </p:txBody>
      </p:sp>
      <p:sp>
        <p:nvSpPr>
          <p:cNvPr id="57" name="矩形 56"/>
          <p:cNvSpPr/>
          <p:nvPr/>
        </p:nvSpPr>
        <p:spPr>
          <a:xfrm>
            <a:off x="90232" y="559268"/>
            <a:ext cx="2039341" cy="338554"/>
          </a:xfrm>
          <a:prstGeom prst="rect">
            <a:avLst/>
          </a:prstGeom>
        </p:spPr>
        <p:txBody>
          <a:bodyPr wrap="square">
            <a:spAutoFit/>
          </a:body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Calibri Light"/>
                <a:ea typeface="微软雅黑 Light"/>
                <a:cs typeface="+mn-cs"/>
              </a:rPr>
              <a:t>Association rules based on privacy protection</a:t>
            </a:r>
          </a:p>
          <a:p>
            <a:pPr marL="0" marR="0" lvl="0" indent="0" algn="ctr" defTabSz="685800" rtl="0" eaLnBrk="1" fontAlgn="base" latinLnBrk="0" hangingPunct="1">
              <a:lnSpc>
                <a:spcPct val="100000"/>
              </a:lnSpc>
              <a:spcBef>
                <a:spcPct val="0"/>
              </a:spcBef>
              <a:spcAft>
                <a:spcPct val="0"/>
              </a:spcAft>
              <a:buClrTx/>
              <a:buSzTx/>
              <a:buFontTx/>
              <a:buNone/>
              <a:tabLst/>
              <a:defRPr/>
            </a:pPr>
            <a:endParaRPr kumimoji="0" lang="en-US" altLang="zh-CN" sz="800" b="0" i="0" u="none" strike="noStrike" kern="1200" cap="none" spc="0" normalizeH="0" baseline="0" noProof="0" dirty="0">
              <a:ln>
                <a:noFill/>
              </a:ln>
              <a:solidFill>
                <a:srgbClr val="304371"/>
              </a:solidFill>
              <a:effectLst/>
              <a:uLnTx/>
              <a:uFillTx/>
              <a:latin typeface="Arial" panose="020B0604020202020204"/>
              <a:ea typeface="方正兰亭黑_GBK"/>
              <a:cs typeface="+mn-cs"/>
            </a:endParaRP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695001" cy="295827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520111" y="1750137"/>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33839" y="1284228"/>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926645" y="1113061"/>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361712" y="411216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1949401"/>
            <a:ext cx="6346774" cy="1569660"/>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zh-CN" sz="12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数据挖掘虽然能给企业或相关企业带来利益，但是隐私的问题也不容忽视。所以隐私性与数据可用性都能完美达到要求的方案仍然是业界重要的研究方向和亟待解决的问题。</a:t>
            </a:r>
            <a:r>
              <a:rPr kumimoji="0" lang="zh-CN" altLang="en-US" sz="12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并且针对现有的一些方案，还有一些其他方向的研究可以进行：</a:t>
            </a:r>
            <a:endParaRPr kumimoji="0" lang="en-US" altLang="zh-CN" sz="12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kumimoji="0" lang="zh-CN" altLang="en-US" sz="12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独立性</a:t>
            </a:r>
            <a:endParaRPr kumimoji="0" lang="en-US" altLang="zh-CN" sz="12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kumimoji="0" lang="zh-CN" altLang="en-US" sz="12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不同的属性类型</a:t>
            </a:r>
            <a:endParaRPr kumimoji="0" lang="en-US" altLang="zh-CN" sz="12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kumimoji="0" lang="zh-CN" altLang="en-US" sz="12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不同的数据类型</a:t>
            </a:r>
            <a:endParaRPr kumimoji="0" lang="en-US" altLang="zh-CN" sz="12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kumimoji="0" lang="zh-CN" altLang="en-US" sz="12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多功能性</a:t>
            </a:r>
            <a:endParaRPr kumimoji="0" lang="en-US" altLang="zh-CN" sz="12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kumimoji="0" lang="zh-CN" altLang="en-US" sz="1200" b="0" i="0" u="none" strike="noStrike" kern="1200" cap="none" spc="0" normalizeH="0" baseline="0" noProof="0" dirty="0">
                <a:ln>
                  <a:noFill/>
                </a:ln>
                <a:solidFill>
                  <a:srgbClr val="4472C4">
                    <a:lumMod val="50000"/>
                  </a:srgbClr>
                </a:solidFill>
                <a:effectLst/>
                <a:uLnTx/>
                <a:uFillTx/>
                <a:latin typeface="Calibri Light"/>
                <a:ea typeface="微软雅黑 Light"/>
                <a:cs typeface="+mn-cs"/>
              </a:rPr>
              <a:t>交流代价</a:t>
            </a:r>
            <a:endParaRPr kumimoji="0" lang="en-US" altLang="zh-CN" sz="1200" b="0" i="0" u="none" strike="noStrike" kern="1200" cap="none" spc="0" normalizeH="0" baseline="0" noProof="0" dirty="0">
              <a:ln>
                <a:noFill/>
              </a:ln>
              <a:solidFill>
                <a:srgbClr val="4472C4">
                  <a:lumMod val="50000"/>
                </a:srgbClr>
              </a:solidFill>
              <a:effectLst/>
              <a:uLnTx/>
              <a:uFillTx/>
              <a:latin typeface="Calibri Light"/>
              <a:ea typeface="微软雅黑 Light"/>
              <a:cs typeface="+mn-cs"/>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726107" y="907300"/>
            <a:ext cx="1207803" cy="1088968"/>
            <a:chOff x="700148" y="574573"/>
            <a:chExt cx="1207803" cy="1088968"/>
          </a:xfrm>
          <a:solidFill>
            <a:schemeClr val="accent1"/>
          </a:solidFill>
          <a:effectLst/>
        </p:grpSpPr>
        <p:sp>
          <p:nvSpPr>
            <p:cNvPr id="18" name="Freeform 5"/>
            <p:cNvSpPr/>
            <p:nvPr/>
          </p:nvSpPr>
          <p:spPr bwMode="auto">
            <a:xfrm>
              <a:off x="700148" y="574573"/>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9" name="TextBox 156"/>
            <p:cNvSpPr txBox="1"/>
            <p:nvPr/>
          </p:nvSpPr>
          <p:spPr>
            <a:xfrm>
              <a:off x="848549" y="800985"/>
              <a:ext cx="880940" cy="507703"/>
            </a:xfrm>
            <a:prstGeom prst="rect">
              <a:avLst/>
            </a:prstGeom>
            <a:grp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700" b="1" i="0" u="none" strike="noStrike" kern="1200" cap="none" spc="0" normalizeH="0" baseline="0" noProof="0" dirty="0">
                  <a:ln>
                    <a:noFill/>
                  </a:ln>
                  <a:solidFill>
                    <a:prstClr val="white"/>
                  </a:solidFill>
                  <a:effectLst/>
                  <a:uLnTx/>
                  <a:uFillTx/>
                  <a:latin typeface="Impact MT Std" pitchFamily="34" charset="0"/>
                  <a:ea typeface="微软雅黑" panose="020B0503020204020204" pitchFamily="34" charset="-122"/>
                  <a:cs typeface="+mn-cs"/>
                </a:rPr>
                <a:t>展望</a:t>
              </a:r>
            </a:p>
          </p:txBody>
        </p:sp>
      </p:grpSp>
    </p:spTree>
    <p:extLst>
      <p:ext uri="{BB962C8B-B14F-4D97-AF65-F5344CB8AC3E}">
        <p14:creationId xmlns:p14="http://schemas.microsoft.com/office/powerpoint/2010/main" val="1289648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0232" y="205901"/>
            <a:ext cx="1107996" cy="369332"/>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参考文献</a:t>
            </a:r>
          </a:p>
        </p:txBody>
      </p:sp>
      <p:sp>
        <p:nvSpPr>
          <p:cNvPr id="57" name="矩形 56"/>
          <p:cNvSpPr/>
          <p:nvPr/>
        </p:nvSpPr>
        <p:spPr>
          <a:xfrm>
            <a:off x="90232" y="543483"/>
            <a:ext cx="1099981" cy="307777"/>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304371"/>
                </a:solidFill>
                <a:effectLst/>
                <a:uLnTx/>
                <a:uFillTx/>
                <a:latin typeface="Arial"/>
                <a:ea typeface="方正兰亭黑_GBK"/>
                <a:cs typeface="+mn-cs"/>
              </a:rPr>
              <a:t>References</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803156" y="1374080"/>
            <a:ext cx="7992999" cy="34475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249645" y="1754103"/>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238486" y="1224644"/>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624751" y="917509"/>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936244" y="4217361"/>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729574" y="4686631"/>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637241" y="4161782"/>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314137" y="1900849"/>
            <a:ext cx="7117765" cy="1200329"/>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[1]</a:t>
            </a:r>
            <a:r>
              <a:rPr kumimoji="0" lang="en-US" altLang="zh-CN" sz="1200" b="0" i="0" u="none" strike="noStrike" kern="1200" cap="none" spc="0" normalizeH="0" baseline="0" noProof="0" dirty="0" err="1">
                <a:ln>
                  <a:noFill/>
                </a:ln>
                <a:solidFill>
                  <a:srgbClr val="4472C4">
                    <a:lumMod val="50000"/>
                  </a:srgbClr>
                </a:solidFill>
                <a:effectLst/>
                <a:uLnTx/>
                <a:uFillTx/>
                <a:latin typeface="宋体" panose="02010600030101010101" pitchFamily="2" charset="-122"/>
                <a:ea typeface="宋体" panose="02010600030101010101" pitchFamily="2" charset="-122"/>
                <a:cs typeface="+mn-cs"/>
              </a:rPr>
              <a:t>R.Agrawal</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 and </a:t>
            </a:r>
            <a:r>
              <a:rPr kumimoji="0" lang="en-US" altLang="zh-CN" sz="1200" b="0" i="0" u="none" strike="noStrike" kern="1200" cap="none" spc="0" normalizeH="0" baseline="0" noProof="0" dirty="0" err="1">
                <a:ln>
                  <a:noFill/>
                </a:ln>
                <a:solidFill>
                  <a:srgbClr val="4472C4">
                    <a:lumMod val="50000"/>
                  </a:srgbClr>
                </a:solidFill>
                <a:effectLst/>
                <a:uLnTx/>
                <a:uFillTx/>
                <a:latin typeface="宋体" panose="02010600030101010101" pitchFamily="2" charset="-122"/>
                <a:ea typeface="宋体" panose="02010600030101010101" pitchFamily="2" charset="-122"/>
                <a:cs typeface="+mn-cs"/>
              </a:rPr>
              <a:t>R,Srikant,”Privacy</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 Preserving Data </a:t>
            </a:r>
            <a:r>
              <a:rPr kumimoji="0" lang="en-US" altLang="zh-CN" sz="1200" b="0" i="0" u="none" strike="noStrike" kern="1200" cap="none" spc="0" normalizeH="0" baseline="0" noProof="0" dirty="0" err="1">
                <a:ln>
                  <a:noFill/>
                </a:ln>
                <a:solidFill>
                  <a:srgbClr val="4472C4">
                    <a:lumMod val="50000"/>
                  </a:srgbClr>
                </a:solidFill>
                <a:effectLst/>
                <a:uLnTx/>
                <a:uFillTx/>
                <a:latin typeface="宋体" panose="02010600030101010101" pitchFamily="2" charset="-122"/>
                <a:ea typeface="宋体" panose="02010600030101010101" pitchFamily="2" charset="-122"/>
                <a:cs typeface="+mn-cs"/>
              </a:rPr>
              <a:t>Mining”.In</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 </a:t>
            </a:r>
            <a:r>
              <a:rPr kumimoji="0" lang="en-US" altLang="zh-CN" sz="1200" b="0" i="0" u="none" strike="noStrike" kern="1200" cap="none" spc="0" normalizeH="0" baseline="0" noProof="0" dirty="0" err="1">
                <a:ln>
                  <a:noFill/>
                </a:ln>
                <a:solidFill>
                  <a:srgbClr val="4472C4">
                    <a:lumMod val="50000"/>
                  </a:srgbClr>
                </a:solidFill>
                <a:effectLst/>
                <a:uLnTx/>
                <a:uFillTx/>
                <a:latin typeface="宋体" panose="02010600030101010101" pitchFamily="2" charset="-122"/>
                <a:ea typeface="宋体" panose="02010600030101010101" pitchFamily="2" charset="-122"/>
                <a:cs typeface="+mn-cs"/>
              </a:rPr>
              <a:t>Proc.of</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 ACM SIGMOD </a:t>
            </a:r>
            <a:r>
              <a:rPr kumimoji="0" lang="en-US" altLang="zh-CN" sz="1200" b="0" i="0" u="none" strike="noStrike" kern="1200" cap="none" spc="0" normalizeH="0" baseline="0" noProof="0" dirty="0" err="1">
                <a:ln>
                  <a:noFill/>
                </a:ln>
                <a:solidFill>
                  <a:srgbClr val="4472C4">
                    <a:lumMod val="50000"/>
                  </a:srgbClr>
                </a:solidFill>
                <a:effectLst/>
                <a:uLnTx/>
                <a:uFillTx/>
                <a:latin typeface="宋体" panose="02010600030101010101" pitchFamily="2" charset="-122"/>
                <a:ea typeface="宋体" panose="02010600030101010101" pitchFamily="2" charset="-122"/>
                <a:cs typeface="+mn-cs"/>
              </a:rPr>
              <a:t>Intl.Conf.on</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 Management of </a:t>
            </a:r>
            <a:r>
              <a:rPr kumimoji="0" lang="en-US" altLang="zh-CN" sz="1200" b="0" i="0" u="none" strike="noStrike" kern="1200" cap="none" spc="0" normalizeH="0" baseline="0" noProof="0" dirty="0" err="1">
                <a:ln>
                  <a:noFill/>
                </a:ln>
                <a:solidFill>
                  <a:srgbClr val="4472C4">
                    <a:lumMod val="50000"/>
                  </a:srgbClr>
                </a:solidFill>
                <a:effectLst/>
                <a:uLnTx/>
                <a:uFillTx/>
                <a:latin typeface="宋体" panose="02010600030101010101" pitchFamily="2" charset="-122"/>
                <a:ea typeface="宋体" panose="02010600030101010101" pitchFamily="2" charset="-122"/>
                <a:cs typeface="+mn-cs"/>
              </a:rPr>
              <a:t>Data,May</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 2000.Dallas,ACM Press</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[2]</a:t>
            </a:r>
            <a:r>
              <a:rPr kumimoji="0" lang="zh-CN" altLang="en-US"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张瑞</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a:t>
            </a:r>
            <a:r>
              <a:rPr kumimoji="0" lang="zh-CN" altLang="en-US"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一种简单的基于隐私保护的关联规则挖掘算法</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[J]</a:t>
            </a:r>
            <a:r>
              <a:rPr kumimoji="0" lang="zh-CN" altLang="en-US"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计算机工程与应用，</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2008</a:t>
            </a:r>
            <a:r>
              <a:rPr kumimoji="0" lang="zh-CN" altLang="en-US"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44-28</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[3]</a:t>
            </a:r>
            <a:r>
              <a:rPr kumimoji="0" lang="zh-CN" altLang="en-US"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张鹏，童云海，唐世谓</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a:t>
            </a:r>
            <a:r>
              <a:rPr kumimoji="0" lang="zh-CN" altLang="en-US"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一种有效的隐私保护关联规则挖掘算法</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[J].</a:t>
            </a:r>
            <a:r>
              <a:rPr kumimoji="0" lang="zh-CN" altLang="en-US"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软件学报，</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2006,17</a:t>
            </a:r>
            <a:r>
              <a:rPr kumimoji="0" lang="zh-CN" altLang="en-US"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8</a:t>
            </a:r>
            <a:r>
              <a:rPr kumimoji="0" lang="zh-CN" altLang="en-US"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1764-1774</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[4]</a:t>
            </a:r>
            <a:r>
              <a:rPr kumimoji="0" lang="zh-CN" altLang="en-US"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陈子阳，马朝红，李宇佳</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a:t>
            </a:r>
            <a:r>
              <a:rPr kumimoji="0" lang="zh-CN" altLang="en-US"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量化关联规则的隐私保护挖掘算法</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[J].</a:t>
            </a:r>
            <a:r>
              <a:rPr kumimoji="0" lang="zh-CN" altLang="en-US"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计算机工程，</a:t>
            </a:r>
            <a:r>
              <a:rPr kumimoji="0" lang="en-US" altLang="zh-CN" sz="1200" b="0" i="0" u="none" strike="noStrike" kern="1200" cap="none" spc="0" normalizeH="0" baseline="0" noProof="0" dirty="0">
                <a:ln>
                  <a:noFill/>
                </a:ln>
                <a:solidFill>
                  <a:srgbClr val="4472C4">
                    <a:lumMod val="50000"/>
                  </a:srgbClr>
                </a:solidFill>
                <a:effectLst/>
                <a:uLnTx/>
                <a:uFillTx/>
                <a:latin typeface="宋体" panose="02010600030101010101" pitchFamily="2" charset="-122"/>
                <a:ea typeface="宋体" panose="02010600030101010101" pitchFamily="2" charset="-122"/>
                <a:cs typeface="+mn-cs"/>
              </a:rPr>
              <a:t>2005,31(11):74-76</a:t>
            </a: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579079" y="946853"/>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10" b="0" i="0" u="none" strike="noStrike" kern="1200" cap="none" spc="0" normalizeH="0" baseline="0" noProof="0">
                <a:ln>
                  <a:noFill/>
                </a:ln>
                <a:solidFill>
                  <a:prstClr val="black">
                    <a:lumMod val="85000"/>
                    <a:lumOff val="15000"/>
                  </a:prstClr>
                </a:solidFill>
                <a:effectLst/>
                <a:uLnTx/>
                <a:uFillTx/>
                <a:latin typeface="Calibri Light"/>
                <a:ea typeface="微软雅黑 Light"/>
                <a:cs typeface="+mn-cs"/>
              </a:endParaRPr>
            </a:p>
          </p:txBody>
        </p:sp>
        <p:sp>
          <p:nvSpPr>
            <p:cNvPr id="19" name="TextBox 156"/>
            <p:cNvSpPr txBox="1"/>
            <p:nvPr/>
          </p:nvSpPr>
          <p:spPr>
            <a:xfrm>
              <a:off x="922376" y="948742"/>
              <a:ext cx="837701" cy="830997"/>
            </a:xfrm>
            <a:prstGeom prst="rect">
              <a:avLst/>
            </a:prstGeom>
            <a:grp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Impact MT Std" pitchFamily="34" charset="0"/>
                  <a:ea typeface="微软雅黑" panose="020B0503020204020204" pitchFamily="34" charset="-122"/>
                  <a:cs typeface="+mn-cs"/>
                </a:rPr>
                <a:t>参考文献</a:t>
              </a:r>
            </a:p>
          </p:txBody>
        </p:sp>
      </p:grpSp>
    </p:spTree>
    <p:extLst>
      <p:ext uri="{BB962C8B-B14F-4D97-AF65-F5344CB8AC3E}">
        <p14:creationId xmlns:p14="http://schemas.microsoft.com/office/powerpoint/2010/main" val="1191291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773951" y="2104337"/>
            <a:ext cx="5596098" cy="1480403"/>
            <a:chOff x="2735354" y="1814717"/>
            <a:chExt cx="5596098" cy="1480403"/>
          </a:xfrm>
        </p:grpSpPr>
        <p:sp>
          <p:nvSpPr>
            <p:cNvPr id="31" name="矩形 30"/>
            <p:cNvSpPr/>
            <p:nvPr/>
          </p:nvSpPr>
          <p:spPr bwMode="auto">
            <a:xfrm>
              <a:off x="4500947" y="1814717"/>
              <a:ext cx="2089033" cy="584775"/>
            </a:xfrm>
            <a:prstGeom prst="rect">
              <a:avLst/>
            </a:prstGeom>
          </p:spPr>
          <p:txBody>
            <a:bodyPr wrap="none">
              <a:spAutoFit/>
            </a:bodyPr>
            <a:lstStyle/>
            <a:p>
              <a:pPr>
                <a:defRPr/>
              </a:pPr>
              <a:r>
                <a:rPr lang="en-US" altLang="zh-CN" sz="3200" kern="100" spc="3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THANKS</a:t>
              </a:r>
              <a:endParaRPr lang="zh-CN" altLang="en-US" sz="3200" kern="100" spc="3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矩形 37"/>
            <p:cNvSpPr/>
            <p:nvPr/>
          </p:nvSpPr>
          <p:spPr>
            <a:xfrm>
              <a:off x="2735354" y="2743109"/>
              <a:ext cx="5596098" cy="552011"/>
            </a:xfrm>
            <a:prstGeom prst="rect">
              <a:avLst/>
            </a:prstGeom>
          </p:spPr>
          <p:txBody>
            <a:bodyPr wrap="square">
              <a:spAutoFit/>
            </a:bodyPr>
            <a:lstStyle/>
            <a:p>
              <a:pPr lvl="0" algn="ctr">
                <a:lnSpc>
                  <a:spcPct val="150000"/>
                </a:lnSpc>
              </a:pPr>
              <a:r>
                <a:rPr lang="en-US" altLang="zh-CN" sz="1050" dirty="0">
                  <a:solidFill>
                    <a:schemeClr val="tx1">
                      <a:lumMod val="85000"/>
                      <a:lumOff val="15000"/>
                    </a:schemeClr>
                  </a:solidFill>
                </a:rPr>
                <a:t>We hope you like it!</a:t>
              </a:r>
            </a:p>
            <a:p>
              <a:pPr lvl="0" algn="ctr">
                <a:lnSpc>
                  <a:spcPct val="150000"/>
                </a:lnSpc>
              </a:pPr>
              <a:r>
                <a:rPr lang="en-US" altLang="zh-CN" sz="1050" dirty="0">
                  <a:solidFill>
                    <a:schemeClr val="tx1">
                      <a:lumMod val="85000"/>
                      <a:lumOff val="15000"/>
                    </a:schemeClr>
                  </a:solidFill>
                </a:rPr>
                <a:t>Best wishes for everyone! </a:t>
              </a:r>
            </a:p>
          </p:txBody>
        </p:sp>
        <p:cxnSp>
          <p:nvCxnSpPr>
            <p:cNvPr id="40" name="直接连接符 39"/>
            <p:cNvCxnSpPr/>
            <p:nvPr/>
          </p:nvCxnSpPr>
          <p:spPr>
            <a:xfrm>
              <a:off x="5402775" y="275587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p:nvSpPr>
        <p:spPr>
          <a:xfrm rot="10800000">
            <a:off x="2834530" y="-157272"/>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333181" y="4667204"/>
            <a:ext cx="1569660" cy="276999"/>
          </a:xfrm>
          <a:prstGeom prst="rect">
            <a:avLst/>
          </a:prstGeom>
        </p:spPr>
        <p:txBody>
          <a:bodyPr wrap="none">
            <a:spAutoFit/>
          </a:bodyPr>
          <a:lstStyle/>
          <a:p>
            <a:pPr algn="r">
              <a:defRPr/>
            </a:pPr>
            <a:r>
              <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数据挖掘与知识发现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矩形 47"/>
          <p:cNvSpPr/>
          <p:nvPr/>
        </p:nvSpPr>
        <p:spPr bwMode="auto">
          <a:xfrm>
            <a:off x="278388" y="4667204"/>
            <a:ext cx="947695"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2018-9-26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CF215569-A338-4324-9C14-59BDD68671D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060" r="12016"/>
          <a:stretch/>
        </p:blipFill>
        <p:spPr>
          <a:xfrm>
            <a:off x="4190999" y="349270"/>
            <a:ext cx="782639" cy="106678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第一部分：模糊关联规则</a:t>
            </a:r>
          </a:p>
        </p:txBody>
      </p:sp>
      <p:sp>
        <p:nvSpPr>
          <p:cNvPr id="5" name="矩形 4"/>
          <p:cNvSpPr/>
          <p:nvPr/>
        </p:nvSpPr>
        <p:spPr>
          <a:xfrm>
            <a:off x="1239582" y="575233"/>
            <a:ext cx="125547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Fuzzy association rules</a:t>
            </a:r>
          </a:p>
        </p:txBody>
      </p:sp>
      <p:cxnSp>
        <p:nvCxnSpPr>
          <p:cNvPr id="7" name="直接连接符 6"/>
          <p:cNvCxnSpPr/>
          <p:nvPr/>
        </p:nvCxnSpPr>
        <p:spPr>
          <a:xfrm>
            <a:off x="1337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9D8CF0F-DA5F-40E1-8A27-0B391F4EB8AD}"/>
              </a:ext>
            </a:extLst>
          </p:cNvPr>
          <p:cNvSpPr txBox="1"/>
          <p:nvPr/>
        </p:nvSpPr>
        <p:spPr>
          <a:xfrm>
            <a:off x="1073150" y="1231900"/>
            <a:ext cx="3647152" cy="369332"/>
          </a:xfrm>
          <a:prstGeom prst="rect">
            <a:avLst/>
          </a:prstGeom>
          <a:noFill/>
        </p:spPr>
        <p:txBody>
          <a:bodyPr wrap="none" rtlCol="0">
            <a:spAutoFit/>
          </a:bodyPr>
          <a:lstStyle/>
          <a:p>
            <a:r>
              <a:rPr lang="zh-CN" altLang="en-US" sz="1800" b="1" dirty="0">
                <a:solidFill>
                  <a:schemeClr val="accent5">
                    <a:lumMod val="50000"/>
                  </a:schemeClr>
                </a:solidFill>
              </a:rPr>
              <a:t>模糊关联规则格的规则提取步骤：</a:t>
            </a:r>
          </a:p>
        </p:txBody>
      </p:sp>
      <p:sp>
        <p:nvSpPr>
          <p:cNvPr id="3" name="矩形 2">
            <a:extLst>
              <a:ext uri="{FF2B5EF4-FFF2-40B4-BE49-F238E27FC236}">
                <a16:creationId xmlns:a16="http://schemas.microsoft.com/office/drawing/2014/main" id="{B7A03868-6425-4874-B135-556AD623A5EC}"/>
              </a:ext>
            </a:extLst>
          </p:cNvPr>
          <p:cNvSpPr/>
          <p:nvPr/>
        </p:nvSpPr>
        <p:spPr>
          <a:xfrm>
            <a:off x="1155700" y="1922079"/>
            <a:ext cx="793750" cy="3533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accent5">
                    <a:lumMod val="50000"/>
                  </a:schemeClr>
                </a:solidFill>
              </a:rPr>
              <a:t>数据库</a:t>
            </a:r>
          </a:p>
        </p:txBody>
      </p:sp>
      <p:sp>
        <p:nvSpPr>
          <p:cNvPr id="8" name="矩形 7">
            <a:extLst>
              <a:ext uri="{FF2B5EF4-FFF2-40B4-BE49-F238E27FC236}">
                <a16:creationId xmlns:a16="http://schemas.microsoft.com/office/drawing/2014/main" id="{86E7149E-9927-428D-AFAA-C2F21C0AA65B}"/>
              </a:ext>
            </a:extLst>
          </p:cNvPr>
          <p:cNvSpPr/>
          <p:nvPr/>
        </p:nvSpPr>
        <p:spPr>
          <a:xfrm>
            <a:off x="1689100" y="2857500"/>
            <a:ext cx="793750" cy="3533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accent5">
                    <a:lumMod val="50000"/>
                  </a:schemeClr>
                </a:solidFill>
              </a:rPr>
              <a:t>模糊集</a:t>
            </a:r>
          </a:p>
        </p:txBody>
      </p:sp>
      <p:sp>
        <p:nvSpPr>
          <p:cNvPr id="9" name="矩形 8">
            <a:extLst>
              <a:ext uri="{FF2B5EF4-FFF2-40B4-BE49-F238E27FC236}">
                <a16:creationId xmlns:a16="http://schemas.microsoft.com/office/drawing/2014/main" id="{D892F3C4-37AE-49A1-8129-E2C3BC01E5B7}"/>
              </a:ext>
            </a:extLst>
          </p:cNvPr>
          <p:cNvSpPr/>
          <p:nvPr/>
        </p:nvSpPr>
        <p:spPr>
          <a:xfrm>
            <a:off x="3067050" y="1924050"/>
            <a:ext cx="1244600" cy="3533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accent5">
                    <a:lumMod val="50000"/>
                  </a:schemeClr>
                </a:solidFill>
              </a:rPr>
              <a:t>模糊属性事务数据库</a:t>
            </a:r>
          </a:p>
        </p:txBody>
      </p:sp>
      <p:sp>
        <p:nvSpPr>
          <p:cNvPr id="10" name="矩形 9">
            <a:extLst>
              <a:ext uri="{FF2B5EF4-FFF2-40B4-BE49-F238E27FC236}">
                <a16:creationId xmlns:a16="http://schemas.microsoft.com/office/drawing/2014/main" id="{DB2372D3-B167-4716-AA9C-A62F527B4FFF}"/>
              </a:ext>
            </a:extLst>
          </p:cNvPr>
          <p:cNvSpPr/>
          <p:nvPr/>
        </p:nvSpPr>
        <p:spPr>
          <a:xfrm>
            <a:off x="3067050" y="2857499"/>
            <a:ext cx="1244600" cy="3533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accent5">
                    <a:lumMod val="50000"/>
                  </a:schemeClr>
                </a:solidFill>
              </a:rPr>
              <a:t>模糊形式背景</a:t>
            </a:r>
          </a:p>
        </p:txBody>
      </p:sp>
      <p:cxnSp>
        <p:nvCxnSpPr>
          <p:cNvPr id="12" name="直接箭头连接符 11">
            <a:extLst>
              <a:ext uri="{FF2B5EF4-FFF2-40B4-BE49-F238E27FC236}">
                <a16:creationId xmlns:a16="http://schemas.microsoft.com/office/drawing/2014/main" id="{AA01588E-0134-450B-9785-D0222E027BA4}"/>
              </a:ext>
            </a:extLst>
          </p:cNvPr>
          <p:cNvCxnSpPr>
            <a:cxnSpLocks/>
            <a:stCxn id="3" idx="3"/>
            <a:endCxn id="9" idx="1"/>
          </p:cNvCxnSpPr>
          <p:nvPr/>
        </p:nvCxnSpPr>
        <p:spPr>
          <a:xfrm>
            <a:off x="1949450" y="2098757"/>
            <a:ext cx="1117600" cy="1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AE8B54E-1BF6-4476-9920-15548C069EB1}"/>
              </a:ext>
            </a:extLst>
          </p:cNvPr>
          <p:cNvCxnSpPr>
            <a:cxnSpLocks/>
            <a:stCxn id="8" idx="0"/>
          </p:cNvCxnSpPr>
          <p:nvPr/>
        </p:nvCxnSpPr>
        <p:spPr>
          <a:xfrm flipV="1">
            <a:off x="2085975" y="2098756"/>
            <a:ext cx="0" cy="758744"/>
          </a:xfrm>
          <a:prstGeom prst="straightConnector1">
            <a:avLst/>
          </a:prstGeom>
          <a:ln w="9525" cap="flat" cmpd="sng" algn="ctr">
            <a:solidFill>
              <a:schemeClr val="accent1"/>
            </a:solidFill>
            <a:prstDash val="lgDash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直接箭头连接符 29">
            <a:extLst>
              <a:ext uri="{FF2B5EF4-FFF2-40B4-BE49-F238E27FC236}">
                <a16:creationId xmlns:a16="http://schemas.microsoft.com/office/drawing/2014/main" id="{FCA9352E-ECE1-4F84-8A19-DC13ACACFAEB}"/>
              </a:ext>
            </a:extLst>
          </p:cNvPr>
          <p:cNvCxnSpPr>
            <a:cxnSpLocks/>
            <a:stCxn id="8" idx="3"/>
            <a:endCxn id="10" idx="1"/>
          </p:cNvCxnSpPr>
          <p:nvPr/>
        </p:nvCxnSpPr>
        <p:spPr>
          <a:xfrm flipV="1">
            <a:off x="2482850" y="3034177"/>
            <a:ext cx="584200" cy="1"/>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7384A819-7CCA-4878-8ED0-93E4A7A30E4E}"/>
              </a:ext>
            </a:extLst>
          </p:cNvPr>
          <p:cNvCxnSpPr>
            <a:stCxn id="9" idx="2"/>
            <a:endCxn id="10" idx="0"/>
          </p:cNvCxnSpPr>
          <p:nvPr/>
        </p:nvCxnSpPr>
        <p:spPr>
          <a:xfrm>
            <a:off x="3689350" y="2277405"/>
            <a:ext cx="0" cy="5800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3790D1A4-ABB2-4EE5-A317-CF3FA865A039}"/>
              </a:ext>
            </a:extLst>
          </p:cNvPr>
          <p:cNvSpPr/>
          <p:nvPr/>
        </p:nvSpPr>
        <p:spPr>
          <a:xfrm>
            <a:off x="5111750" y="1898650"/>
            <a:ext cx="406399" cy="14308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accent5">
                    <a:lumMod val="50000"/>
                  </a:schemeClr>
                </a:solidFill>
              </a:rPr>
              <a:t>模糊关联规则格</a:t>
            </a:r>
          </a:p>
        </p:txBody>
      </p:sp>
      <p:sp>
        <p:nvSpPr>
          <p:cNvPr id="37" name="矩形 36">
            <a:extLst>
              <a:ext uri="{FF2B5EF4-FFF2-40B4-BE49-F238E27FC236}">
                <a16:creationId xmlns:a16="http://schemas.microsoft.com/office/drawing/2014/main" id="{8032EA50-A784-4428-A908-D05941E03969}"/>
              </a:ext>
            </a:extLst>
          </p:cNvPr>
          <p:cNvSpPr/>
          <p:nvPr/>
        </p:nvSpPr>
        <p:spPr>
          <a:xfrm>
            <a:off x="6026150" y="1898650"/>
            <a:ext cx="406399" cy="14308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accent5">
                    <a:lumMod val="50000"/>
                  </a:schemeClr>
                </a:solidFill>
              </a:rPr>
              <a:t>频繁结点</a:t>
            </a:r>
          </a:p>
        </p:txBody>
      </p:sp>
      <p:sp>
        <p:nvSpPr>
          <p:cNvPr id="38" name="矩形 37">
            <a:extLst>
              <a:ext uri="{FF2B5EF4-FFF2-40B4-BE49-F238E27FC236}">
                <a16:creationId xmlns:a16="http://schemas.microsoft.com/office/drawing/2014/main" id="{95A9AA84-3595-49F7-AA52-5B963152DC48}"/>
              </a:ext>
            </a:extLst>
          </p:cNvPr>
          <p:cNvSpPr/>
          <p:nvPr/>
        </p:nvSpPr>
        <p:spPr>
          <a:xfrm>
            <a:off x="6851651" y="1909216"/>
            <a:ext cx="374650" cy="14097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accent5">
                    <a:lumMod val="50000"/>
                  </a:schemeClr>
                </a:solidFill>
              </a:rPr>
              <a:t>频繁结点对</a:t>
            </a:r>
          </a:p>
        </p:txBody>
      </p:sp>
      <p:sp>
        <p:nvSpPr>
          <p:cNvPr id="39" name="矩形 38">
            <a:extLst>
              <a:ext uri="{FF2B5EF4-FFF2-40B4-BE49-F238E27FC236}">
                <a16:creationId xmlns:a16="http://schemas.microsoft.com/office/drawing/2014/main" id="{177B80B0-F55D-4935-8B6B-9645D4E1ACD7}"/>
              </a:ext>
            </a:extLst>
          </p:cNvPr>
          <p:cNvSpPr/>
          <p:nvPr/>
        </p:nvSpPr>
        <p:spPr>
          <a:xfrm>
            <a:off x="7683500" y="1892300"/>
            <a:ext cx="406399" cy="14308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accent5">
                    <a:lumMod val="50000"/>
                  </a:schemeClr>
                </a:solidFill>
              </a:rPr>
              <a:t>模糊关联规则</a:t>
            </a:r>
          </a:p>
        </p:txBody>
      </p:sp>
      <p:cxnSp>
        <p:nvCxnSpPr>
          <p:cNvPr id="41" name="连接符: 肘形 40">
            <a:extLst>
              <a:ext uri="{FF2B5EF4-FFF2-40B4-BE49-F238E27FC236}">
                <a16:creationId xmlns:a16="http://schemas.microsoft.com/office/drawing/2014/main" id="{AF462FAF-EB04-48AB-A49A-45D5E04266BD}"/>
              </a:ext>
            </a:extLst>
          </p:cNvPr>
          <p:cNvCxnSpPr>
            <a:stCxn id="9" idx="3"/>
            <a:endCxn id="10" idx="3"/>
          </p:cNvCxnSpPr>
          <p:nvPr/>
        </p:nvCxnSpPr>
        <p:spPr>
          <a:xfrm>
            <a:off x="4311650" y="2100728"/>
            <a:ext cx="12700" cy="933449"/>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837494A5-D2D8-464A-9937-1A968F244411}"/>
              </a:ext>
            </a:extLst>
          </p:cNvPr>
          <p:cNvCxnSpPr>
            <a:cxnSpLocks/>
            <a:endCxn id="36" idx="1"/>
          </p:cNvCxnSpPr>
          <p:nvPr/>
        </p:nvCxnSpPr>
        <p:spPr>
          <a:xfrm>
            <a:off x="4514850" y="2614092"/>
            <a:ext cx="596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3CCE491D-4778-4051-9F25-D69B4D14E932}"/>
              </a:ext>
            </a:extLst>
          </p:cNvPr>
          <p:cNvCxnSpPr>
            <a:cxnSpLocks/>
            <a:stCxn id="36" idx="3"/>
            <a:endCxn id="37" idx="1"/>
          </p:cNvCxnSpPr>
          <p:nvPr/>
        </p:nvCxnSpPr>
        <p:spPr>
          <a:xfrm>
            <a:off x="5518149" y="2614092"/>
            <a:ext cx="508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20C1C8ED-72E4-4406-A696-23321B0254FE}"/>
              </a:ext>
            </a:extLst>
          </p:cNvPr>
          <p:cNvCxnSpPr>
            <a:cxnSpLocks/>
            <a:stCxn id="37" idx="3"/>
            <a:endCxn id="38" idx="1"/>
          </p:cNvCxnSpPr>
          <p:nvPr/>
        </p:nvCxnSpPr>
        <p:spPr>
          <a:xfrm flipV="1">
            <a:off x="6432549" y="2614066"/>
            <a:ext cx="419102" cy="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05E56365-9EA8-4ABB-BB9C-565DE01175FD}"/>
              </a:ext>
            </a:extLst>
          </p:cNvPr>
          <p:cNvCxnSpPr>
            <a:cxnSpLocks/>
            <a:stCxn id="38" idx="3"/>
            <a:endCxn id="39" idx="1"/>
          </p:cNvCxnSpPr>
          <p:nvPr/>
        </p:nvCxnSpPr>
        <p:spPr>
          <a:xfrm flipV="1">
            <a:off x="7226301" y="2607742"/>
            <a:ext cx="457199" cy="6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1CF5F530-7210-401E-8A42-6A7CAFE3E1B0}"/>
                  </a:ext>
                </a:extLst>
              </p:cNvPr>
              <p:cNvSpPr txBox="1"/>
              <p:nvPr/>
            </p:nvSpPr>
            <p:spPr>
              <a:xfrm>
                <a:off x="5454650" y="2387601"/>
                <a:ext cx="679449" cy="469359"/>
              </a:xfrm>
              <a:prstGeom prst="rect">
                <a:avLst/>
              </a:prstGeom>
              <a:noFill/>
            </p:spPr>
            <p:txBody>
              <a:bodyPr wrap="square" rtlCol="0">
                <a:spAutoFit/>
              </a:bodyPr>
              <a:lstStyle/>
              <a:p>
                <a:r>
                  <a:rPr lang="en-US" altLang="zh-CN" sz="1100" b="1" dirty="0"/>
                  <a:t>min sup</a:t>
                </a:r>
              </a:p>
              <a:p>
                <a:pPr algn="ct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𝜹</m:t>
                      </m:r>
                    </m:oMath>
                  </m:oMathPara>
                </a14:m>
                <a:endParaRPr lang="zh-CN" altLang="en-US" b="1" dirty="0"/>
              </a:p>
            </p:txBody>
          </p:sp>
        </mc:Choice>
        <mc:Fallback xmlns="">
          <p:sp>
            <p:nvSpPr>
              <p:cNvPr id="57" name="文本框 56">
                <a:extLst>
                  <a:ext uri="{FF2B5EF4-FFF2-40B4-BE49-F238E27FC236}">
                    <a16:creationId xmlns:a16="http://schemas.microsoft.com/office/drawing/2014/main" id="{1CF5F530-7210-401E-8A42-6A7CAFE3E1B0}"/>
                  </a:ext>
                </a:extLst>
              </p:cNvPr>
              <p:cNvSpPr txBox="1">
                <a:spLocks noRot="1" noChangeAspect="1" noMove="1" noResize="1" noEditPoints="1" noAdjustHandles="1" noChangeArrowheads="1" noChangeShapeType="1" noTextEdit="1"/>
              </p:cNvSpPr>
              <p:nvPr/>
            </p:nvSpPr>
            <p:spPr>
              <a:xfrm>
                <a:off x="5454650" y="2387601"/>
                <a:ext cx="679449" cy="469359"/>
              </a:xfrm>
              <a:prstGeom prst="rect">
                <a:avLst/>
              </a:prstGeom>
              <a:blipFill>
                <a:blip r:embed="rId3"/>
                <a:stretch>
                  <a:fillRect t="-1299"/>
                </a:stretch>
              </a:blipFill>
            </p:spPr>
            <p:txBody>
              <a:bodyPr/>
              <a:lstStyle/>
              <a:p>
                <a:r>
                  <a:rPr lang="zh-CN" altLang="en-US">
                    <a:noFill/>
                  </a:rPr>
                  <a:t> </a:t>
                </a:r>
              </a:p>
            </p:txBody>
          </p:sp>
        </mc:Fallback>
      </mc:AlternateContent>
      <p:sp>
        <p:nvSpPr>
          <p:cNvPr id="58" name="文本框 57">
            <a:extLst>
              <a:ext uri="{FF2B5EF4-FFF2-40B4-BE49-F238E27FC236}">
                <a16:creationId xmlns:a16="http://schemas.microsoft.com/office/drawing/2014/main" id="{A0CAF34B-8D0F-46F5-8E6E-1F8FA578908D}"/>
              </a:ext>
            </a:extLst>
          </p:cNvPr>
          <p:cNvSpPr txBox="1"/>
          <p:nvPr/>
        </p:nvSpPr>
        <p:spPr>
          <a:xfrm>
            <a:off x="6404635" y="2398276"/>
            <a:ext cx="433132" cy="430887"/>
          </a:xfrm>
          <a:prstGeom prst="rect">
            <a:avLst/>
          </a:prstGeom>
          <a:noFill/>
        </p:spPr>
        <p:txBody>
          <a:bodyPr wrap="none" rtlCol="0">
            <a:spAutoFit/>
          </a:bodyPr>
          <a:lstStyle/>
          <a:p>
            <a:r>
              <a:rPr lang="en-US" altLang="zh-CN" sz="1100" b="1" dirty="0"/>
              <a:t>min </a:t>
            </a:r>
          </a:p>
          <a:p>
            <a:r>
              <a:rPr lang="en-US" altLang="zh-CN" sz="1100" b="1" dirty="0"/>
              <a:t>conf</a:t>
            </a:r>
            <a:endParaRPr lang="zh-CN" altLang="en-US" sz="1100" b="1" dirty="0"/>
          </a:p>
        </p:txBody>
      </p:sp>
    </p:spTree>
    <p:extLst>
      <p:ext uri="{BB962C8B-B14F-4D97-AF65-F5344CB8AC3E}">
        <p14:creationId xmlns:p14="http://schemas.microsoft.com/office/powerpoint/2010/main" val="2223629683"/>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第一部分：模糊关联规则</a:t>
            </a:r>
          </a:p>
        </p:txBody>
      </p:sp>
      <p:sp>
        <p:nvSpPr>
          <p:cNvPr id="5" name="矩形 4"/>
          <p:cNvSpPr/>
          <p:nvPr/>
        </p:nvSpPr>
        <p:spPr>
          <a:xfrm>
            <a:off x="1239582" y="575233"/>
            <a:ext cx="125547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Fuzzy association rules</a:t>
            </a:r>
          </a:p>
        </p:txBody>
      </p:sp>
      <p:cxnSp>
        <p:nvCxnSpPr>
          <p:cNvPr id="7" name="直接连接符 6"/>
          <p:cNvCxnSpPr/>
          <p:nvPr/>
        </p:nvCxnSpPr>
        <p:spPr>
          <a:xfrm>
            <a:off x="1337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9D8CF0F-DA5F-40E1-8A27-0B391F4EB8AD}"/>
              </a:ext>
            </a:extLst>
          </p:cNvPr>
          <p:cNvSpPr txBox="1"/>
          <p:nvPr/>
        </p:nvSpPr>
        <p:spPr>
          <a:xfrm>
            <a:off x="1073150" y="1231900"/>
            <a:ext cx="2723823" cy="369332"/>
          </a:xfrm>
          <a:prstGeom prst="rect">
            <a:avLst/>
          </a:prstGeom>
          <a:noFill/>
        </p:spPr>
        <p:txBody>
          <a:bodyPr wrap="none" rtlCol="0">
            <a:spAutoFit/>
          </a:bodyPr>
          <a:lstStyle/>
          <a:p>
            <a:r>
              <a:rPr lang="zh-CN" altLang="en-US" sz="1800" b="1" dirty="0">
                <a:solidFill>
                  <a:schemeClr val="accent5">
                    <a:lumMod val="50000"/>
                  </a:schemeClr>
                </a:solidFill>
              </a:rPr>
              <a:t>模糊关联规则挖掘算法：</a:t>
            </a:r>
          </a:p>
        </p:txBody>
      </p:sp>
      <p:sp>
        <p:nvSpPr>
          <p:cNvPr id="2" name="文本框 1">
            <a:extLst>
              <a:ext uri="{FF2B5EF4-FFF2-40B4-BE49-F238E27FC236}">
                <a16:creationId xmlns:a16="http://schemas.microsoft.com/office/drawing/2014/main" id="{815EAF06-9F9F-450E-9E9B-53867FA00127}"/>
              </a:ext>
            </a:extLst>
          </p:cNvPr>
          <p:cNvSpPr txBox="1"/>
          <p:nvPr/>
        </p:nvSpPr>
        <p:spPr>
          <a:xfrm>
            <a:off x="1123910" y="1753171"/>
            <a:ext cx="5806279" cy="2638671"/>
          </a:xfrm>
          <a:prstGeom prst="rect">
            <a:avLst/>
          </a:prstGeom>
          <a:noFill/>
        </p:spPr>
        <p:txBody>
          <a:bodyPr wrap="square" rtlCol="0">
            <a:spAutoFit/>
          </a:bodyPr>
          <a:lstStyle/>
          <a:p>
            <a:pPr>
              <a:lnSpc>
                <a:spcPct val="150000"/>
              </a:lnSpc>
            </a:pPr>
            <a:r>
              <a:rPr lang="zh-CN" altLang="en-US" sz="1600" dirty="0">
                <a:solidFill>
                  <a:schemeClr val="accent5">
                    <a:lumMod val="50000"/>
                  </a:schemeClr>
                </a:solidFill>
              </a:rPr>
              <a:t>大致流程：</a:t>
            </a:r>
            <a:endParaRPr lang="en-US" altLang="zh-CN" sz="1600" dirty="0">
              <a:solidFill>
                <a:schemeClr val="accent5">
                  <a:lumMod val="50000"/>
                </a:schemeClr>
              </a:solidFill>
            </a:endParaRPr>
          </a:p>
          <a:p>
            <a:pPr>
              <a:lnSpc>
                <a:spcPct val="150000"/>
              </a:lnSpc>
            </a:pPr>
            <a:r>
              <a:rPr lang="en-US" altLang="zh-CN" sz="1600" dirty="0">
                <a:solidFill>
                  <a:schemeClr val="accent5">
                    <a:lumMod val="50000"/>
                  </a:schemeClr>
                </a:solidFill>
              </a:rPr>
              <a:t>1</a:t>
            </a:r>
            <a:r>
              <a:rPr lang="zh-CN" altLang="en-US" sz="1600" dirty="0">
                <a:solidFill>
                  <a:schemeClr val="accent5">
                    <a:lumMod val="50000"/>
                  </a:schemeClr>
                </a:solidFill>
              </a:rPr>
              <a:t>）计算模糊属性隶属度用以表示模糊属性项集的值；</a:t>
            </a:r>
            <a:endParaRPr lang="en-US" altLang="zh-CN" sz="1600" dirty="0">
              <a:solidFill>
                <a:schemeClr val="accent5">
                  <a:lumMod val="50000"/>
                </a:schemeClr>
              </a:solidFill>
            </a:endParaRPr>
          </a:p>
          <a:p>
            <a:pPr>
              <a:lnSpc>
                <a:spcPct val="150000"/>
              </a:lnSpc>
            </a:pPr>
            <a:r>
              <a:rPr lang="en-US" altLang="zh-CN" sz="1600" dirty="0">
                <a:solidFill>
                  <a:schemeClr val="accent5">
                    <a:lumMod val="50000"/>
                  </a:schemeClr>
                </a:solidFill>
              </a:rPr>
              <a:t>2</a:t>
            </a:r>
            <a:r>
              <a:rPr lang="zh-CN" altLang="en-US" sz="1600" dirty="0">
                <a:solidFill>
                  <a:schemeClr val="accent5">
                    <a:lumMod val="50000"/>
                  </a:schemeClr>
                </a:solidFill>
              </a:rPr>
              <a:t>）模糊候选</a:t>
            </a:r>
            <a:r>
              <a:rPr lang="en-US" altLang="zh-CN" sz="1600" dirty="0">
                <a:solidFill>
                  <a:schemeClr val="accent5">
                    <a:lumMod val="50000"/>
                  </a:schemeClr>
                </a:solidFill>
              </a:rPr>
              <a:t>1-</a:t>
            </a:r>
            <a:r>
              <a:rPr lang="zh-CN" altLang="en-US" sz="1600" dirty="0">
                <a:solidFill>
                  <a:schemeClr val="accent5">
                    <a:lumMod val="50000"/>
                  </a:schemeClr>
                </a:solidFill>
              </a:rPr>
              <a:t>项集的计算、模糊频繁</a:t>
            </a:r>
            <a:r>
              <a:rPr lang="en-US" altLang="zh-CN" sz="1600" dirty="0">
                <a:solidFill>
                  <a:schemeClr val="accent5">
                    <a:lumMod val="50000"/>
                  </a:schemeClr>
                </a:solidFill>
              </a:rPr>
              <a:t>1-</a:t>
            </a:r>
            <a:r>
              <a:rPr lang="zh-CN" altLang="en-US" sz="1600" dirty="0">
                <a:solidFill>
                  <a:schemeClr val="accent5">
                    <a:lumMod val="50000"/>
                  </a:schemeClr>
                </a:solidFill>
              </a:rPr>
              <a:t>项集的获取；</a:t>
            </a:r>
            <a:endParaRPr lang="en-US" altLang="zh-CN" sz="1600" dirty="0">
              <a:solidFill>
                <a:schemeClr val="accent5">
                  <a:lumMod val="50000"/>
                </a:schemeClr>
              </a:solidFill>
            </a:endParaRPr>
          </a:p>
          <a:p>
            <a:pPr>
              <a:lnSpc>
                <a:spcPct val="150000"/>
              </a:lnSpc>
            </a:pPr>
            <a:r>
              <a:rPr lang="en-US" altLang="zh-CN" sz="1600" dirty="0">
                <a:solidFill>
                  <a:schemeClr val="accent5">
                    <a:lumMod val="50000"/>
                  </a:schemeClr>
                </a:solidFill>
              </a:rPr>
              <a:t>3</a:t>
            </a:r>
            <a:r>
              <a:rPr lang="zh-CN" altLang="en-US" sz="1600" dirty="0">
                <a:solidFill>
                  <a:schemeClr val="accent5">
                    <a:lumMod val="50000"/>
                  </a:schemeClr>
                </a:solidFill>
              </a:rPr>
              <a:t>）模糊候选</a:t>
            </a:r>
            <a:r>
              <a:rPr lang="en-US" altLang="zh-CN" sz="1600" dirty="0">
                <a:solidFill>
                  <a:schemeClr val="accent5">
                    <a:lumMod val="50000"/>
                  </a:schemeClr>
                </a:solidFill>
              </a:rPr>
              <a:t>2-</a:t>
            </a:r>
            <a:r>
              <a:rPr lang="zh-CN" altLang="en-US" sz="1600" dirty="0">
                <a:solidFill>
                  <a:schemeClr val="accent5">
                    <a:lumMod val="50000"/>
                  </a:schemeClr>
                </a:solidFill>
              </a:rPr>
              <a:t>项集的获取；</a:t>
            </a:r>
            <a:endParaRPr lang="en-US" altLang="zh-CN" sz="1600" dirty="0">
              <a:solidFill>
                <a:schemeClr val="accent5">
                  <a:lumMod val="50000"/>
                </a:schemeClr>
              </a:solidFill>
            </a:endParaRPr>
          </a:p>
          <a:p>
            <a:pPr>
              <a:lnSpc>
                <a:spcPct val="150000"/>
              </a:lnSpc>
            </a:pPr>
            <a:r>
              <a:rPr lang="en-US" altLang="zh-CN" sz="1600" dirty="0">
                <a:solidFill>
                  <a:schemeClr val="accent5">
                    <a:lumMod val="50000"/>
                  </a:schemeClr>
                </a:solidFill>
              </a:rPr>
              <a:t>4</a:t>
            </a:r>
            <a:r>
              <a:rPr lang="zh-CN" altLang="en-US" sz="1600" dirty="0">
                <a:solidFill>
                  <a:schemeClr val="accent5">
                    <a:lumMod val="50000"/>
                  </a:schemeClr>
                </a:solidFill>
              </a:rPr>
              <a:t>）形成模糊频繁</a:t>
            </a:r>
            <a:r>
              <a:rPr lang="en-US" altLang="zh-CN" sz="1600" dirty="0">
                <a:solidFill>
                  <a:schemeClr val="accent5">
                    <a:lumMod val="50000"/>
                  </a:schemeClr>
                </a:solidFill>
              </a:rPr>
              <a:t>2-</a:t>
            </a:r>
            <a:r>
              <a:rPr lang="zh-CN" altLang="en-US" sz="1600" dirty="0">
                <a:solidFill>
                  <a:schemeClr val="accent5">
                    <a:lumMod val="50000"/>
                  </a:schemeClr>
                </a:solidFill>
              </a:rPr>
              <a:t>项集；</a:t>
            </a:r>
            <a:endParaRPr lang="en-US" altLang="zh-CN" sz="1600" dirty="0">
              <a:solidFill>
                <a:schemeClr val="accent5">
                  <a:lumMod val="50000"/>
                </a:schemeClr>
              </a:solidFill>
            </a:endParaRPr>
          </a:p>
          <a:p>
            <a:pPr>
              <a:lnSpc>
                <a:spcPct val="150000"/>
              </a:lnSpc>
            </a:pPr>
            <a:r>
              <a:rPr lang="en-US" altLang="zh-CN" sz="1600" dirty="0">
                <a:solidFill>
                  <a:schemeClr val="accent5">
                    <a:lumMod val="50000"/>
                  </a:schemeClr>
                </a:solidFill>
              </a:rPr>
              <a:t>5</a:t>
            </a:r>
            <a:r>
              <a:rPr lang="zh-CN" altLang="en-US" sz="1600" dirty="0">
                <a:solidFill>
                  <a:schemeClr val="accent5">
                    <a:lumMod val="50000"/>
                  </a:schemeClr>
                </a:solidFill>
              </a:rPr>
              <a:t>）以此方法进行连接操作，直至发现所有模糊频繁</a:t>
            </a:r>
            <a:r>
              <a:rPr lang="en-US" altLang="zh-CN" sz="1600" dirty="0">
                <a:solidFill>
                  <a:schemeClr val="accent5">
                    <a:lumMod val="50000"/>
                  </a:schemeClr>
                </a:solidFill>
              </a:rPr>
              <a:t>k-</a:t>
            </a:r>
            <a:r>
              <a:rPr lang="zh-CN" altLang="en-US" sz="1600" dirty="0">
                <a:solidFill>
                  <a:schemeClr val="accent5">
                    <a:lumMod val="50000"/>
                  </a:schemeClr>
                </a:solidFill>
              </a:rPr>
              <a:t>项集为止；</a:t>
            </a:r>
            <a:endParaRPr lang="en-US" altLang="zh-CN" sz="1600" dirty="0">
              <a:solidFill>
                <a:schemeClr val="accent5">
                  <a:lumMod val="50000"/>
                </a:schemeClr>
              </a:solidFill>
            </a:endParaRPr>
          </a:p>
          <a:p>
            <a:pPr>
              <a:lnSpc>
                <a:spcPct val="150000"/>
              </a:lnSpc>
            </a:pPr>
            <a:r>
              <a:rPr lang="en-US" altLang="zh-CN" sz="1600" dirty="0">
                <a:solidFill>
                  <a:schemeClr val="accent5">
                    <a:lumMod val="50000"/>
                  </a:schemeClr>
                </a:solidFill>
              </a:rPr>
              <a:t>6</a:t>
            </a:r>
            <a:r>
              <a:rPr lang="zh-CN" altLang="en-US" sz="1600" dirty="0">
                <a:solidFill>
                  <a:schemeClr val="accent5">
                    <a:lumMod val="50000"/>
                  </a:schemeClr>
                </a:solidFill>
              </a:rPr>
              <a:t>）在所有的模糊频繁项集中得到不小于最小置信度的关联规则。</a:t>
            </a:r>
            <a:endParaRPr lang="en-US" altLang="zh-CN" sz="1600" dirty="0">
              <a:solidFill>
                <a:schemeClr val="accent5">
                  <a:lumMod val="50000"/>
                </a:schemeClr>
              </a:solidFill>
            </a:endParaRPr>
          </a:p>
        </p:txBody>
      </p:sp>
    </p:spTree>
    <p:extLst>
      <p:ext uri="{BB962C8B-B14F-4D97-AF65-F5344CB8AC3E}">
        <p14:creationId xmlns:p14="http://schemas.microsoft.com/office/powerpoint/2010/main" val="721855069"/>
      </p:ext>
    </p:extLst>
  </p:cSld>
  <p:clrMapOvr>
    <a:masterClrMapping/>
  </p:clrMapOvr>
  <p:transition spd="slow">
    <p:wipe dir="r"/>
  </p:transition>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1794</TotalTime>
  <Words>10407</Words>
  <Application>Microsoft Office PowerPoint</Application>
  <PresentationFormat>全屏显示(16:9)</PresentationFormat>
  <Paragraphs>906</Paragraphs>
  <Slides>76</Slides>
  <Notes>58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76</vt:i4>
      </vt:variant>
    </vt:vector>
  </HeadingPairs>
  <TitlesOfParts>
    <vt:vector size="91" baseType="lpstr">
      <vt:lpstr>Gill Sans</vt:lpstr>
      <vt:lpstr>Impact MT Std</vt:lpstr>
      <vt:lpstr>方正兰亭黑_GBK</vt:lpstr>
      <vt:lpstr>方正宋刻本秀楷简体</vt:lpstr>
      <vt:lpstr>宋体</vt:lpstr>
      <vt:lpstr>微软雅黑</vt:lpstr>
      <vt:lpstr>微软雅黑 Light</vt:lpstr>
      <vt:lpstr>Arial</vt:lpstr>
      <vt:lpstr>Calibri</vt:lpstr>
      <vt:lpstr>Calibri Light</vt:lpstr>
      <vt:lpstr>Cambria Math</vt:lpstr>
      <vt:lpstr>Symbol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Bo Bo</cp:lastModifiedBy>
  <cp:revision>378</cp:revision>
  <dcterms:created xsi:type="dcterms:W3CDTF">2017-05-01T12:27:00Z</dcterms:created>
  <dcterms:modified xsi:type="dcterms:W3CDTF">2018-09-26T06:43:55Z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