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61" r:id="rId3"/>
    <p:sldId id="257" r:id="rId4"/>
    <p:sldId id="351" r:id="rId5"/>
    <p:sldId id="359" r:id="rId6"/>
    <p:sldId id="353" r:id="rId7"/>
    <p:sldId id="354" r:id="rId8"/>
    <p:sldId id="355" r:id="rId9"/>
    <p:sldId id="258" r:id="rId10"/>
    <p:sldId id="270" r:id="rId11"/>
    <p:sldId id="259" r:id="rId12"/>
    <p:sldId id="358" r:id="rId13"/>
    <p:sldId id="260" r:id="rId14"/>
    <p:sldId id="308" r:id="rId15"/>
    <p:sldId id="309" r:id="rId16"/>
    <p:sldId id="303" r:id="rId17"/>
    <p:sldId id="261" r:id="rId18"/>
    <p:sldId id="352" r:id="rId19"/>
    <p:sldId id="304" r:id="rId20"/>
    <p:sldId id="307" r:id="rId21"/>
    <p:sldId id="305" r:id="rId22"/>
    <p:sldId id="310" r:id="rId23"/>
    <p:sldId id="312" r:id="rId24"/>
    <p:sldId id="306" r:id="rId25"/>
    <p:sldId id="262" r:id="rId26"/>
    <p:sldId id="313" r:id="rId27"/>
    <p:sldId id="349" r:id="rId28"/>
    <p:sldId id="314" r:id="rId29"/>
    <p:sldId id="315" r:id="rId30"/>
    <p:sldId id="347" r:id="rId31"/>
    <p:sldId id="316" r:id="rId32"/>
    <p:sldId id="317" r:id="rId33"/>
    <p:sldId id="318" r:id="rId34"/>
    <p:sldId id="321" r:id="rId35"/>
    <p:sldId id="319" r:id="rId36"/>
    <p:sldId id="322" r:id="rId37"/>
    <p:sldId id="263" r:id="rId38"/>
    <p:sldId id="271" r:id="rId39"/>
    <p:sldId id="264" r:id="rId40"/>
    <p:sldId id="276" r:id="rId41"/>
    <p:sldId id="328" r:id="rId42"/>
    <p:sldId id="324" r:id="rId43"/>
    <p:sldId id="330" r:id="rId44"/>
    <p:sldId id="331" r:id="rId45"/>
    <p:sldId id="333" r:id="rId46"/>
    <p:sldId id="334" r:id="rId47"/>
    <p:sldId id="265" r:id="rId48"/>
    <p:sldId id="335" r:id="rId49"/>
    <p:sldId id="336" r:id="rId50"/>
    <p:sldId id="337" r:id="rId51"/>
    <p:sldId id="338" r:id="rId52"/>
    <p:sldId id="266" r:id="rId53"/>
    <p:sldId id="272" r:id="rId54"/>
    <p:sldId id="274" r:id="rId55"/>
    <p:sldId id="326" r:id="rId56"/>
    <p:sldId id="339" r:id="rId57"/>
    <p:sldId id="356" r:id="rId58"/>
    <p:sldId id="357" r:id="rId59"/>
    <p:sldId id="340" r:id="rId60"/>
    <p:sldId id="341" r:id="rId61"/>
    <p:sldId id="342" r:id="rId62"/>
    <p:sldId id="343" r:id="rId63"/>
    <p:sldId id="344" r:id="rId64"/>
    <p:sldId id="362" r:id="rId65"/>
    <p:sldId id="346" r:id="rId66"/>
    <p:sldId id="327" r:id="rId67"/>
    <p:sldId id="350" r:id="rId68"/>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XYW"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9"/>
    <p:restoredTop sz="94726"/>
  </p:normalViewPr>
  <p:slideViewPr>
    <p:cSldViewPr showGuides="1">
      <p:cViewPr varScale="1">
        <p:scale>
          <a:sx n="99" d="100"/>
          <a:sy n="99" d="100"/>
        </p:scale>
        <p:origin x="-32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2" Type="http://schemas.openxmlformats.org/officeDocument/2006/relationships/commentAuthors" Target="commentAuthors.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5.xml"/><Relationship Id="rId69" Type="http://schemas.openxmlformats.org/officeDocument/2006/relationships/presProps" Target="presProps.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5" Type="http://schemas.openxmlformats.org/officeDocument/2006/relationships/image" Target="../media/image34.wmf"/><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6.wmf"/><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5" Type="http://schemas.openxmlformats.org/officeDocument/2006/relationships/image" Target="../media/image24.wmf"/><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190466" name="组合 190465"/>
          <p:cNvGrpSpPr/>
          <p:nvPr/>
        </p:nvGrpSpPr>
        <p:grpSpPr>
          <a:xfrm>
            <a:off x="0" y="0"/>
            <a:ext cx="9144000" cy="6858000"/>
            <a:chOff x="0" y="0"/>
            <a:chExt cx="5760" cy="4320"/>
          </a:xfrm>
        </p:grpSpPr>
        <p:sp>
          <p:nvSpPr>
            <p:cNvPr id="190467" name="矩形 190466"/>
            <p:cNvSpPr/>
            <p:nvPr/>
          </p:nvSpPr>
          <p:spPr>
            <a:xfrm>
              <a:off x="0" y="0"/>
              <a:ext cx="2208" cy="4320"/>
            </a:xfrm>
            <a:prstGeom prst="rect">
              <a:avLst/>
            </a:prstGeom>
            <a:gradFill rotWithShape="0">
              <a:gsLst>
                <a:gs pos="0">
                  <a:schemeClr val="folHlink"/>
                </a:gs>
                <a:gs pos="100000">
                  <a:schemeClr val="bg1"/>
                </a:gs>
              </a:gsLst>
              <a:lin ang="0" scaled="1"/>
              <a:tileRect/>
            </a:gradFill>
            <a:ln w="9525">
              <a:noFill/>
            </a:ln>
          </p:spPr>
          <p:txBody>
            <a:bodyPr wrap="none" anchor="ctr"/>
            <a:p>
              <a:pPr lvl="0" algn="ctr"/>
              <a:endParaRPr lang="zh-CN" altLang="en-US" sz="2400" dirty="0">
                <a:latin typeface="Times New Roman" panose="02020603050405020304" pitchFamily="18" charset="0"/>
              </a:endParaRPr>
            </a:p>
          </p:txBody>
        </p:sp>
        <p:sp>
          <p:nvSpPr>
            <p:cNvPr id="190468" name="矩形 190467"/>
            <p:cNvSpPr/>
            <p:nvPr/>
          </p:nvSpPr>
          <p:spPr>
            <a:xfrm>
              <a:off x="1081" y="1065"/>
              <a:ext cx="4679" cy="1596"/>
            </a:xfrm>
            <a:prstGeom prst="rect">
              <a:avLst/>
            </a:prstGeom>
            <a:solidFill>
              <a:schemeClr val="bg2"/>
            </a:solidFill>
            <a:ln w="9525">
              <a:noFill/>
            </a:ln>
          </p:spPr>
          <p:txBody>
            <a:bodyPr/>
            <a:p>
              <a:pPr lvl="0"/>
              <a:endParaRPr lang="zh-CN" altLang="en-US" sz="2400" dirty="0">
                <a:latin typeface="Times New Roman" panose="02020603050405020304" pitchFamily="18" charset="0"/>
              </a:endParaRPr>
            </a:p>
          </p:txBody>
        </p:sp>
        <p:grpSp>
          <p:nvGrpSpPr>
            <p:cNvPr id="190469" name="组合 190468"/>
            <p:cNvGrpSpPr/>
            <p:nvPr/>
          </p:nvGrpSpPr>
          <p:grpSpPr>
            <a:xfrm>
              <a:off x="0" y="672"/>
              <a:ext cx="1806" cy="1989"/>
              <a:chOff x="0" y="672"/>
              <a:chExt cx="1806" cy="1989"/>
            </a:xfrm>
          </p:grpSpPr>
          <p:sp>
            <p:nvSpPr>
              <p:cNvPr id="190470" name="矩形 190469"/>
              <p:cNvSpPr/>
              <p:nvPr userDrawn="1"/>
            </p:nvSpPr>
            <p:spPr>
              <a:xfrm>
                <a:off x="361" y="2257"/>
                <a:ext cx="363" cy="404"/>
              </a:xfrm>
              <a:prstGeom prst="rect">
                <a:avLst/>
              </a:prstGeom>
              <a:solidFill>
                <a:schemeClr val="accent2"/>
              </a:solidFill>
              <a:ln w="9525">
                <a:noFill/>
              </a:ln>
            </p:spPr>
            <p:txBody>
              <a:bodyPr/>
              <a:p>
                <a:pPr lvl="0"/>
                <a:endParaRPr lang="zh-CN" altLang="en-US" sz="2400" dirty="0">
                  <a:latin typeface="Times New Roman" panose="02020603050405020304" pitchFamily="18" charset="0"/>
                </a:endParaRPr>
              </a:p>
            </p:txBody>
          </p:sp>
          <p:sp>
            <p:nvSpPr>
              <p:cNvPr id="190471" name="矩形 190470"/>
              <p:cNvSpPr/>
              <p:nvPr userDrawn="1"/>
            </p:nvSpPr>
            <p:spPr>
              <a:xfrm>
                <a:off x="1081" y="1065"/>
                <a:ext cx="362" cy="405"/>
              </a:xfrm>
              <a:prstGeom prst="rect">
                <a:avLst/>
              </a:prstGeom>
              <a:solidFill>
                <a:schemeClr val="folHlink"/>
              </a:solidFill>
              <a:ln w="9525">
                <a:noFill/>
              </a:ln>
            </p:spPr>
            <p:txBody>
              <a:bodyPr/>
              <a:p>
                <a:pPr lvl="0"/>
                <a:endParaRPr lang="zh-CN" altLang="en-US" sz="2400" dirty="0">
                  <a:latin typeface="Times New Roman" panose="02020603050405020304" pitchFamily="18" charset="0"/>
                </a:endParaRPr>
              </a:p>
            </p:txBody>
          </p:sp>
          <p:sp>
            <p:nvSpPr>
              <p:cNvPr id="190472" name="矩形 190471"/>
              <p:cNvSpPr/>
              <p:nvPr userDrawn="1"/>
            </p:nvSpPr>
            <p:spPr>
              <a:xfrm>
                <a:off x="1437" y="672"/>
                <a:ext cx="369" cy="400"/>
              </a:xfrm>
              <a:prstGeom prst="rect">
                <a:avLst/>
              </a:prstGeom>
              <a:solidFill>
                <a:schemeClr val="folHlink"/>
              </a:solidFill>
              <a:ln w="9525">
                <a:noFill/>
              </a:ln>
            </p:spPr>
            <p:txBody>
              <a:bodyPr/>
              <a:p>
                <a:pPr lvl="0"/>
                <a:endParaRPr lang="zh-CN" altLang="en-US" sz="2400" dirty="0">
                  <a:latin typeface="Times New Roman" panose="02020603050405020304" pitchFamily="18" charset="0"/>
                </a:endParaRPr>
              </a:p>
            </p:txBody>
          </p:sp>
          <p:sp>
            <p:nvSpPr>
              <p:cNvPr id="190473" name="矩形 190472"/>
              <p:cNvSpPr/>
              <p:nvPr userDrawn="1"/>
            </p:nvSpPr>
            <p:spPr>
              <a:xfrm>
                <a:off x="719" y="2257"/>
                <a:ext cx="368" cy="404"/>
              </a:xfrm>
              <a:prstGeom prst="rect">
                <a:avLst/>
              </a:prstGeom>
              <a:solidFill>
                <a:schemeClr val="bg2"/>
              </a:solidFill>
              <a:ln w="9525">
                <a:noFill/>
              </a:ln>
            </p:spPr>
            <p:txBody>
              <a:bodyPr/>
              <a:p>
                <a:pPr lvl="0"/>
                <a:endParaRPr lang="zh-CN" altLang="en-US" sz="2400" dirty="0">
                  <a:latin typeface="Times New Roman" panose="02020603050405020304" pitchFamily="18" charset="0"/>
                </a:endParaRPr>
              </a:p>
            </p:txBody>
          </p:sp>
          <p:sp>
            <p:nvSpPr>
              <p:cNvPr id="190474" name="矩形 190473"/>
              <p:cNvSpPr/>
              <p:nvPr userDrawn="1"/>
            </p:nvSpPr>
            <p:spPr>
              <a:xfrm>
                <a:off x="1437" y="1065"/>
                <a:ext cx="369" cy="405"/>
              </a:xfrm>
              <a:prstGeom prst="rect">
                <a:avLst/>
              </a:prstGeom>
              <a:solidFill>
                <a:schemeClr val="accent2"/>
              </a:solidFill>
              <a:ln w="9525">
                <a:noFill/>
              </a:ln>
            </p:spPr>
            <p:txBody>
              <a:bodyPr/>
              <a:p>
                <a:pPr lvl="0"/>
                <a:endParaRPr lang="zh-CN" altLang="en-US" sz="2400" dirty="0">
                  <a:latin typeface="Times New Roman" panose="02020603050405020304" pitchFamily="18" charset="0"/>
                </a:endParaRPr>
              </a:p>
            </p:txBody>
          </p:sp>
          <p:sp>
            <p:nvSpPr>
              <p:cNvPr id="190475" name="矩形 190474"/>
              <p:cNvSpPr/>
              <p:nvPr userDrawn="1"/>
            </p:nvSpPr>
            <p:spPr>
              <a:xfrm>
                <a:off x="719" y="1464"/>
                <a:ext cx="368" cy="399"/>
              </a:xfrm>
              <a:prstGeom prst="rect">
                <a:avLst/>
              </a:prstGeom>
              <a:solidFill>
                <a:schemeClr val="folHlink"/>
              </a:solidFill>
              <a:ln w="9525">
                <a:noFill/>
              </a:ln>
            </p:spPr>
            <p:txBody>
              <a:bodyPr/>
              <a:p>
                <a:pPr lvl="0"/>
                <a:endParaRPr lang="zh-CN" altLang="en-US" sz="2400" dirty="0">
                  <a:latin typeface="Times New Roman" panose="02020603050405020304" pitchFamily="18" charset="0"/>
                </a:endParaRPr>
              </a:p>
            </p:txBody>
          </p:sp>
          <p:sp>
            <p:nvSpPr>
              <p:cNvPr id="190476" name="矩形 190475"/>
              <p:cNvSpPr/>
              <p:nvPr userDrawn="1"/>
            </p:nvSpPr>
            <p:spPr>
              <a:xfrm>
                <a:off x="0" y="1464"/>
                <a:ext cx="367" cy="399"/>
              </a:xfrm>
              <a:prstGeom prst="rect">
                <a:avLst/>
              </a:prstGeom>
              <a:solidFill>
                <a:schemeClr val="bg2"/>
              </a:solidFill>
              <a:ln w="9525">
                <a:noFill/>
              </a:ln>
            </p:spPr>
            <p:txBody>
              <a:bodyPr/>
              <a:p>
                <a:pPr lvl="0"/>
                <a:endParaRPr lang="zh-CN" altLang="en-US" sz="2400" dirty="0">
                  <a:latin typeface="Times New Roman" panose="02020603050405020304" pitchFamily="18" charset="0"/>
                </a:endParaRPr>
              </a:p>
            </p:txBody>
          </p:sp>
          <p:sp>
            <p:nvSpPr>
              <p:cNvPr id="190477" name="矩形 190476"/>
              <p:cNvSpPr/>
              <p:nvPr userDrawn="1"/>
            </p:nvSpPr>
            <p:spPr>
              <a:xfrm>
                <a:off x="1081" y="1464"/>
                <a:ext cx="362" cy="399"/>
              </a:xfrm>
              <a:prstGeom prst="rect">
                <a:avLst/>
              </a:prstGeom>
              <a:solidFill>
                <a:schemeClr val="accent2"/>
              </a:solidFill>
              <a:ln w="9525">
                <a:noFill/>
              </a:ln>
            </p:spPr>
            <p:txBody>
              <a:bodyPr/>
              <a:p>
                <a:pPr lvl="0"/>
                <a:endParaRPr lang="zh-CN" altLang="en-US" sz="2400" dirty="0">
                  <a:latin typeface="Times New Roman" panose="02020603050405020304" pitchFamily="18" charset="0"/>
                </a:endParaRPr>
              </a:p>
            </p:txBody>
          </p:sp>
          <p:sp>
            <p:nvSpPr>
              <p:cNvPr id="190478" name="矩形 190477"/>
              <p:cNvSpPr/>
              <p:nvPr userDrawn="1"/>
            </p:nvSpPr>
            <p:spPr>
              <a:xfrm>
                <a:off x="361" y="1857"/>
                <a:ext cx="363" cy="406"/>
              </a:xfrm>
              <a:prstGeom prst="rect">
                <a:avLst/>
              </a:prstGeom>
              <a:solidFill>
                <a:schemeClr val="folHlink"/>
              </a:solidFill>
              <a:ln w="9525">
                <a:noFill/>
              </a:ln>
            </p:spPr>
            <p:txBody>
              <a:bodyPr/>
              <a:p>
                <a:pPr lvl="0"/>
                <a:endParaRPr lang="zh-CN" altLang="en-US" sz="2400" dirty="0">
                  <a:latin typeface="Times New Roman" panose="02020603050405020304" pitchFamily="18" charset="0"/>
                </a:endParaRPr>
              </a:p>
            </p:txBody>
          </p:sp>
          <p:sp>
            <p:nvSpPr>
              <p:cNvPr id="190479" name="矩形 190478"/>
              <p:cNvSpPr/>
              <p:nvPr userDrawn="1"/>
            </p:nvSpPr>
            <p:spPr>
              <a:xfrm>
                <a:off x="719" y="1857"/>
                <a:ext cx="368" cy="406"/>
              </a:xfrm>
              <a:prstGeom prst="rect">
                <a:avLst/>
              </a:prstGeom>
              <a:solidFill>
                <a:schemeClr val="accent2"/>
              </a:solidFill>
              <a:ln w="9525">
                <a:noFill/>
              </a:ln>
            </p:spPr>
            <p:txBody>
              <a:bodyPr/>
              <a:p>
                <a:pPr lvl="0"/>
                <a:endParaRPr lang="zh-CN" altLang="en-US" sz="2400" dirty="0">
                  <a:latin typeface="Times New Roman" panose="02020603050405020304" pitchFamily="18" charset="0"/>
                </a:endParaRPr>
              </a:p>
            </p:txBody>
          </p:sp>
        </p:grpSp>
      </p:grpSp>
      <p:sp>
        <p:nvSpPr>
          <p:cNvPr id="190480" name="日期占位符 190479"/>
          <p:cNvSpPr>
            <a:spLocks noGrp="1"/>
          </p:cNvSpPr>
          <p:nvPr>
            <p:ph type="dt" sz="half" idx="2"/>
          </p:nvPr>
        </p:nvSpPr>
        <p:spPr>
          <a:xfrm>
            <a:off x="457200" y="6248400"/>
            <a:ext cx="2133600" cy="457200"/>
          </a:xfrm>
          <a:prstGeom prst="rect">
            <a:avLst/>
          </a:prstGeom>
          <a:noFill/>
          <a:ln w="9525">
            <a:noFill/>
          </a:ln>
        </p:spPr>
        <p:txBody>
          <a:bodyPr anchor="b"/>
          <a:lstStyle>
            <a:lvl1pPr>
              <a:defRPr sz="1200">
                <a:latin typeface="Arial" panose="020B0604020202020204" pitchFamily="34" charset="0"/>
              </a:defRPr>
            </a:lvl1pPr>
          </a:lstStyle>
          <a:p>
            <a:pPr>
              <a:buClrTx/>
            </a:pPr>
            <a:endParaRPr lang="zh-CN" altLang="en-US" dirty="0">
              <a:latin typeface="Times New Roman" panose="02020603050405020304" pitchFamily="18" charset="0"/>
            </a:endParaRPr>
          </a:p>
        </p:txBody>
      </p:sp>
      <p:sp>
        <p:nvSpPr>
          <p:cNvPr id="190481" name="页脚占位符 190480"/>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200">
                <a:latin typeface="Arial" panose="020B0604020202020204" pitchFamily="34" charset="0"/>
              </a:defRPr>
            </a:lvl1pPr>
          </a:lstStyle>
          <a:p>
            <a:pPr>
              <a:buClrTx/>
            </a:pPr>
            <a:endParaRPr lang="zh-CN" altLang="en-US" dirty="0"/>
          </a:p>
        </p:txBody>
      </p:sp>
      <p:sp>
        <p:nvSpPr>
          <p:cNvPr id="190482" name="灯片编号占位符 190481"/>
          <p:cNvSpPr>
            <a:spLocks noGrp="1"/>
          </p:cNvSpPr>
          <p:nvPr>
            <p:ph type="sldNum" sz="quarter" idx="4"/>
          </p:nvPr>
        </p:nvSpPr>
        <p:spPr>
          <a:xfrm>
            <a:off x="6553200" y="6248400"/>
            <a:ext cx="2133600" cy="457200"/>
          </a:xfrm>
          <a:prstGeom prst="rect">
            <a:avLst/>
          </a:prstGeom>
          <a:noFill/>
          <a:ln w="9525">
            <a:noFill/>
          </a:ln>
        </p:spPr>
        <p:txBody>
          <a:bodyPr anchor="b"/>
          <a:lstStyle>
            <a:lvl1pPr algn="r">
              <a:defRPr sz="1200">
                <a:latin typeface="Arial Black" panose="020B0A04020102020204" pitchFamily="34" charset="0"/>
              </a:defRPr>
            </a:lvl1pPr>
          </a:lstStyle>
          <a:p>
            <a:pPr>
              <a:buClrTx/>
            </a:pPr>
            <a:fld id="{9A0DB2DC-4C9A-4742-B13C-FB6460FD3503}" type="slidenum">
              <a:rPr lang="zh-CN" altLang="en-US" dirty="0"/>
            </a:fld>
            <a:endParaRPr lang="zh-CN" altLang="en-US" dirty="0">
              <a:latin typeface="Times New Roman" panose="02020603050405020304" pitchFamily="18" charset="0"/>
            </a:endParaRPr>
          </a:p>
        </p:txBody>
      </p:sp>
      <p:sp>
        <p:nvSpPr>
          <p:cNvPr id="190483" name="标题 190482"/>
          <p:cNvSpPr>
            <a:spLocks noGrp="1"/>
          </p:cNvSpPr>
          <p:nvPr>
            <p:ph type="ctrTitle"/>
          </p:nvPr>
        </p:nvSpPr>
        <p:spPr>
          <a:xfrm>
            <a:off x="2971800" y="1828800"/>
            <a:ext cx="6019800" cy="2209800"/>
          </a:xfrm>
          <a:prstGeom prst="rect">
            <a:avLst/>
          </a:prstGeom>
          <a:noFill/>
          <a:ln w="9525">
            <a:noFill/>
          </a:ln>
        </p:spPr>
        <p:txBody>
          <a:bodyPr anchor="ctr"/>
          <a:lstStyle>
            <a:lvl1pPr lvl="0">
              <a:defRPr sz="5000">
                <a:solidFill>
                  <a:srgbClr val="FFFFFF"/>
                </a:solidFill>
              </a:defRPr>
            </a:lvl1pPr>
          </a:lstStyle>
          <a:p>
            <a:pPr lvl="0"/>
            <a:r>
              <a:rPr lang="zh-CN" altLang="en-US" dirty="0"/>
              <a:t>单击此处编辑母版标题样式</a:t>
            </a:r>
            <a:endParaRPr lang="zh-CN" altLang="en-US" dirty="0"/>
          </a:p>
        </p:txBody>
      </p:sp>
      <p:sp>
        <p:nvSpPr>
          <p:cNvPr id="190484" name="副标题 190483"/>
          <p:cNvSpPr>
            <a:spLocks noGrp="1"/>
          </p:cNvSpPr>
          <p:nvPr>
            <p:ph type="subTitle" idx="1"/>
          </p:nvPr>
        </p:nvSpPr>
        <p:spPr>
          <a:xfrm>
            <a:off x="2971800" y="4267200"/>
            <a:ext cx="6019800" cy="1752600"/>
          </a:xfrm>
          <a:prstGeom prst="rect">
            <a:avLst/>
          </a:prstGeom>
          <a:noFill/>
          <a:ln w="9525">
            <a:noFill/>
          </a:ln>
        </p:spPr>
        <p:txBody>
          <a:bodyPr anchor="t"/>
          <a:lstStyle>
            <a:lvl1pPr marL="0" lvl="0" indent="0">
              <a:buNone/>
              <a:defRPr sz="3400"/>
            </a:lvl1pPr>
            <a:lvl2pPr marL="457200" lvl="1" indent="0" algn="ctr">
              <a:buNone/>
              <a:defRPr sz="3400"/>
            </a:lvl2pPr>
            <a:lvl3pPr marL="914400" lvl="2" indent="0" algn="ctr">
              <a:buNone/>
              <a:defRPr sz="3400"/>
            </a:lvl3pPr>
            <a:lvl4pPr marL="1371600" lvl="3" indent="0" algn="ctr">
              <a:buNone/>
              <a:defRPr sz="3400"/>
            </a:lvl4pPr>
            <a:lvl5pPr marL="1828800" lvl="4" indent="0" algn="ctr">
              <a:buNone/>
              <a:defRPr sz="3400"/>
            </a:lvl5pPr>
          </a:lstStyle>
          <a:p>
            <a:pPr lvl="0"/>
            <a:r>
              <a:rPr lang="zh-CN" altLang="en-US" dirty="0"/>
              <a:t>单击此处编辑母版副标题样式</a:t>
            </a:r>
            <a:endParaRPr lang="zh-CN" alt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buClrTx/>
            </a:pPr>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buClrTx/>
            </a:pPr>
            <a:endParaRPr lang="zh-CN" altLang="en-US" dirty="0"/>
          </a:p>
        </p:txBody>
      </p:sp>
      <p:sp>
        <p:nvSpPr>
          <p:cNvPr id="6" name="灯片编号占位符 5"/>
          <p:cNvSpPr>
            <a:spLocks noGrp="1"/>
          </p:cNvSpPr>
          <p:nvPr>
            <p:ph type="sldNum" sz="quarter" idx="12"/>
          </p:nvPr>
        </p:nvSpPr>
        <p:spPr/>
        <p:txBody>
          <a:bodyPr/>
          <a:lstStyle/>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52930" cy="5410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buClrTx/>
            </a:pPr>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buClrTx/>
            </a:pPr>
            <a:endParaRPr lang="zh-CN" altLang="en-US" dirty="0"/>
          </a:p>
        </p:txBody>
      </p:sp>
      <p:sp>
        <p:nvSpPr>
          <p:cNvPr id="6" name="灯片编号占位符 5"/>
          <p:cNvSpPr>
            <a:spLocks noGrp="1"/>
          </p:cNvSpPr>
          <p:nvPr>
            <p:ph type="sldNum" sz="quarter" idx="12"/>
          </p:nvPr>
        </p:nvSpPr>
        <p:spPr/>
        <p:txBody>
          <a:bodyPr/>
          <a:lstStyle/>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buClrTx/>
            </a:pPr>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buClrTx/>
            </a:pPr>
            <a:endParaRPr lang="zh-CN" altLang="en-US" dirty="0"/>
          </a:p>
        </p:txBody>
      </p:sp>
      <p:sp>
        <p:nvSpPr>
          <p:cNvPr id="7" name="灯片编号占位符 6"/>
          <p:cNvSpPr>
            <a:spLocks noGrp="1"/>
          </p:cNvSpPr>
          <p:nvPr>
            <p:ph type="sldNum" sz="quarter" idx="12"/>
          </p:nvPr>
        </p:nvSpPr>
        <p:spPr/>
        <p:txBody>
          <a:bodyPr/>
          <a:lstStyle/>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lvl="0">
              <a:buClrTx/>
            </a:pPr>
            <a:endParaRPr lang="zh-CN" altLang="en-US" dirty="0">
              <a:latin typeface="Times New Roman" panose="02020603050405020304" pitchFamily="18" charset="0"/>
            </a:endParaRPr>
          </a:p>
        </p:txBody>
      </p:sp>
      <p:sp>
        <p:nvSpPr>
          <p:cNvPr id="7" name="页脚占位符 6"/>
          <p:cNvSpPr>
            <a:spLocks noGrp="1"/>
          </p:cNvSpPr>
          <p:nvPr>
            <p:ph type="ftr" sz="quarter" idx="11"/>
          </p:nvPr>
        </p:nvSpPr>
        <p:spPr/>
        <p:txBody>
          <a:bodyPr/>
          <a:lstStyle/>
          <a:p>
            <a:pPr lvl="0">
              <a:buClrTx/>
            </a:pPr>
            <a:endParaRPr lang="zh-CN" altLang="en-US" dirty="0"/>
          </a:p>
        </p:txBody>
      </p:sp>
      <p:sp>
        <p:nvSpPr>
          <p:cNvPr id="8" name="灯片编号占位符 7"/>
          <p:cNvSpPr>
            <a:spLocks noGrp="1"/>
          </p:cNvSpPr>
          <p:nvPr>
            <p:ph type="sldNum" sz="quarter" idx="12"/>
          </p:nvPr>
        </p:nvSpPr>
        <p:spPr/>
        <p:txBody>
          <a:bodyPr/>
          <a:lstStyle/>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联机映像占位符 3"/>
          <p:cNvSpPr>
            <a:spLocks noGrp="1"/>
          </p:cNvSpPr>
          <p:nvPr>
            <p:ph type="clipArt" sz="half" idx="2"/>
          </p:nvPr>
        </p:nvSpPr>
        <p:spPr>
          <a:xfrm>
            <a:off x="4629150" y="1825625"/>
            <a:ext cx="3886200" cy="4351338"/>
          </a:xfrm>
        </p:spPr>
        <p:txBody>
          <a:bodyPr/>
          <a:lstStyle/>
          <a:p>
            <a:endParaRPr lang="zh-CN" altLang="en-US"/>
          </a:p>
        </p:txBody>
      </p:sp>
      <p:sp>
        <p:nvSpPr>
          <p:cNvPr id="5" name="日期占位符 4"/>
          <p:cNvSpPr>
            <a:spLocks noGrp="1"/>
          </p:cNvSpPr>
          <p:nvPr>
            <p:ph type="dt" sz="half" idx="10"/>
          </p:nvPr>
        </p:nvSpPr>
        <p:spPr/>
        <p:txBody>
          <a:bodyPr/>
          <a:lstStyle/>
          <a:p>
            <a:pPr lvl="0">
              <a:buClrTx/>
            </a:pPr>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buClrTx/>
            </a:pPr>
            <a:endParaRPr lang="zh-CN" altLang="en-US" dirty="0"/>
          </a:p>
        </p:txBody>
      </p:sp>
      <p:sp>
        <p:nvSpPr>
          <p:cNvPr id="7" name="灯片编号占位符 6"/>
          <p:cNvSpPr>
            <a:spLocks noGrp="1"/>
          </p:cNvSpPr>
          <p:nvPr>
            <p:ph type="sldNum" sz="quarter" idx="12"/>
          </p:nvPr>
        </p:nvSpPr>
        <p:spPr/>
        <p:txBody>
          <a:bodyPr/>
          <a:lstStyle/>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buClrTx/>
            </a:pPr>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buClrTx/>
            </a:pPr>
            <a:endParaRPr lang="zh-CN" altLang="en-US" dirty="0"/>
          </a:p>
        </p:txBody>
      </p:sp>
      <p:sp>
        <p:nvSpPr>
          <p:cNvPr id="6" name="灯片编号占位符 5"/>
          <p:cNvSpPr>
            <a:spLocks noGrp="1"/>
          </p:cNvSpPr>
          <p:nvPr>
            <p:ph type="sldNum" sz="quarter" idx="12"/>
          </p:nvPr>
        </p:nvSpPr>
        <p:spPr/>
        <p:txBody>
          <a:bodyPr/>
          <a:lstStyle/>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buClrTx/>
            </a:pPr>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buClrTx/>
            </a:pPr>
            <a:endParaRPr lang="zh-CN" altLang="en-US" dirty="0"/>
          </a:p>
        </p:txBody>
      </p:sp>
      <p:sp>
        <p:nvSpPr>
          <p:cNvPr id="6" name="灯片编号占位符 5"/>
          <p:cNvSpPr>
            <a:spLocks noGrp="1"/>
          </p:cNvSpPr>
          <p:nvPr>
            <p:ph type="sldNum" sz="quarter" idx="12"/>
          </p:nvPr>
        </p:nvSpPr>
        <p:spPr/>
        <p:txBody>
          <a:bodyPr/>
          <a:lstStyle/>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2504"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981200"/>
            <a:ext cx="4032504"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buClrTx/>
            </a:pPr>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buClrTx/>
            </a:pPr>
            <a:endParaRPr lang="zh-CN" altLang="en-US" dirty="0"/>
          </a:p>
        </p:txBody>
      </p:sp>
      <p:sp>
        <p:nvSpPr>
          <p:cNvPr id="7" name="灯片编号占位符 6"/>
          <p:cNvSpPr>
            <a:spLocks noGrp="1"/>
          </p:cNvSpPr>
          <p:nvPr>
            <p:ph type="sldNum" sz="quarter" idx="12"/>
          </p:nvPr>
        </p:nvSpPr>
        <p:spPr/>
        <p:txBody>
          <a:bodyPr/>
          <a:lstStyle/>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buClrTx/>
            </a:pPr>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a:buClrTx/>
            </a:pPr>
            <a:endParaRPr lang="zh-CN" altLang="en-US" dirty="0"/>
          </a:p>
        </p:txBody>
      </p:sp>
      <p:sp>
        <p:nvSpPr>
          <p:cNvPr id="9" name="灯片编号占位符 8"/>
          <p:cNvSpPr>
            <a:spLocks noGrp="1"/>
          </p:cNvSpPr>
          <p:nvPr>
            <p:ph type="sldNum" sz="quarter" idx="12"/>
          </p:nvPr>
        </p:nvSpPr>
        <p:spPr/>
        <p:txBody>
          <a:bodyPr/>
          <a:lstStyle/>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buClrTx/>
            </a:pPr>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buClrTx/>
            </a:pPr>
            <a:endParaRPr lang="zh-CN" altLang="en-US" dirty="0"/>
          </a:p>
        </p:txBody>
      </p:sp>
      <p:sp>
        <p:nvSpPr>
          <p:cNvPr id="5" name="灯片编号占位符 4"/>
          <p:cNvSpPr>
            <a:spLocks noGrp="1"/>
          </p:cNvSpPr>
          <p:nvPr>
            <p:ph type="sldNum" sz="quarter" idx="12"/>
          </p:nvPr>
        </p:nvSpPr>
        <p:spPr/>
        <p:txBody>
          <a:bodyPr/>
          <a:lstStyle/>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buClrTx/>
            </a:pPr>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a:buClrTx/>
            </a:pPr>
            <a:endParaRPr lang="zh-CN" altLang="en-US" dirty="0"/>
          </a:p>
        </p:txBody>
      </p:sp>
      <p:sp>
        <p:nvSpPr>
          <p:cNvPr id="4" name="灯片编号占位符 3"/>
          <p:cNvSpPr>
            <a:spLocks noGrp="1"/>
          </p:cNvSpPr>
          <p:nvPr>
            <p:ph type="sldNum" sz="quarter" idx="12"/>
          </p:nvPr>
        </p:nvSpPr>
        <p:spPr/>
        <p:txBody>
          <a:bodyPr/>
          <a:lstStyle/>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buClrTx/>
            </a:pPr>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buClrTx/>
            </a:pPr>
            <a:endParaRPr lang="zh-CN" altLang="en-US" dirty="0"/>
          </a:p>
        </p:txBody>
      </p:sp>
      <p:sp>
        <p:nvSpPr>
          <p:cNvPr id="7" name="灯片编号占位符 6"/>
          <p:cNvSpPr>
            <a:spLocks noGrp="1"/>
          </p:cNvSpPr>
          <p:nvPr>
            <p:ph type="sldNum" sz="quarter" idx="12"/>
          </p:nvPr>
        </p:nvSpPr>
        <p:spPr/>
        <p:txBody>
          <a:bodyPr/>
          <a:lstStyle/>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buClrTx/>
            </a:pPr>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buClrTx/>
            </a:pPr>
            <a:endParaRPr lang="zh-CN" altLang="en-US" dirty="0"/>
          </a:p>
        </p:txBody>
      </p:sp>
      <p:sp>
        <p:nvSpPr>
          <p:cNvPr id="7" name="灯片编号占位符 6"/>
          <p:cNvSpPr>
            <a:spLocks noGrp="1"/>
          </p:cNvSpPr>
          <p:nvPr>
            <p:ph type="sldNum" sz="quarter" idx="12"/>
          </p:nvPr>
        </p:nvSpPr>
        <p:spPr/>
        <p:txBody>
          <a:bodyPr/>
          <a:lstStyle/>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89442" name="页脚占位符 189441"/>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200">
                <a:latin typeface="Arial" panose="020B0604020202020204" pitchFamily="34" charset="0"/>
              </a:defRPr>
            </a:lvl1pPr>
          </a:lstStyle>
          <a:p>
            <a:pPr lvl="0">
              <a:buClrTx/>
            </a:pPr>
            <a:endParaRPr lang="zh-CN" altLang="en-US" dirty="0"/>
          </a:p>
        </p:txBody>
      </p:sp>
      <p:sp>
        <p:nvSpPr>
          <p:cNvPr id="189443" name="灯片编号占位符 189442"/>
          <p:cNvSpPr>
            <a:spLocks noGrp="1"/>
          </p:cNvSpPr>
          <p:nvPr>
            <p:ph type="sldNum" sz="quarter" idx="4"/>
          </p:nvPr>
        </p:nvSpPr>
        <p:spPr>
          <a:xfrm>
            <a:off x="6553200" y="6248400"/>
            <a:ext cx="2133600" cy="457200"/>
          </a:xfrm>
          <a:prstGeom prst="rect">
            <a:avLst/>
          </a:prstGeom>
          <a:noFill/>
          <a:ln w="9525">
            <a:noFill/>
          </a:ln>
        </p:spPr>
        <p:txBody>
          <a:bodyPr anchor="b"/>
          <a:lstStyle>
            <a:lvl1pPr algn="r">
              <a:defRPr sz="1200">
                <a:latin typeface="Arial Black" panose="020B0A04020102020204" pitchFamily="34" charset="0"/>
              </a:defRPr>
            </a:lvl1pPr>
          </a:lstStyle>
          <a:p>
            <a:pPr lvl="0">
              <a:buClrTx/>
            </a:pPr>
            <a:fld id="{9A0DB2DC-4C9A-4742-B13C-FB6460FD3503}" type="slidenum">
              <a:rPr lang="zh-CN" altLang="en-US" dirty="0"/>
            </a:fld>
            <a:endParaRPr lang="zh-CN" altLang="en-US" dirty="0">
              <a:latin typeface="Times New Roman" panose="02020603050405020304" pitchFamily="18" charset="0"/>
            </a:endParaRPr>
          </a:p>
        </p:txBody>
      </p:sp>
      <p:grpSp>
        <p:nvGrpSpPr>
          <p:cNvPr id="189444" name="组合 189443"/>
          <p:cNvGrpSpPr/>
          <p:nvPr/>
        </p:nvGrpSpPr>
        <p:grpSpPr>
          <a:xfrm>
            <a:off x="0" y="0"/>
            <a:ext cx="9144000" cy="546100"/>
            <a:chOff x="0" y="0"/>
            <a:chExt cx="5760" cy="344"/>
          </a:xfrm>
        </p:grpSpPr>
        <p:sp>
          <p:nvSpPr>
            <p:cNvPr id="189445" name="矩形 189444"/>
            <p:cNvSpPr/>
            <p:nvPr/>
          </p:nvSpPr>
          <p:spPr>
            <a:xfrm>
              <a:off x="0" y="0"/>
              <a:ext cx="180" cy="336"/>
            </a:xfrm>
            <a:prstGeom prst="rect">
              <a:avLst/>
            </a:prstGeom>
            <a:gradFill rotWithShape="0">
              <a:gsLst>
                <a:gs pos="0">
                  <a:schemeClr val="folHlink"/>
                </a:gs>
                <a:gs pos="100000">
                  <a:schemeClr val="bg1"/>
                </a:gs>
              </a:gsLst>
              <a:lin ang="0" scaled="1"/>
              <a:tileRect/>
            </a:gradFill>
            <a:ln w="9525">
              <a:noFill/>
            </a:ln>
          </p:spPr>
          <p:txBody>
            <a:bodyPr wrap="none" anchor="ctr"/>
            <a:p>
              <a:pPr lvl="0" algn="ctr"/>
              <a:endParaRPr lang="zh-CN" altLang="en-US" sz="2400" dirty="0">
                <a:latin typeface="Times New Roman" panose="02020603050405020304" pitchFamily="18" charset="0"/>
              </a:endParaRPr>
            </a:p>
          </p:txBody>
        </p:sp>
        <p:sp>
          <p:nvSpPr>
            <p:cNvPr id="189446" name="矩形 189445"/>
            <p:cNvSpPr/>
            <p:nvPr/>
          </p:nvSpPr>
          <p:spPr>
            <a:xfrm>
              <a:off x="260" y="85"/>
              <a:ext cx="5500" cy="173"/>
            </a:xfrm>
            <a:prstGeom prst="rect">
              <a:avLst/>
            </a:prstGeom>
            <a:gradFill rotWithShape="0">
              <a:gsLst>
                <a:gs pos="0">
                  <a:schemeClr val="bg2"/>
                </a:gs>
                <a:gs pos="100000">
                  <a:schemeClr val="bg1"/>
                </a:gs>
              </a:gsLst>
              <a:lin ang="0" scaled="1"/>
              <a:tileRect/>
            </a:gradFill>
            <a:ln w="9525">
              <a:noFill/>
            </a:ln>
          </p:spPr>
          <p:txBody>
            <a:bodyPr/>
            <a:p>
              <a:pPr lvl="0"/>
              <a:endParaRPr lang="zh-CN" altLang="en-US" sz="2400" dirty="0">
                <a:latin typeface="Times New Roman" panose="02020603050405020304" pitchFamily="18" charset="0"/>
              </a:endParaRPr>
            </a:p>
          </p:txBody>
        </p:sp>
        <p:sp>
          <p:nvSpPr>
            <p:cNvPr id="189447" name="矩形 189446"/>
            <p:cNvSpPr/>
            <p:nvPr/>
          </p:nvSpPr>
          <p:spPr>
            <a:xfrm>
              <a:off x="258" y="85"/>
              <a:ext cx="87" cy="89"/>
            </a:xfrm>
            <a:prstGeom prst="rect">
              <a:avLst/>
            </a:prstGeom>
            <a:solidFill>
              <a:schemeClr val="folHlink"/>
            </a:solidFill>
            <a:ln w="9525">
              <a:noFill/>
            </a:ln>
          </p:spPr>
          <p:txBody>
            <a:bodyPr/>
            <a:p>
              <a:pPr lvl="0">
                <a:buClrTx/>
              </a:pPr>
              <a:endParaRPr lang="zh-CN" altLang="en-US" sz="1800" dirty="0">
                <a:solidFill>
                  <a:schemeClr val="hlink"/>
                </a:solidFill>
                <a:latin typeface="Arial" panose="020B0604020202020204" pitchFamily="34" charset="0"/>
              </a:endParaRPr>
            </a:p>
          </p:txBody>
        </p:sp>
        <p:sp>
          <p:nvSpPr>
            <p:cNvPr id="189448" name="矩形 189447"/>
            <p:cNvSpPr/>
            <p:nvPr/>
          </p:nvSpPr>
          <p:spPr>
            <a:xfrm>
              <a:off x="345" y="0"/>
              <a:ext cx="88" cy="87"/>
            </a:xfrm>
            <a:prstGeom prst="rect">
              <a:avLst/>
            </a:prstGeom>
            <a:solidFill>
              <a:schemeClr val="folHlink"/>
            </a:solidFill>
            <a:ln w="9525">
              <a:noFill/>
            </a:ln>
          </p:spPr>
          <p:txBody>
            <a:bodyPr/>
            <a:p>
              <a:pPr lvl="0">
                <a:buClrTx/>
              </a:pPr>
              <a:endParaRPr lang="zh-CN" altLang="en-US" sz="1800" dirty="0">
                <a:solidFill>
                  <a:schemeClr val="hlink"/>
                </a:solidFill>
                <a:latin typeface="Arial" panose="020B0604020202020204" pitchFamily="34" charset="0"/>
              </a:endParaRPr>
            </a:p>
          </p:txBody>
        </p:sp>
        <p:sp>
          <p:nvSpPr>
            <p:cNvPr id="189449" name="矩形 189448"/>
            <p:cNvSpPr/>
            <p:nvPr/>
          </p:nvSpPr>
          <p:spPr>
            <a:xfrm>
              <a:off x="345" y="85"/>
              <a:ext cx="88" cy="89"/>
            </a:xfrm>
            <a:prstGeom prst="rect">
              <a:avLst/>
            </a:prstGeom>
            <a:solidFill>
              <a:schemeClr val="accent2"/>
            </a:solidFill>
            <a:ln w="9525">
              <a:noFill/>
            </a:ln>
          </p:spPr>
          <p:txBody>
            <a:bodyPr/>
            <a:p>
              <a:pPr lvl="0">
                <a:buClrTx/>
              </a:pPr>
              <a:endParaRPr lang="zh-CN" altLang="en-US" sz="1800" dirty="0">
                <a:solidFill>
                  <a:schemeClr val="accent2"/>
                </a:solidFill>
                <a:latin typeface="Arial" panose="020B0604020202020204" pitchFamily="34" charset="0"/>
              </a:endParaRPr>
            </a:p>
          </p:txBody>
        </p:sp>
        <p:sp>
          <p:nvSpPr>
            <p:cNvPr id="189450" name="矩形 189449"/>
            <p:cNvSpPr/>
            <p:nvPr/>
          </p:nvSpPr>
          <p:spPr>
            <a:xfrm>
              <a:off x="173" y="173"/>
              <a:ext cx="86" cy="87"/>
            </a:xfrm>
            <a:prstGeom prst="rect">
              <a:avLst/>
            </a:prstGeom>
            <a:solidFill>
              <a:schemeClr val="folHlink"/>
            </a:solidFill>
            <a:ln w="9525">
              <a:noFill/>
            </a:ln>
          </p:spPr>
          <p:txBody>
            <a:bodyPr/>
            <a:p>
              <a:pPr lvl="0">
                <a:buClrTx/>
              </a:pPr>
              <a:endParaRPr lang="zh-CN" altLang="en-US" sz="1800" dirty="0">
                <a:solidFill>
                  <a:schemeClr val="hlink"/>
                </a:solidFill>
                <a:latin typeface="Arial" panose="020B0604020202020204" pitchFamily="34" charset="0"/>
              </a:endParaRPr>
            </a:p>
          </p:txBody>
        </p:sp>
        <p:sp>
          <p:nvSpPr>
            <p:cNvPr id="189451" name="矩形 189450"/>
            <p:cNvSpPr/>
            <p:nvPr/>
          </p:nvSpPr>
          <p:spPr>
            <a:xfrm>
              <a:off x="83" y="86"/>
              <a:ext cx="89" cy="87"/>
            </a:xfrm>
            <a:prstGeom prst="rect">
              <a:avLst/>
            </a:prstGeom>
            <a:solidFill>
              <a:schemeClr val="bg2"/>
            </a:solidFill>
            <a:ln w="9525">
              <a:noFill/>
            </a:ln>
          </p:spPr>
          <p:txBody>
            <a:bodyPr/>
            <a:p>
              <a:pPr lvl="0"/>
              <a:endParaRPr lang="zh-CN" altLang="en-US" sz="2400" dirty="0">
                <a:latin typeface="Times New Roman" panose="02020603050405020304" pitchFamily="18" charset="0"/>
              </a:endParaRPr>
            </a:p>
          </p:txBody>
        </p:sp>
        <p:sp>
          <p:nvSpPr>
            <p:cNvPr id="189452" name="矩形 189451"/>
            <p:cNvSpPr/>
            <p:nvPr/>
          </p:nvSpPr>
          <p:spPr>
            <a:xfrm>
              <a:off x="258" y="171"/>
              <a:ext cx="87" cy="87"/>
            </a:xfrm>
            <a:prstGeom prst="rect">
              <a:avLst/>
            </a:prstGeom>
            <a:solidFill>
              <a:schemeClr val="accent2"/>
            </a:solidFill>
            <a:ln w="9525">
              <a:noFill/>
            </a:ln>
          </p:spPr>
          <p:txBody>
            <a:bodyPr/>
            <a:p>
              <a:pPr lvl="0">
                <a:buClrTx/>
              </a:pPr>
              <a:endParaRPr lang="zh-CN" altLang="en-US" sz="1800" dirty="0">
                <a:solidFill>
                  <a:schemeClr val="accent2"/>
                </a:solidFill>
                <a:latin typeface="Arial" panose="020B0604020202020204" pitchFamily="34" charset="0"/>
              </a:endParaRPr>
            </a:p>
          </p:txBody>
        </p:sp>
        <p:sp>
          <p:nvSpPr>
            <p:cNvPr id="189453" name="矩形 189452"/>
            <p:cNvSpPr/>
            <p:nvPr/>
          </p:nvSpPr>
          <p:spPr>
            <a:xfrm>
              <a:off x="173" y="258"/>
              <a:ext cx="86" cy="86"/>
            </a:xfrm>
            <a:prstGeom prst="rect">
              <a:avLst/>
            </a:prstGeom>
            <a:solidFill>
              <a:schemeClr val="accent2"/>
            </a:solidFill>
            <a:ln w="9525">
              <a:noFill/>
            </a:ln>
          </p:spPr>
          <p:txBody>
            <a:bodyPr/>
            <a:p>
              <a:pPr lvl="0">
                <a:buClrTx/>
              </a:pPr>
              <a:endParaRPr lang="zh-CN" altLang="en-US" sz="1800" dirty="0">
                <a:solidFill>
                  <a:schemeClr val="accent2"/>
                </a:solidFill>
                <a:latin typeface="Arial" panose="020B0604020202020204" pitchFamily="34" charset="0"/>
              </a:endParaRPr>
            </a:p>
          </p:txBody>
        </p:sp>
      </p:grpSp>
      <p:sp>
        <p:nvSpPr>
          <p:cNvPr id="189454" name="标题 189453"/>
          <p:cNvSpPr>
            <a:spLocks noGrp="1"/>
          </p:cNvSpPr>
          <p:nvPr>
            <p:ph type="title"/>
          </p:nvPr>
        </p:nvSpPr>
        <p:spPr>
          <a:xfrm>
            <a:off x="457200" y="457200"/>
            <a:ext cx="8229600" cy="1371600"/>
          </a:xfrm>
          <a:prstGeom prst="rect">
            <a:avLst/>
          </a:prstGeom>
          <a:noFill/>
          <a:ln w="9525">
            <a:noFill/>
          </a:ln>
        </p:spPr>
        <p:txBody>
          <a:bodyPr anchor="ctr"/>
          <a:p>
            <a:pPr lvl="0"/>
            <a:r>
              <a:rPr lang="zh-CN" altLang="en-US" dirty="0"/>
              <a:t>单击此处编辑母版标题样式</a:t>
            </a:r>
            <a:endParaRPr lang="zh-CN" altLang="en-US" dirty="0"/>
          </a:p>
        </p:txBody>
      </p:sp>
      <p:sp>
        <p:nvSpPr>
          <p:cNvPr id="189455" name="文本占位符 189454"/>
          <p:cNvSpPr>
            <a:spLocks noGrp="1"/>
          </p:cNvSpPr>
          <p:nvPr>
            <p:ph type="body" idx="1"/>
          </p:nvPr>
        </p:nvSpPr>
        <p:spPr>
          <a:xfrm>
            <a:off x="457200" y="1981200"/>
            <a:ext cx="8229600" cy="38862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89456" name="日期占位符 189455"/>
          <p:cNvSpPr>
            <a:spLocks noGrp="1"/>
          </p:cNvSpPr>
          <p:nvPr>
            <p:ph type="dt" sz="half" idx="2"/>
          </p:nvPr>
        </p:nvSpPr>
        <p:spPr>
          <a:xfrm>
            <a:off x="457200" y="6245225"/>
            <a:ext cx="2133600" cy="476250"/>
          </a:xfrm>
          <a:prstGeom prst="rect">
            <a:avLst/>
          </a:prstGeom>
          <a:noFill/>
          <a:ln w="9525">
            <a:noFill/>
          </a:ln>
        </p:spPr>
        <p:txBody>
          <a:bodyPr anchor="b"/>
          <a:lstStyle>
            <a:lvl1pPr>
              <a:defRPr sz="1200">
                <a:latin typeface="Arial" panose="020B0604020202020204" pitchFamily="34" charset="0"/>
              </a:defRPr>
            </a:lvl1pPr>
          </a:lstStyle>
          <a:p>
            <a:pPr lvl="0">
              <a:buClrTx/>
            </a:pPr>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6.bin"/><Relationship Id="rId8" Type="http://schemas.openxmlformats.org/officeDocument/2006/relationships/image" Target="../media/image5.wmf"/><Relationship Id="rId7" Type="http://schemas.openxmlformats.org/officeDocument/2006/relationships/oleObject" Target="../embeddings/oleObject5.bin"/><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 Id="rId3" Type="http://schemas.openxmlformats.org/officeDocument/2006/relationships/oleObject" Target="../embeddings/oleObject3.bin"/><Relationship Id="rId2" Type="http://schemas.openxmlformats.org/officeDocument/2006/relationships/image" Target="../media/image2.wmf"/><Relationship Id="rId12" Type="http://schemas.openxmlformats.org/officeDocument/2006/relationships/vmlDrawing" Target="../drawings/vmlDrawing2.vml"/><Relationship Id="rId11" Type="http://schemas.openxmlformats.org/officeDocument/2006/relationships/slideLayout" Target="../slideLayouts/slideLayout12.xml"/><Relationship Id="rId10" Type="http://schemas.openxmlformats.org/officeDocument/2006/relationships/image" Target="../media/image6.wmf"/><Relationship Id="rId1"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9.bin"/><Relationship Id="rId4" Type="http://schemas.openxmlformats.org/officeDocument/2006/relationships/image" Target="../media/image8.wmf"/><Relationship Id="rId3" Type="http://schemas.openxmlformats.org/officeDocument/2006/relationships/oleObject" Target="../embeddings/oleObject8.bin"/><Relationship Id="rId2" Type="http://schemas.openxmlformats.org/officeDocument/2006/relationships/image" Target="../media/image7.wmf"/><Relationship Id="rId1"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5.wmf"/><Relationship Id="rId7" Type="http://schemas.openxmlformats.org/officeDocument/2006/relationships/oleObject" Target="../embeddings/oleObject14.bin"/><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9.wmf"/><Relationship Id="rId3" Type="http://schemas.openxmlformats.org/officeDocument/2006/relationships/oleObject" Target="../embeddings/oleObject12.bin"/><Relationship Id="rId2" Type="http://schemas.openxmlformats.org/officeDocument/2006/relationships/image" Target="../media/image8.wmf"/><Relationship Id="rId10" Type="http://schemas.openxmlformats.org/officeDocument/2006/relationships/vmlDrawing" Target="../drawings/vmlDrawing5.vml"/><Relationship Id="rId1" Type="http://schemas.openxmlformats.org/officeDocument/2006/relationships/oleObject" Target="../embeddings/oleObject11.bin"/></Relationships>
</file>

<file path=ppt/slides/_rels/slide31.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13.xml"/><Relationship Id="rId6" Type="http://schemas.openxmlformats.org/officeDocument/2006/relationships/image" Target="../media/image14.wmf"/><Relationship Id="rId5" Type="http://schemas.openxmlformats.org/officeDocument/2006/relationships/oleObject" Target="../embeddings/oleObject17.bin"/><Relationship Id="rId4" Type="http://schemas.openxmlformats.org/officeDocument/2006/relationships/image" Target="../media/image16.wmf"/><Relationship Id="rId3" Type="http://schemas.openxmlformats.org/officeDocument/2006/relationships/oleObject" Target="../embeddings/oleObject16.bin"/><Relationship Id="rId2" Type="http://schemas.openxmlformats.org/officeDocument/2006/relationships/image" Target="../media/image15.wmf"/><Relationship Id="rId1" Type="http://schemas.openxmlformats.org/officeDocument/2006/relationships/oleObject" Target="../embeddings/oleObject15.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22.bin"/><Relationship Id="rId8" Type="http://schemas.openxmlformats.org/officeDocument/2006/relationships/image" Target="../media/image23.wmf"/><Relationship Id="rId7" Type="http://schemas.openxmlformats.org/officeDocument/2006/relationships/oleObject" Target="../embeddings/oleObject21.bin"/><Relationship Id="rId6" Type="http://schemas.openxmlformats.org/officeDocument/2006/relationships/image" Target="../media/image22.wmf"/><Relationship Id="rId5" Type="http://schemas.openxmlformats.org/officeDocument/2006/relationships/oleObject" Target="../embeddings/oleObject20.bin"/><Relationship Id="rId4" Type="http://schemas.openxmlformats.org/officeDocument/2006/relationships/image" Target="../media/image21.wmf"/><Relationship Id="rId3" Type="http://schemas.openxmlformats.org/officeDocument/2006/relationships/oleObject" Target="../embeddings/oleObject19.bin"/><Relationship Id="rId2" Type="http://schemas.openxmlformats.org/officeDocument/2006/relationships/image" Target="../media/image20.wmf"/><Relationship Id="rId12" Type="http://schemas.openxmlformats.org/officeDocument/2006/relationships/vmlDrawing" Target="../drawings/vmlDrawing7.vml"/><Relationship Id="rId11" Type="http://schemas.openxmlformats.org/officeDocument/2006/relationships/slideLayout" Target="../slideLayouts/slideLayout13.xml"/><Relationship Id="rId10" Type="http://schemas.openxmlformats.org/officeDocument/2006/relationships/image" Target="../media/image24.wmf"/><Relationship Id="rId1" Type="http://schemas.openxmlformats.org/officeDocument/2006/relationships/oleObject" Target="../embeddings/oleObject18.bin"/></Relationships>
</file>

<file path=ppt/slides/_rels/slide42.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26.wmf"/><Relationship Id="rId3" Type="http://schemas.openxmlformats.org/officeDocument/2006/relationships/oleObject" Target="../embeddings/oleObject24.bin"/><Relationship Id="rId2" Type="http://schemas.openxmlformats.org/officeDocument/2006/relationships/image" Target="../media/image25.wmf"/><Relationship Id="rId1" Type="http://schemas.openxmlformats.org/officeDocument/2006/relationships/oleObject" Target="../embeddings/oleObject23.bin"/></Relationships>
</file>

<file path=ppt/slides/_rels/slide43.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29.wmf"/><Relationship Id="rId7" Type="http://schemas.openxmlformats.org/officeDocument/2006/relationships/oleObject" Target="../embeddings/oleObject28.bin"/><Relationship Id="rId6" Type="http://schemas.openxmlformats.org/officeDocument/2006/relationships/image" Target="../media/image28.wmf"/><Relationship Id="rId5" Type="http://schemas.openxmlformats.org/officeDocument/2006/relationships/oleObject" Target="../embeddings/oleObject27.bin"/><Relationship Id="rId4" Type="http://schemas.openxmlformats.org/officeDocument/2006/relationships/image" Target="../media/image27.wmf"/><Relationship Id="rId3" Type="http://schemas.openxmlformats.org/officeDocument/2006/relationships/oleObject" Target="../embeddings/oleObject26.bin"/><Relationship Id="rId2" Type="http://schemas.openxmlformats.org/officeDocument/2006/relationships/image" Target="../media/image26.wmf"/><Relationship Id="rId10" Type="http://schemas.openxmlformats.org/officeDocument/2006/relationships/vmlDrawing" Target="../drawings/vmlDrawing9.vml"/><Relationship Id="rId1" Type="http://schemas.openxmlformats.org/officeDocument/2006/relationships/oleObject" Target="../embeddings/oleObject25.bin"/></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33.bin"/><Relationship Id="rId8" Type="http://schemas.openxmlformats.org/officeDocument/2006/relationships/image" Target="../media/image33.wmf"/><Relationship Id="rId7" Type="http://schemas.openxmlformats.org/officeDocument/2006/relationships/oleObject" Target="../embeddings/oleObject32.bin"/><Relationship Id="rId6" Type="http://schemas.openxmlformats.org/officeDocument/2006/relationships/image" Target="../media/image32.wmf"/><Relationship Id="rId5" Type="http://schemas.openxmlformats.org/officeDocument/2006/relationships/oleObject" Target="../embeddings/oleObject31.bin"/><Relationship Id="rId4" Type="http://schemas.openxmlformats.org/officeDocument/2006/relationships/image" Target="../media/image31.wmf"/><Relationship Id="rId3" Type="http://schemas.openxmlformats.org/officeDocument/2006/relationships/oleObject" Target="../embeddings/oleObject30.bin"/><Relationship Id="rId2" Type="http://schemas.openxmlformats.org/officeDocument/2006/relationships/image" Target="../media/image30.wmf"/><Relationship Id="rId12" Type="http://schemas.openxmlformats.org/officeDocument/2006/relationships/vmlDrawing" Target="../drawings/vmlDrawing10.vml"/><Relationship Id="rId11" Type="http://schemas.openxmlformats.org/officeDocument/2006/relationships/slideLayout" Target="../slideLayouts/slideLayout2.xml"/><Relationship Id="rId10" Type="http://schemas.openxmlformats.org/officeDocument/2006/relationships/image" Target="../media/image34.wmf"/><Relationship Id="rId1" Type="http://schemas.openxmlformats.org/officeDocument/2006/relationships/oleObject" Target="../embeddings/oleObject29.bin"/></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35.wmf"/><Relationship Id="rId1" Type="http://schemas.openxmlformats.org/officeDocument/2006/relationships/oleObject" Target="../embeddings/oleObject34.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36.wmf"/><Relationship Id="rId1" Type="http://schemas.openxmlformats.org/officeDocument/2006/relationships/oleObject" Target="../embeddings/oleObject35.bin"/></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8.png"/><Relationship Id="rId1"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9" Type="http://schemas.openxmlformats.org/officeDocument/2006/relationships/image" Target="../media/image51.png"/><Relationship Id="rId8" Type="http://schemas.openxmlformats.org/officeDocument/2006/relationships/image" Target="../media/image50.png"/><Relationship Id="rId7" Type="http://schemas.openxmlformats.org/officeDocument/2006/relationships/image" Target="../media/image49.png"/><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8" Type="http://schemas.openxmlformats.org/officeDocument/2006/relationships/slideLayout" Target="../slideLayouts/slideLayout14.xml"/><Relationship Id="rId17" Type="http://schemas.openxmlformats.org/officeDocument/2006/relationships/image" Target="../media/image59.png"/><Relationship Id="rId16" Type="http://schemas.openxmlformats.org/officeDocument/2006/relationships/image" Target="../media/image58.png"/><Relationship Id="rId15" Type="http://schemas.openxmlformats.org/officeDocument/2006/relationships/image" Target="../media/image57.png"/><Relationship Id="rId14" Type="http://schemas.openxmlformats.org/officeDocument/2006/relationships/image" Target="../media/image56.png"/><Relationship Id="rId13" Type="http://schemas.openxmlformats.org/officeDocument/2006/relationships/image" Target="../media/image55.png"/><Relationship Id="rId12" Type="http://schemas.openxmlformats.org/officeDocument/2006/relationships/image" Target="../media/image54.png"/><Relationship Id="rId11" Type="http://schemas.openxmlformats.org/officeDocument/2006/relationships/image" Target="../media/image53.png"/><Relationship Id="rId10" Type="http://schemas.openxmlformats.org/officeDocument/2006/relationships/image" Target="../media/image52.png"/><Relationship Id="rId1" Type="http://schemas.openxmlformats.org/officeDocument/2006/relationships/image" Target="../media/image4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90" name="Rectangle 3"/>
          <p:cNvSpPr>
            <a:spLocks noGrp="1"/>
          </p:cNvSpPr>
          <p:nvPr/>
        </p:nvSpPr>
        <p:spPr>
          <a:xfrm>
            <a:off x="962025" y="3336290"/>
            <a:ext cx="6929120" cy="2229485"/>
          </a:xfrm>
          <a:prstGeom prst="rect">
            <a:avLst/>
          </a:prstGeom>
        </p:spPr>
        <p:txBody>
          <a:bodyPr vert="horz" wrap="square"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eaLnBrk="1" hangingPunct="1">
              <a:lnSpc>
                <a:spcPct val="80000"/>
              </a:lnSpc>
              <a:spcBef>
                <a:spcPct val="0"/>
              </a:spcBef>
              <a:buClrTx/>
              <a:buSzPct val="60000"/>
              <a:buFont typeface="Wingdings" panose="05000000000000000000" pitchFamily="2" charset="2"/>
            </a:pPr>
            <a:endParaRPr kumimoji="1" lang="zh-CN" altLang="en-US" sz="3600" b="1" dirty="0">
              <a:solidFill>
                <a:srgbClr val="006600"/>
              </a:solidFill>
              <a:latin typeface="华文行楷" pitchFamily="2" charset="-122"/>
              <a:ea typeface="华文行楷" pitchFamily="2" charset="-122"/>
              <a:cs typeface="+mn-cs"/>
            </a:endParaRPr>
          </a:p>
          <a:p>
            <a:pPr eaLnBrk="1" hangingPunct="1">
              <a:lnSpc>
                <a:spcPct val="80000"/>
              </a:lnSpc>
              <a:spcBef>
                <a:spcPct val="0"/>
              </a:spcBef>
              <a:buClrTx/>
              <a:buSzPct val="60000"/>
              <a:buFont typeface="Wingdings" panose="05000000000000000000" pitchFamily="2" charset="2"/>
            </a:pPr>
            <a:r>
              <a:rPr kumimoji="1" lang="zh-CN" altLang="en-US" sz="3600" b="1" dirty="0">
                <a:solidFill>
                  <a:srgbClr val="006600"/>
                </a:solidFill>
                <a:latin typeface="华文行楷" pitchFamily="2" charset="-122"/>
                <a:ea typeface="华文行楷" pitchFamily="2" charset="-122"/>
                <a:cs typeface="+mn-cs"/>
              </a:rPr>
              <a:t>姓名</a:t>
            </a:r>
            <a:r>
              <a:rPr kumimoji="1" lang="en-US" altLang="zh-CN" sz="3600" b="1" dirty="0">
                <a:solidFill>
                  <a:srgbClr val="006600"/>
                </a:solidFill>
                <a:latin typeface="华文行楷" pitchFamily="2" charset="-122"/>
                <a:ea typeface="华文行楷" pitchFamily="2" charset="-122"/>
                <a:cs typeface="+mn-cs"/>
              </a:rPr>
              <a:t>: </a:t>
            </a:r>
            <a:r>
              <a:rPr kumimoji="1" lang="zh-CN" altLang="en-US" sz="3600" b="1" dirty="0">
                <a:solidFill>
                  <a:srgbClr val="006600"/>
                </a:solidFill>
                <a:latin typeface="华文行楷" pitchFamily="2" charset="-122"/>
                <a:ea typeface="华文行楷" pitchFamily="2" charset="-122"/>
                <a:cs typeface="+mn-cs"/>
              </a:rPr>
              <a:t>王鹏</a:t>
            </a:r>
            <a:endParaRPr kumimoji="1" lang="zh-CN" altLang="en-US" sz="3600" b="1" dirty="0">
              <a:solidFill>
                <a:srgbClr val="006600"/>
              </a:solidFill>
              <a:latin typeface="华文行楷" pitchFamily="2" charset="-122"/>
              <a:ea typeface="华文行楷" pitchFamily="2" charset="-122"/>
              <a:cs typeface="+mn-cs"/>
            </a:endParaRPr>
          </a:p>
          <a:p>
            <a:pPr algn="l" eaLnBrk="1" hangingPunct="1">
              <a:lnSpc>
                <a:spcPct val="80000"/>
              </a:lnSpc>
              <a:spcBef>
                <a:spcPct val="0"/>
              </a:spcBef>
              <a:buClrTx/>
              <a:buSzPct val="60000"/>
              <a:buFont typeface="Wingdings" panose="05000000000000000000" pitchFamily="2" charset="2"/>
            </a:pPr>
            <a:r>
              <a:rPr kumimoji="1" lang="zh-CN" altLang="en-US" sz="2800" dirty="0">
                <a:latin typeface="宋体" panose="02010600030101010101" pitchFamily="2" charset="-122"/>
                <a:ea typeface="+mn-ea"/>
                <a:cs typeface="+mn-cs"/>
              </a:rPr>
              <a:t> </a:t>
            </a:r>
            <a:endParaRPr kumimoji="1" lang="zh-CN" altLang="en-US" sz="2800" dirty="0">
              <a:latin typeface="宋体" panose="02010600030101010101" pitchFamily="2" charset="-122"/>
              <a:ea typeface="+mn-ea"/>
              <a:cs typeface="+mn-cs"/>
            </a:endParaRPr>
          </a:p>
          <a:p>
            <a:pPr eaLnBrk="1" hangingPunct="1">
              <a:lnSpc>
                <a:spcPct val="80000"/>
              </a:lnSpc>
              <a:spcBef>
                <a:spcPct val="0"/>
              </a:spcBef>
              <a:buClrTx/>
              <a:buSzPct val="60000"/>
              <a:buFont typeface="Wingdings" panose="05000000000000000000" pitchFamily="2" charset="2"/>
            </a:pPr>
            <a:r>
              <a:rPr kumimoji="1" lang="zh-CN" altLang="en-US" sz="2400" dirty="0">
                <a:latin typeface="宋体" panose="02010600030101010101" pitchFamily="2" charset="-122"/>
                <a:ea typeface="+mn-ea"/>
                <a:cs typeface="+mn-cs"/>
              </a:rPr>
              <a:t> 学号</a:t>
            </a:r>
            <a:r>
              <a:rPr kumimoji="1" lang="en-US" altLang="zh-CN" sz="2400" dirty="0">
                <a:latin typeface="宋体" panose="02010600030101010101" pitchFamily="2" charset="-122"/>
                <a:ea typeface="+mn-ea"/>
                <a:cs typeface="+mn-cs"/>
              </a:rPr>
              <a:t>: 18724781</a:t>
            </a:r>
            <a:endParaRPr kumimoji="1" lang="en-US" altLang="zh-CN" sz="2400" dirty="0">
              <a:solidFill>
                <a:srgbClr val="000099"/>
              </a:solidFill>
              <a:latin typeface="宋体" panose="02010600030101010101" pitchFamily="2" charset="-122"/>
              <a:ea typeface="+mn-ea"/>
              <a:cs typeface="+mn-cs"/>
            </a:endParaRPr>
          </a:p>
        </p:txBody>
      </p:sp>
      <p:sp>
        <p:nvSpPr>
          <p:cNvPr id="41991" name="Rectangle 4"/>
          <p:cNvSpPr/>
          <p:nvPr/>
        </p:nvSpPr>
        <p:spPr>
          <a:xfrm>
            <a:off x="1379855" y="958850"/>
            <a:ext cx="6511290" cy="2584450"/>
          </a:xfrm>
          <a:prstGeom prst="rect">
            <a:avLst/>
          </a:prstGeom>
          <a:noFill/>
          <a:ln w="9525">
            <a:noFill/>
          </a:ln>
        </p:spPr>
        <p:txBody>
          <a:bodyPr wrap="square">
            <a:spAutoFit/>
          </a:bodyPr>
          <a:p>
            <a:pPr algn="ctr"/>
            <a:r>
              <a:rPr lang="en-US" altLang="zh-CN" sz="5400" dirty="0">
                <a:solidFill>
                  <a:srgbClr val="FF0000"/>
                </a:solidFill>
                <a:latin typeface="隶书" pitchFamily="49" charset="-122"/>
                <a:ea typeface="隶书" pitchFamily="49" charset="-122"/>
              </a:rPr>
              <a:t> </a:t>
            </a:r>
            <a:r>
              <a:rPr lang="zh-CN" altLang="en-US" sz="5400" dirty="0">
                <a:solidFill>
                  <a:srgbClr val="FF0000"/>
                </a:solidFill>
                <a:latin typeface="隶书" pitchFamily="49" charset="-122"/>
                <a:ea typeface="隶书" pitchFamily="49" charset="-122"/>
              </a:rPr>
              <a:t>支持向量机</a:t>
            </a:r>
            <a:endParaRPr lang="en-US" altLang="zh-CN" sz="5400" dirty="0">
              <a:solidFill>
                <a:srgbClr val="FF0000"/>
              </a:solidFill>
              <a:latin typeface="隶书" pitchFamily="49" charset="-122"/>
              <a:ea typeface="隶书" pitchFamily="49" charset="-122"/>
            </a:endParaRPr>
          </a:p>
          <a:p>
            <a:pPr algn="ctr"/>
            <a:r>
              <a:rPr lang="en-US" altLang="zh-CN" sz="3600" b="1" dirty="0">
                <a:solidFill>
                  <a:srgbClr val="FF0000"/>
                </a:solidFill>
                <a:latin typeface="隶书" pitchFamily="49" charset="-122"/>
                <a:ea typeface="隶书" pitchFamily="49" charset="-122"/>
              </a:rPr>
              <a:t>Support Vector machine</a:t>
            </a:r>
            <a:r>
              <a:rPr lang="zh-CN" altLang="en-US" sz="3600" b="1" dirty="0">
                <a:solidFill>
                  <a:srgbClr val="FF0000"/>
                </a:solidFill>
                <a:latin typeface="隶书" pitchFamily="49" charset="-122"/>
                <a:ea typeface="隶书" pitchFamily="49" charset="-122"/>
              </a:rPr>
              <a:t> </a:t>
            </a:r>
            <a:r>
              <a:rPr lang="zh-CN" altLang="en-US" sz="5400" b="1" dirty="0">
                <a:solidFill>
                  <a:srgbClr val="FF0000"/>
                </a:solidFill>
                <a:latin typeface="隶书" pitchFamily="49" charset="-122"/>
                <a:ea typeface="隶书" pitchFamily="49" charset="-122"/>
              </a:rPr>
              <a:t> </a:t>
            </a:r>
            <a:endParaRPr lang="zh-CN" altLang="en-US" sz="5400" b="1" dirty="0">
              <a:solidFill>
                <a:srgbClr val="FF0000"/>
              </a:solidFill>
              <a:latin typeface="隶书" pitchFamily="49" charset="-122"/>
              <a:ea typeface="隶书" pitchFamily="49" charset="-122"/>
            </a:endParaRPr>
          </a:p>
          <a:p>
            <a:pPr algn="ctr"/>
            <a:r>
              <a:rPr lang="en-US" altLang="zh-CN" sz="5400" dirty="0">
                <a:solidFill>
                  <a:srgbClr val="FF0000"/>
                </a:solidFill>
                <a:latin typeface="隶书" pitchFamily="49" charset="-122"/>
                <a:ea typeface="隶书" pitchFamily="49" charset="-122"/>
              </a:rPr>
              <a:t>    </a:t>
            </a:r>
            <a:endParaRPr lang="en-US" altLang="zh-CN" sz="5400" dirty="0">
              <a:solidFill>
                <a:srgbClr val="FF0000"/>
              </a:solidFill>
              <a:latin typeface="隶书" pitchFamily="49" charset="-122"/>
              <a:ea typeface="隶书"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29697"/>
          <p:cNvSpPr>
            <a:spLocks noGrp="1"/>
          </p:cNvSpPr>
          <p:nvPr>
            <p:ph type="title"/>
          </p:nvPr>
        </p:nvSpPr>
        <p:spPr>
          <a:xfrm>
            <a:off x="755650" y="260350"/>
            <a:ext cx="7772400" cy="838200"/>
          </a:xfrm>
          <a:ln/>
        </p:spPr>
        <p:txBody>
          <a:bodyPr anchor="ctr"/>
          <a:p>
            <a:r>
              <a:rPr lang="zh-CN" altLang="en-US" sz="3600" b="1" dirty="0">
                <a:latin typeface="Times New Roman" panose="02020603050405020304" pitchFamily="18" charset="0"/>
                <a:ea typeface="楷体_GB2312" pitchFamily="49" charset="-122"/>
              </a:rPr>
              <a:t>统计学习理论的发展简况</a:t>
            </a:r>
            <a:endParaRPr lang="zh-CN" altLang="en-US" sz="3600" b="1" dirty="0">
              <a:latin typeface="Times New Roman" panose="02020603050405020304" pitchFamily="18" charset="0"/>
              <a:ea typeface="楷体_GB2312" pitchFamily="49" charset="-122"/>
            </a:endParaRPr>
          </a:p>
        </p:txBody>
      </p:sp>
      <p:sp>
        <p:nvSpPr>
          <p:cNvPr id="29699" name="文本占位符 29698"/>
          <p:cNvSpPr>
            <a:spLocks noGrp="1"/>
          </p:cNvSpPr>
          <p:nvPr>
            <p:ph type="body" idx="1"/>
          </p:nvPr>
        </p:nvSpPr>
        <p:spPr>
          <a:xfrm>
            <a:off x="755650" y="1125538"/>
            <a:ext cx="8001000" cy="5499100"/>
          </a:xfrm>
          <a:ln/>
        </p:spPr>
        <p:txBody>
          <a:bodyPr/>
          <a:p>
            <a:pPr>
              <a:lnSpc>
                <a:spcPct val="80000"/>
              </a:lnSpc>
            </a:pPr>
            <a:r>
              <a:rPr lang="zh-CN" altLang="en-US" sz="2800" dirty="0">
                <a:latin typeface="楷体_GB2312" pitchFamily="49" charset="-122"/>
                <a:ea typeface="楷体_GB2312" pitchFamily="49" charset="-122"/>
              </a:rPr>
              <a:t>学习过程的数学研究</a:t>
            </a:r>
            <a:endParaRPr lang="zh-CN" altLang="en-US" sz="2800" dirty="0">
              <a:latin typeface="楷体_GB2312" pitchFamily="49" charset="-122"/>
              <a:ea typeface="楷体_GB2312" pitchFamily="49" charset="-122"/>
            </a:endParaRPr>
          </a:p>
          <a:p>
            <a:pPr lvl="1">
              <a:lnSpc>
                <a:spcPct val="80000"/>
              </a:lnSpc>
            </a:pPr>
            <a:r>
              <a:rPr lang="en-US" altLang="zh-CN" sz="2400">
                <a:latin typeface="Times New Roman" panose="02020603050405020304" pitchFamily="18" charset="0"/>
                <a:ea typeface="楷体_GB2312" pitchFamily="49" charset="-122"/>
              </a:rPr>
              <a:t>F. Rosenblatt</a:t>
            </a:r>
            <a:r>
              <a:rPr lang="zh-CN" altLang="en-US" sz="2400" dirty="0">
                <a:latin typeface="楷体_GB2312" pitchFamily="49" charset="-122"/>
                <a:ea typeface="楷体_GB2312" pitchFamily="49" charset="-122"/>
              </a:rPr>
              <a:t>于1958,1962年把感知器作为一个学习机器模型</a:t>
            </a:r>
            <a:endParaRPr lang="zh-CN" altLang="en-US" sz="2400" dirty="0">
              <a:latin typeface="楷体_GB2312" pitchFamily="49" charset="-122"/>
              <a:ea typeface="楷体_GB2312" pitchFamily="49" charset="-122"/>
            </a:endParaRPr>
          </a:p>
          <a:p>
            <a:pPr lvl="1">
              <a:lnSpc>
                <a:spcPct val="80000"/>
              </a:lnSpc>
            </a:pPr>
            <a:endParaRPr lang="en-US" altLang="zh-CN" sz="2400">
              <a:latin typeface="楷体_GB2312" pitchFamily="49" charset="-122"/>
              <a:ea typeface="楷体_GB2312" pitchFamily="49" charset="-122"/>
            </a:endParaRPr>
          </a:p>
          <a:p>
            <a:pPr>
              <a:lnSpc>
                <a:spcPct val="80000"/>
              </a:lnSpc>
            </a:pPr>
            <a:r>
              <a:rPr lang="zh-CN" altLang="en-US" sz="2800" dirty="0">
                <a:latin typeface="楷体_GB2312" pitchFamily="49" charset="-122"/>
                <a:ea typeface="楷体_GB2312" pitchFamily="49" charset="-122"/>
              </a:rPr>
              <a:t>统计学习理论的开始</a:t>
            </a:r>
            <a:endParaRPr lang="zh-CN" altLang="en-US" sz="2800" dirty="0">
              <a:latin typeface="楷体_GB2312" pitchFamily="49" charset="-122"/>
              <a:ea typeface="楷体_GB2312" pitchFamily="49" charset="-122"/>
            </a:endParaRPr>
          </a:p>
          <a:p>
            <a:pPr lvl="1">
              <a:lnSpc>
                <a:spcPct val="80000"/>
              </a:lnSpc>
            </a:pPr>
            <a:r>
              <a:rPr lang="en-US" altLang="zh-CN" sz="2400">
                <a:latin typeface="Times New Roman" panose="02020603050405020304" pitchFamily="18" charset="0"/>
                <a:ea typeface="楷体_GB2312" pitchFamily="49" charset="-122"/>
              </a:rPr>
              <a:t>Novikoff(1962)</a:t>
            </a:r>
            <a:r>
              <a:rPr lang="zh-CN" altLang="en-US" sz="2400" dirty="0">
                <a:latin typeface="Times New Roman" panose="02020603050405020304" pitchFamily="18" charset="0"/>
                <a:ea typeface="楷体_GB2312" pitchFamily="49" charset="-122"/>
              </a:rPr>
              <a:t>证明了关于感知器的第一个定理</a:t>
            </a:r>
            <a:endParaRPr lang="zh-CN" altLang="en-US" sz="2400" dirty="0">
              <a:latin typeface="Times New Roman" panose="02020603050405020304" pitchFamily="18" charset="0"/>
              <a:ea typeface="楷体_GB2312" pitchFamily="49" charset="-122"/>
            </a:endParaRPr>
          </a:p>
          <a:p>
            <a:pPr lvl="1">
              <a:lnSpc>
                <a:spcPct val="80000"/>
              </a:lnSpc>
            </a:pPr>
            <a:endParaRPr lang="en-US" altLang="zh-CN" sz="2400">
              <a:latin typeface="Times New Roman" panose="02020603050405020304" pitchFamily="18" charset="0"/>
              <a:ea typeface="楷体_GB2312" pitchFamily="49" charset="-122"/>
            </a:endParaRPr>
          </a:p>
          <a:p>
            <a:pPr>
              <a:lnSpc>
                <a:spcPct val="80000"/>
              </a:lnSpc>
            </a:pPr>
            <a:r>
              <a:rPr lang="zh-CN" altLang="en-US" sz="2800" dirty="0">
                <a:latin typeface="Times New Roman" panose="02020603050405020304" pitchFamily="18" charset="0"/>
                <a:ea typeface="楷体_GB2312" pitchFamily="49" charset="-122"/>
              </a:rPr>
              <a:t>解决不适定问题的正则化原则的发现</a:t>
            </a:r>
            <a:endParaRPr lang="zh-CN" altLang="en-US" sz="2800" dirty="0">
              <a:latin typeface="Times New Roman" panose="02020603050405020304" pitchFamily="18" charset="0"/>
              <a:ea typeface="楷体_GB2312" pitchFamily="49" charset="-122"/>
            </a:endParaRPr>
          </a:p>
          <a:p>
            <a:pPr lvl="1">
              <a:lnSpc>
                <a:spcPct val="80000"/>
              </a:lnSpc>
            </a:pPr>
            <a:r>
              <a:rPr lang="en-US" altLang="zh-CN">
                <a:latin typeface="Times New Roman" panose="02020603050405020304" pitchFamily="18" charset="0"/>
                <a:ea typeface="楷体_GB2312" pitchFamily="49" charset="-122"/>
              </a:rPr>
              <a:t>Tikhonov(1963), Ivanov(1962), Phillips(1962)</a:t>
            </a:r>
            <a:endParaRPr lang="en-US" altLang="zh-CN">
              <a:latin typeface="Times New Roman" panose="02020603050405020304" pitchFamily="18" charset="0"/>
              <a:ea typeface="楷体_GB2312" pitchFamily="49" charset="-122"/>
            </a:endParaRPr>
          </a:p>
          <a:p>
            <a:pPr lvl="1">
              <a:lnSpc>
                <a:spcPct val="80000"/>
              </a:lnSpc>
            </a:pPr>
            <a:endParaRPr lang="en-US" altLang="zh-CN">
              <a:latin typeface="Times New Roman" panose="02020603050405020304" pitchFamily="18" charset="0"/>
              <a:ea typeface="楷体_GB2312" pitchFamily="49" charset="-122"/>
            </a:endParaRPr>
          </a:p>
          <a:p>
            <a:pPr>
              <a:lnSpc>
                <a:spcPct val="80000"/>
              </a:lnSpc>
            </a:pPr>
            <a:r>
              <a:rPr lang="en-US" altLang="zh-CN" sz="2800" err="1">
                <a:latin typeface="Times New Roman" panose="02020603050405020304" pitchFamily="18" charset="0"/>
                <a:ea typeface="楷体_GB2312" pitchFamily="49" charset="-122"/>
              </a:rPr>
              <a:t>Vanik</a:t>
            </a:r>
            <a:r>
              <a:rPr lang="zh-CN" altLang="en-US" sz="2800">
                <a:latin typeface="Times New Roman" panose="02020603050405020304" pitchFamily="18" charset="0"/>
                <a:ea typeface="楷体_GB2312" pitchFamily="49" charset="-122"/>
              </a:rPr>
              <a:t>和</a:t>
            </a:r>
            <a:r>
              <a:rPr lang="en-US" altLang="zh-CN" sz="2800">
                <a:latin typeface="Times New Roman" panose="02020603050405020304" pitchFamily="18" charset="0"/>
                <a:ea typeface="楷体_GB2312" pitchFamily="49" charset="-122"/>
              </a:rPr>
              <a:t>Chervonenkis(1968)</a:t>
            </a:r>
            <a:r>
              <a:rPr lang="zh-CN" altLang="en-US" sz="2800" dirty="0">
                <a:latin typeface="Times New Roman" panose="02020603050405020304" pitchFamily="18" charset="0"/>
                <a:ea typeface="楷体_GB2312" pitchFamily="49" charset="-122"/>
              </a:rPr>
              <a:t>提出了</a:t>
            </a:r>
            <a:r>
              <a:rPr lang="en-US" altLang="zh-CN" sz="2800" b="1">
                <a:solidFill>
                  <a:schemeClr val="hlink"/>
                </a:solidFill>
                <a:latin typeface="Times New Roman" panose="02020603050405020304" pitchFamily="18" charset="0"/>
                <a:ea typeface="楷体_GB2312" pitchFamily="49" charset="-122"/>
              </a:rPr>
              <a:t>VC</a:t>
            </a:r>
            <a:r>
              <a:rPr lang="zh-CN" altLang="en-US" sz="2800" b="1" dirty="0">
                <a:solidFill>
                  <a:schemeClr val="hlink"/>
                </a:solidFill>
                <a:latin typeface="Times New Roman" panose="02020603050405020304" pitchFamily="18" charset="0"/>
                <a:ea typeface="楷体_GB2312" pitchFamily="49" charset="-122"/>
              </a:rPr>
              <a:t>熵</a:t>
            </a:r>
            <a:r>
              <a:rPr lang="zh-CN" altLang="en-US" sz="2800" dirty="0">
                <a:latin typeface="Times New Roman" panose="02020603050405020304" pitchFamily="18" charset="0"/>
                <a:ea typeface="楷体_GB2312" pitchFamily="49" charset="-122"/>
              </a:rPr>
              <a:t>和</a:t>
            </a:r>
            <a:r>
              <a:rPr lang="en-US" altLang="zh-CN" sz="2800" b="1">
                <a:solidFill>
                  <a:schemeClr val="hlink"/>
                </a:solidFill>
                <a:latin typeface="Times New Roman" panose="02020603050405020304" pitchFamily="18" charset="0"/>
                <a:ea typeface="楷体_GB2312" pitchFamily="49" charset="-122"/>
              </a:rPr>
              <a:t>VC</a:t>
            </a:r>
            <a:r>
              <a:rPr lang="zh-CN" altLang="en-US" sz="2800" b="1" dirty="0">
                <a:solidFill>
                  <a:schemeClr val="hlink"/>
                </a:solidFill>
                <a:latin typeface="Times New Roman" panose="02020603050405020304" pitchFamily="18" charset="0"/>
                <a:ea typeface="楷体_GB2312" pitchFamily="49" charset="-122"/>
              </a:rPr>
              <a:t>维</a:t>
            </a:r>
            <a:r>
              <a:rPr lang="zh-CN" altLang="en-US" sz="2800" dirty="0">
                <a:latin typeface="Times New Roman" panose="02020603050405020304" pitchFamily="18" charset="0"/>
                <a:ea typeface="楷体_GB2312" pitchFamily="49" charset="-122"/>
              </a:rPr>
              <a:t>的概念</a:t>
            </a:r>
            <a:endParaRPr lang="zh-CN" altLang="en-US" sz="2800" dirty="0">
              <a:latin typeface="Times New Roman" panose="02020603050405020304" pitchFamily="18" charset="0"/>
              <a:ea typeface="楷体_GB2312" pitchFamily="49" charset="-122"/>
            </a:endParaRPr>
          </a:p>
          <a:p>
            <a:pPr lvl="1">
              <a:lnSpc>
                <a:spcPct val="80000"/>
              </a:lnSpc>
            </a:pPr>
            <a:r>
              <a:rPr lang="zh-CN" altLang="en-US" sz="2400" dirty="0">
                <a:latin typeface="楷体_GB2312" pitchFamily="49" charset="-122"/>
                <a:ea typeface="楷体_GB2312" pitchFamily="49" charset="-122"/>
              </a:rPr>
              <a:t>提出了统计学习理论的核心概念</a:t>
            </a:r>
            <a:endParaRPr lang="zh-CN" altLang="en-US" sz="2400" dirty="0">
              <a:latin typeface="楷体_GB2312" pitchFamily="49" charset="-122"/>
              <a:ea typeface="楷体_GB2312" pitchFamily="49" charset="-122"/>
            </a:endParaRPr>
          </a:p>
          <a:p>
            <a:pPr lvl="1">
              <a:lnSpc>
                <a:spcPct val="80000"/>
              </a:lnSpc>
            </a:pPr>
            <a:r>
              <a:rPr lang="zh-CN" altLang="en-US" sz="2400" dirty="0">
                <a:latin typeface="楷体_GB2312" pitchFamily="49" charset="-122"/>
                <a:ea typeface="楷体_GB2312" pitchFamily="49" charset="-122"/>
              </a:rPr>
              <a:t>得到了关于收敛速度的非渐进界的主要结论</a:t>
            </a:r>
            <a:endParaRPr lang="en-US" altLang="zh-CN" sz="2400">
              <a:latin typeface="楷体_GB2312" pitchFamily="49" charset="-122"/>
              <a:ea typeface="楷体_GB2312"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4" name="矩形 172033"/>
          <p:cNvSpPr/>
          <p:nvPr/>
        </p:nvSpPr>
        <p:spPr>
          <a:xfrm>
            <a:off x="611188" y="404813"/>
            <a:ext cx="7620000" cy="838200"/>
          </a:xfrm>
          <a:prstGeom prst="rect">
            <a:avLst/>
          </a:prstGeom>
          <a:noFill/>
          <a:ln w="12700">
            <a:noFill/>
          </a:ln>
        </p:spPr>
        <p:txBody>
          <a:bodyPr anchor="ctr"/>
          <a:p>
            <a:r>
              <a:rPr lang="en-US" altLang="zh-CN" sz="3600" b="1">
                <a:solidFill>
                  <a:schemeClr val="tx2"/>
                </a:solidFill>
                <a:latin typeface="楷体_GB2312" pitchFamily="49" charset="-122"/>
                <a:ea typeface="楷体_GB2312" pitchFamily="49" charset="-122"/>
              </a:rPr>
              <a:t>SLT</a:t>
            </a:r>
            <a:r>
              <a:rPr lang="zh-CN" altLang="en-US" sz="3600" b="1" dirty="0">
                <a:solidFill>
                  <a:schemeClr val="tx2"/>
                </a:solidFill>
                <a:latin typeface="楷体_GB2312" pitchFamily="49" charset="-122"/>
                <a:ea typeface="楷体_GB2312" pitchFamily="49" charset="-122"/>
              </a:rPr>
              <a:t>的发展简况(续</a:t>
            </a:r>
            <a:r>
              <a:rPr lang="en-US" altLang="zh-CN" sz="3600" b="1">
                <a:solidFill>
                  <a:schemeClr val="tx2"/>
                </a:solidFill>
                <a:latin typeface="楷体_GB2312" pitchFamily="49" charset="-122"/>
                <a:ea typeface="楷体_GB2312" pitchFamily="49" charset="-122"/>
              </a:rPr>
              <a:t>)</a:t>
            </a:r>
            <a:endParaRPr lang="en-US" altLang="zh-CN" sz="3600" b="1">
              <a:solidFill>
                <a:schemeClr val="tx2"/>
              </a:solidFill>
              <a:latin typeface="楷体_GB2312" pitchFamily="49" charset="-122"/>
              <a:ea typeface="楷体_GB2312" pitchFamily="49" charset="-122"/>
            </a:endParaRPr>
          </a:p>
        </p:txBody>
      </p:sp>
      <p:sp>
        <p:nvSpPr>
          <p:cNvPr id="172035" name="矩形 172034"/>
          <p:cNvSpPr/>
          <p:nvPr/>
        </p:nvSpPr>
        <p:spPr>
          <a:xfrm>
            <a:off x="611188" y="1295400"/>
            <a:ext cx="8208962" cy="5373688"/>
          </a:xfrm>
          <a:prstGeom prst="rect">
            <a:avLst/>
          </a:prstGeom>
          <a:noFill/>
          <a:ln w="12700">
            <a:noFill/>
          </a:ln>
        </p:spPr>
        <p:txBody>
          <a:bodyPr/>
          <a:p>
            <a:pPr marL="342900" indent="-342900">
              <a:lnSpc>
                <a:spcPct val="80000"/>
              </a:lnSpc>
              <a:spcBef>
                <a:spcPct val="20000"/>
              </a:spcBef>
              <a:buClr>
                <a:schemeClr val="tx2"/>
              </a:buClr>
              <a:buSzPct val="90000"/>
              <a:buFont typeface="Symbol" panose="05050102010706020507" pitchFamily="18" charset="2"/>
              <a:buChar char="¨"/>
            </a:pPr>
            <a:r>
              <a:rPr lang="en-US" altLang="zh-CN" sz="3200" err="1">
                <a:latin typeface="Times New Roman" panose="02020603050405020304" pitchFamily="18" charset="0"/>
                <a:ea typeface="楷体_GB2312" pitchFamily="49" charset="-122"/>
              </a:rPr>
              <a:t>Vapnik</a:t>
            </a:r>
            <a:r>
              <a:rPr lang="zh-CN" altLang="en-US" sz="3200">
                <a:latin typeface="Times New Roman" panose="02020603050405020304" pitchFamily="18" charset="0"/>
                <a:ea typeface="楷体_GB2312" pitchFamily="49" charset="-122"/>
              </a:rPr>
              <a:t>和</a:t>
            </a:r>
            <a:r>
              <a:rPr lang="en-US" altLang="zh-CN" sz="3200">
                <a:latin typeface="Times New Roman" panose="02020603050405020304" pitchFamily="18" charset="0"/>
                <a:ea typeface="楷体_GB2312" pitchFamily="49" charset="-122"/>
              </a:rPr>
              <a:t>Chervonenkis(1974)</a:t>
            </a:r>
            <a:r>
              <a:rPr lang="zh-CN" altLang="en-US" sz="3200" dirty="0">
                <a:latin typeface="Times New Roman" panose="02020603050405020304" pitchFamily="18" charset="0"/>
                <a:ea typeface="楷体_GB2312" pitchFamily="49" charset="-122"/>
              </a:rPr>
              <a:t>提出了</a:t>
            </a:r>
            <a:r>
              <a:rPr lang="zh-CN" altLang="en-US" sz="3200" b="1" dirty="0">
                <a:solidFill>
                  <a:schemeClr val="hlink"/>
                </a:solidFill>
                <a:latin typeface="Times New Roman" panose="02020603050405020304" pitchFamily="18" charset="0"/>
                <a:ea typeface="楷体_GB2312" pitchFamily="49" charset="-122"/>
              </a:rPr>
              <a:t>结构风险最小化（</a:t>
            </a:r>
            <a:r>
              <a:rPr lang="en-US" altLang="zh-CN" sz="3200" b="1">
                <a:solidFill>
                  <a:schemeClr val="hlink"/>
                </a:solidFill>
                <a:latin typeface="Times New Roman" panose="02020603050405020304" pitchFamily="18" charset="0"/>
                <a:ea typeface="楷体_GB2312" pitchFamily="49" charset="-122"/>
              </a:rPr>
              <a:t>SRM）</a:t>
            </a:r>
            <a:r>
              <a:rPr lang="zh-CN" altLang="en-US" sz="3200" b="1" dirty="0">
                <a:solidFill>
                  <a:schemeClr val="hlink"/>
                </a:solidFill>
                <a:latin typeface="Times New Roman" panose="02020603050405020304" pitchFamily="18" charset="0"/>
                <a:ea typeface="楷体_GB2312" pitchFamily="49" charset="-122"/>
              </a:rPr>
              <a:t>归纳原则</a:t>
            </a:r>
            <a:r>
              <a:rPr lang="en-US" altLang="zh-CN" sz="3200">
                <a:latin typeface="Times New Roman" panose="02020603050405020304" pitchFamily="18" charset="0"/>
                <a:ea typeface="楷体_GB2312" pitchFamily="49" charset="-122"/>
              </a:rPr>
              <a:t>。</a:t>
            </a:r>
            <a:endParaRPr lang="en-US" altLang="zh-CN" sz="3200">
              <a:latin typeface="Times New Roman" panose="02020603050405020304" pitchFamily="18" charset="0"/>
              <a:ea typeface="楷体_GB2312" pitchFamily="49" charset="-122"/>
            </a:endParaRPr>
          </a:p>
          <a:p>
            <a:pPr marL="342900" indent="-342900">
              <a:lnSpc>
                <a:spcPct val="80000"/>
              </a:lnSpc>
              <a:spcBef>
                <a:spcPct val="20000"/>
              </a:spcBef>
              <a:buClr>
                <a:schemeClr val="tx2"/>
              </a:buClr>
              <a:buSzPct val="90000"/>
              <a:buFont typeface="Symbol" panose="05050102010706020507" pitchFamily="18" charset="2"/>
              <a:buChar char="¨"/>
            </a:pPr>
            <a:endParaRPr lang="en-US" altLang="zh-CN" sz="3200">
              <a:latin typeface="Times New Roman" panose="02020603050405020304" pitchFamily="18" charset="0"/>
              <a:ea typeface="楷体_GB2312" pitchFamily="49" charset="-122"/>
            </a:endParaRPr>
          </a:p>
          <a:p>
            <a:pPr marL="342900" indent="-342900">
              <a:lnSpc>
                <a:spcPct val="80000"/>
              </a:lnSpc>
              <a:spcBef>
                <a:spcPct val="20000"/>
              </a:spcBef>
              <a:buClr>
                <a:schemeClr val="tx2"/>
              </a:buClr>
              <a:buSzPct val="90000"/>
              <a:buFont typeface="Symbol" panose="05050102010706020507" pitchFamily="18" charset="2"/>
              <a:buChar char="¨"/>
            </a:pPr>
            <a:r>
              <a:rPr lang="en-US" altLang="zh-CN" sz="3200" err="1">
                <a:latin typeface="Times New Roman" panose="02020603050405020304" pitchFamily="18" charset="0"/>
                <a:ea typeface="楷体_GB2312" pitchFamily="49" charset="-122"/>
              </a:rPr>
              <a:t>Vapnik</a:t>
            </a:r>
            <a:r>
              <a:rPr lang="zh-CN" altLang="en-US" sz="3200">
                <a:latin typeface="Times New Roman" panose="02020603050405020304" pitchFamily="18" charset="0"/>
                <a:ea typeface="楷体_GB2312" pitchFamily="49" charset="-122"/>
              </a:rPr>
              <a:t>和</a:t>
            </a:r>
            <a:r>
              <a:rPr lang="en-US" altLang="zh-CN" sz="3200">
                <a:latin typeface="Times New Roman" panose="02020603050405020304" pitchFamily="18" charset="0"/>
                <a:ea typeface="楷体_GB2312" pitchFamily="49" charset="-122"/>
              </a:rPr>
              <a:t>Chervonenkis(1989)</a:t>
            </a:r>
            <a:r>
              <a:rPr lang="zh-CN" altLang="en-US" sz="3200" dirty="0">
                <a:latin typeface="Times New Roman" panose="02020603050405020304" pitchFamily="18" charset="0"/>
                <a:ea typeface="楷体_GB2312" pitchFamily="49" charset="-122"/>
              </a:rPr>
              <a:t>发现了经验风险最小化归纳原则和最大似然方法一致性的充分必要条件</a:t>
            </a:r>
            <a:r>
              <a:rPr lang="en-US" altLang="zh-CN" sz="3200">
                <a:latin typeface="Times New Roman" panose="02020603050405020304" pitchFamily="18" charset="0"/>
                <a:ea typeface="楷体_GB2312" pitchFamily="49" charset="-122"/>
              </a:rPr>
              <a:t>,</a:t>
            </a:r>
            <a:r>
              <a:rPr lang="zh-CN" altLang="en-US" sz="3200" dirty="0">
                <a:latin typeface="Times New Roman" panose="02020603050405020304" pitchFamily="18" charset="0"/>
                <a:ea typeface="楷体_GB2312" pitchFamily="49" charset="-122"/>
              </a:rPr>
              <a:t>完成了对经验风险最小化归纳推理的分析</a:t>
            </a:r>
            <a:r>
              <a:rPr lang="en-US" altLang="zh-CN" sz="3200">
                <a:latin typeface="Times New Roman" panose="02020603050405020304" pitchFamily="18" charset="0"/>
                <a:ea typeface="楷体_GB2312" pitchFamily="49" charset="-122"/>
              </a:rPr>
              <a:t>。</a:t>
            </a:r>
            <a:endParaRPr lang="en-US" altLang="zh-CN" sz="3200">
              <a:latin typeface="Times New Roman" panose="02020603050405020304" pitchFamily="18" charset="0"/>
              <a:ea typeface="楷体_GB2312" pitchFamily="49" charset="-122"/>
            </a:endParaRPr>
          </a:p>
          <a:p>
            <a:pPr marL="342900" indent="-342900">
              <a:lnSpc>
                <a:spcPct val="80000"/>
              </a:lnSpc>
              <a:spcBef>
                <a:spcPct val="20000"/>
              </a:spcBef>
              <a:buClr>
                <a:schemeClr val="tx2"/>
              </a:buClr>
              <a:buSzPct val="90000"/>
              <a:buFont typeface="Symbol" panose="05050102010706020507" pitchFamily="18" charset="2"/>
              <a:buNone/>
            </a:pPr>
            <a:endParaRPr lang="en-US" altLang="zh-CN" sz="3200">
              <a:latin typeface="Times New Roman" panose="02020603050405020304" pitchFamily="18" charset="0"/>
              <a:ea typeface="楷体_GB2312" pitchFamily="49" charset="-122"/>
            </a:endParaRPr>
          </a:p>
          <a:p>
            <a:pPr marL="342900" indent="-342900">
              <a:lnSpc>
                <a:spcPct val="80000"/>
              </a:lnSpc>
              <a:spcBef>
                <a:spcPct val="20000"/>
              </a:spcBef>
              <a:buClr>
                <a:schemeClr val="tx2"/>
              </a:buClr>
              <a:buSzPct val="90000"/>
              <a:buFont typeface="Symbol" panose="05050102010706020507" pitchFamily="18" charset="2"/>
              <a:buChar char="¨"/>
            </a:pPr>
            <a:r>
              <a:rPr lang="en-US" altLang="zh-CN" sz="3200">
                <a:latin typeface="Times New Roman" panose="02020603050405020304" pitchFamily="18" charset="0"/>
                <a:ea typeface="楷体_GB2312" pitchFamily="49" charset="-122"/>
              </a:rPr>
              <a:t>90</a:t>
            </a:r>
            <a:r>
              <a:rPr lang="zh-CN" altLang="en-US" sz="3200" dirty="0">
                <a:latin typeface="Times New Roman" panose="02020603050405020304" pitchFamily="18" charset="0"/>
                <a:ea typeface="楷体_GB2312" pitchFamily="49" charset="-122"/>
              </a:rPr>
              <a:t>年代中期</a:t>
            </a:r>
            <a:r>
              <a:rPr lang="en-US" altLang="zh-CN" sz="3200">
                <a:latin typeface="Times New Roman" panose="02020603050405020304" pitchFamily="18" charset="0"/>
                <a:ea typeface="楷体_GB2312" pitchFamily="49" charset="-122"/>
              </a:rPr>
              <a:t>,</a:t>
            </a:r>
            <a:r>
              <a:rPr lang="zh-CN" altLang="en-US" sz="3200" dirty="0">
                <a:latin typeface="Times New Roman" panose="02020603050405020304" pitchFamily="18" charset="0"/>
                <a:ea typeface="楷体_GB2312" pitchFamily="49" charset="-122"/>
              </a:rPr>
              <a:t>有限样本情况下的机器学习理论研究逐渐成熟起来</a:t>
            </a:r>
            <a:r>
              <a:rPr lang="en-US" altLang="zh-CN" sz="3200">
                <a:latin typeface="Times New Roman" panose="02020603050405020304" pitchFamily="18" charset="0"/>
                <a:ea typeface="楷体_GB2312" pitchFamily="49" charset="-122"/>
              </a:rPr>
              <a:t>,</a:t>
            </a:r>
            <a:r>
              <a:rPr lang="zh-CN" altLang="en-US" sz="3200" dirty="0">
                <a:latin typeface="Times New Roman" panose="02020603050405020304" pitchFamily="18" charset="0"/>
                <a:ea typeface="楷体_GB2312" pitchFamily="49" charset="-122"/>
              </a:rPr>
              <a:t>形成了较完善的理论体系</a:t>
            </a:r>
            <a:r>
              <a:rPr lang="en-US" altLang="zh-CN" sz="3200">
                <a:latin typeface="Times New Roman" panose="02020603050405020304" pitchFamily="18" charset="0"/>
                <a:ea typeface="楷体_GB2312" pitchFamily="49" charset="-122"/>
              </a:rPr>
              <a:t>—</a:t>
            </a:r>
            <a:r>
              <a:rPr lang="zh-CN" altLang="en-US" sz="3200" dirty="0">
                <a:latin typeface="Times New Roman" panose="02020603050405020304" pitchFamily="18" charset="0"/>
                <a:ea typeface="楷体_GB2312" pitchFamily="49" charset="-122"/>
              </a:rPr>
              <a:t>统计学习理论</a:t>
            </a:r>
            <a:r>
              <a:rPr lang="en-US" altLang="zh-CN" sz="3200">
                <a:latin typeface="Times New Roman" panose="02020603050405020304" pitchFamily="18" charset="0"/>
                <a:ea typeface="楷体_GB2312" pitchFamily="49" charset="-122"/>
              </a:rPr>
              <a:t>(Statistical Learning Theory,</a:t>
            </a:r>
            <a:r>
              <a:rPr lang="zh-CN" altLang="en-US" sz="3200" dirty="0">
                <a:latin typeface="Times New Roman" panose="02020603050405020304" pitchFamily="18" charset="0"/>
                <a:ea typeface="楷体_GB2312" pitchFamily="49" charset="-122"/>
              </a:rPr>
              <a:t>简称</a:t>
            </a:r>
            <a:r>
              <a:rPr lang="en-US" altLang="zh-CN" sz="3200">
                <a:latin typeface="Times New Roman" panose="02020603050405020304" pitchFamily="18" charset="0"/>
                <a:ea typeface="楷体_GB2312" pitchFamily="49" charset="-122"/>
              </a:rPr>
              <a:t>SLT)</a:t>
            </a:r>
            <a:endParaRPr lang="en-US" altLang="zh-CN" sz="3200">
              <a:latin typeface="Times New Roman" panose="02020603050405020304" pitchFamily="18" charset="0"/>
              <a:ea typeface="楷体_GB2312"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30721"/>
          <p:cNvSpPr>
            <a:spLocks noGrp="1"/>
          </p:cNvSpPr>
          <p:nvPr>
            <p:ph type="title"/>
          </p:nvPr>
        </p:nvSpPr>
        <p:spPr>
          <a:ln/>
        </p:spPr>
        <p:txBody>
          <a:bodyPr anchor="ctr"/>
          <a:p>
            <a:r>
              <a:rPr lang="zh-CN" altLang="en-US" sz="4000" b="1" dirty="0">
                <a:latin typeface="Times New Roman" panose="02020603050405020304" pitchFamily="18" charset="0"/>
                <a:ea typeface="楷体_GB2312" pitchFamily="49" charset="-122"/>
              </a:rPr>
              <a:t>统计学习理论的基本内容</a:t>
            </a:r>
            <a:endParaRPr lang="zh-CN" altLang="en-US" sz="4000" b="1" dirty="0">
              <a:latin typeface="Times New Roman" panose="02020603050405020304" pitchFamily="18" charset="0"/>
              <a:ea typeface="楷体_GB2312" pitchFamily="49" charset="-122"/>
            </a:endParaRPr>
          </a:p>
        </p:txBody>
      </p:sp>
      <p:sp>
        <p:nvSpPr>
          <p:cNvPr id="30723" name="文本占位符 30722"/>
          <p:cNvSpPr>
            <a:spLocks noGrp="1"/>
          </p:cNvSpPr>
          <p:nvPr>
            <p:ph type="body" idx="1"/>
          </p:nvPr>
        </p:nvSpPr>
        <p:spPr>
          <a:xfrm>
            <a:off x="684213" y="1981200"/>
            <a:ext cx="8002587" cy="3886200"/>
          </a:xfrm>
          <a:ln/>
        </p:spPr>
        <p:txBody>
          <a:bodyPr/>
          <a:p>
            <a:r>
              <a:rPr lang="zh-CN" altLang="en-US" dirty="0">
                <a:latin typeface="楷体_GB2312" pitchFamily="49" charset="-122"/>
                <a:ea typeface="楷体_GB2312" pitchFamily="49" charset="-122"/>
              </a:rPr>
              <a:t>机器学习的基本问题</a:t>
            </a:r>
            <a:endParaRPr lang="zh-CN" altLang="en-US" dirty="0">
              <a:latin typeface="楷体_GB2312" pitchFamily="49" charset="-122"/>
              <a:ea typeface="楷体_GB2312" pitchFamily="49" charset="-122"/>
            </a:endParaRPr>
          </a:p>
          <a:p>
            <a:endParaRPr lang="zh-CN" altLang="en-US" dirty="0">
              <a:latin typeface="楷体_GB2312" pitchFamily="49" charset="-122"/>
              <a:ea typeface="楷体_GB2312" pitchFamily="49" charset="-122"/>
            </a:endParaRPr>
          </a:p>
          <a:p>
            <a:r>
              <a:rPr lang="zh-CN" altLang="en-US" dirty="0">
                <a:latin typeface="楷体_GB2312" pitchFamily="49" charset="-122"/>
                <a:ea typeface="楷体_GB2312" pitchFamily="49" charset="-122"/>
              </a:rPr>
              <a:t>统计学习理论的核心内容</a:t>
            </a:r>
            <a:endParaRPr lang="zh-CN" altLang="en-US" dirty="0">
              <a:latin typeface="楷体_GB2312" pitchFamily="49" charset="-122"/>
              <a:ea typeface="楷体_GB2312"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标题 91137"/>
          <p:cNvSpPr>
            <a:spLocks noGrp="1"/>
          </p:cNvSpPr>
          <p:nvPr>
            <p:ph type="title"/>
          </p:nvPr>
        </p:nvSpPr>
        <p:spPr>
          <a:xfrm>
            <a:off x="457200" y="457200"/>
            <a:ext cx="8229600" cy="1100138"/>
          </a:xfrm>
          <a:ln/>
        </p:spPr>
        <p:txBody>
          <a:bodyPr anchor="ctr"/>
          <a:p>
            <a:r>
              <a:rPr lang="zh-CN" altLang="en-US" sz="3600" b="1" dirty="0">
                <a:latin typeface="Times New Roman" panose="02020603050405020304" pitchFamily="18" charset="0"/>
                <a:ea typeface="楷体_GB2312" pitchFamily="49" charset="-122"/>
              </a:rPr>
              <a:t>机器学习的基本问题</a:t>
            </a:r>
            <a:endParaRPr lang="zh-CN" altLang="en-US" sz="3600" b="1" dirty="0">
              <a:latin typeface="Times New Roman" panose="02020603050405020304" pitchFamily="18" charset="0"/>
              <a:ea typeface="楷体_GB2312" pitchFamily="49" charset="-122"/>
            </a:endParaRPr>
          </a:p>
        </p:txBody>
      </p:sp>
      <p:sp>
        <p:nvSpPr>
          <p:cNvPr id="91139" name="文本占位符 91138"/>
          <p:cNvSpPr>
            <a:spLocks noGrp="1"/>
          </p:cNvSpPr>
          <p:nvPr>
            <p:ph type="body" sz="half" idx="1"/>
          </p:nvPr>
        </p:nvSpPr>
        <p:spPr>
          <a:xfrm>
            <a:off x="684213" y="1773238"/>
            <a:ext cx="7491412" cy="719137"/>
          </a:xfrm>
          <a:ln/>
        </p:spPr>
        <p:txBody>
          <a:bodyPr/>
          <a:p>
            <a:pPr/>
            <a:r>
              <a:rPr lang="zh-CN" altLang="en-US" dirty="0">
                <a:ea typeface="楷体_GB2312" pitchFamily="49" charset="-122"/>
              </a:rPr>
              <a:t>机器学习问题的表示</a:t>
            </a:r>
            <a:endParaRPr lang="zh-CN" altLang="en-US" dirty="0">
              <a:ea typeface="楷体_GB2312" pitchFamily="49" charset="-122"/>
            </a:endParaRPr>
          </a:p>
          <a:p>
            <a:pPr/>
            <a:endParaRPr lang="zh-CN" altLang="en-US" dirty="0">
              <a:ea typeface="楷体_GB2312" pitchFamily="49" charset="-122"/>
            </a:endParaRPr>
          </a:p>
        </p:txBody>
      </p:sp>
      <p:graphicFrame>
        <p:nvGraphicFramePr>
          <p:cNvPr id="91140" name="内容占位符 91139"/>
          <p:cNvGraphicFramePr/>
          <p:nvPr>
            <p:ph sz="half" idx="2"/>
          </p:nvPr>
        </p:nvGraphicFramePr>
        <p:xfrm>
          <a:off x="971550" y="2781300"/>
          <a:ext cx="7243763" cy="2963863"/>
        </p:xfrm>
        <a:graphic>
          <a:graphicData uri="http://schemas.openxmlformats.org/presentationml/2006/ole">
            <mc:AlternateContent xmlns:mc="http://schemas.openxmlformats.org/markup-compatibility/2006">
              <mc:Choice xmlns:v="urn:schemas-microsoft-com:vml" Requires="v">
                <p:oleObj spid="_x0000_s3076" name="" r:id="rId1" imgW="2552700" imgH="1276985" progId="Visio.Drawing.6">
                  <p:embed/>
                </p:oleObj>
              </mc:Choice>
              <mc:Fallback>
                <p:oleObj name="" r:id="rId1" imgW="2552700" imgH="1276985" progId="Visio.Drawing.6">
                  <p:embed/>
                  <p:pic>
                    <p:nvPicPr>
                      <p:cNvPr id="0" name="图片 3075"/>
                      <p:cNvPicPr/>
                      <p:nvPr/>
                    </p:nvPicPr>
                    <p:blipFill>
                      <a:blip r:embed="rId2"/>
                      <a:stretch>
                        <a:fillRect/>
                      </a:stretch>
                    </p:blipFill>
                    <p:spPr>
                      <a:xfrm>
                        <a:off x="971550" y="2781300"/>
                        <a:ext cx="7243763" cy="2963863"/>
                      </a:xfrm>
                      <a:prstGeom prst="rect">
                        <a:avLst/>
                      </a:prstGeom>
                      <a:noFill/>
                      <a:ln w="38100">
                        <a:miter/>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标题 95233"/>
          <p:cNvSpPr>
            <a:spLocks noGrp="1"/>
          </p:cNvSpPr>
          <p:nvPr>
            <p:ph type="title"/>
          </p:nvPr>
        </p:nvSpPr>
        <p:spPr>
          <a:ln/>
        </p:spPr>
        <p:txBody>
          <a:bodyPr anchor="ctr"/>
          <a:p>
            <a:r>
              <a:rPr lang="zh-CN" altLang="en-US" sz="3600" b="1" dirty="0">
                <a:ea typeface="楷体_GB2312" pitchFamily="49" charset="-122"/>
              </a:rPr>
              <a:t>学习问题的表示</a:t>
            </a:r>
            <a:endParaRPr lang="zh-CN" altLang="en-US" sz="3600" b="1" dirty="0">
              <a:ea typeface="楷体_GB2312" pitchFamily="49" charset="-122"/>
            </a:endParaRPr>
          </a:p>
        </p:txBody>
      </p:sp>
      <p:sp>
        <p:nvSpPr>
          <p:cNvPr id="95235" name="文本占位符 95234"/>
          <p:cNvSpPr>
            <a:spLocks noGrp="1"/>
          </p:cNvSpPr>
          <p:nvPr>
            <p:ph type="body" idx="1"/>
          </p:nvPr>
        </p:nvSpPr>
        <p:spPr>
          <a:xfrm>
            <a:off x="457200" y="1981200"/>
            <a:ext cx="8362950" cy="4327525"/>
          </a:xfrm>
          <a:ln/>
        </p:spPr>
        <p:txBody>
          <a:bodyPr/>
          <a:p>
            <a:r>
              <a:rPr lang="zh-CN" altLang="en-US" sz="2800" dirty="0">
                <a:latin typeface="Times New Roman" panose="02020603050405020304" pitchFamily="18" charset="0"/>
                <a:ea typeface="楷体_GB2312" pitchFamily="49" charset="-122"/>
              </a:rPr>
              <a:t>产生器</a:t>
            </a:r>
            <a:r>
              <a:rPr lang="en-US" altLang="zh-CN" sz="2800">
                <a:latin typeface="Times New Roman" panose="02020603050405020304" pitchFamily="18" charset="0"/>
                <a:ea typeface="楷体_GB2312" pitchFamily="49" charset="-122"/>
              </a:rPr>
              <a:t>(G)</a:t>
            </a:r>
            <a:r>
              <a:rPr lang="zh-CN" altLang="en-US" sz="2800" dirty="0">
                <a:latin typeface="Times New Roman" panose="02020603050405020304" pitchFamily="18" charset="0"/>
                <a:ea typeface="楷体_GB2312" pitchFamily="49" charset="-122"/>
              </a:rPr>
              <a:t>，产生随机向量</a:t>
            </a:r>
            <a:r>
              <a:rPr lang="en-US" altLang="zh-CN" sz="2800">
                <a:latin typeface="Times New Roman" panose="02020603050405020304" pitchFamily="18" charset="0"/>
                <a:ea typeface="楷体_GB2312" pitchFamily="49" charset="-122"/>
              </a:rPr>
              <a:t>x</a:t>
            </a:r>
            <a:r>
              <a:rPr lang="zh-CN" altLang="en-US" sz="2800" dirty="0">
                <a:latin typeface="Times New Roman" panose="02020603050405020304" pitchFamily="18" charset="0"/>
                <a:ea typeface="楷体_GB2312" pitchFamily="49" charset="-122"/>
              </a:rPr>
              <a:t>属于</a:t>
            </a:r>
            <a:r>
              <a:rPr lang="en-US" altLang="zh-CN" sz="2800" err="1">
                <a:latin typeface="Times New Roman" panose="02020603050405020304" pitchFamily="18" charset="0"/>
                <a:ea typeface="楷体_GB2312" pitchFamily="49" charset="-122"/>
              </a:rPr>
              <a:t>R</a:t>
            </a:r>
            <a:r>
              <a:rPr lang="en-US" altLang="zh-CN" sz="2800" baseline="30000" err="1">
                <a:latin typeface="Times New Roman" panose="02020603050405020304" pitchFamily="18" charset="0"/>
                <a:ea typeface="楷体_GB2312" pitchFamily="49" charset="-122"/>
              </a:rPr>
              <a:t>n</a:t>
            </a:r>
            <a:r>
              <a:rPr lang="en-US" altLang="zh-CN" sz="2800">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它们是从固定但未知的概率分布函数</a:t>
            </a:r>
            <a:r>
              <a:rPr lang="en-US" altLang="zh-CN" sz="2800">
                <a:latin typeface="Times New Roman" panose="02020603050405020304" pitchFamily="18" charset="0"/>
                <a:ea typeface="楷体_GB2312" pitchFamily="49" charset="-122"/>
              </a:rPr>
              <a:t>F(x)</a:t>
            </a:r>
            <a:r>
              <a:rPr lang="zh-CN" altLang="en-US" sz="2800" dirty="0">
                <a:latin typeface="Times New Roman" panose="02020603050405020304" pitchFamily="18" charset="0"/>
                <a:ea typeface="楷体_GB2312" pitchFamily="49" charset="-122"/>
              </a:rPr>
              <a:t>中独立抽取的。</a:t>
            </a:r>
            <a:endParaRPr lang="zh-CN" altLang="en-US" sz="2800" dirty="0">
              <a:latin typeface="Times New Roman" panose="02020603050405020304" pitchFamily="18" charset="0"/>
              <a:ea typeface="楷体_GB2312" pitchFamily="49" charset="-122"/>
            </a:endParaRPr>
          </a:p>
          <a:p>
            <a:endParaRPr lang="en-US" altLang="zh-CN" sz="2800">
              <a:latin typeface="Times New Roman" panose="02020603050405020304" pitchFamily="18" charset="0"/>
              <a:ea typeface="楷体_GB2312" pitchFamily="49" charset="-122"/>
            </a:endParaRPr>
          </a:p>
          <a:p>
            <a:r>
              <a:rPr lang="zh-CN" altLang="en-US" sz="2800" dirty="0">
                <a:latin typeface="Times New Roman" panose="02020603050405020304" pitchFamily="18" charset="0"/>
                <a:ea typeface="楷体_GB2312" pitchFamily="49" charset="-122"/>
              </a:rPr>
              <a:t>训练器</a:t>
            </a:r>
            <a:r>
              <a:rPr lang="en-US" altLang="zh-CN" sz="2800">
                <a:latin typeface="Times New Roman" panose="02020603050405020304" pitchFamily="18" charset="0"/>
                <a:ea typeface="楷体_GB2312" pitchFamily="49" charset="-122"/>
              </a:rPr>
              <a:t>(S)</a:t>
            </a:r>
            <a:r>
              <a:rPr lang="zh-CN" altLang="en-US" sz="2800" dirty="0">
                <a:latin typeface="Times New Roman" panose="02020603050405020304" pitchFamily="18" charset="0"/>
                <a:ea typeface="楷体_GB2312" pitchFamily="49" charset="-122"/>
              </a:rPr>
              <a:t>，对每个输入向量</a:t>
            </a:r>
            <a:r>
              <a:rPr lang="en-US" altLang="zh-CN" sz="2800">
                <a:latin typeface="Times New Roman" panose="02020603050405020304" pitchFamily="18" charset="0"/>
                <a:ea typeface="楷体_GB2312" pitchFamily="49" charset="-122"/>
              </a:rPr>
              <a:t>x</a:t>
            </a:r>
            <a:r>
              <a:rPr lang="zh-CN" altLang="en-US" sz="2800" dirty="0">
                <a:latin typeface="Times New Roman" panose="02020603050405020304" pitchFamily="18" charset="0"/>
                <a:ea typeface="楷体_GB2312" pitchFamily="49" charset="-122"/>
              </a:rPr>
              <a:t>返回一个输出值</a:t>
            </a:r>
            <a:r>
              <a:rPr lang="en-US" altLang="zh-CN" sz="2800">
                <a:latin typeface="Times New Roman" panose="02020603050405020304" pitchFamily="18" charset="0"/>
                <a:ea typeface="楷体_GB2312" pitchFamily="49" charset="-122"/>
              </a:rPr>
              <a:t>y</a:t>
            </a:r>
            <a:r>
              <a:rPr lang="zh-CN" altLang="en-US" sz="2800" dirty="0">
                <a:latin typeface="Times New Roman" panose="02020603050405020304" pitchFamily="18" charset="0"/>
                <a:ea typeface="楷体_GB2312" pitchFamily="49" charset="-122"/>
              </a:rPr>
              <a:t>，产生输出的根据是同样固定但未知的条件分布函数 </a:t>
            </a:r>
            <a:r>
              <a:rPr lang="en-US" altLang="zh-CN" sz="2800">
                <a:latin typeface="Times New Roman" panose="02020603050405020304" pitchFamily="18" charset="0"/>
                <a:ea typeface="楷体_GB2312" pitchFamily="49" charset="-122"/>
              </a:rPr>
              <a:t>F(y|x)</a:t>
            </a:r>
            <a:r>
              <a:rPr lang="zh-CN" altLang="en-US" sz="2800" dirty="0">
                <a:latin typeface="Times New Roman" panose="02020603050405020304" pitchFamily="18" charset="0"/>
                <a:ea typeface="楷体_GB2312" pitchFamily="49" charset="-122"/>
              </a:rPr>
              <a:t>。</a:t>
            </a:r>
            <a:endParaRPr lang="zh-CN" altLang="en-US" sz="2800" dirty="0">
              <a:latin typeface="Times New Roman" panose="02020603050405020304" pitchFamily="18" charset="0"/>
              <a:ea typeface="楷体_GB2312" pitchFamily="49" charset="-122"/>
            </a:endParaRPr>
          </a:p>
          <a:p>
            <a:endParaRPr lang="zh-CN" altLang="en-US" sz="2800" dirty="0">
              <a:latin typeface="Times New Roman" panose="02020603050405020304" pitchFamily="18" charset="0"/>
              <a:ea typeface="楷体_GB2312" pitchFamily="49" charset="-122"/>
            </a:endParaRPr>
          </a:p>
          <a:p>
            <a:r>
              <a:rPr lang="zh-CN" altLang="en-US" sz="2800" dirty="0">
                <a:latin typeface="Times New Roman" panose="02020603050405020304" pitchFamily="18" charset="0"/>
                <a:ea typeface="楷体_GB2312" pitchFamily="49" charset="-122"/>
              </a:rPr>
              <a:t>学习机器</a:t>
            </a:r>
            <a:r>
              <a:rPr lang="en-US" altLang="zh-CN" sz="2800">
                <a:latin typeface="Times New Roman" panose="02020603050405020304" pitchFamily="18" charset="0"/>
                <a:ea typeface="楷体_GB2312" pitchFamily="49" charset="-122"/>
              </a:rPr>
              <a:t>(LM)</a:t>
            </a:r>
            <a:r>
              <a:rPr lang="zh-CN" altLang="en-US" sz="2800" dirty="0">
                <a:latin typeface="Times New Roman" panose="02020603050405020304" pitchFamily="18" charset="0"/>
                <a:ea typeface="楷体_GB2312" pitchFamily="49" charset="-122"/>
              </a:rPr>
              <a:t>，它能够实现一定的函数集</a:t>
            </a:r>
            <a:r>
              <a:rPr lang="en-US" altLang="zh-CN" sz="2800" err="1">
                <a:latin typeface="Times New Roman" panose="02020603050405020304" pitchFamily="18" charset="0"/>
                <a:ea typeface="楷体_GB2312" pitchFamily="49" charset="-122"/>
              </a:rPr>
              <a:t>f(x</a:t>
            </a:r>
            <a:r>
              <a:rPr lang="en-US" altLang="zh-CN" sz="2800">
                <a:latin typeface="Times New Roman" panose="02020603050405020304" pitchFamily="18" charset="0"/>
                <a:ea typeface="楷体_GB2312" pitchFamily="49" charset="-122"/>
              </a:rPr>
              <a:t>, a)</a:t>
            </a:r>
            <a:r>
              <a:rPr lang="zh-CN" altLang="en-US" sz="2800">
                <a:latin typeface="Times New Roman" panose="02020603050405020304" pitchFamily="18" charset="0"/>
                <a:ea typeface="楷体_GB2312" pitchFamily="49" charset="-122"/>
              </a:rPr>
              <a:t>，</a:t>
            </a:r>
            <a:r>
              <a:rPr lang="en-US" altLang="zh-CN" sz="2800">
                <a:latin typeface="Times New Roman" panose="02020603050405020304" pitchFamily="18" charset="0"/>
                <a:ea typeface="楷体_GB2312" pitchFamily="49" charset="-122"/>
              </a:rPr>
              <a:t>a</a:t>
            </a:r>
            <a:r>
              <a:rPr lang="zh-CN" altLang="en-US" sz="2800" dirty="0">
                <a:latin typeface="Times New Roman" panose="02020603050405020304" pitchFamily="18" charset="0"/>
                <a:ea typeface="楷体_GB2312" pitchFamily="49" charset="-122"/>
              </a:rPr>
              <a:t>属于</a:t>
            </a:r>
            <a:r>
              <a:rPr lang="en-US" altLang="zh-CN" sz="2800">
                <a:latin typeface="Times New Roman" panose="02020603050405020304" pitchFamily="18" charset="0"/>
                <a:ea typeface="楷体_GB2312" pitchFamily="49" charset="-122"/>
              </a:rPr>
              <a:t>A</a:t>
            </a:r>
            <a:r>
              <a:rPr lang="zh-CN" altLang="en-US" sz="2800" dirty="0">
                <a:latin typeface="Times New Roman" panose="02020603050405020304" pitchFamily="18" charset="0"/>
                <a:ea typeface="楷体_GB2312" pitchFamily="49" charset="-122"/>
              </a:rPr>
              <a:t>，其中</a:t>
            </a:r>
            <a:r>
              <a:rPr lang="en-US" altLang="zh-CN" sz="2800">
                <a:latin typeface="Times New Roman" panose="02020603050405020304" pitchFamily="18" charset="0"/>
                <a:ea typeface="楷体_GB2312" pitchFamily="49" charset="-122"/>
              </a:rPr>
              <a:t>A</a:t>
            </a:r>
            <a:r>
              <a:rPr lang="zh-CN" altLang="en-US" sz="2800" dirty="0">
                <a:latin typeface="Times New Roman" panose="02020603050405020304" pitchFamily="18" charset="0"/>
                <a:ea typeface="楷体_GB2312" pitchFamily="49" charset="-122"/>
              </a:rPr>
              <a:t>是参数集合。</a:t>
            </a:r>
            <a:endParaRPr lang="en-US" altLang="zh-CN" sz="2800">
              <a:latin typeface="Times New Roman" panose="02020603050405020304" pitchFamily="18" charset="0"/>
              <a:ea typeface="楷体_GB2312"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标题 81921"/>
          <p:cNvSpPr>
            <a:spLocks noGrp="1"/>
          </p:cNvSpPr>
          <p:nvPr>
            <p:ph type="title"/>
          </p:nvPr>
        </p:nvSpPr>
        <p:spPr>
          <a:xfrm>
            <a:off x="457200" y="457200"/>
            <a:ext cx="8229600" cy="1100138"/>
          </a:xfrm>
          <a:ln/>
        </p:spPr>
        <p:txBody>
          <a:bodyPr anchor="ctr"/>
          <a:p>
            <a:r>
              <a:rPr lang="zh-CN" altLang="en-US" sz="3600" b="1" dirty="0">
                <a:latin typeface="Times New Roman" panose="02020603050405020304" pitchFamily="18" charset="0"/>
                <a:ea typeface="楷体_GB2312" pitchFamily="49" charset="-122"/>
              </a:rPr>
              <a:t>机器学习的基本问题</a:t>
            </a:r>
            <a:endParaRPr lang="zh-CN" altLang="en-US" sz="3600" b="1" dirty="0">
              <a:latin typeface="Times New Roman" panose="02020603050405020304" pitchFamily="18" charset="0"/>
              <a:ea typeface="楷体_GB2312" pitchFamily="49" charset="-122"/>
            </a:endParaRPr>
          </a:p>
        </p:txBody>
      </p:sp>
      <p:sp>
        <p:nvSpPr>
          <p:cNvPr id="81923" name="文本占位符 81922"/>
          <p:cNvSpPr>
            <a:spLocks noGrp="1"/>
          </p:cNvSpPr>
          <p:nvPr>
            <p:ph type="body" sz="half" idx="1"/>
          </p:nvPr>
        </p:nvSpPr>
        <p:spPr>
          <a:xfrm>
            <a:off x="457200" y="1628775"/>
            <a:ext cx="8147050" cy="4679950"/>
          </a:xfrm>
          <a:ln/>
        </p:spPr>
        <p:txBody>
          <a:bodyPr/>
          <a:p>
            <a:pPr/>
            <a:r>
              <a:rPr lang="zh-CN" altLang="en-US" sz="2800" dirty="0">
                <a:latin typeface="楷体_GB2312" pitchFamily="49" charset="-122"/>
                <a:ea typeface="楷体_GB2312" pitchFamily="49" charset="-122"/>
              </a:rPr>
              <a:t>机器学习就是从给定的函数集</a:t>
            </a:r>
            <a:r>
              <a:rPr lang="en-US" altLang="zh-CN" sz="2800">
                <a:latin typeface="楷体_GB2312" pitchFamily="49" charset="-122"/>
                <a:ea typeface="楷体_GB2312" pitchFamily="49" charset="-122"/>
              </a:rPr>
              <a:t>f(</a:t>
            </a:r>
            <a:r>
              <a:rPr lang="en-US" altLang="zh-CN" sz="2800" b="1">
                <a:latin typeface="楷体_GB2312" pitchFamily="49" charset="-122"/>
                <a:ea typeface="楷体_GB2312" pitchFamily="49" charset="-122"/>
              </a:rPr>
              <a:t>x</a:t>
            </a:r>
            <a:r>
              <a:rPr lang="en-US" altLang="zh-CN" sz="2800">
                <a:latin typeface="楷体_GB2312" pitchFamily="49" charset="-122"/>
                <a:ea typeface="楷体_GB2312" pitchFamily="49" charset="-122"/>
              </a:rPr>
              <a:t>,</a:t>
            </a:r>
            <a:r>
              <a:rPr lang="en-US" altLang="zh-CN" sz="2800">
                <a:latin typeface="楷体_GB2312" pitchFamily="49" charset="-122"/>
                <a:ea typeface="楷体_GB2312" pitchFamily="49" charset="-122"/>
                <a:sym typeface="Symbol" panose="05050102010706020507" pitchFamily="18" charset="2"/>
              </a:rPr>
              <a:t></a:t>
            </a:r>
            <a:r>
              <a:rPr lang="en-US" altLang="zh-CN" sz="2800">
                <a:latin typeface="楷体_GB2312" pitchFamily="49" charset="-122"/>
                <a:ea typeface="楷体_GB2312" pitchFamily="49" charset="-122"/>
              </a:rPr>
              <a:t>)(</a:t>
            </a:r>
            <a:r>
              <a:rPr lang="en-US" altLang="zh-CN" sz="2800">
                <a:latin typeface="楷体_GB2312" pitchFamily="49" charset="-122"/>
                <a:ea typeface="楷体_GB2312" pitchFamily="49" charset="-122"/>
                <a:sym typeface="Symbol" panose="05050102010706020507" pitchFamily="18" charset="2"/>
              </a:rPr>
              <a:t></a:t>
            </a:r>
            <a:r>
              <a:rPr lang="zh-CN" altLang="en-US" sz="2800" dirty="0">
                <a:latin typeface="楷体_GB2312" pitchFamily="49" charset="-122"/>
                <a:ea typeface="楷体_GB2312" pitchFamily="49" charset="-122"/>
                <a:sym typeface="Symbol" panose="05050102010706020507" pitchFamily="18" charset="2"/>
              </a:rPr>
              <a:t>是参数</a:t>
            </a:r>
            <a:r>
              <a:rPr lang="en-US" altLang="zh-CN" sz="2800">
                <a:latin typeface="楷体_GB2312" pitchFamily="49" charset="-122"/>
                <a:ea typeface="楷体_GB2312" pitchFamily="49" charset="-122"/>
                <a:sym typeface="Symbol" panose="05050102010706020507" pitchFamily="18" charset="2"/>
              </a:rPr>
              <a:t>)</a:t>
            </a:r>
            <a:r>
              <a:rPr lang="zh-CN" altLang="en-US" sz="2800" dirty="0">
                <a:latin typeface="楷体_GB2312" pitchFamily="49" charset="-122"/>
                <a:ea typeface="楷体_GB2312" pitchFamily="49" charset="-122"/>
                <a:sym typeface="Symbol" panose="05050102010706020507" pitchFamily="18" charset="2"/>
              </a:rPr>
              <a:t>中</a:t>
            </a:r>
            <a:r>
              <a:rPr lang="en-US" altLang="zh-CN" sz="2800">
                <a:latin typeface="楷体_GB2312" pitchFamily="49" charset="-122"/>
                <a:ea typeface="楷体_GB2312" pitchFamily="49" charset="-122"/>
                <a:sym typeface="Symbol" panose="05050102010706020507" pitchFamily="18" charset="2"/>
              </a:rPr>
              <a:t>,</a:t>
            </a:r>
            <a:r>
              <a:rPr lang="zh-CN" altLang="en-US" sz="2800" dirty="0">
                <a:latin typeface="楷体_GB2312" pitchFamily="49" charset="-122"/>
                <a:ea typeface="楷体_GB2312" pitchFamily="49" charset="-122"/>
                <a:sym typeface="Symbol" panose="05050102010706020507" pitchFamily="18" charset="2"/>
              </a:rPr>
              <a:t>选择出能够最好地逼近训练器响应的函数。</a:t>
            </a:r>
            <a:endParaRPr lang="en-US" altLang="zh-CN" sz="2800">
              <a:latin typeface="楷体_GB2312" pitchFamily="49" charset="-122"/>
              <a:ea typeface="楷体_GB2312" pitchFamily="49" charset="-122"/>
              <a:sym typeface="Symbol" panose="05050102010706020507" pitchFamily="18" charset="2"/>
            </a:endParaRPr>
          </a:p>
          <a:p>
            <a:pPr/>
            <a:r>
              <a:rPr lang="zh-CN" altLang="en-US" sz="2800" dirty="0">
                <a:latin typeface="楷体_GB2312" pitchFamily="49" charset="-122"/>
                <a:ea typeface="楷体_GB2312" pitchFamily="49" charset="-122"/>
                <a:sym typeface="Symbol" panose="05050102010706020507" pitchFamily="18" charset="2"/>
              </a:rPr>
              <a:t>机器学习的目的可以形式化地表示为：根据</a:t>
            </a:r>
            <a:r>
              <a:rPr lang="en-US" altLang="zh-CN" sz="2800">
                <a:latin typeface="楷体_GB2312" pitchFamily="49" charset="-122"/>
                <a:ea typeface="楷体_GB2312" pitchFamily="49" charset="-122"/>
                <a:sym typeface="Symbol" panose="05050102010706020507" pitchFamily="18" charset="2"/>
              </a:rPr>
              <a:t>n</a:t>
            </a:r>
            <a:r>
              <a:rPr lang="zh-CN" altLang="en-US" sz="2800" dirty="0">
                <a:latin typeface="楷体_GB2312" pitchFamily="49" charset="-122"/>
                <a:ea typeface="楷体_GB2312" pitchFamily="49" charset="-122"/>
                <a:sym typeface="Symbol" panose="05050102010706020507" pitchFamily="18" charset="2"/>
              </a:rPr>
              <a:t>个独立同分布的观测样本</a:t>
            </a:r>
            <a:r>
              <a:rPr lang="en-US" altLang="zh-CN" sz="2800">
                <a:latin typeface="楷体_GB2312" pitchFamily="49" charset="-122"/>
                <a:ea typeface="楷体_GB2312" pitchFamily="49" charset="-122"/>
                <a:sym typeface="Symbol" panose="05050102010706020507" pitchFamily="18" charset="2"/>
              </a:rPr>
              <a:t>                  </a:t>
            </a:r>
            <a:r>
              <a:rPr lang="zh-CN" altLang="en-US" sz="2800" dirty="0">
                <a:latin typeface="楷体_GB2312" pitchFamily="49" charset="-122"/>
                <a:ea typeface="楷体_GB2312" pitchFamily="49" charset="-122"/>
                <a:sym typeface="Symbol" panose="05050102010706020507" pitchFamily="18" charset="2"/>
              </a:rPr>
              <a:t>，</a:t>
            </a:r>
            <a:endParaRPr lang="zh-CN" altLang="en-US" sz="2800" dirty="0">
              <a:latin typeface="楷体_GB2312" pitchFamily="49" charset="-122"/>
              <a:ea typeface="楷体_GB2312" pitchFamily="49" charset="-122"/>
              <a:sym typeface="Symbol" panose="05050102010706020507" pitchFamily="18" charset="2"/>
            </a:endParaRPr>
          </a:p>
          <a:p>
            <a:pPr>
              <a:buNone/>
            </a:pPr>
            <a:r>
              <a:rPr lang="zh-CN" altLang="en-US" sz="2800">
                <a:latin typeface="楷体_GB2312" pitchFamily="49" charset="-122"/>
                <a:ea typeface="楷体_GB2312" pitchFamily="49" charset="-122"/>
                <a:sym typeface="Symbol" panose="05050102010706020507" pitchFamily="18" charset="2"/>
              </a:rPr>
              <a:t>	</a:t>
            </a:r>
            <a:r>
              <a:rPr lang="zh-CN" altLang="en-US" sz="2800" dirty="0">
                <a:latin typeface="楷体_GB2312" pitchFamily="49" charset="-122"/>
                <a:ea typeface="楷体_GB2312" pitchFamily="49" charset="-122"/>
                <a:sym typeface="Symbol" panose="05050102010706020507" pitchFamily="18" charset="2"/>
              </a:rPr>
              <a:t>在一组函数       </a:t>
            </a:r>
            <a:r>
              <a:rPr lang="zh-CN" altLang="en-US" sz="2800" dirty="0">
                <a:latin typeface="楷体_GB2312" pitchFamily="49" charset="-122"/>
                <a:ea typeface="楷体_GB2312" pitchFamily="49" charset="-122"/>
              </a:rPr>
              <a:t>中求出一个最优函数      对训练器的响应进行估计</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使期望风险最小               </a:t>
            </a:r>
            <a:r>
              <a:rPr lang="zh-CN" altLang="en-US" sz="2800">
                <a:latin typeface="楷体_GB2312" pitchFamily="49" charset="-122"/>
                <a:ea typeface="楷体_GB2312" pitchFamily="49" charset="-122"/>
              </a:rPr>
              <a:t>      </a:t>
            </a:r>
            <a:endParaRPr lang="zh-CN" altLang="en-US" sz="2800">
              <a:latin typeface="楷体_GB2312" pitchFamily="49" charset="-122"/>
              <a:ea typeface="楷体_GB2312" pitchFamily="49" charset="-122"/>
            </a:endParaRPr>
          </a:p>
          <a:p>
            <a:pPr>
              <a:buNone/>
            </a:pPr>
            <a:r>
              <a:rPr lang="zh-CN" altLang="en-US" sz="2800">
                <a:latin typeface="楷体_GB2312" pitchFamily="49" charset="-122"/>
                <a:ea typeface="楷体_GB2312" pitchFamily="49" charset="-122"/>
              </a:rPr>
              <a:t>	</a:t>
            </a:r>
            <a:endParaRPr lang="zh-CN" altLang="en-US" sz="2800">
              <a:latin typeface="楷体_GB2312" pitchFamily="49" charset="-122"/>
              <a:ea typeface="楷体_GB2312" pitchFamily="49" charset="-122"/>
            </a:endParaRPr>
          </a:p>
          <a:p>
            <a:pPr>
              <a:buNone/>
            </a:pPr>
            <a:r>
              <a:rPr lang="zh-CN" altLang="en-US" sz="2800">
                <a:latin typeface="楷体_GB2312" pitchFamily="49" charset="-122"/>
                <a:ea typeface="楷体_GB2312" pitchFamily="49" charset="-122"/>
              </a:rPr>
              <a:t>	</a:t>
            </a:r>
            <a:r>
              <a:rPr lang="zh-CN" altLang="en-US" sz="2800" dirty="0">
                <a:latin typeface="楷体_GB2312" pitchFamily="49" charset="-122"/>
                <a:ea typeface="楷体_GB2312" pitchFamily="49" charset="-122"/>
              </a:rPr>
              <a:t>其中      是未知的</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对于不同类型的机器学习问题有不同形式的损失函数。    </a:t>
            </a:r>
            <a:endParaRPr lang="zh-CN" altLang="en-US" sz="2800" dirty="0">
              <a:latin typeface="楷体_GB2312" pitchFamily="49" charset="-122"/>
              <a:ea typeface="楷体_GB2312" pitchFamily="49" charset="-122"/>
            </a:endParaRPr>
          </a:p>
          <a:p>
            <a:pPr>
              <a:buNone/>
            </a:pPr>
            <a:r>
              <a:rPr lang="zh-CN" altLang="en-US" sz="2800">
                <a:latin typeface="楷体_GB2312" pitchFamily="49" charset="-122"/>
                <a:ea typeface="楷体_GB2312" pitchFamily="49" charset="-122"/>
              </a:rPr>
              <a:t>	</a:t>
            </a:r>
            <a:endParaRPr lang="zh-CN" altLang="zh-CN" sz="2800">
              <a:latin typeface="楷体_GB2312" pitchFamily="49" charset="-122"/>
              <a:ea typeface="楷体_GB2312" pitchFamily="49" charset="-122"/>
            </a:endParaRPr>
          </a:p>
        </p:txBody>
      </p:sp>
      <p:sp>
        <p:nvSpPr>
          <p:cNvPr id="81927" name="矩形 81926"/>
          <p:cNvSpPr/>
          <p:nvPr/>
        </p:nvSpPr>
        <p:spPr>
          <a:xfrm>
            <a:off x="0" y="0"/>
            <a:ext cx="9144000" cy="0"/>
          </a:xfrm>
          <a:prstGeom prst="rect">
            <a:avLst/>
          </a:prstGeom>
          <a:noFill/>
          <a:ln w="12700">
            <a:noFill/>
          </a:ln>
        </p:spPr>
        <p:txBody>
          <a:bodyPr/>
          <a:p>
            <a:endParaRPr lang="zh-CN" altLang="en-US"/>
          </a:p>
        </p:txBody>
      </p:sp>
      <p:graphicFrame>
        <p:nvGraphicFramePr>
          <p:cNvPr id="81928" name="内容占位符 81927"/>
          <p:cNvGraphicFramePr/>
          <p:nvPr>
            <p:ph sz="half" idx="2"/>
          </p:nvPr>
        </p:nvGraphicFramePr>
        <p:xfrm>
          <a:off x="4572000" y="3068638"/>
          <a:ext cx="2897188" cy="404812"/>
        </p:xfrm>
        <a:graphic>
          <a:graphicData uri="http://schemas.openxmlformats.org/presentationml/2006/ole">
            <mc:AlternateContent xmlns:mc="http://schemas.openxmlformats.org/markup-compatibility/2006">
              <mc:Choice xmlns:v="urn:schemas-microsoft-com:vml" Requires="v">
                <p:oleObj spid="_x0000_s3077" name="" r:id="rId1" imgW="1638300" imgH="228600" progId="Equation.DSMT4">
                  <p:embed/>
                </p:oleObj>
              </mc:Choice>
              <mc:Fallback>
                <p:oleObj name="" r:id="rId1" imgW="1638300" imgH="228600" progId="Equation.DSMT4">
                  <p:embed/>
                  <p:pic>
                    <p:nvPicPr>
                      <p:cNvPr id="0" name="图片 3076"/>
                      <p:cNvPicPr/>
                      <p:nvPr/>
                    </p:nvPicPr>
                    <p:blipFill>
                      <a:blip r:embed="rId2">
                        <a:lum/>
                      </a:blip>
                      <a:stretch>
                        <a:fillRect/>
                      </a:stretch>
                    </p:blipFill>
                    <p:spPr>
                      <a:xfrm>
                        <a:off x="4572000" y="3068638"/>
                        <a:ext cx="2897188" cy="404812"/>
                      </a:xfrm>
                      <a:prstGeom prst="rect">
                        <a:avLst/>
                      </a:prstGeom>
                      <a:noFill/>
                      <a:ln w="38100">
                        <a:miter/>
                      </a:ln>
                    </p:spPr>
                  </p:pic>
                </p:oleObj>
              </mc:Fallback>
            </mc:AlternateContent>
          </a:graphicData>
        </a:graphic>
      </p:graphicFrame>
      <p:sp>
        <p:nvSpPr>
          <p:cNvPr id="81931" name="矩形 81930"/>
          <p:cNvSpPr/>
          <p:nvPr/>
        </p:nvSpPr>
        <p:spPr>
          <a:xfrm>
            <a:off x="0" y="0"/>
            <a:ext cx="9144000" cy="0"/>
          </a:xfrm>
          <a:prstGeom prst="rect">
            <a:avLst/>
          </a:prstGeom>
          <a:noFill/>
          <a:ln w="12700">
            <a:noFill/>
          </a:ln>
        </p:spPr>
        <p:txBody>
          <a:bodyPr/>
          <a:p>
            <a:endParaRPr lang="zh-CN" altLang="en-US"/>
          </a:p>
        </p:txBody>
      </p:sp>
      <p:graphicFrame>
        <p:nvGraphicFramePr>
          <p:cNvPr id="81930" name="对象 81929"/>
          <p:cNvGraphicFramePr/>
          <p:nvPr/>
        </p:nvGraphicFramePr>
        <p:xfrm>
          <a:off x="2700338" y="3573463"/>
          <a:ext cx="1008062" cy="401637"/>
        </p:xfrm>
        <a:graphic>
          <a:graphicData uri="http://schemas.openxmlformats.org/presentationml/2006/ole">
            <mc:AlternateContent xmlns:mc="http://schemas.openxmlformats.org/markup-compatibility/2006">
              <mc:Choice xmlns:v="urn:schemas-microsoft-com:vml" Requires="v">
                <p:oleObj spid="_x0000_s3080" name="" r:id="rId3" imgW="609600" imgH="203200" progId="Equation.DSMT4">
                  <p:embed/>
                </p:oleObj>
              </mc:Choice>
              <mc:Fallback>
                <p:oleObj name="" r:id="rId3" imgW="609600" imgH="203200" progId="Equation.DSMT4">
                  <p:embed/>
                  <p:pic>
                    <p:nvPicPr>
                      <p:cNvPr id="0" name="图片 3079"/>
                      <p:cNvPicPr/>
                      <p:nvPr/>
                    </p:nvPicPr>
                    <p:blipFill>
                      <a:blip r:embed="rId4"/>
                      <a:stretch>
                        <a:fillRect/>
                      </a:stretch>
                    </p:blipFill>
                    <p:spPr>
                      <a:xfrm>
                        <a:off x="2700338" y="3573463"/>
                        <a:ext cx="1008062" cy="401637"/>
                      </a:xfrm>
                      <a:prstGeom prst="rect">
                        <a:avLst/>
                      </a:prstGeom>
                      <a:noFill/>
                      <a:ln w="38100">
                        <a:noFill/>
                        <a:miter/>
                      </a:ln>
                    </p:spPr>
                  </p:pic>
                </p:oleObj>
              </mc:Fallback>
            </mc:AlternateContent>
          </a:graphicData>
        </a:graphic>
      </p:graphicFrame>
      <p:sp>
        <p:nvSpPr>
          <p:cNvPr id="81933" name="矩形 81932"/>
          <p:cNvSpPr/>
          <p:nvPr/>
        </p:nvSpPr>
        <p:spPr>
          <a:xfrm>
            <a:off x="0" y="0"/>
            <a:ext cx="9144000" cy="0"/>
          </a:xfrm>
          <a:prstGeom prst="rect">
            <a:avLst/>
          </a:prstGeom>
          <a:noFill/>
          <a:ln w="12700">
            <a:noFill/>
          </a:ln>
        </p:spPr>
        <p:txBody>
          <a:bodyPr/>
          <a:p>
            <a:endParaRPr lang="zh-CN" altLang="en-US"/>
          </a:p>
        </p:txBody>
      </p:sp>
      <p:graphicFrame>
        <p:nvGraphicFramePr>
          <p:cNvPr id="81932" name="对象 81931"/>
          <p:cNvGraphicFramePr/>
          <p:nvPr/>
        </p:nvGraphicFramePr>
        <p:xfrm>
          <a:off x="7164388" y="3573463"/>
          <a:ext cx="936625" cy="431800"/>
        </p:xfrm>
        <a:graphic>
          <a:graphicData uri="http://schemas.openxmlformats.org/presentationml/2006/ole">
            <mc:AlternateContent xmlns:mc="http://schemas.openxmlformats.org/markup-compatibility/2006">
              <mc:Choice xmlns:v="urn:schemas-microsoft-com:vml" Requires="v">
                <p:oleObj spid="_x0000_s3078" name="" r:id="rId5" imgW="660400" imgH="228600" progId="Equation.DSMT4">
                  <p:embed/>
                </p:oleObj>
              </mc:Choice>
              <mc:Fallback>
                <p:oleObj name="" r:id="rId5" imgW="660400" imgH="228600" progId="Equation.DSMT4">
                  <p:embed/>
                  <p:pic>
                    <p:nvPicPr>
                      <p:cNvPr id="0" name="图片 3077"/>
                      <p:cNvPicPr/>
                      <p:nvPr/>
                    </p:nvPicPr>
                    <p:blipFill>
                      <a:blip r:embed="rId6"/>
                      <a:stretch>
                        <a:fillRect/>
                      </a:stretch>
                    </p:blipFill>
                    <p:spPr>
                      <a:xfrm>
                        <a:off x="7164388" y="3573463"/>
                        <a:ext cx="936625" cy="431800"/>
                      </a:xfrm>
                      <a:prstGeom prst="rect">
                        <a:avLst/>
                      </a:prstGeom>
                      <a:noFill/>
                      <a:ln w="38100">
                        <a:noFill/>
                        <a:miter/>
                      </a:ln>
                    </p:spPr>
                  </p:pic>
                </p:oleObj>
              </mc:Fallback>
            </mc:AlternateContent>
          </a:graphicData>
        </a:graphic>
      </p:graphicFrame>
      <p:graphicFrame>
        <p:nvGraphicFramePr>
          <p:cNvPr id="81936" name="对象 81935"/>
          <p:cNvGraphicFramePr/>
          <p:nvPr/>
        </p:nvGraphicFramePr>
        <p:xfrm>
          <a:off x="1619250" y="5013325"/>
          <a:ext cx="792163" cy="404813"/>
        </p:xfrm>
        <a:graphic>
          <a:graphicData uri="http://schemas.openxmlformats.org/presentationml/2006/ole">
            <mc:AlternateContent xmlns:mc="http://schemas.openxmlformats.org/markup-compatibility/2006">
              <mc:Choice xmlns:v="urn:schemas-microsoft-com:vml" Requires="v">
                <p:oleObj spid="_x0000_s3081" name="" r:id="rId7" imgW="481965" imgH="203200" progId="Equation.DSMT4">
                  <p:embed/>
                </p:oleObj>
              </mc:Choice>
              <mc:Fallback>
                <p:oleObj name="" r:id="rId7" imgW="481965" imgH="203200" progId="Equation.DSMT4">
                  <p:embed/>
                  <p:pic>
                    <p:nvPicPr>
                      <p:cNvPr id="0" name="图片 3080"/>
                      <p:cNvPicPr/>
                      <p:nvPr/>
                    </p:nvPicPr>
                    <p:blipFill>
                      <a:blip r:embed="rId8"/>
                      <a:stretch>
                        <a:fillRect/>
                      </a:stretch>
                    </p:blipFill>
                    <p:spPr>
                      <a:xfrm>
                        <a:off x="1619250" y="5013325"/>
                        <a:ext cx="792163" cy="404813"/>
                      </a:xfrm>
                      <a:prstGeom prst="rect">
                        <a:avLst/>
                      </a:prstGeom>
                      <a:noFill/>
                      <a:ln w="38100">
                        <a:noFill/>
                        <a:miter/>
                      </a:ln>
                    </p:spPr>
                  </p:pic>
                </p:oleObj>
              </mc:Fallback>
            </mc:AlternateContent>
          </a:graphicData>
        </a:graphic>
      </p:graphicFrame>
      <p:sp>
        <p:nvSpPr>
          <p:cNvPr id="81938" name="矩形 81937"/>
          <p:cNvSpPr/>
          <p:nvPr/>
        </p:nvSpPr>
        <p:spPr>
          <a:xfrm>
            <a:off x="0" y="0"/>
            <a:ext cx="9144000" cy="0"/>
          </a:xfrm>
          <a:prstGeom prst="rect">
            <a:avLst/>
          </a:prstGeom>
          <a:noFill/>
          <a:ln w="12700">
            <a:noFill/>
          </a:ln>
        </p:spPr>
        <p:txBody>
          <a:bodyPr/>
          <a:p>
            <a:endParaRPr lang="zh-CN" altLang="en-US"/>
          </a:p>
        </p:txBody>
      </p:sp>
      <p:graphicFrame>
        <p:nvGraphicFramePr>
          <p:cNvPr id="81937" name="对象 81936"/>
          <p:cNvGraphicFramePr/>
          <p:nvPr/>
        </p:nvGraphicFramePr>
        <p:xfrm>
          <a:off x="2627313" y="4437063"/>
          <a:ext cx="3240087" cy="542925"/>
        </p:xfrm>
        <a:graphic>
          <a:graphicData uri="http://schemas.openxmlformats.org/presentationml/2006/ole">
            <mc:AlternateContent xmlns:mc="http://schemas.openxmlformats.org/markup-compatibility/2006">
              <mc:Choice xmlns:v="urn:schemas-microsoft-com:vml" Requires="v">
                <p:oleObj spid="_x0000_s3079" name="" r:id="rId9" imgW="1892300" imgH="279400" progId="Equation.DSMT4">
                  <p:embed/>
                </p:oleObj>
              </mc:Choice>
              <mc:Fallback>
                <p:oleObj name="" r:id="rId9" imgW="1892300" imgH="279400" progId="Equation.DSMT4">
                  <p:embed/>
                  <p:pic>
                    <p:nvPicPr>
                      <p:cNvPr id="0" name="图片 3078"/>
                      <p:cNvPicPr/>
                      <p:nvPr/>
                    </p:nvPicPr>
                    <p:blipFill>
                      <a:blip r:embed="rId10"/>
                      <a:stretch>
                        <a:fillRect/>
                      </a:stretch>
                    </p:blipFill>
                    <p:spPr>
                      <a:xfrm>
                        <a:off x="2627313" y="4437063"/>
                        <a:ext cx="3240087" cy="542925"/>
                      </a:xfrm>
                      <a:prstGeom prst="rect">
                        <a:avLst/>
                      </a:prstGeom>
                      <a:noFill/>
                      <a:ln w="38100">
                        <a:noFill/>
                        <a:miter/>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31745"/>
          <p:cNvSpPr>
            <a:spLocks noGrp="1"/>
          </p:cNvSpPr>
          <p:nvPr>
            <p:ph type="title"/>
          </p:nvPr>
        </p:nvSpPr>
        <p:spPr>
          <a:xfrm>
            <a:off x="684213" y="333375"/>
            <a:ext cx="7772400" cy="1206500"/>
          </a:xfrm>
          <a:ln/>
        </p:spPr>
        <p:txBody>
          <a:bodyPr anchor="ctr"/>
          <a:p>
            <a:r>
              <a:rPr lang="zh-CN" altLang="en-US" sz="3600" b="1" dirty="0">
                <a:latin typeface="楷体_GB2312" pitchFamily="49" charset="-122"/>
                <a:ea typeface="楷体_GB2312" pitchFamily="49" charset="-122"/>
              </a:rPr>
              <a:t>三类基本的机器学习问题</a:t>
            </a:r>
            <a:endParaRPr lang="zh-CN" altLang="en-US" sz="3600" b="1" dirty="0">
              <a:latin typeface="楷体_GB2312" pitchFamily="49" charset="-122"/>
              <a:ea typeface="楷体_GB2312" pitchFamily="49" charset="-122"/>
            </a:endParaRPr>
          </a:p>
        </p:txBody>
      </p:sp>
      <p:sp>
        <p:nvSpPr>
          <p:cNvPr id="31747" name="文本占位符 31746"/>
          <p:cNvSpPr>
            <a:spLocks noGrp="1"/>
          </p:cNvSpPr>
          <p:nvPr>
            <p:ph type="body" idx="1"/>
          </p:nvPr>
        </p:nvSpPr>
        <p:spPr>
          <a:xfrm>
            <a:off x="827088" y="1628775"/>
            <a:ext cx="7632700" cy="4772025"/>
          </a:xfrm>
          <a:ln/>
        </p:spPr>
        <p:txBody>
          <a:bodyPr/>
          <a:p>
            <a:r>
              <a:rPr lang="zh-CN" altLang="en-US" dirty="0">
                <a:ea typeface="楷体_GB2312" pitchFamily="49" charset="-122"/>
              </a:rPr>
              <a:t>模式识别</a:t>
            </a:r>
            <a:endParaRPr lang="zh-CN" altLang="en-US" dirty="0">
              <a:ea typeface="楷体_GB2312" pitchFamily="49" charset="-122"/>
            </a:endParaRPr>
          </a:p>
          <a:p>
            <a:r>
              <a:rPr lang="zh-CN" altLang="en-US" dirty="0">
                <a:ea typeface="楷体_GB2312" pitchFamily="49" charset="-122"/>
              </a:rPr>
              <a:t>函数逼近（回归估计）</a:t>
            </a:r>
            <a:endParaRPr lang="zh-CN" altLang="en-US" dirty="0">
              <a:ea typeface="楷体_GB2312" pitchFamily="49" charset="-122"/>
            </a:endParaRPr>
          </a:p>
          <a:p>
            <a:r>
              <a:rPr lang="zh-CN" altLang="en-US" dirty="0">
                <a:ea typeface="楷体_GB2312" pitchFamily="49" charset="-122"/>
              </a:rPr>
              <a:t>概率密度估计</a:t>
            </a:r>
            <a:endParaRPr lang="zh-CN" altLang="en-US" dirty="0">
              <a:ea typeface="楷体_GB2312" pitchFamily="49" charset="-122"/>
            </a:endParaRPr>
          </a:p>
          <a:p>
            <a:endParaRPr lang="zh-CN" altLang="en-US" dirty="0">
              <a:ea typeface="楷体_GB2312" pitchFamily="49" charset="-122"/>
            </a:endParaRPr>
          </a:p>
          <a:p>
            <a:pPr>
              <a:buNone/>
            </a:pPr>
            <a:endParaRPr lang="zh-CN" altLang="en-US" sz="2800" dirty="0">
              <a:ea typeface="楷体_GB2312" pitchFamily="49" charset="-122"/>
            </a:endParaRPr>
          </a:p>
          <a:p>
            <a:pPr>
              <a:buNone/>
            </a:pPr>
            <a:r>
              <a:rPr lang="zh-CN" altLang="en-US" sz="2800" dirty="0">
                <a:ea typeface="楷体_GB2312" pitchFamily="49" charset="-122"/>
              </a:rPr>
              <a:t>【补充说明】：用有限数量信息解决问题的</a:t>
            </a:r>
            <a:r>
              <a:rPr lang="zh-CN" altLang="en-US" sz="2800" b="1" dirty="0">
                <a:ea typeface="楷体_GB2312" pitchFamily="49" charset="-122"/>
              </a:rPr>
              <a:t>基本原则 </a:t>
            </a:r>
            <a:r>
              <a:rPr lang="zh-CN" altLang="en-US" sz="2800" dirty="0">
                <a:latin typeface="Arial" panose="020B0604020202020204" pitchFamily="34" charset="0"/>
                <a:ea typeface="楷体_GB2312" pitchFamily="49" charset="-122"/>
              </a:rPr>
              <a:t>——</a:t>
            </a:r>
            <a:r>
              <a:rPr lang="zh-CN" altLang="en-US" sz="2800" dirty="0">
                <a:ea typeface="楷体_GB2312" pitchFamily="49" charset="-122"/>
              </a:rPr>
              <a:t> </a:t>
            </a:r>
            <a:r>
              <a:rPr lang="zh-CN" altLang="en-US" sz="2800" b="1" dirty="0">
                <a:solidFill>
                  <a:schemeClr val="hlink"/>
                </a:solidFill>
                <a:ea typeface="楷体_GB2312" pitchFamily="49" charset="-122"/>
              </a:rPr>
              <a:t>在解决一个给定问题时，要设法避免把解决一个更为一般的问题作为其中间步骤</a:t>
            </a:r>
            <a:r>
              <a:rPr lang="zh-CN" altLang="en-US" sz="2800" b="1" dirty="0">
                <a:ea typeface="楷体_GB2312" pitchFamily="49" charset="-122"/>
              </a:rPr>
              <a:t>。</a:t>
            </a:r>
            <a:endParaRPr lang="zh-CN" altLang="en-US" sz="2800" b="1" dirty="0">
              <a:ea typeface="楷体_GB2312"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1" name="矩形 165890"/>
          <p:cNvSpPr/>
          <p:nvPr/>
        </p:nvSpPr>
        <p:spPr>
          <a:xfrm>
            <a:off x="468313" y="549275"/>
            <a:ext cx="8207375" cy="6048375"/>
          </a:xfrm>
          <a:prstGeom prst="rect">
            <a:avLst/>
          </a:prstGeom>
          <a:noFill/>
          <a:ln w="12700">
            <a:noFill/>
          </a:ln>
        </p:spPr>
        <p:txBody>
          <a:bodyPr/>
          <a:p>
            <a:pPr marL="342900" indent="-342900">
              <a:spcBef>
                <a:spcPct val="20000"/>
              </a:spcBef>
              <a:buClr>
                <a:schemeClr val="tx2"/>
              </a:buClr>
              <a:buSzPct val="90000"/>
              <a:buFont typeface="Symbol" panose="05050102010706020507" pitchFamily="18" charset="2"/>
              <a:buChar char="¨"/>
            </a:pPr>
            <a:r>
              <a:rPr lang="zh-CN" altLang="en-US" sz="2800" dirty="0">
                <a:latin typeface="Times New Roman" panose="02020603050405020304" pitchFamily="18" charset="0"/>
                <a:ea typeface="楷体_GB2312" pitchFamily="49" charset="-122"/>
              </a:rPr>
              <a:t>上述原则意味着，当解决模式识别或回归估计问题时，</a:t>
            </a:r>
            <a:r>
              <a:rPr lang="zh-CN" altLang="en-US" sz="2800" b="1" dirty="0">
                <a:solidFill>
                  <a:schemeClr val="hlink"/>
                </a:solidFill>
                <a:latin typeface="Times New Roman" panose="02020603050405020304" pitchFamily="18" charset="0"/>
                <a:ea typeface="楷体_GB2312" pitchFamily="49" charset="-122"/>
              </a:rPr>
              <a:t>必须设法去“直接”寻找待求的函数</a:t>
            </a:r>
            <a:r>
              <a:rPr lang="zh-CN" altLang="en-US" sz="2800" dirty="0">
                <a:latin typeface="Times New Roman" panose="02020603050405020304" pitchFamily="18" charset="0"/>
                <a:ea typeface="楷体_GB2312" pitchFamily="49" charset="-122"/>
              </a:rPr>
              <a:t>，而</a:t>
            </a:r>
            <a:r>
              <a:rPr lang="zh-CN" altLang="en-US" sz="2800" b="1" dirty="0">
                <a:solidFill>
                  <a:schemeClr val="hlink"/>
                </a:solidFill>
                <a:latin typeface="Times New Roman" panose="02020603050405020304" pitchFamily="18" charset="0"/>
                <a:ea typeface="楷体_GB2312" pitchFamily="49" charset="-122"/>
              </a:rPr>
              <a:t>不是</a:t>
            </a:r>
            <a:r>
              <a:rPr lang="zh-CN" altLang="en-US" sz="2800" dirty="0">
                <a:latin typeface="Times New Roman" panose="02020603050405020304" pitchFamily="18" charset="0"/>
                <a:ea typeface="楷体_GB2312" pitchFamily="49" charset="-122"/>
              </a:rPr>
              <a:t>首先估计密度，然后用估计的密度来构造待求的函数。</a:t>
            </a:r>
            <a:endParaRPr lang="zh-CN" altLang="en-US" sz="2800" dirty="0">
              <a:latin typeface="Times New Roman" panose="02020603050405020304" pitchFamily="18" charset="0"/>
              <a:ea typeface="楷体_GB2312" pitchFamily="49" charset="-122"/>
            </a:endParaRPr>
          </a:p>
          <a:p>
            <a:pPr marL="342900" indent="-342900">
              <a:spcBef>
                <a:spcPct val="20000"/>
              </a:spcBef>
              <a:buClr>
                <a:schemeClr val="tx2"/>
              </a:buClr>
              <a:buSzPct val="90000"/>
              <a:buFont typeface="Symbol" panose="05050102010706020507" pitchFamily="18" charset="2"/>
              <a:buChar char="¨"/>
            </a:pPr>
            <a:endParaRPr lang="zh-CN" altLang="en-US" sz="2800" dirty="0">
              <a:latin typeface="Times New Roman" panose="02020603050405020304" pitchFamily="18" charset="0"/>
              <a:ea typeface="楷体_GB2312" pitchFamily="49" charset="-122"/>
            </a:endParaRPr>
          </a:p>
          <a:p>
            <a:pPr marL="342900" indent="-342900">
              <a:spcBef>
                <a:spcPct val="20000"/>
              </a:spcBef>
              <a:buClr>
                <a:schemeClr val="tx2"/>
              </a:buClr>
              <a:buSzPct val="90000"/>
              <a:buFont typeface="Symbol" panose="05050102010706020507" pitchFamily="18" charset="2"/>
              <a:buChar char="¨"/>
            </a:pPr>
            <a:r>
              <a:rPr lang="zh-CN" altLang="en-US" sz="2800" b="1" dirty="0">
                <a:solidFill>
                  <a:schemeClr val="hlink"/>
                </a:solidFill>
                <a:latin typeface="Times New Roman" panose="02020603050405020304" pitchFamily="18" charset="0"/>
                <a:ea typeface="楷体_GB2312" pitchFamily="49" charset="-122"/>
              </a:rPr>
              <a:t>密度估计</a:t>
            </a:r>
            <a:r>
              <a:rPr lang="zh-CN" altLang="en-US" sz="2800" dirty="0">
                <a:latin typeface="Times New Roman" panose="02020603050405020304" pitchFamily="18" charset="0"/>
                <a:ea typeface="楷体_GB2312" pitchFamily="49" charset="-122"/>
              </a:rPr>
              <a:t>是统计学中的一个全能问题，即知道了密度就可以解决各种问题。一般地，估计密度是一个不适定问题(</a:t>
            </a:r>
            <a:r>
              <a:rPr lang="en-US" altLang="zh-CN" sz="2800">
                <a:latin typeface="Times New Roman" panose="02020603050405020304" pitchFamily="18" charset="0"/>
                <a:ea typeface="楷体_GB2312" pitchFamily="49" charset="-122"/>
              </a:rPr>
              <a:t>ill-posed problem)，</a:t>
            </a:r>
            <a:r>
              <a:rPr lang="zh-CN" altLang="en-US" sz="2800" dirty="0">
                <a:latin typeface="Times New Roman" panose="02020603050405020304" pitchFamily="18" charset="0"/>
                <a:ea typeface="楷体_GB2312" pitchFamily="49" charset="-122"/>
              </a:rPr>
              <a:t>需要大量观测才能较好地解决。</a:t>
            </a:r>
            <a:endParaRPr lang="zh-CN" altLang="en-US" sz="2800" dirty="0">
              <a:latin typeface="Times New Roman" panose="02020603050405020304" pitchFamily="18" charset="0"/>
              <a:ea typeface="楷体_GB2312" pitchFamily="49" charset="-122"/>
            </a:endParaRPr>
          </a:p>
          <a:p>
            <a:pPr marL="342900" indent="-342900">
              <a:spcBef>
                <a:spcPct val="20000"/>
              </a:spcBef>
              <a:buClr>
                <a:schemeClr val="tx2"/>
              </a:buClr>
              <a:buSzPct val="90000"/>
              <a:buFont typeface="Symbol" panose="05050102010706020507" pitchFamily="18" charset="2"/>
              <a:buChar char="¨"/>
            </a:pPr>
            <a:endParaRPr lang="zh-CN" altLang="en-US" sz="2800" dirty="0">
              <a:latin typeface="Times New Roman" panose="02020603050405020304" pitchFamily="18" charset="0"/>
              <a:ea typeface="楷体_GB2312" pitchFamily="49" charset="-122"/>
            </a:endParaRPr>
          </a:p>
          <a:p>
            <a:pPr marL="342900" indent="-342900">
              <a:spcBef>
                <a:spcPct val="20000"/>
              </a:spcBef>
              <a:buClr>
                <a:schemeClr val="tx2"/>
              </a:buClr>
              <a:buSzPct val="90000"/>
              <a:buFont typeface="Symbol" panose="05050102010706020507" pitchFamily="18" charset="2"/>
              <a:buChar char="¨"/>
            </a:pPr>
            <a:r>
              <a:rPr lang="zh-CN" altLang="en-US" sz="2800" dirty="0">
                <a:latin typeface="Times New Roman" panose="02020603050405020304" pitchFamily="18" charset="0"/>
                <a:ea typeface="楷体_GB2312" pitchFamily="49" charset="-122"/>
              </a:rPr>
              <a:t>实际上，需要解决的问题（如决策规则估计或回归估计）是很特殊的，</a:t>
            </a:r>
            <a:r>
              <a:rPr lang="zh-CN" altLang="en-US" sz="2800" b="1" dirty="0">
                <a:solidFill>
                  <a:schemeClr val="hlink"/>
                </a:solidFill>
                <a:latin typeface="Times New Roman" panose="02020603050405020304" pitchFamily="18" charset="0"/>
                <a:ea typeface="楷体_GB2312" pitchFamily="49" charset="-122"/>
              </a:rPr>
              <a:t>通常只需要有某一合理数量的观测就可以解决</a:t>
            </a:r>
            <a:r>
              <a:rPr lang="zh-CN" altLang="en-US" sz="2800" dirty="0">
                <a:latin typeface="Times New Roman" panose="02020603050405020304" pitchFamily="18" charset="0"/>
                <a:ea typeface="楷体_GB2312" pitchFamily="49" charset="-122"/>
              </a:rPr>
              <a:t>。</a:t>
            </a:r>
            <a:endParaRPr lang="zh-CN" altLang="en-US" sz="2800" dirty="0">
              <a:latin typeface="Times New Roman" panose="02020603050405020304" pitchFamily="18" charset="0"/>
              <a:ea typeface="楷体_GB2312"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标题 84993"/>
          <p:cNvSpPr>
            <a:spLocks noGrp="1"/>
          </p:cNvSpPr>
          <p:nvPr>
            <p:ph type="title"/>
          </p:nvPr>
        </p:nvSpPr>
        <p:spPr>
          <a:xfrm>
            <a:off x="684213" y="457200"/>
            <a:ext cx="8002587" cy="811213"/>
          </a:xfrm>
          <a:ln/>
        </p:spPr>
        <p:txBody>
          <a:bodyPr anchor="ctr"/>
          <a:p>
            <a:r>
              <a:rPr lang="zh-CN" altLang="en-US" sz="4000" b="1" dirty="0">
                <a:latin typeface="楷体_GB2312" pitchFamily="49" charset="-122"/>
                <a:ea typeface="楷体_GB2312" pitchFamily="49" charset="-122"/>
              </a:rPr>
              <a:t>经验风险最小化原则</a:t>
            </a:r>
            <a:endParaRPr lang="zh-CN" altLang="en-US" sz="4000" b="1" dirty="0">
              <a:latin typeface="楷体_GB2312" pitchFamily="49" charset="-122"/>
              <a:ea typeface="楷体_GB2312" pitchFamily="49" charset="-122"/>
            </a:endParaRPr>
          </a:p>
        </p:txBody>
      </p:sp>
      <p:sp>
        <p:nvSpPr>
          <p:cNvPr id="84995" name="文本占位符 84994"/>
          <p:cNvSpPr>
            <a:spLocks noGrp="1"/>
          </p:cNvSpPr>
          <p:nvPr>
            <p:ph type="body" idx="1"/>
          </p:nvPr>
        </p:nvSpPr>
        <p:spPr>
          <a:xfrm>
            <a:off x="468313" y="1412875"/>
            <a:ext cx="8218487" cy="4895850"/>
          </a:xfrm>
          <a:ln/>
        </p:spPr>
        <p:txBody>
          <a:bodyPr/>
          <a:p>
            <a:pPr>
              <a:lnSpc>
                <a:spcPct val="90000"/>
              </a:lnSpc>
            </a:pPr>
            <a:r>
              <a:rPr lang="zh-CN" altLang="en-US" sz="2800" dirty="0">
                <a:latin typeface="楷体_GB2312" pitchFamily="49" charset="-122"/>
                <a:ea typeface="楷体_GB2312" pitchFamily="49" charset="-122"/>
              </a:rPr>
              <a:t>对于未知的概率分布</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最小化风险函数</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 只有样本的信息可以利用</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这导致了定义的期望风险是无法直接计算和最小化的。</a:t>
            </a:r>
            <a:endParaRPr lang="zh-CN" altLang="en-US" sz="2800" dirty="0">
              <a:latin typeface="楷体_GB2312" pitchFamily="49" charset="-122"/>
              <a:ea typeface="楷体_GB2312" pitchFamily="49" charset="-122"/>
            </a:endParaRPr>
          </a:p>
          <a:p>
            <a:pPr>
              <a:lnSpc>
                <a:spcPct val="90000"/>
              </a:lnSpc>
            </a:pPr>
            <a:r>
              <a:rPr lang="zh-CN" altLang="en-US" sz="2800" dirty="0">
                <a:latin typeface="楷体_GB2312" pitchFamily="49" charset="-122"/>
                <a:ea typeface="楷体_GB2312" pitchFamily="49" charset="-122"/>
              </a:rPr>
              <a:t>根据概率论中大数定理</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可用算术平均代替数据期望</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于是定义了经验风险</a:t>
            </a:r>
            <a:r>
              <a:rPr lang="en-US" altLang="zh-CN" sz="2800">
                <a:latin typeface="楷体_GB2312" pitchFamily="49" charset="-122"/>
                <a:ea typeface="楷体_GB2312" pitchFamily="49" charset="-122"/>
              </a:rPr>
              <a:t>         							</a:t>
            </a:r>
            <a:endParaRPr lang="en-US" altLang="zh-CN" sz="2800">
              <a:latin typeface="楷体_GB2312" pitchFamily="49" charset="-122"/>
              <a:ea typeface="楷体_GB2312" pitchFamily="49" charset="-122"/>
            </a:endParaRPr>
          </a:p>
          <a:p>
            <a:pPr>
              <a:lnSpc>
                <a:spcPct val="90000"/>
              </a:lnSpc>
              <a:buNone/>
            </a:pPr>
            <a:r>
              <a:rPr lang="zh-CN" altLang="en-US" sz="2800">
                <a:latin typeface="楷体_GB2312" pitchFamily="49" charset="-122"/>
                <a:ea typeface="楷体_GB2312" pitchFamily="49" charset="-122"/>
              </a:rPr>
              <a:t>  </a:t>
            </a:r>
            <a:endParaRPr lang="zh-CN" altLang="en-US" sz="2800">
              <a:latin typeface="楷体_GB2312" pitchFamily="49" charset="-122"/>
              <a:ea typeface="楷体_GB2312" pitchFamily="49" charset="-122"/>
            </a:endParaRPr>
          </a:p>
          <a:p>
            <a:pPr>
              <a:lnSpc>
                <a:spcPct val="90000"/>
              </a:lnSpc>
              <a:buNone/>
            </a:pPr>
            <a:r>
              <a:rPr lang="zh-CN" altLang="en-US" sz="2800">
                <a:latin typeface="楷体_GB2312" pitchFamily="49" charset="-122"/>
                <a:ea typeface="楷体_GB2312" pitchFamily="49" charset="-122"/>
              </a:rPr>
              <a:t>	</a:t>
            </a:r>
            <a:r>
              <a:rPr lang="zh-CN" altLang="en-US" sz="2800" dirty="0">
                <a:latin typeface="楷体_GB2312" pitchFamily="49" charset="-122"/>
                <a:ea typeface="楷体_GB2312" pitchFamily="49" charset="-122"/>
              </a:rPr>
              <a:t>来逼近期望风险。</a:t>
            </a:r>
            <a:endParaRPr lang="zh-CN" altLang="en-US" sz="2800" dirty="0">
              <a:latin typeface="楷体_GB2312" pitchFamily="49" charset="-122"/>
              <a:ea typeface="楷体_GB2312" pitchFamily="49" charset="-122"/>
            </a:endParaRPr>
          </a:p>
          <a:p>
            <a:pPr>
              <a:lnSpc>
                <a:spcPct val="90000"/>
              </a:lnSpc>
            </a:pPr>
            <a:r>
              <a:rPr lang="zh-CN" altLang="en-US" sz="2800" dirty="0">
                <a:latin typeface="楷体_GB2312" pitchFamily="49" charset="-122"/>
                <a:ea typeface="楷体_GB2312" pitchFamily="49" charset="-122"/>
              </a:rPr>
              <a:t>经验风险最小化</a:t>
            </a:r>
            <a:r>
              <a:rPr lang="en-US" altLang="zh-CN" sz="2800">
                <a:latin typeface="楷体_GB2312" pitchFamily="49" charset="-122"/>
                <a:ea typeface="楷体_GB2312" pitchFamily="49" charset="-122"/>
              </a:rPr>
              <a:t>(ERM)</a:t>
            </a:r>
            <a:r>
              <a:rPr lang="zh-CN" altLang="en-US" sz="2800" dirty="0">
                <a:latin typeface="楷体_GB2312" pitchFamily="49" charset="-122"/>
                <a:ea typeface="楷体_GB2312" pitchFamily="49" charset="-122"/>
              </a:rPr>
              <a:t>原则：使用对参数</a:t>
            </a:r>
            <a:r>
              <a:rPr lang="en-US" altLang="zh-CN" sz="2800">
                <a:latin typeface="楷体_GB2312" pitchFamily="49" charset="-122"/>
                <a:ea typeface="楷体_GB2312" pitchFamily="49" charset="-122"/>
              </a:rPr>
              <a:t>w</a:t>
            </a:r>
            <a:r>
              <a:rPr lang="zh-CN" altLang="en-US" sz="2800" dirty="0">
                <a:latin typeface="楷体_GB2312" pitchFamily="49" charset="-122"/>
                <a:ea typeface="楷体_GB2312" pitchFamily="49" charset="-122"/>
              </a:rPr>
              <a:t>求经验风险     的最小值代替求期望风险     的最小值。</a:t>
            </a:r>
            <a:endParaRPr lang="zh-CN" altLang="en-US" sz="2800">
              <a:latin typeface="楷体_GB2312" pitchFamily="49" charset="-122"/>
              <a:ea typeface="楷体_GB2312" pitchFamily="49" charset="-122"/>
            </a:endParaRPr>
          </a:p>
        </p:txBody>
      </p:sp>
      <p:graphicFrame>
        <p:nvGraphicFramePr>
          <p:cNvPr id="85001" name="对象 85000"/>
          <p:cNvGraphicFramePr/>
          <p:nvPr/>
        </p:nvGraphicFramePr>
        <p:xfrm>
          <a:off x="2339975" y="3500438"/>
          <a:ext cx="3744913" cy="865187"/>
        </p:xfrm>
        <a:graphic>
          <a:graphicData uri="http://schemas.openxmlformats.org/presentationml/2006/ole">
            <mc:AlternateContent xmlns:mc="http://schemas.openxmlformats.org/markup-compatibility/2006">
              <mc:Choice xmlns:v="urn:schemas-microsoft-com:vml" Requires="v">
                <p:oleObj spid="_x0000_s3082" name="" r:id="rId1" imgW="1828165" imgH="431800" progId="Equation.DSMT4">
                  <p:embed/>
                </p:oleObj>
              </mc:Choice>
              <mc:Fallback>
                <p:oleObj name="" r:id="rId1" imgW="1828165" imgH="431800" progId="Equation.DSMT4">
                  <p:embed/>
                  <p:pic>
                    <p:nvPicPr>
                      <p:cNvPr id="0" name="图片 3081"/>
                      <p:cNvPicPr/>
                      <p:nvPr/>
                    </p:nvPicPr>
                    <p:blipFill>
                      <a:blip r:embed="rId2"/>
                      <a:stretch>
                        <a:fillRect/>
                      </a:stretch>
                    </p:blipFill>
                    <p:spPr>
                      <a:xfrm>
                        <a:off x="2339975" y="3500438"/>
                        <a:ext cx="3744913" cy="865187"/>
                      </a:xfrm>
                      <a:prstGeom prst="rect">
                        <a:avLst/>
                      </a:prstGeom>
                      <a:noFill/>
                      <a:ln w="38100">
                        <a:noFill/>
                        <a:miter/>
                      </a:ln>
                    </p:spPr>
                  </p:pic>
                </p:oleObj>
              </mc:Fallback>
            </mc:AlternateContent>
          </a:graphicData>
        </a:graphic>
      </p:graphicFrame>
      <p:graphicFrame>
        <p:nvGraphicFramePr>
          <p:cNvPr id="85003" name="对象 85002"/>
          <p:cNvGraphicFramePr/>
          <p:nvPr/>
        </p:nvGraphicFramePr>
        <p:xfrm>
          <a:off x="1619250" y="5300663"/>
          <a:ext cx="790575" cy="485775"/>
        </p:xfrm>
        <a:graphic>
          <a:graphicData uri="http://schemas.openxmlformats.org/presentationml/2006/ole">
            <mc:AlternateContent xmlns:mc="http://schemas.openxmlformats.org/markup-compatibility/2006">
              <mc:Choice xmlns:v="urn:schemas-microsoft-com:vml" Requires="v">
                <p:oleObj spid="_x0000_s3083" name="" r:id="rId3" imgW="508000" imgH="241300" progId="Equation.DSMT4">
                  <p:embed/>
                </p:oleObj>
              </mc:Choice>
              <mc:Fallback>
                <p:oleObj name="" r:id="rId3" imgW="508000" imgH="241300" progId="Equation.DSMT4">
                  <p:embed/>
                  <p:pic>
                    <p:nvPicPr>
                      <p:cNvPr id="0" name="图片 3082"/>
                      <p:cNvPicPr/>
                      <p:nvPr/>
                    </p:nvPicPr>
                    <p:blipFill>
                      <a:blip r:embed="rId4"/>
                      <a:stretch>
                        <a:fillRect/>
                      </a:stretch>
                    </p:blipFill>
                    <p:spPr>
                      <a:xfrm>
                        <a:off x="1619250" y="5300663"/>
                        <a:ext cx="790575" cy="485775"/>
                      </a:xfrm>
                      <a:prstGeom prst="rect">
                        <a:avLst/>
                      </a:prstGeom>
                      <a:noFill/>
                      <a:ln w="38100">
                        <a:noFill/>
                        <a:miter/>
                      </a:ln>
                    </p:spPr>
                  </p:pic>
                </p:oleObj>
              </mc:Fallback>
            </mc:AlternateContent>
          </a:graphicData>
        </a:graphic>
      </p:graphicFrame>
      <p:graphicFrame>
        <p:nvGraphicFramePr>
          <p:cNvPr id="85004" name="对象 85003"/>
          <p:cNvGraphicFramePr/>
          <p:nvPr/>
        </p:nvGraphicFramePr>
        <p:xfrm>
          <a:off x="6443663" y="5300663"/>
          <a:ext cx="863600" cy="433387"/>
        </p:xfrm>
        <a:graphic>
          <a:graphicData uri="http://schemas.openxmlformats.org/presentationml/2006/ole">
            <mc:AlternateContent xmlns:mc="http://schemas.openxmlformats.org/markup-compatibility/2006">
              <mc:Choice xmlns:v="urn:schemas-microsoft-com:vml" Requires="v">
                <p:oleObj spid="_x0000_s3084" name="" r:id="rId5" imgW="355600" imgH="203200" progId="Equation.DSMT4">
                  <p:embed/>
                </p:oleObj>
              </mc:Choice>
              <mc:Fallback>
                <p:oleObj name="" r:id="rId5" imgW="355600" imgH="203200" progId="Equation.DSMT4">
                  <p:embed/>
                  <p:pic>
                    <p:nvPicPr>
                      <p:cNvPr id="0" name="图片 3083"/>
                      <p:cNvPicPr/>
                      <p:nvPr/>
                    </p:nvPicPr>
                    <p:blipFill>
                      <a:blip r:embed="rId6"/>
                      <a:stretch>
                        <a:fillRect/>
                      </a:stretch>
                    </p:blipFill>
                    <p:spPr>
                      <a:xfrm>
                        <a:off x="6443663" y="5300663"/>
                        <a:ext cx="863600" cy="433387"/>
                      </a:xfrm>
                      <a:prstGeom prst="rect">
                        <a:avLst/>
                      </a:prstGeom>
                      <a:noFill/>
                      <a:ln w="38100">
                        <a:noFill/>
                        <a:miter/>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标题 90113"/>
          <p:cNvSpPr>
            <a:spLocks noGrp="1"/>
          </p:cNvSpPr>
          <p:nvPr>
            <p:ph type="title"/>
          </p:nvPr>
        </p:nvSpPr>
        <p:spPr>
          <a:xfrm>
            <a:off x="468313" y="333375"/>
            <a:ext cx="8229600" cy="884238"/>
          </a:xfrm>
          <a:ln/>
        </p:spPr>
        <p:txBody>
          <a:bodyPr anchor="ctr"/>
          <a:p>
            <a:r>
              <a:rPr lang="zh-CN" altLang="en-US" sz="3600" b="1" dirty="0">
                <a:ea typeface="楷体_GB2312" pitchFamily="49" charset="-122"/>
              </a:rPr>
              <a:t>经验风险最小化</a:t>
            </a:r>
            <a:endParaRPr lang="zh-CN" altLang="en-US" sz="3600" b="1" dirty="0">
              <a:ea typeface="楷体_GB2312" pitchFamily="49" charset="-122"/>
            </a:endParaRPr>
          </a:p>
        </p:txBody>
      </p:sp>
      <p:sp>
        <p:nvSpPr>
          <p:cNvPr id="90115" name="文本占位符 90114"/>
          <p:cNvSpPr>
            <a:spLocks noGrp="1"/>
          </p:cNvSpPr>
          <p:nvPr>
            <p:ph type="body" idx="1"/>
          </p:nvPr>
        </p:nvSpPr>
        <p:spPr>
          <a:xfrm>
            <a:off x="395288" y="1268413"/>
            <a:ext cx="8291512" cy="5113337"/>
          </a:xfrm>
          <a:ln/>
        </p:spPr>
        <p:txBody>
          <a:bodyPr/>
          <a:p>
            <a:r>
              <a:rPr lang="zh-CN" altLang="en-US" sz="2800" dirty="0">
                <a:latin typeface="楷体_GB2312" pitchFamily="49" charset="-122"/>
                <a:ea typeface="楷体_GB2312" pitchFamily="49" charset="-122"/>
              </a:rPr>
              <a:t>从期望风险最小化到经验风险最小化没有可靠的依据</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只是直观上合理的想当然。</a:t>
            </a:r>
            <a:endParaRPr lang="zh-CN" altLang="en-US" sz="2800" dirty="0">
              <a:latin typeface="楷体_GB2312" pitchFamily="49" charset="-122"/>
              <a:ea typeface="楷体_GB2312" pitchFamily="49" charset="-122"/>
            </a:endParaRPr>
          </a:p>
          <a:p>
            <a:endParaRPr lang="zh-CN" altLang="en-US" sz="2800" dirty="0">
              <a:latin typeface="楷体_GB2312" pitchFamily="49" charset="-122"/>
              <a:ea typeface="楷体_GB2312" pitchFamily="49" charset="-122"/>
            </a:endParaRPr>
          </a:p>
          <a:p>
            <a:pPr lvl="1"/>
            <a:r>
              <a:rPr lang="zh-CN" altLang="en-US" sz="2400" dirty="0">
                <a:latin typeface="楷体_GB2312" pitchFamily="49" charset="-122"/>
                <a:ea typeface="楷体_GB2312" pitchFamily="49" charset="-122"/>
              </a:rPr>
              <a:t>期望风险和经验风险都是</a:t>
            </a:r>
            <a:r>
              <a:rPr lang="en-US" altLang="zh-CN" sz="2400">
                <a:latin typeface="楷体_GB2312" pitchFamily="49" charset="-122"/>
                <a:ea typeface="楷体_GB2312" pitchFamily="49" charset="-122"/>
              </a:rPr>
              <a:t>w</a:t>
            </a:r>
            <a:r>
              <a:rPr lang="zh-CN" altLang="en-US" sz="2400" dirty="0">
                <a:latin typeface="楷体_GB2312" pitchFamily="49" charset="-122"/>
                <a:ea typeface="楷体_GB2312" pitchFamily="49" charset="-122"/>
              </a:rPr>
              <a:t>的函数</a:t>
            </a:r>
            <a:r>
              <a:rPr lang="en-US" altLang="zh-CN" sz="2400">
                <a:latin typeface="楷体_GB2312" pitchFamily="49" charset="-122"/>
                <a:ea typeface="楷体_GB2312" pitchFamily="49" charset="-122"/>
              </a:rPr>
              <a:t>,</a:t>
            </a:r>
            <a:r>
              <a:rPr lang="zh-CN" altLang="en-US" sz="2400" dirty="0">
                <a:latin typeface="楷体_GB2312" pitchFamily="49" charset="-122"/>
                <a:ea typeface="楷体_GB2312" pitchFamily="49" charset="-122"/>
              </a:rPr>
              <a:t>概率论中的大数定理只说明了当样本趋于无穷多时经验风险将在概率意义上趋近于期望风险</a:t>
            </a:r>
            <a:r>
              <a:rPr lang="en-US" altLang="zh-CN" sz="2400">
                <a:latin typeface="楷体_GB2312" pitchFamily="49" charset="-122"/>
                <a:ea typeface="楷体_GB2312" pitchFamily="49" charset="-122"/>
              </a:rPr>
              <a:t>,</a:t>
            </a:r>
            <a:r>
              <a:rPr lang="zh-CN" altLang="en-US" sz="2400" dirty="0">
                <a:latin typeface="楷体_GB2312" pitchFamily="49" charset="-122"/>
                <a:ea typeface="楷体_GB2312" pitchFamily="49" charset="-122"/>
              </a:rPr>
              <a:t>并没有保证两个风险的</a:t>
            </a:r>
            <a:r>
              <a:rPr lang="en-US" altLang="zh-CN" sz="2400">
                <a:latin typeface="楷体_GB2312" pitchFamily="49" charset="-122"/>
                <a:ea typeface="楷体_GB2312" pitchFamily="49" charset="-122"/>
              </a:rPr>
              <a:t>w</a:t>
            </a:r>
            <a:r>
              <a:rPr lang="zh-CN" altLang="en-US" sz="2400" dirty="0">
                <a:latin typeface="楷体_GB2312" pitchFamily="49" charset="-122"/>
                <a:ea typeface="楷体_GB2312" pitchFamily="49" charset="-122"/>
              </a:rPr>
              <a:t>是同一点</a:t>
            </a:r>
            <a:r>
              <a:rPr lang="en-US" altLang="zh-CN" sz="2400">
                <a:latin typeface="楷体_GB2312" pitchFamily="49" charset="-122"/>
                <a:ea typeface="楷体_GB2312" pitchFamily="49" charset="-122"/>
              </a:rPr>
              <a:t>,</a:t>
            </a:r>
            <a:r>
              <a:rPr lang="zh-CN" altLang="en-US" sz="2400" dirty="0">
                <a:latin typeface="楷体_GB2312" pitchFamily="49" charset="-122"/>
                <a:ea typeface="楷体_GB2312" pitchFamily="49" charset="-122"/>
              </a:rPr>
              <a:t>更不能保证经验风险能够趋近于期望风险。</a:t>
            </a:r>
            <a:endParaRPr lang="zh-CN" altLang="en-US" sz="2400" dirty="0">
              <a:latin typeface="楷体_GB2312" pitchFamily="49" charset="-122"/>
              <a:ea typeface="楷体_GB2312" pitchFamily="49" charset="-122"/>
            </a:endParaRPr>
          </a:p>
          <a:p>
            <a:pPr lvl="1"/>
            <a:endParaRPr lang="zh-CN" altLang="en-US" sz="2400" dirty="0">
              <a:latin typeface="楷体_GB2312" pitchFamily="49" charset="-122"/>
              <a:ea typeface="楷体_GB2312" pitchFamily="49" charset="-122"/>
            </a:endParaRPr>
          </a:p>
          <a:p>
            <a:pPr lvl="1"/>
            <a:r>
              <a:rPr lang="zh-CN" altLang="en-US" sz="2400" dirty="0">
                <a:latin typeface="楷体_GB2312" pitchFamily="49" charset="-122"/>
                <a:ea typeface="楷体_GB2312" pitchFamily="49" charset="-122"/>
              </a:rPr>
              <a:t>即使有办法使这些条件在样本数无穷大时得到保证</a:t>
            </a:r>
            <a:r>
              <a:rPr lang="en-US" altLang="zh-CN" sz="2400">
                <a:latin typeface="楷体_GB2312" pitchFamily="49" charset="-122"/>
                <a:ea typeface="楷体_GB2312" pitchFamily="49" charset="-122"/>
              </a:rPr>
              <a:t>,</a:t>
            </a:r>
            <a:r>
              <a:rPr lang="zh-CN" altLang="en-US" sz="2400" dirty="0">
                <a:latin typeface="楷体_GB2312" pitchFamily="49" charset="-122"/>
                <a:ea typeface="楷体_GB2312" pitchFamily="49" charset="-122"/>
              </a:rPr>
              <a:t> 也无法认定在这些前提下得到的经验风险最小化方法</a:t>
            </a:r>
            <a:r>
              <a:rPr lang="zh-CN" altLang="en-US" sz="2400" dirty="0">
                <a:solidFill>
                  <a:srgbClr val="0000FF"/>
                </a:solidFill>
                <a:latin typeface="楷体_GB2312" pitchFamily="49" charset="-122"/>
                <a:ea typeface="楷体_GB2312" pitchFamily="49" charset="-122"/>
              </a:rPr>
              <a:t>在样本数有限时</a:t>
            </a:r>
            <a:r>
              <a:rPr lang="zh-CN" altLang="en-US" sz="2400" dirty="0">
                <a:latin typeface="楷体_GB2312" pitchFamily="49" charset="-122"/>
                <a:ea typeface="楷体_GB2312" pitchFamily="49" charset="-122"/>
              </a:rPr>
              <a:t>仍能得到好的结果。</a:t>
            </a:r>
            <a:endParaRPr lang="zh-CN" altLang="en-US" sz="2400" dirty="0">
              <a:latin typeface="楷体_GB2312" pitchFamily="49" charset="-122"/>
              <a:ea typeface="楷体_GB2312" pitchFamily="49" charset="-122"/>
            </a:endParaRPr>
          </a:p>
          <a:p>
            <a:endParaRPr lang="en-US" altLang="zh-CN" sz="2800">
              <a:latin typeface="楷体_GB2312" pitchFamily="49" charset="-122"/>
              <a:ea typeface="楷体_GB2312"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27649"/>
          <p:cNvSpPr>
            <a:spLocks noGrp="1"/>
          </p:cNvSpPr>
          <p:nvPr>
            <p:ph type="title"/>
          </p:nvPr>
        </p:nvSpPr>
        <p:spPr>
          <a:xfrm>
            <a:off x="827088" y="457200"/>
            <a:ext cx="7859712" cy="1171575"/>
          </a:xfrm>
          <a:ln/>
        </p:spPr>
        <p:txBody>
          <a:bodyPr anchor="ctr"/>
          <a:p>
            <a:r>
              <a:rPr lang="zh-CN" altLang="en-US" b="1" dirty="0">
                <a:ea typeface="楷体_GB2312" pitchFamily="49" charset="-122"/>
              </a:rPr>
              <a:t>目录</a:t>
            </a:r>
            <a:endParaRPr lang="zh-CN" altLang="en-US" b="1" dirty="0">
              <a:ea typeface="楷体_GB2312" pitchFamily="49" charset="-122"/>
            </a:endParaRPr>
          </a:p>
        </p:txBody>
      </p:sp>
      <p:sp>
        <p:nvSpPr>
          <p:cNvPr id="27651" name="文本占位符 27650"/>
          <p:cNvSpPr>
            <a:spLocks noGrp="1"/>
          </p:cNvSpPr>
          <p:nvPr>
            <p:ph type="body" idx="1"/>
          </p:nvPr>
        </p:nvSpPr>
        <p:spPr>
          <a:xfrm>
            <a:off x="900113" y="1700213"/>
            <a:ext cx="7786687" cy="4167187"/>
          </a:xfrm>
          <a:ln/>
        </p:spPr>
        <p:txBody>
          <a:bodyPr/>
          <a:p>
            <a:r>
              <a:rPr lang="zh-CN" altLang="en-US" dirty="0">
                <a:latin typeface="楷体_GB2312" pitchFamily="49" charset="-122"/>
                <a:ea typeface="楷体_GB2312" pitchFamily="49" charset="-122"/>
              </a:rPr>
              <a:t>概述</a:t>
            </a:r>
            <a:endParaRPr lang="zh-CN" altLang="en-US" dirty="0">
              <a:latin typeface="楷体_GB2312" pitchFamily="49" charset="-122"/>
              <a:ea typeface="楷体_GB2312" pitchFamily="49" charset="-122"/>
            </a:endParaRPr>
          </a:p>
          <a:p>
            <a:r>
              <a:rPr lang="zh-CN" altLang="en-US" dirty="0">
                <a:latin typeface="楷体_GB2312" pitchFamily="49" charset="-122"/>
                <a:ea typeface="楷体_GB2312" pitchFamily="49" charset="-122"/>
              </a:rPr>
              <a:t>统计学习理论中的基本概念</a:t>
            </a:r>
            <a:endParaRPr lang="zh-CN" altLang="en-US" dirty="0">
              <a:latin typeface="楷体_GB2312" pitchFamily="49" charset="-122"/>
              <a:ea typeface="楷体_GB2312" pitchFamily="49" charset="-122"/>
            </a:endParaRPr>
          </a:p>
          <a:p>
            <a:r>
              <a:rPr lang="zh-CN" altLang="en-US" dirty="0">
                <a:latin typeface="楷体_GB2312" pitchFamily="49" charset="-122"/>
                <a:ea typeface="楷体_GB2312" pitchFamily="49" charset="-122"/>
              </a:rPr>
              <a:t>统计学习理论的发展简况</a:t>
            </a:r>
            <a:endParaRPr lang="zh-CN" altLang="en-US" dirty="0">
              <a:latin typeface="楷体_GB2312" pitchFamily="49" charset="-122"/>
              <a:ea typeface="楷体_GB2312" pitchFamily="49" charset="-122"/>
            </a:endParaRPr>
          </a:p>
          <a:p>
            <a:r>
              <a:rPr lang="zh-CN" altLang="en-US" dirty="0">
                <a:latin typeface="楷体_GB2312" pitchFamily="49" charset="-122"/>
                <a:ea typeface="楷体_GB2312" pitchFamily="49" charset="-122"/>
              </a:rPr>
              <a:t>统计学习理论的基本内容</a:t>
            </a:r>
            <a:endParaRPr lang="zh-CN" altLang="en-US" dirty="0">
              <a:latin typeface="楷体_GB2312" pitchFamily="49" charset="-122"/>
              <a:ea typeface="楷体_GB2312" pitchFamily="49" charset="-122"/>
            </a:endParaRPr>
          </a:p>
          <a:p>
            <a:r>
              <a:rPr lang="zh-CN" altLang="en-US" dirty="0">
                <a:latin typeface="楷体_GB2312" pitchFamily="49" charset="-122"/>
                <a:ea typeface="楷体_GB2312" pitchFamily="49" charset="-122"/>
              </a:rPr>
              <a:t>支持向量机概述</a:t>
            </a:r>
            <a:endParaRPr lang="zh-CN" altLang="en-US" dirty="0">
              <a:latin typeface="楷体_GB2312" pitchFamily="49" charset="-122"/>
              <a:ea typeface="楷体_GB2312" pitchFamily="49" charset="-122"/>
            </a:endParaRPr>
          </a:p>
          <a:p>
            <a:r>
              <a:rPr lang="zh-CN" altLang="en-US" dirty="0">
                <a:latin typeface="楷体_GB2312" pitchFamily="49" charset="-122"/>
                <a:ea typeface="楷体_GB2312" pitchFamily="49" charset="-122"/>
              </a:rPr>
              <a:t>研究现状</a:t>
            </a:r>
            <a:endParaRPr lang="zh-CN" altLang="en-US" dirty="0">
              <a:latin typeface="楷体_GB2312" pitchFamily="49" charset="-122"/>
              <a:ea typeface="楷体_GB2312" pitchFamily="49" charset="-122"/>
            </a:endParaRPr>
          </a:p>
          <a:p>
            <a:r>
              <a:rPr lang="zh-CN" altLang="en-US" dirty="0">
                <a:latin typeface="楷体_GB2312" pitchFamily="49" charset="-122"/>
                <a:ea typeface="楷体_GB2312" pitchFamily="49" charset="-122"/>
              </a:rPr>
              <a:t>参考文献</a:t>
            </a:r>
            <a:endParaRPr lang="zh-CN" altLang="en-US" dirty="0">
              <a:latin typeface="楷体_GB2312" pitchFamily="49" charset="-122"/>
              <a:ea typeface="楷体_GB2312"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标题 86017"/>
          <p:cNvSpPr>
            <a:spLocks noGrp="1"/>
          </p:cNvSpPr>
          <p:nvPr>
            <p:ph type="title"/>
          </p:nvPr>
        </p:nvSpPr>
        <p:spPr>
          <a:xfrm>
            <a:off x="684213" y="457200"/>
            <a:ext cx="8002587" cy="1371600"/>
          </a:xfrm>
          <a:ln/>
        </p:spPr>
        <p:txBody>
          <a:bodyPr anchor="ctr"/>
          <a:p>
            <a:r>
              <a:rPr lang="zh-CN" altLang="en-US" sz="4000" b="1" dirty="0">
                <a:ea typeface="楷体_GB2312" pitchFamily="49" charset="-122"/>
              </a:rPr>
              <a:t>复杂性与推广能力</a:t>
            </a:r>
            <a:endParaRPr lang="zh-CN" altLang="en-US" sz="4000" b="1" dirty="0">
              <a:ea typeface="楷体_GB2312" pitchFamily="49" charset="-122"/>
            </a:endParaRPr>
          </a:p>
        </p:txBody>
      </p:sp>
      <p:sp>
        <p:nvSpPr>
          <p:cNvPr id="86019" name="文本占位符 86018"/>
          <p:cNvSpPr>
            <a:spLocks noGrp="1"/>
          </p:cNvSpPr>
          <p:nvPr>
            <p:ph type="body" idx="1"/>
          </p:nvPr>
        </p:nvSpPr>
        <p:spPr>
          <a:xfrm>
            <a:off x="611188" y="1981200"/>
            <a:ext cx="8075612" cy="4400550"/>
          </a:xfrm>
          <a:ln/>
        </p:spPr>
        <p:txBody>
          <a:bodyPr/>
          <a:p>
            <a:r>
              <a:rPr lang="zh-CN" altLang="en-US" sz="2800" dirty="0">
                <a:latin typeface="楷体_GB2312" pitchFamily="49" charset="-122"/>
                <a:ea typeface="楷体_GB2312" pitchFamily="49" charset="-122"/>
              </a:rPr>
              <a:t>学习机器对未来输出进行正确预测的能力称作</a:t>
            </a:r>
            <a:r>
              <a:rPr lang="zh-CN" altLang="en-US" sz="2800" b="1" dirty="0">
                <a:solidFill>
                  <a:schemeClr val="hlink"/>
                </a:solidFill>
                <a:latin typeface="楷体_GB2312" pitchFamily="49" charset="-122"/>
                <a:ea typeface="楷体_GB2312" pitchFamily="49" charset="-122"/>
              </a:rPr>
              <a:t>推广能力（</a:t>
            </a:r>
            <a:r>
              <a:rPr lang="zh-CN" altLang="en-US" sz="2800" dirty="0">
                <a:latin typeface="楷体_GB2312" pitchFamily="49" charset="-122"/>
                <a:ea typeface="楷体_GB2312" pitchFamily="49" charset="-122"/>
              </a:rPr>
              <a:t>也称为</a:t>
            </a:r>
            <a:r>
              <a:rPr lang="zh-CN" altLang="en-US" sz="2800" b="1" dirty="0">
                <a:solidFill>
                  <a:schemeClr val="hlink"/>
                </a:solidFill>
                <a:latin typeface="楷体_GB2312" pitchFamily="49" charset="-122"/>
                <a:ea typeface="楷体_GB2312" pitchFamily="49" charset="-122"/>
              </a:rPr>
              <a:t>“泛化能力”）。</a:t>
            </a:r>
            <a:endParaRPr lang="en-US" altLang="zh-CN" sz="2800">
              <a:latin typeface="楷体_GB2312" pitchFamily="49" charset="-122"/>
              <a:ea typeface="楷体_GB2312" pitchFamily="49" charset="-122"/>
            </a:endParaRPr>
          </a:p>
          <a:p>
            <a:endParaRPr lang="en-US" altLang="zh-CN" sz="2800">
              <a:latin typeface="楷体_GB2312" pitchFamily="49" charset="-122"/>
              <a:ea typeface="楷体_GB2312" pitchFamily="49" charset="-122"/>
            </a:endParaRPr>
          </a:p>
          <a:p>
            <a:r>
              <a:rPr lang="zh-CN" altLang="en-US" sz="2800" dirty="0">
                <a:latin typeface="楷体_GB2312" pitchFamily="49" charset="-122"/>
                <a:ea typeface="楷体_GB2312" pitchFamily="49" charset="-122"/>
              </a:rPr>
              <a:t>在某些情况下</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训练误差过小反而导致推广能力的下降</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这就是</a:t>
            </a:r>
            <a:r>
              <a:rPr lang="zh-CN" altLang="en-US" sz="2800" b="1" dirty="0">
                <a:solidFill>
                  <a:schemeClr val="hlink"/>
                </a:solidFill>
                <a:latin typeface="楷体_GB2312" pitchFamily="49" charset="-122"/>
                <a:ea typeface="楷体_GB2312" pitchFamily="49" charset="-122"/>
              </a:rPr>
              <a:t>过学习</a:t>
            </a:r>
            <a:r>
              <a:rPr lang="zh-CN" altLang="en-US" sz="2800" dirty="0">
                <a:latin typeface="楷体_GB2312" pitchFamily="49" charset="-122"/>
                <a:ea typeface="楷体_GB2312" pitchFamily="49" charset="-122"/>
              </a:rPr>
              <a:t>问题。</a:t>
            </a:r>
            <a:endParaRPr lang="en-US" altLang="zh-CN" sz="2800">
              <a:latin typeface="楷体_GB2312" pitchFamily="49" charset="-122"/>
              <a:ea typeface="楷体_GB2312" pitchFamily="49" charset="-122"/>
            </a:endParaRPr>
          </a:p>
          <a:p>
            <a:endParaRPr lang="en-US" altLang="zh-CN" sz="2800">
              <a:latin typeface="楷体_GB2312" pitchFamily="49" charset="-122"/>
              <a:ea typeface="楷体_GB2312" pitchFamily="49" charset="-122"/>
            </a:endParaRPr>
          </a:p>
          <a:p>
            <a:r>
              <a:rPr lang="zh-CN" altLang="en-US" sz="2800" dirty="0">
                <a:latin typeface="楷体_GB2312" pitchFamily="49" charset="-122"/>
                <a:ea typeface="楷体_GB2312" pitchFamily="49" charset="-122"/>
              </a:rPr>
              <a:t>神经网络的过学习问题是经验风险最小化原则失败的一个典型例子。</a:t>
            </a:r>
            <a:endParaRPr lang="en-US" altLang="zh-CN" sz="2800">
              <a:latin typeface="楷体_GB2312" pitchFamily="49" charset="-122"/>
              <a:ea typeface="楷体_GB2312"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61" name="标题 96260"/>
          <p:cNvSpPr>
            <a:spLocks noGrp="1"/>
          </p:cNvSpPr>
          <p:nvPr>
            <p:ph type="title"/>
          </p:nvPr>
        </p:nvSpPr>
        <p:spPr>
          <a:xfrm>
            <a:off x="755650" y="620713"/>
            <a:ext cx="7777163" cy="1079500"/>
          </a:xfrm>
          <a:ln/>
        </p:spPr>
        <p:txBody>
          <a:bodyPr anchor="ctr"/>
          <a:p>
            <a:pPr algn="ctr"/>
            <a:r>
              <a:rPr lang="zh-CN" altLang="en-US" sz="3600" b="1" dirty="0">
                <a:ea typeface="楷体_GB2312" pitchFamily="49" charset="-122"/>
              </a:rPr>
              <a:t>用三角函数拟合任意点</a:t>
            </a:r>
            <a:endParaRPr lang="zh-CN" altLang="en-US" sz="3600" b="1" dirty="0">
              <a:ea typeface="楷体_GB2312" pitchFamily="49" charset="-122"/>
            </a:endParaRPr>
          </a:p>
        </p:txBody>
      </p:sp>
      <p:pic>
        <p:nvPicPr>
          <p:cNvPr id="96260" name="内容占位符 96259"/>
          <p:cNvPicPr>
            <a:picLocks noChangeAspect="1"/>
          </p:cNvPicPr>
          <p:nvPr>
            <p:ph idx="1"/>
          </p:nvPr>
        </p:nvPicPr>
        <p:blipFill>
          <a:blip r:embed="rId1"/>
          <a:stretch>
            <a:fillRect/>
          </a:stretch>
        </p:blipFill>
        <p:spPr>
          <a:xfrm>
            <a:off x="1258888" y="1916113"/>
            <a:ext cx="6769100" cy="4105275"/>
          </a:xfr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标题 99329"/>
          <p:cNvSpPr>
            <a:spLocks noGrp="1"/>
          </p:cNvSpPr>
          <p:nvPr>
            <p:ph type="title"/>
          </p:nvPr>
        </p:nvSpPr>
        <p:spPr>
          <a:xfrm>
            <a:off x="900113" y="457200"/>
            <a:ext cx="7559675" cy="1371600"/>
          </a:xfrm>
          <a:ln/>
        </p:spPr>
        <p:txBody>
          <a:bodyPr anchor="ctr"/>
          <a:p>
            <a:pPr algn="ctr"/>
            <a:r>
              <a:rPr lang="zh-CN" altLang="en-US" sz="4000" b="1" dirty="0">
                <a:ea typeface="楷体_GB2312" pitchFamily="49" charset="-122"/>
              </a:rPr>
              <a:t>学习的示例</a:t>
            </a:r>
            <a:endParaRPr lang="zh-CN" altLang="en-US" sz="4000" b="1" dirty="0">
              <a:ea typeface="楷体_GB2312" pitchFamily="49" charset="-122"/>
            </a:endParaRPr>
          </a:p>
        </p:txBody>
      </p:sp>
      <p:pic>
        <p:nvPicPr>
          <p:cNvPr id="99332" name="图片 99331"/>
          <p:cNvPicPr>
            <a:picLocks noChangeAspect="1"/>
          </p:cNvPicPr>
          <p:nvPr/>
        </p:nvPicPr>
        <p:blipFill>
          <a:blip r:embed="rId1"/>
          <a:stretch>
            <a:fillRect/>
          </a:stretch>
        </p:blipFill>
        <p:spPr>
          <a:xfrm>
            <a:off x="1403350" y="2349500"/>
            <a:ext cx="6199188" cy="400050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标题 87041"/>
          <p:cNvSpPr>
            <a:spLocks noGrp="1"/>
          </p:cNvSpPr>
          <p:nvPr>
            <p:ph type="title"/>
          </p:nvPr>
        </p:nvSpPr>
        <p:spPr>
          <a:xfrm>
            <a:off x="611188" y="457200"/>
            <a:ext cx="8075612" cy="811213"/>
          </a:xfrm>
          <a:ln/>
        </p:spPr>
        <p:txBody>
          <a:bodyPr anchor="ctr"/>
          <a:p>
            <a:r>
              <a:rPr lang="zh-CN" altLang="en-US" sz="4000" b="1" dirty="0">
                <a:ea typeface="楷体_GB2312" pitchFamily="49" charset="-122"/>
              </a:rPr>
              <a:t>复杂性与推广能力（续）</a:t>
            </a:r>
            <a:endParaRPr lang="zh-CN" altLang="en-US" sz="4000" b="1" dirty="0">
              <a:ea typeface="楷体_GB2312" pitchFamily="49" charset="-122"/>
            </a:endParaRPr>
          </a:p>
        </p:txBody>
      </p:sp>
      <p:sp>
        <p:nvSpPr>
          <p:cNvPr id="87043" name="文本占位符 87042"/>
          <p:cNvSpPr>
            <a:spLocks noGrp="1"/>
          </p:cNvSpPr>
          <p:nvPr>
            <p:ph type="body" idx="1"/>
          </p:nvPr>
        </p:nvSpPr>
        <p:spPr>
          <a:xfrm>
            <a:off x="457200" y="1484313"/>
            <a:ext cx="8229600" cy="4752975"/>
          </a:xfrm>
          <a:ln/>
        </p:spPr>
        <p:txBody>
          <a:bodyPr/>
          <a:p>
            <a:pPr>
              <a:lnSpc>
                <a:spcPct val="90000"/>
              </a:lnSpc>
            </a:pPr>
            <a:r>
              <a:rPr lang="zh-CN" altLang="en-US" dirty="0">
                <a:latin typeface="楷体_GB2312" pitchFamily="49" charset="-122"/>
                <a:ea typeface="楷体_GB2312" pitchFamily="49" charset="-122"/>
              </a:rPr>
              <a:t>在有限样本情况下，</a:t>
            </a:r>
            <a:endParaRPr lang="zh-CN" altLang="en-US" dirty="0">
              <a:latin typeface="楷体_GB2312" pitchFamily="49" charset="-122"/>
              <a:ea typeface="楷体_GB2312" pitchFamily="49" charset="-122"/>
            </a:endParaRPr>
          </a:p>
          <a:p>
            <a:pPr lvl="1">
              <a:lnSpc>
                <a:spcPct val="90000"/>
              </a:lnSpc>
            </a:pPr>
            <a:r>
              <a:rPr lang="zh-CN" altLang="en-US" dirty="0">
                <a:latin typeface="楷体_GB2312" pitchFamily="49" charset="-122"/>
                <a:ea typeface="楷体_GB2312" pitchFamily="49" charset="-122"/>
              </a:rPr>
              <a:t>经验风险最小并不一定意味着期望风险最小；</a:t>
            </a:r>
            <a:endParaRPr lang="en-US" altLang="zh-CN">
              <a:latin typeface="楷体_GB2312" pitchFamily="49" charset="-122"/>
              <a:ea typeface="楷体_GB2312" pitchFamily="49" charset="-122"/>
            </a:endParaRPr>
          </a:p>
          <a:p>
            <a:pPr lvl="1">
              <a:lnSpc>
                <a:spcPct val="90000"/>
              </a:lnSpc>
            </a:pPr>
            <a:r>
              <a:rPr lang="zh-CN" altLang="en-US" dirty="0">
                <a:latin typeface="楷体_GB2312" pitchFamily="49" charset="-122"/>
                <a:ea typeface="楷体_GB2312" pitchFamily="49" charset="-122"/>
              </a:rPr>
              <a:t>学习机器的复杂性不但与所研究的系统有关</a:t>
            </a:r>
            <a:r>
              <a:rPr lang="en-US" altLang="zh-CN">
                <a:latin typeface="楷体_GB2312" pitchFamily="49" charset="-122"/>
                <a:ea typeface="楷体_GB2312" pitchFamily="49" charset="-122"/>
              </a:rPr>
              <a:t>,</a:t>
            </a:r>
            <a:r>
              <a:rPr lang="zh-CN" altLang="en-US" dirty="0">
                <a:latin typeface="楷体_GB2312" pitchFamily="49" charset="-122"/>
                <a:ea typeface="楷体_GB2312" pitchFamily="49" charset="-122"/>
              </a:rPr>
              <a:t>而且要和有限的学习样本相适应；</a:t>
            </a:r>
            <a:endParaRPr lang="zh-CN" altLang="en-US" dirty="0">
              <a:latin typeface="楷体_GB2312" pitchFamily="49" charset="-122"/>
              <a:ea typeface="楷体_GB2312" pitchFamily="49" charset="-122"/>
            </a:endParaRPr>
          </a:p>
          <a:p>
            <a:pPr lvl="1">
              <a:lnSpc>
                <a:spcPct val="90000"/>
              </a:lnSpc>
            </a:pPr>
            <a:r>
              <a:rPr lang="zh-CN" altLang="en-US" b="1" dirty="0">
                <a:solidFill>
                  <a:schemeClr val="hlink"/>
                </a:solidFill>
                <a:latin typeface="楷体_GB2312" pitchFamily="49" charset="-122"/>
                <a:ea typeface="楷体_GB2312" pitchFamily="49" charset="-122"/>
              </a:rPr>
              <a:t>学习精度和推广性之间似乎是一对不可调和的矛盾</a:t>
            </a:r>
            <a:r>
              <a:rPr lang="en-US" altLang="zh-CN" b="1">
                <a:solidFill>
                  <a:schemeClr val="hlink"/>
                </a:solidFill>
                <a:latin typeface="楷体_GB2312" pitchFamily="49" charset="-122"/>
                <a:ea typeface="楷体_GB2312" pitchFamily="49" charset="-122"/>
              </a:rPr>
              <a:t>,</a:t>
            </a:r>
            <a:r>
              <a:rPr lang="zh-CN" altLang="en-US" b="1" dirty="0">
                <a:solidFill>
                  <a:schemeClr val="hlink"/>
                </a:solidFill>
                <a:latin typeface="楷体_GB2312" pitchFamily="49" charset="-122"/>
                <a:ea typeface="楷体_GB2312" pitchFamily="49" charset="-122"/>
              </a:rPr>
              <a:t>采用复杂的学习机器虽然容易使得学习误差更小</a:t>
            </a:r>
            <a:r>
              <a:rPr lang="en-US" altLang="zh-CN" b="1">
                <a:solidFill>
                  <a:schemeClr val="hlink"/>
                </a:solidFill>
                <a:latin typeface="楷体_GB2312" pitchFamily="49" charset="-122"/>
                <a:ea typeface="楷体_GB2312" pitchFamily="49" charset="-122"/>
              </a:rPr>
              <a:t>,</a:t>
            </a:r>
            <a:r>
              <a:rPr lang="zh-CN" altLang="en-US" b="1" dirty="0">
                <a:solidFill>
                  <a:schemeClr val="hlink"/>
                </a:solidFill>
                <a:latin typeface="楷体_GB2312" pitchFamily="49" charset="-122"/>
                <a:ea typeface="楷体_GB2312" pitchFamily="49" charset="-122"/>
              </a:rPr>
              <a:t>却往往丧失推广性；</a:t>
            </a:r>
            <a:endParaRPr lang="zh-CN" altLang="en-US" b="1" dirty="0">
              <a:solidFill>
                <a:schemeClr val="hlink"/>
              </a:solidFill>
              <a:latin typeface="楷体_GB2312" pitchFamily="49" charset="-122"/>
              <a:ea typeface="楷体_GB2312" pitchFamily="49" charset="-122"/>
            </a:endParaRPr>
          </a:p>
          <a:p>
            <a:pPr lvl="1">
              <a:lnSpc>
                <a:spcPct val="90000"/>
              </a:lnSpc>
            </a:pPr>
            <a:r>
              <a:rPr lang="zh-CN" altLang="en-US" dirty="0">
                <a:latin typeface="楷体_GB2312" pitchFamily="49" charset="-122"/>
                <a:ea typeface="楷体_GB2312" pitchFamily="49" charset="-122"/>
              </a:rPr>
              <a:t>传统的解决办法（例如：采用正则化、模型选择、噪声干扰等方法以控制学习机器的复杂度）缺乏坚实的理论基础。</a:t>
            </a:r>
            <a:endParaRPr lang="zh-CN" altLang="en-US" dirty="0">
              <a:latin typeface="楷体_GB2312" pitchFamily="49" charset="-122"/>
              <a:ea typeface="楷体_GB2312"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32769"/>
          <p:cNvSpPr>
            <a:spLocks noGrp="1"/>
          </p:cNvSpPr>
          <p:nvPr>
            <p:ph type="title"/>
          </p:nvPr>
        </p:nvSpPr>
        <p:spPr>
          <a:xfrm>
            <a:off x="457200" y="457200"/>
            <a:ext cx="8229600" cy="955675"/>
          </a:xfrm>
          <a:ln/>
        </p:spPr>
        <p:txBody>
          <a:bodyPr anchor="ctr"/>
          <a:p>
            <a:r>
              <a:rPr lang="zh-CN" altLang="en-US" sz="4000" b="1" dirty="0">
                <a:latin typeface="楷体_GB2312" pitchFamily="49" charset="-122"/>
                <a:ea typeface="楷体_GB2312" pitchFamily="49" charset="-122"/>
              </a:rPr>
              <a:t>统计学习理论的核心内容</a:t>
            </a:r>
            <a:endParaRPr lang="zh-CN" altLang="en-US" sz="4000" b="1" dirty="0">
              <a:latin typeface="楷体_GB2312" pitchFamily="49" charset="-122"/>
              <a:ea typeface="楷体_GB2312" pitchFamily="49" charset="-122"/>
            </a:endParaRPr>
          </a:p>
        </p:txBody>
      </p:sp>
      <p:sp>
        <p:nvSpPr>
          <p:cNvPr id="32771" name="文本占位符 32770"/>
          <p:cNvSpPr>
            <a:spLocks noGrp="1"/>
          </p:cNvSpPr>
          <p:nvPr>
            <p:ph type="body" idx="1"/>
          </p:nvPr>
        </p:nvSpPr>
        <p:spPr>
          <a:xfrm>
            <a:off x="457200" y="1557338"/>
            <a:ext cx="8229600" cy="4824412"/>
          </a:xfrm>
          <a:ln/>
        </p:spPr>
        <p:txBody>
          <a:bodyPr/>
          <a:p>
            <a:pPr>
              <a:lnSpc>
                <a:spcPct val="90000"/>
              </a:lnSpc>
            </a:pPr>
            <a:r>
              <a:rPr lang="en-US" altLang="zh-CN" sz="2800">
                <a:ea typeface="楷体_GB2312" pitchFamily="49" charset="-122"/>
              </a:rPr>
              <a:t>SLT</a:t>
            </a:r>
            <a:r>
              <a:rPr lang="zh-CN" altLang="en-US" sz="2800" dirty="0">
                <a:ea typeface="楷体_GB2312" pitchFamily="49" charset="-122"/>
              </a:rPr>
              <a:t>被认为是目前针对</a:t>
            </a:r>
            <a:r>
              <a:rPr lang="zh-CN" altLang="en-US" sz="2800" dirty="0">
                <a:solidFill>
                  <a:srgbClr val="0000FF"/>
                </a:solidFill>
                <a:ea typeface="楷体_GB2312" pitchFamily="49" charset="-122"/>
              </a:rPr>
              <a:t>有限样本</a:t>
            </a:r>
            <a:r>
              <a:rPr lang="zh-CN" altLang="en-US" sz="2800" dirty="0">
                <a:ea typeface="楷体_GB2312" pitchFamily="49" charset="-122"/>
              </a:rPr>
              <a:t>统计估计和预测学习的最佳理论，它从理论上较为系统地研究了经验风险最小化原则成立的条件、有限样本下经验风险与期望风险的关系及如何利用这些理论找到新的学习原则和方法等问题。</a:t>
            </a:r>
            <a:endParaRPr lang="zh-CN" altLang="en-US" sz="2800" dirty="0">
              <a:ea typeface="楷体_GB2312" pitchFamily="49" charset="-122"/>
            </a:endParaRPr>
          </a:p>
          <a:p>
            <a:pPr>
              <a:lnSpc>
                <a:spcPct val="90000"/>
              </a:lnSpc>
            </a:pPr>
            <a:endParaRPr lang="zh-CN" altLang="en-US" sz="2800" dirty="0">
              <a:ea typeface="楷体_GB2312" pitchFamily="49" charset="-122"/>
            </a:endParaRPr>
          </a:p>
          <a:p>
            <a:pPr>
              <a:lnSpc>
                <a:spcPct val="90000"/>
              </a:lnSpc>
            </a:pPr>
            <a:r>
              <a:rPr lang="en-US" altLang="zh-CN" sz="2800">
                <a:ea typeface="楷体_GB2312" pitchFamily="49" charset="-122"/>
              </a:rPr>
              <a:t>SLT</a:t>
            </a:r>
            <a:r>
              <a:rPr lang="zh-CN" altLang="en-US" sz="2800" dirty="0">
                <a:ea typeface="楷体_GB2312" pitchFamily="49" charset="-122"/>
              </a:rPr>
              <a:t>的主要内容包括</a:t>
            </a:r>
            <a:r>
              <a:rPr lang="en-US" altLang="zh-CN" sz="2800">
                <a:ea typeface="楷体_GB2312" pitchFamily="49" charset="-122"/>
              </a:rPr>
              <a:t>:</a:t>
            </a:r>
            <a:endParaRPr lang="en-US" altLang="zh-CN" sz="2800">
              <a:ea typeface="楷体_GB2312" pitchFamily="49" charset="-122"/>
            </a:endParaRPr>
          </a:p>
          <a:p>
            <a:pPr lvl="1">
              <a:lnSpc>
                <a:spcPct val="90000"/>
              </a:lnSpc>
            </a:pPr>
            <a:r>
              <a:rPr lang="zh-CN" altLang="en-US" sz="2400" dirty="0">
                <a:ea typeface="楷体_GB2312" pitchFamily="49" charset="-122"/>
              </a:rPr>
              <a:t>基于经验风险原则的统计学习过程的一致性理论</a:t>
            </a:r>
            <a:endParaRPr lang="zh-CN" altLang="en-US" sz="2400" dirty="0">
              <a:ea typeface="楷体_GB2312" pitchFamily="49" charset="-122"/>
            </a:endParaRPr>
          </a:p>
          <a:p>
            <a:pPr lvl="1">
              <a:lnSpc>
                <a:spcPct val="90000"/>
              </a:lnSpc>
            </a:pPr>
            <a:r>
              <a:rPr lang="zh-CN" altLang="en-US" sz="2400" dirty="0">
                <a:ea typeface="楷体_GB2312" pitchFamily="49" charset="-122"/>
              </a:rPr>
              <a:t>学习过程收敛速度的非渐进理论</a:t>
            </a:r>
            <a:endParaRPr lang="zh-CN" altLang="en-US" sz="2400" dirty="0">
              <a:ea typeface="楷体_GB2312" pitchFamily="49" charset="-122"/>
            </a:endParaRPr>
          </a:p>
          <a:p>
            <a:pPr lvl="1">
              <a:lnSpc>
                <a:spcPct val="90000"/>
              </a:lnSpc>
            </a:pPr>
            <a:r>
              <a:rPr lang="zh-CN" altLang="en-US" sz="2400" dirty="0">
                <a:solidFill>
                  <a:srgbClr val="FF3300"/>
                </a:solidFill>
                <a:ea typeface="楷体_GB2312" pitchFamily="49" charset="-122"/>
              </a:rPr>
              <a:t>控制学习过程的推广能力的理论</a:t>
            </a:r>
            <a:endParaRPr lang="zh-CN" altLang="en-US" sz="2400" dirty="0">
              <a:solidFill>
                <a:srgbClr val="FF3300"/>
              </a:solidFill>
              <a:ea typeface="楷体_GB2312" pitchFamily="49" charset="-122"/>
            </a:endParaRPr>
          </a:p>
          <a:p>
            <a:pPr lvl="1">
              <a:lnSpc>
                <a:spcPct val="90000"/>
              </a:lnSpc>
            </a:pPr>
            <a:r>
              <a:rPr lang="zh-CN" altLang="en-US" sz="2400" dirty="0">
                <a:ea typeface="楷体_GB2312" pitchFamily="49" charset="-122"/>
              </a:rPr>
              <a:t>构造学习算法的理论</a:t>
            </a:r>
            <a:endParaRPr lang="zh-CN" altLang="en-US" sz="2400" dirty="0">
              <a:ea typeface="楷体_GB2312"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标题 100353"/>
          <p:cNvSpPr>
            <a:spLocks noGrp="1"/>
          </p:cNvSpPr>
          <p:nvPr>
            <p:ph type="title"/>
          </p:nvPr>
        </p:nvSpPr>
        <p:spPr>
          <a:xfrm>
            <a:off x="457200" y="457200"/>
            <a:ext cx="8229600" cy="811213"/>
          </a:xfrm>
          <a:ln/>
        </p:spPr>
        <p:txBody>
          <a:bodyPr anchor="ctr"/>
          <a:p>
            <a:r>
              <a:rPr lang="en-US" altLang="zh-CN" sz="3600" b="1">
                <a:latin typeface="Times New Roman" panose="02020603050405020304" pitchFamily="18" charset="0"/>
                <a:ea typeface="楷体_GB2312" pitchFamily="49" charset="-122"/>
              </a:rPr>
              <a:t>VC</a:t>
            </a:r>
            <a:r>
              <a:rPr lang="zh-CN" altLang="en-US" sz="3600" b="1">
                <a:latin typeface="Times New Roman" panose="02020603050405020304" pitchFamily="18" charset="0"/>
                <a:ea typeface="楷体_GB2312" pitchFamily="49" charset="-122"/>
              </a:rPr>
              <a:t>维</a:t>
            </a:r>
            <a:r>
              <a:rPr lang="en-US" altLang="zh-CN" sz="3600" b="1">
                <a:latin typeface="Times New Roman" panose="02020603050405020304" pitchFamily="18" charset="0"/>
                <a:ea typeface="楷体_GB2312" pitchFamily="49" charset="-122"/>
              </a:rPr>
              <a:t>(</a:t>
            </a:r>
            <a:r>
              <a:rPr lang="zh-CN" altLang="en-US" sz="3600" b="1" dirty="0">
                <a:latin typeface="Times New Roman" panose="02020603050405020304" pitchFamily="18" charset="0"/>
                <a:ea typeface="楷体_GB2312" pitchFamily="49" charset="-122"/>
              </a:rPr>
              <a:t>函数的多样性</a:t>
            </a:r>
            <a:r>
              <a:rPr lang="en-US" altLang="zh-CN" sz="3600" b="1">
                <a:latin typeface="Times New Roman" panose="02020603050405020304" pitchFamily="18" charset="0"/>
                <a:ea typeface="楷体_GB2312" pitchFamily="49" charset="-122"/>
              </a:rPr>
              <a:t>)</a:t>
            </a:r>
            <a:endParaRPr lang="en-US" altLang="zh-CN" sz="3600" b="1">
              <a:latin typeface="Times New Roman" panose="02020603050405020304" pitchFamily="18" charset="0"/>
              <a:ea typeface="楷体_GB2312" pitchFamily="49" charset="-122"/>
            </a:endParaRPr>
          </a:p>
        </p:txBody>
      </p:sp>
      <p:sp>
        <p:nvSpPr>
          <p:cNvPr id="100355" name="文本占位符 100354"/>
          <p:cNvSpPr>
            <a:spLocks noGrp="1"/>
          </p:cNvSpPr>
          <p:nvPr>
            <p:ph type="body" idx="1"/>
          </p:nvPr>
        </p:nvSpPr>
        <p:spPr>
          <a:xfrm>
            <a:off x="539750" y="1341438"/>
            <a:ext cx="8208963" cy="5135562"/>
          </a:xfrm>
          <a:ln/>
        </p:spPr>
        <p:txBody>
          <a:bodyPr/>
          <a:p>
            <a:pPr>
              <a:lnSpc>
                <a:spcPct val="80000"/>
              </a:lnSpc>
            </a:pPr>
            <a:r>
              <a:rPr lang="zh-CN" altLang="en-US" sz="2800" dirty="0">
                <a:latin typeface="Times New Roman" panose="02020603050405020304" pitchFamily="18" charset="0"/>
                <a:ea typeface="楷体_GB2312" pitchFamily="49" charset="-122"/>
              </a:rPr>
              <a:t>为了研究经验风险最小化函数集的学习一致收敛速度和推广性，</a:t>
            </a:r>
            <a:r>
              <a:rPr lang="en-US" altLang="zh-CN" sz="2800">
                <a:latin typeface="Times New Roman" panose="02020603050405020304" pitchFamily="18" charset="0"/>
                <a:ea typeface="楷体_GB2312" pitchFamily="49" charset="-122"/>
              </a:rPr>
              <a:t>SLT</a:t>
            </a:r>
            <a:r>
              <a:rPr lang="zh-CN" altLang="en-US" sz="2800" dirty="0">
                <a:latin typeface="Times New Roman" panose="02020603050405020304" pitchFamily="18" charset="0"/>
                <a:ea typeface="楷体_GB2312" pitchFamily="49" charset="-122"/>
              </a:rPr>
              <a:t>定义了一些指标来衡量函数集的性能，其中最重要的就是</a:t>
            </a:r>
            <a:r>
              <a:rPr lang="en-US" altLang="zh-CN" sz="2800">
                <a:latin typeface="Times New Roman" panose="02020603050405020304" pitchFamily="18" charset="0"/>
                <a:ea typeface="楷体_GB2312" pitchFamily="49" charset="-122"/>
              </a:rPr>
              <a:t>VC</a:t>
            </a:r>
            <a:r>
              <a:rPr lang="zh-CN" altLang="en-US" sz="2800">
                <a:latin typeface="Times New Roman" panose="02020603050405020304" pitchFamily="18" charset="0"/>
                <a:ea typeface="楷体_GB2312" pitchFamily="49" charset="-122"/>
              </a:rPr>
              <a:t>维</a:t>
            </a:r>
            <a:r>
              <a:rPr lang="en-US" altLang="zh-CN" sz="2800">
                <a:latin typeface="Times New Roman" panose="02020603050405020304" pitchFamily="18" charset="0"/>
                <a:ea typeface="楷体_GB2312" pitchFamily="49" charset="-122"/>
              </a:rPr>
              <a:t>(</a:t>
            </a:r>
            <a:r>
              <a:rPr lang="en-US" altLang="zh-CN" sz="2800" err="1">
                <a:latin typeface="Times New Roman" panose="02020603050405020304" pitchFamily="18" charset="0"/>
                <a:ea typeface="楷体_GB2312" pitchFamily="49" charset="-122"/>
              </a:rPr>
              <a:t>Vapnik-Chervonenkis</a:t>
            </a:r>
            <a:r>
              <a:rPr lang="en-US" altLang="zh-CN" sz="2800">
                <a:latin typeface="Times New Roman" panose="02020603050405020304" pitchFamily="18" charset="0"/>
                <a:ea typeface="楷体_GB2312" pitchFamily="49" charset="-122"/>
              </a:rPr>
              <a:t> Dimension)</a:t>
            </a:r>
            <a:r>
              <a:rPr lang="zh-CN" altLang="en-US" sz="2800" dirty="0">
                <a:latin typeface="Times New Roman" panose="02020603050405020304" pitchFamily="18" charset="0"/>
                <a:ea typeface="楷体_GB2312" pitchFamily="49" charset="-122"/>
              </a:rPr>
              <a:t>。</a:t>
            </a:r>
            <a:endParaRPr lang="zh-CN" altLang="en-US" sz="2800" dirty="0">
              <a:latin typeface="Times New Roman" panose="02020603050405020304" pitchFamily="18" charset="0"/>
              <a:ea typeface="楷体_GB2312" pitchFamily="49" charset="-122"/>
            </a:endParaRPr>
          </a:p>
          <a:p>
            <a:pPr>
              <a:lnSpc>
                <a:spcPct val="80000"/>
              </a:lnSpc>
            </a:pPr>
            <a:endParaRPr lang="zh-CN" altLang="en-US" sz="2800" dirty="0">
              <a:latin typeface="Times New Roman" panose="02020603050405020304" pitchFamily="18" charset="0"/>
              <a:ea typeface="楷体_GB2312" pitchFamily="49" charset="-122"/>
            </a:endParaRPr>
          </a:p>
          <a:p>
            <a:pPr>
              <a:lnSpc>
                <a:spcPct val="80000"/>
              </a:lnSpc>
            </a:pPr>
            <a:r>
              <a:rPr lang="en-US" altLang="zh-CN" sz="2800" b="1">
                <a:solidFill>
                  <a:srgbClr val="0000FF"/>
                </a:solidFill>
                <a:latin typeface="Times New Roman" panose="02020603050405020304" pitchFamily="18" charset="0"/>
                <a:ea typeface="楷体_GB2312" pitchFamily="49" charset="-122"/>
              </a:rPr>
              <a:t>VC</a:t>
            </a:r>
            <a:r>
              <a:rPr lang="zh-CN" altLang="en-US" sz="2800" b="1" dirty="0">
                <a:solidFill>
                  <a:srgbClr val="0000FF"/>
                </a:solidFill>
                <a:latin typeface="Times New Roman" panose="02020603050405020304" pitchFamily="18" charset="0"/>
                <a:ea typeface="楷体_GB2312" pitchFamily="49" charset="-122"/>
              </a:rPr>
              <a:t>维</a:t>
            </a:r>
            <a:r>
              <a:rPr lang="zh-CN" altLang="en-US" sz="2800" dirty="0">
                <a:latin typeface="Times New Roman" panose="02020603050405020304" pitchFamily="18" charset="0"/>
                <a:ea typeface="楷体_GB2312" pitchFamily="49" charset="-122"/>
              </a:rPr>
              <a:t>：对于一个指示函数（即只有0和1两种取值的函数）集，如果存在</a:t>
            </a:r>
            <a:r>
              <a:rPr lang="en-US" altLang="zh-CN" sz="2800">
                <a:latin typeface="Times New Roman" panose="02020603050405020304" pitchFamily="18" charset="0"/>
                <a:ea typeface="楷体_GB2312" pitchFamily="49" charset="-122"/>
              </a:rPr>
              <a:t>h</a:t>
            </a:r>
            <a:r>
              <a:rPr lang="zh-CN" altLang="en-US" sz="2800" dirty="0">
                <a:latin typeface="Times New Roman" panose="02020603050405020304" pitchFamily="18" charset="0"/>
                <a:ea typeface="楷体_GB2312" pitchFamily="49" charset="-122"/>
              </a:rPr>
              <a:t>个样本能够被函数集里的函数按照所有可能的</a:t>
            </a:r>
            <a:r>
              <a:rPr lang="en-US" altLang="zh-CN" sz="2800">
                <a:latin typeface="Times New Roman" panose="02020603050405020304" pitchFamily="18" charset="0"/>
                <a:ea typeface="楷体_GB2312" pitchFamily="49" charset="-122"/>
              </a:rPr>
              <a:t>2</a:t>
            </a:r>
            <a:r>
              <a:rPr lang="en-US" altLang="zh-CN" sz="2800" baseline="30000">
                <a:latin typeface="Times New Roman" panose="02020603050405020304" pitchFamily="18" charset="0"/>
                <a:ea typeface="楷体_GB2312" pitchFamily="49" charset="-122"/>
              </a:rPr>
              <a:t>h</a:t>
            </a:r>
            <a:r>
              <a:rPr lang="zh-CN" altLang="en-US" sz="2800" dirty="0">
                <a:latin typeface="Times New Roman" panose="02020603050405020304" pitchFamily="18" charset="0"/>
                <a:ea typeface="楷体_GB2312" pitchFamily="49" charset="-122"/>
              </a:rPr>
              <a:t>种形式分开，则称函数集能够把</a:t>
            </a:r>
            <a:r>
              <a:rPr lang="en-US" altLang="zh-CN" sz="2800">
                <a:latin typeface="Times New Roman" panose="02020603050405020304" pitchFamily="18" charset="0"/>
                <a:ea typeface="楷体_GB2312" pitchFamily="49" charset="-122"/>
              </a:rPr>
              <a:t>h</a:t>
            </a:r>
            <a:r>
              <a:rPr lang="zh-CN" altLang="en-US" sz="2800" dirty="0">
                <a:latin typeface="Times New Roman" panose="02020603050405020304" pitchFamily="18" charset="0"/>
                <a:ea typeface="楷体_GB2312" pitchFamily="49" charset="-122"/>
              </a:rPr>
              <a:t>个样本打散，函数集的</a:t>
            </a:r>
            <a:r>
              <a:rPr lang="en-US" altLang="zh-CN" sz="2800">
                <a:latin typeface="Times New Roman" panose="02020603050405020304" pitchFamily="18" charset="0"/>
                <a:ea typeface="楷体_GB2312" pitchFamily="49" charset="-122"/>
              </a:rPr>
              <a:t>VC</a:t>
            </a:r>
            <a:r>
              <a:rPr lang="zh-CN" altLang="en-US" sz="2800" dirty="0">
                <a:latin typeface="Times New Roman" panose="02020603050405020304" pitchFamily="18" charset="0"/>
                <a:ea typeface="楷体_GB2312" pitchFamily="49" charset="-122"/>
              </a:rPr>
              <a:t>维就是能够打散的最大样本数目。</a:t>
            </a:r>
            <a:endParaRPr lang="zh-CN" altLang="en-US" sz="2800" dirty="0">
              <a:latin typeface="Times New Roman" panose="02020603050405020304" pitchFamily="18" charset="0"/>
              <a:ea typeface="楷体_GB2312" pitchFamily="49" charset="-122"/>
            </a:endParaRPr>
          </a:p>
          <a:p>
            <a:pPr>
              <a:lnSpc>
                <a:spcPct val="80000"/>
              </a:lnSpc>
            </a:pPr>
            <a:endParaRPr lang="zh-CN" altLang="en-US" sz="2800" dirty="0">
              <a:latin typeface="Times New Roman" panose="02020603050405020304" pitchFamily="18" charset="0"/>
              <a:ea typeface="楷体_GB2312" pitchFamily="49" charset="-122"/>
            </a:endParaRPr>
          </a:p>
          <a:p>
            <a:pPr>
              <a:lnSpc>
                <a:spcPct val="80000"/>
              </a:lnSpc>
            </a:pPr>
            <a:r>
              <a:rPr lang="zh-CN" altLang="en-US" sz="2800" dirty="0">
                <a:latin typeface="Times New Roman" panose="02020603050405020304" pitchFamily="18" charset="0"/>
                <a:ea typeface="楷体_GB2312" pitchFamily="49" charset="-122"/>
              </a:rPr>
              <a:t>如果对任意的样本数，总有函数能打散它们，则函数集的</a:t>
            </a:r>
            <a:r>
              <a:rPr lang="en-US" altLang="zh-CN" sz="2800">
                <a:latin typeface="Times New Roman" panose="02020603050405020304" pitchFamily="18" charset="0"/>
                <a:ea typeface="楷体_GB2312" pitchFamily="49" charset="-122"/>
              </a:rPr>
              <a:t>VC</a:t>
            </a:r>
            <a:r>
              <a:rPr lang="zh-CN" altLang="en-US" sz="2800" dirty="0">
                <a:latin typeface="Times New Roman" panose="02020603050405020304" pitchFamily="18" charset="0"/>
                <a:ea typeface="楷体_GB2312" pitchFamily="49" charset="-122"/>
              </a:rPr>
              <a:t>维就是无穷大。</a:t>
            </a:r>
            <a:endParaRPr lang="zh-CN" altLang="en-US" sz="280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1794" name="图片 161793"/>
          <p:cNvPicPr>
            <a:picLocks noChangeAspect="1"/>
          </p:cNvPicPr>
          <p:nvPr/>
        </p:nvPicPr>
        <p:blipFill>
          <a:blip r:embed="rId1"/>
          <a:stretch>
            <a:fillRect/>
          </a:stretch>
        </p:blipFill>
        <p:spPr>
          <a:xfrm>
            <a:off x="900113" y="981075"/>
            <a:ext cx="7685087" cy="4968875"/>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标题 101377"/>
          <p:cNvSpPr>
            <a:spLocks noGrp="1"/>
          </p:cNvSpPr>
          <p:nvPr>
            <p:ph type="title"/>
          </p:nvPr>
        </p:nvSpPr>
        <p:spPr>
          <a:xfrm>
            <a:off x="611188" y="457200"/>
            <a:ext cx="8075612" cy="1027113"/>
          </a:xfrm>
          <a:ln/>
        </p:spPr>
        <p:txBody>
          <a:bodyPr anchor="ctr"/>
          <a:p>
            <a:r>
              <a:rPr lang="en-US" altLang="zh-CN" sz="4000" b="1">
                <a:latin typeface="Times New Roman" panose="02020603050405020304" pitchFamily="18" charset="0"/>
                <a:ea typeface="楷体_GB2312" pitchFamily="49" charset="-122"/>
              </a:rPr>
              <a:t>VC</a:t>
            </a:r>
            <a:r>
              <a:rPr lang="zh-CN" altLang="en-US" sz="4000" b="1" dirty="0">
                <a:latin typeface="Times New Roman" panose="02020603050405020304" pitchFamily="18" charset="0"/>
                <a:ea typeface="楷体_GB2312" pitchFamily="49" charset="-122"/>
              </a:rPr>
              <a:t>维（续）</a:t>
            </a:r>
            <a:endParaRPr lang="zh-CN" altLang="en-US" sz="4000" b="1" dirty="0">
              <a:latin typeface="Times New Roman" panose="02020603050405020304" pitchFamily="18" charset="0"/>
              <a:ea typeface="楷体_GB2312" pitchFamily="49" charset="-122"/>
            </a:endParaRPr>
          </a:p>
        </p:txBody>
      </p:sp>
      <p:sp>
        <p:nvSpPr>
          <p:cNvPr id="101379" name="文本占位符 101378"/>
          <p:cNvSpPr>
            <a:spLocks noGrp="1"/>
          </p:cNvSpPr>
          <p:nvPr>
            <p:ph type="body" idx="1"/>
          </p:nvPr>
        </p:nvSpPr>
        <p:spPr>
          <a:xfrm>
            <a:off x="611188" y="1484313"/>
            <a:ext cx="8075612" cy="4824412"/>
          </a:xfrm>
          <a:ln/>
        </p:spPr>
        <p:txBody>
          <a:bodyPr/>
          <a:p>
            <a:r>
              <a:rPr lang="zh-CN" altLang="en-US" dirty="0">
                <a:latin typeface="楷体_GB2312" pitchFamily="49" charset="-122"/>
                <a:ea typeface="楷体_GB2312" pitchFamily="49" charset="-122"/>
              </a:rPr>
              <a:t>一般而言</a:t>
            </a:r>
            <a:r>
              <a:rPr lang="en-US" altLang="zh-CN">
                <a:latin typeface="楷体_GB2312" pitchFamily="49" charset="-122"/>
                <a:ea typeface="楷体_GB2312" pitchFamily="49" charset="-122"/>
              </a:rPr>
              <a:t>,VC</a:t>
            </a:r>
            <a:r>
              <a:rPr lang="zh-CN" altLang="en-US" dirty="0">
                <a:latin typeface="楷体_GB2312" pitchFamily="49" charset="-122"/>
                <a:ea typeface="楷体_GB2312" pitchFamily="49" charset="-122"/>
              </a:rPr>
              <a:t>维越大</a:t>
            </a:r>
            <a:r>
              <a:rPr lang="en-US" altLang="zh-CN">
                <a:latin typeface="楷体_GB2312" pitchFamily="49" charset="-122"/>
                <a:ea typeface="楷体_GB2312" pitchFamily="49" charset="-122"/>
              </a:rPr>
              <a:t>,</a:t>
            </a:r>
            <a:r>
              <a:rPr lang="zh-CN" altLang="en-US" dirty="0">
                <a:latin typeface="楷体_GB2312" pitchFamily="49" charset="-122"/>
                <a:ea typeface="楷体_GB2312" pitchFamily="49" charset="-122"/>
              </a:rPr>
              <a:t> 学习能力就越强</a:t>
            </a:r>
            <a:r>
              <a:rPr lang="en-US" altLang="zh-CN">
                <a:latin typeface="楷体_GB2312" pitchFamily="49" charset="-122"/>
                <a:ea typeface="楷体_GB2312" pitchFamily="49" charset="-122"/>
              </a:rPr>
              <a:t>,</a:t>
            </a:r>
            <a:r>
              <a:rPr lang="zh-CN" altLang="en-US" dirty="0">
                <a:latin typeface="楷体_GB2312" pitchFamily="49" charset="-122"/>
                <a:ea typeface="楷体_GB2312" pitchFamily="49" charset="-122"/>
              </a:rPr>
              <a:t>但学习机器也越复杂。</a:t>
            </a:r>
            <a:endParaRPr lang="zh-CN" altLang="en-US" dirty="0">
              <a:latin typeface="楷体_GB2312" pitchFamily="49" charset="-122"/>
              <a:ea typeface="楷体_GB2312" pitchFamily="49" charset="-122"/>
            </a:endParaRPr>
          </a:p>
          <a:p>
            <a:r>
              <a:rPr lang="zh-CN" altLang="en-US" dirty="0">
                <a:latin typeface="楷体_GB2312" pitchFamily="49" charset="-122"/>
                <a:ea typeface="楷体_GB2312" pitchFamily="49" charset="-122"/>
              </a:rPr>
              <a:t>目前还没有通用的关于计算任意函数集的</a:t>
            </a:r>
            <a:r>
              <a:rPr lang="en-US" altLang="zh-CN">
                <a:latin typeface="楷体_GB2312" pitchFamily="49" charset="-122"/>
                <a:ea typeface="楷体_GB2312" pitchFamily="49" charset="-122"/>
              </a:rPr>
              <a:t>VC</a:t>
            </a:r>
            <a:r>
              <a:rPr lang="zh-CN" altLang="en-US" dirty="0">
                <a:latin typeface="楷体_GB2312" pitchFamily="49" charset="-122"/>
                <a:ea typeface="楷体_GB2312" pitchFamily="49" charset="-122"/>
              </a:rPr>
              <a:t>维的理论</a:t>
            </a:r>
            <a:r>
              <a:rPr lang="en-US" altLang="zh-CN">
                <a:latin typeface="楷体_GB2312" pitchFamily="49" charset="-122"/>
                <a:ea typeface="楷体_GB2312" pitchFamily="49" charset="-122"/>
              </a:rPr>
              <a:t>,</a:t>
            </a:r>
            <a:r>
              <a:rPr lang="zh-CN" altLang="en-US" dirty="0">
                <a:latin typeface="楷体_GB2312" pitchFamily="49" charset="-122"/>
                <a:ea typeface="楷体_GB2312" pitchFamily="49" charset="-122"/>
              </a:rPr>
              <a:t>只有对一些特殊函数集的</a:t>
            </a:r>
            <a:r>
              <a:rPr lang="en-US" altLang="zh-CN">
                <a:latin typeface="楷体_GB2312" pitchFamily="49" charset="-122"/>
                <a:ea typeface="楷体_GB2312" pitchFamily="49" charset="-122"/>
              </a:rPr>
              <a:t>VC</a:t>
            </a:r>
            <a:r>
              <a:rPr lang="zh-CN" altLang="en-US" dirty="0">
                <a:latin typeface="楷体_GB2312" pitchFamily="49" charset="-122"/>
                <a:ea typeface="楷体_GB2312" pitchFamily="49" charset="-122"/>
              </a:rPr>
              <a:t>维可以准确知道。</a:t>
            </a:r>
            <a:endParaRPr lang="en-US" altLang="zh-CN">
              <a:latin typeface="楷体_GB2312" pitchFamily="49" charset="-122"/>
              <a:ea typeface="楷体_GB2312" pitchFamily="49" charset="-122"/>
            </a:endParaRPr>
          </a:p>
          <a:p>
            <a:r>
              <a:rPr lang="en-US" altLang="zh-CN">
                <a:latin typeface="楷体_GB2312" pitchFamily="49" charset="-122"/>
                <a:ea typeface="楷体_GB2312" pitchFamily="49" charset="-122"/>
              </a:rPr>
              <a:t>N</a:t>
            </a:r>
            <a:r>
              <a:rPr lang="zh-CN" altLang="en-US" dirty="0">
                <a:latin typeface="楷体_GB2312" pitchFamily="49" charset="-122"/>
                <a:ea typeface="楷体_GB2312" pitchFamily="49" charset="-122"/>
              </a:rPr>
              <a:t>维实数空间中线性分类器和线性实函数的</a:t>
            </a:r>
            <a:r>
              <a:rPr lang="en-US" altLang="zh-CN">
                <a:latin typeface="楷体_GB2312" pitchFamily="49" charset="-122"/>
                <a:ea typeface="楷体_GB2312" pitchFamily="49" charset="-122"/>
              </a:rPr>
              <a:t>VC</a:t>
            </a:r>
            <a:r>
              <a:rPr lang="zh-CN" altLang="en-US" dirty="0">
                <a:latin typeface="楷体_GB2312" pitchFamily="49" charset="-122"/>
                <a:ea typeface="楷体_GB2312" pitchFamily="49" charset="-122"/>
              </a:rPr>
              <a:t>维是</a:t>
            </a:r>
            <a:r>
              <a:rPr lang="en-US" altLang="zh-CN">
                <a:latin typeface="楷体_GB2312" pitchFamily="49" charset="-122"/>
                <a:ea typeface="楷体_GB2312" pitchFamily="49" charset="-122"/>
              </a:rPr>
              <a:t>n+1</a:t>
            </a:r>
            <a:r>
              <a:rPr lang="zh-CN" altLang="en-US" dirty="0">
                <a:latin typeface="楷体_GB2312" pitchFamily="49" charset="-122"/>
                <a:ea typeface="楷体_GB2312" pitchFamily="49" charset="-122"/>
              </a:rPr>
              <a:t>。</a:t>
            </a:r>
            <a:endParaRPr lang="zh-CN" altLang="en-US" dirty="0">
              <a:latin typeface="楷体_GB2312" pitchFamily="49" charset="-122"/>
              <a:ea typeface="楷体_GB2312" pitchFamily="49" charset="-122"/>
            </a:endParaRPr>
          </a:p>
          <a:p>
            <a:r>
              <a:rPr lang="en-US" altLang="zh-CN">
                <a:latin typeface="楷体_GB2312" pitchFamily="49" charset="-122"/>
                <a:ea typeface="楷体_GB2312" pitchFamily="49" charset="-122"/>
              </a:rPr>
              <a:t>Sin(ax)</a:t>
            </a:r>
            <a:r>
              <a:rPr lang="zh-CN" altLang="en-US">
                <a:latin typeface="楷体_GB2312" pitchFamily="49" charset="-122"/>
                <a:ea typeface="楷体_GB2312" pitchFamily="49" charset="-122"/>
              </a:rPr>
              <a:t>的</a:t>
            </a:r>
            <a:r>
              <a:rPr lang="en-US" altLang="zh-CN">
                <a:latin typeface="楷体_GB2312" pitchFamily="49" charset="-122"/>
                <a:ea typeface="楷体_GB2312" pitchFamily="49" charset="-122"/>
              </a:rPr>
              <a:t>VC</a:t>
            </a:r>
            <a:r>
              <a:rPr lang="zh-CN" altLang="en-US" dirty="0">
                <a:latin typeface="楷体_GB2312" pitchFamily="49" charset="-122"/>
                <a:ea typeface="楷体_GB2312" pitchFamily="49" charset="-122"/>
              </a:rPr>
              <a:t>维为无穷大。</a:t>
            </a:r>
            <a:endParaRPr lang="zh-CN" altLang="en-US" dirty="0">
              <a:latin typeface="楷体_GB2312" pitchFamily="49" charset="-122"/>
              <a:ea typeface="楷体_GB2312" pitchFamily="49" charset="-122"/>
            </a:endParaRPr>
          </a:p>
          <a:p>
            <a:r>
              <a:rPr lang="en-US" altLang="zh-CN">
                <a:latin typeface="Arial" panose="020B0604020202020204" pitchFamily="34" charset="0"/>
                <a:ea typeface="楷体_GB2312" pitchFamily="49" charset="-122"/>
              </a:rPr>
              <a:t>……</a:t>
            </a:r>
            <a:endParaRPr lang="zh-CN" altLang="en-US" dirty="0">
              <a:latin typeface="楷体_GB2312" pitchFamily="49" charset="-122"/>
              <a:ea typeface="楷体_GB2312"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标题 102401"/>
          <p:cNvSpPr>
            <a:spLocks noGrp="1"/>
          </p:cNvSpPr>
          <p:nvPr>
            <p:ph type="title"/>
          </p:nvPr>
        </p:nvSpPr>
        <p:spPr>
          <a:xfrm>
            <a:off x="755650" y="457200"/>
            <a:ext cx="7931150" cy="1371600"/>
          </a:xfrm>
          <a:ln/>
        </p:spPr>
        <p:txBody>
          <a:bodyPr anchor="ctr"/>
          <a:p>
            <a:r>
              <a:rPr lang="en-US" altLang="zh-CN" sz="4000" b="1">
                <a:latin typeface="楷体_GB2312" pitchFamily="49" charset="-122"/>
                <a:ea typeface="楷体_GB2312" pitchFamily="49" charset="-122"/>
              </a:rPr>
              <a:t>VC</a:t>
            </a:r>
            <a:r>
              <a:rPr lang="zh-CN" altLang="en-US" sz="4000" b="1" dirty="0">
                <a:latin typeface="楷体_GB2312" pitchFamily="49" charset="-122"/>
                <a:ea typeface="楷体_GB2312" pitchFamily="49" charset="-122"/>
              </a:rPr>
              <a:t>维（续）</a:t>
            </a:r>
            <a:endParaRPr lang="en-US" altLang="zh-CN" sz="4000" b="1">
              <a:latin typeface="楷体_GB2312" pitchFamily="49" charset="-122"/>
              <a:ea typeface="楷体_GB2312" pitchFamily="49" charset="-122"/>
            </a:endParaRPr>
          </a:p>
        </p:txBody>
      </p:sp>
      <p:sp>
        <p:nvSpPr>
          <p:cNvPr id="102403" name="文本占位符 102402"/>
          <p:cNvSpPr>
            <a:spLocks noGrp="1"/>
          </p:cNvSpPr>
          <p:nvPr>
            <p:ph type="body" idx="1"/>
          </p:nvPr>
        </p:nvSpPr>
        <p:spPr>
          <a:ln/>
        </p:spPr>
        <p:txBody>
          <a:bodyPr/>
          <a:p>
            <a:pPr>
              <a:buNone/>
            </a:pPr>
            <a:r>
              <a:rPr lang="zh-CN" altLang="en-US" dirty="0"/>
              <a:t>	  </a:t>
            </a:r>
            <a:r>
              <a:rPr lang="en-US" altLang="zh-CN" b="1">
                <a:latin typeface="Times New Roman" panose="02020603050405020304" pitchFamily="18" charset="0"/>
              </a:rPr>
              <a:t>Open problem:</a:t>
            </a:r>
            <a:r>
              <a:rPr lang="en-US" altLang="zh-CN"/>
              <a:t>   </a:t>
            </a:r>
            <a:r>
              <a:rPr lang="zh-CN" altLang="en-US" sz="3600" dirty="0">
                <a:latin typeface="楷体_GB2312" pitchFamily="49" charset="-122"/>
                <a:ea typeface="楷体_GB2312" pitchFamily="49" charset="-122"/>
              </a:rPr>
              <a:t>对于给定的学习函数集</a:t>
            </a:r>
            <a:r>
              <a:rPr lang="en-US" altLang="zh-CN" sz="3600">
                <a:latin typeface="楷体_GB2312" pitchFamily="49" charset="-122"/>
                <a:ea typeface="楷体_GB2312" pitchFamily="49" charset="-122"/>
              </a:rPr>
              <a:t>,</a:t>
            </a:r>
            <a:r>
              <a:rPr lang="zh-CN" altLang="en-US" sz="3600" dirty="0">
                <a:latin typeface="楷体_GB2312" pitchFamily="49" charset="-122"/>
                <a:ea typeface="楷体_GB2312" pitchFamily="49" charset="-122"/>
              </a:rPr>
              <a:t>如何用理论或实验的方法计算其</a:t>
            </a:r>
            <a:r>
              <a:rPr lang="en-US" altLang="zh-CN" sz="3600">
                <a:latin typeface="楷体_GB2312" pitchFamily="49" charset="-122"/>
                <a:ea typeface="楷体_GB2312" pitchFamily="49" charset="-122"/>
              </a:rPr>
              <a:t>VC</a:t>
            </a:r>
            <a:r>
              <a:rPr lang="zh-CN" altLang="en-US" sz="3600" dirty="0">
                <a:latin typeface="楷体_GB2312" pitchFamily="49" charset="-122"/>
                <a:ea typeface="楷体_GB2312" pitchFamily="49" charset="-122"/>
              </a:rPr>
              <a:t>维是当前统计学习理论研究中有待解决的一个难点问题。</a:t>
            </a:r>
            <a:endParaRPr lang="zh-CN" altLang="en-US" sz="3600" dirty="0">
              <a:latin typeface="楷体_GB2312" pitchFamily="49" charset="-122"/>
              <a:ea typeface="楷体_GB2312"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标题 158721"/>
          <p:cNvSpPr>
            <a:spLocks noGrp="1"/>
          </p:cNvSpPr>
          <p:nvPr>
            <p:ph type="title"/>
          </p:nvPr>
        </p:nvSpPr>
        <p:spPr>
          <a:ln/>
        </p:spPr>
        <p:txBody>
          <a:bodyPr anchor="ctr"/>
          <a:p>
            <a:r>
              <a:rPr lang="zh-CN" altLang="en-US" sz="4000" b="1" dirty="0">
                <a:ea typeface="楷体_GB2312" pitchFamily="49" charset="-122"/>
              </a:rPr>
              <a:t>三个里程碑定理</a:t>
            </a:r>
            <a:endParaRPr lang="zh-CN" altLang="en-US" sz="4000" b="1" dirty="0">
              <a:ea typeface="楷体_GB2312" pitchFamily="49" charset="-122"/>
            </a:endParaRPr>
          </a:p>
        </p:txBody>
      </p:sp>
      <p:graphicFrame>
        <p:nvGraphicFramePr>
          <p:cNvPr id="158724" name="对象 158723"/>
          <p:cNvGraphicFramePr/>
          <p:nvPr/>
        </p:nvGraphicFramePr>
        <p:xfrm>
          <a:off x="539750" y="2133600"/>
          <a:ext cx="7632700" cy="2978150"/>
        </p:xfrm>
        <a:graphic>
          <a:graphicData uri="http://schemas.openxmlformats.org/presentationml/2006/ole">
            <mc:AlternateContent xmlns:mc="http://schemas.openxmlformats.org/markup-compatibility/2006">
              <mc:Choice xmlns:v="urn:schemas-microsoft-com:vml" Requires="v">
                <p:oleObj spid="_x0000_s3088" name="" r:id="rId1" imgW="3124200" imgH="1219200" progId="Equation.DSMT4">
                  <p:embed/>
                </p:oleObj>
              </mc:Choice>
              <mc:Fallback>
                <p:oleObj name="" r:id="rId1" imgW="3124200" imgH="1219200" progId="Equation.DSMT4">
                  <p:embed/>
                  <p:pic>
                    <p:nvPicPr>
                      <p:cNvPr id="0" name="图片 3087"/>
                      <p:cNvPicPr/>
                      <p:nvPr/>
                    </p:nvPicPr>
                    <p:blipFill>
                      <a:blip r:embed="rId2"/>
                      <a:stretch>
                        <a:fillRect/>
                      </a:stretch>
                    </p:blipFill>
                    <p:spPr>
                      <a:xfrm>
                        <a:off x="539750" y="2133600"/>
                        <a:ext cx="7632700" cy="2978150"/>
                      </a:xfrm>
                      <a:prstGeom prst="rect">
                        <a:avLst/>
                      </a:prstGeom>
                      <a:noFill/>
                      <a:ln w="38100">
                        <a:noFill/>
                        <a:miter/>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标题 164865"/>
          <p:cNvSpPr>
            <a:spLocks noGrp="1"/>
          </p:cNvSpPr>
          <p:nvPr>
            <p:ph type="title"/>
          </p:nvPr>
        </p:nvSpPr>
        <p:spPr>
          <a:xfrm>
            <a:off x="468313" y="1341438"/>
            <a:ext cx="8229600" cy="647700"/>
          </a:xfrm>
          <a:ln/>
        </p:spPr>
        <p:txBody>
          <a:bodyPr anchor="ctr"/>
          <a:p>
            <a:r>
              <a:rPr lang="en-US" altLang="zh-CN" sz="3600" b="1">
                <a:latin typeface="Times New Roman" panose="02020603050405020304" pitchFamily="18" charset="0"/>
                <a:ea typeface="黑体" panose="02010609060101010101" pitchFamily="2" charset="-122"/>
              </a:rPr>
              <a:t>SLT &amp; SVM</a:t>
            </a:r>
            <a:r>
              <a:rPr lang="zh-CN" altLang="en-US" sz="3600" b="1" dirty="0">
                <a:latin typeface="Times New Roman" panose="02020603050405020304" pitchFamily="18" charset="0"/>
                <a:ea typeface="黑体" panose="02010609060101010101" pitchFamily="2" charset="-122"/>
              </a:rPr>
              <a:t>的地位和作用</a:t>
            </a:r>
            <a:endParaRPr lang="zh-CN" altLang="en-US" sz="3600" b="1" dirty="0">
              <a:latin typeface="Times New Roman" panose="02020603050405020304" pitchFamily="18" charset="0"/>
              <a:ea typeface="黑体" panose="02010609060101010101" pitchFamily="2" charset="-122"/>
            </a:endParaRPr>
          </a:p>
        </p:txBody>
      </p:sp>
      <p:sp>
        <p:nvSpPr>
          <p:cNvPr id="164867" name="文本占位符 164866"/>
          <p:cNvSpPr>
            <a:spLocks noGrp="1"/>
          </p:cNvSpPr>
          <p:nvPr>
            <p:ph type="body" idx="1"/>
          </p:nvPr>
        </p:nvSpPr>
        <p:spPr>
          <a:xfrm>
            <a:off x="468313" y="2060575"/>
            <a:ext cx="8424862" cy="4248150"/>
          </a:xfrm>
          <a:ln/>
        </p:spPr>
        <p:txBody>
          <a:bodyPr/>
          <a:p>
            <a:pPr>
              <a:lnSpc>
                <a:spcPct val="90000"/>
              </a:lnSpc>
            </a:pPr>
            <a:r>
              <a:rPr lang="zh-CN" altLang="en-US" sz="2800" dirty="0">
                <a:ea typeface="楷体_GB2312" pitchFamily="49" charset="-122"/>
              </a:rPr>
              <a:t>是统计学习方法的优秀代表</a:t>
            </a:r>
            <a:endParaRPr lang="zh-CN" altLang="en-US" sz="2800" dirty="0">
              <a:ea typeface="楷体_GB2312" pitchFamily="49" charset="-122"/>
            </a:endParaRPr>
          </a:p>
          <a:p>
            <a:pPr>
              <a:lnSpc>
                <a:spcPct val="90000"/>
              </a:lnSpc>
            </a:pPr>
            <a:endParaRPr lang="zh-CN" altLang="en-US" sz="2800" dirty="0">
              <a:ea typeface="楷体_GB2312" pitchFamily="49" charset="-122"/>
            </a:endParaRPr>
          </a:p>
          <a:p>
            <a:pPr>
              <a:lnSpc>
                <a:spcPct val="90000"/>
              </a:lnSpc>
            </a:pPr>
            <a:r>
              <a:rPr lang="zh-CN" altLang="en-US" sz="2800" dirty="0">
                <a:ea typeface="楷体_GB2312" pitchFamily="49" charset="-122"/>
              </a:rPr>
              <a:t>有严密的数学依据，得到了严格的数学证明</a:t>
            </a:r>
            <a:endParaRPr lang="zh-CN" altLang="en-US" sz="2800" dirty="0">
              <a:ea typeface="楷体_GB2312" pitchFamily="49" charset="-122"/>
            </a:endParaRPr>
          </a:p>
          <a:p>
            <a:pPr>
              <a:lnSpc>
                <a:spcPct val="90000"/>
              </a:lnSpc>
            </a:pPr>
            <a:endParaRPr lang="zh-CN" altLang="en-US" sz="2800" dirty="0">
              <a:ea typeface="楷体_GB2312" pitchFamily="49" charset="-122"/>
            </a:endParaRPr>
          </a:p>
          <a:p>
            <a:pPr>
              <a:lnSpc>
                <a:spcPct val="90000"/>
              </a:lnSpc>
            </a:pPr>
            <a:r>
              <a:rPr lang="zh-CN" altLang="en-US" sz="2800" dirty="0">
                <a:ea typeface="楷体_GB2312" pitchFamily="49" charset="-122"/>
              </a:rPr>
              <a:t>有力反驳 </a:t>
            </a:r>
            <a:r>
              <a:rPr lang="zh-CN" altLang="en-US" sz="2800" dirty="0">
                <a:latin typeface="Arial" panose="020B0604020202020204" pitchFamily="34" charset="0"/>
                <a:ea typeface="楷体_GB2312" pitchFamily="49" charset="-122"/>
              </a:rPr>
              <a:t>——</a:t>
            </a:r>
            <a:r>
              <a:rPr lang="zh-CN" altLang="en-US" sz="2800" dirty="0">
                <a:ea typeface="楷体_GB2312" pitchFamily="49" charset="-122"/>
              </a:rPr>
              <a:t> “复杂的理论是没有用的，有用的是简单的算法”等错误观点</a:t>
            </a:r>
            <a:endParaRPr lang="zh-CN" altLang="en-US" sz="2800" dirty="0">
              <a:ea typeface="楷体_GB2312" pitchFamily="49" charset="-122"/>
            </a:endParaRPr>
          </a:p>
          <a:p>
            <a:pPr>
              <a:lnSpc>
                <a:spcPct val="90000"/>
              </a:lnSpc>
            </a:pPr>
            <a:endParaRPr lang="zh-CN" altLang="en-US" sz="2800" dirty="0">
              <a:ea typeface="楷体_GB2312" pitchFamily="49" charset="-122"/>
            </a:endParaRPr>
          </a:p>
          <a:p>
            <a:pPr>
              <a:lnSpc>
                <a:spcPct val="90000"/>
              </a:lnSpc>
            </a:pPr>
            <a:r>
              <a:rPr lang="zh-CN" altLang="en-US" sz="2800" dirty="0">
                <a:ea typeface="楷体_GB2312" pitchFamily="49" charset="-122"/>
              </a:rPr>
              <a:t>充分表明 </a:t>
            </a:r>
            <a:r>
              <a:rPr lang="zh-CN" altLang="en-US" sz="2800" dirty="0">
                <a:latin typeface="Arial" panose="020B0604020202020204" pitchFamily="34" charset="0"/>
                <a:ea typeface="楷体_GB2312" pitchFamily="49" charset="-122"/>
              </a:rPr>
              <a:t>——</a:t>
            </a:r>
            <a:r>
              <a:rPr lang="zh-CN" altLang="en-US" sz="2800" dirty="0">
                <a:ea typeface="楷体_GB2312" pitchFamily="49" charset="-122"/>
              </a:rPr>
              <a:t> “</a:t>
            </a:r>
            <a:r>
              <a:rPr lang="zh-CN" altLang="en-US" sz="2800" b="1" dirty="0">
                <a:solidFill>
                  <a:srgbClr val="0000FF"/>
                </a:solidFill>
                <a:ea typeface="楷体_GB2312" pitchFamily="49" charset="-122"/>
              </a:rPr>
              <a:t>没有什么比一个好的理论更实用了</a:t>
            </a:r>
            <a:r>
              <a:rPr lang="zh-CN" altLang="en-US" sz="2800" dirty="0">
                <a:ea typeface="楷体_GB2312" pitchFamily="49" charset="-122"/>
              </a:rPr>
              <a:t>”等基本的科学原则</a:t>
            </a:r>
            <a:endParaRPr lang="zh-CN" altLang="en-US" sz="2800" dirty="0">
              <a:ea typeface="楷体_GB2312" pitchFamily="49" charset="-122"/>
            </a:endParaRPr>
          </a:p>
        </p:txBody>
      </p:sp>
      <p:sp>
        <p:nvSpPr>
          <p:cNvPr id="164868" name="矩形 164867"/>
          <p:cNvSpPr/>
          <p:nvPr/>
        </p:nvSpPr>
        <p:spPr>
          <a:xfrm>
            <a:off x="468313" y="404813"/>
            <a:ext cx="7772400" cy="1008062"/>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4400" u="none" kern="1200" baseline="0">
                <a:solidFill>
                  <a:schemeClr val="tx1"/>
                </a:solidFill>
                <a:latin typeface="Arial" panose="020B0604020202020204" pitchFamily="34" charset="0"/>
                <a:ea typeface="宋体" panose="02010600030101010101" pitchFamily="2" charset="-122"/>
              </a:defRPr>
            </a:lvl1pPr>
          </a:lstStyle>
          <a:p>
            <a:pPr lvl="0"/>
            <a:r>
              <a:rPr lang="zh-CN" altLang="en-US" sz="4000" b="1" dirty="0">
                <a:ea typeface="楷体_GB2312" pitchFamily="49" charset="-122"/>
              </a:rPr>
              <a:t>概述</a:t>
            </a:r>
            <a:endParaRPr lang="zh-CN" altLang="en-US" sz="4000" b="1" dirty="0">
              <a:ea typeface="楷体_GB2312"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标题 103425"/>
          <p:cNvSpPr>
            <a:spLocks noGrp="1"/>
          </p:cNvSpPr>
          <p:nvPr>
            <p:ph type="title"/>
          </p:nvPr>
        </p:nvSpPr>
        <p:spPr>
          <a:xfrm>
            <a:off x="684213" y="457200"/>
            <a:ext cx="8002587" cy="884238"/>
          </a:xfrm>
          <a:ln/>
        </p:spPr>
        <p:txBody>
          <a:bodyPr anchor="ctr"/>
          <a:p>
            <a:r>
              <a:rPr lang="zh-CN" altLang="en-US" dirty="0">
                <a:ea typeface="楷体_GB2312" pitchFamily="49" charset="-122"/>
              </a:rPr>
              <a:t>推广性的界</a:t>
            </a:r>
            <a:endParaRPr lang="zh-CN" altLang="en-US" dirty="0">
              <a:ea typeface="楷体_GB2312" pitchFamily="49" charset="-122"/>
            </a:endParaRPr>
          </a:p>
        </p:txBody>
      </p:sp>
      <p:sp>
        <p:nvSpPr>
          <p:cNvPr id="103427" name="文本占位符 103426"/>
          <p:cNvSpPr>
            <a:spLocks noGrp="1"/>
          </p:cNvSpPr>
          <p:nvPr>
            <p:ph type="body" sz="half" idx="1"/>
          </p:nvPr>
        </p:nvSpPr>
        <p:spPr>
          <a:xfrm>
            <a:off x="684213" y="1484313"/>
            <a:ext cx="7704137" cy="4897437"/>
          </a:xfrm>
          <a:ln/>
        </p:spPr>
        <p:txBody>
          <a:bodyPr/>
          <a:p>
            <a:pPr/>
            <a:r>
              <a:rPr lang="en-US" altLang="zh-CN" sz="2800">
                <a:latin typeface="楷体_GB2312" pitchFamily="49" charset="-122"/>
                <a:ea typeface="楷体_GB2312" pitchFamily="49" charset="-122"/>
              </a:rPr>
              <a:t>SLT</a:t>
            </a:r>
            <a:r>
              <a:rPr lang="zh-CN" altLang="en-US" sz="2800" dirty="0">
                <a:latin typeface="楷体_GB2312" pitchFamily="49" charset="-122"/>
                <a:ea typeface="楷体_GB2312" pitchFamily="49" charset="-122"/>
              </a:rPr>
              <a:t>系统地研究了经验风险和实际风险之间的关系</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也即推广性的界。</a:t>
            </a:r>
            <a:endParaRPr lang="zh-CN" altLang="en-US" sz="2800" dirty="0">
              <a:latin typeface="楷体_GB2312" pitchFamily="49" charset="-122"/>
              <a:ea typeface="楷体_GB2312" pitchFamily="49" charset="-122"/>
            </a:endParaRPr>
          </a:p>
          <a:p>
            <a:pPr/>
            <a:r>
              <a:rPr lang="zh-CN" altLang="en-US" sz="2800" dirty="0">
                <a:latin typeface="楷体_GB2312" pitchFamily="49" charset="-122"/>
                <a:ea typeface="楷体_GB2312" pitchFamily="49" charset="-122"/>
              </a:rPr>
              <a:t>根据</a:t>
            </a:r>
            <a:r>
              <a:rPr lang="en-US" altLang="zh-CN" sz="2800">
                <a:latin typeface="楷体_GB2312" pitchFamily="49" charset="-122"/>
                <a:ea typeface="楷体_GB2312" pitchFamily="49" charset="-122"/>
              </a:rPr>
              <a:t>SLT</a:t>
            </a:r>
            <a:r>
              <a:rPr lang="zh-CN" altLang="en-US" sz="2800" dirty="0">
                <a:latin typeface="楷体_GB2312" pitchFamily="49" charset="-122"/>
                <a:ea typeface="楷体_GB2312" pitchFamily="49" charset="-122"/>
              </a:rPr>
              <a:t>中关于函数集推广性界的理论</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对于指示函数集中所有的函数</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经验风险     和实际风险     之间至少以概率     满足如下关系</a:t>
            </a:r>
            <a:r>
              <a:rPr lang="en-US" altLang="zh-CN" sz="2800">
                <a:latin typeface="楷体_GB2312" pitchFamily="49" charset="-122"/>
                <a:ea typeface="楷体_GB2312" pitchFamily="49" charset="-122"/>
              </a:rPr>
              <a:t>:</a:t>
            </a:r>
            <a:endParaRPr lang="en-US" altLang="zh-CN" sz="2800">
              <a:latin typeface="楷体_GB2312" pitchFamily="49" charset="-122"/>
              <a:ea typeface="楷体_GB2312" pitchFamily="49" charset="-122"/>
            </a:endParaRPr>
          </a:p>
          <a:p>
            <a:pPr>
              <a:buNone/>
            </a:pPr>
            <a:r>
              <a:rPr lang="en-US" altLang="zh-CN" sz="2800">
                <a:latin typeface="楷体_GB2312" pitchFamily="49" charset="-122"/>
                <a:ea typeface="楷体_GB2312" pitchFamily="49" charset="-122"/>
              </a:rPr>
              <a:t>	</a:t>
            </a:r>
            <a:endParaRPr lang="en-US" altLang="zh-CN" sz="2800">
              <a:latin typeface="楷体_GB2312" pitchFamily="49" charset="-122"/>
              <a:ea typeface="楷体_GB2312" pitchFamily="49" charset="-122"/>
            </a:endParaRPr>
          </a:p>
          <a:p>
            <a:pPr>
              <a:buNone/>
            </a:pPr>
            <a:r>
              <a:rPr lang="zh-CN" altLang="en-US" sz="2800">
                <a:latin typeface="楷体_GB2312" pitchFamily="49" charset="-122"/>
                <a:ea typeface="楷体_GB2312" pitchFamily="49" charset="-122"/>
              </a:rPr>
              <a:t>	</a:t>
            </a:r>
            <a:endParaRPr lang="zh-CN" altLang="en-US" sz="2800" dirty="0">
              <a:latin typeface="楷体_GB2312" pitchFamily="49" charset="-122"/>
              <a:ea typeface="楷体_GB2312" pitchFamily="49" charset="-122"/>
            </a:endParaRPr>
          </a:p>
          <a:p>
            <a:pPr>
              <a:buNone/>
            </a:pPr>
            <a:r>
              <a:rPr lang="zh-CN" altLang="en-US" sz="2800" dirty="0">
                <a:latin typeface="楷体_GB2312" pitchFamily="49" charset="-122"/>
                <a:ea typeface="楷体_GB2312" pitchFamily="49" charset="-122"/>
              </a:rPr>
              <a:t>  其中，</a:t>
            </a:r>
            <a:r>
              <a:rPr lang="en-US" altLang="zh-CN" sz="2800">
                <a:latin typeface="楷体_GB2312" pitchFamily="49" charset="-122"/>
                <a:ea typeface="楷体_GB2312" pitchFamily="49" charset="-122"/>
              </a:rPr>
              <a:t>h</a:t>
            </a:r>
            <a:r>
              <a:rPr lang="zh-CN" altLang="en-US" sz="2800" dirty="0">
                <a:latin typeface="楷体_GB2312" pitchFamily="49" charset="-122"/>
                <a:ea typeface="楷体_GB2312" pitchFamily="49" charset="-122"/>
              </a:rPr>
              <a:t>是函数集的</a:t>
            </a:r>
            <a:r>
              <a:rPr lang="en-US" altLang="zh-CN" sz="2800">
                <a:latin typeface="楷体_GB2312" pitchFamily="49" charset="-122"/>
                <a:ea typeface="楷体_GB2312" pitchFamily="49" charset="-122"/>
              </a:rPr>
              <a:t>VC</a:t>
            </a:r>
            <a:r>
              <a:rPr lang="zh-CN" altLang="en-US" sz="2800">
                <a:latin typeface="楷体_GB2312" pitchFamily="49" charset="-122"/>
                <a:ea typeface="楷体_GB2312" pitchFamily="49" charset="-122"/>
              </a:rPr>
              <a:t>维</a:t>
            </a:r>
            <a:r>
              <a:rPr lang="en-US" altLang="zh-CN" sz="2800">
                <a:latin typeface="楷体_GB2312" pitchFamily="49" charset="-122"/>
                <a:ea typeface="楷体_GB2312" pitchFamily="49" charset="-122"/>
              </a:rPr>
              <a:t>,n</a:t>
            </a:r>
            <a:r>
              <a:rPr lang="zh-CN" altLang="en-US" sz="2800" dirty="0">
                <a:latin typeface="楷体_GB2312" pitchFamily="49" charset="-122"/>
                <a:ea typeface="楷体_GB2312" pitchFamily="49" charset="-122"/>
              </a:rPr>
              <a:t>是样本数。</a:t>
            </a:r>
            <a:endParaRPr lang="zh-CN" altLang="en-US" sz="2800" dirty="0">
              <a:latin typeface="楷体_GB2312" pitchFamily="49" charset="-122"/>
              <a:ea typeface="楷体_GB2312" pitchFamily="49" charset="-122"/>
            </a:endParaRPr>
          </a:p>
        </p:txBody>
      </p:sp>
      <p:graphicFrame>
        <p:nvGraphicFramePr>
          <p:cNvPr id="103430" name="内容占位符 103429"/>
          <p:cNvGraphicFramePr/>
          <p:nvPr>
            <p:ph sz="quarter" idx="2"/>
          </p:nvPr>
        </p:nvGraphicFramePr>
        <p:xfrm>
          <a:off x="6300788" y="2852738"/>
          <a:ext cx="762000" cy="431800"/>
        </p:xfrm>
        <a:graphic>
          <a:graphicData uri="http://schemas.openxmlformats.org/presentationml/2006/ole">
            <mc:AlternateContent xmlns:mc="http://schemas.openxmlformats.org/markup-compatibility/2006">
              <mc:Choice xmlns:v="urn:schemas-microsoft-com:vml" Requires="v">
                <p:oleObj spid="_x0000_s3089" name="" r:id="rId1" imgW="508000" imgH="241300" progId="Equation.DSMT4">
                  <p:embed/>
                </p:oleObj>
              </mc:Choice>
              <mc:Fallback>
                <p:oleObj name="" r:id="rId1" imgW="508000" imgH="241300" progId="Equation.DSMT4">
                  <p:embed/>
                  <p:pic>
                    <p:nvPicPr>
                      <p:cNvPr id="0" name="图片 3088"/>
                      <p:cNvPicPr/>
                      <p:nvPr/>
                    </p:nvPicPr>
                    <p:blipFill>
                      <a:blip r:embed="rId2">
                        <a:lum/>
                      </a:blip>
                      <a:stretch>
                        <a:fillRect/>
                      </a:stretch>
                    </p:blipFill>
                    <p:spPr>
                      <a:xfrm>
                        <a:off x="6300788" y="2852738"/>
                        <a:ext cx="762000" cy="431800"/>
                      </a:xfrm>
                      <a:prstGeom prst="rect">
                        <a:avLst/>
                      </a:prstGeom>
                      <a:noFill/>
                      <a:ln w="38100">
                        <a:miter/>
                      </a:ln>
                    </p:spPr>
                  </p:pic>
                </p:oleObj>
              </mc:Fallback>
            </mc:AlternateContent>
          </a:graphicData>
        </a:graphic>
      </p:graphicFrame>
      <p:graphicFrame>
        <p:nvGraphicFramePr>
          <p:cNvPr id="103432" name="内容占位符 103431"/>
          <p:cNvGraphicFramePr/>
          <p:nvPr>
            <p:ph sz="quarter" idx="3"/>
          </p:nvPr>
        </p:nvGraphicFramePr>
        <p:xfrm>
          <a:off x="1835150" y="3357563"/>
          <a:ext cx="762000" cy="355600"/>
        </p:xfrm>
        <a:graphic>
          <a:graphicData uri="http://schemas.openxmlformats.org/presentationml/2006/ole">
            <mc:AlternateContent xmlns:mc="http://schemas.openxmlformats.org/markup-compatibility/2006">
              <mc:Choice xmlns:v="urn:schemas-microsoft-com:vml" Requires="v">
                <p:oleObj spid="_x0000_s3087" name="" r:id="rId3" imgW="355600" imgH="203200" progId="Equation.DSMT4">
                  <p:embed/>
                </p:oleObj>
              </mc:Choice>
              <mc:Fallback>
                <p:oleObj name="" r:id="rId3" imgW="355600" imgH="203200" progId="Equation.DSMT4">
                  <p:embed/>
                  <p:pic>
                    <p:nvPicPr>
                      <p:cNvPr id="0" name="图片 3086"/>
                      <p:cNvPicPr/>
                      <p:nvPr/>
                    </p:nvPicPr>
                    <p:blipFill>
                      <a:blip r:embed="rId4">
                        <a:lum/>
                      </a:blip>
                      <a:stretch>
                        <a:fillRect/>
                      </a:stretch>
                    </p:blipFill>
                    <p:spPr>
                      <a:xfrm>
                        <a:off x="1835150" y="3357563"/>
                        <a:ext cx="762000" cy="355600"/>
                      </a:xfrm>
                      <a:prstGeom prst="rect">
                        <a:avLst/>
                      </a:prstGeom>
                      <a:noFill/>
                      <a:ln w="38100">
                        <a:miter/>
                      </a:ln>
                    </p:spPr>
                  </p:pic>
                </p:oleObj>
              </mc:Fallback>
            </mc:AlternateContent>
          </a:graphicData>
        </a:graphic>
      </p:graphicFrame>
      <p:graphicFrame>
        <p:nvGraphicFramePr>
          <p:cNvPr id="103434" name="对象 103433"/>
          <p:cNvGraphicFramePr/>
          <p:nvPr/>
        </p:nvGraphicFramePr>
        <p:xfrm>
          <a:off x="5219700" y="3357563"/>
          <a:ext cx="792163" cy="368300"/>
        </p:xfrm>
        <a:graphic>
          <a:graphicData uri="http://schemas.openxmlformats.org/presentationml/2006/ole">
            <mc:AlternateContent xmlns:mc="http://schemas.openxmlformats.org/markup-compatibility/2006">
              <mc:Choice xmlns:v="urn:schemas-microsoft-com:vml" Requires="v">
                <p:oleObj spid="_x0000_s3085" name="" r:id="rId5" imgW="317500" imgH="203200" progId="Equation.DSMT4">
                  <p:embed/>
                </p:oleObj>
              </mc:Choice>
              <mc:Fallback>
                <p:oleObj name="" r:id="rId5" imgW="317500" imgH="203200" progId="Equation.DSMT4">
                  <p:embed/>
                  <p:pic>
                    <p:nvPicPr>
                      <p:cNvPr id="0" name="图片 3084"/>
                      <p:cNvPicPr/>
                      <p:nvPr/>
                    </p:nvPicPr>
                    <p:blipFill>
                      <a:blip r:embed="rId6"/>
                      <a:stretch>
                        <a:fillRect/>
                      </a:stretch>
                    </p:blipFill>
                    <p:spPr>
                      <a:xfrm>
                        <a:off x="5219700" y="3357563"/>
                        <a:ext cx="792163" cy="368300"/>
                      </a:xfrm>
                      <a:prstGeom prst="rect">
                        <a:avLst/>
                      </a:prstGeom>
                      <a:noFill/>
                      <a:ln w="38100">
                        <a:noFill/>
                        <a:miter/>
                      </a:ln>
                    </p:spPr>
                  </p:pic>
                </p:oleObj>
              </mc:Fallback>
            </mc:AlternateContent>
          </a:graphicData>
        </a:graphic>
      </p:graphicFrame>
      <p:graphicFrame>
        <p:nvGraphicFramePr>
          <p:cNvPr id="103435" name="对象 103434"/>
          <p:cNvGraphicFramePr/>
          <p:nvPr/>
        </p:nvGraphicFramePr>
        <p:xfrm>
          <a:off x="2051050" y="3933825"/>
          <a:ext cx="4897438" cy="935038"/>
        </p:xfrm>
        <a:graphic>
          <a:graphicData uri="http://schemas.openxmlformats.org/presentationml/2006/ole">
            <mc:AlternateContent xmlns:mc="http://schemas.openxmlformats.org/markup-compatibility/2006">
              <mc:Choice xmlns:v="urn:schemas-microsoft-com:vml" Requires="v">
                <p:oleObj spid="_x0000_s3086" name="" r:id="rId7" imgW="2767330" imgH="444500" progId="Equation.DSMT4">
                  <p:embed/>
                </p:oleObj>
              </mc:Choice>
              <mc:Fallback>
                <p:oleObj name="" r:id="rId7" imgW="2767330" imgH="444500" progId="Equation.DSMT4">
                  <p:embed/>
                  <p:pic>
                    <p:nvPicPr>
                      <p:cNvPr id="0" name="图片 3085"/>
                      <p:cNvPicPr/>
                      <p:nvPr/>
                    </p:nvPicPr>
                    <p:blipFill>
                      <a:blip r:embed="rId8"/>
                      <a:stretch>
                        <a:fillRect/>
                      </a:stretch>
                    </p:blipFill>
                    <p:spPr>
                      <a:xfrm>
                        <a:off x="2051050" y="3933825"/>
                        <a:ext cx="4897438" cy="935038"/>
                      </a:xfrm>
                      <a:prstGeom prst="rect">
                        <a:avLst/>
                      </a:prstGeom>
                      <a:noFill/>
                      <a:ln w="38100">
                        <a:noFill/>
                        <a:miter/>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标题 104449"/>
          <p:cNvSpPr>
            <a:spLocks noGrp="1"/>
          </p:cNvSpPr>
          <p:nvPr>
            <p:ph type="title"/>
          </p:nvPr>
        </p:nvSpPr>
        <p:spPr>
          <a:xfrm>
            <a:off x="457200" y="457200"/>
            <a:ext cx="8229600" cy="811213"/>
          </a:xfrm>
          <a:ln/>
        </p:spPr>
        <p:txBody>
          <a:bodyPr anchor="ctr"/>
          <a:p>
            <a:r>
              <a:rPr lang="zh-CN" altLang="en-US" sz="3600" dirty="0">
                <a:ea typeface="楷体_GB2312" pitchFamily="49" charset="-122"/>
              </a:rPr>
              <a:t>推广性的界（续</a:t>
            </a:r>
            <a:r>
              <a:rPr lang="en-US" altLang="zh-CN" sz="3600">
                <a:ea typeface="楷体_GB2312" pitchFamily="49" charset="-122"/>
              </a:rPr>
              <a:t>1</a:t>
            </a:r>
            <a:r>
              <a:rPr lang="zh-CN" altLang="en-US" sz="3600" dirty="0">
                <a:ea typeface="楷体_GB2312" pitchFamily="49" charset="-122"/>
              </a:rPr>
              <a:t>）</a:t>
            </a:r>
            <a:endParaRPr lang="zh-CN" altLang="en-US" sz="3600" dirty="0">
              <a:ea typeface="楷体_GB2312" pitchFamily="49" charset="-122"/>
            </a:endParaRPr>
          </a:p>
        </p:txBody>
      </p:sp>
      <p:sp>
        <p:nvSpPr>
          <p:cNvPr id="104451" name="文本占位符 104450"/>
          <p:cNvSpPr>
            <a:spLocks noGrp="1"/>
          </p:cNvSpPr>
          <p:nvPr>
            <p:ph type="body" sz="half" idx="1"/>
          </p:nvPr>
        </p:nvSpPr>
        <p:spPr>
          <a:xfrm>
            <a:off x="468313" y="2133600"/>
            <a:ext cx="7820025" cy="4327525"/>
          </a:xfrm>
          <a:ln/>
        </p:spPr>
        <p:txBody>
          <a:bodyPr/>
          <a:p>
            <a:pPr/>
            <a:r>
              <a:rPr lang="zh-CN" altLang="en-US" sz="2800" dirty="0">
                <a:latin typeface="楷体_GB2312" pitchFamily="49" charset="-122"/>
                <a:ea typeface="楷体_GB2312" pitchFamily="49" charset="-122"/>
              </a:rPr>
              <a:t>学习机器的实际风险由两部分组成</a:t>
            </a:r>
            <a:r>
              <a:rPr lang="en-US" altLang="zh-CN" sz="2800">
                <a:latin typeface="楷体_GB2312" pitchFamily="49" charset="-122"/>
                <a:ea typeface="楷体_GB2312" pitchFamily="49" charset="-122"/>
              </a:rPr>
              <a:t>:</a:t>
            </a:r>
            <a:endParaRPr lang="en-US" altLang="zh-CN" sz="2800">
              <a:latin typeface="楷体_GB2312" pitchFamily="49" charset="-122"/>
              <a:ea typeface="楷体_GB2312" pitchFamily="49" charset="-122"/>
            </a:endParaRPr>
          </a:p>
          <a:p>
            <a:pPr lvl="1"/>
            <a:r>
              <a:rPr lang="zh-CN" altLang="en-US" sz="2400" dirty="0">
                <a:latin typeface="楷体_GB2312" pitchFamily="49" charset="-122"/>
                <a:ea typeface="楷体_GB2312" pitchFamily="49" charset="-122"/>
              </a:rPr>
              <a:t>训练样本的经验风险</a:t>
            </a:r>
            <a:endParaRPr lang="zh-CN" altLang="en-US" sz="2400" dirty="0">
              <a:latin typeface="楷体_GB2312" pitchFamily="49" charset="-122"/>
              <a:ea typeface="楷体_GB2312" pitchFamily="49" charset="-122"/>
            </a:endParaRPr>
          </a:p>
          <a:p>
            <a:pPr lvl="1"/>
            <a:r>
              <a:rPr lang="zh-CN" altLang="en-US" sz="2400" dirty="0">
                <a:latin typeface="楷体_GB2312" pitchFamily="49" charset="-122"/>
                <a:ea typeface="楷体_GB2312" pitchFamily="49" charset="-122"/>
              </a:rPr>
              <a:t>置信范围</a:t>
            </a:r>
            <a:r>
              <a:rPr lang="en-US" altLang="zh-CN" sz="2400">
                <a:latin typeface="楷体_GB2312" pitchFamily="49" charset="-122"/>
                <a:ea typeface="楷体_GB2312" pitchFamily="49" charset="-122"/>
              </a:rPr>
              <a:t>(</a:t>
            </a:r>
            <a:r>
              <a:rPr lang="zh-CN" altLang="en-US" sz="2400" dirty="0">
                <a:latin typeface="楷体_GB2312" pitchFamily="49" charset="-122"/>
                <a:ea typeface="楷体_GB2312" pitchFamily="49" charset="-122"/>
              </a:rPr>
              <a:t>同置信水平        有关</a:t>
            </a:r>
            <a:r>
              <a:rPr lang="en-US" altLang="zh-CN" sz="2400">
                <a:latin typeface="楷体_GB2312" pitchFamily="49" charset="-122"/>
                <a:ea typeface="楷体_GB2312" pitchFamily="49" charset="-122"/>
              </a:rPr>
              <a:t>,</a:t>
            </a:r>
            <a:r>
              <a:rPr lang="zh-CN" altLang="en-US" sz="2400" dirty="0">
                <a:latin typeface="楷体_GB2312" pitchFamily="49" charset="-122"/>
                <a:ea typeface="楷体_GB2312" pitchFamily="49" charset="-122"/>
              </a:rPr>
              <a:t>而且同学习机器的</a:t>
            </a:r>
            <a:r>
              <a:rPr lang="en-US" altLang="zh-CN" sz="2400">
                <a:latin typeface="楷体_GB2312" pitchFamily="49" charset="-122"/>
                <a:ea typeface="楷体_GB2312" pitchFamily="49" charset="-122"/>
              </a:rPr>
              <a:t>VC</a:t>
            </a:r>
            <a:r>
              <a:rPr lang="zh-CN" altLang="en-US" sz="2400" dirty="0">
                <a:latin typeface="楷体_GB2312" pitchFamily="49" charset="-122"/>
                <a:ea typeface="楷体_GB2312" pitchFamily="49" charset="-122"/>
              </a:rPr>
              <a:t>维和训练样本数有关。</a:t>
            </a:r>
            <a:endParaRPr lang="zh-CN" altLang="en-US" sz="2400" dirty="0">
              <a:latin typeface="楷体_GB2312" pitchFamily="49" charset="-122"/>
              <a:ea typeface="楷体_GB2312" pitchFamily="49" charset="-122"/>
            </a:endParaRPr>
          </a:p>
          <a:p>
            <a:pPr/>
            <a:endParaRPr lang="zh-CN" altLang="en-US" sz="2800" dirty="0">
              <a:latin typeface="楷体_GB2312" pitchFamily="49" charset="-122"/>
              <a:ea typeface="楷体_GB2312" pitchFamily="49" charset="-122"/>
            </a:endParaRPr>
          </a:p>
          <a:p>
            <a:pPr/>
            <a:endParaRPr lang="zh-CN" altLang="en-US" sz="2800">
              <a:latin typeface="楷体_GB2312" pitchFamily="49" charset="-122"/>
              <a:ea typeface="楷体_GB2312" pitchFamily="49" charset="-122"/>
            </a:endParaRPr>
          </a:p>
          <a:p>
            <a:pPr/>
            <a:r>
              <a:rPr lang="zh-CN" altLang="en-US" sz="2800" dirty="0">
                <a:latin typeface="楷体_GB2312" pitchFamily="49" charset="-122"/>
                <a:ea typeface="楷体_GB2312" pitchFamily="49" charset="-122"/>
              </a:rPr>
              <a:t>在训练样本有限的情况下</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学习机器的</a:t>
            </a:r>
            <a:r>
              <a:rPr lang="en-US" altLang="zh-CN" sz="2800">
                <a:latin typeface="楷体_GB2312" pitchFamily="49" charset="-122"/>
                <a:ea typeface="楷体_GB2312" pitchFamily="49" charset="-122"/>
              </a:rPr>
              <a:t>VC</a:t>
            </a:r>
            <a:r>
              <a:rPr lang="zh-CN" altLang="en-US" sz="2800" dirty="0">
                <a:latin typeface="楷体_GB2312" pitchFamily="49" charset="-122"/>
                <a:ea typeface="楷体_GB2312" pitchFamily="49" charset="-122"/>
              </a:rPr>
              <a:t>维越高</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则置信范围就越大</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导致实际风险与经验风险之间可能的差就越大。</a:t>
            </a:r>
            <a:endParaRPr lang="zh-CN" altLang="en-US" sz="2800" dirty="0"/>
          </a:p>
        </p:txBody>
      </p:sp>
      <p:graphicFrame>
        <p:nvGraphicFramePr>
          <p:cNvPr id="104453" name="内容占位符 104452"/>
          <p:cNvGraphicFramePr/>
          <p:nvPr>
            <p:ph sz="quarter" idx="2"/>
          </p:nvPr>
        </p:nvGraphicFramePr>
        <p:xfrm>
          <a:off x="1979613" y="1268413"/>
          <a:ext cx="4681537" cy="876300"/>
        </p:xfrm>
        <a:graphic>
          <a:graphicData uri="http://schemas.openxmlformats.org/presentationml/2006/ole">
            <mc:AlternateContent xmlns:mc="http://schemas.openxmlformats.org/markup-compatibility/2006">
              <mc:Choice xmlns:v="urn:schemas-microsoft-com:vml" Requires="v">
                <p:oleObj spid="_x0000_s3092" name="" r:id="rId1" imgW="2767330" imgH="444500" progId="Equation.DSMT4">
                  <p:embed/>
                </p:oleObj>
              </mc:Choice>
              <mc:Fallback>
                <p:oleObj name="" r:id="rId1" imgW="2767330" imgH="444500" progId="Equation.DSMT4">
                  <p:embed/>
                  <p:pic>
                    <p:nvPicPr>
                      <p:cNvPr id="0" name="图片 3091"/>
                      <p:cNvPicPr/>
                      <p:nvPr/>
                    </p:nvPicPr>
                    <p:blipFill>
                      <a:blip r:embed="rId2">
                        <a:lum/>
                      </a:blip>
                      <a:stretch>
                        <a:fillRect/>
                      </a:stretch>
                    </p:blipFill>
                    <p:spPr>
                      <a:xfrm>
                        <a:off x="1979613" y="1268413"/>
                        <a:ext cx="4681537" cy="876300"/>
                      </a:xfrm>
                      <a:prstGeom prst="rect">
                        <a:avLst/>
                      </a:prstGeom>
                      <a:noFill/>
                      <a:ln w="38100">
                        <a:miter/>
                      </a:ln>
                    </p:spPr>
                  </p:pic>
                </p:oleObj>
              </mc:Fallback>
            </mc:AlternateContent>
          </a:graphicData>
        </a:graphic>
      </p:graphicFrame>
      <p:graphicFrame>
        <p:nvGraphicFramePr>
          <p:cNvPr id="104452" name="对象 104451"/>
          <p:cNvGraphicFramePr/>
          <p:nvPr/>
        </p:nvGraphicFramePr>
        <p:xfrm>
          <a:off x="2987675" y="3933825"/>
          <a:ext cx="3240088" cy="808038"/>
        </p:xfrm>
        <a:graphic>
          <a:graphicData uri="http://schemas.openxmlformats.org/presentationml/2006/ole">
            <mc:AlternateContent xmlns:mc="http://schemas.openxmlformats.org/markup-compatibility/2006">
              <mc:Choice xmlns:v="urn:schemas-microsoft-com:vml" Requires="v">
                <p:oleObj spid="_x0000_s3091" name="" r:id="rId3" imgW="1434465" imgH="393700" progId="Equation.DSMT4">
                  <p:embed/>
                </p:oleObj>
              </mc:Choice>
              <mc:Fallback>
                <p:oleObj name="" r:id="rId3" imgW="1434465" imgH="393700" progId="Equation.DSMT4">
                  <p:embed/>
                  <p:pic>
                    <p:nvPicPr>
                      <p:cNvPr id="0" name="图片 3090"/>
                      <p:cNvPicPr/>
                      <p:nvPr/>
                    </p:nvPicPr>
                    <p:blipFill>
                      <a:blip r:embed="rId4"/>
                      <a:stretch>
                        <a:fillRect/>
                      </a:stretch>
                    </p:blipFill>
                    <p:spPr>
                      <a:xfrm>
                        <a:off x="2987675" y="3933825"/>
                        <a:ext cx="3240088" cy="808038"/>
                      </a:xfrm>
                      <a:prstGeom prst="rect">
                        <a:avLst/>
                      </a:prstGeom>
                      <a:noFill/>
                      <a:ln w="38100">
                        <a:noFill/>
                        <a:miter/>
                      </a:ln>
                    </p:spPr>
                  </p:pic>
                </p:oleObj>
              </mc:Fallback>
            </mc:AlternateContent>
          </a:graphicData>
        </a:graphic>
      </p:graphicFrame>
      <p:graphicFrame>
        <p:nvGraphicFramePr>
          <p:cNvPr id="104455" name="内容占位符 104454"/>
          <p:cNvGraphicFramePr/>
          <p:nvPr>
            <p:ph sz="quarter" idx="3"/>
          </p:nvPr>
        </p:nvGraphicFramePr>
        <p:xfrm>
          <a:off x="4427538" y="3141663"/>
          <a:ext cx="720725" cy="358775"/>
        </p:xfrm>
        <a:graphic>
          <a:graphicData uri="http://schemas.openxmlformats.org/presentationml/2006/ole">
            <mc:AlternateContent xmlns:mc="http://schemas.openxmlformats.org/markup-compatibility/2006">
              <mc:Choice xmlns:v="urn:schemas-microsoft-com:vml" Requires="v">
                <p:oleObj spid="_x0000_s3090" name="" r:id="rId5" imgW="317500" imgH="203200" progId="Equation.DSMT4">
                  <p:embed/>
                </p:oleObj>
              </mc:Choice>
              <mc:Fallback>
                <p:oleObj name="" r:id="rId5" imgW="317500" imgH="203200" progId="Equation.DSMT4">
                  <p:embed/>
                  <p:pic>
                    <p:nvPicPr>
                      <p:cNvPr id="0" name="图片 3089"/>
                      <p:cNvPicPr/>
                      <p:nvPr/>
                    </p:nvPicPr>
                    <p:blipFill>
                      <a:blip r:embed="rId6">
                        <a:lum/>
                      </a:blip>
                      <a:stretch>
                        <a:fillRect/>
                      </a:stretch>
                    </p:blipFill>
                    <p:spPr>
                      <a:xfrm>
                        <a:off x="4427538" y="3141663"/>
                        <a:ext cx="720725" cy="358775"/>
                      </a:xfrm>
                      <a:prstGeom prst="rect">
                        <a:avLst/>
                      </a:prstGeom>
                      <a:noFill/>
                      <a:ln w="38100">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标题 105473"/>
          <p:cNvSpPr>
            <a:spLocks noGrp="1"/>
          </p:cNvSpPr>
          <p:nvPr>
            <p:ph type="title"/>
          </p:nvPr>
        </p:nvSpPr>
        <p:spPr>
          <a:xfrm>
            <a:off x="611188" y="457200"/>
            <a:ext cx="8075612" cy="1027113"/>
          </a:xfrm>
          <a:ln/>
        </p:spPr>
        <p:txBody>
          <a:bodyPr anchor="ctr"/>
          <a:p>
            <a:r>
              <a:rPr lang="zh-CN" altLang="en-US" sz="4000" dirty="0">
                <a:ea typeface="楷体_GB2312" pitchFamily="49" charset="-122"/>
              </a:rPr>
              <a:t>推广性的界（续</a:t>
            </a:r>
            <a:r>
              <a:rPr lang="en-US" altLang="zh-CN" sz="4000">
                <a:ea typeface="楷体_GB2312" pitchFamily="49" charset="-122"/>
              </a:rPr>
              <a:t>2</a:t>
            </a:r>
            <a:r>
              <a:rPr lang="zh-CN" altLang="en-US" sz="4000" dirty="0">
                <a:ea typeface="楷体_GB2312" pitchFamily="49" charset="-122"/>
              </a:rPr>
              <a:t>）</a:t>
            </a:r>
            <a:endParaRPr lang="zh-CN" altLang="en-US" sz="4000" dirty="0">
              <a:ea typeface="楷体_GB2312" pitchFamily="49" charset="-122"/>
            </a:endParaRPr>
          </a:p>
        </p:txBody>
      </p:sp>
      <p:sp>
        <p:nvSpPr>
          <p:cNvPr id="105475" name="文本占位符 105474"/>
          <p:cNvSpPr>
            <a:spLocks noGrp="1"/>
          </p:cNvSpPr>
          <p:nvPr>
            <p:ph type="body" idx="1"/>
          </p:nvPr>
        </p:nvSpPr>
        <p:spPr>
          <a:ln/>
        </p:spPr>
        <p:txBody>
          <a:bodyPr/>
          <a:p>
            <a:r>
              <a:rPr lang="zh-CN" altLang="en-US" dirty="0">
                <a:latin typeface="楷体_GB2312" pitchFamily="49" charset="-122"/>
                <a:ea typeface="楷体_GB2312" pitchFamily="49" charset="-122"/>
              </a:rPr>
              <a:t>在设计分类器时</a:t>
            </a:r>
            <a:r>
              <a:rPr lang="en-US" altLang="zh-CN">
                <a:latin typeface="楷体_GB2312" pitchFamily="49" charset="-122"/>
                <a:ea typeface="楷体_GB2312" pitchFamily="49" charset="-122"/>
              </a:rPr>
              <a:t>,</a:t>
            </a:r>
            <a:r>
              <a:rPr lang="zh-CN" altLang="en-US" dirty="0">
                <a:latin typeface="楷体_GB2312" pitchFamily="49" charset="-122"/>
                <a:ea typeface="楷体_GB2312" pitchFamily="49" charset="-122"/>
              </a:rPr>
              <a:t> 不但要使经验风险最小化</a:t>
            </a:r>
            <a:r>
              <a:rPr lang="en-US" altLang="zh-CN">
                <a:latin typeface="楷体_GB2312" pitchFamily="49" charset="-122"/>
                <a:ea typeface="楷体_GB2312" pitchFamily="49" charset="-122"/>
              </a:rPr>
              <a:t>,</a:t>
            </a:r>
            <a:r>
              <a:rPr lang="zh-CN" altLang="en-US" dirty="0">
                <a:latin typeface="楷体_GB2312" pitchFamily="49" charset="-122"/>
                <a:ea typeface="楷体_GB2312" pitchFamily="49" charset="-122"/>
              </a:rPr>
              <a:t>还要使</a:t>
            </a:r>
            <a:r>
              <a:rPr lang="en-US" altLang="zh-CN">
                <a:latin typeface="楷体_GB2312" pitchFamily="49" charset="-122"/>
                <a:ea typeface="楷体_GB2312" pitchFamily="49" charset="-122"/>
              </a:rPr>
              <a:t>VC</a:t>
            </a:r>
            <a:r>
              <a:rPr lang="zh-CN" altLang="en-US" dirty="0">
                <a:latin typeface="楷体_GB2312" pitchFamily="49" charset="-122"/>
                <a:ea typeface="楷体_GB2312" pitchFamily="49" charset="-122"/>
              </a:rPr>
              <a:t>维尽量小</a:t>
            </a:r>
            <a:r>
              <a:rPr lang="en-US" altLang="zh-CN">
                <a:latin typeface="楷体_GB2312" pitchFamily="49" charset="-122"/>
                <a:ea typeface="楷体_GB2312" pitchFamily="49" charset="-122"/>
              </a:rPr>
              <a:t>,</a:t>
            </a:r>
            <a:r>
              <a:rPr lang="zh-CN" altLang="en-US" dirty="0">
                <a:latin typeface="楷体_GB2312" pitchFamily="49" charset="-122"/>
                <a:ea typeface="楷体_GB2312" pitchFamily="49" charset="-122"/>
              </a:rPr>
              <a:t>从而缩小置信范围</a:t>
            </a:r>
            <a:r>
              <a:rPr lang="en-US" altLang="zh-CN">
                <a:latin typeface="楷体_GB2312" pitchFamily="49" charset="-122"/>
                <a:ea typeface="楷体_GB2312" pitchFamily="49" charset="-122"/>
              </a:rPr>
              <a:t>,</a:t>
            </a:r>
            <a:r>
              <a:rPr lang="zh-CN" altLang="en-US" dirty="0">
                <a:latin typeface="楷体_GB2312" pitchFamily="49" charset="-122"/>
                <a:ea typeface="楷体_GB2312" pitchFamily="49" charset="-122"/>
              </a:rPr>
              <a:t>使期望风险最小。</a:t>
            </a:r>
            <a:endParaRPr lang="zh-CN" altLang="en-US" dirty="0">
              <a:latin typeface="楷体_GB2312" pitchFamily="49" charset="-122"/>
              <a:ea typeface="楷体_GB2312" pitchFamily="49" charset="-122"/>
            </a:endParaRPr>
          </a:p>
          <a:p>
            <a:endParaRPr lang="zh-CN" altLang="en-US" dirty="0">
              <a:latin typeface="楷体_GB2312" pitchFamily="49" charset="-122"/>
              <a:ea typeface="楷体_GB2312" pitchFamily="49" charset="-122"/>
            </a:endParaRPr>
          </a:p>
          <a:p>
            <a:r>
              <a:rPr lang="zh-CN" altLang="en-US" dirty="0">
                <a:latin typeface="楷体_GB2312" pitchFamily="49" charset="-122"/>
                <a:ea typeface="楷体_GB2312" pitchFamily="49" charset="-122"/>
              </a:rPr>
              <a:t>寻找反映学习机器的能力的更好参数，从而得到更好的界是</a:t>
            </a:r>
            <a:r>
              <a:rPr lang="en-US" altLang="zh-CN">
                <a:latin typeface="楷体_GB2312" pitchFamily="49" charset="-122"/>
                <a:ea typeface="楷体_GB2312" pitchFamily="49" charset="-122"/>
              </a:rPr>
              <a:t>SLT</a:t>
            </a:r>
            <a:r>
              <a:rPr lang="zh-CN" altLang="en-US" dirty="0">
                <a:latin typeface="楷体_GB2312" pitchFamily="49" charset="-122"/>
                <a:ea typeface="楷体_GB2312" pitchFamily="49" charset="-122"/>
              </a:rPr>
              <a:t>今后的重要研究方向之一。</a:t>
            </a:r>
            <a:endParaRPr lang="zh-CN" altLang="en-US">
              <a:latin typeface="楷体_GB2312" pitchFamily="49" charset="-122"/>
              <a:ea typeface="楷体_GB2312"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标题 113665"/>
          <p:cNvSpPr>
            <a:spLocks noGrp="1"/>
          </p:cNvSpPr>
          <p:nvPr>
            <p:ph type="title"/>
          </p:nvPr>
        </p:nvSpPr>
        <p:spPr>
          <a:ln/>
        </p:spPr>
        <p:txBody>
          <a:bodyPr anchor="ctr"/>
          <a:p>
            <a:r>
              <a:rPr lang="zh-CN" altLang="en-US" dirty="0">
                <a:ea typeface="楷体_GB2312" pitchFamily="49" charset="-122"/>
              </a:rPr>
              <a:t>结构风险最小化</a:t>
            </a:r>
            <a:endParaRPr lang="zh-CN" altLang="en-US" dirty="0">
              <a:ea typeface="楷体_GB2312" pitchFamily="49" charset="-122"/>
            </a:endParaRPr>
          </a:p>
        </p:txBody>
      </p:sp>
      <p:sp>
        <p:nvSpPr>
          <p:cNvPr id="113668" name="文本占位符 113667"/>
          <p:cNvSpPr>
            <a:spLocks noGrp="1"/>
          </p:cNvSpPr>
          <p:nvPr>
            <p:ph type="body" idx="1"/>
          </p:nvPr>
        </p:nvSpPr>
        <p:spPr>
          <a:xfrm>
            <a:off x="468313" y="1773238"/>
            <a:ext cx="8218487" cy="4400550"/>
          </a:xfrm>
          <a:ln/>
        </p:spPr>
        <p:txBody>
          <a:bodyPr/>
          <a:p>
            <a:pPr>
              <a:lnSpc>
                <a:spcPct val="90000"/>
              </a:lnSpc>
            </a:pPr>
            <a:r>
              <a:rPr lang="zh-CN" altLang="en-US" sz="2800" dirty="0">
                <a:latin typeface="楷体_GB2312" pitchFamily="49" charset="-122"/>
                <a:ea typeface="楷体_GB2312" pitchFamily="49" charset="-122"/>
              </a:rPr>
              <a:t>传统机器学习方法中普遍采用的经验风险最小化原则在样本数目有限时是不合理的</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因此，需要同时最小化经验风险和置信范围。</a:t>
            </a:r>
            <a:endParaRPr lang="zh-CN" altLang="en-US" sz="2800" dirty="0">
              <a:latin typeface="楷体_GB2312" pitchFamily="49" charset="-122"/>
              <a:ea typeface="楷体_GB2312" pitchFamily="49" charset="-122"/>
            </a:endParaRPr>
          </a:p>
          <a:p>
            <a:pPr>
              <a:lnSpc>
                <a:spcPct val="90000"/>
              </a:lnSpc>
            </a:pPr>
            <a:endParaRPr lang="zh-CN" altLang="en-US" sz="2800" dirty="0">
              <a:latin typeface="楷体_GB2312" pitchFamily="49" charset="-122"/>
              <a:ea typeface="楷体_GB2312" pitchFamily="49" charset="-122"/>
            </a:endParaRPr>
          </a:p>
          <a:p>
            <a:pPr>
              <a:lnSpc>
                <a:spcPct val="90000"/>
              </a:lnSpc>
            </a:pPr>
            <a:r>
              <a:rPr lang="zh-CN" altLang="en-US" sz="2800" dirty="0">
                <a:latin typeface="楷体_GB2312" pitchFamily="49" charset="-122"/>
                <a:ea typeface="楷体_GB2312" pitchFamily="49" charset="-122"/>
              </a:rPr>
              <a:t>统计学习理论提出了一种新的策略</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即把函数集构造为一个函数子集序列</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使各个子集按照</a:t>
            </a:r>
            <a:r>
              <a:rPr lang="en-US" altLang="zh-CN" sz="2800">
                <a:latin typeface="宋体" panose="02010600030101010101" pitchFamily="2" charset="-122"/>
              </a:rPr>
              <a:t>VC</a:t>
            </a:r>
            <a:r>
              <a:rPr lang="zh-CN" altLang="en-US" sz="2800" dirty="0">
                <a:latin typeface="楷体_GB2312" pitchFamily="49" charset="-122"/>
                <a:ea typeface="楷体_GB2312" pitchFamily="49" charset="-122"/>
              </a:rPr>
              <a:t>维的大小排列</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在每个子集中寻找最小经验风险</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在子集间折衷考虑经验风险和置信范围</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取得实际风险的最小。这种思想称作</a:t>
            </a:r>
            <a:r>
              <a:rPr lang="zh-CN" altLang="en-US" sz="2800" dirty="0">
                <a:solidFill>
                  <a:srgbClr val="0000FF"/>
                </a:solidFill>
                <a:latin typeface="楷体_GB2312" pitchFamily="49" charset="-122"/>
                <a:ea typeface="楷体_GB2312" pitchFamily="49" charset="-122"/>
              </a:rPr>
              <a:t>结构风险最小化</a:t>
            </a:r>
            <a:r>
              <a:rPr lang="en-US" altLang="zh-CN" sz="2800">
                <a:latin typeface="Times New Roman" panose="02020603050405020304" pitchFamily="18" charset="0"/>
                <a:ea typeface="楷体_GB2312" pitchFamily="49" charset="-122"/>
              </a:rPr>
              <a:t>(</a:t>
            </a:r>
            <a:r>
              <a:rPr lang="en-US" altLang="zh-CN" sz="2800">
                <a:latin typeface="Times New Roman" panose="02020603050405020304" pitchFamily="18" charset="0"/>
              </a:rPr>
              <a:t>Structural Risk Minimization)</a:t>
            </a:r>
            <a:r>
              <a:rPr lang="zh-CN" altLang="en-US" sz="2800" dirty="0">
                <a:latin typeface="Times New Roman" panose="02020603050405020304" pitchFamily="18" charset="0"/>
              </a:rPr>
              <a:t>，</a:t>
            </a:r>
            <a:r>
              <a:rPr lang="zh-CN" altLang="en-US" sz="2800" dirty="0">
                <a:latin typeface="Times New Roman" panose="02020603050405020304" pitchFamily="18" charset="0"/>
                <a:ea typeface="楷体_GB2312" pitchFamily="49" charset="-122"/>
              </a:rPr>
              <a:t>即</a:t>
            </a:r>
            <a:r>
              <a:rPr lang="en-US" altLang="zh-CN" sz="2800">
                <a:latin typeface="Times New Roman" panose="02020603050405020304" pitchFamily="18" charset="0"/>
              </a:rPr>
              <a:t>SRM</a:t>
            </a:r>
            <a:r>
              <a:rPr lang="zh-CN" altLang="en-US" sz="2800" dirty="0">
                <a:latin typeface="Times New Roman" panose="02020603050405020304" pitchFamily="18" charset="0"/>
                <a:ea typeface="楷体_GB2312" pitchFamily="49" charset="-122"/>
              </a:rPr>
              <a:t>准则。</a:t>
            </a:r>
            <a:endParaRPr lang="en-US" altLang="zh-CN" sz="2800">
              <a:latin typeface="楷体_GB2312" pitchFamily="49" charset="-122"/>
              <a:ea typeface="楷体_GB2312"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标题 111617"/>
          <p:cNvSpPr>
            <a:spLocks noGrp="1"/>
          </p:cNvSpPr>
          <p:nvPr>
            <p:ph type="title"/>
          </p:nvPr>
        </p:nvSpPr>
        <p:spPr>
          <a:xfrm>
            <a:off x="971550" y="457200"/>
            <a:ext cx="7715250" cy="884238"/>
          </a:xfrm>
          <a:ln/>
        </p:spPr>
        <p:txBody>
          <a:bodyPr anchor="ctr"/>
          <a:p>
            <a:r>
              <a:rPr lang="zh-CN" altLang="en-US" sz="4000" dirty="0">
                <a:ea typeface="楷体_GB2312" pitchFamily="49" charset="-122"/>
              </a:rPr>
              <a:t>结构风险最小化（续</a:t>
            </a:r>
            <a:r>
              <a:rPr lang="en-US" altLang="zh-CN" sz="4000">
                <a:ea typeface="楷体_GB2312" pitchFamily="49" charset="-122"/>
              </a:rPr>
              <a:t>1</a:t>
            </a:r>
            <a:r>
              <a:rPr lang="zh-CN" altLang="en-US" sz="4000" dirty="0">
                <a:ea typeface="楷体_GB2312" pitchFamily="49" charset="-122"/>
              </a:rPr>
              <a:t>）</a:t>
            </a:r>
            <a:endParaRPr lang="zh-CN" altLang="en-US" sz="4000" dirty="0">
              <a:ea typeface="楷体_GB2312" pitchFamily="49" charset="-122"/>
            </a:endParaRPr>
          </a:p>
        </p:txBody>
      </p:sp>
      <p:pic>
        <p:nvPicPr>
          <p:cNvPr id="111619" name="文本占位符 111618"/>
          <p:cNvPicPr>
            <a:picLocks noGrp="1" noChangeAspect="1"/>
          </p:cNvPicPr>
          <p:nvPr>
            <p:ph type="body" idx="1"/>
          </p:nvPr>
        </p:nvPicPr>
        <p:blipFill>
          <a:blip r:embed="rId1"/>
          <a:stretch>
            <a:fillRect/>
          </a:stretch>
        </p:blipFill>
        <p:spPr>
          <a:xfrm>
            <a:off x="755650" y="1628775"/>
            <a:ext cx="7772400" cy="4852988"/>
          </a:xfrm>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标题 114689"/>
          <p:cNvSpPr>
            <a:spLocks noGrp="1"/>
          </p:cNvSpPr>
          <p:nvPr>
            <p:ph type="title"/>
          </p:nvPr>
        </p:nvSpPr>
        <p:spPr>
          <a:xfrm>
            <a:off x="457200" y="457200"/>
            <a:ext cx="8229600" cy="1027113"/>
          </a:xfrm>
          <a:ln/>
        </p:spPr>
        <p:txBody>
          <a:bodyPr anchor="ctr"/>
          <a:p>
            <a:r>
              <a:rPr lang="zh-CN" altLang="en-US" sz="4000" dirty="0">
                <a:ea typeface="楷体_GB2312" pitchFamily="49" charset="-122"/>
              </a:rPr>
              <a:t>结构风险最小化（续</a:t>
            </a:r>
            <a:r>
              <a:rPr lang="en-US" altLang="zh-CN" sz="4000">
                <a:ea typeface="楷体_GB2312" pitchFamily="49" charset="-122"/>
              </a:rPr>
              <a:t>2</a:t>
            </a:r>
            <a:r>
              <a:rPr lang="zh-CN" altLang="en-US" sz="4000" dirty="0">
                <a:ea typeface="楷体_GB2312" pitchFamily="49" charset="-122"/>
              </a:rPr>
              <a:t>）</a:t>
            </a:r>
            <a:endParaRPr lang="zh-CN" altLang="en-US" sz="4000" dirty="0">
              <a:ea typeface="楷体_GB2312" pitchFamily="49" charset="-122"/>
            </a:endParaRPr>
          </a:p>
        </p:txBody>
      </p:sp>
      <p:sp>
        <p:nvSpPr>
          <p:cNvPr id="114691" name="文本占位符 114690"/>
          <p:cNvSpPr>
            <a:spLocks noGrp="1"/>
          </p:cNvSpPr>
          <p:nvPr>
            <p:ph type="body" idx="1"/>
          </p:nvPr>
        </p:nvSpPr>
        <p:spPr>
          <a:xfrm>
            <a:off x="457200" y="1628775"/>
            <a:ext cx="8229600" cy="4679950"/>
          </a:xfrm>
          <a:ln/>
        </p:spPr>
        <p:txBody>
          <a:bodyPr/>
          <a:p>
            <a:r>
              <a:rPr lang="zh-CN" altLang="en-US" dirty="0">
                <a:latin typeface="楷体_GB2312" pitchFamily="49" charset="-122"/>
                <a:ea typeface="楷体_GB2312" pitchFamily="49" charset="-122"/>
              </a:rPr>
              <a:t>实现</a:t>
            </a:r>
            <a:r>
              <a:rPr lang="en-US" altLang="zh-CN">
                <a:latin typeface="宋体" panose="02010600030101010101" pitchFamily="2" charset="-122"/>
              </a:rPr>
              <a:t>SRM</a:t>
            </a:r>
            <a:r>
              <a:rPr lang="zh-CN" altLang="en-US" dirty="0">
                <a:latin typeface="楷体_GB2312" pitchFamily="49" charset="-122"/>
                <a:ea typeface="楷体_GB2312" pitchFamily="49" charset="-122"/>
              </a:rPr>
              <a:t>原则的两种思路</a:t>
            </a:r>
            <a:endParaRPr lang="zh-CN" altLang="en-US" dirty="0">
              <a:latin typeface="楷体_GB2312" pitchFamily="49" charset="-122"/>
              <a:ea typeface="楷体_GB2312" pitchFamily="49" charset="-122"/>
            </a:endParaRPr>
          </a:p>
          <a:p>
            <a:pPr lvl="1"/>
            <a:r>
              <a:rPr lang="zh-CN" altLang="en-US" dirty="0">
                <a:latin typeface="楷体_GB2312" pitchFamily="49" charset="-122"/>
                <a:ea typeface="楷体_GB2312" pitchFamily="49" charset="-122"/>
              </a:rPr>
              <a:t>在每个子集中求最小经验风险</a:t>
            </a:r>
            <a:r>
              <a:rPr lang="en-US" altLang="zh-CN">
                <a:latin typeface="楷体_GB2312" pitchFamily="49" charset="-122"/>
                <a:ea typeface="楷体_GB2312" pitchFamily="49" charset="-122"/>
              </a:rPr>
              <a:t>,</a:t>
            </a:r>
            <a:r>
              <a:rPr lang="zh-CN" altLang="en-US" dirty="0">
                <a:latin typeface="楷体_GB2312" pitchFamily="49" charset="-122"/>
                <a:ea typeface="楷体_GB2312" pitchFamily="49" charset="-122"/>
              </a:rPr>
              <a:t>然后选择使最小经验风险和置信范围之和最小的子集。</a:t>
            </a:r>
            <a:endParaRPr lang="zh-CN" altLang="en-US" dirty="0">
              <a:latin typeface="楷体_GB2312" pitchFamily="49" charset="-122"/>
              <a:ea typeface="楷体_GB2312" pitchFamily="49" charset="-122"/>
            </a:endParaRPr>
          </a:p>
          <a:p>
            <a:pPr lvl="1"/>
            <a:endParaRPr lang="zh-CN" altLang="en-US" dirty="0">
              <a:latin typeface="楷体_GB2312" pitchFamily="49" charset="-122"/>
              <a:ea typeface="楷体_GB2312" pitchFamily="49" charset="-122"/>
            </a:endParaRPr>
          </a:p>
          <a:p>
            <a:pPr lvl="1"/>
            <a:r>
              <a:rPr lang="zh-CN" altLang="en-US" dirty="0">
                <a:latin typeface="楷体_GB2312" pitchFamily="49" charset="-122"/>
                <a:ea typeface="楷体_GB2312" pitchFamily="49" charset="-122"/>
              </a:rPr>
              <a:t>设计函数集的某种结构使每个子集中都能取得最小的经验风险</a:t>
            </a:r>
            <a:r>
              <a:rPr lang="en-US" altLang="zh-CN">
                <a:latin typeface="楷体_GB2312" pitchFamily="49" charset="-122"/>
                <a:ea typeface="楷体_GB2312" pitchFamily="49" charset="-122"/>
              </a:rPr>
              <a:t>,</a:t>
            </a:r>
            <a:r>
              <a:rPr lang="zh-CN" altLang="en-US" dirty="0">
                <a:latin typeface="楷体_GB2312" pitchFamily="49" charset="-122"/>
                <a:ea typeface="楷体_GB2312" pitchFamily="49" charset="-122"/>
              </a:rPr>
              <a:t>然后只需选择适当的子集使置信范围最小</a:t>
            </a:r>
            <a:r>
              <a:rPr lang="en-US" altLang="zh-CN">
                <a:latin typeface="楷体_GB2312" pitchFamily="49" charset="-122"/>
                <a:ea typeface="楷体_GB2312" pitchFamily="49" charset="-122"/>
              </a:rPr>
              <a:t>,</a:t>
            </a:r>
            <a:r>
              <a:rPr lang="zh-CN" altLang="en-US" dirty="0">
                <a:latin typeface="楷体_GB2312" pitchFamily="49" charset="-122"/>
                <a:ea typeface="楷体_GB2312" pitchFamily="49" charset="-122"/>
              </a:rPr>
              <a:t>则这个子集中使经验风险最小的函数就是最优函数。</a:t>
            </a:r>
            <a:r>
              <a:rPr lang="zh-CN" altLang="en-US" dirty="0">
                <a:solidFill>
                  <a:srgbClr val="0000FF"/>
                </a:solidFill>
                <a:latin typeface="楷体_GB2312" pitchFamily="49" charset="-122"/>
                <a:ea typeface="楷体_GB2312" pitchFamily="49" charset="-122"/>
              </a:rPr>
              <a:t>支持向量机方法实际上就是这种思路的实现。</a:t>
            </a:r>
            <a:endParaRPr lang="zh-CN" altLang="en-US" dirty="0">
              <a:solidFill>
                <a:srgbClr val="0000FF"/>
              </a:solidFill>
              <a:latin typeface="楷体_GB2312" pitchFamily="49" charset="-122"/>
              <a:ea typeface="楷体_GB2312"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33793"/>
          <p:cNvSpPr>
            <a:spLocks noGrp="1"/>
          </p:cNvSpPr>
          <p:nvPr>
            <p:ph type="title"/>
          </p:nvPr>
        </p:nvSpPr>
        <p:spPr>
          <a:xfrm>
            <a:off x="827088" y="457200"/>
            <a:ext cx="7859712" cy="1371600"/>
          </a:xfrm>
          <a:ln/>
        </p:spPr>
        <p:txBody>
          <a:bodyPr anchor="ctr"/>
          <a:p>
            <a:r>
              <a:rPr lang="zh-CN" altLang="en-US" dirty="0">
                <a:latin typeface="楷体_GB2312" pitchFamily="49" charset="-122"/>
                <a:ea typeface="楷体_GB2312" pitchFamily="49" charset="-122"/>
              </a:rPr>
              <a:t>支持向量机概述</a:t>
            </a:r>
            <a:endParaRPr lang="zh-CN" altLang="en-US" dirty="0">
              <a:latin typeface="楷体_GB2312" pitchFamily="49" charset="-122"/>
              <a:ea typeface="楷体_GB2312" pitchFamily="49" charset="-122"/>
            </a:endParaRPr>
          </a:p>
        </p:txBody>
      </p:sp>
      <p:sp>
        <p:nvSpPr>
          <p:cNvPr id="33795" name="文本占位符 33794"/>
          <p:cNvSpPr>
            <a:spLocks noGrp="1"/>
          </p:cNvSpPr>
          <p:nvPr>
            <p:ph type="body" idx="1"/>
          </p:nvPr>
        </p:nvSpPr>
        <p:spPr>
          <a:xfrm>
            <a:off x="827088" y="1981200"/>
            <a:ext cx="7705725" cy="3886200"/>
          </a:xfrm>
          <a:ln/>
        </p:spPr>
        <p:txBody>
          <a:bodyPr/>
          <a:p>
            <a:r>
              <a:rPr lang="zh-CN" altLang="en-US" sz="3600" dirty="0">
                <a:latin typeface="楷体_GB2312" pitchFamily="49" charset="-122"/>
                <a:ea typeface="楷体_GB2312" pitchFamily="49" charset="-122"/>
              </a:rPr>
              <a:t>支持向量机概述</a:t>
            </a:r>
            <a:endParaRPr lang="zh-CN" altLang="en-US" sz="3600" dirty="0">
              <a:latin typeface="楷体_GB2312" pitchFamily="49" charset="-122"/>
              <a:ea typeface="楷体_GB2312" pitchFamily="49" charset="-122"/>
            </a:endParaRPr>
          </a:p>
          <a:p>
            <a:r>
              <a:rPr lang="zh-CN" altLang="en-US" sz="3600" dirty="0">
                <a:latin typeface="楷体_GB2312" pitchFamily="49" charset="-122"/>
                <a:ea typeface="楷体_GB2312" pitchFamily="49" charset="-122"/>
              </a:rPr>
              <a:t>支持向量机理论</a:t>
            </a:r>
            <a:endParaRPr lang="zh-CN" altLang="en-US" sz="3600" dirty="0">
              <a:latin typeface="楷体_GB2312" pitchFamily="49" charset="-122"/>
              <a:ea typeface="楷体_GB2312" pitchFamily="49" charset="-122"/>
            </a:endParaRPr>
          </a:p>
          <a:p>
            <a:r>
              <a:rPr lang="zh-CN" altLang="en-US" sz="3600" dirty="0">
                <a:latin typeface="楷体_GB2312" pitchFamily="49" charset="-122"/>
                <a:ea typeface="楷体_GB2312" pitchFamily="49" charset="-122"/>
              </a:rPr>
              <a:t>支持向量机</a:t>
            </a:r>
            <a:endParaRPr lang="zh-CN" altLang="en-US" sz="3600" dirty="0">
              <a:latin typeface="楷体_GB2312" pitchFamily="49" charset="-122"/>
              <a:ea typeface="楷体_GB2312" pitchFamily="49" charset="-122"/>
            </a:endParaRPr>
          </a:p>
          <a:p>
            <a:r>
              <a:rPr lang="zh-CN" altLang="en-US" sz="3600" dirty="0">
                <a:latin typeface="楷体_GB2312" pitchFamily="49" charset="-122"/>
                <a:ea typeface="楷体_GB2312" pitchFamily="49" charset="-122"/>
              </a:rPr>
              <a:t>核函数</a:t>
            </a:r>
            <a:endParaRPr lang="zh-CN" altLang="en-US" sz="3600" dirty="0">
              <a:latin typeface="楷体_GB2312" pitchFamily="49" charset="-122"/>
              <a:ea typeface="楷体_GB2312" pitchFamily="49" charset="-122"/>
            </a:endParaRPr>
          </a:p>
          <a:p>
            <a:r>
              <a:rPr lang="zh-CN" altLang="en-US" sz="3600" dirty="0">
                <a:latin typeface="楷体_GB2312" pitchFamily="49" charset="-122"/>
                <a:ea typeface="楷体_GB2312" pitchFamily="49" charset="-122"/>
              </a:rPr>
              <a:t>支持向量机实现</a:t>
            </a:r>
            <a:endParaRPr lang="zh-CN" altLang="en-US" sz="3600" dirty="0">
              <a:latin typeface="楷体_GB2312" pitchFamily="49" charset="-122"/>
              <a:ea typeface="楷体_GB2312"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43009"/>
          <p:cNvSpPr>
            <a:spLocks noGrp="1"/>
          </p:cNvSpPr>
          <p:nvPr>
            <p:ph type="title"/>
          </p:nvPr>
        </p:nvSpPr>
        <p:spPr>
          <a:xfrm>
            <a:off x="611188" y="457200"/>
            <a:ext cx="8075612" cy="811213"/>
          </a:xfrm>
          <a:ln/>
        </p:spPr>
        <p:txBody>
          <a:bodyPr anchor="ctr"/>
          <a:p>
            <a:r>
              <a:rPr lang="zh-CN" altLang="en-US" sz="4000" b="1" dirty="0">
                <a:latin typeface="Times New Roman" panose="02020603050405020304" pitchFamily="18" charset="0"/>
                <a:ea typeface="楷体_GB2312" pitchFamily="49" charset="-122"/>
              </a:rPr>
              <a:t>支持向量机概述</a:t>
            </a:r>
            <a:endParaRPr lang="zh-CN" altLang="en-US" sz="4000" b="1" dirty="0">
              <a:latin typeface="Times New Roman" panose="02020603050405020304" pitchFamily="18" charset="0"/>
              <a:ea typeface="楷体_GB2312" pitchFamily="49" charset="-122"/>
            </a:endParaRPr>
          </a:p>
        </p:txBody>
      </p:sp>
      <p:sp>
        <p:nvSpPr>
          <p:cNvPr id="43011" name="文本占位符 43010"/>
          <p:cNvSpPr>
            <a:spLocks noGrp="1"/>
          </p:cNvSpPr>
          <p:nvPr>
            <p:ph type="body" idx="1"/>
          </p:nvPr>
        </p:nvSpPr>
        <p:spPr>
          <a:xfrm>
            <a:off x="611188" y="1412875"/>
            <a:ext cx="8218487" cy="4752975"/>
          </a:xfrm>
          <a:ln/>
        </p:spPr>
        <p:txBody>
          <a:bodyPr/>
          <a:p>
            <a:pPr>
              <a:lnSpc>
                <a:spcPct val="80000"/>
              </a:lnSpc>
            </a:pPr>
            <a:r>
              <a:rPr lang="en-US" altLang="zh-CN" sz="2800">
                <a:latin typeface="楷体_GB2312" pitchFamily="49" charset="-122"/>
                <a:ea typeface="楷体_GB2312" pitchFamily="49" charset="-122"/>
              </a:rPr>
              <a:t>1963</a:t>
            </a:r>
            <a:r>
              <a:rPr lang="zh-CN" altLang="en-US" sz="2800" dirty="0">
                <a:latin typeface="楷体_GB2312" pitchFamily="49" charset="-122"/>
                <a:ea typeface="楷体_GB2312" pitchFamily="49" charset="-122"/>
              </a:rPr>
              <a:t>年，</a:t>
            </a:r>
            <a:r>
              <a:rPr lang="en-US" altLang="zh-CN" sz="2800" err="1">
                <a:latin typeface="楷体_GB2312" pitchFamily="49" charset="-122"/>
                <a:ea typeface="楷体_GB2312" pitchFamily="49" charset="-122"/>
              </a:rPr>
              <a:t>Vapnik</a:t>
            </a:r>
            <a:r>
              <a:rPr lang="zh-CN" altLang="en-US" sz="2800" dirty="0">
                <a:latin typeface="楷体_GB2312" pitchFamily="49" charset="-122"/>
                <a:ea typeface="楷体_GB2312" pitchFamily="49" charset="-122"/>
              </a:rPr>
              <a:t>在解决模式识别问题时提出了支持向量方法</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这种方法从训练集中选择一组特征子集</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使得对特征子集的划分等价于对整个数据集的划分</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这组特征子集就被称为支持向量</a:t>
            </a:r>
            <a:r>
              <a:rPr lang="en-US" altLang="zh-CN" sz="2800">
                <a:latin typeface="楷体_GB2312" pitchFamily="49" charset="-122"/>
                <a:ea typeface="楷体_GB2312" pitchFamily="49" charset="-122"/>
              </a:rPr>
              <a:t>(SV)</a:t>
            </a:r>
            <a:r>
              <a:rPr lang="zh-CN" altLang="en-US" sz="2800" dirty="0">
                <a:latin typeface="楷体_GB2312" pitchFamily="49" charset="-122"/>
                <a:ea typeface="楷体_GB2312" pitchFamily="49" charset="-122"/>
              </a:rPr>
              <a:t>。</a:t>
            </a:r>
            <a:endParaRPr lang="zh-CN" altLang="en-US" sz="2800" dirty="0">
              <a:latin typeface="楷体_GB2312" pitchFamily="49" charset="-122"/>
              <a:ea typeface="楷体_GB2312" pitchFamily="49" charset="-122"/>
            </a:endParaRPr>
          </a:p>
          <a:p>
            <a:pPr>
              <a:lnSpc>
                <a:spcPct val="80000"/>
              </a:lnSpc>
            </a:pPr>
            <a:endParaRPr lang="zh-CN" altLang="en-US" sz="2800" dirty="0">
              <a:latin typeface="楷体_GB2312" pitchFamily="49" charset="-122"/>
              <a:ea typeface="楷体_GB2312" pitchFamily="49" charset="-122"/>
            </a:endParaRPr>
          </a:p>
          <a:p>
            <a:pPr>
              <a:lnSpc>
                <a:spcPct val="80000"/>
              </a:lnSpc>
            </a:pPr>
            <a:r>
              <a:rPr lang="en-US" altLang="zh-CN" sz="2800">
                <a:latin typeface="楷体_GB2312" pitchFamily="49" charset="-122"/>
                <a:ea typeface="楷体_GB2312" pitchFamily="49" charset="-122"/>
              </a:rPr>
              <a:t>1971</a:t>
            </a:r>
            <a:r>
              <a:rPr lang="zh-CN" altLang="en-US" sz="2800" dirty="0">
                <a:latin typeface="楷体_GB2312" pitchFamily="49" charset="-122"/>
                <a:ea typeface="楷体_GB2312" pitchFamily="49" charset="-122"/>
              </a:rPr>
              <a:t>年，</a:t>
            </a:r>
            <a:r>
              <a:rPr lang="en-US" altLang="zh-CN" sz="2800" err="1">
                <a:latin typeface="楷体_GB2312" pitchFamily="49" charset="-122"/>
                <a:ea typeface="楷体_GB2312" pitchFamily="49" charset="-122"/>
              </a:rPr>
              <a:t>Kimeldorf</a:t>
            </a:r>
            <a:r>
              <a:rPr lang="zh-CN" altLang="en-US" sz="2800" dirty="0">
                <a:latin typeface="楷体_GB2312" pitchFamily="49" charset="-122"/>
                <a:ea typeface="楷体_GB2312" pitchFamily="49" charset="-122"/>
              </a:rPr>
              <a:t>提出使用线性不等约束重新构造</a:t>
            </a:r>
            <a:r>
              <a:rPr lang="en-US" altLang="zh-CN" sz="2800">
                <a:latin typeface="楷体_GB2312" pitchFamily="49" charset="-122"/>
                <a:ea typeface="楷体_GB2312" pitchFamily="49" charset="-122"/>
              </a:rPr>
              <a:t>SV</a:t>
            </a:r>
            <a:r>
              <a:rPr lang="zh-CN" altLang="en-US" sz="2800" dirty="0">
                <a:latin typeface="楷体_GB2312" pitchFamily="49" charset="-122"/>
                <a:ea typeface="楷体_GB2312" pitchFamily="49" charset="-122"/>
              </a:rPr>
              <a:t>的核空间</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解决了一部分线性不可分问题。</a:t>
            </a:r>
            <a:endParaRPr lang="zh-CN" altLang="en-US" sz="2800" dirty="0">
              <a:latin typeface="楷体_GB2312" pitchFamily="49" charset="-122"/>
              <a:ea typeface="楷体_GB2312" pitchFamily="49" charset="-122"/>
            </a:endParaRPr>
          </a:p>
          <a:p>
            <a:pPr>
              <a:lnSpc>
                <a:spcPct val="80000"/>
              </a:lnSpc>
            </a:pPr>
            <a:endParaRPr lang="en-US" altLang="zh-CN" sz="2800">
              <a:latin typeface="楷体_GB2312" pitchFamily="49" charset="-122"/>
              <a:ea typeface="楷体_GB2312" pitchFamily="49" charset="-122"/>
            </a:endParaRPr>
          </a:p>
          <a:p>
            <a:pPr>
              <a:lnSpc>
                <a:spcPct val="80000"/>
              </a:lnSpc>
            </a:pPr>
            <a:r>
              <a:rPr lang="en-US" altLang="zh-CN" sz="2800">
                <a:latin typeface="楷体_GB2312" pitchFamily="49" charset="-122"/>
                <a:ea typeface="楷体_GB2312" pitchFamily="49" charset="-122"/>
              </a:rPr>
              <a:t>1990</a:t>
            </a:r>
            <a:r>
              <a:rPr lang="zh-CN" altLang="en-US" sz="2800" dirty="0">
                <a:latin typeface="楷体_GB2312" pitchFamily="49" charset="-122"/>
                <a:ea typeface="楷体_GB2312" pitchFamily="49" charset="-122"/>
              </a:rPr>
              <a:t>年，</a:t>
            </a:r>
            <a:r>
              <a:rPr lang="en-US" altLang="zh-CN" sz="2800" err="1">
                <a:latin typeface="楷体_GB2312" pitchFamily="49" charset="-122"/>
                <a:ea typeface="楷体_GB2312" pitchFamily="49" charset="-122"/>
              </a:rPr>
              <a:t>Grace,Boser</a:t>
            </a:r>
            <a:r>
              <a:rPr lang="zh-CN" altLang="en-US" sz="2800">
                <a:latin typeface="楷体_GB2312" pitchFamily="49" charset="-122"/>
                <a:ea typeface="楷体_GB2312" pitchFamily="49" charset="-122"/>
              </a:rPr>
              <a:t>和</a:t>
            </a:r>
            <a:r>
              <a:rPr lang="en-US" altLang="zh-CN" sz="2800" err="1">
                <a:latin typeface="楷体_GB2312" pitchFamily="49" charset="-122"/>
                <a:ea typeface="楷体_GB2312" pitchFamily="49" charset="-122"/>
              </a:rPr>
              <a:t>Vapnik</a:t>
            </a:r>
            <a:r>
              <a:rPr lang="zh-CN" altLang="en-US" sz="2800" dirty="0">
                <a:latin typeface="楷体_GB2312" pitchFamily="49" charset="-122"/>
                <a:ea typeface="楷体_GB2312" pitchFamily="49" charset="-122"/>
              </a:rPr>
              <a:t>等人开始对</a:t>
            </a:r>
            <a:r>
              <a:rPr lang="en-US" altLang="zh-CN" sz="2800">
                <a:latin typeface="楷体_GB2312" pitchFamily="49" charset="-122"/>
                <a:ea typeface="楷体_GB2312" pitchFamily="49" charset="-122"/>
              </a:rPr>
              <a:t>SVM</a:t>
            </a:r>
            <a:r>
              <a:rPr lang="zh-CN" altLang="en-US" sz="2800" dirty="0">
                <a:latin typeface="楷体_GB2312" pitchFamily="49" charset="-122"/>
                <a:ea typeface="楷体_GB2312" pitchFamily="49" charset="-122"/>
              </a:rPr>
              <a:t>进行研究。</a:t>
            </a:r>
            <a:endParaRPr lang="zh-CN" altLang="en-US" sz="2800" dirty="0">
              <a:latin typeface="楷体_GB2312" pitchFamily="49" charset="-122"/>
              <a:ea typeface="楷体_GB2312" pitchFamily="49" charset="-122"/>
            </a:endParaRPr>
          </a:p>
          <a:p>
            <a:pPr>
              <a:lnSpc>
                <a:spcPct val="80000"/>
              </a:lnSpc>
            </a:pPr>
            <a:endParaRPr lang="en-US" altLang="zh-CN" sz="2800">
              <a:latin typeface="楷体_GB2312" pitchFamily="49" charset="-122"/>
              <a:ea typeface="楷体_GB2312" pitchFamily="49" charset="-122"/>
            </a:endParaRPr>
          </a:p>
          <a:p>
            <a:pPr>
              <a:lnSpc>
                <a:spcPct val="80000"/>
              </a:lnSpc>
            </a:pPr>
            <a:r>
              <a:rPr lang="en-US" altLang="zh-CN" sz="2800">
                <a:latin typeface="楷体_GB2312" pitchFamily="49" charset="-122"/>
                <a:ea typeface="楷体_GB2312" pitchFamily="49" charset="-122"/>
              </a:rPr>
              <a:t>1995</a:t>
            </a:r>
            <a:r>
              <a:rPr lang="zh-CN" altLang="en-US" sz="2800" dirty="0">
                <a:latin typeface="楷体_GB2312" pitchFamily="49" charset="-122"/>
                <a:ea typeface="楷体_GB2312" pitchFamily="49" charset="-122"/>
              </a:rPr>
              <a:t>年，</a:t>
            </a:r>
            <a:r>
              <a:rPr lang="en-US" altLang="zh-CN" sz="2800" err="1">
                <a:latin typeface="楷体_GB2312" pitchFamily="49" charset="-122"/>
                <a:ea typeface="楷体_GB2312" pitchFamily="49" charset="-122"/>
              </a:rPr>
              <a:t>Vapnik</a:t>
            </a:r>
            <a:r>
              <a:rPr lang="zh-CN" altLang="en-US" sz="2800" dirty="0">
                <a:latin typeface="楷体_GB2312" pitchFamily="49" charset="-122"/>
                <a:ea typeface="楷体_GB2312" pitchFamily="49" charset="-122"/>
              </a:rPr>
              <a:t>正式提出统计学习理论。</a:t>
            </a:r>
            <a:endParaRPr lang="zh-CN" altLang="en-US" sz="2800" dirty="0">
              <a:latin typeface="楷体_GB2312" pitchFamily="49" charset="-122"/>
              <a:ea typeface="楷体_GB2312"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35841"/>
          <p:cNvSpPr>
            <a:spLocks noGrp="1"/>
          </p:cNvSpPr>
          <p:nvPr>
            <p:ph type="title"/>
          </p:nvPr>
        </p:nvSpPr>
        <p:spPr>
          <a:xfrm>
            <a:off x="684213" y="457200"/>
            <a:ext cx="8002587" cy="811213"/>
          </a:xfrm>
          <a:ln/>
        </p:spPr>
        <p:txBody>
          <a:bodyPr anchor="ctr"/>
          <a:p>
            <a:r>
              <a:rPr lang="zh-CN" altLang="en-US" sz="4000" b="1" dirty="0">
                <a:latin typeface="Times New Roman" panose="02020603050405020304" pitchFamily="18" charset="0"/>
                <a:ea typeface="楷体_GB2312" pitchFamily="49" charset="-122"/>
              </a:rPr>
              <a:t>支持向量机理论</a:t>
            </a:r>
            <a:endParaRPr lang="zh-CN" altLang="en-US" sz="4000" b="1" dirty="0">
              <a:latin typeface="Times New Roman" panose="02020603050405020304" pitchFamily="18" charset="0"/>
              <a:ea typeface="楷体_GB2312" pitchFamily="49" charset="-122"/>
            </a:endParaRPr>
          </a:p>
        </p:txBody>
      </p:sp>
      <p:sp>
        <p:nvSpPr>
          <p:cNvPr id="35843" name="文本占位符 35842"/>
          <p:cNvSpPr>
            <a:spLocks noGrp="1"/>
          </p:cNvSpPr>
          <p:nvPr>
            <p:ph type="body" sz="half" idx="1"/>
          </p:nvPr>
        </p:nvSpPr>
        <p:spPr>
          <a:xfrm>
            <a:off x="576263" y="1484313"/>
            <a:ext cx="8027987" cy="4608512"/>
          </a:xfrm>
          <a:ln/>
        </p:spPr>
        <p:txBody>
          <a:bodyPr/>
          <a:p>
            <a:pPr>
              <a:lnSpc>
                <a:spcPct val="90000"/>
              </a:lnSpc>
            </a:pPr>
            <a:r>
              <a:rPr lang="en-US" altLang="zh-CN" sz="2800">
                <a:latin typeface="楷体_GB2312" pitchFamily="49" charset="-122"/>
                <a:ea typeface="楷体_GB2312" pitchFamily="49" charset="-122"/>
              </a:rPr>
              <a:t>SVM</a:t>
            </a:r>
            <a:r>
              <a:rPr lang="zh-CN" altLang="en-US" sz="2800" dirty="0">
                <a:latin typeface="楷体_GB2312" pitchFamily="49" charset="-122"/>
                <a:ea typeface="楷体_GB2312" pitchFamily="49" charset="-122"/>
              </a:rPr>
              <a:t>从线性可分情况下的最优分类面发展而来。</a:t>
            </a:r>
            <a:endParaRPr lang="en-US" altLang="zh-CN" sz="2800">
              <a:latin typeface="楷体_GB2312" pitchFamily="49" charset="-122"/>
              <a:ea typeface="楷体_GB2312" pitchFamily="49" charset="-122"/>
            </a:endParaRPr>
          </a:p>
          <a:p>
            <a:pPr>
              <a:lnSpc>
                <a:spcPct val="90000"/>
              </a:lnSpc>
            </a:pPr>
            <a:r>
              <a:rPr lang="zh-CN" altLang="en-US" sz="2800" dirty="0">
                <a:latin typeface="楷体_GB2312" pitchFamily="49" charset="-122"/>
                <a:ea typeface="楷体_GB2312" pitchFamily="49" charset="-122"/>
              </a:rPr>
              <a:t>最优分类面就是要求分类线不但能将两类正确分开</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训练错误率为</a:t>
            </a:r>
            <a:r>
              <a:rPr lang="en-US" altLang="zh-CN" sz="2800">
                <a:latin typeface="楷体_GB2312" pitchFamily="49" charset="-122"/>
                <a:ea typeface="楷体_GB2312" pitchFamily="49" charset="-122"/>
              </a:rPr>
              <a:t>0),</a:t>
            </a:r>
            <a:r>
              <a:rPr lang="zh-CN" altLang="en-US" sz="2800" dirty="0">
                <a:latin typeface="楷体_GB2312" pitchFamily="49" charset="-122"/>
                <a:ea typeface="楷体_GB2312" pitchFamily="49" charset="-122"/>
              </a:rPr>
              <a:t>且使分类间隔最大。</a:t>
            </a:r>
            <a:endParaRPr lang="zh-CN" altLang="en-US" sz="2800" dirty="0">
              <a:latin typeface="楷体_GB2312" pitchFamily="49" charset="-122"/>
              <a:ea typeface="楷体_GB2312" pitchFamily="49" charset="-122"/>
            </a:endParaRPr>
          </a:p>
          <a:p>
            <a:pPr>
              <a:lnSpc>
                <a:spcPct val="90000"/>
              </a:lnSpc>
            </a:pPr>
            <a:r>
              <a:rPr lang="en-US" altLang="zh-CN" sz="2800">
                <a:latin typeface="楷体_GB2312" pitchFamily="49" charset="-122"/>
                <a:ea typeface="楷体_GB2312" pitchFamily="49" charset="-122"/>
              </a:rPr>
              <a:t>SVM</a:t>
            </a:r>
            <a:r>
              <a:rPr lang="zh-CN" altLang="en-US" sz="2800" dirty="0">
                <a:latin typeface="楷体_GB2312" pitchFamily="49" charset="-122"/>
                <a:ea typeface="楷体_GB2312" pitchFamily="49" charset="-122"/>
              </a:rPr>
              <a:t>考虑寻找一个满足分类要求的超平面</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并且使训练集中的点距离分类面尽可能的远</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也就是寻找一个分类面使它两侧的空白区域</a:t>
            </a:r>
            <a:r>
              <a:rPr lang="en-US" altLang="zh-CN" sz="2800">
                <a:latin typeface="楷体_GB2312" pitchFamily="49" charset="-122"/>
                <a:ea typeface="楷体_GB2312" pitchFamily="49" charset="-122"/>
              </a:rPr>
              <a:t>(margin)</a:t>
            </a:r>
            <a:r>
              <a:rPr lang="zh-CN" altLang="en-US" sz="2800" dirty="0">
                <a:latin typeface="楷体_GB2312" pitchFamily="49" charset="-122"/>
                <a:ea typeface="楷体_GB2312" pitchFamily="49" charset="-122"/>
              </a:rPr>
              <a:t>最大。</a:t>
            </a:r>
            <a:endParaRPr lang="zh-CN" altLang="en-US" sz="2800" dirty="0">
              <a:latin typeface="楷体_GB2312" pitchFamily="49" charset="-122"/>
              <a:ea typeface="楷体_GB2312" pitchFamily="49" charset="-122"/>
            </a:endParaRPr>
          </a:p>
          <a:p>
            <a:pPr>
              <a:lnSpc>
                <a:spcPct val="90000"/>
              </a:lnSpc>
            </a:pPr>
            <a:r>
              <a:rPr lang="zh-CN" altLang="en-US" sz="2800" dirty="0">
                <a:latin typeface="楷体_GB2312" pitchFamily="49" charset="-122"/>
                <a:ea typeface="楷体_GB2312" pitchFamily="49" charset="-122"/>
              </a:rPr>
              <a:t>过两类样本中离分类面最近的点且平行于最优分类面的超平面上</a:t>
            </a:r>
            <a:r>
              <a:rPr lang="en-US" altLang="zh-CN" sz="2800">
                <a:latin typeface="楷体_GB2312" pitchFamily="49" charset="-122"/>
                <a:ea typeface="楷体_GB2312" pitchFamily="49" charset="-122"/>
              </a:rPr>
              <a:t>H</a:t>
            </a:r>
            <a:r>
              <a:rPr lang="en-US" altLang="zh-CN" sz="2800" baseline="-25000">
                <a:latin typeface="楷体_GB2312" pitchFamily="49" charset="-122"/>
                <a:ea typeface="楷体_GB2312" pitchFamily="49" charset="-122"/>
              </a:rPr>
              <a:t>1</a:t>
            </a:r>
            <a:r>
              <a:rPr lang="en-US" altLang="zh-CN" sz="2800">
                <a:latin typeface="楷体_GB2312" pitchFamily="49" charset="-122"/>
                <a:ea typeface="楷体_GB2312" pitchFamily="49" charset="-122"/>
              </a:rPr>
              <a:t>,H</a:t>
            </a:r>
            <a:r>
              <a:rPr lang="en-US" altLang="zh-CN" sz="2800" baseline="-25000">
                <a:latin typeface="楷体_GB2312" pitchFamily="49" charset="-122"/>
                <a:ea typeface="楷体_GB2312" pitchFamily="49" charset="-122"/>
              </a:rPr>
              <a:t>2</a:t>
            </a:r>
            <a:r>
              <a:rPr lang="zh-CN" altLang="en-US" sz="2800" dirty="0">
                <a:latin typeface="楷体_GB2312" pitchFamily="49" charset="-122"/>
                <a:ea typeface="楷体_GB2312" pitchFamily="49" charset="-122"/>
              </a:rPr>
              <a:t>的训练样本就叫做支持向量。</a:t>
            </a:r>
            <a:endParaRPr lang="zh-CN" altLang="en-US" sz="2800" dirty="0">
              <a:latin typeface="楷体_GB2312" pitchFamily="49" charset="-122"/>
              <a:ea typeface="楷体_GB2312"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53249"/>
          <p:cNvSpPr>
            <a:spLocks noGrp="1"/>
          </p:cNvSpPr>
          <p:nvPr>
            <p:ph type="title"/>
          </p:nvPr>
        </p:nvSpPr>
        <p:spPr>
          <a:xfrm>
            <a:off x="457200" y="457200"/>
            <a:ext cx="8229600" cy="1027113"/>
          </a:xfrm>
          <a:ln/>
        </p:spPr>
        <p:txBody>
          <a:bodyPr anchor="ctr"/>
          <a:p>
            <a:r>
              <a:rPr lang="zh-CN" altLang="en-US" sz="4000" dirty="0">
                <a:ea typeface="楷体_GB2312" pitchFamily="49" charset="-122"/>
              </a:rPr>
              <a:t>支持向量机理论（续</a:t>
            </a:r>
            <a:r>
              <a:rPr lang="en-US" altLang="zh-CN" sz="4000">
                <a:ea typeface="楷体_GB2312" pitchFamily="49" charset="-122"/>
              </a:rPr>
              <a:t>1</a:t>
            </a:r>
            <a:r>
              <a:rPr lang="zh-CN" altLang="en-US" sz="4000" dirty="0">
                <a:ea typeface="楷体_GB2312" pitchFamily="49" charset="-122"/>
              </a:rPr>
              <a:t>）</a:t>
            </a:r>
            <a:endParaRPr lang="zh-CN" altLang="en-US" sz="4000" dirty="0">
              <a:ea typeface="楷体_GB2312" pitchFamily="49" charset="-122"/>
            </a:endParaRPr>
          </a:p>
        </p:txBody>
      </p:sp>
      <p:pic>
        <p:nvPicPr>
          <p:cNvPr id="53252" name="内容占位符 53251"/>
          <p:cNvPicPr>
            <a:picLocks noChangeAspect="1"/>
          </p:cNvPicPr>
          <p:nvPr>
            <p:ph idx="1"/>
          </p:nvPr>
        </p:nvPicPr>
        <p:blipFill>
          <a:blip r:embed="rId1"/>
          <a:stretch>
            <a:fillRect/>
          </a:stretch>
        </p:blipFill>
        <p:spPr>
          <a:xfrm>
            <a:off x="827088" y="1773238"/>
            <a:ext cx="7859712" cy="4103687"/>
          </a:xfr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矩形 173057"/>
          <p:cNvSpPr/>
          <p:nvPr/>
        </p:nvSpPr>
        <p:spPr>
          <a:xfrm>
            <a:off x="900113" y="549275"/>
            <a:ext cx="7772400" cy="914400"/>
          </a:xfrm>
          <a:prstGeom prst="rect">
            <a:avLst/>
          </a:prstGeom>
          <a:noFill/>
          <a:ln w="12700">
            <a:noFill/>
          </a:ln>
        </p:spPr>
        <p:txBody>
          <a:bodyPr anchor="ctr"/>
          <a:p>
            <a:r>
              <a:rPr lang="en-US" altLang="zh-CN" sz="3600" b="1">
                <a:solidFill>
                  <a:schemeClr val="tx2"/>
                </a:solidFill>
                <a:latin typeface="Times New Roman" panose="02020603050405020304" pitchFamily="18" charset="0"/>
                <a:ea typeface="黑体" panose="02010609060101010101" pitchFamily="2" charset="-122"/>
              </a:rPr>
              <a:t>SLT &amp; SVM</a:t>
            </a:r>
            <a:r>
              <a:rPr lang="zh-CN" altLang="en-US" sz="3600" b="1" dirty="0">
                <a:solidFill>
                  <a:schemeClr val="tx2"/>
                </a:solidFill>
                <a:latin typeface="Times New Roman" panose="02020603050405020304" pitchFamily="18" charset="0"/>
                <a:ea typeface="黑体" panose="02010609060101010101" pitchFamily="2" charset="-122"/>
              </a:rPr>
              <a:t>的数学基础</a:t>
            </a:r>
            <a:endParaRPr lang="zh-CN" altLang="en-US" sz="3600" b="1" dirty="0">
              <a:solidFill>
                <a:schemeClr val="tx2"/>
              </a:solidFill>
              <a:latin typeface="Times New Roman" panose="02020603050405020304" pitchFamily="18" charset="0"/>
              <a:ea typeface="黑体" panose="02010609060101010101" pitchFamily="2" charset="-122"/>
            </a:endParaRPr>
          </a:p>
        </p:txBody>
      </p:sp>
      <p:sp>
        <p:nvSpPr>
          <p:cNvPr id="173059" name="矩形 173058"/>
          <p:cNvSpPr/>
          <p:nvPr/>
        </p:nvSpPr>
        <p:spPr>
          <a:xfrm>
            <a:off x="827088" y="1628775"/>
            <a:ext cx="7772400" cy="4495800"/>
          </a:xfrm>
          <a:prstGeom prst="rect">
            <a:avLst/>
          </a:prstGeom>
          <a:noFill/>
          <a:ln w="12700">
            <a:noFill/>
          </a:ln>
        </p:spPr>
        <p:txBody>
          <a:bodyPr/>
          <a:p>
            <a:pPr marL="342900" indent="-342900">
              <a:lnSpc>
                <a:spcPct val="90000"/>
              </a:lnSpc>
              <a:spcBef>
                <a:spcPct val="20000"/>
              </a:spcBef>
              <a:buClr>
                <a:schemeClr val="tx2"/>
              </a:buClr>
              <a:buSzPct val="90000"/>
              <a:buFont typeface="Symbol" panose="05050102010706020507" pitchFamily="18" charset="2"/>
              <a:buChar char="¨"/>
            </a:pPr>
            <a:r>
              <a:rPr lang="zh-CN" altLang="en-US" sz="3200" dirty="0">
                <a:latin typeface="Times New Roman" panose="02020603050405020304" pitchFamily="18" charset="0"/>
                <a:ea typeface="楷体_GB2312" pitchFamily="49" charset="-122"/>
              </a:rPr>
              <a:t>概率论与数理统计</a:t>
            </a:r>
            <a:endParaRPr lang="zh-CN" altLang="en-US" sz="3200" dirty="0">
              <a:latin typeface="Times New Roman" panose="02020603050405020304" pitchFamily="18" charset="0"/>
              <a:ea typeface="楷体_GB2312" pitchFamily="49" charset="-122"/>
            </a:endParaRPr>
          </a:p>
          <a:p>
            <a:pPr marL="342900" indent="-342900">
              <a:lnSpc>
                <a:spcPct val="90000"/>
              </a:lnSpc>
              <a:spcBef>
                <a:spcPct val="20000"/>
              </a:spcBef>
              <a:buClr>
                <a:schemeClr val="tx2"/>
              </a:buClr>
              <a:buSzPct val="90000"/>
              <a:buFont typeface="Symbol" panose="05050102010706020507" pitchFamily="18" charset="2"/>
              <a:buNone/>
            </a:pPr>
            <a:endParaRPr lang="zh-CN" altLang="en-US" sz="3200" dirty="0">
              <a:latin typeface="Times New Roman" panose="02020603050405020304" pitchFamily="18" charset="0"/>
              <a:ea typeface="楷体_GB2312" pitchFamily="49" charset="-122"/>
            </a:endParaRPr>
          </a:p>
          <a:p>
            <a:pPr marL="342900" indent="-342900">
              <a:lnSpc>
                <a:spcPct val="90000"/>
              </a:lnSpc>
              <a:spcBef>
                <a:spcPct val="20000"/>
              </a:spcBef>
              <a:buClr>
                <a:schemeClr val="tx2"/>
              </a:buClr>
              <a:buSzPct val="90000"/>
              <a:buFont typeface="Symbol" panose="05050102010706020507" pitchFamily="18" charset="2"/>
              <a:buChar char="¨"/>
            </a:pPr>
            <a:r>
              <a:rPr lang="zh-CN" altLang="en-US" sz="3200" dirty="0">
                <a:latin typeface="Times New Roman" panose="02020603050405020304" pitchFamily="18" charset="0"/>
                <a:ea typeface="楷体_GB2312" pitchFamily="49" charset="-122"/>
              </a:rPr>
              <a:t>泛函分析</a:t>
            </a:r>
            <a:endParaRPr lang="zh-CN" altLang="en-US" sz="3200" dirty="0">
              <a:latin typeface="Times New Roman" panose="02020603050405020304" pitchFamily="18" charset="0"/>
              <a:ea typeface="楷体_GB2312" pitchFamily="49" charset="-122"/>
            </a:endParaRPr>
          </a:p>
        </p:txBody>
      </p:sp>
      <p:sp>
        <p:nvSpPr>
          <p:cNvPr id="173060" name="文本框 173059"/>
          <p:cNvSpPr txBox="1"/>
          <p:nvPr/>
        </p:nvSpPr>
        <p:spPr>
          <a:xfrm>
            <a:off x="395288" y="5157788"/>
            <a:ext cx="8424862" cy="1190625"/>
          </a:xfrm>
          <a:prstGeom prst="rect">
            <a:avLst/>
          </a:prstGeom>
          <a:solidFill>
            <a:srgbClr val="6699FF"/>
          </a:solidFill>
          <a:ln w="9525">
            <a:noFill/>
          </a:ln>
        </p:spPr>
        <p:txBody>
          <a:bodyPr>
            <a:spAutoFit/>
          </a:bodyPr>
          <a:p>
            <a:pPr>
              <a:buClrTx/>
            </a:pPr>
            <a:r>
              <a:rPr lang="en-US" altLang="zh-CN">
                <a:solidFill>
                  <a:srgbClr val="000099"/>
                </a:solidFill>
                <a:latin typeface="Times New Roman" panose="02020603050405020304" pitchFamily="18" charset="0"/>
              </a:rPr>
              <a:t>“For God so loved the world that he gave his one and only Son, that whoever believes in him shall not perish but have eternal life. For God did not send his Son into the world to condemn the world, but to save the world through him.”</a:t>
            </a:r>
            <a:endParaRPr lang="en-US" altLang="zh-CN">
              <a:solidFill>
                <a:srgbClr val="000099"/>
              </a:solidFill>
              <a:latin typeface="Times New Roman" panose="02020603050405020304" pitchFamily="18" charset="0"/>
            </a:endParaRPr>
          </a:p>
          <a:p>
            <a:pPr>
              <a:buClrTx/>
            </a:pPr>
            <a:r>
              <a:rPr lang="en-US" altLang="zh-CN">
                <a:solidFill>
                  <a:srgbClr val="000099"/>
                </a:solidFill>
                <a:latin typeface="Times New Roman" panose="02020603050405020304" pitchFamily="18" charset="0"/>
              </a:rPr>
              <a:t>                                                                                                 </a:t>
            </a:r>
            <a:r>
              <a:rPr lang="en-US" altLang="zh-CN" i="1">
                <a:solidFill>
                  <a:srgbClr val="000099"/>
                </a:solidFill>
                <a:latin typeface="Times New Roman" panose="02020603050405020304" pitchFamily="18" charset="0"/>
              </a:rPr>
              <a:t>from </a:t>
            </a:r>
            <a:r>
              <a:rPr lang="en-US" altLang="zh-CN" b="1" i="1">
                <a:solidFill>
                  <a:srgbClr val="000099"/>
                </a:solidFill>
                <a:latin typeface="Times New Roman" panose="02020603050405020304" pitchFamily="18" charset="0"/>
              </a:rPr>
              <a:t>JOHN 3:16-17   NIV</a:t>
            </a:r>
            <a:r>
              <a:rPr lang="en-US" altLang="zh-CN" i="1">
                <a:latin typeface="Times New Roman" panose="02020603050405020304" pitchFamily="18" charset="0"/>
              </a:rPr>
              <a:t> </a:t>
            </a:r>
            <a:endParaRPr lang="en-US" altLang="zh-CN" i="1">
              <a:latin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标题 126977"/>
          <p:cNvSpPr>
            <a:spLocks noGrp="1"/>
          </p:cNvSpPr>
          <p:nvPr>
            <p:ph type="title"/>
          </p:nvPr>
        </p:nvSpPr>
        <p:spPr>
          <a:xfrm>
            <a:off x="684213" y="457200"/>
            <a:ext cx="8002587" cy="955675"/>
          </a:xfrm>
          <a:ln/>
        </p:spPr>
        <p:txBody>
          <a:bodyPr anchor="ctr"/>
          <a:p>
            <a:r>
              <a:rPr lang="zh-CN" altLang="en-US" sz="4000" dirty="0">
                <a:ea typeface="楷体_GB2312" pitchFamily="49" charset="-122"/>
              </a:rPr>
              <a:t>广义最优分类面</a:t>
            </a:r>
            <a:endParaRPr lang="zh-CN" altLang="en-US" sz="4000" dirty="0">
              <a:ea typeface="楷体_GB2312" pitchFamily="49" charset="-122"/>
            </a:endParaRPr>
          </a:p>
        </p:txBody>
      </p:sp>
      <p:pic>
        <p:nvPicPr>
          <p:cNvPr id="126980" name="内容占位符 126979"/>
          <p:cNvPicPr>
            <a:picLocks noChangeAspect="1"/>
          </p:cNvPicPr>
          <p:nvPr>
            <p:ph idx="1"/>
          </p:nvPr>
        </p:nvPicPr>
        <p:blipFill>
          <a:blip r:embed="rId1"/>
          <a:stretch>
            <a:fillRect/>
          </a:stretch>
        </p:blipFill>
        <p:spPr>
          <a:xfrm>
            <a:off x="684213" y="1628775"/>
            <a:ext cx="7772400" cy="4376738"/>
          </a:xfrm>
          <a:ln/>
        </p:spPr>
      </p:pic>
      <p:sp>
        <p:nvSpPr>
          <p:cNvPr id="126982" name="文本框 126981"/>
          <p:cNvSpPr txBox="1"/>
          <p:nvPr/>
        </p:nvSpPr>
        <p:spPr>
          <a:xfrm>
            <a:off x="5703888" y="188913"/>
            <a:ext cx="184150" cy="457200"/>
          </a:xfrm>
          <a:prstGeom prst="rect">
            <a:avLst/>
          </a:prstGeom>
          <a:noFill/>
          <a:ln w="12700">
            <a:noFill/>
          </a:ln>
        </p:spPr>
        <p:txBody>
          <a:bodyPr wrap="none" anchor="t">
            <a:spAutoFit/>
          </a:bodyPr>
          <a:p>
            <a:pPr algn="ctr"/>
            <a:endParaRPr lang="zh-CN" altLang="en-US" sz="2400" dirty="0">
              <a:latin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标题 117761"/>
          <p:cNvSpPr>
            <a:spLocks noGrp="1"/>
          </p:cNvSpPr>
          <p:nvPr>
            <p:ph type="title"/>
          </p:nvPr>
        </p:nvSpPr>
        <p:spPr>
          <a:xfrm>
            <a:off x="457200" y="457200"/>
            <a:ext cx="8229600" cy="1171575"/>
          </a:xfrm>
          <a:ln/>
        </p:spPr>
        <p:txBody>
          <a:bodyPr anchor="ctr"/>
          <a:p>
            <a:r>
              <a:rPr lang="zh-CN" altLang="en-US" sz="4000" dirty="0">
                <a:ea typeface="楷体_GB2312" pitchFamily="49" charset="-122"/>
              </a:rPr>
              <a:t>广义最优分类面（续</a:t>
            </a:r>
            <a:r>
              <a:rPr lang="en-US" altLang="zh-CN" sz="4000">
                <a:ea typeface="楷体_GB2312" pitchFamily="49" charset="-122"/>
              </a:rPr>
              <a:t>1</a:t>
            </a:r>
            <a:r>
              <a:rPr lang="zh-CN" altLang="en-US" sz="4000" dirty="0">
                <a:ea typeface="楷体_GB2312" pitchFamily="49" charset="-122"/>
              </a:rPr>
              <a:t>）</a:t>
            </a:r>
            <a:endParaRPr lang="zh-CN" altLang="en-US" sz="4000" dirty="0">
              <a:ea typeface="楷体_GB2312" pitchFamily="49" charset="-122"/>
            </a:endParaRPr>
          </a:p>
        </p:txBody>
      </p:sp>
      <p:sp>
        <p:nvSpPr>
          <p:cNvPr id="117763" name="文本占位符 117762"/>
          <p:cNvSpPr>
            <a:spLocks noGrp="1"/>
          </p:cNvSpPr>
          <p:nvPr>
            <p:ph type="body" sz="half" idx="1"/>
          </p:nvPr>
        </p:nvSpPr>
        <p:spPr>
          <a:xfrm>
            <a:off x="395288" y="1981200"/>
            <a:ext cx="7807325" cy="4040188"/>
          </a:xfrm>
          <a:ln/>
        </p:spPr>
        <p:txBody>
          <a:bodyPr/>
          <a:p>
            <a:pPr/>
            <a:r>
              <a:rPr lang="zh-CN" altLang="en-US" sz="2800" dirty="0">
                <a:ea typeface="楷体_GB2312" pitchFamily="49" charset="-122"/>
              </a:rPr>
              <a:t>假定训练数据</a:t>
            </a:r>
            <a:endParaRPr lang="zh-CN" altLang="en-US" sz="2800" dirty="0">
              <a:ea typeface="楷体_GB2312" pitchFamily="49" charset="-122"/>
            </a:endParaRPr>
          </a:p>
          <a:p>
            <a:pPr/>
            <a:r>
              <a:rPr lang="zh-CN" altLang="en-US" sz="2800" dirty="0">
                <a:ea typeface="楷体_GB2312" pitchFamily="49" charset="-122"/>
              </a:rPr>
              <a:t>可以被一个超平面分开</a:t>
            </a:r>
            <a:endParaRPr lang="zh-CN" altLang="en-US" sz="2800" dirty="0">
              <a:ea typeface="楷体_GB2312" pitchFamily="49" charset="-122"/>
            </a:endParaRPr>
          </a:p>
          <a:p>
            <a:pPr/>
            <a:endParaRPr lang="en-US" altLang="zh-CN" sz="2800"/>
          </a:p>
          <a:p>
            <a:pPr/>
            <a:r>
              <a:rPr lang="zh-CN" altLang="en-US" sz="2800" dirty="0">
                <a:ea typeface="楷体_GB2312" pitchFamily="49" charset="-122"/>
              </a:rPr>
              <a:t>我们进行正归化</a:t>
            </a:r>
            <a:endParaRPr lang="zh-CN" altLang="en-US" sz="2800" dirty="0">
              <a:ea typeface="楷体_GB2312" pitchFamily="49" charset="-122"/>
            </a:endParaRPr>
          </a:p>
          <a:p>
            <a:pPr/>
            <a:endParaRPr lang="en-US" altLang="ko-KR" sz="2800"/>
          </a:p>
          <a:p>
            <a:pPr/>
            <a:r>
              <a:rPr lang="zh-CN" altLang="en-US" sz="2800" dirty="0">
                <a:ea typeface="楷体_GB2312" pitchFamily="49" charset="-122"/>
              </a:rPr>
              <a:t>此时分类间隔等于</a:t>
            </a:r>
            <a:endParaRPr lang="zh-CN" altLang="en-US" sz="2800" dirty="0">
              <a:ea typeface="楷体_GB2312" pitchFamily="49" charset="-122"/>
            </a:endParaRPr>
          </a:p>
          <a:p>
            <a:pPr/>
            <a:r>
              <a:rPr lang="zh-CN" altLang="en-US" sz="2800" dirty="0">
                <a:ea typeface="楷体_GB2312" pitchFamily="49" charset="-122"/>
              </a:rPr>
              <a:t>使最大间隔最大等价于使     最小</a:t>
            </a:r>
            <a:endParaRPr lang="zh-CN" altLang="en-US" sz="2800" dirty="0">
              <a:ea typeface="楷体_GB2312" pitchFamily="49" charset="-122"/>
            </a:endParaRPr>
          </a:p>
          <a:p>
            <a:pPr>
              <a:buNone/>
            </a:pPr>
            <a:endParaRPr lang="en-US" altLang="ko-KR" sz="2800"/>
          </a:p>
        </p:txBody>
      </p:sp>
      <p:graphicFrame>
        <p:nvGraphicFramePr>
          <p:cNvPr id="117784" name="内容占位符 117783"/>
          <p:cNvGraphicFramePr/>
          <p:nvPr>
            <p:ph sz="quarter" idx="2"/>
          </p:nvPr>
        </p:nvGraphicFramePr>
        <p:xfrm>
          <a:off x="1908175" y="3933825"/>
          <a:ext cx="3430588" cy="574675"/>
        </p:xfrm>
        <a:graphic>
          <a:graphicData uri="http://schemas.openxmlformats.org/presentationml/2006/ole">
            <mc:AlternateContent xmlns:mc="http://schemas.openxmlformats.org/markup-compatibility/2006">
              <mc:Choice xmlns:v="urn:schemas-microsoft-com:vml" Requires="v">
                <p:oleObj spid="_x0000_s3100" name="" r:id="rId1" imgW="1663065" imgH="241300" progId="Equation.DSMT4">
                  <p:embed/>
                </p:oleObj>
              </mc:Choice>
              <mc:Fallback>
                <p:oleObj name="" r:id="rId1" imgW="1663065" imgH="241300" progId="Equation.DSMT4">
                  <p:embed/>
                  <p:pic>
                    <p:nvPicPr>
                      <p:cNvPr id="0" name="图片 3099"/>
                      <p:cNvPicPr/>
                      <p:nvPr/>
                    </p:nvPicPr>
                    <p:blipFill>
                      <a:blip r:embed="rId2">
                        <a:lum/>
                      </a:blip>
                      <a:stretch>
                        <a:fillRect/>
                      </a:stretch>
                    </p:blipFill>
                    <p:spPr>
                      <a:xfrm>
                        <a:off x="1908175" y="3933825"/>
                        <a:ext cx="3430588" cy="574675"/>
                      </a:xfrm>
                      <a:prstGeom prst="rect">
                        <a:avLst/>
                      </a:prstGeom>
                      <a:noFill/>
                      <a:ln w="38100">
                        <a:miter/>
                      </a:ln>
                    </p:spPr>
                  </p:pic>
                </p:oleObj>
              </mc:Fallback>
            </mc:AlternateContent>
          </a:graphicData>
        </a:graphic>
      </p:graphicFrame>
      <p:graphicFrame>
        <p:nvGraphicFramePr>
          <p:cNvPr id="117764" name="对象 117763"/>
          <p:cNvGraphicFramePr/>
          <p:nvPr/>
        </p:nvGraphicFramePr>
        <p:xfrm>
          <a:off x="2268538" y="2997200"/>
          <a:ext cx="3025775" cy="406400"/>
        </p:xfrm>
        <a:graphic>
          <a:graphicData uri="http://schemas.openxmlformats.org/presentationml/2006/ole">
            <mc:AlternateContent xmlns:mc="http://schemas.openxmlformats.org/markup-compatibility/2006">
              <mc:Choice xmlns:v="urn:schemas-microsoft-com:vml" Requires="v">
                <p:oleObj spid="_x0000_s3093" name="" r:id="rId3" imgW="3274060" imgH="405765" progId="Equation.DSMT4">
                  <p:embed/>
                </p:oleObj>
              </mc:Choice>
              <mc:Fallback>
                <p:oleObj name="" r:id="rId3" imgW="3274060" imgH="405765" progId="Equation.DSMT4">
                  <p:embed/>
                  <p:pic>
                    <p:nvPicPr>
                      <p:cNvPr id="0" name="图片 3092"/>
                      <p:cNvPicPr/>
                      <p:nvPr/>
                    </p:nvPicPr>
                    <p:blipFill>
                      <a:blip r:embed="rId4"/>
                      <a:stretch>
                        <a:fillRect/>
                      </a:stretch>
                    </p:blipFill>
                    <p:spPr>
                      <a:xfrm>
                        <a:off x="2268538" y="2997200"/>
                        <a:ext cx="3025775" cy="406400"/>
                      </a:xfrm>
                      <a:prstGeom prst="rect">
                        <a:avLst/>
                      </a:prstGeom>
                      <a:noFill/>
                      <a:ln w="38100">
                        <a:noFill/>
                        <a:miter/>
                      </a:ln>
                    </p:spPr>
                  </p:pic>
                </p:oleObj>
              </mc:Fallback>
            </mc:AlternateContent>
          </a:graphicData>
        </a:graphic>
      </p:graphicFrame>
      <p:graphicFrame>
        <p:nvGraphicFramePr>
          <p:cNvPr id="117786" name="对象 117785"/>
          <p:cNvGraphicFramePr/>
          <p:nvPr/>
        </p:nvGraphicFramePr>
        <p:xfrm>
          <a:off x="3203575" y="1989138"/>
          <a:ext cx="4105275" cy="504825"/>
        </p:xfrm>
        <a:graphic>
          <a:graphicData uri="http://schemas.openxmlformats.org/presentationml/2006/ole">
            <mc:AlternateContent xmlns:mc="http://schemas.openxmlformats.org/markup-compatibility/2006">
              <mc:Choice xmlns:v="urn:schemas-microsoft-com:vml" Requires="v">
                <p:oleObj spid="_x0000_s3094" name="" r:id="rId5" imgW="2272030" imgH="241300" progId="Equation.DSMT4">
                  <p:embed/>
                </p:oleObj>
              </mc:Choice>
              <mc:Fallback>
                <p:oleObj name="" r:id="rId5" imgW="2272030" imgH="241300" progId="Equation.DSMT4">
                  <p:embed/>
                  <p:pic>
                    <p:nvPicPr>
                      <p:cNvPr id="0" name="图片 3093"/>
                      <p:cNvPicPr/>
                      <p:nvPr/>
                    </p:nvPicPr>
                    <p:blipFill>
                      <a:blip r:embed="rId6"/>
                      <a:stretch>
                        <a:fillRect/>
                      </a:stretch>
                    </p:blipFill>
                    <p:spPr>
                      <a:xfrm>
                        <a:off x="3203575" y="1989138"/>
                        <a:ext cx="4105275" cy="504825"/>
                      </a:xfrm>
                      <a:prstGeom prst="rect">
                        <a:avLst/>
                      </a:prstGeom>
                      <a:noFill/>
                      <a:ln w="38100">
                        <a:noFill/>
                        <a:miter/>
                      </a:ln>
                    </p:spPr>
                  </p:pic>
                </p:oleObj>
              </mc:Fallback>
            </mc:AlternateContent>
          </a:graphicData>
        </a:graphic>
      </p:graphicFrame>
      <p:graphicFrame>
        <p:nvGraphicFramePr>
          <p:cNvPr id="117787" name="对象 117786"/>
          <p:cNvGraphicFramePr/>
          <p:nvPr/>
        </p:nvGraphicFramePr>
        <p:xfrm>
          <a:off x="3851275" y="4581525"/>
          <a:ext cx="720725" cy="515938"/>
        </p:xfrm>
        <a:graphic>
          <a:graphicData uri="http://schemas.openxmlformats.org/presentationml/2006/ole">
            <mc:AlternateContent xmlns:mc="http://schemas.openxmlformats.org/markup-compatibility/2006">
              <mc:Choice xmlns:v="urn:schemas-microsoft-com:vml" Requires="v">
                <p:oleObj spid="_x0000_s3095" name="" r:id="rId7" imgW="266065" imgH="443865" progId="Equation.DSMT4">
                  <p:embed/>
                </p:oleObj>
              </mc:Choice>
              <mc:Fallback>
                <p:oleObj name="" r:id="rId7" imgW="266065" imgH="443865" progId="Equation.DSMT4">
                  <p:embed/>
                  <p:pic>
                    <p:nvPicPr>
                      <p:cNvPr id="0" name="图片 3094"/>
                      <p:cNvPicPr/>
                      <p:nvPr/>
                    </p:nvPicPr>
                    <p:blipFill>
                      <a:blip r:embed="rId8"/>
                      <a:stretch>
                        <a:fillRect/>
                      </a:stretch>
                    </p:blipFill>
                    <p:spPr>
                      <a:xfrm>
                        <a:off x="3851275" y="4581525"/>
                        <a:ext cx="720725" cy="515938"/>
                      </a:xfrm>
                      <a:prstGeom prst="rect">
                        <a:avLst/>
                      </a:prstGeom>
                      <a:noFill/>
                      <a:ln w="38100">
                        <a:noFill/>
                        <a:miter/>
                      </a:ln>
                    </p:spPr>
                  </p:pic>
                </p:oleObj>
              </mc:Fallback>
            </mc:AlternateContent>
          </a:graphicData>
        </a:graphic>
      </p:graphicFrame>
      <p:graphicFrame>
        <p:nvGraphicFramePr>
          <p:cNvPr id="117788" name="对象 117787"/>
          <p:cNvGraphicFramePr/>
          <p:nvPr/>
        </p:nvGraphicFramePr>
        <p:xfrm>
          <a:off x="4787900" y="5084763"/>
          <a:ext cx="504825" cy="485775"/>
        </p:xfrm>
        <a:graphic>
          <a:graphicData uri="http://schemas.openxmlformats.org/presentationml/2006/ole">
            <mc:AlternateContent xmlns:mc="http://schemas.openxmlformats.org/markup-compatibility/2006">
              <mc:Choice xmlns:v="urn:schemas-microsoft-com:vml" Requires="v">
                <p:oleObj spid="_x0000_s3096" name="" r:id="rId9" imgW="292100" imgH="279400" progId="Equation.DSMT4">
                  <p:embed/>
                </p:oleObj>
              </mc:Choice>
              <mc:Fallback>
                <p:oleObj name="" r:id="rId9" imgW="292100" imgH="279400" progId="Equation.DSMT4">
                  <p:embed/>
                  <p:pic>
                    <p:nvPicPr>
                      <p:cNvPr id="0" name="图片 3095"/>
                      <p:cNvPicPr/>
                      <p:nvPr/>
                    </p:nvPicPr>
                    <p:blipFill>
                      <a:blip r:embed="rId10"/>
                      <a:stretch>
                        <a:fillRect/>
                      </a:stretch>
                    </p:blipFill>
                    <p:spPr>
                      <a:xfrm>
                        <a:off x="4787900" y="5084763"/>
                        <a:ext cx="504825" cy="485775"/>
                      </a:xfrm>
                      <a:prstGeom prst="rect">
                        <a:avLst/>
                      </a:prstGeom>
                      <a:noFill/>
                      <a:ln w="38100">
                        <a:noFill/>
                        <a:miter/>
                      </a:ln>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标题 131073"/>
          <p:cNvSpPr>
            <a:spLocks noGrp="1"/>
          </p:cNvSpPr>
          <p:nvPr>
            <p:ph type="title"/>
          </p:nvPr>
        </p:nvSpPr>
        <p:spPr>
          <a:xfrm>
            <a:off x="457200" y="457200"/>
            <a:ext cx="8229600" cy="1100138"/>
          </a:xfrm>
          <a:ln/>
        </p:spPr>
        <p:txBody>
          <a:bodyPr anchor="ctr"/>
          <a:p>
            <a:r>
              <a:rPr lang="zh-CN" altLang="en-US" sz="4000" dirty="0">
                <a:ea typeface="楷体_GB2312" pitchFamily="49" charset="-122"/>
              </a:rPr>
              <a:t>广义最优分类面（续</a:t>
            </a:r>
            <a:r>
              <a:rPr lang="en-US" altLang="zh-CN" sz="4000">
                <a:ea typeface="楷体_GB2312" pitchFamily="49" charset="-122"/>
              </a:rPr>
              <a:t>2</a:t>
            </a:r>
            <a:r>
              <a:rPr lang="zh-CN" altLang="en-US" sz="4000" dirty="0">
                <a:ea typeface="楷体_GB2312" pitchFamily="49" charset="-122"/>
              </a:rPr>
              <a:t>）</a:t>
            </a:r>
            <a:endParaRPr lang="zh-CN" altLang="en-US" sz="4000" dirty="0">
              <a:ea typeface="楷体_GB2312" pitchFamily="49" charset="-122"/>
            </a:endParaRPr>
          </a:p>
        </p:txBody>
      </p:sp>
      <p:sp>
        <p:nvSpPr>
          <p:cNvPr id="131075" name="文本占位符 131074"/>
          <p:cNvSpPr>
            <a:spLocks noGrp="1"/>
          </p:cNvSpPr>
          <p:nvPr>
            <p:ph type="body" idx="1"/>
          </p:nvPr>
        </p:nvSpPr>
        <p:spPr>
          <a:ln/>
        </p:spPr>
        <p:txBody>
          <a:bodyPr/>
          <a:p>
            <a:r>
              <a:rPr lang="zh-CN" altLang="en-US" sz="2800" dirty="0">
                <a:ea typeface="楷体_GB2312" pitchFamily="49" charset="-122"/>
              </a:rPr>
              <a:t>最优分类面问题可以表示成约束优化问题</a:t>
            </a:r>
            <a:endParaRPr lang="zh-CN" altLang="en-US" sz="2800" dirty="0">
              <a:ea typeface="楷体_GB2312" pitchFamily="49" charset="-122"/>
            </a:endParaRPr>
          </a:p>
          <a:p>
            <a:endParaRPr lang="en-US" altLang="ko-KR" sz="2800"/>
          </a:p>
          <a:p>
            <a:pPr lvl="1"/>
            <a:r>
              <a:rPr lang="en-US" altLang="ko-KR" sz="2400"/>
              <a:t>Minimize</a:t>
            </a:r>
            <a:endParaRPr lang="en-US" altLang="ko-KR" sz="2400"/>
          </a:p>
          <a:p>
            <a:pPr lvl="1"/>
            <a:endParaRPr lang="en-US" altLang="ko-KR" sz="2400"/>
          </a:p>
          <a:p>
            <a:pPr lvl="1"/>
            <a:r>
              <a:rPr lang="en-US" altLang="ko-KR" sz="2400"/>
              <a:t>Subject to</a:t>
            </a:r>
            <a:endParaRPr lang="en-US" altLang="ko-KR" sz="2400"/>
          </a:p>
          <a:p>
            <a:pPr lvl="1"/>
            <a:endParaRPr lang="en-US" altLang="ko-KR" sz="2400"/>
          </a:p>
          <a:p>
            <a:r>
              <a:rPr lang="zh-CN" altLang="en-US" sz="2800" dirty="0">
                <a:latin typeface="楷体_GB2312" pitchFamily="49" charset="-122"/>
                <a:ea typeface="楷体_GB2312" pitchFamily="49" charset="-122"/>
              </a:rPr>
              <a:t>定义</a:t>
            </a:r>
            <a:r>
              <a:rPr lang="en-US" altLang="zh-CN" sz="2800">
                <a:latin typeface="楷体_GB2312" pitchFamily="49" charset="-122"/>
                <a:ea typeface="楷体_GB2312" pitchFamily="49" charset="-122"/>
              </a:rPr>
              <a:t>Lagrange</a:t>
            </a:r>
            <a:r>
              <a:rPr lang="zh-CN" altLang="en-US" sz="2800" dirty="0">
                <a:latin typeface="楷体_GB2312" pitchFamily="49" charset="-122"/>
                <a:ea typeface="楷体_GB2312" pitchFamily="49" charset="-122"/>
              </a:rPr>
              <a:t>函数</a:t>
            </a:r>
            <a:endParaRPr lang="zh-CN" altLang="en-US" sz="2800" dirty="0">
              <a:latin typeface="楷体_GB2312" pitchFamily="49" charset="-122"/>
              <a:ea typeface="楷体_GB2312" pitchFamily="49" charset="-122"/>
            </a:endParaRPr>
          </a:p>
          <a:p>
            <a:pPr>
              <a:buNone/>
            </a:pPr>
            <a:endParaRPr lang="en-US" altLang="zh-CN" sz="2800"/>
          </a:p>
          <a:p>
            <a:pPr>
              <a:buNone/>
            </a:pPr>
            <a:r>
              <a:rPr lang="en-US" altLang="ko-KR" sz="2800"/>
              <a:t>	</a:t>
            </a:r>
            <a:endParaRPr lang="en-US" altLang="ko-KR" sz="2800"/>
          </a:p>
        </p:txBody>
      </p:sp>
      <p:graphicFrame>
        <p:nvGraphicFramePr>
          <p:cNvPr id="131076" name="对象 131075"/>
          <p:cNvGraphicFramePr/>
          <p:nvPr/>
        </p:nvGraphicFramePr>
        <p:xfrm>
          <a:off x="3635375" y="2924175"/>
          <a:ext cx="3168650" cy="1309688"/>
        </p:xfrm>
        <a:graphic>
          <a:graphicData uri="http://schemas.openxmlformats.org/presentationml/2006/ole">
            <mc:AlternateContent xmlns:mc="http://schemas.openxmlformats.org/markup-compatibility/2006">
              <mc:Choice xmlns:v="urn:schemas-microsoft-com:vml" Requires="v">
                <p:oleObj spid="_x0000_s3097" name="" r:id="rId1" imgW="1663065" imgH="635000" progId="Equation.DSMT4">
                  <p:embed/>
                </p:oleObj>
              </mc:Choice>
              <mc:Fallback>
                <p:oleObj name="" r:id="rId1" imgW="1663065" imgH="635000" progId="Equation.DSMT4">
                  <p:embed/>
                  <p:pic>
                    <p:nvPicPr>
                      <p:cNvPr id="0" name="图片 3096"/>
                      <p:cNvPicPr/>
                      <p:nvPr/>
                    </p:nvPicPr>
                    <p:blipFill>
                      <a:blip r:embed="rId2"/>
                      <a:stretch>
                        <a:fillRect/>
                      </a:stretch>
                    </p:blipFill>
                    <p:spPr>
                      <a:xfrm>
                        <a:off x="3635375" y="2924175"/>
                        <a:ext cx="3168650" cy="1309688"/>
                      </a:xfrm>
                      <a:prstGeom prst="rect">
                        <a:avLst/>
                      </a:prstGeom>
                      <a:noFill/>
                      <a:ln w="38100">
                        <a:noFill/>
                        <a:miter/>
                      </a:ln>
                    </p:spPr>
                  </p:pic>
                </p:oleObj>
              </mc:Fallback>
            </mc:AlternateContent>
          </a:graphicData>
        </a:graphic>
      </p:graphicFrame>
      <p:graphicFrame>
        <p:nvGraphicFramePr>
          <p:cNvPr id="131077" name="对象 131076"/>
          <p:cNvGraphicFramePr/>
          <p:nvPr/>
        </p:nvGraphicFramePr>
        <p:xfrm>
          <a:off x="2124075" y="5445125"/>
          <a:ext cx="5111750" cy="720725"/>
        </p:xfrm>
        <a:graphic>
          <a:graphicData uri="http://schemas.openxmlformats.org/presentationml/2006/ole">
            <mc:AlternateContent xmlns:mc="http://schemas.openxmlformats.org/markup-compatibility/2006">
              <mc:Choice xmlns:v="urn:schemas-microsoft-com:vml" Requires="v">
                <p:oleObj spid="_x0000_s3099" name="" r:id="rId3" imgW="5318760" imgH="660400" progId="Equation.DSMT4">
                  <p:embed/>
                </p:oleObj>
              </mc:Choice>
              <mc:Fallback>
                <p:oleObj name="" r:id="rId3" imgW="5318760" imgH="660400" progId="Equation.DSMT4">
                  <p:embed/>
                  <p:pic>
                    <p:nvPicPr>
                      <p:cNvPr id="0" name="图片 3098"/>
                      <p:cNvPicPr/>
                      <p:nvPr/>
                    </p:nvPicPr>
                    <p:blipFill>
                      <a:blip r:embed="rId4"/>
                      <a:stretch>
                        <a:fillRect/>
                      </a:stretch>
                    </p:blipFill>
                    <p:spPr>
                      <a:xfrm>
                        <a:off x="2124075" y="5445125"/>
                        <a:ext cx="5111750" cy="720725"/>
                      </a:xfrm>
                      <a:prstGeom prst="rect">
                        <a:avLst/>
                      </a:prstGeom>
                      <a:noFill/>
                      <a:ln w="38100">
                        <a:noFill/>
                        <a:miter/>
                      </a:ln>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标题 132097"/>
          <p:cNvSpPr>
            <a:spLocks noGrp="1"/>
          </p:cNvSpPr>
          <p:nvPr>
            <p:ph type="title"/>
          </p:nvPr>
        </p:nvSpPr>
        <p:spPr>
          <a:xfrm>
            <a:off x="457200" y="457200"/>
            <a:ext cx="8229600" cy="1100138"/>
          </a:xfrm>
          <a:ln/>
        </p:spPr>
        <p:txBody>
          <a:bodyPr anchor="ctr"/>
          <a:p>
            <a:r>
              <a:rPr lang="zh-CN" altLang="en-US" sz="4000" dirty="0">
                <a:ea typeface="楷体_GB2312" pitchFamily="49" charset="-122"/>
              </a:rPr>
              <a:t>广义最优分类面（续</a:t>
            </a:r>
            <a:r>
              <a:rPr lang="en-US" altLang="zh-CN" sz="4000">
                <a:ea typeface="楷体_GB2312" pitchFamily="49" charset="-122"/>
              </a:rPr>
              <a:t>3</a:t>
            </a:r>
            <a:r>
              <a:rPr lang="zh-CN" altLang="en-US" sz="4000" dirty="0">
                <a:ea typeface="楷体_GB2312" pitchFamily="49" charset="-122"/>
              </a:rPr>
              <a:t>）</a:t>
            </a:r>
            <a:endParaRPr lang="zh-CN" altLang="en-US" sz="4000" dirty="0">
              <a:ea typeface="楷体_GB2312" pitchFamily="49" charset="-122"/>
            </a:endParaRPr>
          </a:p>
        </p:txBody>
      </p:sp>
      <p:sp>
        <p:nvSpPr>
          <p:cNvPr id="132099" name="文本占位符 132098"/>
          <p:cNvSpPr>
            <a:spLocks noGrp="1"/>
          </p:cNvSpPr>
          <p:nvPr>
            <p:ph type="body" sz="half" idx="1"/>
          </p:nvPr>
        </p:nvSpPr>
        <p:spPr>
          <a:xfrm>
            <a:off x="457200" y="1484313"/>
            <a:ext cx="7667625" cy="4383087"/>
          </a:xfrm>
          <a:ln/>
        </p:spPr>
        <p:txBody>
          <a:bodyPr/>
          <a:p>
            <a:pPr/>
            <a:r>
              <a:rPr lang="en-US" altLang="zh-CN" sz="2800">
                <a:latin typeface="楷体_GB2312" pitchFamily="49" charset="-122"/>
                <a:ea typeface="楷体_GB2312" pitchFamily="49" charset="-122"/>
              </a:rPr>
              <a:t>Lagrange</a:t>
            </a:r>
            <a:r>
              <a:rPr lang="zh-CN" altLang="en-US" sz="2800" dirty="0">
                <a:latin typeface="楷体_GB2312" pitchFamily="49" charset="-122"/>
                <a:ea typeface="楷体_GB2312" pitchFamily="49" charset="-122"/>
              </a:rPr>
              <a:t>函数</a:t>
            </a:r>
            <a:endParaRPr lang="zh-CN" altLang="en-US" sz="2800" dirty="0">
              <a:latin typeface="楷体_GB2312" pitchFamily="49" charset="-122"/>
              <a:ea typeface="楷体_GB2312" pitchFamily="49" charset="-122"/>
            </a:endParaRPr>
          </a:p>
          <a:p>
            <a:pPr/>
            <a:endParaRPr lang="zh-CN" altLang="en-US" sz="2800" dirty="0">
              <a:latin typeface="楷体_GB2312" pitchFamily="49" charset="-122"/>
              <a:ea typeface="楷体_GB2312" pitchFamily="49" charset="-122"/>
            </a:endParaRPr>
          </a:p>
        </p:txBody>
      </p:sp>
      <p:graphicFrame>
        <p:nvGraphicFramePr>
          <p:cNvPr id="132100" name="内容占位符 132099"/>
          <p:cNvGraphicFramePr/>
          <p:nvPr>
            <p:ph sz="quarter" idx="2"/>
          </p:nvPr>
        </p:nvGraphicFramePr>
        <p:xfrm>
          <a:off x="1619250" y="2133600"/>
          <a:ext cx="4803775" cy="776288"/>
        </p:xfrm>
        <a:graphic>
          <a:graphicData uri="http://schemas.openxmlformats.org/presentationml/2006/ole">
            <mc:AlternateContent xmlns:mc="http://schemas.openxmlformats.org/markup-compatibility/2006">
              <mc:Choice xmlns:v="urn:schemas-microsoft-com:vml" Requires="v">
                <p:oleObj spid="_x0000_s3098" name="" r:id="rId1" imgW="5318760" imgH="660400" progId="Equation.DSMT4">
                  <p:embed/>
                </p:oleObj>
              </mc:Choice>
              <mc:Fallback>
                <p:oleObj name="" r:id="rId1" imgW="5318760" imgH="660400" progId="Equation.DSMT4">
                  <p:embed/>
                  <p:pic>
                    <p:nvPicPr>
                      <p:cNvPr id="0" name="图片 3097"/>
                      <p:cNvPicPr/>
                      <p:nvPr/>
                    </p:nvPicPr>
                    <p:blipFill>
                      <a:blip r:embed="rId2">
                        <a:lum/>
                      </a:blip>
                      <a:stretch>
                        <a:fillRect/>
                      </a:stretch>
                    </p:blipFill>
                    <p:spPr>
                      <a:xfrm>
                        <a:off x="1619250" y="2133600"/>
                        <a:ext cx="4803775" cy="776288"/>
                      </a:xfrm>
                      <a:prstGeom prst="rect">
                        <a:avLst/>
                      </a:prstGeom>
                      <a:noFill/>
                      <a:ln w="38100">
                        <a:miter/>
                      </a:ln>
                    </p:spPr>
                  </p:pic>
                </p:oleObj>
              </mc:Fallback>
            </mc:AlternateContent>
          </a:graphicData>
        </a:graphic>
      </p:graphicFrame>
      <p:graphicFrame>
        <p:nvGraphicFramePr>
          <p:cNvPr id="132102" name="内容占位符 132101"/>
          <p:cNvGraphicFramePr/>
          <p:nvPr>
            <p:ph sz="quarter" idx="3"/>
          </p:nvPr>
        </p:nvGraphicFramePr>
        <p:xfrm>
          <a:off x="1644650" y="2997200"/>
          <a:ext cx="4367213" cy="749300"/>
        </p:xfrm>
        <a:graphic>
          <a:graphicData uri="http://schemas.openxmlformats.org/presentationml/2006/ole">
            <mc:AlternateContent xmlns:mc="http://schemas.openxmlformats.org/markup-compatibility/2006">
              <mc:Choice xmlns:v="urn:schemas-microsoft-com:vml" Requires="v">
                <p:oleObj spid="_x0000_s3101" name="" r:id="rId3" imgW="4277995" imgH="723900" progId="Equation.DSMT4">
                  <p:embed/>
                </p:oleObj>
              </mc:Choice>
              <mc:Fallback>
                <p:oleObj name="" r:id="rId3" imgW="4277995" imgH="723900" progId="Equation.DSMT4">
                  <p:embed/>
                  <p:pic>
                    <p:nvPicPr>
                      <p:cNvPr id="0" name="图片 3100"/>
                      <p:cNvPicPr/>
                      <p:nvPr/>
                    </p:nvPicPr>
                    <p:blipFill>
                      <a:blip r:embed="rId4">
                        <a:lum/>
                      </a:blip>
                      <a:stretch>
                        <a:fillRect/>
                      </a:stretch>
                    </p:blipFill>
                    <p:spPr>
                      <a:xfrm>
                        <a:off x="1644650" y="2997200"/>
                        <a:ext cx="4367213" cy="749300"/>
                      </a:xfrm>
                      <a:prstGeom prst="rect">
                        <a:avLst/>
                      </a:prstGeom>
                      <a:noFill/>
                      <a:ln w="38100">
                        <a:miter/>
                      </a:ln>
                    </p:spPr>
                  </p:pic>
                </p:oleObj>
              </mc:Fallback>
            </mc:AlternateContent>
          </a:graphicData>
        </a:graphic>
      </p:graphicFrame>
      <p:graphicFrame>
        <p:nvGraphicFramePr>
          <p:cNvPr id="132104" name="对象 132103"/>
          <p:cNvGraphicFramePr/>
          <p:nvPr/>
        </p:nvGraphicFramePr>
        <p:xfrm>
          <a:off x="2124075" y="3716338"/>
          <a:ext cx="3600450" cy="660400"/>
        </p:xfrm>
        <a:graphic>
          <a:graphicData uri="http://schemas.openxmlformats.org/presentationml/2006/ole">
            <mc:AlternateContent xmlns:mc="http://schemas.openxmlformats.org/markup-compatibility/2006">
              <mc:Choice xmlns:v="urn:schemas-microsoft-com:vml" Requires="v">
                <p:oleObj spid="_x0000_s3102" name="" r:id="rId5" imgW="3008630" imgH="660400" progId="Equation.DSMT4">
                  <p:embed/>
                </p:oleObj>
              </mc:Choice>
              <mc:Fallback>
                <p:oleObj name="" r:id="rId5" imgW="3008630" imgH="660400" progId="Equation.DSMT4">
                  <p:embed/>
                  <p:pic>
                    <p:nvPicPr>
                      <p:cNvPr id="0" name="图片 3101"/>
                      <p:cNvPicPr/>
                      <p:nvPr/>
                    </p:nvPicPr>
                    <p:blipFill>
                      <a:blip r:embed="rId6"/>
                      <a:stretch>
                        <a:fillRect/>
                      </a:stretch>
                    </p:blipFill>
                    <p:spPr>
                      <a:xfrm>
                        <a:off x="2124075" y="3716338"/>
                        <a:ext cx="3600450" cy="660400"/>
                      </a:xfrm>
                      <a:prstGeom prst="rect">
                        <a:avLst/>
                      </a:prstGeom>
                      <a:noFill/>
                      <a:ln w="38100">
                        <a:noFill/>
                        <a:miter/>
                      </a:ln>
                    </p:spPr>
                  </p:pic>
                </p:oleObj>
              </mc:Fallback>
            </mc:AlternateContent>
          </a:graphicData>
        </a:graphic>
      </p:graphicFrame>
      <p:graphicFrame>
        <p:nvGraphicFramePr>
          <p:cNvPr id="132106" name="对象 132105"/>
          <p:cNvGraphicFramePr/>
          <p:nvPr/>
        </p:nvGraphicFramePr>
        <p:xfrm>
          <a:off x="2339975" y="4437063"/>
          <a:ext cx="3998913" cy="2171700"/>
        </p:xfrm>
        <a:graphic>
          <a:graphicData uri="http://schemas.openxmlformats.org/presentationml/2006/ole">
            <mc:AlternateContent xmlns:mc="http://schemas.openxmlformats.org/markup-compatibility/2006">
              <mc:Choice xmlns:v="urn:schemas-microsoft-com:vml" Requires="v">
                <p:oleObj spid="_x0000_s3103" name="" r:id="rId7" imgW="4330700" imgH="2171700" progId="Equation.DSMT4">
                  <p:embed/>
                </p:oleObj>
              </mc:Choice>
              <mc:Fallback>
                <p:oleObj name="" r:id="rId7" imgW="4330700" imgH="2171700" progId="Equation.DSMT4">
                  <p:embed/>
                  <p:pic>
                    <p:nvPicPr>
                      <p:cNvPr id="0" name="图片 3102"/>
                      <p:cNvPicPr/>
                      <p:nvPr/>
                    </p:nvPicPr>
                    <p:blipFill>
                      <a:blip r:embed="rId8"/>
                      <a:stretch>
                        <a:fillRect/>
                      </a:stretch>
                    </p:blipFill>
                    <p:spPr>
                      <a:xfrm>
                        <a:off x="2339975" y="4437063"/>
                        <a:ext cx="3998913" cy="2171700"/>
                      </a:xfrm>
                      <a:prstGeom prst="rect">
                        <a:avLst/>
                      </a:prstGeom>
                      <a:noFill/>
                      <a:ln w="38100">
                        <a:noFill/>
                        <a:miter/>
                      </a:ln>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标题 136193"/>
          <p:cNvSpPr>
            <a:spLocks noGrp="1"/>
          </p:cNvSpPr>
          <p:nvPr>
            <p:ph type="title"/>
          </p:nvPr>
        </p:nvSpPr>
        <p:spPr>
          <a:xfrm>
            <a:off x="827088" y="457200"/>
            <a:ext cx="7859712" cy="739775"/>
          </a:xfrm>
          <a:ln/>
        </p:spPr>
        <p:txBody>
          <a:bodyPr anchor="ctr"/>
          <a:p>
            <a:r>
              <a:rPr lang="zh-CN" altLang="en-US" sz="4000" dirty="0">
                <a:ea typeface="楷体_GB2312" pitchFamily="49" charset="-122"/>
              </a:rPr>
              <a:t>一个简单的例子：</a:t>
            </a:r>
            <a:endParaRPr lang="zh-CN" altLang="en-US" sz="4000" dirty="0">
              <a:ea typeface="楷体_GB2312" pitchFamily="49" charset="-122"/>
            </a:endParaRPr>
          </a:p>
        </p:txBody>
      </p:sp>
      <p:sp>
        <p:nvSpPr>
          <p:cNvPr id="136205" name="直接连接符 136204"/>
          <p:cNvSpPr/>
          <p:nvPr/>
        </p:nvSpPr>
        <p:spPr>
          <a:xfrm flipV="1">
            <a:off x="1835150" y="1484313"/>
            <a:ext cx="0" cy="2232025"/>
          </a:xfrm>
          <a:prstGeom prst="line">
            <a:avLst/>
          </a:prstGeom>
          <a:ln w="12700" cap="sq" cmpd="sng">
            <a:solidFill>
              <a:schemeClr val="tx1"/>
            </a:solidFill>
            <a:prstDash val="solid"/>
            <a:headEnd type="none" w="sm" len="sm"/>
            <a:tailEnd type="triangle" w="sm" len="sm"/>
          </a:ln>
        </p:spPr>
      </p:sp>
      <p:sp>
        <p:nvSpPr>
          <p:cNvPr id="136206" name="直接连接符 136205"/>
          <p:cNvSpPr/>
          <p:nvPr/>
        </p:nvSpPr>
        <p:spPr>
          <a:xfrm>
            <a:off x="1835150" y="3716338"/>
            <a:ext cx="2305050" cy="0"/>
          </a:xfrm>
          <a:prstGeom prst="line">
            <a:avLst/>
          </a:prstGeom>
          <a:ln w="12700" cap="sq" cmpd="sng">
            <a:solidFill>
              <a:schemeClr val="tx1"/>
            </a:solidFill>
            <a:prstDash val="solid"/>
            <a:headEnd type="none" w="sm" len="sm"/>
            <a:tailEnd type="triangle" w="sm" len="sm"/>
          </a:ln>
        </p:spPr>
      </p:sp>
      <p:graphicFrame>
        <p:nvGraphicFramePr>
          <p:cNvPr id="136211" name="对象 136210"/>
          <p:cNvGraphicFramePr/>
          <p:nvPr/>
        </p:nvGraphicFramePr>
        <p:xfrm>
          <a:off x="1835150" y="1844675"/>
          <a:ext cx="228600" cy="228600"/>
        </p:xfrm>
        <a:graphic>
          <a:graphicData uri="http://schemas.openxmlformats.org/presentationml/2006/ole">
            <mc:AlternateContent xmlns:mc="http://schemas.openxmlformats.org/markup-compatibility/2006">
              <mc:Choice xmlns:v="urn:schemas-microsoft-com:vml" Requires="v">
                <p:oleObj spid="_x0000_s3109" name="" r:id="rId1" imgW="228600" imgH="228600" progId="Equation.DSMT4">
                  <p:embed/>
                </p:oleObj>
              </mc:Choice>
              <mc:Fallback>
                <p:oleObj name="" r:id="rId1" imgW="228600" imgH="228600" progId="Equation.DSMT4">
                  <p:embed/>
                  <p:pic>
                    <p:nvPicPr>
                      <p:cNvPr id="0" name="图片 3108"/>
                      <p:cNvPicPr/>
                      <p:nvPr/>
                    </p:nvPicPr>
                    <p:blipFill>
                      <a:blip r:embed="rId2"/>
                      <a:stretch>
                        <a:fillRect/>
                      </a:stretch>
                    </p:blipFill>
                    <p:spPr>
                      <a:xfrm>
                        <a:off x="1835150" y="1844675"/>
                        <a:ext cx="228600" cy="228600"/>
                      </a:xfrm>
                      <a:prstGeom prst="rect">
                        <a:avLst/>
                      </a:prstGeom>
                      <a:solidFill>
                        <a:schemeClr val="tx1"/>
                      </a:solidFill>
                      <a:ln w="38100">
                        <a:noFill/>
                        <a:miter/>
                      </a:ln>
                    </p:spPr>
                  </p:pic>
                </p:oleObj>
              </mc:Fallback>
            </mc:AlternateContent>
          </a:graphicData>
        </a:graphic>
      </p:graphicFrame>
      <p:sp>
        <p:nvSpPr>
          <p:cNvPr id="136212" name="直接连接符 136211"/>
          <p:cNvSpPr/>
          <p:nvPr/>
        </p:nvSpPr>
        <p:spPr>
          <a:xfrm flipH="1" flipV="1">
            <a:off x="1403350" y="1916113"/>
            <a:ext cx="2160588" cy="2233612"/>
          </a:xfrm>
          <a:prstGeom prst="line">
            <a:avLst/>
          </a:prstGeom>
          <a:ln w="12700" cap="sq" cmpd="sng">
            <a:solidFill>
              <a:schemeClr val="tx1"/>
            </a:solidFill>
            <a:prstDash val="solid"/>
            <a:headEnd type="none" w="sm" len="sm"/>
            <a:tailEnd type="none" w="sm" len="sm"/>
          </a:ln>
        </p:spPr>
      </p:sp>
      <p:sp>
        <p:nvSpPr>
          <p:cNvPr id="136213" name="直接连接符 136212"/>
          <p:cNvSpPr/>
          <p:nvPr/>
        </p:nvSpPr>
        <p:spPr>
          <a:xfrm>
            <a:off x="1692275" y="1773238"/>
            <a:ext cx="2159000" cy="2232025"/>
          </a:xfrm>
          <a:prstGeom prst="line">
            <a:avLst/>
          </a:prstGeom>
          <a:ln w="12700" cap="sq" cmpd="sng">
            <a:solidFill>
              <a:schemeClr val="tx1"/>
            </a:solidFill>
            <a:prstDash val="solid"/>
            <a:headEnd type="none" w="sm" len="sm"/>
            <a:tailEnd type="none" w="sm" len="sm"/>
          </a:ln>
        </p:spPr>
      </p:sp>
      <p:sp>
        <p:nvSpPr>
          <p:cNvPr id="136214" name="直接连接符 136213"/>
          <p:cNvSpPr/>
          <p:nvPr/>
        </p:nvSpPr>
        <p:spPr>
          <a:xfrm flipH="1" flipV="1">
            <a:off x="1258888" y="2205038"/>
            <a:ext cx="1873250" cy="1944687"/>
          </a:xfrm>
          <a:prstGeom prst="line">
            <a:avLst/>
          </a:prstGeom>
          <a:ln w="12700" cap="sq" cmpd="sng">
            <a:solidFill>
              <a:schemeClr val="tx1"/>
            </a:solidFill>
            <a:prstDash val="solid"/>
            <a:headEnd type="none" w="sm" len="sm"/>
            <a:tailEnd type="none" w="sm" len="sm"/>
          </a:ln>
        </p:spPr>
      </p:sp>
      <p:graphicFrame>
        <p:nvGraphicFramePr>
          <p:cNvPr id="136215" name="对象 136214"/>
          <p:cNvGraphicFramePr/>
          <p:nvPr/>
        </p:nvGraphicFramePr>
        <p:xfrm>
          <a:off x="3563938" y="3644900"/>
          <a:ext cx="228600" cy="228600"/>
        </p:xfrm>
        <a:graphic>
          <a:graphicData uri="http://schemas.openxmlformats.org/presentationml/2006/ole">
            <mc:AlternateContent xmlns:mc="http://schemas.openxmlformats.org/markup-compatibility/2006">
              <mc:Choice xmlns:v="urn:schemas-microsoft-com:vml" Requires="v">
                <p:oleObj spid="_x0000_s3104" name="" r:id="rId3" imgW="228600" imgH="228600" progId="Equation.DSMT4">
                  <p:embed/>
                </p:oleObj>
              </mc:Choice>
              <mc:Fallback>
                <p:oleObj name="" r:id="rId3" imgW="228600" imgH="228600" progId="Equation.DSMT4">
                  <p:embed/>
                  <p:pic>
                    <p:nvPicPr>
                      <p:cNvPr id="0" name="图片 3103"/>
                      <p:cNvPicPr/>
                      <p:nvPr/>
                    </p:nvPicPr>
                    <p:blipFill>
                      <a:blip r:embed="rId4"/>
                      <a:stretch>
                        <a:fillRect/>
                      </a:stretch>
                    </p:blipFill>
                    <p:spPr>
                      <a:xfrm>
                        <a:off x="3563938" y="3644900"/>
                        <a:ext cx="228600" cy="228600"/>
                      </a:xfrm>
                      <a:prstGeom prst="rect">
                        <a:avLst/>
                      </a:prstGeom>
                      <a:solidFill>
                        <a:schemeClr val="tx1"/>
                      </a:solidFill>
                      <a:ln w="38100">
                        <a:noFill/>
                        <a:miter/>
                      </a:ln>
                    </p:spPr>
                  </p:pic>
                </p:oleObj>
              </mc:Fallback>
            </mc:AlternateContent>
          </a:graphicData>
        </a:graphic>
      </p:graphicFrame>
      <p:graphicFrame>
        <p:nvGraphicFramePr>
          <p:cNvPr id="136216" name="对象 136215"/>
          <p:cNvGraphicFramePr/>
          <p:nvPr/>
        </p:nvGraphicFramePr>
        <p:xfrm>
          <a:off x="2700338" y="3644900"/>
          <a:ext cx="228600" cy="228600"/>
        </p:xfrm>
        <a:graphic>
          <a:graphicData uri="http://schemas.openxmlformats.org/presentationml/2006/ole">
            <mc:AlternateContent xmlns:mc="http://schemas.openxmlformats.org/markup-compatibility/2006">
              <mc:Choice xmlns:v="urn:schemas-microsoft-com:vml" Requires="v">
                <p:oleObj spid="_x0000_s3108" name="" r:id="rId5" imgW="228600" imgH="228600" progId="Equation.DSMT4">
                  <p:embed/>
                </p:oleObj>
              </mc:Choice>
              <mc:Fallback>
                <p:oleObj name="" r:id="rId5" imgW="228600" imgH="228600" progId="Equation.DSMT4">
                  <p:embed/>
                  <p:pic>
                    <p:nvPicPr>
                      <p:cNvPr id="0" name="图片 3107"/>
                      <p:cNvPicPr/>
                      <p:nvPr/>
                    </p:nvPicPr>
                    <p:blipFill>
                      <a:blip r:embed="rId6"/>
                      <a:stretch>
                        <a:fillRect/>
                      </a:stretch>
                    </p:blipFill>
                    <p:spPr>
                      <a:xfrm>
                        <a:off x="2700338" y="3644900"/>
                        <a:ext cx="228600" cy="228600"/>
                      </a:xfrm>
                      <a:prstGeom prst="rect">
                        <a:avLst/>
                      </a:prstGeom>
                      <a:solidFill>
                        <a:schemeClr val="tx1"/>
                      </a:solidFill>
                      <a:ln w="38100">
                        <a:noFill/>
                        <a:miter/>
                      </a:ln>
                    </p:spPr>
                  </p:pic>
                </p:oleObj>
              </mc:Fallback>
            </mc:AlternateContent>
          </a:graphicData>
        </a:graphic>
      </p:graphicFrame>
      <p:graphicFrame>
        <p:nvGraphicFramePr>
          <p:cNvPr id="136217" name="对象 136216"/>
          <p:cNvGraphicFramePr/>
          <p:nvPr/>
        </p:nvGraphicFramePr>
        <p:xfrm>
          <a:off x="1752600" y="3657600"/>
          <a:ext cx="203200" cy="228600"/>
        </p:xfrm>
        <a:graphic>
          <a:graphicData uri="http://schemas.openxmlformats.org/presentationml/2006/ole">
            <mc:AlternateContent xmlns:mc="http://schemas.openxmlformats.org/markup-compatibility/2006">
              <mc:Choice xmlns:v="urn:schemas-microsoft-com:vml" Requires="v">
                <p:oleObj spid="_x0000_s3105" name="" r:id="rId7" imgW="203200" imgH="228600" progId="Equation.DSMT4">
                  <p:embed/>
                </p:oleObj>
              </mc:Choice>
              <mc:Fallback>
                <p:oleObj name="" r:id="rId7" imgW="203200" imgH="228600" progId="Equation.DSMT4">
                  <p:embed/>
                  <p:pic>
                    <p:nvPicPr>
                      <p:cNvPr id="0" name="图片 3104"/>
                      <p:cNvPicPr/>
                      <p:nvPr/>
                    </p:nvPicPr>
                    <p:blipFill>
                      <a:blip r:embed="rId8"/>
                      <a:stretch>
                        <a:fillRect/>
                      </a:stretch>
                    </p:blipFill>
                    <p:spPr>
                      <a:xfrm>
                        <a:off x="1752600" y="3657600"/>
                        <a:ext cx="203200" cy="228600"/>
                      </a:xfrm>
                      <a:prstGeom prst="rect">
                        <a:avLst/>
                      </a:prstGeom>
                      <a:solidFill>
                        <a:schemeClr val="tx1"/>
                      </a:solidFill>
                      <a:ln w="38100">
                        <a:noFill/>
                        <a:miter/>
                      </a:ln>
                    </p:spPr>
                  </p:pic>
                </p:oleObj>
              </mc:Fallback>
            </mc:AlternateContent>
          </a:graphicData>
        </a:graphic>
      </p:graphicFrame>
      <p:graphicFrame>
        <p:nvGraphicFramePr>
          <p:cNvPr id="136219" name="对象 136218"/>
          <p:cNvGraphicFramePr/>
          <p:nvPr/>
        </p:nvGraphicFramePr>
        <p:xfrm>
          <a:off x="1692275" y="4221163"/>
          <a:ext cx="6408738" cy="906462"/>
        </p:xfrm>
        <a:graphic>
          <a:graphicData uri="http://schemas.openxmlformats.org/presentationml/2006/ole">
            <mc:AlternateContent xmlns:mc="http://schemas.openxmlformats.org/markup-compatibility/2006">
              <mc:Choice xmlns:v="urn:schemas-microsoft-com:vml" Requires="v">
                <p:oleObj spid="_x0000_s3110" name="" r:id="rId9" imgW="3402330" imgH="393700" progId="Equation.DSMT4">
                  <p:embed/>
                </p:oleObj>
              </mc:Choice>
              <mc:Fallback>
                <p:oleObj name="" r:id="rId9" imgW="3402330" imgH="393700" progId="Equation.DSMT4">
                  <p:embed/>
                  <p:pic>
                    <p:nvPicPr>
                      <p:cNvPr id="0" name="图片 3109"/>
                      <p:cNvPicPr/>
                      <p:nvPr/>
                    </p:nvPicPr>
                    <p:blipFill>
                      <a:blip r:embed="rId10"/>
                      <a:stretch>
                        <a:fillRect/>
                      </a:stretch>
                    </p:blipFill>
                    <p:spPr>
                      <a:xfrm>
                        <a:off x="1692275" y="4221163"/>
                        <a:ext cx="6408738" cy="906462"/>
                      </a:xfrm>
                      <a:prstGeom prst="rect">
                        <a:avLst/>
                      </a:prstGeom>
                      <a:noFill/>
                      <a:ln w="38100">
                        <a:noFill/>
                        <a:miter/>
                      </a:ln>
                    </p:spPr>
                  </p:pic>
                </p:oleObj>
              </mc:Fallback>
            </mc:AlternateContent>
          </a:graphicData>
        </a:graphic>
      </p:graphicFrame>
      <p:sp>
        <p:nvSpPr>
          <p:cNvPr id="136221" name="文本框 136220"/>
          <p:cNvSpPr txBox="1"/>
          <p:nvPr/>
        </p:nvSpPr>
        <p:spPr>
          <a:xfrm>
            <a:off x="4859338" y="1700213"/>
            <a:ext cx="3581400" cy="2100262"/>
          </a:xfrm>
          <a:prstGeom prst="rect">
            <a:avLst/>
          </a:prstGeom>
          <a:noFill/>
          <a:ln w="12700">
            <a:noFill/>
          </a:ln>
        </p:spPr>
        <p:txBody>
          <a:bodyPr>
            <a:spAutoFit/>
          </a:bodyPr>
          <a:p>
            <a:pPr algn="ctr">
              <a:spcBef>
                <a:spcPct val="50000"/>
              </a:spcBef>
            </a:pPr>
            <a:r>
              <a:rPr lang="en-US" altLang="zh-CN" sz="2400" b="1">
                <a:latin typeface="Times New Roman" panose="02020603050405020304" pitchFamily="18" charset="0"/>
              </a:rPr>
              <a:t>x</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 =(0, 0),  y</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 = +1</a:t>
            </a:r>
            <a:endParaRPr lang="en-US" altLang="zh-CN" sz="2400" b="1">
              <a:latin typeface="Times New Roman" panose="02020603050405020304" pitchFamily="18" charset="0"/>
            </a:endParaRPr>
          </a:p>
          <a:p>
            <a:pPr algn="ctr">
              <a:spcBef>
                <a:spcPct val="50000"/>
              </a:spcBef>
            </a:pPr>
            <a:r>
              <a:rPr lang="en-US" altLang="zh-CN" sz="2400" b="1">
                <a:latin typeface="Times New Roman" panose="02020603050405020304" pitchFamily="18" charset="0"/>
              </a:rPr>
              <a:t>x</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 =(1, 0),  y</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 = +1</a:t>
            </a:r>
            <a:endParaRPr lang="en-US" altLang="zh-CN" sz="2400" b="1">
              <a:latin typeface="Times New Roman" panose="02020603050405020304" pitchFamily="18" charset="0"/>
            </a:endParaRPr>
          </a:p>
          <a:p>
            <a:pPr algn="ctr">
              <a:spcBef>
                <a:spcPct val="50000"/>
              </a:spcBef>
            </a:pPr>
            <a:r>
              <a:rPr lang="en-US" altLang="zh-CN" sz="2400" b="1">
                <a:latin typeface="Times New Roman" panose="02020603050405020304" pitchFamily="18" charset="0"/>
              </a:rPr>
              <a:t>x</a:t>
            </a:r>
            <a:r>
              <a:rPr lang="en-US" altLang="zh-CN" sz="2400" b="1" baseline="-25000">
                <a:latin typeface="Times New Roman" panose="02020603050405020304" pitchFamily="18" charset="0"/>
              </a:rPr>
              <a:t>3</a:t>
            </a:r>
            <a:r>
              <a:rPr lang="en-US" altLang="zh-CN" sz="2400" b="1">
                <a:latin typeface="Times New Roman" panose="02020603050405020304" pitchFamily="18" charset="0"/>
              </a:rPr>
              <a:t> =(2, 0),  y</a:t>
            </a:r>
            <a:r>
              <a:rPr lang="en-US" altLang="zh-CN" sz="2400" b="1" baseline="-25000">
                <a:latin typeface="Times New Roman" panose="02020603050405020304" pitchFamily="18" charset="0"/>
              </a:rPr>
              <a:t>3</a:t>
            </a:r>
            <a:r>
              <a:rPr lang="en-US" altLang="zh-CN" sz="2400" b="1">
                <a:latin typeface="Times New Roman" panose="02020603050405020304" pitchFamily="18" charset="0"/>
              </a:rPr>
              <a:t> = -1</a:t>
            </a:r>
            <a:endParaRPr lang="en-US" altLang="zh-CN" sz="2400" b="1">
              <a:latin typeface="Times New Roman" panose="02020603050405020304" pitchFamily="18" charset="0"/>
            </a:endParaRPr>
          </a:p>
          <a:p>
            <a:pPr algn="ctr">
              <a:spcBef>
                <a:spcPct val="50000"/>
              </a:spcBef>
            </a:pPr>
            <a:r>
              <a:rPr lang="en-US" altLang="zh-CN" sz="2400" b="1">
                <a:latin typeface="Times New Roman" panose="02020603050405020304" pitchFamily="18" charset="0"/>
              </a:rPr>
              <a:t>x</a:t>
            </a:r>
            <a:r>
              <a:rPr lang="en-US" altLang="zh-CN" sz="2400" b="1" baseline="-25000">
                <a:latin typeface="Times New Roman" panose="02020603050405020304" pitchFamily="18" charset="0"/>
              </a:rPr>
              <a:t>4</a:t>
            </a:r>
            <a:r>
              <a:rPr lang="en-US" altLang="zh-CN" sz="2400" b="1">
                <a:latin typeface="Times New Roman" panose="02020603050405020304" pitchFamily="18" charset="0"/>
              </a:rPr>
              <a:t> =(0, 2),  y</a:t>
            </a:r>
            <a:r>
              <a:rPr lang="en-US" altLang="zh-CN" sz="2400" b="1" baseline="-25000">
                <a:latin typeface="Times New Roman" panose="02020603050405020304" pitchFamily="18" charset="0"/>
              </a:rPr>
              <a:t>4</a:t>
            </a:r>
            <a:r>
              <a:rPr lang="en-US" altLang="zh-CN" sz="2400" b="1">
                <a:latin typeface="Times New Roman" panose="02020603050405020304" pitchFamily="18" charset="0"/>
              </a:rPr>
              <a:t> = -1</a:t>
            </a:r>
            <a:endParaRPr lang="en-US" altLang="zh-CN" sz="2400" b="1">
              <a:latin typeface="Times New Roman" panose="02020603050405020304" pitchFamily="18" charset="0"/>
            </a:endParaRPr>
          </a:p>
        </p:txBody>
      </p:sp>
      <p:sp>
        <p:nvSpPr>
          <p:cNvPr id="136222" name="文本框 136221"/>
          <p:cNvSpPr txBox="1"/>
          <p:nvPr/>
        </p:nvSpPr>
        <p:spPr>
          <a:xfrm>
            <a:off x="755650" y="5300663"/>
            <a:ext cx="7632700" cy="946150"/>
          </a:xfrm>
          <a:prstGeom prst="rect">
            <a:avLst/>
          </a:prstGeom>
          <a:noFill/>
          <a:ln w="12700">
            <a:noFill/>
          </a:ln>
        </p:spPr>
        <p:txBody>
          <a:bodyPr>
            <a:spAutoFit/>
          </a:bodyPr>
          <a:p>
            <a:pPr>
              <a:spcBef>
                <a:spcPct val="50000"/>
              </a:spcBef>
            </a:pPr>
            <a:r>
              <a:rPr lang="zh-CN" altLang="en-US" sz="2800" dirty="0">
                <a:latin typeface="楷体_GB2312" pitchFamily="49" charset="-122"/>
                <a:ea typeface="楷体_GB2312" pitchFamily="49" charset="-122"/>
              </a:rPr>
              <a:t>可调用</a:t>
            </a:r>
            <a:r>
              <a:rPr lang="en-US" altLang="zh-CN" sz="2800" err="1">
                <a:latin typeface="楷体_GB2312" pitchFamily="49" charset="-122"/>
                <a:ea typeface="楷体_GB2312" pitchFamily="49" charset="-122"/>
              </a:rPr>
              <a:t>Matlab</a:t>
            </a:r>
            <a:r>
              <a:rPr lang="zh-CN" altLang="en-US" sz="2800" dirty="0">
                <a:latin typeface="楷体_GB2312" pitchFamily="49" charset="-122"/>
                <a:ea typeface="楷体_GB2312" pitchFamily="49" charset="-122"/>
              </a:rPr>
              <a:t>中的二次规划程序，求得</a:t>
            </a:r>
            <a:r>
              <a:rPr lang="zh-CN" altLang="en-US" sz="2800" dirty="0">
                <a:latin typeface="楷体_GB2312" pitchFamily="49" charset="-122"/>
                <a:ea typeface="楷体_GB2312" pitchFamily="49" charset="-122"/>
                <a:sym typeface="Symbol" panose="05050102010706020507" pitchFamily="18" charset="2"/>
              </a:rPr>
              <a:t></a:t>
            </a:r>
            <a:r>
              <a:rPr lang="en-US" altLang="zh-CN" sz="2800" baseline="-25000">
                <a:latin typeface="楷体_GB2312" pitchFamily="49" charset="-122"/>
                <a:ea typeface="楷体_GB2312" pitchFamily="49" charset="-122"/>
                <a:sym typeface="Symbol" panose="05050102010706020507" pitchFamily="18" charset="2"/>
              </a:rPr>
              <a:t>1</a:t>
            </a:r>
            <a:r>
              <a:rPr lang="en-US" altLang="zh-CN" sz="2800">
                <a:latin typeface="楷体_GB2312" pitchFamily="49" charset="-122"/>
                <a:ea typeface="楷体_GB2312" pitchFamily="49" charset="-122"/>
              </a:rPr>
              <a:t>, </a:t>
            </a:r>
            <a:r>
              <a:rPr lang="en-US" altLang="zh-CN" sz="2800">
                <a:latin typeface="楷体_GB2312" pitchFamily="49" charset="-122"/>
                <a:ea typeface="楷体_GB2312" pitchFamily="49" charset="-122"/>
                <a:sym typeface="Symbol" panose="05050102010706020507" pitchFamily="18" charset="2"/>
              </a:rPr>
              <a:t></a:t>
            </a:r>
            <a:r>
              <a:rPr lang="en-US" altLang="zh-CN" sz="2800" baseline="-25000">
                <a:latin typeface="楷体_GB2312" pitchFamily="49" charset="-122"/>
                <a:ea typeface="楷体_GB2312" pitchFamily="49" charset="-122"/>
                <a:sym typeface="Symbol" panose="05050102010706020507" pitchFamily="18" charset="2"/>
              </a:rPr>
              <a:t>2</a:t>
            </a:r>
            <a:r>
              <a:rPr lang="en-US" altLang="zh-CN" sz="2800">
                <a:latin typeface="楷体_GB2312" pitchFamily="49" charset="-122"/>
                <a:ea typeface="楷体_GB2312" pitchFamily="49" charset="-122"/>
                <a:sym typeface="Symbol" panose="05050102010706020507" pitchFamily="18" charset="2"/>
              </a:rPr>
              <a:t>, </a:t>
            </a:r>
            <a:r>
              <a:rPr lang="en-US" altLang="zh-CN" sz="2800" baseline="-25000">
                <a:latin typeface="楷体_GB2312" pitchFamily="49" charset="-122"/>
                <a:ea typeface="楷体_GB2312" pitchFamily="49" charset="-122"/>
                <a:sym typeface="Symbol" panose="05050102010706020507" pitchFamily="18" charset="2"/>
              </a:rPr>
              <a:t>3</a:t>
            </a:r>
            <a:r>
              <a:rPr lang="en-US" altLang="zh-CN" sz="2800">
                <a:latin typeface="楷体_GB2312" pitchFamily="49" charset="-122"/>
                <a:ea typeface="楷体_GB2312" pitchFamily="49" charset="-122"/>
                <a:sym typeface="Symbol" panose="05050102010706020507" pitchFamily="18" charset="2"/>
              </a:rPr>
              <a:t>, </a:t>
            </a:r>
            <a:r>
              <a:rPr lang="en-US" altLang="zh-CN" sz="2800" baseline="-25000">
                <a:latin typeface="楷体_GB2312" pitchFamily="49" charset="-122"/>
                <a:ea typeface="楷体_GB2312" pitchFamily="49" charset="-122"/>
                <a:sym typeface="Symbol" panose="05050102010706020507" pitchFamily="18" charset="2"/>
              </a:rPr>
              <a:t>4</a:t>
            </a:r>
            <a:r>
              <a:rPr lang="zh-CN" altLang="en-US" sz="2800" dirty="0">
                <a:latin typeface="楷体_GB2312" pitchFamily="49" charset="-122"/>
                <a:ea typeface="楷体_GB2312" pitchFamily="49" charset="-122"/>
                <a:sym typeface="Symbol" panose="05050102010706020507" pitchFamily="18" charset="2"/>
              </a:rPr>
              <a:t>的值，进而求得</a:t>
            </a:r>
            <a:r>
              <a:rPr lang="en-US" altLang="zh-CN" sz="2800">
                <a:latin typeface="楷体_GB2312" pitchFamily="49" charset="-122"/>
                <a:ea typeface="楷体_GB2312" pitchFamily="49" charset="-122"/>
                <a:sym typeface="Symbol" panose="05050102010706020507" pitchFamily="18" charset="2"/>
              </a:rPr>
              <a:t>w</a:t>
            </a:r>
            <a:r>
              <a:rPr lang="zh-CN" altLang="en-US" sz="2800" dirty="0">
                <a:latin typeface="楷体_GB2312" pitchFamily="49" charset="-122"/>
                <a:ea typeface="楷体_GB2312" pitchFamily="49" charset="-122"/>
                <a:sym typeface="Symbol" panose="05050102010706020507" pitchFamily="18" charset="2"/>
              </a:rPr>
              <a:t>和</a:t>
            </a:r>
            <a:r>
              <a:rPr lang="en-US" altLang="zh-CN" sz="2800">
                <a:latin typeface="楷体_GB2312" pitchFamily="49" charset="-122"/>
                <a:ea typeface="楷体_GB2312" pitchFamily="49" charset="-122"/>
                <a:sym typeface="Symbol" panose="05050102010706020507" pitchFamily="18" charset="2"/>
              </a:rPr>
              <a:t>b</a:t>
            </a:r>
            <a:r>
              <a:rPr lang="zh-CN" altLang="en-US" sz="2800" dirty="0">
                <a:latin typeface="楷体_GB2312" pitchFamily="49" charset="-122"/>
                <a:ea typeface="楷体_GB2312" pitchFamily="49" charset="-122"/>
                <a:sym typeface="Symbol" panose="05050102010706020507" pitchFamily="18" charset="2"/>
              </a:rPr>
              <a:t>的值。 </a:t>
            </a:r>
            <a:endParaRPr lang="zh-CN" altLang="en-US" sz="2800" dirty="0">
              <a:latin typeface="楷体_GB2312" pitchFamily="49" charset="-122"/>
              <a:ea typeface="楷体_GB2312" pitchFamily="49" charset="-122"/>
              <a:sym typeface="Symbol" panose="05050102010706020507" pitchFamily="18" charset="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7220" name="对象 137219"/>
          <p:cNvGraphicFramePr/>
          <p:nvPr/>
        </p:nvGraphicFramePr>
        <p:xfrm>
          <a:off x="1116013" y="692150"/>
          <a:ext cx="6769100" cy="5473700"/>
        </p:xfrm>
        <a:graphic>
          <a:graphicData uri="http://schemas.openxmlformats.org/presentationml/2006/ole">
            <mc:AlternateContent xmlns:mc="http://schemas.openxmlformats.org/markup-compatibility/2006">
              <mc:Choice xmlns:v="urn:schemas-microsoft-com:vml" Requires="v">
                <p:oleObj spid="_x0000_s3106" name="" r:id="rId1" imgW="1943100" imgH="2489200" progId="Equation.DSMT4">
                  <p:embed/>
                </p:oleObj>
              </mc:Choice>
              <mc:Fallback>
                <p:oleObj name="" r:id="rId1" imgW="1943100" imgH="2489200" progId="Equation.DSMT4">
                  <p:embed/>
                  <p:pic>
                    <p:nvPicPr>
                      <p:cNvPr id="0" name="图片 3105"/>
                      <p:cNvPicPr/>
                      <p:nvPr/>
                    </p:nvPicPr>
                    <p:blipFill>
                      <a:blip r:embed="rId2"/>
                      <a:stretch>
                        <a:fillRect/>
                      </a:stretch>
                    </p:blipFill>
                    <p:spPr>
                      <a:xfrm>
                        <a:off x="1116013" y="692150"/>
                        <a:ext cx="6769100" cy="5473700"/>
                      </a:xfrm>
                      <a:prstGeom prst="rect">
                        <a:avLst/>
                      </a:prstGeom>
                      <a:noFill/>
                      <a:ln w="38100">
                        <a:noFill/>
                        <a:miter/>
                      </a:ln>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36865"/>
          <p:cNvSpPr>
            <a:spLocks noGrp="1"/>
          </p:cNvSpPr>
          <p:nvPr>
            <p:ph type="title"/>
          </p:nvPr>
        </p:nvSpPr>
        <p:spPr>
          <a:xfrm>
            <a:off x="611188" y="457200"/>
            <a:ext cx="8075612" cy="1027113"/>
          </a:xfrm>
          <a:ln/>
        </p:spPr>
        <p:txBody>
          <a:bodyPr anchor="ctr"/>
          <a:p>
            <a:r>
              <a:rPr lang="zh-CN" altLang="en-US" sz="4000" b="1" dirty="0">
                <a:latin typeface="Times New Roman" panose="02020603050405020304" pitchFamily="18" charset="0"/>
                <a:ea typeface="楷体_GB2312" pitchFamily="49" charset="-122"/>
              </a:rPr>
              <a:t>支持向量机</a:t>
            </a:r>
            <a:endParaRPr lang="zh-CN" altLang="en-US" sz="4000" b="1" dirty="0">
              <a:latin typeface="Times New Roman" panose="02020603050405020304" pitchFamily="18" charset="0"/>
              <a:ea typeface="楷体_GB2312" pitchFamily="49" charset="-122"/>
            </a:endParaRPr>
          </a:p>
        </p:txBody>
      </p:sp>
      <p:sp>
        <p:nvSpPr>
          <p:cNvPr id="36867" name="文本占位符 36866"/>
          <p:cNvSpPr>
            <a:spLocks noGrp="1"/>
          </p:cNvSpPr>
          <p:nvPr>
            <p:ph type="body" idx="1"/>
          </p:nvPr>
        </p:nvSpPr>
        <p:spPr>
          <a:ln/>
        </p:spPr>
        <p:txBody>
          <a:bodyPr/>
          <a:p>
            <a:r>
              <a:rPr lang="zh-CN" altLang="en-US" dirty="0">
                <a:ea typeface="楷体_GB2312" pitchFamily="49" charset="-122"/>
              </a:rPr>
              <a:t>很多情况下</a:t>
            </a:r>
            <a:r>
              <a:rPr lang="en-US" altLang="zh-CN">
                <a:ea typeface="楷体_GB2312" pitchFamily="49" charset="-122"/>
              </a:rPr>
              <a:t>，</a:t>
            </a:r>
            <a:r>
              <a:rPr lang="zh-CN" altLang="en-US" dirty="0">
                <a:ea typeface="楷体_GB2312" pitchFamily="49" charset="-122"/>
              </a:rPr>
              <a:t>训练数据集是</a:t>
            </a:r>
            <a:r>
              <a:rPr lang="zh-CN" altLang="en-US" dirty="0">
                <a:solidFill>
                  <a:srgbClr val="FF3300"/>
                </a:solidFill>
                <a:ea typeface="楷体_GB2312" pitchFamily="49" charset="-122"/>
              </a:rPr>
              <a:t>线性不可分</a:t>
            </a:r>
            <a:r>
              <a:rPr lang="zh-CN" altLang="en-US" dirty="0">
                <a:ea typeface="楷体_GB2312" pitchFamily="49" charset="-122"/>
              </a:rPr>
              <a:t>的</a:t>
            </a:r>
            <a:r>
              <a:rPr lang="en-US" altLang="zh-CN">
                <a:ea typeface="楷体_GB2312" pitchFamily="49" charset="-122"/>
              </a:rPr>
              <a:t>，</a:t>
            </a:r>
            <a:r>
              <a:rPr lang="en-US" altLang="zh-CN" err="1">
                <a:ea typeface="楷体_GB2312" pitchFamily="49" charset="-122"/>
              </a:rPr>
              <a:t>Vapnik</a:t>
            </a:r>
            <a:r>
              <a:rPr lang="zh-CN" altLang="en-US" dirty="0">
                <a:ea typeface="楷体_GB2312" pitchFamily="49" charset="-122"/>
              </a:rPr>
              <a:t>等人提出了用广义分类面</a:t>
            </a:r>
            <a:r>
              <a:rPr lang="en-US" altLang="zh-CN">
                <a:ea typeface="楷体_GB2312" pitchFamily="49" charset="-122"/>
              </a:rPr>
              <a:t>（</a:t>
            </a:r>
            <a:r>
              <a:rPr lang="zh-CN" altLang="en-US" dirty="0">
                <a:ea typeface="楷体_GB2312" pitchFamily="49" charset="-122"/>
              </a:rPr>
              <a:t>松弛子</a:t>
            </a:r>
            <a:r>
              <a:rPr lang="en-US" altLang="zh-CN">
                <a:ea typeface="楷体_GB2312" pitchFamily="49" charset="-122"/>
              </a:rPr>
              <a:t>）</a:t>
            </a:r>
            <a:r>
              <a:rPr lang="zh-CN" altLang="en-US" dirty="0">
                <a:ea typeface="楷体_GB2312" pitchFamily="49" charset="-122"/>
              </a:rPr>
              <a:t>来解决这一问题</a:t>
            </a:r>
            <a:r>
              <a:rPr lang="en-US" altLang="zh-CN">
                <a:ea typeface="楷体_GB2312" pitchFamily="49" charset="-122"/>
              </a:rPr>
              <a:t>。</a:t>
            </a:r>
            <a:endParaRPr lang="en-US" altLang="zh-CN">
              <a:ea typeface="楷体_GB2312" pitchFamily="49" charset="-122"/>
            </a:endParaRPr>
          </a:p>
          <a:p>
            <a:endParaRPr lang="en-US" altLang="zh-CN">
              <a:ea typeface="楷体_GB2312" pitchFamily="49" charset="-122"/>
            </a:endParaRPr>
          </a:p>
          <a:p>
            <a:r>
              <a:rPr lang="zh-CN" altLang="en-US" dirty="0">
                <a:ea typeface="楷体_GB2312" pitchFamily="49" charset="-122"/>
              </a:rPr>
              <a:t>非线性问题</a:t>
            </a:r>
            <a:r>
              <a:rPr lang="en-US" altLang="zh-CN">
                <a:latin typeface="Arial" panose="020B0604020202020204" pitchFamily="34" charset="0"/>
                <a:ea typeface="楷体_GB2312" pitchFamily="49" charset="-122"/>
              </a:rPr>
              <a:t>——</a:t>
            </a:r>
            <a:r>
              <a:rPr lang="zh-CN" altLang="en-US" dirty="0">
                <a:ea typeface="楷体_GB2312" pitchFamily="49" charset="-122"/>
              </a:rPr>
              <a:t>通过非线性变换将它转化为某个高维空间中的线性问题</a:t>
            </a:r>
            <a:r>
              <a:rPr lang="en-US" altLang="zh-CN">
                <a:ea typeface="楷体_GB2312" pitchFamily="49" charset="-122"/>
              </a:rPr>
              <a:t>，</a:t>
            </a:r>
            <a:r>
              <a:rPr lang="zh-CN" altLang="en-US" dirty="0">
                <a:ea typeface="楷体_GB2312" pitchFamily="49" charset="-122"/>
              </a:rPr>
              <a:t>在这个高维空间中寻找最优分类面</a:t>
            </a:r>
            <a:r>
              <a:rPr lang="en-US" altLang="zh-CN">
                <a:ea typeface="楷体_GB2312" pitchFamily="49" charset="-122"/>
              </a:rPr>
              <a:t>。</a:t>
            </a:r>
            <a:endParaRPr lang="en-US" altLang="zh-CN">
              <a:ea typeface="楷体_GB2312" pitchFamily="49"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标题 138241"/>
          <p:cNvSpPr>
            <a:spLocks noGrp="1"/>
          </p:cNvSpPr>
          <p:nvPr>
            <p:ph type="title"/>
          </p:nvPr>
        </p:nvSpPr>
        <p:spPr>
          <a:xfrm>
            <a:off x="539750" y="457200"/>
            <a:ext cx="8147050" cy="1027113"/>
          </a:xfrm>
          <a:ln/>
        </p:spPr>
        <p:txBody>
          <a:bodyPr anchor="ctr"/>
          <a:p>
            <a:r>
              <a:rPr lang="zh-CN" altLang="en-US" sz="4000" dirty="0">
                <a:ea typeface="楷体_GB2312" pitchFamily="49" charset="-122"/>
              </a:rPr>
              <a:t>高维空间中的最优分类面</a:t>
            </a:r>
            <a:endParaRPr lang="zh-CN" altLang="en-US" sz="4000" dirty="0">
              <a:ea typeface="楷体_GB2312" pitchFamily="49" charset="-122"/>
            </a:endParaRPr>
          </a:p>
        </p:txBody>
      </p:sp>
      <p:sp>
        <p:nvSpPr>
          <p:cNvPr id="138243" name="文本占位符 138242"/>
          <p:cNvSpPr>
            <a:spLocks noGrp="1"/>
          </p:cNvSpPr>
          <p:nvPr>
            <p:ph type="body" idx="1"/>
          </p:nvPr>
        </p:nvSpPr>
        <p:spPr>
          <a:xfrm>
            <a:off x="539750" y="1484313"/>
            <a:ext cx="7993063" cy="4968875"/>
          </a:xfrm>
          <a:ln/>
        </p:spPr>
        <p:txBody>
          <a:bodyPr/>
          <a:p>
            <a:r>
              <a:rPr lang="zh-CN" altLang="en-US" dirty="0">
                <a:latin typeface="楷体_GB2312" pitchFamily="49" charset="-122"/>
                <a:ea typeface="楷体_GB2312" pitchFamily="49" charset="-122"/>
              </a:rPr>
              <a:t>分类函数只涉及到训练样本之间的内积运算</a:t>
            </a:r>
            <a:r>
              <a:rPr lang="en-US" altLang="zh-CN">
                <a:latin typeface="Times New Roman" panose="02020603050405020304" pitchFamily="18" charset="0"/>
                <a:ea typeface="楷体_GB2312" pitchFamily="49" charset="-122"/>
              </a:rPr>
              <a:t>(</a:t>
            </a:r>
            <a:r>
              <a:rPr lang="en-US" altLang="zh-CN" err="1">
                <a:latin typeface="Times New Roman" panose="02020603050405020304" pitchFamily="18" charset="0"/>
                <a:ea typeface="楷体_GB2312" pitchFamily="49" charset="-122"/>
              </a:rPr>
              <a:t>x</a:t>
            </a:r>
            <a:r>
              <a:rPr lang="en-US" altLang="zh-CN" baseline="-25000" err="1">
                <a:latin typeface="Times New Roman" panose="02020603050405020304" pitchFamily="18" charset="0"/>
                <a:ea typeface="楷体_GB2312" pitchFamily="49" charset="-122"/>
              </a:rPr>
              <a:t>i</a:t>
            </a:r>
            <a:r>
              <a:rPr lang="en-US" altLang="zh-CN" err="1">
                <a:latin typeface="Times New Roman" panose="02020603050405020304" pitchFamily="18" charset="0"/>
              </a:rPr>
              <a:t>·x</a:t>
            </a:r>
            <a:r>
              <a:rPr lang="en-US" altLang="zh-CN" baseline="-25000" err="1">
                <a:latin typeface="Times New Roman" panose="02020603050405020304" pitchFamily="18" charset="0"/>
              </a:rPr>
              <a:t>j</a:t>
            </a:r>
            <a:r>
              <a:rPr lang="en-US" altLang="zh-CN">
                <a:latin typeface="Times New Roman" panose="02020603050405020304" pitchFamily="18" charset="0"/>
                <a:ea typeface="楷体_GB2312" pitchFamily="49" charset="-122"/>
              </a:rPr>
              <a:t>)</a:t>
            </a:r>
            <a:r>
              <a:rPr lang="en-US" altLang="zh-CN">
                <a:latin typeface="楷体_GB2312" pitchFamily="49" charset="-122"/>
                <a:ea typeface="楷体_GB2312" pitchFamily="49" charset="-122"/>
              </a:rPr>
              <a:t>	,</a:t>
            </a:r>
            <a:r>
              <a:rPr lang="zh-CN" altLang="en-US" dirty="0">
                <a:latin typeface="楷体_GB2312" pitchFamily="49" charset="-122"/>
                <a:ea typeface="楷体_GB2312" pitchFamily="49" charset="-122"/>
              </a:rPr>
              <a:t>因此</a:t>
            </a:r>
            <a:r>
              <a:rPr lang="en-US" altLang="zh-CN">
                <a:latin typeface="楷体_GB2312" pitchFamily="49" charset="-122"/>
                <a:ea typeface="楷体_GB2312" pitchFamily="49" charset="-122"/>
              </a:rPr>
              <a:t>,</a:t>
            </a:r>
            <a:r>
              <a:rPr lang="zh-CN" altLang="en-US" dirty="0">
                <a:latin typeface="楷体_GB2312" pitchFamily="49" charset="-122"/>
                <a:ea typeface="楷体_GB2312" pitchFamily="49" charset="-122"/>
              </a:rPr>
              <a:t>在高维空间中只需进行内积运算</a:t>
            </a:r>
            <a:r>
              <a:rPr lang="en-US" altLang="zh-CN">
                <a:latin typeface="楷体_GB2312" pitchFamily="49" charset="-122"/>
                <a:ea typeface="楷体_GB2312" pitchFamily="49" charset="-122"/>
              </a:rPr>
              <a:t>,</a:t>
            </a:r>
            <a:r>
              <a:rPr lang="zh-CN" altLang="en-US" dirty="0">
                <a:latin typeface="楷体_GB2312" pitchFamily="49" charset="-122"/>
                <a:ea typeface="楷体_GB2312" pitchFamily="49" charset="-122"/>
              </a:rPr>
              <a:t>这种内积运算可通过定义在原空间中的函数来实现</a:t>
            </a:r>
            <a:r>
              <a:rPr lang="en-US" altLang="zh-CN">
                <a:latin typeface="楷体_GB2312" pitchFamily="49" charset="-122"/>
                <a:ea typeface="楷体_GB2312" pitchFamily="49" charset="-122"/>
              </a:rPr>
              <a:t>,</a:t>
            </a:r>
            <a:r>
              <a:rPr lang="zh-CN" altLang="en-US" dirty="0">
                <a:latin typeface="楷体_GB2312" pitchFamily="49" charset="-122"/>
                <a:ea typeface="楷体_GB2312" pitchFamily="49" charset="-122"/>
              </a:rPr>
              <a:t> 甚至不必知道变换的形式。</a:t>
            </a:r>
            <a:endParaRPr lang="en-US" altLang="zh-CN">
              <a:latin typeface="楷体_GB2312" pitchFamily="49" charset="-122"/>
              <a:ea typeface="楷体_GB2312" pitchFamily="49" charset="-122"/>
            </a:endParaRPr>
          </a:p>
          <a:p>
            <a:endParaRPr lang="en-US" altLang="zh-CN">
              <a:latin typeface="楷体_GB2312" pitchFamily="49" charset="-122"/>
              <a:ea typeface="楷体_GB2312" pitchFamily="49" charset="-122"/>
            </a:endParaRPr>
          </a:p>
          <a:p>
            <a:r>
              <a:rPr lang="en-US" altLang="zh-CN">
                <a:latin typeface="楷体_GB2312" pitchFamily="49" charset="-122"/>
                <a:ea typeface="楷体_GB2312" pitchFamily="49" charset="-122"/>
              </a:rPr>
              <a:t>SLT</a:t>
            </a:r>
            <a:r>
              <a:rPr lang="zh-CN" altLang="en-US" dirty="0">
                <a:latin typeface="楷体_GB2312" pitchFamily="49" charset="-122"/>
                <a:ea typeface="楷体_GB2312" pitchFamily="49" charset="-122"/>
              </a:rPr>
              <a:t>指出</a:t>
            </a:r>
            <a:r>
              <a:rPr lang="en-US" altLang="zh-CN">
                <a:latin typeface="楷体_GB2312" pitchFamily="49" charset="-122"/>
                <a:ea typeface="楷体_GB2312" pitchFamily="49" charset="-122"/>
              </a:rPr>
              <a:t>,</a:t>
            </a:r>
            <a:r>
              <a:rPr lang="zh-CN" altLang="en-US" dirty="0">
                <a:latin typeface="楷体_GB2312" pitchFamily="49" charset="-122"/>
                <a:ea typeface="楷体_GB2312" pitchFamily="49" charset="-122"/>
              </a:rPr>
              <a:t>根据</a:t>
            </a:r>
            <a:r>
              <a:rPr lang="en-US" altLang="zh-CN" err="1">
                <a:latin typeface="Times New Roman" panose="02020603050405020304" pitchFamily="18" charset="0"/>
                <a:ea typeface="楷体_GB2312" pitchFamily="49" charset="-122"/>
              </a:rPr>
              <a:t>Hibert</a:t>
            </a:r>
            <a:r>
              <a:rPr lang="en-US" altLang="zh-CN">
                <a:latin typeface="Times New Roman" panose="02020603050405020304" pitchFamily="18" charset="0"/>
                <a:ea typeface="楷体_GB2312" pitchFamily="49" charset="-122"/>
              </a:rPr>
              <a:t>-Schmidt</a:t>
            </a:r>
            <a:r>
              <a:rPr lang="zh-CN" altLang="en-US" dirty="0">
                <a:latin typeface="楷体_GB2312" pitchFamily="49" charset="-122"/>
                <a:ea typeface="楷体_GB2312" pitchFamily="49" charset="-122"/>
              </a:rPr>
              <a:t>原理</a:t>
            </a:r>
            <a:r>
              <a:rPr lang="en-US" altLang="zh-CN">
                <a:latin typeface="楷体_GB2312" pitchFamily="49" charset="-122"/>
                <a:ea typeface="楷体_GB2312" pitchFamily="49" charset="-122"/>
              </a:rPr>
              <a:t>,</a:t>
            </a:r>
            <a:r>
              <a:rPr lang="zh-CN" altLang="en-US" dirty="0">
                <a:latin typeface="楷体_GB2312" pitchFamily="49" charset="-122"/>
                <a:ea typeface="楷体_GB2312" pitchFamily="49" charset="-122"/>
              </a:rPr>
              <a:t>只要一种运算满足</a:t>
            </a:r>
            <a:r>
              <a:rPr lang="en-US" altLang="zh-CN">
                <a:latin typeface="楷体_GB2312" pitchFamily="49" charset="-122"/>
                <a:ea typeface="楷体_GB2312" pitchFamily="49" charset="-122"/>
              </a:rPr>
              <a:t>Mercer</a:t>
            </a:r>
            <a:r>
              <a:rPr lang="zh-CN" altLang="en-US" dirty="0">
                <a:latin typeface="楷体_GB2312" pitchFamily="49" charset="-122"/>
                <a:ea typeface="楷体_GB2312" pitchFamily="49" charset="-122"/>
              </a:rPr>
              <a:t>条件</a:t>
            </a:r>
            <a:r>
              <a:rPr lang="en-US" altLang="zh-CN">
                <a:latin typeface="楷体_GB2312" pitchFamily="49" charset="-122"/>
                <a:ea typeface="楷体_GB2312" pitchFamily="49" charset="-122"/>
              </a:rPr>
              <a:t>,</a:t>
            </a:r>
            <a:r>
              <a:rPr lang="zh-CN" altLang="en-US" dirty="0">
                <a:latin typeface="楷体_GB2312" pitchFamily="49" charset="-122"/>
                <a:ea typeface="楷体_GB2312" pitchFamily="49" charset="-122"/>
              </a:rPr>
              <a:t>就可以作为内积使用。</a:t>
            </a:r>
            <a:endParaRPr lang="zh-CN" altLang="en-US" dirty="0">
              <a:latin typeface="楷体_GB2312" pitchFamily="49" charset="-122"/>
              <a:ea typeface="楷体_GB2312"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标题 139265"/>
          <p:cNvSpPr>
            <a:spLocks noGrp="1"/>
          </p:cNvSpPr>
          <p:nvPr>
            <p:ph type="title"/>
          </p:nvPr>
        </p:nvSpPr>
        <p:spPr>
          <a:xfrm>
            <a:off x="900113" y="457200"/>
            <a:ext cx="7786687" cy="1371600"/>
          </a:xfrm>
          <a:ln/>
        </p:spPr>
        <p:txBody>
          <a:bodyPr anchor="ctr"/>
          <a:p>
            <a:r>
              <a:rPr lang="en-US" altLang="zh-CN">
                <a:latin typeface="楷体_GB2312" pitchFamily="49" charset="-122"/>
                <a:ea typeface="楷体_GB2312" pitchFamily="49" charset="-122"/>
              </a:rPr>
              <a:t>Mercer</a:t>
            </a:r>
            <a:r>
              <a:rPr lang="zh-CN" altLang="en-US" dirty="0">
                <a:latin typeface="楷体_GB2312" pitchFamily="49" charset="-122"/>
                <a:ea typeface="楷体_GB2312" pitchFamily="49" charset="-122"/>
              </a:rPr>
              <a:t>条件</a:t>
            </a:r>
            <a:endParaRPr lang="zh-CN" altLang="en-US" dirty="0">
              <a:latin typeface="楷体_GB2312" pitchFamily="49" charset="-122"/>
              <a:ea typeface="楷体_GB2312" pitchFamily="49" charset="-122"/>
            </a:endParaRPr>
          </a:p>
        </p:txBody>
      </p:sp>
      <p:graphicFrame>
        <p:nvGraphicFramePr>
          <p:cNvPr id="139268" name="对象 139267"/>
          <p:cNvGraphicFramePr/>
          <p:nvPr/>
        </p:nvGraphicFramePr>
        <p:xfrm>
          <a:off x="900113" y="1989138"/>
          <a:ext cx="7200900" cy="2016125"/>
        </p:xfrm>
        <a:graphic>
          <a:graphicData uri="http://schemas.openxmlformats.org/presentationml/2006/ole">
            <mc:AlternateContent xmlns:mc="http://schemas.openxmlformats.org/markup-compatibility/2006">
              <mc:Choice xmlns:v="urn:schemas-microsoft-com:vml" Requires="v">
                <p:oleObj spid="_x0000_s3107" name="" r:id="rId1" imgW="3211830" imgH="774065" progId="Equation.DSMT4">
                  <p:embed/>
                </p:oleObj>
              </mc:Choice>
              <mc:Fallback>
                <p:oleObj name="" r:id="rId1" imgW="3211830" imgH="774065" progId="Equation.DSMT4">
                  <p:embed/>
                  <p:pic>
                    <p:nvPicPr>
                      <p:cNvPr id="0" name="图片 3106"/>
                      <p:cNvPicPr/>
                      <p:nvPr/>
                    </p:nvPicPr>
                    <p:blipFill>
                      <a:blip r:embed="rId2"/>
                      <a:stretch>
                        <a:fillRect/>
                      </a:stretch>
                    </p:blipFill>
                    <p:spPr>
                      <a:xfrm>
                        <a:off x="900113" y="1989138"/>
                        <a:ext cx="7200900" cy="2016125"/>
                      </a:xfrm>
                      <a:prstGeom prst="rect">
                        <a:avLst/>
                      </a:prstGeom>
                      <a:noFill/>
                      <a:ln w="38100">
                        <a:noFill/>
                        <a:miter/>
                      </a:ln>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标题 140289"/>
          <p:cNvSpPr>
            <a:spLocks noGrp="1"/>
          </p:cNvSpPr>
          <p:nvPr>
            <p:ph type="title"/>
          </p:nvPr>
        </p:nvSpPr>
        <p:spPr>
          <a:ln/>
        </p:spPr>
        <p:txBody>
          <a:bodyPr anchor="ctr"/>
          <a:p>
            <a:r>
              <a:rPr lang="zh-CN" altLang="en-US" dirty="0">
                <a:ea typeface="楷体_GB2312" pitchFamily="49" charset="-122"/>
              </a:rPr>
              <a:t>支持向量机</a:t>
            </a:r>
            <a:endParaRPr lang="zh-CN" altLang="en-US" dirty="0">
              <a:ea typeface="楷体_GB2312" pitchFamily="49" charset="-122"/>
            </a:endParaRPr>
          </a:p>
        </p:txBody>
      </p:sp>
      <p:sp>
        <p:nvSpPr>
          <p:cNvPr id="140291" name="文本占位符 140290"/>
          <p:cNvSpPr>
            <a:spLocks noGrp="1"/>
          </p:cNvSpPr>
          <p:nvPr>
            <p:ph type="body" sz="half" idx="1"/>
          </p:nvPr>
        </p:nvSpPr>
        <p:spPr>
          <a:xfrm>
            <a:off x="457200" y="1981200"/>
            <a:ext cx="8048625" cy="3886200"/>
          </a:xfrm>
          <a:ln/>
        </p:spPr>
        <p:txBody>
          <a:bodyPr/>
          <a:p>
            <a:pPr/>
            <a:r>
              <a:rPr lang="zh-CN" altLang="en-US" dirty="0">
                <a:latin typeface="楷体_GB2312" pitchFamily="49" charset="-122"/>
                <a:ea typeface="楷体_GB2312" pitchFamily="49" charset="-122"/>
              </a:rPr>
              <a:t>在最优分类面中采用适当的内积函数就可以实现某一非线性变换后的线性分类</a:t>
            </a:r>
            <a:r>
              <a:rPr lang="en-US" altLang="zh-CN">
                <a:latin typeface="楷体_GB2312" pitchFamily="49" charset="-122"/>
                <a:ea typeface="楷体_GB2312" pitchFamily="49" charset="-122"/>
              </a:rPr>
              <a:t>,</a:t>
            </a:r>
            <a:r>
              <a:rPr lang="zh-CN" altLang="en-US" dirty="0">
                <a:latin typeface="楷体_GB2312" pitchFamily="49" charset="-122"/>
                <a:ea typeface="楷体_GB2312" pitchFamily="49" charset="-122"/>
              </a:rPr>
              <a:t>而计算复杂度却没有增加。</a:t>
            </a:r>
            <a:endParaRPr lang="zh-CN" altLang="en-US" dirty="0">
              <a:latin typeface="楷体_GB2312" pitchFamily="49" charset="-122"/>
              <a:ea typeface="楷体_GB2312" pitchFamily="49" charset="-122"/>
            </a:endParaRPr>
          </a:p>
          <a:p>
            <a:pPr/>
            <a:endParaRPr lang="en-US" altLang="zh-CN">
              <a:latin typeface="楷体_GB2312" pitchFamily="49" charset="-122"/>
              <a:ea typeface="楷体_GB2312" pitchFamily="49" charset="-122"/>
            </a:endParaRPr>
          </a:p>
        </p:txBody>
      </p:sp>
      <p:pic>
        <p:nvPicPr>
          <p:cNvPr id="140292" name="内容占位符 140291"/>
          <p:cNvPicPr>
            <a:picLocks noChangeAspect="1"/>
          </p:cNvPicPr>
          <p:nvPr>
            <p:ph sz="quarter" idx="2"/>
          </p:nvPr>
        </p:nvPicPr>
        <p:blipFill>
          <a:blip r:embed="rId1"/>
          <a:stretch>
            <a:fillRect/>
          </a:stretch>
        </p:blipFill>
        <p:spPr>
          <a:xfrm>
            <a:off x="1331913" y="3860800"/>
            <a:ext cx="6480175" cy="865188"/>
          </a:xfrm>
          <a:ln w="12700"/>
        </p:spPr>
      </p:pic>
      <p:pic>
        <p:nvPicPr>
          <p:cNvPr id="140294" name="内容占位符 140293"/>
          <p:cNvPicPr>
            <a:picLocks noChangeAspect="1"/>
          </p:cNvPicPr>
          <p:nvPr>
            <p:ph sz="quarter" idx="3"/>
          </p:nvPr>
        </p:nvPicPr>
        <p:blipFill>
          <a:blip r:embed="rId2"/>
          <a:stretch>
            <a:fillRect/>
          </a:stretch>
        </p:blipFill>
        <p:spPr>
          <a:xfrm>
            <a:off x="1331913" y="5013325"/>
            <a:ext cx="6405562" cy="863600"/>
          </a:xfrm>
          <a:ln w="12700"/>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矩形 166913"/>
          <p:cNvSpPr/>
          <p:nvPr/>
        </p:nvSpPr>
        <p:spPr>
          <a:xfrm>
            <a:off x="684213" y="476250"/>
            <a:ext cx="7772400" cy="685800"/>
          </a:xfrm>
          <a:prstGeom prst="rect">
            <a:avLst/>
          </a:prstGeom>
          <a:noFill/>
          <a:ln w="12700">
            <a:noFill/>
          </a:ln>
        </p:spPr>
        <p:txBody>
          <a:bodyPr anchor="ctr"/>
          <a:p>
            <a:r>
              <a:rPr lang="en-US" altLang="zh-CN" sz="3600">
                <a:solidFill>
                  <a:schemeClr val="tx2"/>
                </a:solidFill>
                <a:latin typeface="Times New Roman" panose="02020603050405020304" pitchFamily="18" charset="0"/>
                <a:ea typeface="黑体" panose="02010609060101010101" pitchFamily="2" charset="-122"/>
              </a:rPr>
              <a:t>SLT&amp;SVM</a:t>
            </a:r>
            <a:r>
              <a:rPr lang="zh-CN" altLang="en-US" sz="3600" dirty="0">
                <a:solidFill>
                  <a:schemeClr val="tx2"/>
                </a:solidFill>
                <a:latin typeface="Times New Roman" panose="02020603050405020304" pitchFamily="18" charset="0"/>
                <a:ea typeface="黑体" panose="02010609060101010101" pitchFamily="2" charset="-122"/>
              </a:rPr>
              <a:t>所坚持的“基本信念”</a:t>
            </a:r>
            <a:endParaRPr lang="zh-CN" altLang="en-US" sz="3600" dirty="0">
              <a:solidFill>
                <a:schemeClr val="tx2"/>
              </a:solidFill>
              <a:latin typeface="Times New Roman" panose="02020603050405020304" pitchFamily="18" charset="0"/>
              <a:ea typeface="黑体" panose="02010609060101010101" pitchFamily="2" charset="-122"/>
            </a:endParaRPr>
          </a:p>
        </p:txBody>
      </p:sp>
      <p:sp>
        <p:nvSpPr>
          <p:cNvPr id="166915" name="矩形 166914"/>
          <p:cNvSpPr/>
          <p:nvPr/>
        </p:nvSpPr>
        <p:spPr>
          <a:xfrm>
            <a:off x="539750" y="1196975"/>
            <a:ext cx="8388350" cy="5314950"/>
          </a:xfrm>
          <a:prstGeom prst="rect">
            <a:avLst/>
          </a:prstGeom>
          <a:noFill/>
          <a:ln w="12700">
            <a:noFill/>
          </a:ln>
        </p:spPr>
        <p:txBody>
          <a:bodyPr/>
          <a:p>
            <a:pPr marL="342900" indent="-342900">
              <a:lnSpc>
                <a:spcPct val="90000"/>
              </a:lnSpc>
              <a:spcBef>
                <a:spcPct val="20000"/>
              </a:spcBef>
              <a:buClr>
                <a:schemeClr val="tx2"/>
              </a:buClr>
              <a:buSzPct val="90000"/>
              <a:buFont typeface="Symbol" panose="05050102010706020507" pitchFamily="18" charset="2"/>
              <a:buChar char="¨"/>
            </a:pPr>
            <a:r>
              <a:rPr lang="zh-CN" altLang="en-US" sz="2800" b="1" dirty="0">
                <a:latin typeface="Times New Roman" panose="02020603050405020304" pitchFamily="18" charset="0"/>
                <a:ea typeface="楷体_GB2312" pitchFamily="49" charset="-122"/>
              </a:rPr>
              <a:t>传统的估计高维函数依赖关系的方法所坚持的信念</a:t>
            </a:r>
            <a:r>
              <a:rPr lang="zh-CN" altLang="en-US" sz="2800" dirty="0">
                <a:latin typeface="Times New Roman" panose="02020603050405020304" pitchFamily="18" charset="0"/>
                <a:ea typeface="楷体_GB2312" pitchFamily="49" charset="-122"/>
              </a:rPr>
              <a:t> </a:t>
            </a:r>
            <a:endParaRPr lang="zh-CN" altLang="en-US" sz="2800" dirty="0">
              <a:latin typeface="Times New Roman" panose="02020603050405020304" pitchFamily="18" charset="0"/>
              <a:ea typeface="楷体_GB2312" pitchFamily="49" charset="-122"/>
            </a:endParaRPr>
          </a:p>
          <a:p>
            <a:pPr marL="742950" lvl="1" indent="-285750">
              <a:lnSpc>
                <a:spcPct val="90000"/>
              </a:lnSpc>
              <a:spcBef>
                <a:spcPct val="20000"/>
              </a:spcBef>
              <a:buClr>
                <a:schemeClr val="tx2"/>
              </a:buClr>
              <a:buSzPct val="90000"/>
              <a:buFont typeface="Symbol" panose="05050102010706020507" pitchFamily="18" charset="2"/>
              <a:buChar char="¨"/>
            </a:pPr>
            <a:r>
              <a:rPr lang="zh-CN" altLang="en-US" sz="2800" dirty="0">
                <a:latin typeface="Times New Roman" panose="02020603050405020304" pitchFamily="18" charset="0"/>
                <a:ea typeface="楷体_GB2312" pitchFamily="49" charset="-122"/>
              </a:rPr>
              <a:t>实际问题中总存在较少数目的一些“</a:t>
            </a:r>
            <a:r>
              <a:rPr lang="zh-CN" altLang="en-US" sz="2800" b="1" dirty="0">
                <a:solidFill>
                  <a:schemeClr val="hlink"/>
                </a:solidFill>
                <a:latin typeface="Times New Roman" panose="02020603050405020304" pitchFamily="18" charset="0"/>
                <a:ea typeface="楷体_GB2312" pitchFamily="49" charset="-122"/>
              </a:rPr>
              <a:t>强特征</a:t>
            </a:r>
            <a:r>
              <a:rPr lang="zh-CN" altLang="en-US" sz="2800" dirty="0">
                <a:latin typeface="Times New Roman" panose="02020603050405020304" pitchFamily="18" charset="0"/>
                <a:ea typeface="楷体_GB2312" pitchFamily="49" charset="-122"/>
              </a:rPr>
              <a:t>”，用它们的简单函数（如线性组合）就能较好地逼近未知函数。因此，需要</a:t>
            </a:r>
            <a:r>
              <a:rPr lang="zh-CN" altLang="en-US" sz="2800" b="1" dirty="0">
                <a:solidFill>
                  <a:schemeClr val="hlink"/>
                </a:solidFill>
                <a:latin typeface="Times New Roman" panose="02020603050405020304" pitchFamily="18" charset="0"/>
                <a:ea typeface="楷体_GB2312" pitchFamily="49" charset="-122"/>
              </a:rPr>
              <a:t>仔细地选择一个低维的特征空间</a:t>
            </a:r>
            <a:r>
              <a:rPr lang="zh-CN" altLang="en-US" sz="2800" dirty="0">
                <a:latin typeface="Times New Roman" panose="02020603050405020304" pitchFamily="18" charset="0"/>
                <a:ea typeface="楷体_GB2312" pitchFamily="49" charset="-122"/>
              </a:rPr>
              <a:t>，在这个空间中用常规的统计技术来求解一个逼近。</a:t>
            </a:r>
            <a:endParaRPr lang="zh-CN" altLang="en-US" sz="2800" dirty="0">
              <a:latin typeface="Times New Roman" panose="02020603050405020304" pitchFamily="18" charset="0"/>
              <a:ea typeface="楷体_GB2312" pitchFamily="49" charset="-122"/>
            </a:endParaRPr>
          </a:p>
          <a:p>
            <a:pPr marL="342900" indent="-342900">
              <a:lnSpc>
                <a:spcPct val="90000"/>
              </a:lnSpc>
              <a:spcBef>
                <a:spcPct val="20000"/>
              </a:spcBef>
              <a:buClr>
                <a:schemeClr val="tx2"/>
              </a:buClr>
              <a:buSzPct val="90000"/>
              <a:buFont typeface="Symbol" panose="05050102010706020507" pitchFamily="18" charset="2"/>
              <a:buChar char="¨"/>
            </a:pPr>
            <a:endParaRPr lang="zh-CN" altLang="en-US" sz="2800" dirty="0">
              <a:latin typeface="Times New Roman" panose="02020603050405020304" pitchFamily="18" charset="0"/>
              <a:ea typeface="楷体_GB2312" pitchFamily="49" charset="-122"/>
            </a:endParaRPr>
          </a:p>
          <a:p>
            <a:pPr marL="342900" indent="-342900">
              <a:lnSpc>
                <a:spcPct val="90000"/>
              </a:lnSpc>
              <a:spcBef>
                <a:spcPct val="20000"/>
              </a:spcBef>
              <a:buClr>
                <a:schemeClr val="tx2"/>
              </a:buClr>
              <a:buSzPct val="90000"/>
              <a:buFont typeface="Symbol" panose="05050102010706020507" pitchFamily="18" charset="2"/>
              <a:buChar char="¨"/>
            </a:pPr>
            <a:r>
              <a:rPr lang="en-US" altLang="zh-CN" sz="2800" b="1">
                <a:solidFill>
                  <a:srgbClr val="0000FF"/>
                </a:solidFill>
                <a:latin typeface="Times New Roman" panose="02020603050405020304" pitchFamily="18" charset="0"/>
                <a:ea typeface="楷体_GB2312" pitchFamily="49" charset="-122"/>
              </a:rPr>
              <a:t>SLT&amp;SVM</a:t>
            </a:r>
            <a:r>
              <a:rPr lang="zh-CN" altLang="en-US" sz="2800" b="1" dirty="0">
                <a:solidFill>
                  <a:srgbClr val="0000FF"/>
                </a:solidFill>
                <a:latin typeface="Times New Roman" panose="02020603050405020304" pitchFamily="18" charset="0"/>
                <a:ea typeface="楷体_GB2312" pitchFamily="49" charset="-122"/>
              </a:rPr>
              <a:t>所坚持的信念</a:t>
            </a:r>
            <a:r>
              <a:rPr lang="zh-CN" altLang="en-US" sz="2800" dirty="0">
                <a:latin typeface="Times New Roman" panose="02020603050405020304" pitchFamily="18" charset="0"/>
                <a:ea typeface="楷体_GB2312" pitchFamily="49" charset="-122"/>
              </a:rPr>
              <a:t> </a:t>
            </a:r>
            <a:endParaRPr lang="zh-CN" altLang="en-US" sz="2800" dirty="0">
              <a:latin typeface="Times New Roman" panose="02020603050405020304" pitchFamily="18" charset="0"/>
              <a:ea typeface="楷体_GB2312" pitchFamily="49" charset="-122"/>
            </a:endParaRPr>
          </a:p>
          <a:p>
            <a:pPr marL="742950" lvl="1" indent="-285750">
              <a:lnSpc>
                <a:spcPct val="90000"/>
              </a:lnSpc>
              <a:spcBef>
                <a:spcPct val="20000"/>
              </a:spcBef>
              <a:buClr>
                <a:schemeClr val="tx2"/>
              </a:buClr>
              <a:buSzPct val="90000"/>
              <a:buFont typeface="Symbol" panose="05050102010706020507" pitchFamily="18" charset="2"/>
              <a:buChar char="¨"/>
            </a:pPr>
            <a:r>
              <a:rPr lang="zh-CN" altLang="en-US" sz="2800" dirty="0">
                <a:latin typeface="Times New Roman" panose="02020603050405020304" pitchFamily="18" charset="0"/>
                <a:ea typeface="楷体_GB2312" pitchFamily="49" charset="-122"/>
              </a:rPr>
              <a:t>实际问题中存在较大数目的一些“</a:t>
            </a:r>
            <a:r>
              <a:rPr lang="zh-CN" altLang="en-US" sz="2800" b="1" dirty="0">
                <a:solidFill>
                  <a:schemeClr val="hlink"/>
                </a:solidFill>
                <a:latin typeface="Times New Roman" panose="02020603050405020304" pitchFamily="18" charset="0"/>
                <a:ea typeface="楷体_GB2312" pitchFamily="49" charset="-122"/>
              </a:rPr>
              <a:t>弱特征</a:t>
            </a:r>
            <a:r>
              <a:rPr lang="zh-CN" altLang="en-US" sz="2800" dirty="0">
                <a:latin typeface="Times New Roman" panose="02020603050405020304" pitchFamily="18" charset="0"/>
                <a:ea typeface="楷体_GB2312" pitchFamily="49" charset="-122"/>
              </a:rPr>
              <a:t>”，它们“巧妙的”线性组合可较好地逼近未知的依赖关系。因此，</a:t>
            </a:r>
            <a:r>
              <a:rPr lang="zh-CN" altLang="en-US" sz="2800" dirty="0">
                <a:solidFill>
                  <a:srgbClr val="0000FF"/>
                </a:solidFill>
                <a:latin typeface="Times New Roman" panose="02020603050405020304" pitchFamily="18" charset="0"/>
                <a:ea typeface="楷体_GB2312" pitchFamily="49" charset="-122"/>
              </a:rPr>
              <a:t>采用什么样的“弱特征”并不十分重要，而形成“巧妙的”线性组合更为重要。</a:t>
            </a:r>
            <a:endParaRPr lang="zh-CN" altLang="en-US" sz="2800" dirty="0">
              <a:solidFill>
                <a:srgbClr val="0000FF"/>
              </a:solidFill>
              <a:latin typeface="Times New Roman" panose="02020603050405020304" pitchFamily="18" charset="0"/>
              <a:ea typeface="楷体_GB2312"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标题 143361"/>
          <p:cNvSpPr>
            <a:spLocks noGrp="1"/>
          </p:cNvSpPr>
          <p:nvPr>
            <p:ph type="title"/>
          </p:nvPr>
        </p:nvSpPr>
        <p:spPr>
          <a:xfrm>
            <a:off x="457200" y="457200"/>
            <a:ext cx="8229600" cy="955675"/>
          </a:xfrm>
          <a:ln/>
        </p:spPr>
        <p:txBody>
          <a:bodyPr anchor="ctr"/>
          <a:p>
            <a:r>
              <a:rPr lang="zh-CN" altLang="en-US" sz="4000" dirty="0">
                <a:ea typeface="楷体_GB2312" pitchFamily="49" charset="-122"/>
              </a:rPr>
              <a:t>支持向量机</a:t>
            </a:r>
            <a:endParaRPr lang="zh-CN" altLang="en-US" sz="4000" dirty="0">
              <a:ea typeface="楷体_GB2312" pitchFamily="49" charset="-122"/>
            </a:endParaRPr>
          </a:p>
        </p:txBody>
      </p:sp>
      <p:pic>
        <p:nvPicPr>
          <p:cNvPr id="143364" name="内容占位符 143363"/>
          <p:cNvPicPr>
            <a:picLocks noChangeAspect="1"/>
          </p:cNvPicPr>
          <p:nvPr>
            <p:ph idx="1"/>
          </p:nvPr>
        </p:nvPicPr>
        <p:blipFill>
          <a:blip r:embed="rId1"/>
          <a:stretch>
            <a:fillRect/>
          </a:stretch>
        </p:blipFill>
        <p:spPr>
          <a:xfrm>
            <a:off x="2051050" y="1484313"/>
            <a:ext cx="6049963" cy="4429125"/>
          </a:xfrm>
          <a:ln w="12700"/>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37889"/>
          <p:cNvSpPr>
            <a:spLocks noGrp="1"/>
          </p:cNvSpPr>
          <p:nvPr>
            <p:ph type="title"/>
          </p:nvPr>
        </p:nvSpPr>
        <p:spPr>
          <a:xfrm>
            <a:off x="611188" y="620713"/>
            <a:ext cx="7931150" cy="1100137"/>
          </a:xfrm>
          <a:ln/>
        </p:spPr>
        <p:txBody>
          <a:bodyPr anchor="ctr"/>
          <a:p>
            <a:r>
              <a:rPr lang="zh-CN" altLang="en-US" sz="4000" b="1" dirty="0">
                <a:latin typeface="Times New Roman" panose="02020603050405020304" pitchFamily="18" charset="0"/>
                <a:ea typeface="楷体_GB2312" pitchFamily="49" charset="-122"/>
              </a:rPr>
              <a:t>核函数</a:t>
            </a:r>
            <a:endParaRPr lang="zh-CN" altLang="en-US" sz="4000" b="1" dirty="0">
              <a:latin typeface="Times New Roman" panose="02020603050405020304" pitchFamily="18" charset="0"/>
              <a:ea typeface="楷体_GB2312" pitchFamily="49" charset="-122"/>
            </a:endParaRPr>
          </a:p>
        </p:txBody>
      </p:sp>
      <p:sp>
        <p:nvSpPr>
          <p:cNvPr id="37891" name="文本占位符 37890"/>
          <p:cNvSpPr>
            <a:spLocks noGrp="1"/>
          </p:cNvSpPr>
          <p:nvPr>
            <p:ph type="body" sz="half" idx="1"/>
          </p:nvPr>
        </p:nvSpPr>
        <p:spPr>
          <a:xfrm>
            <a:off x="457200" y="1981200"/>
            <a:ext cx="7974013" cy="3886200"/>
          </a:xfrm>
          <a:ln/>
        </p:spPr>
        <p:txBody>
          <a:bodyPr/>
          <a:p>
            <a:pPr/>
            <a:r>
              <a:rPr lang="en-US" altLang="zh-CN" sz="2800">
                <a:latin typeface="楷体_GB2312" pitchFamily="49" charset="-122"/>
                <a:ea typeface="楷体_GB2312" pitchFamily="49" charset="-122"/>
              </a:rPr>
              <a:t>SVM</a:t>
            </a:r>
            <a:r>
              <a:rPr lang="zh-CN" altLang="en-US" sz="2800" dirty="0">
                <a:latin typeface="楷体_GB2312" pitchFamily="49" charset="-122"/>
                <a:ea typeface="楷体_GB2312" pitchFamily="49" charset="-122"/>
              </a:rPr>
              <a:t>中不同的内积核函数将形成不同的算法</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主要的核函数有三类：</a:t>
            </a:r>
            <a:endParaRPr lang="zh-CN" altLang="en-US" sz="2800" dirty="0">
              <a:latin typeface="楷体_GB2312" pitchFamily="49" charset="-122"/>
              <a:ea typeface="楷体_GB2312" pitchFamily="49" charset="-122"/>
            </a:endParaRPr>
          </a:p>
          <a:p>
            <a:pPr/>
            <a:r>
              <a:rPr lang="zh-CN" altLang="en-US" sz="2800" dirty="0">
                <a:ea typeface="楷体_GB2312" pitchFamily="49" charset="-122"/>
              </a:rPr>
              <a:t>多项式核函数</a:t>
            </a:r>
            <a:endParaRPr lang="zh-CN" altLang="en-US" sz="2800" dirty="0">
              <a:ea typeface="楷体_GB2312" pitchFamily="49" charset="-122"/>
            </a:endParaRPr>
          </a:p>
          <a:p>
            <a:pPr/>
            <a:endParaRPr lang="zh-CN" altLang="en-US" sz="2800" dirty="0"/>
          </a:p>
          <a:p>
            <a:pPr/>
            <a:r>
              <a:rPr lang="zh-CN" altLang="en-US" sz="2800" dirty="0">
                <a:latin typeface="Times New Roman" panose="02020603050405020304" pitchFamily="18" charset="0"/>
                <a:ea typeface="楷体_GB2312" pitchFamily="49" charset="-122"/>
              </a:rPr>
              <a:t>径向基函数</a:t>
            </a:r>
            <a:endParaRPr lang="zh-CN" altLang="en-US" sz="2800" dirty="0">
              <a:latin typeface="Times New Roman" panose="02020603050405020304" pitchFamily="18" charset="0"/>
              <a:ea typeface="楷体_GB2312" pitchFamily="49" charset="-122"/>
            </a:endParaRPr>
          </a:p>
          <a:p>
            <a:pPr/>
            <a:endParaRPr lang="en-US" altLang="zh-CN" sz="2800"/>
          </a:p>
          <a:p>
            <a:pPr/>
            <a:r>
              <a:rPr lang="en-US" altLang="zh-CN" sz="2800">
                <a:latin typeface="楷体_GB2312" pitchFamily="49" charset="-122"/>
                <a:ea typeface="楷体_GB2312" pitchFamily="49" charset="-122"/>
              </a:rPr>
              <a:t>S</a:t>
            </a:r>
            <a:r>
              <a:rPr lang="zh-CN" altLang="en-US" sz="2800" dirty="0">
                <a:latin typeface="楷体_GB2312" pitchFamily="49" charset="-122"/>
                <a:ea typeface="楷体_GB2312" pitchFamily="49" charset="-122"/>
              </a:rPr>
              <a:t>形函数</a:t>
            </a:r>
            <a:endParaRPr lang="zh-CN" altLang="en-US" sz="2800" dirty="0">
              <a:latin typeface="楷体_GB2312" pitchFamily="49" charset="-122"/>
              <a:ea typeface="楷体_GB2312" pitchFamily="49" charset="-122"/>
            </a:endParaRPr>
          </a:p>
        </p:txBody>
      </p:sp>
      <p:pic>
        <p:nvPicPr>
          <p:cNvPr id="37892" name="内容占位符 37891"/>
          <p:cNvPicPr>
            <a:picLocks noChangeAspect="1"/>
          </p:cNvPicPr>
          <p:nvPr>
            <p:ph sz="quarter" idx="2"/>
          </p:nvPr>
        </p:nvPicPr>
        <p:blipFill>
          <a:blip r:embed="rId1"/>
          <a:stretch>
            <a:fillRect/>
          </a:stretch>
        </p:blipFill>
        <p:spPr>
          <a:xfrm>
            <a:off x="2916238" y="3716338"/>
            <a:ext cx="5111750" cy="1068387"/>
          </a:xfrm>
          <a:ln w="12700"/>
        </p:spPr>
      </p:pic>
      <p:pic>
        <p:nvPicPr>
          <p:cNvPr id="37894" name="内容占位符 37893"/>
          <p:cNvPicPr>
            <a:picLocks noChangeAspect="1"/>
          </p:cNvPicPr>
          <p:nvPr>
            <p:ph sz="quarter" idx="3"/>
          </p:nvPr>
        </p:nvPicPr>
        <p:blipFill>
          <a:blip r:embed="rId2"/>
          <a:stretch>
            <a:fillRect/>
          </a:stretch>
        </p:blipFill>
        <p:spPr>
          <a:xfrm>
            <a:off x="3348038" y="2997200"/>
            <a:ext cx="4464050" cy="647700"/>
          </a:xfrm>
          <a:ln w="12700"/>
        </p:spPr>
      </p:pic>
      <p:pic>
        <p:nvPicPr>
          <p:cNvPr id="37896" name="图片 37895"/>
          <p:cNvPicPr>
            <a:picLocks noChangeAspect="1"/>
          </p:cNvPicPr>
          <p:nvPr/>
        </p:nvPicPr>
        <p:blipFill>
          <a:blip r:embed="rId3"/>
          <a:stretch>
            <a:fillRect/>
          </a:stretch>
        </p:blipFill>
        <p:spPr>
          <a:xfrm>
            <a:off x="2700338" y="4941888"/>
            <a:ext cx="5399087" cy="619125"/>
          </a:xfrm>
          <a:prstGeom prst="rect">
            <a:avLst/>
          </a:prstGeom>
          <a:noFill/>
          <a:ln w="12700">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45057"/>
          <p:cNvSpPr>
            <a:spLocks noGrp="1"/>
          </p:cNvSpPr>
          <p:nvPr>
            <p:ph type="title"/>
          </p:nvPr>
        </p:nvSpPr>
        <p:spPr>
          <a:xfrm>
            <a:off x="539750" y="476250"/>
            <a:ext cx="8158163" cy="1081088"/>
          </a:xfrm>
          <a:ln/>
        </p:spPr>
        <p:txBody>
          <a:bodyPr anchor="ctr"/>
          <a:p>
            <a:r>
              <a:rPr lang="zh-CN" altLang="en-US" sz="4000" b="1" dirty="0">
                <a:latin typeface="楷体_GB2312" pitchFamily="49" charset="-122"/>
                <a:ea typeface="楷体_GB2312" pitchFamily="49" charset="-122"/>
              </a:rPr>
              <a:t>支持向量机实现</a:t>
            </a:r>
            <a:endParaRPr lang="zh-CN" altLang="en-US" sz="4000" b="1" dirty="0">
              <a:latin typeface="楷体_GB2312" pitchFamily="49" charset="-122"/>
              <a:ea typeface="楷体_GB2312" pitchFamily="49" charset="-122"/>
            </a:endParaRPr>
          </a:p>
        </p:txBody>
      </p:sp>
      <p:sp>
        <p:nvSpPr>
          <p:cNvPr id="45059" name="文本占位符 45058"/>
          <p:cNvSpPr>
            <a:spLocks noGrp="1"/>
          </p:cNvSpPr>
          <p:nvPr>
            <p:ph type="body" idx="1"/>
          </p:nvPr>
        </p:nvSpPr>
        <p:spPr>
          <a:xfrm>
            <a:off x="468313" y="1700213"/>
            <a:ext cx="8218487" cy="4327525"/>
          </a:xfrm>
          <a:ln/>
        </p:spPr>
        <p:txBody>
          <a:bodyPr/>
          <a:p>
            <a:pPr>
              <a:buClr>
                <a:schemeClr val="tx1"/>
              </a:buClr>
              <a:buFont typeface="Wingdings" panose="05000000000000000000" pitchFamily="2" charset="2"/>
              <a:buChar char="Ø"/>
            </a:pPr>
            <a:r>
              <a:rPr lang="en-US" altLang="zh-CN" err="1">
                <a:latin typeface="Times New Roman" panose="02020603050405020304" pitchFamily="18" charset="0"/>
              </a:rPr>
              <a:t>SVM</a:t>
            </a:r>
            <a:r>
              <a:rPr lang="en-US" altLang="zh-CN" i="1" baseline="30000" err="1">
                <a:latin typeface="Times New Roman" panose="02020603050405020304" pitchFamily="18" charset="0"/>
              </a:rPr>
              <a:t>light</a:t>
            </a:r>
            <a:r>
              <a:rPr lang="en-US" altLang="zh-CN" i="1">
                <a:latin typeface="Times New Roman" panose="02020603050405020304" pitchFamily="18" charset="0"/>
              </a:rPr>
              <a:t> 	- satyr.net2.private:/usr/local/bin</a:t>
            </a:r>
            <a:endParaRPr lang="en-US" altLang="zh-CN" i="1">
              <a:latin typeface="Times New Roman" panose="02020603050405020304" pitchFamily="18" charset="0"/>
            </a:endParaRPr>
          </a:p>
          <a:p>
            <a:pPr lvl="4">
              <a:buClr>
                <a:srgbClr val="FF0066"/>
              </a:buClr>
              <a:buFont typeface="Wingdings" panose="05000000000000000000" pitchFamily="2" charset="2"/>
              <a:buChar char="ü"/>
            </a:pPr>
            <a:r>
              <a:rPr lang="en-US" altLang="zh-CN" sz="2400" i="1" err="1">
                <a:latin typeface="Times New Roman" panose="02020603050405020304" pitchFamily="18" charset="0"/>
              </a:rPr>
              <a:t>svm_learn</a:t>
            </a:r>
            <a:r>
              <a:rPr lang="en-US" altLang="zh-CN" sz="2400" i="1">
                <a:latin typeface="Times New Roman" panose="02020603050405020304" pitchFamily="18" charset="0"/>
              </a:rPr>
              <a:t>, </a:t>
            </a:r>
            <a:r>
              <a:rPr lang="en-US" altLang="zh-CN" sz="2400" i="1" err="1">
                <a:latin typeface="Times New Roman" panose="02020603050405020304" pitchFamily="18" charset="0"/>
              </a:rPr>
              <a:t>svm_classify</a:t>
            </a:r>
            <a:endParaRPr lang="en-US" altLang="zh-CN" sz="2400" i="1">
              <a:latin typeface="Times New Roman" panose="02020603050405020304" pitchFamily="18" charset="0"/>
            </a:endParaRPr>
          </a:p>
          <a:p>
            <a:pPr>
              <a:buClr>
                <a:schemeClr val="tx1"/>
              </a:buClr>
              <a:buFont typeface="Wingdings" panose="05000000000000000000" pitchFamily="2" charset="2"/>
              <a:buChar char="Ø"/>
            </a:pPr>
            <a:r>
              <a:rPr lang="en-US" altLang="zh-CN" err="1">
                <a:latin typeface="Times New Roman" panose="02020603050405020304" pitchFamily="18" charset="0"/>
              </a:rPr>
              <a:t>bsvm</a:t>
            </a:r>
            <a:r>
              <a:rPr lang="en-US" altLang="zh-CN">
                <a:latin typeface="Times New Roman" panose="02020603050405020304" pitchFamily="18" charset="0"/>
              </a:rPr>
              <a:t> 	- </a:t>
            </a:r>
            <a:r>
              <a:rPr lang="en-US" altLang="zh-CN" i="1">
                <a:latin typeface="Times New Roman" panose="02020603050405020304" pitchFamily="18" charset="0"/>
              </a:rPr>
              <a:t>satyr.net2.private:/usr/local/bin</a:t>
            </a:r>
            <a:endParaRPr lang="en-US" altLang="zh-CN" i="1">
              <a:latin typeface="Times New Roman" panose="02020603050405020304" pitchFamily="18" charset="0"/>
            </a:endParaRPr>
          </a:p>
          <a:p>
            <a:pPr lvl="4">
              <a:buClr>
                <a:srgbClr val="FF0066"/>
              </a:buClr>
              <a:buFont typeface="Wingdings" panose="05000000000000000000" pitchFamily="2" charset="2"/>
              <a:buChar char="ü"/>
            </a:pPr>
            <a:r>
              <a:rPr lang="en-US" altLang="zh-CN" sz="2400" err="1">
                <a:latin typeface="Times New Roman" panose="02020603050405020304" pitchFamily="18" charset="0"/>
              </a:rPr>
              <a:t>svm</a:t>
            </a:r>
            <a:r>
              <a:rPr lang="en-US" altLang="zh-CN" sz="2400">
                <a:latin typeface="Times New Roman" panose="02020603050405020304" pitchFamily="18" charset="0"/>
              </a:rPr>
              <a:t>-train, </a:t>
            </a:r>
            <a:r>
              <a:rPr lang="en-US" altLang="zh-CN" sz="2400" err="1">
                <a:latin typeface="Times New Roman" panose="02020603050405020304" pitchFamily="18" charset="0"/>
              </a:rPr>
              <a:t>svm</a:t>
            </a:r>
            <a:r>
              <a:rPr lang="en-US" altLang="zh-CN" sz="2400">
                <a:latin typeface="Times New Roman" panose="02020603050405020304" pitchFamily="18" charset="0"/>
              </a:rPr>
              <a:t>-classify, </a:t>
            </a:r>
            <a:r>
              <a:rPr lang="en-US" altLang="zh-CN" sz="2400" err="1">
                <a:latin typeface="Times New Roman" panose="02020603050405020304" pitchFamily="18" charset="0"/>
              </a:rPr>
              <a:t>svm</a:t>
            </a:r>
            <a:r>
              <a:rPr lang="en-US" altLang="zh-CN" sz="2400">
                <a:latin typeface="Times New Roman" panose="02020603050405020304" pitchFamily="18" charset="0"/>
              </a:rPr>
              <a:t>-scale</a:t>
            </a:r>
            <a:endParaRPr lang="en-US" altLang="zh-CN" sz="2400">
              <a:latin typeface="Times New Roman" panose="02020603050405020304" pitchFamily="18" charset="0"/>
            </a:endParaRPr>
          </a:p>
          <a:p>
            <a:pPr>
              <a:buClr>
                <a:schemeClr val="tx1"/>
              </a:buClr>
              <a:buFont typeface="Wingdings" panose="05000000000000000000" pitchFamily="2" charset="2"/>
              <a:buChar char="Ø"/>
            </a:pPr>
            <a:r>
              <a:rPr lang="en-US" altLang="zh-CN" err="1">
                <a:latin typeface="Times New Roman" panose="02020603050405020304" pitchFamily="18" charset="0"/>
              </a:rPr>
              <a:t>libsvm</a:t>
            </a:r>
            <a:r>
              <a:rPr lang="en-US" altLang="zh-CN">
                <a:latin typeface="Times New Roman" panose="02020603050405020304" pitchFamily="18" charset="0"/>
              </a:rPr>
              <a:t> 	- </a:t>
            </a:r>
            <a:r>
              <a:rPr lang="en-US" altLang="zh-CN" i="1">
                <a:latin typeface="Times New Roman" panose="02020603050405020304" pitchFamily="18" charset="0"/>
              </a:rPr>
              <a:t>satyr.net2.private:/usr/local/bin</a:t>
            </a:r>
            <a:endParaRPr lang="en-US" altLang="zh-CN" i="1">
              <a:latin typeface="Times New Roman" panose="02020603050405020304" pitchFamily="18" charset="0"/>
            </a:endParaRPr>
          </a:p>
          <a:p>
            <a:pPr lvl="4">
              <a:buClr>
                <a:srgbClr val="FF0066"/>
              </a:buClr>
              <a:buFont typeface="Wingdings" panose="05000000000000000000" pitchFamily="2" charset="2"/>
              <a:buChar char="ü"/>
            </a:pPr>
            <a:r>
              <a:rPr lang="en-US" altLang="zh-CN" sz="2400" err="1">
                <a:latin typeface="Times New Roman" panose="02020603050405020304" pitchFamily="18" charset="0"/>
              </a:rPr>
              <a:t>svm</a:t>
            </a:r>
            <a:r>
              <a:rPr lang="en-US" altLang="zh-CN" sz="2400">
                <a:latin typeface="Times New Roman" panose="02020603050405020304" pitchFamily="18" charset="0"/>
              </a:rPr>
              <a:t>-train, </a:t>
            </a:r>
            <a:r>
              <a:rPr lang="en-US" altLang="zh-CN" sz="2400" err="1">
                <a:latin typeface="Times New Roman" panose="02020603050405020304" pitchFamily="18" charset="0"/>
              </a:rPr>
              <a:t>svm</a:t>
            </a:r>
            <a:r>
              <a:rPr lang="en-US" altLang="zh-CN" sz="2400">
                <a:latin typeface="Times New Roman" panose="02020603050405020304" pitchFamily="18" charset="0"/>
              </a:rPr>
              <a:t>-predict, </a:t>
            </a:r>
            <a:r>
              <a:rPr lang="en-US" altLang="zh-CN" sz="2400" err="1">
                <a:latin typeface="Times New Roman" panose="02020603050405020304" pitchFamily="18" charset="0"/>
              </a:rPr>
              <a:t>svm</a:t>
            </a:r>
            <a:r>
              <a:rPr lang="en-US" altLang="zh-CN" sz="2400">
                <a:latin typeface="Times New Roman" panose="02020603050405020304" pitchFamily="18" charset="0"/>
              </a:rPr>
              <a:t>-scale, </a:t>
            </a:r>
            <a:r>
              <a:rPr lang="en-US" altLang="zh-CN" sz="2400" err="1">
                <a:latin typeface="Times New Roman" panose="02020603050405020304" pitchFamily="18" charset="0"/>
              </a:rPr>
              <a:t>svm</a:t>
            </a:r>
            <a:r>
              <a:rPr lang="en-US" altLang="zh-CN" sz="2400">
                <a:latin typeface="Times New Roman" panose="02020603050405020304" pitchFamily="18" charset="0"/>
              </a:rPr>
              <a:t>-toy</a:t>
            </a:r>
            <a:endParaRPr lang="en-US" altLang="zh-CN">
              <a:latin typeface="Times New Roman" panose="02020603050405020304" pitchFamily="18" charset="0"/>
            </a:endParaRPr>
          </a:p>
          <a:p>
            <a:pPr>
              <a:buClr>
                <a:schemeClr val="tx1"/>
              </a:buClr>
              <a:buFont typeface="Wingdings" panose="05000000000000000000" pitchFamily="2" charset="2"/>
              <a:buChar char="Ø"/>
            </a:pPr>
            <a:r>
              <a:rPr lang="en-US" altLang="zh-CN" err="1">
                <a:latin typeface="Times New Roman" panose="02020603050405020304" pitchFamily="18" charset="0"/>
              </a:rPr>
              <a:t>mySVM</a:t>
            </a:r>
            <a:endParaRPr lang="en-US" altLang="zh-CN">
              <a:latin typeface="Times New Roman" panose="02020603050405020304" pitchFamily="18" charset="0"/>
            </a:endParaRPr>
          </a:p>
          <a:p>
            <a:pPr>
              <a:buClr>
                <a:schemeClr val="tx1"/>
              </a:buClr>
              <a:buFont typeface="Wingdings" panose="05000000000000000000" pitchFamily="2" charset="2"/>
              <a:buChar char="Ø"/>
            </a:pPr>
            <a:r>
              <a:rPr lang="en-US" altLang="zh-CN">
                <a:latin typeface="Times New Roman" panose="02020603050405020304" pitchFamily="18" charset="0"/>
              </a:rPr>
              <a:t>MATLAB </a:t>
            </a:r>
            <a:r>
              <a:rPr lang="en-US" altLang="zh-CN" err="1">
                <a:latin typeface="Times New Roman" panose="02020603050405020304" pitchFamily="18" charset="0"/>
              </a:rPr>
              <a:t>svm</a:t>
            </a:r>
            <a:r>
              <a:rPr lang="en-US" altLang="zh-CN">
                <a:latin typeface="Times New Roman" panose="02020603050405020304" pitchFamily="18" charset="0"/>
              </a:rPr>
              <a:t> toolbox</a:t>
            </a:r>
            <a:endParaRPr lang="zh-CN" altLang="en-US">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50177"/>
          <p:cNvSpPr>
            <a:spLocks noGrp="1"/>
          </p:cNvSpPr>
          <p:nvPr>
            <p:ph type="title"/>
          </p:nvPr>
        </p:nvSpPr>
        <p:spPr>
          <a:xfrm>
            <a:off x="457200" y="457200"/>
            <a:ext cx="8229600" cy="739775"/>
          </a:xfrm>
          <a:ln/>
        </p:spPr>
        <p:txBody>
          <a:bodyPr anchor="ctr"/>
          <a:p>
            <a:r>
              <a:rPr lang="zh-CN" altLang="en-US" sz="4000" dirty="0">
                <a:ea typeface="楷体_GB2312" pitchFamily="49" charset="-122"/>
              </a:rPr>
              <a:t>支持向量机实现</a:t>
            </a:r>
            <a:endParaRPr lang="zh-CN" altLang="en-US" sz="4000" dirty="0">
              <a:ea typeface="楷体_GB2312" pitchFamily="49" charset="-122"/>
            </a:endParaRPr>
          </a:p>
        </p:txBody>
      </p:sp>
      <p:pic>
        <p:nvPicPr>
          <p:cNvPr id="50180" name="图片 50179" descr="exam1"/>
          <p:cNvPicPr>
            <a:picLocks noChangeAspect="1"/>
          </p:cNvPicPr>
          <p:nvPr/>
        </p:nvPicPr>
        <p:blipFill>
          <a:blip r:embed="rId1"/>
          <a:stretch>
            <a:fillRect/>
          </a:stretch>
        </p:blipFill>
        <p:spPr>
          <a:xfrm>
            <a:off x="4572000" y="1371600"/>
            <a:ext cx="4298950" cy="4752975"/>
          </a:xfrm>
          <a:prstGeom prst="rect">
            <a:avLst/>
          </a:prstGeom>
          <a:noFill/>
          <a:ln w="9525">
            <a:noFill/>
          </a:ln>
        </p:spPr>
      </p:pic>
      <p:pic>
        <p:nvPicPr>
          <p:cNvPr id="50181" name="图片 50180" descr="exam2"/>
          <p:cNvPicPr>
            <a:picLocks noChangeAspect="1"/>
          </p:cNvPicPr>
          <p:nvPr/>
        </p:nvPicPr>
        <p:blipFill>
          <a:blip r:embed="rId2"/>
          <a:stretch>
            <a:fillRect/>
          </a:stretch>
        </p:blipFill>
        <p:spPr>
          <a:xfrm>
            <a:off x="4572000" y="1371600"/>
            <a:ext cx="4298950" cy="4752975"/>
          </a:xfrm>
          <a:prstGeom prst="rect">
            <a:avLst/>
          </a:prstGeom>
          <a:noFill/>
          <a:ln w="9525">
            <a:noFill/>
          </a:ln>
        </p:spPr>
      </p:pic>
      <p:pic>
        <p:nvPicPr>
          <p:cNvPr id="50182" name="图片 50181" descr="exam3"/>
          <p:cNvPicPr>
            <a:picLocks noChangeAspect="1"/>
          </p:cNvPicPr>
          <p:nvPr/>
        </p:nvPicPr>
        <p:blipFill>
          <a:blip r:embed="rId3"/>
          <a:stretch>
            <a:fillRect/>
          </a:stretch>
        </p:blipFill>
        <p:spPr>
          <a:xfrm>
            <a:off x="4572000" y="1371600"/>
            <a:ext cx="4298950" cy="4752975"/>
          </a:xfrm>
          <a:prstGeom prst="rect">
            <a:avLst/>
          </a:prstGeom>
          <a:noFill/>
          <a:ln w="9525">
            <a:noFill/>
          </a:ln>
        </p:spPr>
      </p:pic>
      <p:pic>
        <p:nvPicPr>
          <p:cNvPr id="50183" name="图片 50182" descr="exam4"/>
          <p:cNvPicPr>
            <a:picLocks noChangeAspect="1"/>
          </p:cNvPicPr>
          <p:nvPr/>
        </p:nvPicPr>
        <p:blipFill>
          <a:blip r:embed="rId4"/>
          <a:stretch>
            <a:fillRect/>
          </a:stretch>
        </p:blipFill>
        <p:spPr>
          <a:xfrm>
            <a:off x="4572000" y="1371600"/>
            <a:ext cx="4298950" cy="4752975"/>
          </a:xfrm>
          <a:prstGeom prst="rect">
            <a:avLst/>
          </a:prstGeom>
          <a:noFill/>
          <a:ln w="9525">
            <a:noFill/>
          </a:ln>
        </p:spPr>
      </p:pic>
      <p:pic>
        <p:nvPicPr>
          <p:cNvPr id="50184" name="图片 50183" descr="exam5"/>
          <p:cNvPicPr>
            <a:picLocks noChangeAspect="1"/>
          </p:cNvPicPr>
          <p:nvPr/>
        </p:nvPicPr>
        <p:blipFill>
          <a:blip r:embed="rId5"/>
          <a:stretch>
            <a:fillRect/>
          </a:stretch>
        </p:blipFill>
        <p:spPr>
          <a:xfrm>
            <a:off x="4572000" y="1371600"/>
            <a:ext cx="4298950" cy="4752975"/>
          </a:xfrm>
          <a:prstGeom prst="rect">
            <a:avLst/>
          </a:prstGeom>
          <a:noFill/>
          <a:ln w="9525">
            <a:noFill/>
          </a:ln>
        </p:spPr>
      </p:pic>
      <p:pic>
        <p:nvPicPr>
          <p:cNvPr id="50185" name="图片 50184" descr="exam6"/>
          <p:cNvPicPr>
            <a:picLocks noChangeAspect="1"/>
          </p:cNvPicPr>
          <p:nvPr/>
        </p:nvPicPr>
        <p:blipFill>
          <a:blip r:embed="rId6"/>
          <a:stretch>
            <a:fillRect/>
          </a:stretch>
        </p:blipFill>
        <p:spPr>
          <a:xfrm>
            <a:off x="4572000" y="1371600"/>
            <a:ext cx="4298950" cy="4752975"/>
          </a:xfrm>
          <a:prstGeom prst="rect">
            <a:avLst/>
          </a:prstGeom>
          <a:noFill/>
          <a:ln w="9525">
            <a:noFill/>
          </a:ln>
        </p:spPr>
      </p:pic>
      <p:pic>
        <p:nvPicPr>
          <p:cNvPr id="50186" name="图片 50185" descr="exam7"/>
          <p:cNvPicPr>
            <a:picLocks noChangeAspect="1"/>
          </p:cNvPicPr>
          <p:nvPr/>
        </p:nvPicPr>
        <p:blipFill>
          <a:blip r:embed="rId7"/>
          <a:stretch>
            <a:fillRect/>
          </a:stretch>
        </p:blipFill>
        <p:spPr>
          <a:xfrm>
            <a:off x="4579938" y="1371600"/>
            <a:ext cx="4298950" cy="4752975"/>
          </a:xfrm>
          <a:prstGeom prst="rect">
            <a:avLst/>
          </a:prstGeom>
          <a:noFill/>
          <a:ln w="9525">
            <a:noFill/>
          </a:ln>
        </p:spPr>
      </p:pic>
      <p:pic>
        <p:nvPicPr>
          <p:cNvPr id="50187" name="图片 50186" descr="exam8"/>
          <p:cNvPicPr>
            <a:picLocks noChangeAspect="1"/>
          </p:cNvPicPr>
          <p:nvPr/>
        </p:nvPicPr>
        <p:blipFill>
          <a:blip r:embed="rId8"/>
          <a:stretch>
            <a:fillRect/>
          </a:stretch>
        </p:blipFill>
        <p:spPr>
          <a:xfrm>
            <a:off x="4572000" y="1371600"/>
            <a:ext cx="4298950" cy="4752975"/>
          </a:xfrm>
          <a:prstGeom prst="rect">
            <a:avLst/>
          </a:prstGeom>
          <a:noFill/>
          <a:ln w="9525">
            <a:noFill/>
          </a:ln>
        </p:spPr>
      </p:pic>
      <p:pic>
        <p:nvPicPr>
          <p:cNvPr id="50188" name="图片 50187" descr="exam9"/>
          <p:cNvPicPr>
            <a:picLocks noChangeAspect="1"/>
          </p:cNvPicPr>
          <p:nvPr/>
        </p:nvPicPr>
        <p:blipFill>
          <a:blip r:embed="rId9"/>
          <a:stretch>
            <a:fillRect/>
          </a:stretch>
        </p:blipFill>
        <p:spPr>
          <a:xfrm>
            <a:off x="4579938" y="1371600"/>
            <a:ext cx="4298950" cy="4752975"/>
          </a:xfrm>
          <a:prstGeom prst="rect">
            <a:avLst/>
          </a:prstGeom>
          <a:noFill/>
          <a:ln w="9525">
            <a:noFill/>
          </a:ln>
        </p:spPr>
      </p:pic>
      <p:pic>
        <p:nvPicPr>
          <p:cNvPr id="50189" name="图片 50188" descr="exam10"/>
          <p:cNvPicPr>
            <a:picLocks noChangeAspect="1"/>
          </p:cNvPicPr>
          <p:nvPr/>
        </p:nvPicPr>
        <p:blipFill>
          <a:blip r:embed="rId10"/>
          <a:stretch>
            <a:fillRect/>
          </a:stretch>
        </p:blipFill>
        <p:spPr>
          <a:xfrm>
            <a:off x="4572000" y="1371600"/>
            <a:ext cx="4298950" cy="4752975"/>
          </a:xfrm>
          <a:prstGeom prst="rect">
            <a:avLst/>
          </a:prstGeom>
          <a:noFill/>
          <a:ln w="9525">
            <a:noFill/>
          </a:ln>
        </p:spPr>
      </p:pic>
      <p:pic>
        <p:nvPicPr>
          <p:cNvPr id="50190" name="图片 50189" descr="exam11"/>
          <p:cNvPicPr>
            <a:picLocks noChangeAspect="1"/>
          </p:cNvPicPr>
          <p:nvPr/>
        </p:nvPicPr>
        <p:blipFill>
          <a:blip r:embed="rId11"/>
          <a:stretch>
            <a:fillRect/>
          </a:stretch>
        </p:blipFill>
        <p:spPr>
          <a:xfrm>
            <a:off x="4572000" y="1371600"/>
            <a:ext cx="4298950" cy="4752975"/>
          </a:xfrm>
          <a:prstGeom prst="rect">
            <a:avLst/>
          </a:prstGeom>
          <a:noFill/>
          <a:ln w="9525">
            <a:noFill/>
          </a:ln>
        </p:spPr>
      </p:pic>
      <p:pic>
        <p:nvPicPr>
          <p:cNvPr id="50191" name="图片 50190" descr="exam12"/>
          <p:cNvPicPr>
            <a:picLocks noChangeAspect="1"/>
          </p:cNvPicPr>
          <p:nvPr/>
        </p:nvPicPr>
        <p:blipFill>
          <a:blip r:embed="rId12"/>
          <a:stretch>
            <a:fillRect/>
          </a:stretch>
        </p:blipFill>
        <p:spPr>
          <a:xfrm>
            <a:off x="4572000" y="1371600"/>
            <a:ext cx="4298950" cy="4752975"/>
          </a:xfrm>
          <a:prstGeom prst="rect">
            <a:avLst/>
          </a:prstGeom>
          <a:noFill/>
          <a:ln w="9525">
            <a:noFill/>
          </a:ln>
        </p:spPr>
      </p:pic>
      <p:pic>
        <p:nvPicPr>
          <p:cNvPr id="50192" name="图片 50191" descr="exam16"/>
          <p:cNvPicPr>
            <a:picLocks noChangeAspect="1"/>
          </p:cNvPicPr>
          <p:nvPr/>
        </p:nvPicPr>
        <p:blipFill>
          <a:blip r:embed="rId13"/>
          <a:stretch>
            <a:fillRect/>
          </a:stretch>
        </p:blipFill>
        <p:spPr>
          <a:xfrm>
            <a:off x="4579938" y="1371600"/>
            <a:ext cx="4298950" cy="4752975"/>
          </a:xfrm>
          <a:prstGeom prst="rect">
            <a:avLst/>
          </a:prstGeom>
          <a:noFill/>
          <a:ln w="9525">
            <a:noFill/>
          </a:ln>
        </p:spPr>
      </p:pic>
      <p:pic>
        <p:nvPicPr>
          <p:cNvPr id="50193" name="图片 50192" descr="exam17"/>
          <p:cNvPicPr>
            <a:picLocks noChangeAspect="1"/>
          </p:cNvPicPr>
          <p:nvPr/>
        </p:nvPicPr>
        <p:blipFill>
          <a:blip r:embed="rId14"/>
          <a:stretch>
            <a:fillRect/>
          </a:stretch>
        </p:blipFill>
        <p:spPr>
          <a:xfrm>
            <a:off x="4572000" y="1371600"/>
            <a:ext cx="4300538" cy="4752975"/>
          </a:xfrm>
          <a:prstGeom prst="rect">
            <a:avLst/>
          </a:prstGeom>
          <a:noFill/>
          <a:ln w="9525">
            <a:noFill/>
          </a:ln>
        </p:spPr>
      </p:pic>
      <p:pic>
        <p:nvPicPr>
          <p:cNvPr id="50194" name="图片 50193" descr="exam18"/>
          <p:cNvPicPr>
            <a:picLocks noChangeAspect="1"/>
          </p:cNvPicPr>
          <p:nvPr/>
        </p:nvPicPr>
        <p:blipFill>
          <a:blip r:embed="rId15"/>
          <a:stretch>
            <a:fillRect/>
          </a:stretch>
        </p:blipFill>
        <p:spPr>
          <a:xfrm>
            <a:off x="4572000" y="1371600"/>
            <a:ext cx="4298950" cy="4752975"/>
          </a:xfrm>
          <a:prstGeom prst="rect">
            <a:avLst/>
          </a:prstGeom>
          <a:noFill/>
          <a:ln w="9525">
            <a:noFill/>
          </a:ln>
        </p:spPr>
      </p:pic>
      <p:pic>
        <p:nvPicPr>
          <p:cNvPr id="50195" name="图片 50194" descr="exam19"/>
          <p:cNvPicPr>
            <a:picLocks noChangeAspect="1"/>
          </p:cNvPicPr>
          <p:nvPr/>
        </p:nvPicPr>
        <p:blipFill>
          <a:blip r:embed="rId16"/>
          <a:stretch>
            <a:fillRect/>
          </a:stretch>
        </p:blipFill>
        <p:spPr>
          <a:xfrm>
            <a:off x="4572000" y="1371600"/>
            <a:ext cx="4298950" cy="4752975"/>
          </a:xfrm>
          <a:prstGeom prst="rect">
            <a:avLst/>
          </a:prstGeom>
          <a:noFill/>
          <a:ln w="9525">
            <a:noFill/>
          </a:ln>
        </p:spPr>
      </p:pic>
      <p:pic>
        <p:nvPicPr>
          <p:cNvPr id="50196" name="图片 50195" descr="exam20"/>
          <p:cNvPicPr>
            <a:picLocks noChangeAspect="1"/>
          </p:cNvPicPr>
          <p:nvPr/>
        </p:nvPicPr>
        <p:blipFill>
          <a:blip r:embed="rId17"/>
          <a:stretch>
            <a:fillRect/>
          </a:stretch>
        </p:blipFill>
        <p:spPr>
          <a:xfrm>
            <a:off x="4572000" y="1371600"/>
            <a:ext cx="4298950" cy="4752975"/>
          </a:xfrm>
          <a:prstGeom prst="rect">
            <a:avLst/>
          </a:prstGeom>
          <a:noFill/>
          <a:ln w="9525">
            <a:noFill/>
          </a:ln>
        </p:spPr>
      </p:pic>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dissolve">
                                      <p:cBhvr>
                                        <p:cTn id="7" dur="500"/>
                                        <p:tgtEl>
                                          <p:spTgt spid="5018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0181"/>
                                        </p:tgtEl>
                                        <p:attrNameLst>
                                          <p:attrName>style.visibility</p:attrName>
                                        </p:attrNameLst>
                                      </p:cBhvr>
                                      <p:to>
                                        <p:strVal val="visible"/>
                                      </p:to>
                                    </p:set>
                                    <p:animEffect transition="in" filter="dissolve">
                                      <p:cBhvr>
                                        <p:cTn id="12" dur="500"/>
                                        <p:tgtEl>
                                          <p:spTgt spid="5018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0182"/>
                                        </p:tgtEl>
                                        <p:attrNameLst>
                                          <p:attrName>style.visibility</p:attrName>
                                        </p:attrNameLst>
                                      </p:cBhvr>
                                      <p:to>
                                        <p:strVal val="visible"/>
                                      </p:to>
                                    </p:set>
                                    <p:animEffect transition="in" filter="dissolve">
                                      <p:cBhvr>
                                        <p:cTn id="17" dur="500"/>
                                        <p:tgtEl>
                                          <p:spTgt spid="5018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0183"/>
                                        </p:tgtEl>
                                        <p:attrNameLst>
                                          <p:attrName>style.visibility</p:attrName>
                                        </p:attrNameLst>
                                      </p:cBhvr>
                                      <p:to>
                                        <p:strVal val="visible"/>
                                      </p:to>
                                    </p:set>
                                    <p:animEffect transition="in" filter="dissolve">
                                      <p:cBhvr>
                                        <p:cTn id="22" dur="500"/>
                                        <p:tgtEl>
                                          <p:spTgt spid="5018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0184"/>
                                        </p:tgtEl>
                                        <p:attrNameLst>
                                          <p:attrName>style.visibility</p:attrName>
                                        </p:attrNameLst>
                                      </p:cBhvr>
                                      <p:to>
                                        <p:strVal val="visible"/>
                                      </p:to>
                                    </p:set>
                                    <p:animEffect transition="in" filter="dissolve">
                                      <p:cBhvr>
                                        <p:cTn id="27" dur="500"/>
                                        <p:tgtEl>
                                          <p:spTgt spid="5018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0185"/>
                                        </p:tgtEl>
                                        <p:attrNameLst>
                                          <p:attrName>style.visibility</p:attrName>
                                        </p:attrNameLst>
                                      </p:cBhvr>
                                      <p:to>
                                        <p:strVal val="visible"/>
                                      </p:to>
                                    </p:set>
                                    <p:animEffect transition="in" filter="dissolve">
                                      <p:cBhvr>
                                        <p:cTn id="32" dur="500"/>
                                        <p:tgtEl>
                                          <p:spTgt spid="5018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50186"/>
                                        </p:tgtEl>
                                        <p:attrNameLst>
                                          <p:attrName>style.visibility</p:attrName>
                                        </p:attrNameLst>
                                      </p:cBhvr>
                                      <p:to>
                                        <p:strVal val="visible"/>
                                      </p:to>
                                    </p:set>
                                    <p:anim calcmode="lin" valueType="num">
                                      <p:cBhvr additive="base">
                                        <p:cTn id="37" dur="500" fill="hold"/>
                                        <p:tgtEl>
                                          <p:spTgt spid="50186"/>
                                        </p:tgtEl>
                                        <p:attrNameLst>
                                          <p:attrName>ppt_x</p:attrName>
                                        </p:attrNameLst>
                                      </p:cBhvr>
                                      <p:tavLst>
                                        <p:tav tm="0">
                                          <p:val>
                                            <p:strVal val="1+#ppt_w/2"/>
                                          </p:val>
                                        </p:tav>
                                        <p:tav tm="100000">
                                          <p:val>
                                            <p:strVal val="#ppt_x"/>
                                          </p:val>
                                        </p:tav>
                                      </p:tavLst>
                                    </p:anim>
                                    <p:anim calcmode="lin" valueType="num">
                                      <p:cBhvr additive="base">
                                        <p:cTn id="38" dur="500" fill="hold"/>
                                        <p:tgtEl>
                                          <p:spTgt spid="5018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50187"/>
                                        </p:tgtEl>
                                        <p:attrNameLst>
                                          <p:attrName>style.visibility</p:attrName>
                                        </p:attrNameLst>
                                      </p:cBhvr>
                                      <p:to>
                                        <p:strVal val="visible"/>
                                      </p:to>
                                    </p:set>
                                    <p:animEffect transition="in" filter="dissolve">
                                      <p:cBhvr>
                                        <p:cTn id="43" dur="500"/>
                                        <p:tgtEl>
                                          <p:spTgt spid="50187"/>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50188"/>
                                        </p:tgtEl>
                                        <p:attrNameLst>
                                          <p:attrName>style.visibility</p:attrName>
                                        </p:attrNameLst>
                                      </p:cBhvr>
                                      <p:to>
                                        <p:strVal val="visible"/>
                                      </p:to>
                                    </p:set>
                                    <p:animEffect transition="in" filter="dissolve">
                                      <p:cBhvr>
                                        <p:cTn id="48" dur="500"/>
                                        <p:tgtEl>
                                          <p:spTgt spid="50188"/>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50189"/>
                                        </p:tgtEl>
                                        <p:attrNameLst>
                                          <p:attrName>style.visibility</p:attrName>
                                        </p:attrNameLst>
                                      </p:cBhvr>
                                      <p:to>
                                        <p:strVal val="visible"/>
                                      </p:to>
                                    </p:set>
                                    <p:animEffect transition="in" filter="dissolve">
                                      <p:cBhvr>
                                        <p:cTn id="53" dur="500"/>
                                        <p:tgtEl>
                                          <p:spTgt spid="50189"/>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50190"/>
                                        </p:tgtEl>
                                        <p:attrNameLst>
                                          <p:attrName>style.visibility</p:attrName>
                                        </p:attrNameLst>
                                      </p:cBhvr>
                                      <p:to>
                                        <p:strVal val="visible"/>
                                      </p:to>
                                    </p:set>
                                    <p:animEffect transition="in" filter="dissolve">
                                      <p:cBhvr>
                                        <p:cTn id="58" dur="500"/>
                                        <p:tgtEl>
                                          <p:spTgt spid="50190"/>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50191"/>
                                        </p:tgtEl>
                                        <p:attrNameLst>
                                          <p:attrName>style.visibility</p:attrName>
                                        </p:attrNameLst>
                                      </p:cBhvr>
                                      <p:to>
                                        <p:strVal val="visible"/>
                                      </p:to>
                                    </p:set>
                                    <p:animEffect transition="in" filter="dissolve">
                                      <p:cBhvr>
                                        <p:cTn id="63" dur="500"/>
                                        <p:tgtEl>
                                          <p:spTgt spid="50191"/>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2" fill="hold" nodeType="clickEffect">
                                  <p:stCondLst>
                                    <p:cond delay="0"/>
                                  </p:stCondLst>
                                  <p:childTnLst>
                                    <p:set>
                                      <p:cBhvr>
                                        <p:cTn id="67" dur="1" fill="hold">
                                          <p:stCondLst>
                                            <p:cond delay="0"/>
                                          </p:stCondLst>
                                        </p:cTn>
                                        <p:tgtEl>
                                          <p:spTgt spid="50192"/>
                                        </p:tgtEl>
                                        <p:attrNameLst>
                                          <p:attrName>style.visibility</p:attrName>
                                        </p:attrNameLst>
                                      </p:cBhvr>
                                      <p:to>
                                        <p:strVal val="visible"/>
                                      </p:to>
                                    </p:set>
                                    <p:anim calcmode="lin" valueType="num">
                                      <p:cBhvr additive="base">
                                        <p:cTn id="68" dur="500" fill="hold"/>
                                        <p:tgtEl>
                                          <p:spTgt spid="50192"/>
                                        </p:tgtEl>
                                        <p:attrNameLst>
                                          <p:attrName>ppt_x</p:attrName>
                                        </p:attrNameLst>
                                      </p:cBhvr>
                                      <p:tavLst>
                                        <p:tav tm="0">
                                          <p:val>
                                            <p:strVal val="1+#ppt_w/2"/>
                                          </p:val>
                                        </p:tav>
                                        <p:tav tm="100000">
                                          <p:val>
                                            <p:strVal val="#ppt_x"/>
                                          </p:val>
                                        </p:tav>
                                      </p:tavLst>
                                    </p:anim>
                                    <p:anim calcmode="lin" valueType="num">
                                      <p:cBhvr additive="base">
                                        <p:cTn id="69" dur="500" fill="hold"/>
                                        <p:tgtEl>
                                          <p:spTgt spid="50192"/>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50193"/>
                                        </p:tgtEl>
                                        <p:attrNameLst>
                                          <p:attrName>style.visibility</p:attrName>
                                        </p:attrNameLst>
                                      </p:cBhvr>
                                      <p:to>
                                        <p:strVal val="visible"/>
                                      </p:to>
                                    </p:set>
                                    <p:animEffect transition="in" filter="dissolve">
                                      <p:cBhvr>
                                        <p:cTn id="74" dur="500"/>
                                        <p:tgtEl>
                                          <p:spTgt spid="50193"/>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50194"/>
                                        </p:tgtEl>
                                        <p:attrNameLst>
                                          <p:attrName>style.visibility</p:attrName>
                                        </p:attrNameLst>
                                      </p:cBhvr>
                                      <p:to>
                                        <p:strVal val="visible"/>
                                      </p:to>
                                    </p:set>
                                    <p:animEffect transition="in" filter="dissolve">
                                      <p:cBhvr>
                                        <p:cTn id="79" dur="500"/>
                                        <p:tgtEl>
                                          <p:spTgt spid="50194"/>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50195"/>
                                        </p:tgtEl>
                                        <p:attrNameLst>
                                          <p:attrName>style.visibility</p:attrName>
                                        </p:attrNameLst>
                                      </p:cBhvr>
                                      <p:to>
                                        <p:strVal val="visible"/>
                                      </p:to>
                                    </p:set>
                                    <p:animEffect transition="in" filter="dissolve">
                                      <p:cBhvr>
                                        <p:cTn id="84" dur="500"/>
                                        <p:tgtEl>
                                          <p:spTgt spid="50195"/>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nodeType="clickEffect">
                                  <p:stCondLst>
                                    <p:cond delay="0"/>
                                  </p:stCondLst>
                                  <p:childTnLst>
                                    <p:set>
                                      <p:cBhvr>
                                        <p:cTn id="88" dur="1" fill="hold">
                                          <p:stCondLst>
                                            <p:cond delay="0"/>
                                          </p:stCondLst>
                                        </p:cTn>
                                        <p:tgtEl>
                                          <p:spTgt spid="50196"/>
                                        </p:tgtEl>
                                        <p:attrNameLst>
                                          <p:attrName>style.visibility</p:attrName>
                                        </p:attrNameLst>
                                      </p:cBhvr>
                                      <p:to>
                                        <p:strVal val="visible"/>
                                      </p:to>
                                    </p:set>
                                    <p:animEffect transition="in" filter="dissolve">
                                      <p:cBhvr>
                                        <p:cTn id="89" dur="500"/>
                                        <p:tgtEl>
                                          <p:spTgt spid="50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标题 123905"/>
          <p:cNvSpPr>
            <a:spLocks noGrp="1"/>
          </p:cNvSpPr>
          <p:nvPr>
            <p:ph type="title"/>
          </p:nvPr>
        </p:nvSpPr>
        <p:spPr>
          <a:xfrm>
            <a:off x="684213" y="476250"/>
            <a:ext cx="8013700" cy="1081088"/>
          </a:xfrm>
          <a:ln/>
        </p:spPr>
        <p:txBody>
          <a:bodyPr anchor="ctr"/>
          <a:p>
            <a:r>
              <a:rPr lang="zh-CN" altLang="en-US" b="1" dirty="0">
                <a:latin typeface="楷体_GB2312" pitchFamily="49" charset="-122"/>
                <a:ea typeface="楷体_GB2312" pitchFamily="49" charset="-122"/>
              </a:rPr>
              <a:t>研究现状</a:t>
            </a:r>
            <a:endParaRPr lang="zh-CN" altLang="en-US" b="1" dirty="0">
              <a:latin typeface="楷体_GB2312" pitchFamily="49" charset="-122"/>
              <a:ea typeface="楷体_GB2312" pitchFamily="49" charset="-122"/>
            </a:endParaRPr>
          </a:p>
        </p:txBody>
      </p:sp>
      <p:sp>
        <p:nvSpPr>
          <p:cNvPr id="123907" name="文本占位符 123906"/>
          <p:cNvSpPr>
            <a:spLocks noGrp="1"/>
          </p:cNvSpPr>
          <p:nvPr>
            <p:ph type="body" idx="1"/>
          </p:nvPr>
        </p:nvSpPr>
        <p:spPr>
          <a:xfrm>
            <a:off x="684213" y="1981200"/>
            <a:ext cx="8002587" cy="3886200"/>
          </a:xfrm>
          <a:ln/>
        </p:spPr>
        <p:txBody>
          <a:bodyPr/>
          <a:p>
            <a:r>
              <a:rPr lang="zh-CN" altLang="en-US" sz="3600" dirty="0">
                <a:ea typeface="楷体_GB2312" pitchFamily="49" charset="-122"/>
              </a:rPr>
              <a:t>应用研究</a:t>
            </a:r>
            <a:endParaRPr lang="zh-CN" altLang="en-US" sz="3600" dirty="0">
              <a:ea typeface="楷体_GB2312" pitchFamily="49" charset="-122"/>
            </a:endParaRPr>
          </a:p>
          <a:p>
            <a:endParaRPr lang="zh-CN" altLang="en-US" sz="3600" dirty="0">
              <a:ea typeface="楷体_GB2312" pitchFamily="49" charset="-122"/>
            </a:endParaRPr>
          </a:p>
          <a:p>
            <a:r>
              <a:rPr lang="zh-CN" altLang="en-US" sz="3600" dirty="0">
                <a:ea typeface="楷体_GB2312" pitchFamily="49" charset="-122"/>
              </a:rPr>
              <a:t>支持向量机研究</a:t>
            </a:r>
            <a:endParaRPr lang="zh-CN" altLang="en-US" sz="3600" dirty="0">
              <a:ea typeface="楷体_GB2312" pitchFamily="49" charset="-122"/>
            </a:endParaRPr>
          </a:p>
          <a:p>
            <a:endParaRPr lang="zh-CN" altLang="en-US" sz="3600" dirty="0">
              <a:ea typeface="楷体_GB2312" pitchFamily="49" charset="-122"/>
            </a:endParaRPr>
          </a:p>
          <a:p>
            <a:r>
              <a:rPr lang="zh-CN" altLang="en-US" sz="3600" dirty="0">
                <a:ea typeface="楷体_GB2312" pitchFamily="49" charset="-122"/>
              </a:rPr>
              <a:t>支持向量机算法研究</a:t>
            </a:r>
            <a:endParaRPr lang="zh-CN" altLang="en-US" sz="3600" dirty="0">
              <a:ea typeface="楷体_GB2312" pitchFamily="49" charset="-122"/>
            </a:endParaRPr>
          </a:p>
          <a:p>
            <a:endParaRPr lang="zh-CN" altLang="en-US" sz="36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标题 148481"/>
          <p:cNvSpPr>
            <a:spLocks noGrp="1"/>
          </p:cNvSpPr>
          <p:nvPr>
            <p:ph type="title"/>
          </p:nvPr>
        </p:nvSpPr>
        <p:spPr>
          <a:xfrm>
            <a:off x="468313" y="260350"/>
            <a:ext cx="8229600" cy="1081088"/>
          </a:xfrm>
          <a:ln/>
        </p:spPr>
        <p:txBody>
          <a:bodyPr anchor="ctr"/>
          <a:p>
            <a:r>
              <a:rPr lang="zh-CN" altLang="en-US" sz="4000" b="1" dirty="0">
                <a:latin typeface="Times New Roman" panose="02020603050405020304" pitchFamily="18" charset="0"/>
                <a:ea typeface="楷体_GB2312" pitchFamily="49" charset="-122"/>
              </a:rPr>
              <a:t>应用研究</a:t>
            </a:r>
            <a:endParaRPr lang="zh-CN" altLang="en-US" sz="4000" b="1" dirty="0">
              <a:latin typeface="Times New Roman" panose="02020603050405020304" pitchFamily="18" charset="0"/>
              <a:ea typeface="楷体_GB2312" pitchFamily="49" charset="-122"/>
            </a:endParaRPr>
          </a:p>
        </p:txBody>
      </p:sp>
      <p:sp>
        <p:nvSpPr>
          <p:cNvPr id="148483" name="文本占位符 148482"/>
          <p:cNvSpPr>
            <a:spLocks noGrp="1"/>
          </p:cNvSpPr>
          <p:nvPr>
            <p:ph type="body" sz="half" idx="1"/>
          </p:nvPr>
        </p:nvSpPr>
        <p:spPr>
          <a:xfrm>
            <a:off x="684213" y="1412875"/>
            <a:ext cx="7835900" cy="2016125"/>
          </a:xfrm>
          <a:ln/>
        </p:spPr>
        <p:txBody>
          <a:bodyPr/>
          <a:p>
            <a:pPr/>
            <a:r>
              <a:rPr lang="en-US" altLang="zh-CN" sz="2800">
                <a:latin typeface="楷体_GB2312" pitchFamily="49" charset="-122"/>
                <a:ea typeface="楷体_GB2312" pitchFamily="49" charset="-122"/>
              </a:rPr>
              <a:t>SVM</a:t>
            </a:r>
            <a:r>
              <a:rPr lang="zh-CN" altLang="en-US" sz="2800" dirty="0">
                <a:latin typeface="楷体_GB2312" pitchFamily="49" charset="-122"/>
                <a:ea typeface="楷体_GB2312" pitchFamily="49" charset="-122"/>
              </a:rPr>
              <a:t>的应用主要于模式识别领域</a:t>
            </a:r>
            <a:endParaRPr lang="zh-CN" altLang="en-US" sz="2800" dirty="0">
              <a:latin typeface="楷体_GB2312" pitchFamily="49" charset="-122"/>
              <a:ea typeface="楷体_GB2312" pitchFamily="49" charset="-122"/>
            </a:endParaRPr>
          </a:p>
          <a:p>
            <a:pPr/>
            <a:endParaRPr lang="zh-CN" altLang="en-US" sz="2800" dirty="0">
              <a:latin typeface="楷体_GB2312" pitchFamily="49" charset="-122"/>
              <a:ea typeface="楷体_GB2312" pitchFamily="49" charset="-122"/>
            </a:endParaRPr>
          </a:p>
          <a:p>
            <a:pPr/>
            <a:r>
              <a:rPr lang="zh-CN" altLang="en-US" sz="2800" dirty="0">
                <a:latin typeface="楷体_GB2312" pitchFamily="49" charset="-122"/>
                <a:ea typeface="楷体_GB2312" pitchFamily="49" charset="-122"/>
              </a:rPr>
              <a:t>贝尔实验室对美国邮政手写数字库进行的实验</a:t>
            </a:r>
            <a:endParaRPr lang="zh-CN" altLang="en-US">
              <a:latin typeface="楷体_GB2312" pitchFamily="49" charset="-122"/>
              <a:ea typeface="楷体_GB2312" pitchFamily="49" charset="-122"/>
            </a:endParaRPr>
          </a:p>
        </p:txBody>
      </p:sp>
      <p:graphicFrame>
        <p:nvGraphicFramePr>
          <p:cNvPr id="148509" name="内容占位符 148508"/>
          <p:cNvGraphicFramePr/>
          <p:nvPr>
            <p:ph sz="half" idx="2"/>
          </p:nvPr>
        </p:nvGraphicFramePr>
        <p:xfrm>
          <a:off x="1187450" y="3284538"/>
          <a:ext cx="6743700" cy="2770187"/>
        </p:xfrm>
        <a:graphic>
          <a:graphicData uri="http://schemas.openxmlformats.org/drawingml/2006/table">
            <a:tbl>
              <a:tblPr/>
              <a:tblGrid>
                <a:gridCol w="3590925"/>
                <a:gridCol w="3152775"/>
              </a:tblGrid>
              <a:tr h="554038">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dirty="0">
                          <a:latin typeface="楷体_GB2312" pitchFamily="49" charset="-122"/>
                          <a:ea typeface="楷体_GB2312" pitchFamily="49" charset="-122"/>
                        </a:rPr>
                        <a:t>分类器</a:t>
                      </a:r>
                      <a:endParaRPr lang="zh-CN" altLang="en-US" dirty="0">
                        <a:latin typeface="楷体_GB2312" pitchFamily="49"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dirty="0">
                          <a:latin typeface="楷体_GB2312" pitchFamily="49" charset="-122"/>
                          <a:ea typeface="楷体_GB2312" pitchFamily="49" charset="-122"/>
                        </a:rPr>
                        <a:t>错误率</a:t>
                      </a:r>
                      <a:endParaRPr lang="zh-CN" altLang="en-US" dirty="0">
                        <a:latin typeface="楷体_GB2312" pitchFamily="49"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554037">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dirty="0">
                          <a:latin typeface="楷体_GB2312" pitchFamily="49" charset="-122"/>
                          <a:ea typeface="楷体_GB2312" pitchFamily="49" charset="-122"/>
                        </a:rPr>
                        <a:t>人工表现</a:t>
                      </a:r>
                      <a:endParaRPr lang="zh-CN" altLang="en-US" dirty="0">
                        <a:latin typeface="楷体_GB2312" pitchFamily="49"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latin typeface="楷体_GB2312" pitchFamily="49" charset="-122"/>
                          <a:ea typeface="楷体_GB2312" pitchFamily="49" charset="-122"/>
                        </a:rPr>
                        <a:t>2.5%</a:t>
                      </a:r>
                      <a:endParaRPr lang="en-US" altLang="zh-CN">
                        <a:latin typeface="楷体_GB2312" pitchFamily="49"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554038">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dirty="0">
                          <a:latin typeface="楷体_GB2312" pitchFamily="49" charset="-122"/>
                          <a:ea typeface="楷体_GB2312" pitchFamily="49" charset="-122"/>
                        </a:rPr>
                        <a:t>决策树</a:t>
                      </a:r>
                      <a:r>
                        <a:rPr lang="en-US" altLang="zh-CN">
                          <a:latin typeface="楷体_GB2312" pitchFamily="49" charset="-122"/>
                          <a:ea typeface="楷体_GB2312" pitchFamily="49" charset="-122"/>
                        </a:rPr>
                        <a:t>C4.5</a:t>
                      </a:r>
                      <a:endParaRPr lang="en-US" altLang="zh-CN">
                        <a:latin typeface="楷体_GB2312" pitchFamily="49"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latin typeface="楷体_GB2312" pitchFamily="49" charset="-122"/>
                          <a:ea typeface="楷体_GB2312" pitchFamily="49" charset="-122"/>
                        </a:rPr>
                        <a:t>16.2%</a:t>
                      </a:r>
                      <a:endParaRPr lang="en-US" altLang="zh-CN">
                        <a:latin typeface="楷体_GB2312" pitchFamily="49"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554037">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dirty="0">
                          <a:latin typeface="楷体_GB2312" pitchFamily="49" charset="-122"/>
                          <a:ea typeface="楷体_GB2312" pitchFamily="49" charset="-122"/>
                        </a:rPr>
                        <a:t>最好的两层神经网络</a:t>
                      </a:r>
                      <a:endParaRPr lang="zh-CN" altLang="en-US" dirty="0">
                        <a:latin typeface="楷体_GB2312" pitchFamily="49"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latin typeface="楷体_GB2312" pitchFamily="49" charset="-122"/>
                          <a:ea typeface="楷体_GB2312" pitchFamily="49" charset="-122"/>
                        </a:rPr>
                        <a:t>5.9%</a:t>
                      </a:r>
                      <a:endParaRPr lang="en-US" altLang="zh-CN">
                        <a:latin typeface="楷体_GB2312" pitchFamily="49"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554038">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a:latin typeface="楷体_GB2312" pitchFamily="49" charset="-122"/>
                          <a:ea typeface="楷体_GB2312" pitchFamily="49" charset="-122"/>
                        </a:rPr>
                        <a:t>SVM</a:t>
                      </a:r>
                      <a:endParaRPr lang="en-US" altLang="zh-CN">
                        <a:latin typeface="楷体_GB2312" pitchFamily="49"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latin typeface="楷体_GB2312" pitchFamily="49" charset="-122"/>
                          <a:ea typeface="楷体_GB2312" pitchFamily="49" charset="-122"/>
                        </a:rPr>
                        <a:t>4.0%</a:t>
                      </a:r>
                      <a:endParaRPr lang="en-US" altLang="zh-CN">
                        <a:latin typeface="楷体_GB2312" pitchFamily="49"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矩形 169985"/>
          <p:cNvSpPr/>
          <p:nvPr/>
        </p:nvSpPr>
        <p:spPr>
          <a:xfrm>
            <a:off x="827088" y="404813"/>
            <a:ext cx="7772400" cy="685800"/>
          </a:xfrm>
          <a:prstGeom prst="rect">
            <a:avLst/>
          </a:prstGeom>
          <a:noFill/>
          <a:ln w="12700">
            <a:noFill/>
          </a:ln>
        </p:spPr>
        <p:txBody>
          <a:bodyPr anchor="ctr"/>
          <a:p>
            <a:r>
              <a:rPr lang="en-US" altLang="zh-CN" sz="4000">
                <a:solidFill>
                  <a:schemeClr val="tx2"/>
                </a:solidFill>
                <a:latin typeface="楷体_GB2312" pitchFamily="49" charset="-122"/>
                <a:ea typeface="楷体_GB2312" pitchFamily="49" charset="-122"/>
              </a:rPr>
              <a:t>SVM</a:t>
            </a:r>
            <a:r>
              <a:rPr lang="zh-CN" altLang="en-US" sz="4000" dirty="0">
                <a:solidFill>
                  <a:schemeClr val="tx2"/>
                </a:solidFill>
                <a:latin typeface="楷体_GB2312" pitchFamily="49" charset="-122"/>
                <a:ea typeface="楷体_GB2312" pitchFamily="49" charset="-122"/>
              </a:rPr>
              <a:t>与神经网络（</a:t>
            </a:r>
            <a:r>
              <a:rPr lang="en-US" altLang="zh-CN" sz="4000">
                <a:solidFill>
                  <a:schemeClr val="tx2"/>
                </a:solidFill>
                <a:latin typeface="楷体_GB2312" pitchFamily="49" charset="-122"/>
                <a:ea typeface="楷体_GB2312" pitchFamily="49" charset="-122"/>
              </a:rPr>
              <a:t>NN）</a:t>
            </a:r>
            <a:r>
              <a:rPr lang="zh-CN" altLang="en-US" sz="4000" dirty="0">
                <a:solidFill>
                  <a:schemeClr val="tx2"/>
                </a:solidFill>
                <a:latin typeface="楷体_GB2312" pitchFamily="49" charset="-122"/>
                <a:ea typeface="楷体_GB2312" pitchFamily="49" charset="-122"/>
              </a:rPr>
              <a:t>的对比</a:t>
            </a:r>
            <a:endParaRPr lang="zh-CN" altLang="en-US" sz="4000" dirty="0">
              <a:solidFill>
                <a:schemeClr val="tx2"/>
              </a:solidFill>
              <a:latin typeface="楷体_GB2312" pitchFamily="49" charset="-122"/>
              <a:ea typeface="楷体_GB2312" pitchFamily="49" charset="-122"/>
            </a:endParaRPr>
          </a:p>
        </p:txBody>
      </p:sp>
      <p:sp>
        <p:nvSpPr>
          <p:cNvPr id="169987" name="矩形 169986"/>
          <p:cNvSpPr/>
          <p:nvPr/>
        </p:nvSpPr>
        <p:spPr>
          <a:xfrm>
            <a:off x="468313" y="1196975"/>
            <a:ext cx="8675687" cy="5334000"/>
          </a:xfrm>
          <a:prstGeom prst="rect">
            <a:avLst/>
          </a:prstGeom>
          <a:noFill/>
          <a:ln w="12700">
            <a:noFill/>
          </a:ln>
        </p:spPr>
        <p:txBody>
          <a:bodyPr/>
          <a:p>
            <a:pPr marL="342900" indent="-342900">
              <a:spcBef>
                <a:spcPct val="20000"/>
              </a:spcBef>
              <a:buClr>
                <a:schemeClr val="tx2"/>
              </a:buClr>
              <a:buSzPct val="90000"/>
              <a:buFont typeface="Symbol" panose="05050102010706020507" pitchFamily="18" charset="2"/>
              <a:buChar char="¨"/>
            </a:pPr>
            <a:r>
              <a:rPr lang="en-US" altLang="zh-CN" sz="3200">
                <a:latin typeface="Times New Roman" panose="02020603050405020304" pitchFamily="18" charset="0"/>
                <a:ea typeface="楷体_GB2312" pitchFamily="49" charset="-122"/>
              </a:rPr>
              <a:t>SVM</a:t>
            </a:r>
            <a:r>
              <a:rPr lang="zh-CN" altLang="en-US" sz="3200" dirty="0">
                <a:latin typeface="Times New Roman" panose="02020603050405020304" pitchFamily="18" charset="0"/>
                <a:ea typeface="楷体_GB2312" pitchFamily="49" charset="-122"/>
              </a:rPr>
              <a:t>的理论基础比</a:t>
            </a:r>
            <a:r>
              <a:rPr lang="en-US" altLang="zh-CN" sz="3200">
                <a:latin typeface="Times New Roman" panose="02020603050405020304" pitchFamily="18" charset="0"/>
                <a:ea typeface="楷体_GB2312" pitchFamily="49" charset="-122"/>
              </a:rPr>
              <a:t>NN</a:t>
            </a:r>
            <a:r>
              <a:rPr lang="zh-CN" altLang="en-US" sz="3200" dirty="0">
                <a:latin typeface="Times New Roman" panose="02020603050405020304" pitchFamily="18" charset="0"/>
                <a:ea typeface="楷体_GB2312" pitchFamily="49" charset="-122"/>
              </a:rPr>
              <a:t>更坚实，更像一门严谨的“</a:t>
            </a:r>
            <a:r>
              <a:rPr lang="zh-CN" altLang="en-US" sz="3200" b="1" dirty="0">
                <a:solidFill>
                  <a:schemeClr val="hlink"/>
                </a:solidFill>
                <a:latin typeface="Times New Roman" panose="02020603050405020304" pitchFamily="18" charset="0"/>
                <a:ea typeface="楷体_GB2312" pitchFamily="49" charset="-122"/>
              </a:rPr>
              <a:t>科学</a:t>
            </a:r>
            <a:r>
              <a:rPr lang="zh-CN" altLang="en-US" sz="32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（三要素：问题的表示、问题的解决、证明）</a:t>
            </a:r>
            <a:endParaRPr lang="en-US" altLang="zh-CN" sz="2400">
              <a:latin typeface="Times New Roman" panose="02020603050405020304" pitchFamily="18" charset="0"/>
              <a:ea typeface="楷体_GB2312" pitchFamily="49" charset="-122"/>
            </a:endParaRPr>
          </a:p>
          <a:p>
            <a:pPr marL="342900" indent="-342900">
              <a:spcBef>
                <a:spcPct val="20000"/>
              </a:spcBef>
              <a:buClr>
                <a:schemeClr val="tx2"/>
              </a:buClr>
              <a:buSzPct val="90000"/>
              <a:buFont typeface="Symbol" panose="05050102010706020507" pitchFamily="18" charset="2"/>
              <a:buChar char="¨"/>
            </a:pPr>
            <a:r>
              <a:rPr lang="en-US" altLang="zh-CN" sz="3200">
                <a:latin typeface="Times New Roman" panose="02020603050405020304" pitchFamily="18" charset="0"/>
                <a:ea typeface="楷体_GB2312" pitchFamily="49" charset="-122"/>
              </a:rPr>
              <a:t>SVM —— </a:t>
            </a:r>
            <a:r>
              <a:rPr lang="zh-CN" altLang="en-US" sz="3200" dirty="0">
                <a:latin typeface="Times New Roman" panose="02020603050405020304" pitchFamily="18" charset="0"/>
                <a:ea typeface="楷体_GB2312" pitchFamily="49" charset="-122"/>
              </a:rPr>
              <a:t>严格的数学推理</a:t>
            </a:r>
            <a:endParaRPr lang="zh-CN" altLang="en-US" sz="3200" dirty="0">
              <a:latin typeface="Times New Roman" panose="02020603050405020304" pitchFamily="18" charset="0"/>
              <a:ea typeface="楷体_GB2312" pitchFamily="49" charset="-122"/>
            </a:endParaRPr>
          </a:p>
          <a:p>
            <a:pPr marL="342900" indent="-342900">
              <a:spcBef>
                <a:spcPct val="20000"/>
              </a:spcBef>
              <a:buClr>
                <a:schemeClr val="tx2"/>
              </a:buClr>
              <a:buSzPct val="90000"/>
              <a:buFont typeface="Symbol" panose="05050102010706020507" pitchFamily="18" charset="2"/>
              <a:buChar char="¨"/>
            </a:pPr>
            <a:r>
              <a:rPr lang="en-US" altLang="zh-CN" sz="3200">
                <a:latin typeface="Times New Roman" panose="02020603050405020304" pitchFamily="18" charset="0"/>
                <a:ea typeface="楷体_GB2312" pitchFamily="49" charset="-122"/>
              </a:rPr>
              <a:t>NN —— </a:t>
            </a:r>
            <a:r>
              <a:rPr lang="zh-CN" altLang="en-US" sz="3200" dirty="0">
                <a:latin typeface="Times New Roman" panose="02020603050405020304" pitchFamily="18" charset="0"/>
                <a:ea typeface="楷体_GB2312" pitchFamily="49" charset="-122"/>
              </a:rPr>
              <a:t>强烈依赖于工程技巧</a:t>
            </a:r>
            <a:endParaRPr lang="zh-CN" altLang="en-US" sz="3200" dirty="0">
              <a:latin typeface="Times New Roman" panose="02020603050405020304" pitchFamily="18" charset="0"/>
              <a:ea typeface="楷体_GB2312" pitchFamily="49" charset="-122"/>
            </a:endParaRPr>
          </a:p>
          <a:p>
            <a:pPr marL="342900" indent="-342900">
              <a:spcBef>
                <a:spcPct val="20000"/>
              </a:spcBef>
              <a:buClr>
                <a:schemeClr val="tx2"/>
              </a:buClr>
              <a:buSzPct val="90000"/>
              <a:buFont typeface="Symbol" panose="05050102010706020507" pitchFamily="18" charset="2"/>
              <a:buChar char="¨"/>
            </a:pPr>
            <a:r>
              <a:rPr lang="zh-CN" altLang="en-US" sz="3200" b="1" dirty="0">
                <a:solidFill>
                  <a:schemeClr val="hlink"/>
                </a:solidFill>
                <a:latin typeface="Times New Roman" panose="02020603050405020304" pitchFamily="18" charset="0"/>
                <a:ea typeface="楷体_GB2312" pitchFamily="49" charset="-122"/>
              </a:rPr>
              <a:t>推广能力</a:t>
            </a:r>
            <a:r>
              <a:rPr lang="zh-CN" altLang="en-US" sz="3200" dirty="0">
                <a:latin typeface="Times New Roman" panose="02020603050405020304" pitchFamily="18" charset="0"/>
                <a:ea typeface="楷体_GB2312" pitchFamily="49" charset="-122"/>
              </a:rPr>
              <a:t>取决于“经验风险值”和“置信范围值”，</a:t>
            </a:r>
            <a:r>
              <a:rPr lang="en-US" altLang="zh-CN" sz="3200">
                <a:latin typeface="Times New Roman" panose="02020603050405020304" pitchFamily="18" charset="0"/>
                <a:ea typeface="楷体_GB2312" pitchFamily="49" charset="-122"/>
              </a:rPr>
              <a:t>NN</a:t>
            </a:r>
            <a:r>
              <a:rPr lang="zh-CN" altLang="en-US" sz="3200" dirty="0">
                <a:latin typeface="Times New Roman" panose="02020603050405020304" pitchFamily="18" charset="0"/>
                <a:ea typeface="楷体_GB2312" pitchFamily="49" charset="-122"/>
              </a:rPr>
              <a:t>不能控制两者中的任何一个。</a:t>
            </a:r>
            <a:endParaRPr lang="zh-CN" altLang="en-US" sz="3200" dirty="0">
              <a:latin typeface="Times New Roman" panose="02020603050405020304" pitchFamily="18" charset="0"/>
              <a:ea typeface="楷体_GB2312" pitchFamily="49" charset="-122"/>
            </a:endParaRPr>
          </a:p>
          <a:p>
            <a:pPr marL="342900" indent="-342900">
              <a:spcBef>
                <a:spcPct val="20000"/>
              </a:spcBef>
              <a:buClr>
                <a:schemeClr val="tx2"/>
              </a:buClr>
              <a:buSzPct val="90000"/>
              <a:buFont typeface="Symbol" panose="05050102010706020507" pitchFamily="18" charset="2"/>
              <a:buChar char="¨"/>
            </a:pPr>
            <a:r>
              <a:rPr lang="en-US" altLang="zh-CN" sz="3200">
                <a:solidFill>
                  <a:srgbClr val="0000FF"/>
                </a:solidFill>
                <a:latin typeface="Times New Roman" panose="02020603050405020304" pitchFamily="18" charset="0"/>
                <a:ea typeface="楷体_GB2312" pitchFamily="49" charset="-122"/>
              </a:rPr>
              <a:t>NN</a:t>
            </a:r>
            <a:r>
              <a:rPr lang="zh-CN" altLang="en-US" sz="3200" dirty="0">
                <a:solidFill>
                  <a:srgbClr val="0000FF"/>
                </a:solidFill>
                <a:latin typeface="Times New Roman" panose="02020603050405020304" pitchFamily="18" charset="0"/>
                <a:ea typeface="楷体_GB2312" pitchFamily="49" charset="-122"/>
              </a:rPr>
              <a:t>设计者用高超的工程技巧弥补了数学上的缺陷</a:t>
            </a:r>
            <a:r>
              <a:rPr lang="zh-CN" altLang="en-US" sz="3200" dirty="0">
                <a:latin typeface="Times New Roman" panose="02020603050405020304" pitchFamily="18" charset="0"/>
                <a:ea typeface="楷体_GB2312" pitchFamily="49" charset="-122"/>
              </a:rPr>
              <a:t>——设计特殊的结构，利用启发式算法，有时能得到出人意料的好结果。</a:t>
            </a:r>
            <a:endParaRPr lang="zh-CN" altLang="en-US" sz="3200" dirty="0">
              <a:latin typeface="Times New Roman" panose="02020603050405020304" pitchFamily="18" charset="0"/>
              <a:ea typeface="楷体_GB2312" pitchFamily="49"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矩形 171009"/>
          <p:cNvSpPr/>
          <p:nvPr/>
        </p:nvSpPr>
        <p:spPr>
          <a:xfrm>
            <a:off x="539750" y="981075"/>
            <a:ext cx="8134350" cy="4819650"/>
          </a:xfrm>
          <a:prstGeom prst="rect">
            <a:avLst/>
          </a:prstGeom>
          <a:noFill/>
          <a:ln w="12700">
            <a:noFill/>
          </a:ln>
        </p:spPr>
        <p:txBody>
          <a:bodyPr>
            <a:spAutoFit/>
          </a:bodyPr>
          <a:p>
            <a:pPr>
              <a:spcBef>
                <a:spcPct val="20000"/>
              </a:spcBef>
              <a:buClr>
                <a:schemeClr val="tx2"/>
              </a:buClr>
              <a:buSzPct val="90000"/>
              <a:buFont typeface="Symbol" panose="05050102010706020507" pitchFamily="18" charset="2"/>
              <a:buNone/>
            </a:pPr>
            <a:r>
              <a:rPr lang="zh-CN" altLang="en-US" sz="2800" dirty="0">
                <a:latin typeface="Times New Roman" panose="02020603050405020304" pitchFamily="18" charset="0"/>
                <a:ea typeface="楷体_GB2312" pitchFamily="49" charset="-122"/>
              </a:rPr>
              <a:t>“我们必须从一开始就澄清一个观点，就是如果某事不是科学，它并不一定不好。比如说，爱情就不是科学。因此，</a:t>
            </a:r>
            <a:r>
              <a:rPr lang="zh-CN" altLang="en-US" sz="2800" b="1" dirty="0">
                <a:solidFill>
                  <a:schemeClr val="hlink"/>
                </a:solidFill>
                <a:latin typeface="Times New Roman" panose="02020603050405020304" pitchFamily="18" charset="0"/>
                <a:ea typeface="楷体_GB2312" pitchFamily="49" charset="-122"/>
              </a:rPr>
              <a:t>如果我们说某事不是科学，并不是说它有什么不对，而只是说它不是科学</a:t>
            </a:r>
            <a:r>
              <a:rPr lang="zh-CN" altLang="en-US" sz="2800" dirty="0">
                <a:latin typeface="Times New Roman" panose="02020603050405020304" pitchFamily="18" charset="0"/>
                <a:ea typeface="楷体_GB2312" pitchFamily="49" charset="-122"/>
              </a:rPr>
              <a:t>。”</a:t>
            </a:r>
            <a:endParaRPr lang="zh-CN" altLang="en-US" sz="2800" dirty="0">
              <a:latin typeface="Times New Roman" panose="02020603050405020304" pitchFamily="18" charset="0"/>
              <a:ea typeface="楷体_GB2312" pitchFamily="49" charset="-122"/>
            </a:endParaRPr>
          </a:p>
          <a:p>
            <a:pPr>
              <a:spcBef>
                <a:spcPct val="20000"/>
              </a:spcBef>
              <a:buClr>
                <a:schemeClr val="tx2"/>
              </a:buClr>
              <a:buSzPct val="90000"/>
              <a:buFont typeface="Symbol" panose="05050102010706020507" pitchFamily="18" charset="2"/>
              <a:buNone/>
            </a:pPr>
            <a:r>
              <a:rPr lang="zh-CN" altLang="en-US" sz="3200" dirty="0">
                <a:latin typeface="Times New Roman" panose="02020603050405020304" pitchFamily="18" charset="0"/>
                <a:ea typeface="楷体_GB2312" pitchFamily="49" charset="-122"/>
              </a:rPr>
              <a:t>                                                    </a:t>
            </a:r>
            <a:r>
              <a:rPr lang="zh-CN" altLang="en-US" sz="2400" dirty="0">
                <a:latin typeface="Times New Roman" panose="02020603050405020304" pitchFamily="18" charset="0"/>
                <a:ea typeface="楷体_GB2312" pitchFamily="49" charset="-122"/>
              </a:rPr>
              <a:t>——</a:t>
            </a:r>
            <a:r>
              <a:rPr lang="zh-CN" altLang="en-US" sz="2400" i="1" dirty="0">
                <a:latin typeface="Times New Roman" panose="02020603050405020304" pitchFamily="18" charset="0"/>
                <a:ea typeface="楷体_GB2312" pitchFamily="49" charset="-122"/>
              </a:rPr>
              <a:t> </a:t>
            </a:r>
            <a:r>
              <a:rPr lang="en-US" altLang="zh-CN" sz="2400" i="1">
                <a:latin typeface="Times New Roman" panose="02020603050405020304" pitchFamily="18" charset="0"/>
                <a:ea typeface="楷体_GB2312" pitchFamily="49" charset="-122"/>
              </a:rPr>
              <a:t>by</a:t>
            </a:r>
            <a:r>
              <a:rPr lang="en-US" altLang="zh-CN" sz="2400">
                <a:latin typeface="Times New Roman" panose="02020603050405020304" pitchFamily="18" charset="0"/>
                <a:ea typeface="楷体_GB2312" pitchFamily="49" charset="-122"/>
              </a:rPr>
              <a:t> </a:t>
            </a:r>
            <a:r>
              <a:rPr lang="en-US" altLang="zh-CN" sz="2400" b="1" i="1">
                <a:latin typeface="Times New Roman" panose="02020603050405020304" pitchFamily="18" charset="0"/>
                <a:ea typeface="楷体_GB2312" pitchFamily="49" charset="-122"/>
              </a:rPr>
              <a:t>R. Feynman</a:t>
            </a:r>
            <a:endParaRPr lang="en-US" altLang="zh-CN" sz="2400" b="1" i="1">
              <a:latin typeface="Times New Roman" panose="02020603050405020304" pitchFamily="18" charset="0"/>
              <a:ea typeface="楷体_GB2312" pitchFamily="49" charset="-122"/>
            </a:endParaRPr>
          </a:p>
          <a:p>
            <a:pPr>
              <a:spcBef>
                <a:spcPct val="20000"/>
              </a:spcBef>
              <a:buClr>
                <a:schemeClr val="tx2"/>
              </a:buClr>
              <a:buSzPct val="90000"/>
              <a:buFont typeface="Symbol" panose="05050102010706020507" pitchFamily="18" charset="2"/>
              <a:buNone/>
            </a:pPr>
            <a:r>
              <a:rPr lang="en-US" altLang="zh-CN" sz="2400">
                <a:latin typeface="Times New Roman" panose="02020603050405020304" pitchFamily="18" charset="0"/>
                <a:ea typeface="楷体_GB2312" pitchFamily="49" charset="-122"/>
              </a:rPr>
              <a:t>           from </a:t>
            </a:r>
            <a:r>
              <a:rPr lang="en-US" altLang="zh-CN" sz="2400" i="1">
                <a:latin typeface="Times New Roman" panose="02020603050405020304" pitchFamily="18" charset="0"/>
                <a:ea typeface="楷体_GB2312" pitchFamily="49" charset="-122"/>
              </a:rPr>
              <a:t>The Feynman Lectures on Physics</a:t>
            </a:r>
            <a:r>
              <a:rPr lang="en-US" altLang="zh-CN" sz="2400">
                <a:latin typeface="Times New Roman" panose="02020603050405020304" pitchFamily="18" charset="0"/>
                <a:ea typeface="楷体_GB2312" pitchFamily="49" charset="-122"/>
              </a:rPr>
              <a:t>, Addison-Wesley</a:t>
            </a:r>
            <a:endParaRPr lang="en-US" altLang="zh-CN" sz="2400">
              <a:latin typeface="Times New Roman" panose="02020603050405020304" pitchFamily="18" charset="0"/>
              <a:ea typeface="楷体_GB2312" pitchFamily="49" charset="-122"/>
            </a:endParaRPr>
          </a:p>
          <a:p>
            <a:pPr>
              <a:spcBef>
                <a:spcPct val="20000"/>
              </a:spcBef>
              <a:buClr>
                <a:schemeClr val="tx2"/>
              </a:buClr>
              <a:buSzPct val="90000"/>
              <a:buFont typeface="Symbol" panose="05050102010706020507" pitchFamily="18" charset="2"/>
              <a:buNone/>
            </a:pPr>
            <a:endParaRPr lang="en-US" altLang="zh-CN" sz="2400">
              <a:latin typeface="Times New Roman" panose="02020603050405020304" pitchFamily="18" charset="0"/>
              <a:ea typeface="楷体_GB2312" pitchFamily="49" charset="-122"/>
            </a:endParaRPr>
          </a:p>
          <a:p>
            <a:pPr>
              <a:spcBef>
                <a:spcPct val="20000"/>
              </a:spcBef>
              <a:buClr>
                <a:schemeClr val="tx2"/>
              </a:buClr>
              <a:buSzPct val="90000"/>
              <a:buFont typeface="Symbol" panose="05050102010706020507" pitchFamily="18" charset="2"/>
              <a:buNone/>
            </a:pPr>
            <a:r>
              <a:rPr lang="zh-CN" altLang="en-US" sz="3200" dirty="0">
                <a:latin typeface="Times New Roman" panose="02020603050405020304" pitchFamily="18" charset="0"/>
                <a:ea typeface="楷体_GB2312" pitchFamily="49" charset="-122"/>
              </a:rPr>
              <a:t>同理，与</a:t>
            </a:r>
            <a:r>
              <a:rPr lang="en-US" altLang="zh-CN" sz="3200">
                <a:latin typeface="Times New Roman" panose="02020603050405020304" pitchFamily="18" charset="0"/>
                <a:ea typeface="楷体_GB2312" pitchFamily="49" charset="-122"/>
              </a:rPr>
              <a:t>SVM</a:t>
            </a:r>
            <a:r>
              <a:rPr lang="zh-CN" altLang="en-US" sz="3200" dirty="0">
                <a:latin typeface="Times New Roman" panose="02020603050405020304" pitchFamily="18" charset="0"/>
                <a:ea typeface="楷体_GB2312" pitchFamily="49" charset="-122"/>
              </a:rPr>
              <a:t>相比，</a:t>
            </a:r>
            <a:r>
              <a:rPr lang="en-US" altLang="zh-CN" sz="3200">
                <a:latin typeface="Times New Roman" panose="02020603050405020304" pitchFamily="18" charset="0"/>
                <a:ea typeface="楷体_GB2312" pitchFamily="49" charset="-122"/>
              </a:rPr>
              <a:t>NN</a:t>
            </a:r>
            <a:r>
              <a:rPr lang="zh-CN" altLang="en-US" sz="3200" dirty="0">
                <a:latin typeface="Times New Roman" panose="02020603050405020304" pitchFamily="18" charset="0"/>
                <a:ea typeface="楷体_GB2312" pitchFamily="49" charset="-122"/>
              </a:rPr>
              <a:t>不像一门科学，更像一门工程技巧，但并不意味着它就一定不好！</a:t>
            </a:r>
            <a:endParaRPr lang="zh-CN" altLang="en-US" sz="3200" dirty="0">
              <a:latin typeface="Times New Roman" panose="02020603050405020304" pitchFamily="18" charset="0"/>
              <a:ea typeface="楷体_GB2312" pitchFamily="49"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a:xfrm>
            <a:off x="827088" y="457200"/>
            <a:ext cx="7859712" cy="1371600"/>
          </a:xfrm>
          <a:ln/>
        </p:spPr>
        <p:txBody>
          <a:bodyPr anchor="ctr"/>
          <a:p>
            <a:r>
              <a:rPr lang="zh-CN" altLang="en-US" sz="4000" dirty="0">
                <a:ea typeface="楷体_GB2312" pitchFamily="49" charset="-122"/>
              </a:rPr>
              <a:t>主要应用领域</a:t>
            </a:r>
            <a:endParaRPr lang="zh-CN" altLang="en-US" sz="4000" dirty="0">
              <a:ea typeface="楷体_GB2312" pitchFamily="49" charset="-122"/>
            </a:endParaRPr>
          </a:p>
        </p:txBody>
      </p:sp>
      <p:sp>
        <p:nvSpPr>
          <p:cNvPr id="151555" name="文本占位符 151554"/>
          <p:cNvSpPr>
            <a:spLocks noGrp="1"/>
          </p:cNvSpPr>
          <p:nvPr>
            <p:ph type="body" idx="1"/>
          </p:nvPr>
        </p:nvSpPr>
        <p:spPr>
          <a:xfrm>
            <a:off x="971550" y="1981200"/>
            <a:ext cx="7715250" cy="3886200"/>
          </a:xfrm>
          <a:ln/>
        </p:spPr>
        <p:txBody>
          <a:bodyPr/>
          <a:p>
            <a:r>
              <a:rPr lang="zh-CN" altLang="en-US" sz="3600" dirty="0">
                <a:ea typeface="楷体_GB2312" pitchFamily="49" charset="-122"/>
              </a:rPr>
              <a:t>手写数字识别</a:t>
            </a:r>
            <a:endParaRPr lang="zh-CN" altLang="en-US" sz="3600" dirty="0">
              <a:ea typeface="楷体_GB2312" pitchFamily="49" charset="-122"/>
            </a:endParaRPr>
          </a:p>
          <a:p>
            <a:r>
              <a:rPr lang="zh-CN" altLang="en-US" sz="3600" dirty="0">
                <a:ea typeface="楷体_GB2312" pitchFamily="49" charset="-122"/>
              </a:rPr>
              <a:t>语音识别</a:t>
            </a:r>
            <a:endParaRPr lang="zh-CN" altLang="en-US" sz="3600" dirty="0">
              <a:ea typeface="楷体_GB2312" pitchFamily="49" charset="-122"/>
            </a:endParaRPr>
          </a:p>
          <a:p>
            <a:r>
              <a:rPr lang="zh-CN" altLang="en-US" sz="3600" dirty="0">
                <a:ea typeface="楷体_GB2312" pitchFamily="49" charset="-122"/>
              </a:rPr>
              <a:t>人脸识别</a:t>
            </a:r>
            <a:endParaRPr lang="zh-CN" altLang="en-US" sz="3600" dirty="0">
              <a:ea typeface="楷体_GB2312" pitchFamily="49" charset="-122"/>
            </a:endParaRPr>
          </a:p>
          <a:p>
            <a:r>
              <a:rPr lang="zh-CN" altLang="en-US" sz="3600" dirty="0">
                <a:ea typeface="楷体_GB2312" pitchFamily="49" charset="-122"/>
              </a:rPr>
              <a:t>文本分类</a:t>
            </a:r>
            <a:endParaRPr lang="zh-CN" altLang="en-US" sz="3600" dirty="0">
              <a:ea typeface="楷体_GB2312" pitchFamily="49"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标题 152577"/>
          <p:cNvSpPr>
            <a:spLocks noGrp="1"/>
          </p:cNvSpPr>
          <p:nvPr>
            <p:ph type="title"/>
          </p:nvPr>
        </p:nvSpPr>
        <p:spPr>
          <a:xfrm>
            <a:off x="539750" y="457200"/>
            <a:ext cx="8147050" cy="1371600"/>
          </a:xfrm>
          <a:ln/>
        </p:spPr>
        <p:txBody>
          <a:bodyPr anchor="ctr"/>
          <a:p>
            <a:r>
              <a:rPr lang="zh-CN" altLang="en-US" sz="4000" b="1" dirty="0">
                <a:ea typeface="楷体_GB2312" pitchFamily="49" charset="-122"/>
              </a:rPr>
              <a:t>支持向量机研究</a:t>
            </a:r>
            <a:endParaRPr lang="zh-CN" altLang="en-US" sz="4000" b="1" dirty="0">
              <a:ea typeface="楷体_GB2312" pitchFamily="49" charset="-122"/>
            </a:endParaRPr>
          </a:p>
        </p:txBody>
      </p:sp>
      <p:sp>
        <p:nvSpPr>
          <p:cNvPr id="152579" name="文本占位符 152578"/>
          <p:cNvSpPr>
            <a:spLocks noGrp="1"/>
          </p:cNvSpPr>
          <p:nvPr>
            <p:ph type="body" idx="1"/>
          </p:nvPr>
        </p:nvSpPr>
        <p:spPr>
          <a:ln/>
        </p:spPr>
        <p:txBody>
          <a:bodyPr/>
          <a:p>
            <a:r>
              <a:rPr lang="zh-CN" altLang="en-US" dirty="0">
                <a:latin typeface="楷体_GB2312" pitchFamily="49" charset="-122"/>
                <a:ea typeface="楷体_GB2312" pitchFamily="49" charset="-122"/>
              </a:rPr>
              <a:t>如何针对不同的问题选择不同的核函数仍然是一个悬而未决的问题。</a:t>
            </a:r>
            <a:endParaRPr lang="zh-CN" altLang="en-US" dirty="0">
              <a:latin typeface="楷体_GB2312" pitchFamily="49" charset="-122"/>
              <a:ea typeface="楷体_GB2312" pitchFamily="49" charset="-122"/>
            </a:endParaRPr>
          </a:p>
          <a:p>
            <a:endParaRPr lang="zh-CN" altLang="en-US" dirty="0">
              <a:latin typeface="楷体_GB2312" pitchFamily="49" charset="-122"/>
              <a:ea typeface="楷体_GB2312" pitchFamily="49" charset="-122"/>
            </a:endParaRPr>
          </a:p>
          <a:p>
            <a:r>
              <a:rPr lang="zh-CN" altLang="en-US" dirty="0">
                <a:latin typeface="楷体_GB2312" pitchFamily="49" charset="-122"/>
                <a:ea typeface="楷体_GB2312" pitchFamily="49" charset="-122"/>
              </a:rPr>
              <a:t>标准的</a:t>
            </a:r>
            <a:r>
              <a:rPr lang="en-US" altLang="zh-CN">
                <a:latin typeface="楷体_GB2312" pitchFamily="49" charset="-122"/>
                <a:ea typeface="楷体_GB2312" pitchFamily="49" charset="-122"/>
              </a:rPr>
              <a:t>SVM</a:t>
            </a:r>
            <a:r>
              <a:rPr lang="zh-CN" altLang="en-US" dirty="0">
                <a:latin typeface="楷体_GB2312" pitchFamily="49" charset="-122"/>
                <a:ea typeface="楷体_GB2312" pitchFamily="49" charset="-122"/>
              </a:rPr>
              <a:t>对噪声是不具有鲁棒性的</a:t>
            </a:r>
            <a:r>
              <a:rPr lang="en-US" altLang="zh-CN">
                <a:latin typeface="楷体_GB2312" pitchFamily="49" charset="-122"/>
                <a:ea typeface="楷体_GB2312" pitchFamily="49" charset="-122"/>
              </a:rPr>
              <a:t>,</a:t>
            </a:r>
            <a:r>
              <a:rPr lang="zh-CN" altLang="en-US" dirty="0">
                <a:latin typeface="楷体_GB2312" pitchFamily="49" charset="-122"/>
                <a:ea typeface="楷体_GB2312" pitchFamily="49" charset="-122"/>
              </a:rPr>
              <a:t>如何选择合适的目标函数以实现鲁棒性是至关重要的。</a:t>
            </a:r>
            <a:endParaRPr lang="zh-CN" altLang="en-US" dirty="0">
              <a:latin typeface="楷体_GB2312" pitchFamily="49" charset="-122"/>
              <a:ea typeface="楷体_GB2312"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8" name="矩形 167937"/>
          <p:cNvSpPr/>
          <p:nvPr/>
        </p:nvSpPr>
        <p:spPr>
          <a:xfrm>
            <a:off x="755650" y="476250"/>
            <a:ext cx="7772400" cy="914400"/>
          </a:xfrm>
          <a:prstGeom prst="rect">
            <a:avLst/>
          </a:prstGeom>
          <a:noFill/>
          <a:ln w="12700">
            <a:noFill/>
          </a:ln>
        </p:spPr>
        <p:txBody>
          <a:bodyPr anchor="ctr"/>
          <a:p>
            <a:r>
              <a:rPr lang="en-US" altLang="zh-CN" sz="3600">
                <a:solidFill>
                  <a:schemeClr val="tx2"/>
                </a:solidFill>
                <a:latin typeface="Times New Roman" panose="02020603050405020304" pitchFamily="18" charset="0"/>
                <a:ea typeface="黑体" panose="02010609060101010101" pitchFamily="2" charset="-122"/>
              </a:rPr>
              <a:t>SLT&amp;SVM</a:t>
            </a:r>
            <a:r>
              <a:rPr lang="zh-CN" altLang="en-US" sz="3600" dirty="0">
                <a:solidFill>
                  <a:schemeClr val="tx2"/>
                </a:solidFill>
                <a:latin typeface="Times New Roman" panose="02020603050405020304" pitchFamily="18" charset="0"/>
                <a:ea typeface="黑体" panose="02010609060101010101" pitchFamily="2" charset="-122"/>
              </a:rPr>
              <a:t>与传统方法的区别</a:t>
            </a:r>
            <a:endParaRPr lang="zh-CN" altLang="en-US" sz="3600" dirty="0">
              <a:solidFill>
                <a:schemeClr val="tx2"/>
              </a:solidFill>
              <a:latin typeface="Times New Roman" panose="02020603050405020304" pitchFamily="18" charset="0"/>
              <a:ea typeface="黑体" panose="02010609060101010101" pitchFamily="2" charset="-122"/>
            </a:endParaRPr>
          </a:p>
        </p:txBody>
      </p:sp>
      <p:sp>
        <p:nvSpPr>
          <p:cNvPr id="167939" name="矩形 167938"/>
          <p:cNvSpPr/>
          <p:nvPr/>
        </p:nvSpPr>
        <p:spPr>
          <a:xfrm>
            <a:off x="827088" y="1484313"/>
            <a:ext cx="8001000" cy="4970462"/>
          </a:xfrm>
          <a:prstGeom prst="rect">
            <a:avLst/>
          </a:prstGeom>
          <a:noFill/>
          <a:ln w="12700">
            <a:noFill/>
          </a:ln>
        </p:spPr>
        <p:txBody>
          <a:bodyPr/>
          <a:p>
            <a:pPr marL="342900" indent="-342900">
              <a:lnSpc>
                <a:spcPct val="90000"/>
              </a:lnSpc>
              <a:spcBef>
                <a:spcPct val="20000"/>
              </a:spcBef>
              <a:buClr>
                <a:schemeClr val="tx2"/>
              </a:buClr>
              <a:buSzPct val="90000"/>
              <a:buFont typeface="Symbol" panose="05050102010706020507" pitchFamily="18" charset="2"/>
              <a:buChar char="¨"/>
            </a:pPr>
            <a:r>
              <a:rPr lang="zh-CN" altLang="en-US" sz="3200" dirty="0">
                <a:latin typeface="Times New Roman" panose="02020603050405020304" pitchFamily="18" charset="0"/>
                <a:ea typeface="楷体_GB2312" pitchFamily="49" charset="-122"/>
              </a:rPr>
              <a:t>要较好地实现</a:t>
            </a:r>
            <a:r>
              <a:rPr lang="zh-CN" altLang="en-US" sz="3200" b="1" dirty="0">
                <a:solidFill>
                  <a:schemeClr val="hlink"/>
                </a:solidFill>
                <a:latin typeface="Times New Roman" panose="02020603050405020304" pitchFamily="18" charset="0"/>
                <a:ea typeface="楷体_GB2312" pitchFamily="49" charset="-122"/>
              </a:rPr>
              <a:t>传统方法</a:t>
            </a:r>
            <a:r>
              <a:rPr lang="zh-CN" altLang="en-US" sz="3200" dirty="0">
                <a:latin typeface="Times New Roman" panose="02020603050405020304" pitchFamily="18" charset="0"/>
                <a:ea typeface="楷体_GB2312" pitchFamily="49" charset="-122"/>
              </a:rPr>
              <a:t>，需要人工选择（构造）一些数目相对较少的“巧妙的特征”</a:t>
            </a:r>
            <a:endParaRPr lang="zh-CN" altLang="en-US" sz="3200" dirty="0">
              <a:latin typeface="Times New Roman" panose="02020603050405020304" pitchFamily="18" charset="0"/>
              <a:ea typeface="楷体_GB2312" pitchFamily="49" charset="-122"/>
            </a:endParaRPr>
          </a:p>
          <a:p>
            <a:pPr marL="342900" indent="-342900">
              <a:lnSpc>
                <a:spcPct val="90000"/>
              </a:lnSpc>
              <a:spcBef>
                <a:spcPct val="20000"/>
              </a:spcBef>
              <a:buClr>
                <a:schemeClr val="tx2"/>
              </a:buClr>
              <a:buSzPct val="90000"/>
              <a:buFont typeface="Symbol" panose="05050102010706020507" pitchFamily="18" charset="2"/>
              <a:buChar char="¨"/>
            </a:pPr>
            <a:endParaRPr lang="zh-CN" altLang="en-US" sz="3200" dirty="0">
              <a:latin typeface="Times New Roman" panose="02020603050405020304" pitchFamily="18" charset="0"/>
              <a:ea typeface="楷体_GB2312" pitchFamily="49" charset="-122"/>
            </a:endParaRPr>
          </a:p>
          <a:p>
            <a:pPr marL="342900" indent="-342900">
              <a:lnSpc>
                <a:spcPct val="90000"/>
              </a:lnSpc>
              <a:spcBef>
                <a:spcPct val="20000"/>
              </a:spcBef>
              <a:buClr>
                <a:schemeClr val="tx2"/>
              </a:buClr>
              <a:buSzPct val="90000"/>
              <a:buFont typeface="Symbol" panose="05050102010706020507" pitchFamily="18" charset="2"/>
              <a:buChar char="¨"/>
            </a:pPr>
            <a:r>
              <a:rPr lang="en-US" altLang="zh-CN" sz="3200" b="1">
                <a:solidFill>
                  <a:schemeClr val="hlink"/>
                </a:solidFill>
                <a:latin typeface="Times New Roman" panose="02020603050405020304" pitchFamily="18" charset="0"/>
                <a:ea typeface="楷体_GB2312" pitchFamily="49" charset="-122"/>
              </a:rPr>
              <a:t>SVM</a:t>
            </a:r>
            <a:r>
              <a:rPr lang="zh-CN" altLang="en-US" sz="3200" b="1" dirty="0">
                <a:solidFill>
                  <a:schemeClr val="hlink"/>
                </a:solidFill>
                <a:latin typeface="Times New Roman" panose="02020603050405020304" pitchFamily="18" charset="0"/>
                <a:ea typeface="楷体_GB2312" pitchFamily="49" charset="-122"/>
              </a:rPr>
              <a:t>方法</a:t>
            </a:r>
            <a:r>
              <a:rPr lang="zh-CN" altLang="en-US" sz="3200" dirty="0">
                <a:latin typeface="Times New Roman" panose="02020603050405020304" pitchFamily="18" charset="0"/>
                <a:ea typeface="楷体_GB2312" pitchFamily="49" charset="-122"/>
              </a:rPr>
              <a:t>则是自动地选择（构造）一些数目较少的“巧妙的特征”</a:t>
            </a:r>
            <a:endParaRPr lang="zh-CN" altLang="en-US" sz="3200" dirty="0">
              <a:latin typeface="Times New Roman" panose="02020603050405020304" pitchFamily="18" charset="0"/>
              <a:ea typeface="楷体_GB2312" pitchFamily="49" charset="-122"/>
            </a:endParaRPr>
          </a:p>
          <a:p>
            <a:pPr marL="342900" indent="-342900">
              <a:lnSpc>
                <a:spcPct val="90000"/>
              </a:lnSpc>
              <a:spcBef>
                <a:spcPct val="20000"/>
              </a:spcBef>
              <a:buClr>
                <a:schemeClr val="tx2"/>
              </a:buClr>
              <a:buSzPct val="90000"/>
              <a:buFont typeface="Symbol" panose="05050102010706020507" pitchFamily="18" charset="2"/>
              <a:buChar char="¨"/>
            </a:pPr>
            <a:endParaRPr lang="zh-CN" altLang="en-US" sz="3200" dirty="0">
              <a:latin typeface="Times New Roman" panose="02020603050405020304" pitchFamily="18" charset="0"/>
              <a:ea typeface="楷体_GB2312" pitchFamily="49" charset="-122"/>
            </a:endParaRPr>
          </a:p>
          <a:p>
            <a:pPr marL="342900" indent="-342900">
              <a:lnSpc>
                <a:spcPct val="90000"/>
              </a:lnSpc>
              <a:spcBef>
                <a:spcPct val="20000"/>
              </a:spcBef>
              <a:buClr>
                <a:schemeClr val="tx2"/>
              </a:buClr>
              <a:buSzPct val="90000"/>
              <a:buFont typeface="Symbol" panose="05050102010706020507" pitchFamily="18" charset="2"/>
              <a:buChar char="¨"/>
            </a:pPr>
            <a:r>
              <a:rPr lang="zh-CN" altLang="en-US" sz="3200" dirty="0">
                <a:latin typeface="Times New Roman" panose="02020603050405020304" pitchFamily="18" charset="0"/>
                <a:ea typeface="楷体_GB2312" pitchFamily="49" charset="-122"/>
              </a:rPr>
              <a:t>在实际应用中，可通过</a:t>
            </a:r>
            <a:r>
              <a:rPr lang="zh-CN" altLang="en-US" sz="3200" b="1" dirty="0">
                <a:solidFill>
                  <a:schemeClr val="hlink"/>
                </a:solidFill>
                <a:latin typeface="Times New Roman" panose="02020603050405020304" pitchFamily="18" charset="0"/>
                <a:ea typeface="楷体_GB2312" pitchFamily="49" charset="-122"/>
              </a:rPr>
              <a:t>构造两层（或多层）</a:t>
            </a:r>
            <a:r>
              <a:rPr lang="en-US" altLang="zh-CN" sz="3200" b="1">
                <a:solidFill>
                  <a:schemeClr val="hlink"/>
                </a:solidFill>
                <a:latin typeface="Times New Roman" panose="02020603050405020304" pitchFamily="18" charset="0"/>
                <a:ea typeface="楷体_GB2312" pitchFamily="49" charset="-122"/>
              </a:rPr>
              <a:t>SVM</a:t>
            </a:r>
            <a:r>
              <a:rPr lang="zh-CN" altLang="en-US" sz="3200" dirty="0">
                <a:latin typeface="Times New Roman" panose="02020603050405020304" pitchFamily="18" charset="0"/>
                <a:ea typeface="楷体_GB2312" pitchFamily="49" charset="-122"/>
              </a:rPr>
              <a:t>来选择“巧妙的特征”</a:t>
            </a:r>
            <a:endParaRPr lang="zh-CN" altLang="en-US" sz="3200" dirty="0">
              <a:latin typeface="Times New Roman" panose="02020603050405020304" pitchFamily="18" charset="0"/>
              <a:ea typeface="楷体_GB2312" pitchFamily="49"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标题 153601"/>
          <p:cNvSpPr>
            <a:spLocks noGrp="1"/>
          </p:cNvSpPr>
          <p:nvPr>
            <p:ph type="title"/>
          </p:nvPr>
        </p:nvSpPr>
        <p:spPr>
          <a:ln/>
        </p:spPr>
        <p:txBody>
          <a:bodyPr anchor="ctr"/>
          <a:p>
            <a:r>
              <a:rPr lang="zh-CN" altLang="en-US" sz="4000" b="1" dirty="0">
                <a:ea typeface="楷体_GB2312" pitchFamily="49" charset="-122"/>
              </a:rPr>
              <a:t>支持向量机算法研究</a:t>
            </a:r>
            <a:endParaRPr lang="zh-CN" altLang="en-US" sz="4000" b="1" dirty="0">
              <a:ea typeface="楷体_GB2312" pitchFamily="49" charset="-122"/>
            </a:endParaRPr>
          </a:p>
        </p:txBody>
      </p:sp>
      <p:sp>
        <p:nvSpPr>
          <p:cNvPr id="153603" name="文本占位符 153602"/>
          <p:cNvSpPr>
            <a:spLocks noGrp="1"/>
          </p:cNvSpPr>
          <p:nvPr>
            <p:ph type="body" idx="1"/>
          </p:nvPr>
        </p:nvSpPr>
        <p:spPr>
          <a:ln/>
        </p:spPr>
        <p:txBody>
          <a:bodyPr/>
          <a:p>
            <a:r>
              <a:rPr lang="zh-CN" altLang="en-US" dirty="0">
                <a:latin typeface="楷体_GB2312" pitchFamily="49" charset="-122"/>
                <a:ea typeface="楷体_GB2312" pitchFamily="49" charset="-122"/>
              </a:rPr>
              <a:t>支持向量机的本质是解一个</a:t>
            </a:r>
            <a:r>
              <a:rPr lang="zh-CN" altLang="en-US" dirty="0">
                <a:solidFill>
                  <a:srgbClr val="0000FF"/>
                </a:solidFill>
                <a:latin typeface="楷体_GB2312" pitchFamily="49" charset="-122"/>
                <a:ea typeface="楷体_GB2312" pitchFamily="49" charset="-122"/>
              </a:rPr>
              <a:t>二次规划问题</a:t>
            </a:r>
            <a:r>
              <a:rPr lang="en-US" altLang="zh-CN">
                <a:latin typeface="楷体_GB2312" pitchFamily="49" charset="-122"/>
                <a:ea typeface="楷体_GB2312" pitchFamily="49" charset="-122"/>
              </a:rPr>
              <a:t>,</a:t>
            </a:r>
            <a:r>
              <a:rPr lang="zh-CN" altLang="en-US" dirty="0">
                <a:latin typeface="楷体_GB2312" pitchFamily="49" charset="-122"/>
                <a:ea typeface="楷体_GB2312" pitchFamily="49" charset="-122"/>
              </a:rPr>
              <a:t>虽然有一些经典（如对偶方法、内点算法等）</a:t>
            </a:r>
            <a:r>
              <a:rPr lang="en-US" altLang="zh-CN">
                <a:latin typeface="楷体_GB2312" pitchFamily="49" charset="-122"/>
                <a:ea typeface="楷体_GB2312" pitchFamily="49" charset="-122"/>
              </a:rPr>
              <a:t>,</a:t>
            </a:r>
            <a:r>
              <a:rPr lang="zh-CN" altLang="en-US" dirty="0">
                <a:latin typeface="楷体_GB2312" pitchFamily="49" charset="-122"/>
                <a:ea typeface="楷体_GB2312" pitchFamily="49" charset="-122"/>
              </a:rPr>
              <a:t>但当训练集规模很大时</a:t>
            </a:r>
            <a:r>
              <a:rPr lang="en-US" altLang="zh-CN">
                <a:latin typeface="楷体_GB2312" pitchFamily="49" charset="-122"/>
                <a:ea typeface="楷体_GB2312" pitchFamily="49" charset="-122"/>
              </a:rPr>
              <a:t>,</a:t>
            </a:r>
            <a:r>
              <a:rPr lang="zh-CN" altLang="en-US" dirty="0">
                <a:latin typeface="楷体_GB2312" pitchFamily="49" charset="-122"/>
                <a:ea typeface="楷体_GB2312" pitchFamily="49" charset="-122"/>
              </a:rPr>
              <a:t>这些算法面临着维数灾难问题。为此</a:t>
            </a:r>
            <a:r>
              <a:rPr lang="en-US" altLang="zh-CN">
                <a:latin typeface="楷体_GB2312" pitchFamily="49" charset="-122"/>
                <a:ea typeface="楷体_GB2312" pitchFamily="49" charset="-122"/>
              </a:rPr>
              <a:t>,</a:t>
            </a:r>
            <a:r>
              <a:rPr lang="zh-CN" altLang="en-US" dirty="0">
                <a:latin typeface="楷体_GB2312" pitchFamily="49" charset="-122"/>
                <a:ea typeface="楷体_GB2312" pitchFamily="49" charset="-122"/>
              </a:rPr>
              <a:t>人们提出了许多针对大规模数据集的</a:t>
            </a:r>
            <a:r>
              <a:rPr lang="en-US" altLang="zh-CN">
                <a:latin typeface="楷体_GB2312" pitchFamily="49" charset="-122"/>
                <a:ea typeface="楷体_GB2312" pitchFamily="49" charset="-122"/>
              </a:rPr>
              <a:t>SVM</a:t>
            </a:r>
            <a:r>
              <a:rPr lang="zh-CN" altLang="en-US" dirty="0">
                <a:latin typeface="楷体_GB2312" pitchFamily="49" charset="-122"/>
                <a:ea typeface="楷体_GB2312" pitchFamily="49" charset="-122"/>
              </a:rPr>
              <a:t>训练算法。</a:t>
            </a:r>
            <a:endParaRPr lang="zh-CN" altLang="en-US" dirty="0">
              <a:latin typeface="楷体_GB2312" pitchFamily="49" charset="-122"/>
              <a:ea typeface="楷体_GB2312" pitchFamily="49"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标题 154625"/>
          <p:cNvSpPr>
            <a:spLocks noGrp="1"/>
          </p:cNvSpPr>
          <p:nvPr>
            <p:ph type="title"/>
          </p:nvPr>
        </p:nvSpPr>
        <p:spPr>
          <a:ln/>
        </p:spPr>
        <p:txBody>
          <a:bodyPr anchor="ctr"/>
          <a:p>
            <a:r>
              <a:rPr lang="zh-CN" altLang="en-US" sz="4000" dirty="0">
                <a:ea typeface="楷体_GB2312" pitchFamily="49" charset="-122"/>
              </a:rPr>
              <a:t>支持向量机算法研究（续</a:t>
            </a:r>
            <a:r>
              <a:rPr lang="en-US" altLang="zh-CN" sz="4000">
                <a:ea typeface="楷体_GB2312" pitchFamily="49" charset="-122"/>
              </a:rPr>
              <a:t>1</a:t>
            </a:r>
            <a:r>
              <a:rPr lang="zh-CN" altLang="en-US" sz="4000" dirty="0">
                <a:ea typeface="楷体_GB2312" pitchFamily="49" charset="-122"/>
              </a:rPr>
              <a:t>）</a:t>
            </a:r>
            <a:endParaRPr lang="zh-CN" altLang="en-US" sz="4000" dirty="0">
              <a:ea typeface="楷体_GB2312" pitchFamily="49" charset="-122"/>
            </a:endParaRPr>
          </a:p>
        </p:txBody>
      </p:sp>
      <p:sp>
        <p:nvSpPr>
          <p:cNvPr id="154627" name="文本占位符 154626"/>
          <p:cNvSpPr>
            <a:spLocks noGrp="1"/>
          </p:cNvSpPr>
          <p:nvPr>
            <p:ph type="body" idx="1"/>
          </p:nvPr>
        </p:nvSpPr>
        <p:spPr>
          <a:xfrm>
            <a:off x="539750" y="1981200"/>
            <a:ext cx="8147050" cy="3968750"/>
          </a:xfrm>
          <a:ln/>
        </p:spPr>
        <p:txBody>
          <a:bodyPr/>
          <a:p>
            <a:pPr>
              <a:lnSpc>
                <a:spcPct val="90000"/>
              </a:lnSpc>
            </a:pPr>
            <a:r>
              <a:rPr lang="zh-CN" altLang="en-US" dirty="0">
                <a:latin typeface="楷体_GB2312" pitchFamily="49" charset="-122"/>
                <a:ea typeface="楷体_GB2312" pitchFamily="49" charset="-122"/>
              </a:rPr>
              <a:t>思路</a:t>
            </a:r>
            <a:r>
              <a:rPr lang="en-US" altLang="zh-CN">
                <a:latin typeface="楷体_GB2312" pitchFamily="49" charset="-122"/>
                <a:ea typeface="楷体_GB2312" pitchFamily="49" charset="-122"/>
              </a:rPr>
              <a:t>1</a:t>
            </a:r>
            <a:r>
              <a:rPr lang="zh-CN" altLang="en-US" dirty="0">
                <a:latin typeface="楷体_GB2312" pitchFamily="49" charset="-122"/>
                <a:ea typeface="楷体_GB2312" pitchFamily="49" charset="-122"/>
              </a:rPr>
              <a:t>：分解子问题</a:t>
            </a:r>
            <a:endParaRPr lang="zh-CN" altLang="en-US" dirty="0">
              <a:latin typeface="楷体_GB2312" pitchFamily="49" charset="-122"/>
              <a:ea typeface="楷体_GB2312" pitchFamily="49" charset="-122"/>
            </a:endParaRPr>
          </a:p>
          <a:p>
            <a:pPr lvl="1">
              <a:lnSpc>
                <a:spcPct val="90000"/>
              </a:lnSpc>
            </a:pPr>
            <a:r>
              <a:rPr lang="zh-CN" altLang="en-US" dirty="0">
                <a:latin typeface="楷体_GB2312" pitchFamily="49" charset="-122"/>
                <a:ea typeface="楷体_GB2312" pitchFamily="49" charset="-122"/>
              </a:rPr>
              <a:t>块算法</a:t>
            </a:r>
            <a:endParaRPr lang="zh-CN" altLang="en-US" dirty="0">
              <a:latin typeface="楷体_GB2312" pitchFamily="49" charset="-122"/>
              <a:ea typeface="楷体_GB2312" pitchFamily="49" charset="-122"/>
            </a:endParaRPr>
          </a:p>
          <a:p>
            <a:pPr lvl="1">
              <a:lnSpc>
                <a:spcPct val="90000"/>
              </a:lnSpc>
            </a:pPr>
            <a:r>
              <a:rPr lang="en-US" altLang="zh-CN">
                <a:latin typeface="Times New Roman" panose="02020603050405020304" pitchFamily="18" charset="0"/>
              </a:rPr>
              <a:t>SMO</a:t>
            </a:r>
            <a:r>
              <a:rPr lang="zh-CN" altLang="en-US" dirty="0">
                <a:latin typeface="Times New Roman" panose="02020603050405020304" pitchFamily="18" charset="0"/>
                <a:ea typeface="楷体_GB2312" pitchFamily="49" charset="-122"/>
              </a:rPr>
              <a:t>算法</a:t>
            </a:r>
            <a:r>
              <a:rPr lang="en-US" altLang="zh-CN">
                <a:latin typeface="Times New Roman" panose="02020603050405020304" pitchFamily="18" charset="0"/>
              </a:rPr>
              <a:t>(Sequential Minimal Optimization)</a:t>
            </a:r>
            <a:endParaRPr lang="en-US" altLang="zh-CN">
              <a:latin typeface="Times New Roman" panose="02020603050405020304" pitchFamily="18" charset="0"/>
            </a:endParaRPr>
          </a:p>
          <a:p>
            <a:pPr lvl="1">
              <a:lnSpc>
                <a:spcPct val="90000"/>
              </a:lnSpc>
            </a:pPr>
            <a:endParaRPr lang="en-US" altLang="zh-CN">
              <a:latin typeface="Times New Roman" panose="02020603050405020304" pitchFamily="18" charset="0"/>
            </a:endParaRPr>
          </a:p>
          <a:p>
            <a:pPr>
              <a:lnSpc>
                <a:spcPct val="90000"/>
              </a:lnSpc>
            </a:pPr>
            <a:r>
              <a:rPr lang="zh-CN" altLang="en-US" dirty="0">
                <a:latin typeface="Times New Roman" panose="02020603050405020304" pitchFamily="18" charset="0"/>
                <a:ea typeface="楷体_GB2312" pitchFamily="49" charset="-122"/>
              </a:rPr>
              <a:t>思路</a:t>
            </a:r>
            <a:r>
              <a:rPr lang="en-US" altLang="zh-CN">
                <a:latin typeface="Times New Roman" panose="02020603050405020304" pitchFamily="18" charset="0"/>
                <a:ea typeface="楷体_GB2312" pitchFamily="49" charset="-122"/>
              </a:rPr>
              <a:t>2</a:t>
            </a:r>
            <a:r>
              <a:rPr lang="zh-CN" altLang="en-US" dirty="0">
                <a:latin typeface="Times New Roman" panose="02020603050405020304" pitchFamily="18" charset="0"/>
                <a:ea typeface="楷体_GB2312" pitchFamily="49" charset="-122"/>
              </a:rPr>
              <a:t>：序列优化</a:t>
            </a:r>
            <a:endParaRPr lang="zh-CN" altLang="en-US" dirty="0">
              <a:latin typeface="Times New Roman" panose="02020603050405020304" pitchFamily="18" charset="0"/>
              <a:ea typeface="楷体_GB2312" pitchFamily="49" charset="-122"/>
            </a:endParaRPr>
          </a:p>
          <a:p>
            <a:pPr>
              <a:lnSpc>
                <a:spcPct val="90000"/>
              </a:lnSpc>
            </a:pPr>
            <a:endParaRPr lang="zh-CN" altLang="en-US" dirty="0">
              <a:latin typeface="Times New Roman" panose="02020603050405020304" pitchFamily="18" charset="0"/>
              <a:ea typeface="楷体_GB2312" pitchFamily="49" charset="-122"/>
            </a:endParaRPr>
          </a:p>
          <a:p>
            <a:pPr>
              <a:lnSpc>
                <a:spcPct val="90000"/>
              </a:lnSpc>
            </a:pPr>
            <a:r>
              <a:rPr lang="zh-CN" altLang="en-US" dirty="0">
                <a:latin typeface="Times New Roman" panose="02020603050405020304" pitchFamily="18" charset="0"/>
                <a:ea typeface="楷体_GB2312" pitchFamily="49" charset="-122"/>
              </a:rPr>
              <a:t>思路</a:t>
            </a:r>
            <a:r>
              <a:rPr lang="en-US" altLang="zh-CN">
                <a:latin typeface="Times New Roman" panose="02020603050405020304" pitchFamily="18" charset="0"/>
                <a:ea typeface="楷体_GB2312" pitchFamily="49" charset="-122"/>
              </a:rPr>
              <a:t>3</a:t>
            </a:r>
            <a:r>
              <a:rPr lang="zh-CN" altLang="en-US" dirty="0">
                <a:latin typeface="Times New Roman" panose="02020603050405020304" pitchFamily="18" charset="0"/>
                <a:ea typeface="楷体_GB2312" pitchFamily="49" charset="-122"/>
              </a:rPr>
              <a:t>：近邻</a:t>
            </a:r>
            <a:r>
              <a:rPr lang="en-US" altLang="zh-CN">
                <a:latin typeface="Times New Roman" panose="02020603050405020304" pitchFamily="18" charset="0"/>
                <a:ea typeface="楷体_GB2312" pitchFamily="49" charset="-122"/>
              </a:rPr>
              <a:t>SVM</a:t>
            </a:r>
            <a:endParaRPr lang="en-US" altLang="zh-CN">
              <a:latin typeface="Times New Roman" panose="02020603050405020304" pitchFamily="18" charset="0"/>
              <a:ea typeface="楷体_GB2312" pitchFamily="49" charset="-122"/>
            </a:endParaRPr>
          </a:p>
          <a:p>
            <a:pPr>
              <a:lnSpc>
                <a:spcPct val="90000"/>
              </a:lnSpc>
            </a:pPr>
            <a:endParaRPr lang="en-US" altLang="zh-CN" sz="2800">
              <a:latin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标题 155649"/>
          <p:cNvSpPr>
            <a:spLocks noGrp="1"/>
          </p:cNvSpPr>
          <p:nvPr>
            <p:ph type="title"/>
          </p:nvPr>
        </p:nvSpPr>
        <p:spPr>
          <a:xfrm>
            <a:off x="611188" y="457200"/>
            <a:ext cx="8075612" cy="1371600"/>
          </a:xfrm>
          <a:ln/>
        </p:spPr>
        <p:txBody>
          <a:bodyPr anchor="ctr"/>
          <a:p>
            <a:r>
              <a:rPr lang="zh-CN" altLang="en-US" sz="4000" dirty="0">
                <a:ea typeface="楷体_GB2312" pitchFamily="49" charset="-122"/>
              </a:rPr>
              <a:t>支持向量机算法研究（续</a:t>
            </a:r>
            <a:r>
              <a:rPr lang="en-US" altLang="zh-CN" sz="4000">
                <a:ea typeface="楷体_GB2312" pitchFamily="49" charset="-122"/>
              </a:rPr>
              <a:t>2</a:t>
            </a:r>
            <a:r>
              <a:rPr lang="zh-CN" altLang="en-US" sz="4000" dirty="0">
                <a:ea typeface="楷体_GB2312" pitchFamily="49" charset="-122"/>
              </a:rPr>
              <a:t>）</a:t>
            </a:r>
            <a:endParaRPr lang="zh-CN" altLang="en-US" sz="4000" dirty="0">
              <a:ea typeface="楷体_GB2312" pitchFamily="49" charset="-122"/>
            </a:endParaRPr>
          </a:p>
        </p:txBody>
      </p:sp>
      <p:sp>
        <p:nvSpPr>
          <p:cNvPr id="155651" name="文本占位符 155650"/>
          <p:cNvSpPr>
            <a:spLocks noGrp="1"/>
          </p:cNvSpPr>
          <p:nvPr>
            <p:ph type="body" idx="1"/>
          </p:nvPr>
        </p:nvSpPr>
        <p:spPr>
          <a:ln/>
        </p:spPr>
        <p:txBody>
          <a:bodyPr/>
          <a:p>
            <a:r>
              <a:rPr lang="zh-CN" altLang="en-US" dirty="0">
                <a:latin typeface="楷体_GB2312" pitchFamily="49" charset="-122"/>
                <a:ea typeface="楷体_GB2312" pitchFamily="49" charset="-122"/>
              </a:rPr>
              <a:t>训练</a:t>
            </a:r>
            <a:r>
              <a:rPr lang="en-US" altLang="zh-CN">
                <a:latin typeface="楷体_GB2312" pitchFamily="49" charset="-122"/>
                <a:ea typeface="楷体_GB2312" pitchFamily="49" charset="-122"/>
              </a:rPr>
              <a:t>SVM</a:t>
            </a:r>
            <a:r>
              <a:rPr lang="zh-CN" altLang="en-US" dirty="0">
                <a:latin typeface="楷体_GB2312" pitchFamily="49" charset="-122"/>
                <a:ea typeface="楷体_GB2312" pitchFamily="49" charset="-122"/>
              </a:rPr>
              <a:t>的绝大多数算法都是针对分类问题</a:t>
            </a:r>
            <a:r>
              <a:rPr lang="en-US" altLang="zh-CN">
                <a:latin typeface="楷体_GB2312" pitchFamily="49" charset="-122"/>
                <a:ea typeface="楷体_GB2312" pitchFamily="49" charset="-122"/>
              </a:rPr>
              <a:t>,</a:t>
            </a:r>
            <a:r>
              <a:rPr lang="zh-CN" altLang="en-US" dirty="0">
                <a:latin typeface="楷体_GB2312" pitchFamily="49" charset="-122"/>
                <a:ea typeface="楷体_GB2312" pitchFamily="49" charset="-122"/>
              </a:rPr>
              <a:t>只有一小部分算法考虑了回归函数的估计问题。</a:t>
            </a:r>
            <a:endParaRPr lang="zh-CN" altLang="en-US" dirty="0">
              <a:latin typeface="楷体_GB2312" pitchFamily="49" charset="-122"/>
              <a:ea typeface="楷体_GB2312" pitchFamily="49" charset="-122"/>
            </a:endParaRPr>
          </a:p>
          <a:p>
            <a:endParaRPr lang="en-US" altLang="zh-CN">
              <a:latin typeface="楷体_GB2312" pitchFamily="49" charset="-122"/>
              <a:ea typeface="楷体_GB2312" pitchFamily="49" charset="-122"/>
            </a:endParaRPr>
          </a:p>
          <a:p>
            <a:r>
              <a:rPr lang="zh-CN" altLang="en-US" dirty="0">
                <a:latin typeface="楷体_GB2312" pitchFamily="49" charset="-122"/>
                <a:ea typeface="楷体_GB2312" pitchFamily="49" charset="-122"/>
              </a:rPr>
              <a:t>提高算法效率、降低复杂度。</a:t>
            </a:r>
            <a:endParaRPr lang="zh-CN" altLang="en-US" dirty="0">
              <a:latin typeface="楷体_GB2312" pitchFamily="49" charset="-122"/>
              <a:ea typeface="楷体_GB2312"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4" name="矩形 194563"/>
          <p:cNvSpPr/>
          <p:nvPr/>
        </p:nvSpPr>
        <p:spPr>
          <a:xfrm>
            <a:off x="611188" y="457200"/>
            <a:ext cx="8075612" cy="523875"/>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4400" u="none" kern="1200" baseline="0">
                <a:solidFill>
                  <a:schemeClr val="tx1"/>
                </a:solidFill>
                <a:latin typeface="Arial" panose="020B0604020202020204" pitchFamily="34" charset="0"/>
                <a:ea typeface="宋体" panose="02010600030101010101" pitchFamily="2" charset="-122"/>
              </a:defRPr>
            </a:lvl1pPr>
          </a:lstStyle>
          <a:p>
            <a:pPr lvl="0"/>
            <a:r>
              <a:rPr lang="zh-CN" altLang="en-US" sz="4000" dirty="0">
                <a:ea typeface="楷体_GB2312" pitchFamily="49" charset="-122"/>
              </a:rPr>
              <a:t>支持向量机算法研究（续</a:t>
            </a:r>
            <a:r>
              <a:rPr lang="en-US" altLang="zh-CN" sz="4000">
                <a:ea typeface="楷体_GB2312" pitchFamily="49" charset="-122"/>
              </a:rPr>
              <a:t>3</a:t>
            </a:r>
            <a:r>
              <a:rPr lang="zh-CN" altLang="en-US" sz="4000" dirty="0">
                <a:ea typeface="楷体_GB2312" pitchFamily="49" charset="-122"/>
              </a:rPr>
              <a:t>）</a:t>
            </a:r>
            <a:endParaRPr lang="zh-CN" altLang="en-US" sz="4000" dirty="0">
              <a:ea typeface="楷体_GB2312" pitchFamily="49" charset="-122"/>
            </a:endParaRPr>
          </a:p>
        </p:txBody>
      </p:sp>
      <p:sp>
        <p:nvSpPr>
          <p:cNvPr id="194565" name="矩形 194564"/>
          <p:cNvSpPr/>
          <p:nvPr/>
        </p:nvSpPr>
        <p:spPr>
          <a:xfrm>
            <a:off x="755650" y="1052513"/>
            <a:ext cx="7942263" cy="5589587"/>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32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8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5pPr>
          </a:lstStyle>
          <a:p>
            <a:pPr lvl="0"/>
            <a:r>
              <a:rPr lang="en-US" altLang="zh-CN" sz="2800">
                <a:latin typeface="Times New Roman" panose="02020603050405020304" pitchFamily="18" charset="0"/>
                <a:ea typeface="楷体_GB2312" pitchFamily="49" charset="-122"/>
              </a:rPr>
              <a:t>SVM</a:t>
            </a:r>
            <a:r>
              <a:rPr lang="zh-CN" altLang="en-US" sz="2800" dirty="0">
                <a:latin typeface="Times New Roman" panose="02020603050405020304" pitchFamily="18" charset="0"/>
                <a:ea typeface="楷体_GB2312" pitchFamily="49" charset="-122"/>
              </a:rPr>
              <a:t>增量学习算法的研究</a:t>
            </a:r>
            <a:endParaRPr lang="zh-CN" altLang="en-US" sz="2800" dirty="0">
              <a:latin typeface="Times New Roman" panose="02020603050405020304" pitchFamily="18" charset="0"/>
              <a:ea typeface="楷体_GB2312" pitchFamily="49" charset="-122"/>
            </a:endParaRPr>
          </a:p>
          <a:p>
            <a:pPr lvl="0"/>
            <a:r>
              <a:rPr lang="zh-CN" altLang="en-US" sz="2800" dirty="0">
                <a:latin typeface="Times New Roman" panose="02020603050405020304" pitchFamily="18" charset="0"/>
                <a:ea typeface="楷体_GB2312" pitchFamily="49" charset="-122"/>
              </a:rPr>
              <a:t>超球面</a:t>
            </a:r>
            <a:r>
              <a:rPr lang="en-US" altLang="zh-CN" sz="2800">
                <a:latin typeface="Times New Roman" panose="02020603050405020304" pitchFamily="18" charset="0"/>
                <a:ea typeface="楷体_GB2312" pitchFamily="49" charset="-122"/>
              </a:rPr>
              <a:t>SVM</a:t>
            </a:r>
            <a:r>
              <a:rPr lang="zh-CN" altLang="en-US" sz="2800" dirty="0">
                <a:latin typeface="Times New Roman" panose="02020603050405020304" pitchFamily="18" charset="0"/>
                <a:ea typeface="楷体_GB2312" pitchFamily="49" charset="-122"/>
              </a:rPr>
              <a:t>算法研究</a:t>
            </a:r>
            <a:endParaRPr lang="zh-CN" altLang="en-US" sz="2800" dirty="0">
              <a:latin typeface="Times New Roman" panose="02020603050405020304" pitchFamily="18" charset="0"/>
              <a:ea typeface="楷体_GB2312" pitchFamily="49" charset="-122"/>
            </a:endParaRPr>
          </a:p>
          <a:p>
            <a:pPr lvl="1"/>
            <a:r>
              <a:rPr lang="en-US" altLang="zh-CN" sz="2400">
                <a:latin typeface="Times New Roman" panose="02020603050405020304" pitchFamily="18" charset="0"/>
                <a:ea typeface="楷体_GB2312" pitchFamily="49" charset="-122"/>
              </a:rPr>
              <a:t>One-class SVM</a:t>
            </a:r>
            <a:r>
              <a:rPr lang="zh-CN" altLang="en-US" sz="2400" dirty="0">
                <a:latin typeface="Times New Roman" panose="02020603050405020304" pitchFamily="18" charset="0"/>
                <a:ea typeface="楷体_GB2312" pitchFamily="49" charset="-122"/>
              </a:rPr>
              <a:t>算法</a:t>
            </a:r>
            <a:endParaRPr lang="zh-CN" altLang="en-US" sz="2400" dirty="0">
              <a:latin typeface="Times New Roman" panose="02020603050405020304" pitchFamily="18" charset="0"/>
              <a:ea typeface="楷体_GB2312" pitchFamily="49" charset="-122"/>
            </a:endParaRPr>
          </a:p>
          <a:p>
            <a:pPr lvl="1"/>
            <a:r>
              <a:rPr lang="en-US" altLang="zh-CN" sz="2400">
                <a:latin typeface="Times New Roman" panose="02020603050405020304" pitchFamily="18" charset="0"/>
                <a:ea typeface="楷体_GB2312" pitchFamily="49" charset="-122"/>
              </a:rPr>
              <a:t>……</a:t>
            </a:r>
            <a:endParaRPr lang="en-US" altLang="zh-CN" sz="2400">
              <a:latin typeface="Times New Roman" panose="02020603050405020304" pitchFamily="18" charset="0"/>
              <a:ea typeface="楷体_GB2312" pitchFamily="49" charset="-122"/>
            </a:endParaRPr>
          </a:p>
          <a:p>
            <a:pPr lvl="0"/>
            <a:r>
              <a:rPr lang="en-US" altLang="zh-CN" sz="2800">
                <a:latin typeface="Times New Roman" panose="02020603050405020304" pitchFamily="18" charset="0"/>
                <a:ea typeface="楷体_GB2312" pitchFamily="49" charset="-122"/>
              </a:rPr>
              <a:t>SVM</a:t>
            </a:r>
            <a:r>
              <a:rPr lang="zh-CN" altLang="en-US" sz="2800" dirty="0">
                <a:latin typeface="Times New Roman" panose="02020603050405020304" pitchFamily="18" charset="0"/>
                <a:ea typeface="楷体_GB2312" pitchFamily="49" charset="-122"/>
              </a:rPr>
              <a:t>多值分类器算法</a:t>
            </a:r>
            <a:endParaRPr lang="zh-CN" altLang="en-US" sz="2800" dirty="0">
              <a:latin typeface="Times New Roman" panose="02020603050405020304" pitchFamily="18" charset="0"/>
              <a:ea typeface="楷体_GB2312" pitchFamily="49" charset="-122"/>
            </a:endParaRPr>
          </a:p>
          <a:p>
            <a:pPr lvl="1"/>
            <a:r>
              <a:rPr lang="en-US" altLang="zh-CN" sz="2400">
                <a:latin typeface="Times New Roman" panose="02020603050405020304" pitchFamily="18" charset="0"/>
                <a:ea typeface="楷体_GB2312" pitchFamily="49" charset="-122"/>
              </a:rPr>
              <a:t>One-against-the-rest</a:t>
            </a:r>
            <a:r>
              <a:rPr lang="zh-CN" altLang="en-US" sz="2400" dirty="0">
                <a:latin typeface="Times New Roman" panose="02020603050405020304" pitchFamily="18" charset="0"/>
                <a:ea typeface="楷体_GB2312" pitchFamily="49" charset="-122"/>
              </a:rPr>
              <a:t>（一对多方法）</a:t>
            </a:r>
            <a:endParaRPr lang="zh-CN" altLang="en-US" sz="2400" dirty="0">
              <a:latin typeface="Times New Roman" panose="02020603050405020304" pitchFamily="18" charset="0"/>
              <a:ea typeface="楷体_GB2312" pitchFamily="49" charset="-122"/>
            </a:endParaRPr>
          </a:p>
          <a:p>
            <a:pPr lvl="1"/>
            <a:r>
              <a:rPr lang="en-US" altLang="zh-CN" sz="2400">
                <a:latin typeface="Times New Roman" panose="02020603050405020304" pitchFamily="18" charset="0"/>
                <a:ea typeface="楷体_GB2312" pitchFamily="49" charset="-122"/>
              </a:rPr>
              <a:t>One-against-one</a:t>
            </a:r>
            <a:r>
              <a:rPr lang="zh-CN" altLang="en-US" sz="2400" dirty="0">
                <a:latin typeface="Times New Roman" panose="02020603050405020304" pitchFamily="18" charset="0"/>
                <a:ea typeface="楷体_GB2312" pitchFamily="49" charset="-122"/>
              </a:rPr>
              <a:t>（一对一方法）</a:t>
            </a:r>
            <a:endParaRPr lang="zh-CN" altLang="en-US" sz="2400" dirty="0">
              <a:latin typeface="Times New Roman" panose="02020603050405020304" pitchFamily="18" charset="0"/>
              <a:ea typeface="楷体_GB2312" pitchFamily="49" charset="-122"/>
            </a:endParaRPr>
          </a:p>
          <a:p>
            <a:pPr lvl="1"/>
            <a:r>
              <a:rPr lang="en-US" altLang="zh-CN" sz="2400">
                <a:latin typeface="Times New Roman" panose="02020603050405020304" pitchFamily="18" charset="0"/>
                <a:ea typeface="楷体_GB2312" pitchFamily="49" charset="-122"/>
              </a:rPr>
              <a:t>Multi-class Objective Functions</a:t>
            </a:r>
            <a:r>
              <a:rPr lang="zh-CN" altLang="en-US" sz="2400" dirty="0">
                <a:latin typeface="Times New Roman" panose="02020603050405020304" pitchFamily="18" charset="0"/>
                <a:ea typeface="楷体_GB2312" pitchFamily="49" charset="-122"/>
              </a:rPr>
              <a:t>（多类</a:t>
            </a:r>
            <a:r>
              <a:rPr lang="en-US" altLang="zh-CN" sz="2400">
                <a:latin typeface="Times New Roman" panose="02020603050405020304" pitchFamily="18" charset="0"/>
                <a:ea typeface="楷体_GB2312" pitchFamily="49" charset="-122"/>
              </a:rPr>
              <a:t>SVM</a:t>
            </a:r>
            <a:r>
              <a:rPr lang="zh-CN" altLang="en-US" sz="2400" dirty="0">
                <a:latin typeface="Times New Roman" panose="02020603050405020304" pitchFamily="18" charset="0"/>
                <a:ea typeface="楷体_GB2312" pitchFamily="49" charset="-122"/>
              </a:rPr>
              <a:t>）</a:t>
            </a:r>
            <a:endParaRPr lang="zh-CN" altLang="en-US" sz="2400" dirty="0">
              <a:latin typeface="Times New Roman" panose="02020603050405020304" pitchFamily="18" charset="0"/>
              <a:ea typeface="楷体_GB2312" pitchFamily="49" charset="-122"/>
            </a:endParaRPr>
          </a:p>
          <a:p>
            <a:pPr lvl="1"/>
            <a:r>
              <a:rPr lang="en-US" altLang="zh-CN" sz="2400">
                <a:latin typeface="Times New Roman" panose="02020603050405020304" pitchFamily="18" charset="0"/>
                <a:ea typeface="楷体_GB2312" pitchFamily="49" charset="-122"/>
              </a:rPr>
              <a:t>Decision Directed Acyclic Graph, DDAG</a:t>
            </a:r>
            <a:endParaRPr lang="en-US" altLang="zh-CN" sz="2400">
              <a:latin typeface="Times New Roman" panose="02020603050405020304" pitchFamily="18" charset="0"/>
              <a:ea typeface="楷体_GB2312" pitchFamily="49" charset="-122"/>
            </a:endParaRPr>
          </a:p>
          <a:p>
            <a:pPr lvl="1"/>
            <a:r>
              <a:rPr lang="en-US" altLang="zh-CN" sz="2400">
                <a:latin typeface="Times New Roman" panose="02020603050405020304" pitchFamily="18" charset="0"/>
                <a:ea typeface="楷体_GB2312" pitchFamily="49" charset="-122"/>
              </a:rPr>
              <a:t>SVM Decision Tree</a:t>
            </a:r>
            <a:endParaRPr lang="en-US" altLang="zh-CN" sz="2400">
              <a:latin typeface="Times New Roman" panose="02020603050405020304" pitchFamily="18" charset="0"/>
              <a:ea typeface="楷体_GB2312" pitchFamily="49" charset="-122"/>
            </a:endParaRPr>
          </a:p>
          <a:p>
            <a:pPr lvl="1"/>
            <a:r>
              <a:rPr lang="zh-CN" altLang="en-US" sz="2400" dirty="0">
                <a:latin typeface="Times New Roman" panose="02020603050405020304" pitchFamily="18" charset="0"/>
                <a:ea typeface="楷体_GB2312" pitchFamily="49" charset="-122"/>
              </a:rPr>
              <a:t>超球面</a:t>
            </a:r>
            <a:r>
              <a:rPr lang="en-US" altLang="zh-CN" sz="2400">
                <a:latin typeface="Times New Roman" panose="02020603050405020304" pitchFamily="18" charset="0"/>
                <a:ea typeface="楷体_GB2312" pitchFamily="49" charset="-122"/>
              </a:rPr>
              <a:t>SVM</a:t>
            </a:r>
            <a:r>
              <a:rPr lang="zh-CN" altLang="en-US" sz="2400" dirty="0">
                <a:latin typeface="Times New Roman" panose="02020603050405020304" pitchFamily="18" charset="0"/>
                <a:ea typeface="楷体_GB2312" pitchFamily="49" charset="-122"/>
              </a:rPr>
              <a:t>多值分类器</a:t>
            </a:r>
            <a:endParaRPr lang="zh-CN" altLang="en-US" sz="2400" dirty="0">
              <a:latin typeface="Times New Roman" panose="02020603050405020304" pitchFamily="18" charset="0"/>
              <a:ea typeface="楷体_GB2312" pitchFamily="49" charset="-122"/>
            </a:endParaRPr>
          </a:p>
          <a:p>
            <a:pPr lvl="1"/>
            <a:r>
              <a:rPr lang="en-US" altLang="zh-CN" sz="2400">
                <a:latin typeface="Times New Roman" panose="02020603050405020304" pitchFamily="18" charset="0"/>
                <a:ea typeface="楷体_GB2312" pitchFamily="49" charset="-122"/>
              </a:rPr>
              <a:t>……</a:t>
            </a:r>
            <a:endParaRPr lang="en-US" altLang="zh-CN" sz="2400">
              <a:latin typeface="Times New Roman" panose="02020603050405020304" pitchFamily="18" charset="0"/>
              <a:ea typeface="楷体_GB2312"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标题 157697"/>
          <p:cNvSpPr>
            <a:spLocks noGrp="1"/>
          </p:cNvSpPr>
          <p:nvPr>
            <p:ph type="title"/>
          </p:nvPr>
        </p:nvSpPr>
        <p:spPr>
          <a:xfrm>
            <a:off x="684213" y="457200"/>
            <a:ext cx="8002587" cy="1027113"/>
          </a:xfrm>
          <a:ln/>
        </p:spPr>
        <p:txBody>
          <a:bodyPr anchor="ctr"/>
          <a:p>
            <a:r>
              <a:rPr lang="zh-CN" altLang="en-US" sz="4000" dirty="0">
                <a:ea typeface="楷体_GB2312" pitchFamily="49" charset="-122"/>
              </a:rPr>
              <a:t>总结</a:t>
            </a:r>
            <a:endParaRPr lang="zh-CN" altLang="en-US" sz="4000" dirty="0">
              <a:ea typeface="楷体_GB2312" pitchFamily="49" charset="-122"/>
            </a:endParaRPr>
          </a:p>
        </p:txBody>
      </p:sp>
      <p:sp>
        <p:nvSpPr>
          <p:cNvPr id="157699" name="文本占位符 157698"/>
          <p:cNvSpPr>
            <a:spLocks noGrp="1"/>
          </p:cNvSpPr>
          <p:nvPr>
            <p:ph type="body" idx="1"/>
          </p:nvPr>
        </p:nvSpPr>
        <p:spPr>
          <a:xfrm>
            <a:off x="539750" y="1700213"/>
            <a:ext cx="8075613" cy="4256087"/>
          </a:xfrm>
          <a:ln/>
        </p:spPr>
        <p:txBody>
          <a:bodyPr/>
          <a:p>
            <a:r>
              <a:rPr lang="en-US" altLang="zh-CN">
                <a:ea typeface="楷体_GB2312" pitchFamily="49" charset="-122"/>
              </a:rPr>
              <a:t>SVM</a:t>
            </a:r>
            <a:r>
              <a:rPr lang="zh-CN" altLang="en-US" dirty="0">
                <a:ea typeface="楷体_GB2312" pitchFamily="49" charset="-122"/>
              </a:rPr>
              <a:t>在模式识别、回归函数估计、预测等大量应用中取得了良好的效果</a:t>
            </a:r>
            <a:endParaRPr lang="en-US" altLang="zh-CN">
              <a:ea typeface="楷体_GB2312" pitchFamily="49" charset="-122"/>
            </a:endParaRPr>
          </a:p>
          <a:p>
            <a:r>
              <a:rPr lang="en-US" altLang="zh-CN">
                <a:ea typeface="楷体_GB2312" pitchFamily="49" charset="-122"/>
              </a:rPr>
              <a:t>SVM</a:t>
            </a:r>
            <a:r>
              <a:rPr lang="zh-CN" altLang="en-US" dirty="0">
                <a:ea typeface="楷体_GB2312" pitchFamily="49" charset="-122"/>
              </a:rPr>
              <a:t>存在两个主要问题：</a:t>
            </a:r>
            <a:endParaRPr lang="zh-CN" altLang="en-US" dirty="0">
              <a:ea typeface="楷体_GB2312" pitchFamily="49" charset="-122"/>
            </a:endParaRPr>
          </a:p>
          <a:p>
            <a:pPr lvl="1"/>
            <a:r>
              <a:rPr lang="zh-CN" altLang="en-US" dirty="0">
                <a:ea typeface="楷体_GB2312" pitchFamily="49" charset="-122"/>
              </a:rPr>
              <a:t>二次规划的训练速度</a:t>
            </a:r>
            <a:endParaRPr lang="zh-CN" altLang="en-US" dirty="0">
              <a:ea typeface="楷体_GB2312" pitchFamily="49" charset="-122"/>
            </a:endParaRPr>
          </a:p>
          <a:p>
            <a:pPr lvl="1"/>
            <a:r>
              <a:rPr lang="zh-CN" altLang="en-US" dirty="0">
                <a:ea typeface="楷体_GB2312" pitchFamily="49" charset="-122"/>
              </a:rPr>
              <a:t>核函数的选择</a:t>
            </a:r>
            <a:endParaRPr lang="zh-CN" altLang="en-US" dirty="0">
              <a:ea typeface="楷体_GB2312" pitchFamily="49" charset="-122"/>
            </a:endParaRPr>
          </a:p>
          <a:p>
            <a:pPr lvl="1"/>
            <a:endParaRPr lang="zh-CN" altLang="en-US" dirty="0">
              <a:ea typeface="楷体_GB2312" pitchFamily="49" charset="-122"/>
            </a:endParaRPr>
          </a:p>
          <a:p>
            <a:r>
              <a:rPr lang="zh-CN" altLang="en-US" dirty="0">
                <a:solidFill>
                  <a:srgbClr val="0000FF"/>
                </a:solidFill>
                <a:ea typeface="楷体_GB2312" pitchFamily="49" charset="-122"/>
              </a:rPr>
              <a:t>前途是光明的，道路是曲折的。</a:t>
            </a:r>
            <a:endParaRPr lang="zh-CN" altLang="en-US" dirty="0">
              <a:solidFill>
                <a:srgbClr val="0000FF"/>
              </a:solidFill>
              <a:ea typeface="楷体_GB2312" pitchFamily="49" charset="-122"/>
            </a:endParaRPr>
          </a:p>
          <a:p>
            <a:pPr lvl="1">
              <a:buNone/>
            </a:pPr>
            <a:endParaRPr lang="zh-CN" altLang="en-US" dirty="0">
              <a:ea typeface="楷体_GB2312"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标题 124929"/>
          <p:cNvSpPr>
            <a:spLocks noGrp="1"/>
          </p:cNvSpPr>
          <p:nvPr>
            <p:ph type="title"/>
          </p:nvPr>
        </p:nvSpPr>
        <p:spPr>
          <a:xfrm>
            <a:off x="468313" y="476250"/>
            <a:ext cx="8229600" cy="952500"/>
          </a:xfrm>
          <a:ln/>
        </p:spPr>
        <p:txBody>
          <a:bodyPr anchor="ctr"/>
          <a:p>
            <a:r>
              <a:rPr lang="zh-CN" altLang="en-US" sz="4000" dirty="0">
                <a:latin typeface="楷体_GB2312" pitchFamily="49" charset="-122"/>
                <a:ea typeface="楷体_GB2312" pitchFamily="49" charset="-122"/>
              </a:rPr>
              <a:t>主要参考文献：</a:t>
            </a:r>
            <a:endParaRPr lang="zh-CN" altLang="en-US" sz="4000" dirty="0">
              <a:latin typeface="楷体_GB2312" pitchFamily="49" charset="-122"/>
              <a:ea typeface="楷体_GB2312" pitchFamily="49" charset="-122"/>
            </a:endParaRPr>
          </a:p>
        </p:txBody>
      </p:sp>
      <p:sp>
        <p:nvSpPr>
          <p:cNvPr id="124931" name="文本占位符 124930"/>
          <p:cNvSpPr>
            <a:spLocks noGrp="1"/>
          </p:cNvSpPr>
          <p:nvPr>
            <p:ph type="body" idx="1"/>
          </p:nvPr>
        </p:nvSpPr>
        <p:spPr>
          <a:xfrm>
            <a:off x="395288" y="1484313"/>
            <a:ext cx="8523287" cy="5181600"/>
          </a:xfrm>
          <a:ln/>
        </p:spPr>
        <p:txBody>
          <a:bodyPr/>
          <a:p>
            <a:r>
              <a:rPr lang="en-US" altLang="zh-CN">
                <a:latin typeface="Times New Roman" panose="02020603050405020304" pitchFamily="18" charset="0"/>
              </a:rPr>
              <a:t>A tutorial on support vector machines for pattern recognition. </a:t>
            </a:r>
            <a:r>
              <a:rPr lang="en-US" altLang="zh-CN" i="1">
                <a:latin typeface="Times New Roman" panose="02020603050405020304" pitchFamily="18" charset="0"/>
              </a:rPr>
              <a:t>Data Mining and Knowledge Discovery</a:t>
            </a:r>
            <a:r>
              <a:rPr lang="en-US" altLang="zh-CN">
                <a:latin typeface="Times New Roman" panose="02020603050405020304" pitchFamily="18" charset="0"/>
              </a:rPr>
              <a:t>,1998,2(2)</a:t>
            </a:r>
            <a:endParaRPr lang="en-US" altLang="zh-CN">
              <a:latin typeface="Times New Roman" panose="02020603050405020304" pitchFamily="18" charset="0"/>
            </a:endParaRPr>
          </a:p>
          <a:p>
            <a:r>
              <a:rPr lang="en-US" altLang="zh-CN" err="1">
                <a:latin typeface="Times New Roman" panose="02020603050405020304" pitchFamily="18" charset="0"/>
              </a:rPr>
              <a:t>Vapnik</a:t>
            </a:r>
            <a:r>
              <a:rPr lang="en-US" altLang="zh-CN">
                <a:latin typeface="Times New Roman" panose="02020603050405020304" pitchFamily="18" charset="0"/>
              </a:rPr>
              <a:t> V N. </a:t>
            </a:r>
            <a:r>
              <a:rPr lang="en-US" altLang="zh-CN" i="1">
                <a:latin typeface="Times New Roman" panose="02020603050405020304" pitchFamily="18" charset="0"/>
              </a:rPr>
              <a:t>The Nature of Statistical Learning Theory</a:t>
            </a:r>
            <a:r>
              <a:rPr lang="en-US" altLang="zh-CN">
                <a:latin typeface="Times New Roman" panose="02020603050405020304" pitchFamily="18" charset="0"/>
              </a:rPr>
              <a:t>, NY: Springer-</a:t>
            </a:r>
            <a:r>
              <a:rPr lang="en-US" altLang="zh-CN" err="1">
                <a:latin typeface="Times New Roman" panose="02020603050405020304" pitchFamily="18" charset="0"/>
              </a:rPr>
              <a:t>Verlag</a:t>
            </a:r>
            <a:r>
              <a:rPr lang="en-US" altLang="zh-CN">
                <a:latin typeface="Times New Roman" panose="02020603050405020304" pitchFamily="18" charset="0"/>
              </a:rPr>
              <a:t>, 1995</a:t>
            </a:r>
            <a:r>
              <a:rPr lang="en-US" altLang="zh-CN" sz="2800">
                <a:latin typeface="Times New Roman" panose="02020603050405020304" pitchFamily="18" charset="0"/>
              </a:rPr>
              <a:t>（</a:t>
            </a:r>
            <a:r>
              <a:rPr lang="zh-CN" altLang="en-US" sz="2800" dirty="0">
                <a:latin typeface="Times New Roman" panose="02020603050405020304" pitchFamily="18" charset="0"/>
              </a:rPr>
              <a:t>中译本：</a:t>
            </a:r>
            <a:r>
              <a:rPr lang="zh-CN" altLang="en-US" sz="2800" dirty="0">
                <a:latin typeface="Times New Roman" panose="02020603050405020304" pitchFamily="18" charset="0"/>
                <a:ea typeface="楷体_GB2312" pitchFamily="49" charset="-122"/>
              </a:rPr>
              <a:t>张学工译.《统计学习理论的本质》.清华大学出版社,2000）</a:t>
            </a:r>
            <a:endParaRPr lang="zh-CN" altLang="en-US" sz="2800" dirty="0">
              <a:latin typeface="Times New Roman" panose="02020603050405020304" pitchFamily="18" charset="0"/>
              <a:ea typeface="楷体_GB2312" pitchFamily="49" charset="-122"/>
            </a:endParaRPr>
          </a:p>
          <a:p>
            <a:pPr>
              <a:buNone/>
            </a:pPr>
            <a:r>
              <a:rPr lang="zh-CN" altLang="en-US" sz="2800" dirty="0">
                <a:solidFill>
                  <a:schemeClr val="hlink"/>
                </a:solidFill>
                <a:latin typeface="楷体_GB2312" pitchFamily="49" charset="-122"/>
                <a:ea typeface="楷体_GB2312" pitchFamily="49" charset="-122"/>
              </a:rPr>
              <a:t>【说明】：该书附带介绍了很多科学研究的基本原则，很有启发、借鉴意义。</a:t>
            </a:r>
            <a:endParaRPr lang="zh-CN" altLang="en-US" sz="2800" dirty="0">
              <a:solidFill>
                <a:schemeClr val="hlink"/>
              </a:solidFill>
              <a:latin typeface="楷体_GB2312" pitchFamily="49" charset="-122"/>
              <a:ea typeface="楷体_GB2312" pitchFamily="49"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3" name="矩形 163842"/>
          <p:cNvSpPr/>
          <p:nvPr/>
        </p:nvSpPr>
        <p:spPr>
          <a:xfrm>
            <a:off x="468313" y="1628775"/>
            <a:ext cx="8064500" cy="4637088"/>
          </a:xfrm>
          <a:prstGeom prst="rect">
            <a:avLst/>
          </a:prstGeom>
          <a:noFill/>
          <a:ln w="12700">
            <a:noFill/>
          </a:ln>
        </p:spPr>
        <p:txBody>
          <a:bodyPr/>
          <a:p>
            <a:pPr marL="342900" indent="-342900">
              <a:spcBef>
                <a:spcPct val="20000"/>
              </a:spcBef>
              <a:buClr>
                <a:schemeClr val="bg2"/>
              </a:buClr>
              <a:buSzPct val="75000"/>
              <a:buFont typeface="Wingdings" panose="05000000000000000000" pitchFamily="2" charset="2"/>
              <a:buChar char="n"/>
            </a:pPr>
            <a:r>
              <a:rPr lang="en-US" altLang="zh-CN" sz="3200">
                <a:latin typeface="Times New Roman" panose="02020603050405020304" pitchFamily="18" charset="0"/>
                <a:ea typeface="楷体_GB2312" pitchFamily="49" charset="-122"/>
              </a:rPr>
              <a:t>Introduction to Support Vector Machine.</a:t>
            </a:r>
            <a:endParaRPr lang="en-US" altLang="zh-CN" sz="3200">
              <a:latin typeface="Times New Roman" panose="02020603050405020304" pitchFamily="18" charset="0"/>
              <a:ea typeface="楷体_GB2312" pitchFamily="49" charset="-122"/>
            </a:endParaRPr>
          </a:p>
          <a:p>
            <a:pPr marL="342900" indent="-342900">
              <a:spcBef>
                <a:spcPct val="20000"/>
              </a:spcBef>
              <a:buClr>
                <a:schemeClr val="bg2"/>
              </a:buClr>
              <a:buSzPct val="75000"/>
              <a:buFont typeface="Wingdings" panose="05000000000000000000" pitchFamily="2" charset="2"/>
              <a:buChar char="n"/>
            </a:pPr>
            <a:r>
              <a:rPr lang="en-US" altLang="zh-CN" sz="3200" err="1">
                <a:latin typeface="Times New Roman" panose="02020603050405020304" pitchFamily="18" charset="0"/>
                <a:ea typeface="楷体_GB2312" pitchFamily="49" charset="-122"/>
              </a:rPr>
              <a:t>Vapnik</a:t>
            </a:r>
            <a:r>
              <a:rPr lang="en-US" altLang="zh-CN" sz="3200">
                <a:latin typeface="Times New Roman" panose="02020603050405020304" pitchFamily="18" charset="0"/>
                <a:ea typeface="楷体_GB2312" pitchFamily="49" charset="-122"/>
              </a:rPr>
              <a:t> V N. </a:t>
            </a:r>
            <a:r>
              <a:rPr lang="zh-CN" altLang="en-US" sz="3200" dirty="0">
                <a:latin typeface="Times New Roman" panose="02020603050405020304" pitchFamily="18" charset="0"/>
                <a:ea typeface="楷体_GB2312" pitchFamily="49" charset="-122"/>
              </a:rPr>
              <a:t>著，张学工译. 统计学习理论.人民邮电出版社</a:t>
            </a:r>
            <a:r>
              <a:rPr lang="en-US" altLang="zh-CN" sz="3200">
                <a:latin typeface="Times New Roman" panose="02020603050405020304" pitchFamily="18" charset="0"/>
                <a:ea typeface="楷体_GB2312" pitchFamily="49" charset="-122"/>
              </a:rPr>
              <a:t>.</a:t>
            </a:r>
            <a:endParaRPr lang="en-US" altLang="zh-CN" sz="3200">
              <a:latin typeface="Times New Roman" panose="02020603050405020304" pitchFamily="18" charset="0"/>
              <a:ea typeface="楷体_GB2312" pitchFamily="49" charset="-122"/>
            </a:endParaRPr>
          </a:p>
          <a:p>
            <a:pPr marL="342900" indent="-342900">
              <a:spcBef>
                <a:spcPct val="20000"/>
              </a:spcBef>
              <a:buClr>
                <a:schemeClr val="bg2"/>
              </a:buClr>
              <a:buSzPct val="75000"/>
              <a:buFont typeface="Wingdings" panose="05000000000000000000" pitchFamily="2" charset="2"/>
              <a:buChar char="n"/>
            </a:pPr>
            <a:r>
              <a:rPr lang="zh-CN" altLang="en-US" sz="3200" dirty="0">
                <a:latin typeface="Times New Roman" panose="02020603050405020304" pitchFamily="18" charset="0"/>
                <a:ea typeface="楷体_GB2312" pitchFamily="49" charset="-122"/>
              </a:rPr>
              <a:t>张学工. 关于统计学习理论与支持向量机</a:t>
            </a:r>
            <a:r>
              <a:rPr lang="en-US" altLang="zh-CN" sz="3200">
                <a:latin typeface="Times New Roman" panose="02020603050405020304" pitchFamily="18" charset="0"/>
                <a:ea typeface="楷体_GB2312" pitchFamily="49" charset="-122"/>
              </a:rPr>
              <a:t>. </a:t>
            </a:r>
            <a:r>
              <a:rPr lang="zh-CN" altLang="en-US" sz="3200" dirty="0">
                <a:latin typeface="Times New Roman" panose="02020603050405020304" pitchFamily="18" charset="0"/>
                <a:ea typeface="楷体_GB2312" pitchFamily="49" charset="-122"/>
              </a:rPr>
              <a:t>自动化学报, </a:t>
            </a:r>
            <a:r>
              <a:rPr lang="en-US" altLang="zh-CN" sz="3200">
                <a:latin typeface="Times New Roman" panose="02020603050405020304" pitchFamily="18" charset="0"/>
                <a:ea typeface="楷体_GB2312" pitchFamily="49" charset="-122"/>
              </a:rPr>
              <a:t>2000</a:t>
            </a:r>
            <a:r>
              <a:rPr lang="zh-CN" altLang="en-US" sz="3200" dirty="0">
                <a:latin typeface="Times New Roman" panose="02020603050405020304" pitchFamily="18" charset="0"/>
                <a:ea typeface="楷体_GB2312" pitchFamily="49" charset="-122"/>
              </a:rPr>
              <a:t>年第</a:t>
            </a:r>
            <a:r>
              <a:rPr lang="en-US" altLang="zh-CN" sz="3200">
                <a:latin typeface="Times New Roman" panose="02020603050405020304" pitchFamily="18" charset="0"/>
                <a:ea typeface="楷体_GB2312" pitchFamily="49" charset="-122"/>
              </a:rPr>
              <a:t>1</a:t>
            </a:r>
            <a:r>
              <a:rPr lang="zh-CN" altLang="en-US" sz="3200" dirty="0">
                <a:latin typeface="Times New Roman" panose="02020603050405020304" pitchFamily="18" charset="0"/>
                <a:ea typeface="楷体_GB2312" pitchFamily="49" charset="-122"/>
              </a:rPr>
              <a:t>期</a:t>
            </a:r>
            <a:r>
              <a:rPr lang="en-US" altLang="zh-CN" sz="3200">
                <a:latin typeface="Times New Roman" panose="02020603050405020304" pitchFamily="18" charset="0"/>
                <a:ea typeface="楷体_GB2312" pitchFamily="49" charset="-122"/>
              </a:rPr>
              <a:t>.</a:t>
            </a:r>
            <a:endParaRPr lang="en-US" altLang="zh-CN" sz="3200">
              <a:latin typeface="Times New Roman" panose="02020603050405020304" pitchFamily="18" charset="0"/>
              <a:ea typeface="楷体_GB2312" pitchFamily="49" charset="-122"/>
            </a:endParaRPr>
          </a:p>
          <a:p>
            <a:pPr marL="342900" indent="-342900">
              <a:spcBef>
                <a:spcPct val="20000"/>
              </a:spcBef>
              <a:buClr>
                <a:schemeClr val="bg2"/>
              </a:buClr>
              <a:buSzPct val="75000"/>
              <a:buFont typeface="Wingdings" panose="05000000000000000000" pitchFamily="2" charset="2"/>
              <a:buChar char="n"/>
            </a:pPr>
            <a:r>
              <a:rPr lang="zh-CN" altLang="en-US" sz="3200" dirty="0">
                <a:latin typeface="Times New Roman" panose="02020603050405020304" pitchFamily="18" charset="0"/>
                <a:ea typeface="楷体_GB2312" pitchFamily="49" charset="-122"/>
              </a:rPr>
              <a:t>史朝辉</a:t>
            </a:r>
            <a:r>
              <a:rPr lang="en-US" altLang="zh-CN" sz="3200">
                <a:latin typeface="Times New Roman" panose="02020603050405020304" pitchFamily="18" charset="0"/>
                <a:ea typeface="楷体_GB2312" pitchFamily="49" charset="-122"/>
              </a:rPr>
              <a:t>. SVM</a:t>
            </a:r>
            <a:r>
              <a:rPr lang="zh-CN" altLang="en-US" sz="3200" dirty="0">
                <a:latin typeface="Times New Roman" panose="02020603050405020304" pitchFamily="18" charset="0"/>
                <a:ea typeface="楷体_GB2312" pitchFamily="49" charset="-122"/>
              </a:rPr>
              <a:t>算法研究及在</a:t>
            </a:r>
            <a:r>
              <a:rPr lang="en-US" altLang="zh-CN" sz="3200">
                <a:latin typeface="Times New Roman" panose="02020603050405020304" pitchFamily="18" charset="0"/>
                <a:ea typeface="楷体_GB2312" pitchFamily="49" charset="-122"/>
              </a:rPr>
              <a:t>HRRP</a:t>
            </a:r>
            <a:r>
              <a:rPr lang="zh-CN" altLang="en-US" sz="3200" dirty="0">
                <a:latin typeface="Times New Roman" panose="02020603050405020304" pitchFamily="18" charset="0"/>
                <a:ea typeface="楷体_GB2312" pitchFamily="49" charset="-122"/>
              </a:rPr>
              <a:t>分类中的应用</a:t>
            </a:r>
            <a:r>
              <a:rPr lang="en-US" altLang="zh-CN" sz="3200">
                <a:latin typeface="Times New Roman" panose="02020603050405020304" pitchFamily="18" charset="0"/>
                <a:ea typeface="楷体_GB2312" pitchFamily="49" charset="-122"/>
              </a:rPr>
              <a:t>. </a:t>
            </a:r>
            <a:r>
              <a:rPr lang="zh-CN" altLang="en-US" sz="3200" dirty="0">
                <a:latin typeface="Times New Roman" panose="02020603050405020304" pitchFamily="18" charset="0"/>
                <a:ea typeface="楷体_GB2312" pitchFamily="49" charset="-122"/>
              </a:rPr>
              <a:t>空军工程大学硕士学位论文</a:t>
            </a:r>
            <a:r>
              <a:rPr lang="en-US" altLang="zh-CN" sz="3200">
                <a:latin typeface="Times New Roman" panose="02020603050405020304" pitchFamily="18" charset="0"/>
                <a:ea typeface="楷体_GB2312" pitchFamily="49" charset="-122"/>
              </a:rPr>
              <a:t>, 2005.</a:t>
            </a:r>
            <a:endParaRPr lang="en-US" altLang="zh-CN" sz="3200">
              <a:latin typeface="Times New Roman" panose="02020603050405020304" pitchFamily="18" charset="0"/>
              <a:ea typeface="楷体_GB2312" pitchFamily="49" charset="-122"/>
            </a:endParaRPr>
          </a:p>
          <a:p>
            <a:pPr marL="342900" indent="-342900">
              <a:spcBef>
                <a:spcPct val="20000"/>
              </a:spcBef>
              <a:buClr>
                <a:schemeClr val="tx2"/>
              </a:buClr>
              <a:buSzPct val="90000"/>
              <a:buFont typeface="Symbol" panose="05050102010706020507" pitchFamily="18" charset="2"/>
              <a:buNone/>
            </a:pPr>
            <a:endParaRPr lang="en-US" altLang="zh-CN" sz="3200">
              <a:latin typeface="Times New Roman" panose="02020603050405020304" pitchFamily="18" charset="0"/>
              <a:ea typeface="楷体_GB2312" pitchFamily="49" charset="-122"/>
            </a:endParaRPr>
          </a:p>
        </p:txBody>
      </p:sp>
      <p:sp>
        <p:nvSpPr>
          <p:cNvPr id="163844" name="矩形 163843"/>
          <p:cNvSpPr/>
          <p:nvPr/>
        </p:nvSpPr>
        <p:spPr>
          <a:xfrm>
            <a:off x="468313" y="476250"/>
            <a:ext cx="8229600" cy="9525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4400" u="none" kern="1200" baseline="0">
                <a:solidFill>
                  <a:schemeClr val="tx1"/>
                </a:solidFill>
                <a:latin typeface="Arial" panose="020B0604020202020204" pitchFamily="34" charset="0"/>
                <a:ea typeface="宋体" panose="02010600030101010101" pitchFamily="2" charset="-122"/>
              </a:defRPr>
            </a:lvl1pPr>
          </a:lstStyle>
          <a:p>
            <a:pPr lvl="0"/>
            <a:r>
              <a:rPr lang="zh-CN" altLang="en-US" sz="4000" dirty="0">
                <a:latin typeface="楷体_GB2312" pitchFamily="49" charset="-122"/>
                <a:ea typeface="楷体_GB2312" pitchFamily="49" charset="-122"/>
              </a:rPr>
              <a:t>主要参考文献（续）：</a:t>
            </a:r>
            <a:endParaRPr lang="zh-CN" altLang="en-US" sz="4000" dirty="0">
              <a:latin typeface="楷体_GB2312" pitchFamily="49" charset="-122"/>
              <a:ea typeface="楷体_GB2312"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矩形 168961"/>
          <p:cNvSpPr/>
          <p:nvPr/>
        </p:nvSpPr>
        <p:spPr>
          <a:xfrm>
            <a:off x="755650" y="476250"/>
            <a:ext cx="7772400" cy="914400"/>
          </a:xfrm>
          <a:prstGeom prst="rect">
            <a:avLst/>
          </a:prstGeom>
          <a:noFill/>
          <a:ln w="12700">
            <a:noFill/>
          </a:ln>
        </p:spPr>
        <p:txBody>
          <a:bodyPr anchor="ctr"/>
          <a:p>
            <a:r>
              <a:rPr lang="en-US" altLang="zh-CN" sz="3600">
                <a:solidFill>
                  <a:schemeClr val="tx2"/>
                </a:solidFill>
                <a:latin typeface="黑体" panose="02010609060101010101" pitchFamily="2" charset="-122"/>
                <a:ea typeface="黑体" panose="02010609060101010101" pitchFamily="2" charset="-122"/>
              </a:rPr>
              <a:t>SLT &amp; SVM</a:t>
            </a:r>
            <a:r>
              <a:rPr lang="zh-CN" altLang="en-US" sz="3600" dirty="0">
                <a:solidFill>
                  <a:schemeClr val="tx2"/>
                </a:solidFill>
                <a:latin typeface="黑体" panose="02010609060101010101" pitchFamily="2" charset="-122"/>
                <a:ea typeface="黑体" panose="02010609060101010101" pitchFamily="2" charset="-122"/>
              </a:rPr>
              <a:t>集以下模型于一身：</a:t>
            </a:r>
            <a:endParaRPr lang="zh-CN" altLang="en-US" sz="3600" dirty="0">
              <a:solidFill>
                <a:schemeClr val="tx2"/>
              </a:solidFill>
              <a:latin typeface="黑体" panose="02010609060101010101" pitchFamily="2" charset="-122"/>
              <a:ea typeface="黑体" panose="02010609060101010101" pitchFamily="2" charset="-122"/>
            </a:endParaRPr>
          </a:p>
        </p:txBody>
      </p:sp>
      <p:sp>
        <p:nvSpPr>
          <p:cNvPr id="168963" name="矩形 168962"/>
          <p:cNvSpPr/>
          <p:nvPr/>
        </p:nvSpPr>
        <p:spPr>
          <a:xfrm>
            <a:off x="900113" y="1628775"/>
            <a:ext cx="7772400" cy="4495800"/>
          </a:xfrm>
          <a:prstGeom prst="rect">
            <a:avLst/>
          </a:prstGeom>
          <a:noFill/>
          <a:ln w="12700">
            <a:noFill/>
          </a:ln>
        </p:spPr>
        <p:txBody>
          <a:bodyPr/>
          <a:p>
            <a:pPr marL="342900" indent="-342900">
              <a:lnSpc>
                <a:spcPct val="90000"/>
              </a:lnSpc>
              <a:spcBef>
                <a:spcPct val="20000"/>
              </a:spcBef>
              <a:buClr>
                <a:schemeClr val="tx2"/>
              </a:buClr>
              <a:buSzPct val="90000"/>
              <a:buFont typeface="Symbol" panose="05050102010706020507" pitchFamily="18" charset="2"/>
              <a:buChar char="¨"/>
            </a:pPr>
            <a:r>
              <a:rPr lang="zh-CN" altLang="en-US" sz="3200" dirty="0">
                <a:latin typeface="Times New Roman" panose="02020603050405020304" pitchFamily="18" charset="0"/>
                <a:ea typeface="楷体_GB2312" pitchFamily="49" charset="-122"/>
              </a:rPr>
              <a:t>结构风险最小化（</a:t>
            </a:r>
            <a:r>
              <a:rPr lang="en-US" altLang="zh-CN" sz="3200">
                <a:latin typeface="Times New Roman" panose="02020603050405020304" pitchFamily="18" charset="0"/>
                <a:ea typeface="楷体_GB2312" pitchFamily="49" charset="-122"/>
              </a:rPr>
              <a:t>SRM）</a:t>
            </a:r>
            <a:r>
              <a:rPr lang="zh-CN" altLang="en-US" sz="3200" dirty="0">
                <a:latin typeface="Times New Roman" panose="02020603050405020304" pitchFamily="18" charset="0"/>
                <a:ea typeface="楷体_GB2312" pitchFamily="49" charset="-122"/>
              </a:rPr>
              <a:t>模型</a:t>
            </a:r>
            <a:endParaRPr lang="zh-CN" altLang="en-US" sz="3200" dirty="0">
              <a:latin typeface="Times New Roman" panose="02020603050405020304" pitchFamily="18" charset="0"/>
              <a:ea typeface="楷体_GB2312" pitchFamily="49" charset="-122"/>
            </a:endParaRPr>
          </a:p>
          <a:p>
            <a:pPr marL="342900" indent="-342900">
              <a:lnSpc>
                <a:spcPct val="90000"/>
              </a:lnSpc>
              <a:spcBef>
                <a:spcPct val="20000"/>
              </a:spcBef>
              <a:buClr>
                <a:schemeClr val="tx2"/>
              </a:buClr>
              <a:buSzPct val="90000"/>
              <a:buFont typeface="Symbol" panose="05050102010706020507" pitchFamily="18" charset="2"/>
              <a:buChar char="¨"/>
            </a:pPr>
            <a:r>
              <a:rPr lang="zh-CN" altLang="en-US" sz="3200" dirty="0">
                <a:latin typeface="Times New Roman" panose="02020603050405020304" pitchFamily="18" charset="0"/>
                <a:ea typeface="楷体_GB2312" pitchFamily="49" charset="-122"/>
              </a:rPr>
              <a:t>数据压缩模型</a:t>
            </a:r>
            <a:endParaRPr lang="zh-CN" altLang="en-US" sz="3200" dirty="0">
              <a:latin typeface="Times New Roman" panose="02020603050405020304" pitchFamily="18" charset="0"/>
              <a:ea typeface="楷体_GB2312" pitchFamily="49" charset="-122"/>
            </a:endParaRPr>
          </a:p>
          <a:p>
            <a:pPr marL="342900" indent="-342900">
              <a:lnSpc>
                <a:spcPct val="90000"/>
              </a:lnSpc>
              <a:spcBef>
                <a:spcPct val="20000"/>
              </a:spcBef>
              <a:buClr>
                <a:schemeClr val="tx2"/>
              </a:buClr>
              <a:buSzPct val="90000"/>
              <a:buFont typeface="Symbol" panose="05050102010706020507" pitchFamily="18" charset="2"/>
              <a:buChar char="¨"/>
            </a:pPr>
            <a:r>
              <a:rPr lang="zh-CN" altLang="en-US" sz="3200" dirty="0">
                <a:latin typeface="Times New Roman" panose="02020603050405020304" pitchFamily="18" charset="0"/>
                <a:ea typeface="楷体_GB2312" pitchFamily="49" charset="-122"/>
              </a:rPr>
              <a:t>构造复合特征的一个通用模型</a:t>
            </a:r>
            <a:endParaRPr lang="zh-CN" altLang="en-US" sz="3200" dirty="0">
              <a:latin typeface="Times New Roman" panose="02020603050405020304" pitchFamily="18" charset="0"/>
              <a:ea typeface="楷体_GB2312" pitchFamily="49" charset="-122"/>
            </a:endParaRPr>
          </a:p>
          <a:p>
            <a:pPr marL="342900" indent="-342900">
              <a:lnSpc>
                <a:spcPct val="90000"/>
              </a:lnSpc>
              <a:spcBef>
                <a:spcPct val="20000"/>
              </a:spcBef>
              <a:buClr>
                <a:schemeClr val="tx2"/>
              </a:buClr>
              <a:buSzPct val="90000"/>
              <a:buFont typeface="Symbol" panose="05050102010706020507" pitchFamily="18" charset="2"/>
              <a:buNone/>
            </a:pPr>
            <a:r>
              <a:rPr lang="zh-CN" altLang="en-US" sz="3200" dirty="0">
                <a:latin typeface="Times New Roman" panose="02020603050405020304" pitchFamily="18" charset="0"/>
                <a:ea typeface="楷体_GB2312" pitchFamily="49" charset="-122"/>
              </a:rPr>
              <a:t>    在希尔伯特空间中的内积回旋可以  看作是构造特征的一种标准途径。</a:t>
            </a:r>
            <a:endParaRPr lang="zh-CN" altLang="en-US" sz="3200" dirty="0">
              <a:latin typeface="Times New Roman" panose="02020603050405020304" pitchFamily="18" charset="0"/>
              <a:ea typeface="楷体_GB2312" pitchFamily="49" charset="-122"/>
            </a:endParaRPr>
          </a:p>
          <a:p>
            <a:pPr marL="342900" indent="-342900">
              <a:lnSpc>
                <a:spcPct val="90000"/>
              </a:lnSpc>
              <a:spcBef>
                <a:spcPct val="20000"/>
              </a:spcBef>
              <a:buClr>
                <a:schemeClr val="tx2"/>
              </a:buClr>
              <a:buSzPct val="90000"/>
              <a:buFont typeface="Symbol" panose="05050102010706020507" pitchFamily="18" charset="2"/>
              <a:buChar char="¨"/>
            </a:pPr>
            <a:r>
              <a:rPr lang="zh-CN" altLang="en-US" sz="3200" dirty="0">
                <a:latin typeface="Times New Roman" panose="02020603050405020304" pitchFamily="18" charset="0"/>
                <a:ea typeface="楷体_GB2312" pitchFamily="49" charset="-122"/>
              </a:rPr>
              <a:t>对实际数据的一种模型</a:t>
            </a:r>
            <a:endParaRPr lang="zh-CN" altLang="en-US" sz="3200" dirty="0">
              <a:latin typeface="Times New Roman" panose="02020603050405020304" pitchFamily="18" charset="0"/>
              <a:ea typeface="楷体_GB2312" pitchFamily="49" charset="-122"/>
            </a:endParaRPr>
          </a:p>
          <a:p>
            <a:pPr marL="342900" indent="-342900">
              <a:lnSpc>
                <a:spcPct val="90000"/>
              </a:lnSpc>
              <a:spcBef>
                <a:spcPct val="20000"/>
              </a:spcBef>
              <a:buClr>
                <a:schemeClr val="tx2"/>
              </a:buClr>
              <a:buSzPct val="90000"/>
              <a:buFont typeface="Symbol" panose="05050102010706020507" pitchFamily="18" charset="2"/>
              <a:buNone/>
            </a:pPr>
            <a:r>
              <a:rPr lang="zh-CN" altLang="en-US" sz="3200" dirty="0">
                <a:latin typeface="Times New Roman" panose="02020603050405020304" pitchFamily="18" charset="0"/>
                <a:ea typeface="楷体_GB2312" pitchFamily="49" charset="-122"/>
              </a:rPr>
              <a:t>     一个小的支持向量集合可能足以对不同的机器代表整个训练集。</a:t>
            </a:r>
            <a:endParaRPr lang="zh-CN" altLang="en-US" sz="3200" dirty="0">
              <a:latin typeface="Times New Roman" panose="02020603050405020304" pitchFamily="18" charset="0"/>
              <a:ea typeface="楷体_GB2312"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28673"/>
          <p:cNvSpPr>
            <a:spLocks noGrp="1"/>
          </p:cNvSpPr>
          <p:nvPr>
            <p:ph type="title"/>
          </p:nvPr>
        </p:nvSpPr>
        <p:spPr>
          <a:xfrm>
            <a:off x="611188" y="260350"/>
            <a:ext cx="7772400" cy="1008063"/>
          </a:xfrm>
          <a:ln/>
        </p:spPr>
        <p:txBody>
          <a:bodyPr anchor="ctr"/>
          <a:p>
            <a:r>
              <a:rPr lang="en-US" altLang="zh-CN" sz="3600" b="1">
                <a:latin typeface="Times New Roman" panose="02020603050405020304" pitchFamily="18" charset="0"/>
                <a:ea typeface="楷体_GB2312" pitchFamily="49" charset="-122"/>
              </a:rPr>
              <a:t>SLT</a:t>
            </a:r>
            <a:r>
              <a:rPr lang="zh-CN" altLang="en-US" sz="3600" b="1" dirty="0">
                <a:latin typeface="Times New Roman" panose="02020603050405020304" pitchFamily="18" charset="0"/>
                <a:ea typeface="楷体_GB2312" pitchFamily="49" charset="-122"/>
              </a:rPr>
              <a:t>中的基本概念</a:t>
            </a:r>
            <a:endParaRPr lang="zh-CN" altLang="en-US" sz="3600" b="1" dirty="0">
              <a:latin typeface="Times New Roman" panose="02020603050405020304" pitchFamily="18" charset="0"/>
              <a:ea typeface="楷体_GB2312" pitchFamily="49" charset="-122"/>
            </a:endParaRPr>
          </a:p>
        </p:txBody>
      </p:sp>
      <p:sp>
        <p:nvSpPr>
          <p:cNvPr id="28675" name="文本占位符 28674"/>
          <p:cNvSpPr>
            <a:spLocks noGrp="1"/>
          </p:cNvSpPr>
          <p:nvPr>
            <p:ph type="body" idx="1"/>
          </p:nvPr>
        </p:nvSpPr>
        <p:spPr>
          <a:xfrm>
            <a:off x="684213" y="1196975"/>
            <a:ext cx="7772400" cy="5486400"/>
          </a:xfrm>
          <a:ln/>
        </p:spPr>
        <p:txBody>
          <a:bodyPr/>
          <a:p>
            <a:pPr>
              <a:lnSpc>
                <a:spcPct val="90000"/>
              </a:lnSpc>
            </a:pPr>
            <a:r>
              <a:rPr lang="zh-CN" altLang="en-US" b="1" dirty="0">
                <a:solidFill>
                  <a:schemeClr val="hlink"/>
                </a:solidFill>
                <a:ea typeface="楷体_GB2312" pitchFamily="49" charset="-122"/>
              </a:rPr>
              <a:t>统计方法</a:t>
            </a:r>
            <a:r>
              <a:rPr lang="zh-CN" altLang="en-US" b="1" dirty="0">
                <a:solidFill>
                  <a:srgbClr val="FF3300"/>
                </a:solidFill>
                <a:ea typeface="楷体_GB2312" pitchFamily="49" charset="-122"/>
              </a:rPr>
              <a:t> </a:t>
            </a:r>
            <a:r>
              <a:rPr lang="zh-CN" altLang="en-US" dirty="0">
                <a:latin typeface="Arial" panose="020B0604020202020204" pitchFamily="34" charset="0"/>
                <a:ea typeface="楷体_GB2312" pitchFamily="49" charset="-122"/>
              </a:rPr>
              <a:t>——</a:t>
            </a:r>
            <a:r>
              <a:rPr lang="zh-CN" altLang="en-US" dirty="0">
                <a:ea typeface="楷体_GB2312" pitchFamily="49" charset="-122"/>
              </a:rPr>
              <a:t> 从观测自然现象或者专门安排的实验所得到的数据去推断该事务可能的规律性</a:t>
            </a:r>
            <a:r>
              <a:rPr lang="en-US" altLang="zh-CN">
                <a:ea typeface="楷体_GB2312" pitchFamily="49" charset="-122"/>
              </a:rPr>
              <a:t>。</a:t>
            </a:r>
            <a:endParaRPr lang="en-US" altLang="zh-CN">
              <a:ea typeface="楷体_GB2312" pitchFamily="49" charset="-122"/>
            </a:endParaRPr>
          </a:p>
          <a:p>
            <a:pPr>
              <a:lnSpc>
                <a:spcPct val="90000"/>
              </a:lnSpc>
            </a:pPr>
            <a:endParaRPr lang="en-US" altLang="zh-CN" b="1">
              <a:ea typeface="楷体_GB2312" pitchFamily="49" charset="-122"/>
            </a:endParaRPr>
          </a:p>
          <a:p>
            <a:pPr>
              <a:lnSpc>
                <a:spcPct val="90000"/>
              </a:lnSpc>
            </a:pPr>
            <a:r>
              <a:rPr lang="zh-CN" altLang="en-US" b="1" dirty="0">
                <a:solidFill>
                  <a:schemeClr val="hlink"/>
                </a:solidFill>
                <a:ea typeface="楷体_GB2312" pitchFamily="49" charset="-122"/>
              </a:rPr>
              <a:t>统计学习理论</a:t>
            </a:r>
            <a:r>
              <a:rPr lang="zh-CN" altLang="en-US" dirty="0">
                <a:solidFill>
                  <a:srgbClr val="FF3300"/>
                </a:solidFill>
                <a:ea typeface="楷体_GB2312" pitchFamily="49" charset="-122"/>
              </a:rPr>
              <a:t> </a:t>
            </a:r>
            <a:r>
              <a:rPr lang="zh-CN" altLang="en-US" dirty="0">
                <a:latin typeface="Arial" panose="020B0604020202020204" pitchFamily="34" charset="0"/>
                <a:ea typeface="楷体_GB2312" pitchFamily="49" charset="-122"/>
              </a:rPr>
              <a:t>——</a:t>
            </a:r>
            <a:r>
              <a:rPr lang="zh-CN" altLang="en-US" dirty="0">
                <a:ea typeface="楷体_GB2312" pitchFamily="49" charset="-122"/>
              </a:rPr>
              <a:t> 在研究</a:t>
            </a:r>
            <a:r>
              <a:rPr lang="zh-CN" altLang="en-US" b="1" dirty="0">
                <a:solidFill>
                  <a:schemeClr val="hlink"/>
                </a:solidFill>
                <a:ea typeface="楷体_GB2312" pitchFamily="49" charset="-122"/>
              </a:rPr>
              <a:t>小样本</a:t>
            </a:r>
            <a:r>
              <a:rPr lang="zh-CN" altLang="en-US" dirty="0">
                <a:ea typeface="楷体_GB2312" pitchFamily="49" charset="-122"/>
              </a:rPr>
              <a:t>统计估计和预测的过程中发展起来的一种新兴理论</a:t>
            </a:r>
            <a:r>
              <a:rPr lang="en-US" altLang="zh-CN">
                <a:ea typeface="楷体_GB2312" pitchFamily="49" charset="-122"/>
              </a:rPr>
              <a:t>。</a:t>
            </a:r>
            <a:endParaRPr lang="en-US" altLang="zh-CN">
              <a:ea typeface="楷体_GB2312" pitchFamily="49" charset="-122"/>
            </a:endParaRPr>
          </a:p>
          <a:p>
            <a:pPr>
              <a:lnSpc>
                <a:spcPct val="90000"/>
              </a:lnSpc>
            </a:pPr>
            <a:endParaRPr lang="en-US" altLang="zh-CN">
              <a:ea typeface="楷体_GB2312" pitchFamily="49" charset="-122"/>
            </a:endParaRPr>
          </a:p>
          <a:p>
            <a:pPr>
              <a:lnSpc>
                <a:spcPct val="90000"/>
              </a:lnSpc>
              <a:buNone/>
            </a:pPr>
            <a:r>
              <a:rPr lang="en-US" altLang="zh-CN" sz="2400">
                <a:ea typeface="楷体_GB2312" pitchFamily="49" charset="-122"/>
              </a:rPr>
              <a:t>【</a:t>
            </a:r>
            <a:r>
              <a:rPr lang="zh-CN" altLang="en-US" sz="2400" b="1" dirty="0">
                <a:solidFill>
                  <a:schemeClr val="hlink"/>
                </a:solidFill>
                <a:ea typeface="楷体_GB2312" pitchFamily="49" charset="-122"/>
              </a:rPr>
              <a:t>注意</a:t>
            </a:r>
            <a:r>
              <a:rPr lang="zh-CN" altLang="en-US" sz="2400" dirty="0">
                <a:ea typeface="楷体_GB2312" pitchFamily="49" charset="-122"/>
              </a:rPr>
              <a:t>】：这里所说的“小样本”是相对于无穷样本而言的，故只要样本数不是无穷，都可称为小样本，更严格地说，应该称为“</a:t>
            </a:r>
            <a:r>
              <a:rPr lang="zh-CN" altLang="en-US" sz="2400" b="1" dirty="0">
                <a:solidFill>
                  <a:srgbClr val="0000FF"/>
                </a:solidFill>
                <a:ea typeface="楷体_GB2312" pitchFamily="49" charset="-122"/>
              </a:rPr>
              <a:t>有限样本</a:t>
            </a:r>
            <a:r>
              <a:rPr lang="zh-CN" altLang="en-US" sz="2400" dirty="0">
                <a:ea typeface="楷体_GB2312" pitchFamily="49" charset="-122"/>
              </a:rPr>
              <a:t>”。</a:t>
            </a:r>
            <a:endParaRPr lang="zh-CN" altLang="en-US" sz="2400" dirty="0">
              <a:solidFill>
                <a:srgbClr val="FF3300"/>
              </a:solidFill>
              <a:ea typeface="楷体_GB2312"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41985"/>
          <p:cNvSpPr>
            <a:spLocks noGrp="1"/>
          </p:cNvSpPr>
          <p:nvPr>
            <p:ph type="title"/>
          </p:nvPr>
        </p:nvSpPr>
        <p:spPr>
          <a:xfrm>
            <a:off x="755650" y="333375"/>
            <a:ext cx="7772400" cy="762000"/>
          </a:xfrm>
          <a:ln/>
        </p:spPr>
        <p:txBody>
          <a:bodyPr anchor="ctr"/>
          <a:p>
            <a:r>
              <a:rPr lang="zh-CN" altLang="en-US" sz="3600" dirty="0">
                <a:ea typeface="楷体_GB2312" pitchFamily="49" charset="-122"/>
              </a:rPr>
              <a:t>统计学习理论中的基本概念（续）</a:t>
            </a:r>
            <a:endParaRPr lang="zh-CN" altLang="en-US" sz="3600" dirty="0">
              <a:ea typeface="楷体_GB2312" pitchFamily="49" charset="-122"/>
            </a:endParaRPr>
          </a:p>
        </p:txBody>
      </p:sp>
      <p:sp>
        <p:nvSpPr>
          <p:cNvPr id="41987" name="文本占位符 41986"/>
          <p:cNvSpPr>
            <a:spLocks noGrp="1"/>
          </p:cNvSpPr>
          <p:nvPr>
            <p:ph type="body" idx="1"/>
          </p:nvPr>
        </p:nvSpPr>
        <p:spPr>
          <a:xfrm>
            <a:off x="755650" y="1052513"/>
            <a:ext cx="8137525" cy="5486400"/>
          </a:xfrm>
          <a:ln/>
        </p:spPr>
        <p:txBody>
          <a:bodyPr/>
          <a:p>
            <a:r>
              <a:rPr lang="zh-CN" altLang="en-US" b="1" dirty="0">
                <a:solidFill>
                  <a:schemeClr val="hlink"/>
                </a:solidFill>
                <a:latin typeface="楷体_GB2312" pitchFamily="49" charset="-122"/>
                <a:ea typeface="楷体_GB2312" pitchFamily="49" charset="-122"/>
              </a:rPr>
              <a:t>机器学习</a:t>
            </a:r>
            <a:r>
              <a:rPr lang="zh-CN" altLang="en-US" dirty="0">
                <a:latin typeface="楷体_GB2312" pitchFamily="49" charset="-122"/>
                <a:ea typeface="楷体_GB2312" pitchFamily="49" charset="-122"/>
              </a:rPr>
              <a:t> </a:t>
            </a:r>
            <a:endParaRPr lang="zh-CN" altLang="en-US" dirty="0">
              <a:latin typeface="楷体_GB2312" pitchFamily="49" charset="-122"/>
              <a:ea typeface="楷体_GB2312" pitchFamily="49" charset="-122"/>
            </a:endParaRPr>
          </a:p>
          <a:p>
            <a:pPr lvl="1"/>
            <a:r>
              <a:rPr lang="zh-CN" altLang="en-US" dirty="0">
                <a:latin typeface="楷体_GB2312" pitchFamily="49" charset="-122"/>
                <a:ea typeface="楷体_GB2312" pitchFamily="49" charset="-122"/>
              </a:rPr>
              <a:t>主要研究从采集样本出发得出目前尚不能通过原理分析得到的规律</a:t>
            </a:r>
            <a:r>
              <a:rPr lang="en-US" altLang="zh-CN">
                <a:latin typeface="楷体_GB2312" pitchFamily="49" charset="-122"/>
                <a:ea typeface="楷体_GB2312" pitchFamily="49" charset="-122"/>
              </a:rPr>
              <a:t>,</a:t>
            </a:r>
            <a:r>
              <a:rPr lang="zh-CN" altLang="en-US" dirty="0">
                <a:latin typeface="楷体_GB2312" pitchFamily="49" charset="-122"/>
                <a:ea typeface="楷体_GB2312" pitchFamily="49" charset="-122"/>
              </a:rPr>
              <a:t>并利用这些规律对未来数据或无法观测的数据进行预测</a:t>
            </a:r>
            <a:r>
              <a:rPr lang="en-US" altLang="zh-CN">
                <a:latin typeface="楷体_GB2312" pitchFamily="49" charset="-122"/>
                <a:ea typeface="楷体_GB2312" pitchFamily="49" charset="-122"/>
              </a:rPr>
              <a:t>。</a:t>
            </a:r>
            <a:endParaRPr lang="en-US" altLang="zh-CN">
              <a:latin typeface="楷体_GB2312" pitchFamily="49" charset="-122"/>
              <a:ea typeface="楷体_GB2312" pitchFamily="49" charset="-122"/>
            </a:endParaRPr>
          </a:p>
          <a:p>
            <a:r>
              <a:rPr lang="zh-CN" altLang="en-US" b="1" dirty="0">
                <a:solidFill>
                  <a:schemeClr val="hlink"/>
                </a:solidFill>
                <a:latin typeface="楷体_GB2312" pitchFamily="49" charset="-122"/>
                <a:ea typeface="楷体_GB2312" pitchFamily="49" charset="-122"/>
              </a:rPr>
              <a:t>模式识别</a:t>
            </a:r>
            <a:r>
              <a:rPr lang="zh-CN" altLang="en-US" dirty="0">
                <a:latin typeface="楷体_GB2312" pitchFamily="49" charset="-122"/>
                <a:ea typeface="楷体_GB2312" pitchFamily="49" charset="-122"/>
              </a:rPr>
              <a:t> </a:t>
            </a:r>
            <a:endParaRPr lang="zh-CN" altLang="en-US" dirty="0">
              <a:latin typeface="楷体_GB2312" pitchFamily="49" charset="-122"/>
              <a:ea typeface="楷体_GB2312" pitchFamily="49" charset="-122"/>
            </a:endParaRPr>
          </a:p>
          <a:p>
            <a:pPr lvl="1"/>
            <a:r>
              <a:rPr lang="zh-CN" altLang="en-US" dirty="0">
                <a:latin typeface="楷体_GB2312" pitchFamily="49" charset="-122"/>
                <a:ea typeface="楷体_GB2312" pitchFamily="49" charset="-122"/>
              </a:rPr>
              <a:t>对表征事务或现象的各种形式</a:t>
            </a:r>
            <a:r>
              <a:rPr lang="en-US" altLang="zh-CN">
                <a:latin typeface="楷体_GB2312" pitchFamily="49" charset="-122"/>
                <a:ea typeface="楷体_GB2312" pitchFamily="49" charset="-122"/>
              </a:rPr>
              <a:t>(</a:t>
            </a:r>
            <a:r>
              <a:rPr lang="zh-CN" altLang="en-US" dirty="0">
                <a:latin typeface="楷体_GB2312" pitchFamily="49" charset="-122"/>
                <a:ea typeface="楷体_GB2312" pitchFamily="49" charset="-122"/>
              </a:rPr>
              <a:t>数值、文字及逻辑关系等</a:t>
            </a:r>
            <a:r>
              <a:rPr lang="en-US" altLang="zh-CN">
                <a:latin typeface="楷体_GB2312" pitchFamily="49" charset="-122"/>
                <a:ea typeface="楷体_GB2312" pitchFamily="49" charset="-122"/>
              </a:rPr>
              <a:t>)</a:t>
            </a:r>
            <a:r>
              <a:rPr lang="zh-CN" altLang="en-US" dirty="0">
                <a:latin typeface="楷体_GB2312" pitchFamily="49" charset="-122"/>
                <a:ea typeface="楷体_GB2312" pitchFamily="49" charset="-122"/>
              </a:rPr>
              <a:t>信息进行处理和分析</a:t>
            </a:r>
            <a:r>
              <a:rPr lang="en-US" altLang="zh-CN">
                <a:latin typeface="楷体_GB2312" pitchFamily="49" charset="-122"/>
                <a:ea typeface="楷体_GB2312" pitchFamily="49" charset="-122"/>
              </a:rPr>
              <a:t>,</a:t>
            </a:r>
            <a:r>
              <a:rPr lang="zh-CN" altLang="en-US" dirty="0">
                <a:latin typeface="楷体_GB2312" pitchFamily="49" charset="-122"/>
                <a:ea typeface="楷体_GB2312" pitchFamily="49" charset="-122"/>
              </a:rPr>
              <a:t>以对事务或现象进行描述、辨认、分类和解释的过程</a:t>
            </a:r>
            <a:r>
              <a:rPr lang="en-US" altLang="zh-CN">
                <a:latin typeface="楷体_GB2312" pitchFamily="49" charset="-122"/>
                <a:ea typeface="楷体_GB2312" pitchFamily="49" charset="-122"/>
              </a:rPr>
              <a:t>。</a:t>
            </a:r>
            <a:endParaRPr lang="en-US" altLang="zh-CN">
              <a:latin typeface="楷体_GB2312" pitchFamily="49" charset="-122"/>
              <a:ea typeface="楷体_GB2312" pitchFamily="49" charset="-122"/>
            </a:endParaRPr>
          </a:p>
          <a:p>
            <a:r>
              <a:rPr lang="zh-CN" altLang="en-US" b="1" dirty="0">
                <a:solidFill>
                  <a:schemeClr val="hlink"/>
                </a:solidFill>
                <a:latin typeface="楷体_GB2312" pitchFamily="49" charset="-122"/>
                <a:ea typeface="楷体_GB2312" pitchFamily="49" charset="-122"/>
              </a:rPr>
              <a:t>统计学习理论</a:t>
            </a:r>
            <a:r>
              <a:rPr lang="zh-CN" altLang="en-US" dirty="0">
                <a:latin typeface="楷体_GB2312" pitchFamily="49" charset="-122"/>
                <a:ea typeface="楷体_GB2312" pitchFamily="49" charset="-122"/>
              </a:rPr>
              <a:t> </a:t>
            </a:r>
            <a:endParaRPr lang="zh-CN" altLang="en-US" dirty="0">
              <a:latin typeface="楷体_GB2312" pitchFamily="49" charset="-122"/>
              <a:ea typeface="楷体_GB2312" pitchFamily="49" charset="-122"/>
            </a:endParaRPr>
          </a:p>
          <a:p>
            <a:pPr lvl="1"/>
            <a:r>
              <a:rPr lang="zh-CN" altLang="en-US" dirty="0">
                <a:latin typeface="楷体_GB2312" pitchFamily="49" charset="-122"/>
                <a:ea typeface="楷体_GB2312" pitchFamily="49" charset="-122"/>
              </a:rPr>
              <a:t>一种研究有限样本估计和预测的数学理论</a:t>
            </a:r>
            <a:endParaRPr lang="zh-CN" altLang="zh-CN">
              <a:latin typeface="楷体_GB2312" pitchFamily="49" charset="-122"/>
              <a:ea typeface="楷体_GB2312" pitchFamily="49" charset="-122"/>
            </a:endParaRPr>
          </a:p>
        </p:txBody>
      </p:sp>
    </p:spTree>
  </p:cSld>
  <p:clrMapOvr>
    <a:masterClrMapping/>
  </p:clrMapOvr>
</p:sld>
</file>

<file path=ppt/theme/theme1.xml><?xml version="1.0" encoding="utf-8"?>
<a:theme xmlns:a="http://schemas.openxmlformats.org/drawingml/2006/main" name="Pixel">
  <a:themeElements>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66"/>
        </a:lt1>
        <a:dk2>
          <a:srgbClr val="FFFFFF"/>
        </a:dk2>
        <a:lt2>
          <a:srgbClr val="0066FF"/>
        </a:lt2>
        <a:accent1>
          <a:srgbClr val="6699FF"/>
        </a:accent1>
        <a:accent2>
          <a:srgbClr val="3333FF"/>
        </a:accent2>
        <a:accent3>
          <a:srgbClr val="AAAAB9"/>
        </a:accent3>
        <a:accent4>
          <a:srgbClr val="DCDCDC"/>
        </a:accent4>
        <a:accent5>
          <a:srgbClr val="B9CAFF"/>
        </a:accent5>
        <a:accent6>
          <a:srgbClr val="2D2DE5"/>
        </a:accent6>
        <a:hlink>
          <a:srgbClr val="FFCC00"/>
        </a:hlink>
        <a:folHlink>
          <a:srgbClr val="0000CC"/>
        </a:folHlink>
      </a:clrScheme>
      <a:clrMap bg1="lt1" tx1="dk1" bg2="lt2" tx2="dk2" accent1="accent1" accent2="accent2" accent3="accent3" accent4="accent4" accent5="accent5" accent6="accent6" hlink="hlink" folHlink="folHlink"/>
    </a:extraClrScheme>
    <a:extraClrScheme>
      <a:clrScheme name="">
        <a:dk1>
          <a:srgbClr val="FFFFFF"/>
        </a:dk1>
        <a:lt1>
          <a:srgbClr val="334B49"/>
        </a:lt1>
        <a:dk2>
          <a:srgbClr val="FFFFFF"/>
        </a:dk2>
        <a:lt2>
          <a:srgbClr val="009999"/>
        </a:lt2>
        <a:accent1>
          <a:srgbClr val="33CCCC"/>
        </a:accent1>
        <a:accent2>
          <a:srgbClr val="008080"/>
        </a:accent2>
        <a:accent3>
          <a:srgbClr val="ADB2B1"/>
        </a:accent3>
        <a:accent4>
          <a:srgbClr val="DCDCDC"/>
        </a:accent4>
        <a:accent5>
          <a:srgbClr val="ADE2E2"/>
        </a:accent5>
        <a:accent6>
          <a:srgbClr val="007272"/>
        </a:accent6>
        <a:hlink>
          <a:srgbClr val="FFCC00"/>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99"/>
        </a:lt1>
        <a:dk2>
          <a:srgbClr val="FFFFFF"/>
        </a:dk2>
        <a:lt2>
          <a:srgbClr val="006699"/>
        </a:lt2>
        <a:accent1>
          <a:srgbClr val="0099CC"/>
        </a:accent1>
        <a:accent2>
          <a:srgbClr val="0386AF"/>
        </a:accent2>
        <a:accent3>
          <a:srgbClr val="ADADCA"/>
        </a:accent3>
        <a:accent4>
          <a:srgbClr val="DCDCDC"/>
        </a:accent4>
        <a:accent5>
          <a:srgbClr val="AACAE2"/>
        </a:accent5>
        <a:accent6>
          <a:srgbClr val="02789D"/>
        </a:accent6>
        <a:hlink>
          <a:srgbClr val="FFCC00"/>
        </a:hlink>
        <a:folHlink>
          <a:srgbClr val="6699FF"/>
        </a:folHlink>
      </a:clrScheme>
      <a:clrMap bg1="lt1" tx1="dk1" bg2="lt2" tx2="dk2" accent1="accent1" accent2="accent2" accent3="accent3" accent4="accent4" accent5="accent5" accent6="accent6" hlink="hlink" folHlink="folHlink"/>
    </a:extraClrScheme>
    <a:extraClrScheme>
      <a:clrScheme name="">
        <a:dk1>
          <a:srgbClr val="FFFFFF"/>
        </a:dk1>
        <a:lt1>
          <a:srgbClr val="2F978D"/>
        </a:lt1>
        <a:dk2>
          <a:srgbClr val="FFFFFF"/>
        </a:dk2>
        <a:lt2>
          <a:srgbClr val="008080"/>
        </a:lt2>
        <a:accent1>
          <a:srgbClr val="0099FF"/>
        </a:accent1>
        <a:accent2>
          <a:srgbClr val="009999"/>
        </a:accent2>
        <a:accent3>
          <a:srgbClr val="ADC9C5"/>
        </a:accent3>
        <a:accent4>
          <a:srgbClr val="DCDCDC"/>
        </a:accent4>
        <a:accent5>
          <a:srgbClr val="AACAFF"/>
        </a:accent5>
        <a:accent6>
          <a:srgbClr val="008989"/>
        </a:accent6>
        <a:hlink>
          <a:srgbClr val="FFFFCC"/>
        </a:hlink>
        <a:folHlink>
          <a:srgbClr val="70CAC6"/>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822504"/>
        </a:lt2>
        <a:accent1>
          <a:srgbClr val="FF9900"/>
        </a:accent1>
        <a:accent2>
          <a:srgbClr val="9E2A06"/>
        </a:accent2>
        <a:accent3>
          <a:srgbClr val="ADAAAA"/>
        </a:accent3>
        <a:accent4>
          <a:srgbClr val="DCDCDC"/>
        </a:accent4>
        <a:accent5>
          <a:srgbClr val="FFCAAA"/>
        </a:accent5>
        <a:accent6>
          <a:srgbClr val="8D2504"/>
        </a:accent6>
        <a:hlink>
          <a:srgbClr val="FF3300"/>
        </a:hlink>
        <a:folHlink>
          <a:srgbClr val="7C0704"/>
        </a:folHlink>
      </a:clrScheme>
      <a:clrMap bg1="lt1" tx1="dk1" bg2="lt2" tx2="dk2" accent1="accent1" accent2="accent2" accent3="accent3" accent4="accent4" accent5="accent5" accent6="accent6" hlink="hlink" folHlink="folHlink"/>
    </a:extraClrScheme>
    <a:extraClrScheme>
      <a:clrScheme name="">
        <a:dk1>
          <a:srgbClr val="FFFFFF"/>
        </a:dk1>
        <a:lt1>
          <a:srgbClr val="4A7911"/>
        </a:lt1>
        <a:dk2>
          <a:srgbClr val="FFFFFF"/>
        </a:dk2>
        <a:lt2>
          <a:srgbClr val="336600"/>
        </a:lt2>
        <a:accent1>
          <a:srgbClr val="666633"/>
        </a:accent1>
        <a:accent2>
          <a:srgbClr val="669900"/>
        </a:accent2>
        <a:accent3>
          <a:srgbClr val="B2BEAA"/>
        </a:accent3>
        <a:accent4>
          <a:srgbClr val="DCDCDC"/>
        </a:accent4>
        <a:accent5>
          <a:srgbClr val="B9B9AD"/>
        </a:accent5>
        <a:accent6>
          <a:srgbClr val="5B8900"/>
        </a:accent6>
        <a:hlink>
          <a:srgbClr val="FFCC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75B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B89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C0465"/>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192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CAEC1"/>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0</TotalTime>
  <Words>7547</Words>
  <Application>WPS 演示</Application>
  <PresentationFormat>在屏幕上显示</PresentationFormat>
  <Paragraphs>485</Paragraphs>
  <Slides>66</Slides>
  <Notes>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35</vt:i4>
      </vt:variant>
      <vt:variant>
        <vt:lpstr>幻灯片标题</vt:lpstr>
      </vt:variant>
      <vt:variant>
        <vt:i4>66</vt:i4>
      </vt:variant>
    </vt:vector>
  </HeadingPairs>
  <TitlesOfParts>
    <vt:vector size="119" baseType="lpstr">
      <vt:lpstr>Arial</vt:lpstr>
      <vt:lpstr>宋体</vt:lpstr>
      <vt:lpstr>Wingdings</vt:lpstr>
      <vt:lpstr>Times New Roman</vt:lpstr>
      <vt:lpstr>Arial Black</vt:lpstr>
      <vt:lpstr>楷体_GB2312</vt:lpstr>
      <vt:lpstr>Tahoma</vt:lpstr>
      <vt:lpstr>黑体</vt:lpstr>
      <vt:lpstr>Symbol</vt:lpstr>
      <vt:lpstr>新宋体</vt:lpstr>
      <vt:lpstr>微软雅黑</vt:lpstr>
      <vt:lpstr>Arial Unicode MS</vt:lpstr>
      <vt:lpstr>Calibri</vt:lpstr>
      <vt:lpstr>PMingLiU</vt:lpstr>
      <vt:lpstr>华文行楷</vt:lpstr>
      <vt:lpstr>隶书</vt:lpstr>
      <vt:lpstr>MingLiU-ExtB</vt:lpstr>
      <vt:lpstr>Pixel</vt:lpstr>
      <vt:lpstr>Visio.Drawing.6</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E=mc^2</cp:lastModifiedBy>
  <cp:revision>499</cp:revision>
  <dcterms:created xsi:type="dcterms:W3CDTF">2018-09-26T13:27:38Z</dcterms:created>
  <dcterms:modified xsi:type="dcterms:W3CDTF">2018-09-26T13:47:06Z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