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88" r:id="rId34"/>
    <p:sldId id="287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7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B0C7-97BB-42E3-AC58-E1E2D918941D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91B86-0E44-430F-8D81-1B66849EF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91B86-0E44-430F-8D81-1B66849EFD3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2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的局部检测和局部最大搜索和精化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）改进的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Rayburst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采样算法，用于隔离和触摸体细胞表面检测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）椭球拟合生成分割结果。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91B86-0E44-430F-8D81-1B66849EFD3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1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91B86-0E44-430F-8D81-1B66849EFD3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2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9FA24-C3B8-45B8-AF4A-A6B5C0F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D1107-EDC7-4AB1-B02F-2C2908E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2500-DE05-4B27-ABF4-665DE67A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FD2-3176-49A0-A336-009EA333465F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DCF50-8B4B-435D-A2F3-3D5CC7C5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31A90-936B-4603-A00E-B3F58E4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281B5-2A1C-44BF-809C-D118CDB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E691A-41A5-4CD9-AE6E-C3A1BAD3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138C8-4FAA-4F75-A9DF-20293F83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ED74-5C11-4EB3-A781-56A99E4E4745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8C6BE-BF53-4A69-90F5-3AEC707E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4ED2-1DEC-499E-8732-A6E58EA4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2DC24-1868-4B8F-84EB-7FA9D7F35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501F9-DEBA-4BF1-8055-865114365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A6940-C9A8-43D7-9CD6-9BAE5F07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A53-529E-444C-AC2C-88870AE6B51E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4509A-6FF8-49AD-8804-51A35437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3BE2C-3C35-4747-A440-AC45926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A8718-81DB-49BD-BFF0-76C64C49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AD4C8-5088-4E41-AC06-AB5103C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61950-55BB-4031-B367-39EB2F0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87DB-F3F2-474A-92A5-3527D5608D0B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1C71A-E4C1-440B-AEA9-EA30DCB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8E4A8-F2B3-49A1-888A-7FFD462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A0FAE-58A0-4AB5-AE92-F66C7A09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67E9B-E4CA-4BA1-90E0-B8568D61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45E09-164F-4099-BA7D-E2E08323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CDEC-A3A6-429B-9EDD-D6C20F316C0A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62818-9F85-4EF9-BF2F-C6F9B841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1DA92-5530-4A3F-9FA7-BA30EB11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4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5A7D-CC0C-4885-B6DF-47AD772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0AF12-1484-456A-A386-3B34E899F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A01F5-7BDF-4610-9CBA-18FDA752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7F7C4-8631-45A2-A687-BDC00E4B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C91-48B7-4BF4-A9F9-4B830840A8EE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A17CF-62C5-49D7-A076-EB0C1F82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E232A-2F1C-427D-990E-AEAAA1B5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D3F7-AD0F-4773-AEF6-C6406018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18988-374C-4B52-A2D2-86249666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F6774-9E82-4499-B35D-D8A5C40AC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09D25-11FE-4073-BCB7-8B6450B47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C49A32-2C25-4BCB-9EE2-880B43796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DDF92-A8F5-4D08-ACE7-E055D0A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F6E-AA4F-448F-A09C-5D08651B3ACB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A5526-210B-4F8E-A805-7B1CE138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066188-E361-4FD0-85B8-79024ECA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E16D3-3B09-4E39-B8A7-4C2277D5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06FD3-0B25-4E06-94A5-645DF36A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FF84-2808-46AD-858E-75D9A8834370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33ACAC-63A1-44F5-8C0C-DACECF7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956FC-75E5-4606-A224-7D6D91CB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3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1D8CC-F6B4-4B09-B2C1-31CF8DAD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AEC2-574D-499B-ADEF-AF76FE20FE77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8C9F6-F30F-4D12-9CB0-145DDF74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B38A3-9A9A-43DB-B36F-395B06A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D2E0-B2C6-4660-8477-5E65CFBA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E08F0-F975-4AC4-9AAE-91EE5AA7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E79F3-0F59-41E5-975C-5509A8FF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8CA51-C743-4DBD-920D-78794B79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17C-9457-4F21-8B04-CBDB241C836B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2F44A-4E02-4C48-8ED8-06EE515A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82D57-0E0E-477E-ACE0-2072D835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6EBD6-36C9-43F0-A628-98AB368C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CCE9C-DF47-455F-B782-10BF3DED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92990-2BBE-4291-A471-B8BA0C33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C9558-4834-49FC-A931-F8BA7FC6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32C6-38C9-42F8-8060-93148E160BE4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80D13-BD37-4599-A1CE-E306579A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B4857-E1A8-4CC9-B9A6-875E9DE6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9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3AFD6-F169-4563-BAFF-F85FBCCB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9C45B-53EA-4E2D-AF8D-06B52CC1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FD8C5-A6EC-4652-82FB-46BFFAC1A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4A13-FB20-494C-878A-715B52C5D302}" type="datetime1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44D08-9CD5-4EB4-BAFE-199A7D71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44692-7C26-4A24-BD1F-211936A5E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F85B-AD1D-48A8-BE20-8944793BD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8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ink.springer.com/article/10.1007/s12021-017-9336-y#Fig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ink.springer.com/article/10.1007/s12021-017-9336-y#Fig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021-017-9336-y#CR12" TargetMode="External"/><Relationship Id="rId2" Type="http://schemas.openxmlformats.org/officeDocument/2006/relationships/hyperlink" Target="https://link.springer.com/article/10.1007/s12021-017-9336-y#CR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021-017-9336-y#CR20" TargetMode="External"/><Relationship Id="rId2" Type="http://schemas.openxmlformats.org/officeDocument/2006/relationships/hyperlink" Target="https://link.springer.com/article/10.1007/s12021-017-9336-y#CR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2021-017-9336-y#Tab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2021-017-9336-y#CR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021-017-9336-y#Fig2" TargetMode="External"/><Relationship Id="rId2" Type="http://schemas.openxmlformats.org/officeDocument/2006/relationships/hyperlink" Target="https://link.springer.com/article/10.1007/s12021-017-9336-y#CR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9DDE-441C-4FCA-96BA-396DACB4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7" y="424070"/>
            <a:ext cx="9024731" cy="1414263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Touching Soma Segmentation Based on the </a:t>
            </a:r>
            <a:r>
              <a:rPr lang="en-US" altLang="zh-CN" sz="4400" dirty="0" err="1"/>
              <a:t>Rayburst</a:t>
            </a:r>
            <a:r>
              <a:rPr lang="en-US" altLang="zh-CN" sz="4400" dirty="0"/>
              <a:t> Sampling Algorithm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20399-769C-489A-B222-7DEB31A4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6" y="2151337"/>
            <a:ext cx="8282609" cy="538597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 err="1"/>
              <a:t>Tianyu</a:t>
            </a:r>
            <a:r>
              <a:rPr lang="en-US" altLang="zh-CN" dirty="0"/>
              <a:t> </a:t>
            </a:r>
            <a:r>
              <a:rPr lang="en-US" altLang="zh-CN" dirty="0" err="1"/>
              <a:t>Hu,Qiufeng,XuWei,LvQian</a:t>
            </a:r>
            <a:r>
              <a:rPr lang="en-US" altLang="zh-CN" dirty="0"/>
              <a:t> Liu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03CD8-0211-4377-96D4-058F65251F05}"/>
              </a:ext>
            </a:extLst>
          </p:cNvPr>
          <p:cNvSpPr txBox="1"/>
          <p:nvPr/>
        </p:nvSpPr>
        <p:spPr>
          <a:xfrm>
            <a:off x="2329356" y="3723271"/>
            <a:ext cx="743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Neuroinform (2017) 15: 383. https://doi.org/10.1007/s12021-017-9336-y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E0E66-B287-4D48-97BD-10D5F98A265D}"/>
              </a:ext>
            </a:extLst>
          </p:cNvPr>
          <p:cNvSpPr txBox="1"/>
          <p:nvPr/>
        </p:nvSpPr>
        <p:spPr>
          <a:xfrm>
            <a:off x="8786191" y="5336553"/>
            <a:ext cx="406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王鹏</a:t>
            </a:r>
            <a:endParaRPr lang="en-US" altLang="zh-CN" dirty="0"/>
          </a:p>
          <a:p>
            <a:pPr algn="ctr"/>
            <a:r>
              <a:rPr lang="en-US" altLang="zh-CN"/>
              <a:t>2018-11-29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5EB20-2E44-4630-8557-8077CC01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BD058E-2D98-42EF-95B2-ECD58380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504" y="1097232"/>
            <a:ext cx="8410575" cy="38195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E60BC1-B04C-4F3A-BF2C-32306C5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29B32-2172-4718-A540-2711018E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" y="150920"/>
            <a:ext cx="2814221" cy="1358284"/>
          </a:xfrm>
        </p:spPr>
        <p:txBody>
          <a:bodyPr>
            <a:normAutofit/>
          </a:bodyPr>
          <a:lstStyle/>
          <a:p>
            <a:r>
              <a:rPr lang="en-US" altLang="zh-CN" dirty="0"/>
              <a:t>H-dome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A2E10E-B50A-4DFF-8B9D-5D46B000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525" y="257452"/>
            <a:ext cx="8849141" cy="591951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13F66A-8CF5-4593-B0AF-A5D1B11D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6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8A70AE-BCF4-4C84-A262-22544663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971" y="1287261"/>
            <a:ext cx="10399921" cy="53181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A72AB7-C1A4-4549-AF14-CE042BEC8EA2}"/>
              </a:ext>
            </a:extLst>
          </p:cNvPr>
          <p:cNvSpPr/>
          <p:nvPr/>
        </p:nvSpPr>
        <p:spPr>
          <a:xfrm>
            <a:off x="4826114" y="274299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H-dome Example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E5CB3-3964-4CBF-A055-EFE7A59E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71" y="870104"/>
            <a:ext cx="5810250" cy="3238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7E8581-453B-4F4E-93DC-3D12185E066B}"/>
              </a:ext>
            </a:extLst>
          </p:cNvPr>
          <p:cNvSpPr/>
          <p:nvPr/>
        </p:nvSpPr>
        <p:spPr>
          <a:xfrm>
            <a:off x="6886221" y="84736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h=1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09262-CE95-4B0C-A554-ECB809B7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658A-A24A-40B2-8928-E6C1BBA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Soma Surface Detection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2CAC0-6CA3-4001-AD47-01F82194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improved </a:t>
            </a:r>
            <a:r>
              <a:rPr lang="en-US" altLang="zh-CN" dirty="0" err="1"/>
              <a:t>Rayburst</a:t>
            </a:r>
            <a:r>
              <a:rPr lang="en-US" altLang="zh-CN" dirty="0"/>
              <a:t> sampling algorithm is based on DT instead of image intensity. The </a:t>
            </a:r>
            <a:r>
              <a:rPr lang="en-US" altLang="zh-CN" dirty="0" err="1"/>
              <a:t>somata</a:t>
            </a:r>
            <a:r>
              <a:rPr lang="en-US" altLang="zh-CN" dirty="0"/>
              <a:t> in the image stack from the </a:t>
            </a:r>
            <a:r>
              <a:rPr lang="en-US" altLang="zh-CN" dirty="0" err="1"/>
              <a:t>fMOST</a:t>
            </a:r>
            <a:r>
              <a:rPr lang="en-US" altLang="zh-CN" dirty="0"/>
              <a:t> dataset were solid with similar intensities, so the boundaries between touching </a:t>
            </a:r>
            <a:r>
              <a:rPr lang="en-US" altLang="zh-CN" dirty="0" err="1"/>
              <a:t>somata</a:t>
            </a:r>
            <a:r>
              <a:rPr lang="en-US" altLang="zh-CN" dirty="0"/>
              <a:t> were always unclear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222A31-5472-468C-881A-B4E821F5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6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38135AA-F15D-46D3-A444-5B8FC11447E2}"/>
              </a:ext>
            </a:extLst>
          </p:cNvPr>
          <p:cNvSpPr/>
          <p:nvPr/>
        </p:nvSpPr>
        <p:spPr>
          <a:xfrm>
            <a:off x="5705382" y="6679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The four types of voxels in the foreground are as follows. (1) Type 1 is regional maxima, which include soma centroids and are regarded as the starting points for sampling rays; see regions C and D in Fig. </a:t>
            </a:r>
            <a:r>
              <a:rPr lang="en-US" altLang="zh-CN" u="sng" dirty="0">
                <a:solidFill>
                  <a:srgbClr val="8E2555"/>
                </a:solidFill>
                <a:latin typeface="Source Sans Pro" panose="020B0503030403020204" pitchFamily="34" charset="0"/>
                <a:hlinkClick r:id="rId2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. </a:t>
            </a: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(2) Type 2 is voxels around the soma centroid that do not stretch to other touching 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somata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to form the distinct region of one soma; see region B in Fig. </a:t>
            </a:r>
            <a:r>
              <a:rPr lang="en-US" altLang="zh-CN" u="sng" dirty="0">
                <a:solidFill>
                  <a:srgbClr val="8E2555"/>
                </a:solidFill>
                <a:latin typeface="Source Sans Pro" panose="020B0503030403020204" pitchFamily="34" charset="0"/>
                <a:hlinkClick r:id="rId2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. </a:t>
            </a: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(3) Type 3 is voxels of region A between the boundary region B and background. This region stretches from one soma to the other of a touching soma pair. This region is closer to the background than type 2. It contains the touching parts of two 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somata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as well as uncertainty; see region A in Fig. </a:t>
            </a:r>
            <a:r>
              <a:rPr lang="en-US" altLang="zh-CN" u="sng" dirty="0">
                <a:solidFill>
                  <a:srgbClr val="8E2555"/>
                </a:solidFill>
                <a:latin typeface="Source Sans Pro" panose="020B0503030403020204" pitchFamily="34" charset="0"/>
                <a:hlinkClick r:id="rId2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. </a:t>
            </a: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(4) Type 4 is background voxels; see region E in Fig. </a:t>
            </a:r>
            <a:r>
              <a:rPr lang="en-US" altLang="zh-CN" u="sng" dirty="0">
                <a:solidFill>
                  <a:srgbClr val="8E2555"/>
                </a:solidFill>
                <a:latin typeface="Source Sans Pro" panose="020B0503030403020204" pitchFamily="34" charset="0"/>
                <a:hlinkClick r:id="rId2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398199-EFBB-4A73-BE34-679CAB9A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8" y="791447"/>
            <a:ext cx="5196762" cy="37233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4ADCAF-0BBC-43EE-B402-FB7F418B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4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5F126-4E2D-4E49-8B7C-0F30F638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6" y="452760"/>
            <a:ext cx="5291091" cy="601018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we defined two kinds of boundaries for sampling rays to detect the soma surface.: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000" dirty="0"/>
              <a:t>The inner boundary is between the type 2 and 3 regions for one soma; see the inside arrows in Fig. </a:t>
            </a:r>
            <a:r>
              <a:rPr lang="en-US" altLang="zh-CN" sz="2000" u="sng" dirty="0">
                <a:hlinkClick r:id="rId2"/>
              </a:rPr>
              <a:t>4(a)</a:t>
            </a:r>
            <a:r>
              <a:rPr lang="en-US" altLang="zh-CN" sz="2000" dirty="0"/>
              <a:t>. </a:t>
            </a:r>
          </a:p>
          <a:p>
            <a:pPr marL="514350" indent="-514350">
              <a:buFont typeface="+mj-lt"/>
              <a:buAutoNum type="circleNumDbPlain"/>
            </a:pPr>
            <a:r>
              <a:rPr lang="en-US" altLang="zh-CN" sz="2000" dirty="0"/>
              <a:t>The outer boundary is between a type 3 region and background; see the outside arrows in Fig. </a:t>
            </a:r>
            <a:r>
              <a:rPr lang="en-US" altLang="zh-CN" sz="2000" u="sng" dirty="0">
                <a:hlinkClick r:id="rId2"/>
              </a:rPr>
              <a:t>4(a)</a:t>
            </a:r>
            <a:r>
              <a:rPr lang="en-US" altLang="zh-CN" sz="2000" dirty="0"/>
              <a:t>. As shown in Figs. </a:t>
            </a:r>
            <a:r>
              <a:rPr lang="en-US" altLang="zh-CN" sz="2000" u="sng" dirty="0">
                <a:hlinkClick r:id="rId2"/>
              </a:rPr>
              <a:t>4(a)–(c)</a:t>
            </a:r>
            <a:r>
              <a:rPr lang="en-US" altLang="zh-CN" sz="2000" dirty="0"/>
              <a:t>, the outer boundary reflects the final contour for isolated and </a:t>
            </a:r>
            <a:r>
              <a:rPr lang="en-US" altLang="zh-CN" sz="2000" dirty="0" err="1"/>
              <a:t>touchi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 stopping conditions for sampling rays can be set as follows: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the rays reach the background voxels while the distance value is zero,</a:t>
            </a:r>
          </a:p>
          <a:p>
            <a:pPr marL="457200" indent="-457200">
              <a:buAutoNum type="circleNumDbPlain"/>
            </a:pPr>
            <a:r>
              <a:rPr lang="en-US" altLang="zh-CN" sz="2000" dirty="0"/>
              <a:t> rays reach the regional minima in the touching region while the distance value increases.ng </a:t>
            </a:r>
            <a:r>
              <a:rPr lang="en-US" altLang="zh-CN" sz="2000" dirty="0" err="1"/>
              <a:t>somata</a:t>
            </a:r>
            <a:r>
              <a:rPr lang="en-US" altLang="zh-CN" sz="2000" dirty="0"/>
              <a:t>. 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B3A9F-B7E6-43D0-AA9F-6B3BBEB6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" y="452761"/>
            <a:ext cx="5438775" cy="58769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AE13C-E396-45A5-802B-2B8DC6B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7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E4DC86-1AAF-4560-9EF1-B96E1201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49" y="202521"/>
            <a:ext cx="4870233" cy="64208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0A34F6-FB00-4F99-8F4C-8D4D37A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ACA9-BC41-430A-89FC-5C7B047E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Soma Shape Fitting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61542-37D6-48A2-84B3-C847F98F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applied a numerically stable method for least squares ellipsoid fitting based on the ellipsoid fitting method (Li and Griffiths </a:t>
            </a:r>
            <a:r>
              <a:rPr lang="en-US" altLang="zh-CN" u="sng" dirty="0">
                <a:hlinkClick r:id="rId2" tooltip="View reference"/>
              </a:rPr>
              <a:t>2004</a:t>
            </a:r>
            <a:r>
              <a:rPr lang="en-US" altLang="zh-CN" dirty="0"/>
              <a:t>) and enhanced direct ellipsoid fitting method (Maini </a:t>
            </a:r>
            <a:r>
              <a:rPr lang="en-US" altLang="zh-CN" u="sng" dirty="0">
                <a:hlinkClick r:id="rId3" tooltip="View reference"/>
              </a:rPr>
              <a:t>2006</a:t>
            </a:r>
            <a:r>
              <a:rPr lang="en-US" altLang="zh-CN" dirty="0"/>
              <a:t>) to point data sampled with the </a:t>
            </a:r>
            <a:r>
              <a:rPr lang="en-US" altLang="zh-CN" dirty="0" err="1"/>
              <a:t>Rayburst</a:t>
            </a:r>
            <a:r>
              <a:rPr lang="en-US" altLang="zh-CN" dirty="0"/>
              <a:t> sampling algorithm.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F35F1-08B5-45B7-B06A-F267C8D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5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ADEFDF-242A-412A-8681-3F57FBB7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698747"/>
            <a:ext cx="9353550" cy="5105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3ED128-84BA-46A7-A07C-DD6AC702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3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F72653-DE22-42AD-8331-89F52D05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3" y="0"/>
            <a:ext cx="7738694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EA165D-3607-48F2-B303-4F16F4ED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604" y="2406990"/>
            <a:ext cx="2828278" cy="1325563"/>
          </a:xfrm>
        </p:spPr>
        <p:txBody>
          <a:bodyPr/>
          <a:lstStyle/>
          <a:p>
            <a:r>
              <a:rPr lang="en-US" altLang="zh-CN" dirty="0"/>
              <a:t>1. Abstract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57832C-CA03-43A4-9D4B-397D5D51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7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3322C5-FEC4-48CA-92CD-5E845C25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4287"/>
            <a:ext cx="8829675" cy="68294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6F71AB-3644-4E22-A311-F71F2DA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1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91A7-59F0-446A-8EA8-FFF93DD2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举个二维椭圆拟合的例子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BC3FF8-7D6A-403D-9A79-D039A439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070" y="1825625"/>
            <a:ext cx="7869860" cy="435133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F1FFF7-B5FC-4019-BDC1-03A2A7BB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881A5E-8827-471C-90E6-C1EE6324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97" y="183936"/>
            <a:ext cx="6390679" cy="5869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CFAF1D-361E-4858-9767-22B5908D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83" y="6170338"/>
            <a:ext cx="1660309" cy="647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549A4E-A82A-4558-BC9A-A9008274BA4B}"/>
              </a:ext>
            </a:extLst>
          </p:cNvPr>
          <p:cNvSpPr txBox="1"/>
          <p:nvPr/>
        </p:nvSpPr>
        <p:spPr>
          <a:xfrm>
            <a:off x="7763676" y="451820"/>
            <a:ext cx="352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4ac-bb&gt;0</a:t>
            </a:r>
          </a:p>
          <a:p>
            <a:r>
              <a:rPr lang="zh-CN" altLang="en-US" sz="2400" dirty="0"/>
              <a:t>退化为最小化约束条件</a:t>
            </a:r>
            <a:endParaRPr lang="en-US" altLang="zh-CN" sz="2400" dirty="0"/>
          </a:p>
          <a:p>
            <a:r>
              <a:rPr lang="en-US" altLang="zh-CN" sz="2400" dirty="0"/>
              <a:t>4ac-bb=1</a:t>
            </a:r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0EC5FC-4109-40A5-B868-5C92F409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9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5E0E-D87B-49C9-9726-452F8B4C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216" y="2766218"/>
            <a:ext cx="1754079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6D86C2-7549-4BB1-99BE-A5AAE86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92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35ADB-5864-45C2-AB0E-532D641A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proposed method was validated on a workstation (Intel Corel i7-4810MQ 2.8 GHz, 16 GB RAM, NVIDIA Quadro K3100 M, Microsoft Windows 7). The test data contained four image stacks: three were from the </a:t>
            </a:r>
            <a:r>
              <a:rPr lang="en-US" altLang="zh-CN" dirty="0" err="1"/>
              <a:t>fMOST</a:t>
            </a:r>
            <a:r>
              <a:rPr lang="en-US" altLang="zh-CN" dirty="0"/>
              <a:t> system labeled with green fluorescence (Gong et al. </a:t>
            </a:r>
            <a:r>
              <a:rPr lang="en-US" altLang="zh-CN" u="sng" dirty="0">
                <a:hlinkClick r:id="rId2" tooltip="View reference"/>
              </a:rPr>
              <a:t>2013</a:t>
            </a:r>
            <a:r>
              <a:rPr lang="en-US" altLang="zh-CN" dirty="0"/>
              <a:t>) and the last was from VANO (Peng et al. </a:t>
            </a:r>
            <a:r>
              <a:rPr lang="en-US" altLang="zh-CN" u="sng" dirty="0">
                <a:hlinkClick r:id="rId3" tooltip="View reference"/>
              </a:rPr>
              <a:t>2009</a:t>
            </a:r>
            <a:r>
              <a:rPr lang="en-US" altLang="zh-CN" dirty="0"/>
              <a:t>). The performance of the proposed method was evaluated in terms of soma localization or segmentation for the datasets. Table </a:t>
            </a:r>
            <a:r>
              <a:rPr lang="en-US" altLang="zh-CN" u="sng" dirty="0">
                <a:hlinkClick r:id="rId4"/>
              </a:rPr>
              <a:t>1</a:t>
            </a:r>
            <a:r>
              <a:rPr lang="en-US" altLang="zh-CN" dirty="0"/>
              <a:t> presents the main parameters of our proposed method.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4A5AFE-6A69-48C0-8C6B-C2B38C2E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AC4413-802D-492E-A61B-C4F3EB28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79" y="0"/>
            <a:ext cx="7205241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405DB5-F1B5-4771-9290-5185549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0F33F-86F0-41E2-8A14-9C1C1A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Evaluation of Soma Localization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13FBAC-2BB4-42F4-83E9-FF171FD4B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20" y="1596970"/>
            <a:ext cx="4876800" cy="19145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369CB2-C584-4092-AA03-04A970C614D5}"/>
              </a:ext>
            </a:extLst>
          </p:cNvPr>
          <p:cNvSpPr/>
          <p:nvPr/>
        </p:nvSpPr>
        <p:spPr>
          <a:xfrm>
            <a:off x="5808956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N(correctly) denotes the number of 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somata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correctly located by the automatic algorithm and N(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groundtruth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) is the soma number of the ground truth. N(all) represents the number of 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somata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located by the automatic algorithm.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D919C8-2776-40DD-9A5F-1B57537E176D}"/>
              </a:ext>
            </a:extLst>
          </p:cNvPr>
          <p:cNvSpPr/>
          <p:nvPr/>
        </p:nvSpPr>
        <p:spPr>
          <a:xfrm>
            <a:off x="1178325" y="3644701"/>
            <a:ext cx="9527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image stack from VANO contained 80 cells and had dimensions of 236 × 249 × 105 voxels. 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The soma segmentation had a runtime of 4.8 s with a recall of 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96.2%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and precision of 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95.0%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99FB2E-CC5E-4AF0-96E5-C93C2215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73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B10722-9789-4D36-8FC4-026E00C0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87" y="925312"/>
            <a:ext cx="6858000" cy="39243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DDC8A0-B869-4811-A13F-CD8FEB6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53B82A-8BC0-4765-A15A-379C17E9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552575"/>
            <a:ext cx="8820150" cy="375285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50F6E2-0CA7-46D7-8FCC-99D093D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1042-B786-45EB-9406-22C1EF71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Evaluation of Soma Segmentation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C00733-9FA1-4987-A55F-8A6DACCE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2343944"/>
            <a:ext cx="9001125" cy="33147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E92BFD-093D-476C-9507-3EC77FC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D38D-BC02-4CAE-9167-26D8B8E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paper, they propose a soma segmentation method that combines the </a:t>
            </a:r>
            <a:r>
              <a:rPr lang="en-US" altLang="zh-CN" dirty="0" err="1">
                <a:solidFill>
                  <a:srgbClr val="FF0000"/>
                </a:solidFill>
              </a:rPr>
              <a:t>Rayburst</a:t>
            </a:r>
            <a:r>
              <a:rPr lang="en-US" altLang="zh-CN" dirty="0">
                <a:solidFill>
                  <a:srgbClr val="FF0000"/>
                </a:solidFill>
              </a:rPr>
              <a:t> sampling algorithm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ellipsoid fitting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improved </a:t>
            </a:r>
            <a:r>
              <a:rPr lang="en-US" altLang="zh-CN" dirty="0" err="1"/>
              <a:t>Rayburst</a:t>
            </a:r>
            <a:r>
              <a:rPr lang="en-US" altLang="zh-CN" dirty="0"/>
              <a:t> sampling algorithm is used to </a:t>
            </a:r>
            <a:r>
              <a:rPr lang="en-US" altLang="zh-CN" dirty="0">
                <a:solidFill>
                  <a:schemeClr val="accent1"/>
                </a:solidFill>
              </a:rPr>
              <a:t>detect the soma surface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The ellipsoid fitting method then </a:t>
            </a:r>
            <a:r>
              <a:rPr lang="en-US" altLang="zh-CN" dirty="0">
                <a:solidFill>
                  <a:schemeClr val="accent1"/>
                </a:solidFill>
              </a:rPr>
              <a:t>refines jagged sampled soma surface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generate smooth ellipsoidal shapes for efficient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08B89-F665-4A4A-9275-9743EF38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73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å¾7">
            <a:extLst>
              <a:ext uri="{FF2B5EF4-FFF2-40B4-BE49-F238E27FC236}">
                <a16:creationId xmlns:a16="http://schemas.microsoft.com/office/drawing/2014/main" id="{75685D01-7098-4285-811E-F442E67C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76" y="1343578"/>
            <a:ext cx="6430022" cy="43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9767B5-7BC4-406B-A99D-6609A082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1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B18B25-EDBF-4AD8-A62B-28C94AE5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28" y="365816"/>
            <a:ext cx="8067675" cy="2619375"/>
          </a:xfrm>
          <a:prstGeom prst="rect">
            <a:avLst/>
          </a:prstGeom>
        </p:spPr>
      </p:pic>
      <p:pic>
        <p:nvPicPr>
          <p:cNvPr id="7" name="Picture 2" descr="å¾9">
            <a:extLst>
              <a:ext uri="{FF2B5EF4-FFF2-40B4-BE49-F238E27FC236}">
                <a16:creationId xmlns:a16="http://schemas.microsoft.com/office/drawing/2014/main" id="{B1269D2B-4096-4A14-A170-7A1DF484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41" y="2967185"/>
            <a:ext cx="5407079" cy="35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4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75EF11-1A1F-4A98-8BE3-8D5B35F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124075"/>
            <a:ext cx="8858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04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AFC425-2032-438B-8584-15D21E0C384F}"/>
              </a:ext>
            </a:extLst>
          </p:cNvPr>
          <p:cNvSpPr/>
          <p:nvPr/>
        </p:nvSpPr>
        <p:spPr>
          <a:xfrm>
            <a:off x="4421393" y="2592593"/>
            <a:ext cx="2829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Conclusion</a:t>
            </a:r>
            <a:endParaRPr lang="zh-CN" altLang="en-US" sz="4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8B38F0-8128-4BD5-9553-40773E12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40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A589E-3B02-4A10-BB1F-0AB9FE46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39" y="14275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This paper proposes an automatic soma segmentation method suitable for datasets with touching soma distributions. The proposed method contains three main parts: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soma detection based on DT and local maximum searching and refining;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an improved </a:t>
            </a:r>
            <a:r>
              <a:rPr lang="en-US" altLang="zh-CN" dirty="0" err="1"/>
              <a:t>Rayburst</a:t>
            </a:r>
            <a:r>
              <a:rPr lang="en-US" altLang="zh-CN" dirty="0"/>
              <a:t> sampling algorithm for isolated and touching soma surface detection; and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ellipsoid fitting to generate the segmentation results.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477C19-7143-4C47-9029-E2EA973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6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ACDAD-4875-4494-AC5B-60DE16B2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17302-0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75BE5-D2C6-463D-AB1F-73FF9F37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48514B-7D20-44D5-A756-FCE96FD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1" y="1388853"/>
            <a:ext cx="5410189" cy="52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7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11328-A644-45E0-9700-8A7EEF70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17302-2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FA626-4DC0-4C83-9167-10E5DB0E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619C47-722E-4A5D-98CC-1E14EB92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360390"/>
            <a:ext cx="5365216" cy="52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4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93889-247A-42E0-B62B-22DE455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17302-3 (error)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AEE3A-FBC6-464B-A366-8F04951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64D45-8575-4996-B875-B9EE18B9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17" y="1409102"/>
            <a:ext cx="5302566" cy="52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645" y="2264947"/>
            <a:ext cx="3014709" cy="1325563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2. Method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75D774-9928-4CED-B3C0-7F96AEC1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2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Overview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D6665E21-950B-465B-AD6F-7C1FF2A511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86" y="0"/>
            <a:ext cx="3544064" cy="6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91FBD0-D47F-4BAF-8DF7-6659370D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2.1 Image Preprocessing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D38D-BC02-4CAE-9167-26D8B8E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Convert the resolution</a:t>
            </a:r>
            <a:r>
              <a:rPr lang="el-GR" altLang="zh-CN" dirty="0"/>
              <a:t>(0.5 μ</a:t>
            </a:r>
            <a:r>
              <a:rPr lang="en-US" altLang="zh-CN" dirty="0"/>
              <a:t>m × 0.5 </a:t>
            </a:r>
            <a:r>
              <a:rPr lang="el-GR" altLang="zh-CN" dirty="0"/>
              <a:t>μ</a:t>
            </a:r>
            <a:r>
              <a:rPr lang="en-US" altLang="zh-CN" dirty="0"/>
              <a:t>m × 2.0 </a:t>
            </a:r>
            <a:r>
              <a:rPr lang="el-GR" altLang="zh-CN" dirty="0"/>
              <a:t>μ</a:t>
            </a:r>
            <a:r>
              <a:rPr lang="en-US" altLang="zh-CN" dirty="0"/>
              <a:t>m) to isotropic (0.5 </a:t>
            </a:r>
            <a:r>
              <a:rPr lang="en-US" altLang="zh-CN" dirty="0" err="1"/>
              <a:t>μm</a:t>
            </a:r>
            <a:r>
              <a:rPr lang="en-US" altLang="zh-CN" dirty="0"/>
              <a:t> × 0.5 </a:t>
            </a:r>
            <a:r>
              <a:rPr lang="en-US" altLang="zh-CN" dirty="0" err="1"/>
              <a:t>μm</a:t>
            </a:r>
            <a:r>
              <a:rPr lang="en-US" altLang="zh-CN" dirty="0"/>
              <a:t> × 0.5 </a:t>
            </a:r>
            <a:r>
              <a:rPr lang="en-US" altLang="zh-CN" dirty="0" err="1"/>
              <a:t>μm</a:t>
            </a:r>
            <a:r>
              <a:rPr lang="en-US" altLang="zh-CN" dirty="0"/>
              <a:t>) by </a:t>
            </a:r>
            <a:r>
              <a:rPr lang="en-US" altLang="zh-CN" dirty="0">
                <a:solidFill>
                  <a:srgbClr val="FF0000"/>
                </a:solidFill>
              </a:rPr>
              <a:t>bilinear interpolation </a:t>
            </a:r>
            <a:r>
              <a:rPr lang="en-US" altLang="zh-CN" dirty="0"/>
              <a:t>of slices of the </a:t>
            </a:r>
            <a:r>
              <a:rPr lang="en-US" altLang="zh-CN" dirty="0" err="1"/>
              <a:t>fMOST</a:t>
            </a:r>
            <a:r>
              <a:rPr lang="en-US" altLang="zh-CN" dirty="0"/>
              <a:t> dataset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 this study, the image foreground regions contained </a:t>
            </a:r>
            <a:r>
              <a:rPr lang="en-US" altLang="zh-CN" dirty="0" err="1"/>
              <a:t>somata</a:t>
            </a:r>
            <a:r>
              <a:rPr lang="en-US" altLang="zh-CN" dirty="0"/>
              <a:t>, and the background contained unrelated structures. In the </a:t>
            </a:r>
            <a:r>
              <a:rPr lang="en-US" altLang="zh-CN" dirty="0" err="1"/>
              <a:t>fMOST</a:t>
            </a:r>
            <a:r>
              <a:rPr lang="en-US" altLang="zh-CN" dirty="0"/>
              <a:t> data, the </a:t>
            </a:r>
            <a:r>
              <a:rPr lang="en-US" altLang="zh-CN" dirty="0" err="1"/>
              <a:t>somata</a:t>
            </a:r>
            <a:r>
              <a:rPr lang="en-US" altLang="zh-CN" dirty="0"/>
              <a:t> and several neurites generally had a relatively high intensity. We used a multi-scale </a:t>
            </a:r>
            <a:r>
              <a:rPr lang="en-US" altLang="zh-CN" dirty="0" err="1"/>
              <a:t>LoG</a:t>
            </a:r>
            <a:r>
              <a:rPr lang="en-US" altLang="zh-CN" dirty="0"/>
              <a:t> filter to enhance the soma regions.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An adaptive thresholding method (Otsu </a:t>
            </a:r>
            <a:r>
              <a:rPr lang="en-US" altLang="zh-CN" u="sng" dirty="0">
                <a:hlinkClick r:id="rId2" tooltip="View reference"/>
              </a:rPr>
              <a:t>1979</a:t>
            </a:r>
            <a:r>
              <a:rPr lang="en-US" altLang="zh-CN" dirty="0"/>
              <a:t>) can be used to extract the image foreground.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Finally, holes in </a:t>
            </a:r>
            <a:r>
              <a:rPr lang="en-US" altLang="zh-CN" dirty="0" err="1"/>
              <a:t>somata</a:t>
            </a:r>
            <a:r>
              <a:rPr lang="en-US" altLang="zh-CN" dirty="0"/>
              <a:t> are filled, and small regions (less than 200 voxels) are deleted to refine the foreground.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4E090-C66C-4BB1-9F7D-18581C6D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0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BB1E6D-1E11-4048-8011-DA86FA04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5" y="0"/>
            <a:ext cx="8421289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38593F-888F-4016-833A-C9A03F09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FD64198-073F-403D-BD02-42BA024A9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985" y="3761827"/>
            <a:ext cx="9001125" cy="1352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2F0468-F367-4F1C-86B1-103776A9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79" y="2132915"/>
            <a:ext cx="2771775" cy="1133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66CB38-36B6-4345-9143-445CB565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78" y="5524066"/>
            <a:ext cx="1933575" cy="6000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F43116-0BD1-4ED7-9FF7-69D8DD6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2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4687-1326-4ABE-A27A-42F3C9E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Soma Localization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D38D-BC02-4CAE-9167-26D8B8E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Distance transform (DT) can be used to evaluate the shortest distance value from foreground voxels to background voxels.</a:t>
            </a:r>
          </a:p>
          <a:p>
            <a:r>
              <a:rPr lang="en-US" altLang="zh-CN" dirty="0"/>
              <a:t>The regional maxima in the distance map are candidates for soma centroids. </a:t>
            </a:r>
          </a:p>
          <a:p>
            <a:r>
              <a:rPr lang="en-US" altLang="zh-CN" dirty="0"/>
              <a:t>The H-dome transform (Vincent </a:t>
            </a:r>
            <a:r>
              <a:rPr lang="en-US" altLang="zh-CN" u="sng" dirty="0">
                <a:hlinkClick r:id="rId2" tooltip="View reference"/>
              </a:rPr>
              <a:t>1993</a:t>
            </a:r>
            <a:r>
              <a:rPr lang="en-US" altLang="zh-CN" dirty="0"/>
              <a:t>) is used to eliminate reluctant regional maxima (regarded as jitter, as shown in Fig. </a:t>
            </a:r>
            <a:r>
              <a:rPr lang="en-US" altLang="zh-CN" u="sng" dirty="0">
                <a:hlinkClick r:id="rId3"/>
              </a:rPr>
              <a:t>2</a:t>
            </a:r>
            <a:r>
              <a:rPr lang="en-US" altLang="zh-CN" dirty="0"/>
              <a:t>) and provide candidate soma locations for surface detection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3570D-D71C-4F81-A252-C1CF589A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F85B-AD1D-48A8-BE20-8944793BDD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508</Words>
  <Application>Microsoft Office PowerPoint</Application>
  <PresentationFormat>宽屏</PresentationFormat>
  <Paragraphs>95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Arial</vt:lpstr>
      <vt:lpstr>Georgia</vt:lpstr>
      <vt:lpstr>Source Sans Pro</vt:lpstr>
      <vt:lpstr>Office 主题​​</vt:lpstr>
      <vt:lpstr>Touching Soma Segmentation Based on the Rayburst Sampling Algorithm</vt:lpstr>
      <vt:lpstr>1. Abstract</vt:lpstr>
      <vt:lpstr>PowerPoint 演示文稿</vt:lpstr>
      <vt:lpstr> 2. Method</vt:lpstr>
      <vt:lpstr> Overview </vt:lpstr>
      <vt:lpstr>2.1 Image Preprocessing </vt:lpstr>
      <vt:lpstr>PowerPoint 演示文稿</vt:lpstr>
      <vt:lpstr>PowerPoint 演示文稿</vt:lpstr>
      <vt:lpstr>2.2 Soma Localization</vt:lpstr>
      <vt:lpstr>PowerPoint 演示文稿</vt:lpstr>
      <vt:lpstr>H-dome</vt:lpstr>
      <vt:lpstr>PowerPoint 演示文稿</vt:lpstr>
      <vt:lpstr>2.3 Soma Surface Detection </vt:lpstr>
      <vt:lpstr>PowerPoint 演示文稿</vt:lpstr>
      <vt:lpstr>PowerPoint 演示文稿</vt:lpstr>
      <vt:lpstr>PowerPoint 演示文稿</vt:lpstr>
      <vt:lpstr>2.4 Soma Shape Fitting </vt:lpstr>
      <vt:lpstr>PowerPoint 演示文稿</vt:lpstr>
      <vt:lpstr>PowerPoint 演示文稿</vt:lpstr>
      <vt:lpstr>PowerPoint 演示文稿</vt:lpstr>
      <vt:lpstr>举个二维椭圆拟合的例子</vt:lpstr>
      <vt:lpstr>PowerPoint 演示文稿</vt:lpstr>
      <vt:lpstr>Result</vt:lpstr>
      <vt:lpstr>PowerPoint 演示文稿</vt:lpstr>
      <vt:lpstr>PowerPoint 演示文稿</vt:lpstr>
      <vt:lpstr>3.1 Evaluation of Soma Localization </vt:lpstr>
      <vt:lpstr>PowerPoint 演示文稿</vt:lpstr>
      <vt:lpstr>PowerPoint 演示文稿</vt:lpstr>
      <vt:lpstr>3.2 Evaluation of Soma Segmentation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17302-0</vt:lpstr>
      <vt:lpstr>Test 17302-2</vt:lpstr>
      <vt:lpstr>Test 17302-3 (error)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high-speed corner detection</dc:title>
  <dc:creator>Ashley Chen</dc:creator>
  <cp:lastModifiedBy>Anzhi</cp:lastModifiedBy>
  <cp:revision>44</cp:revision>
  <dcterms:created xsi:type="dcterms:W3CDTF">2018-11-22T12:50:58Z</dcterms:created>
  <dcterms:modified xsi:type="dcterms:W3CDTF">2018-11-30T12:51:14Z</dcterms:modified>
</cp:coreProperties>
</file>