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9" r:id="rId3"/>
    <p:sldId id="260" r:id="rId4"/>
    <p:sldId id="266" r:id="rId5"/>
    <p:sldId id="267" r:id="rId6"/>
    <p:sldId id="264" r:id="rId7"/>
    <p:sldId id="277" r:id="rId8"/>
    <p:sldId id="268" r:id="rId9"/>
    <p:sldId id="263" r:id="rId10"/>
    <p:sldId id="269" r:id="rId11"/>
    <p:sldId id="270" r:id="rId12"/>
    <p:sldId id="272" r:id="rId13"/>
    <p:sldId id="278" r:id="rId14"/>
    <p:sldId id="279" r:id="rId15"/>
    <p:sldId id="274" r:id="rId16"/>
    <p:sldId id="275" r:id="rId17"/>
    <p:sldId id="262" r:id="rId18"/>
    <p:sldId id="26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2B555-5D76-4CED-9FE5-F5EE66D089C5}" type="datetimeFigureOut">
              <a:rPr lang="zh-CN" altLang="en-US" smtClean="0"/>
              <a:t>2019/1/4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40901-4443-4B9B-B07B-8DF72E018E01}" type="slidenum">
              <a:rPr lang="zh-CN" altLang="en-US" smtClean="0"/>
              <a:t>‹#›</a:t>
            </a:fld>
            <a:endParaRPr lang="zh-CN" altLang="en-US"/>
          </a:p>
        </p:txBody>
      </p:sp>
    </p:spTree>
    <p:extLst>
      <p:ext uri="{BB962C8B-B14F-4D97-AF65-F5344CB8AC3E}">
        <p14:creationId xmlns:p14="http://schemas.microsoft.com/office/powerpoint/2010/main" val="312518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9A60B-E397-4028-AFDC-32EFDDD889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D32132-4C34-46DA-9D04-E2147175E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9763970-4654-4385-BBC2-485B1BAEEA33}"/>
              </a:ext>
            </a:extLst>
          </p:cNvPr>
          <p:cNvSpPr>
            <a:spLocks noGrp="1"/>
          </p:cNvSpPr>
          <p:nvPr>
            <p:ph type="dt" sz="half" idx="10"/>
          </p:nvPr>
        </p:nvSpPr>
        <p:spPr/>
        <p:txBody>
          <a:bodyPr/>
          <a:lstStyle/>
          <a:p>
            <a:fld id="{FE1F4506-43AC-4004-AE54-A27D08802EB1}" type="datetime1">
              <a:rPr lang="zh-CN" altLang="en-US" smtClean="0"/>
              <a:t>2019/1/4</a:t>
            </a:fld>
            <a:endParaRPr lang="zh-CN" altLang="en-US"/>
          </a:p>
        </p:txBody>
      </p:sp>
      <p:sp>
        <p:nvSpPr>
          <p:cNvPr id="5" name="页脚占位符 4">
            <a:extLst>
              <a:ext uri="{FF2B5EF4-FFF2-40B4-BE49-F238E27FC236}">
                <a16:creationId xmlns:a16="http://schemas.microsoft.com/office/drawing/2014/main" id="{040C5E2D-D86E-4DAD-8854-957A8D8386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A0650C-78F0-4580-9E8B-D54CB5238AB6}"/>
              </a:ext>
            </a:extLst>
          </p:cNvPr>
          <p:cNvSpPr>
            <a:spLocks noGrp="1"/>
          </p:cNvSpPr>
          <p:nvPr>
            <p:ph type="sldNum" sz="quarter" idx="12"/>
          </p:nvPr>
        </p:nvSpPr>
        <p:spPr/>
        <p:txBody>
          <a:bodyPr/>
          <a:lstStyle/>
          <a:p>
            <a:fld id="{9FD3D82F-6A31-48DF-B3A2-0DA9721DAC9F}" type="slidenum">
              <a:rPr lang="zh-CN" altLang="en-US" smtClean="0"/>
              <a:t>‹#›</a:t>
            </a:fld>
            <a:endParaRPr lang="zh-CN" altLang="en-US"/>
          </a:p>
        </p:txBody>
      </p:sp>
    </p:spTree>
    <p:extLst>
      <p:ext uri="{BB962C8B-B14F-4D97-AF65-F5344CB8AC3E}">
        <p14:creationId xmlns:p14="http://schemas.microsoft.com/office/powerpoint/2010/main" val="311918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2B4A-7825-4318-9B65-00CCD33022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AFAB294-9F8F-4CA9-9651-BE1D1F61C36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3ADCC4B-469E-4669-813E-863B7359B8E1}"/>
              </a:ext>
            </a:extLst>
          </p:cNvPr>
          <p:cNvSpPr>
            <a:spLocks noGrp="1"/>
          </p:cNvSpPr>
          <p:nvPr>
            <p:ph type="dt" sz="half" idx="10"/>
          </p:nvPr>
        </p:nvSpPr>
        <p:spPr/>
        <p:txBody>
          <a:bodyPr/>
          <a:lstStyle/>
          <a:p>
            <a:fld id="{4ABFA1C3-76E5-439B-9E4A-A20040D362C3}" type="datetime1">
              <a:rPr lang="zh-CN" altLang="en-US" smtClean="0"/>
              <a:t>2019/1/4</a:t>
            </a:fld>
            <a:endParaRPr lang="zh-CN" altLang="en-US"/>
          </a:p>
        </p:txBody>
      </p:sp>
      <p:sp>
        <p:nvSpPr>
          <p:cNvPr id="5" name="页脚占位符 4">
            <a:extLst>
              <a:ext uri="{FF2B5EF4-FFF2-40B4-BE49-F238E27FC236}">
                <a16:creationId xmlns:a16="http://schemas.microsoft.com/office/drawing/2014/main" id="{826520D6-397B-4179-8CE7-5DC14492F3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1F93CD-3F13-4947-9CDC-61C7BBEA7A27}"/>
              </a:ext>
            </a:extLst>
          </p:cNvPr>
          <p:cNvSpPr>
            <a:spLocks noGrp="1"/>
          </p:cNvSpPr>
          <p:nvPr>
            <p:ph type="sldNum" sz="quarter" idx="12"/>
          </p:nvPr>
        </p:nvSpPr>
        <p:spPr/>
        <p:txBody>
          <a:bodyPr/>
          <a:lstStyle/>
          <a:p>
            <a:fld id="{9FD3D82F-6A31-48DF-B3A2-0DA9721DAC9F}" type="slidenum">
              <a:rPr lang="zh-CN" altLang="en-US" smtClean="0"/>
              <a:t>‹#›</a:t>
            </a:fld>
            <a:endParaRPr lang="zh-CN" altLang="en-US"/>
          </a:p>
        </p:txBody>
      </p:sp>
    </p:spTree>
    <p:extLst>
      <p:ext uri="{BB962C8B-B14F-4D97-AF65-F5344CB8AC3E}">
        <p14:creationId xmlns:p14="http://schemas.microsoft.com/office/powerpoint/2010/main" val="133345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FD3D7D9-6677-4AD4-9491-1E69F8841B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78ACE2-2ACB-4B3D-9122-9FB0989AD0F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F05479C-5C67-4DB4-997C-495E4DFADF51}"/>
              </a:ext>
            </a:extLst>
          </p:cNvPr>
          <p:cNvSpPr>
            <a:spLocks noGrp="1"/>
          </p:cNvSpPr>
          <p:nvPr>
            <p:ph type="dt" sz="half" idx="10"/>
          </p:nvPr>
        </p:nvSpPr>
        <p:spPr/>
        <p:txBody>
          <a:bodyPr/>
          <a:lstStyle/>
          <a:p>
            <a:fld id="{F22D6F0D-C9ED-4A00-BEC7-1064C33714BA}" type="datetime1">
              <a:rPr lang="zh-CN" altLang="en-US" smtClean="0"/>
              <a:t>2019/1/4</a:t>
            </a:fld>
            <a:endParaRPr lang="zh-CN" altLang="en-US"/>
          </a:p>
        </p:txBody>
      </p:sp>
      <p:sp>
        <p:nvSpPr>
          <p:cNvPr id="5" name="页脚占位符 4">
            <a:extLst>
              <a:ext uri="{FF2B5EF4-FFF2-40B4-BE49-F238E27FC236}">
                <a16:creationId xmlns:a16="http://schemas.microsoft.com/office/drawing/2014/main" id="{C087FF59-4D70-4167-A92A-64D5CBAF84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B79B6C-28C9-41D9-94FD-FCE838B010C7}"/>
              </a:ext>
            </a:extLst>
          </p:cNvPr>
          <p:cNvSpPr>
            <a:spLocks noGrp="1"/>
          </p:cNvSpPr>
          <p:nvPr>
            <p:ph type="sldNum" sz="quarter" idx="12"/>
          </p:nvPr>
        </p:nvSpPr>
        <p:spPr/>
        <p:txBody>
          <a:bodyPr/>
          <a:lstStyle/>
          <a:p>
            <a:fld id="{9FD3D82F-6A31-48DF-B3A2-0DA9721DAC9F}" type="slidenum">
              <a:rPr lang="zh-CN" altLang="en-US" smtClean="0"/>
              <a:t>‹#›</a:t>
            </a:fld>
            <a:endParaRPr lang="zh-CN" altLang="en-US"/>
          </a:p>
        </p:txBody>
      </p:sp>
    </p:spTree>
    <p:extLst>
      <p:ext uri="{BB962C8B-B14F-4D97-AF65-F5344CB8AC3E}">
        <p14:creationId xmlns:p14="http://schemas.microsoft.com/office/powerpoint/2010/main" val="314679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64DB7-1344-4867-AA93-D7C950D3C5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F78E35-E6C4-4340-8730-74156B3B94B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80C6CFE-CAFF-49F6-BB47-14C3585C6C5C}"/>
              </a:ext>
            </a:extLst>
          </p:cNvPr>
          <p:cNvSpPr>
            <a:spLocks noGrp="1"/>
          </p:cNvSpPr>
          <p:nvPr>
            <p:ph type="dt" sz="half" idx="10"/>
          </p:nvPr>
        </p:nvSpPr>
        <p:spPr/>
        <p:txBody>
          <a:bodyPr/>
          <a:lstStyle/>
          <a:p>
            <a:fld id="{1C43F5B5-97B0-40E0-9E63-D26156D2DC9F}" type="datetime1">
              <a:rPr lang="zh-CN" altLang="en-US" smtClean="0"/>
              <a:t>2019/1/4</a:t>
            </a:fld>
            <a:endParaRPr lang="zh-CN" altLang="en-US"/>
          </a:p>
        </p:txBody>
      </p:sp>
      <p:sp>
        <p:nvSpPr>
          <p:cNvPr id="5" name="页脚占位符 4">
            <a:extLst>
              <a:ext uri="{FF2B5EF4-FFF2-40B4-BE49-F238E27FC236}">
                <a16:creationId xmlns:a16="http://schemas.microsoft.com/office/drawing/2014/main" id="{FDD615D8-FC11-46B8-A908-D5259FEBB2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DA3692-4F5B-4042-9860-719F7EBBD0A3}"/>
              </a:ext>
            </a:extLst>
          </p:cNvPr>
          <p:cNvSpPr>
            <a:spLocks noGrp="1"/>
          </p:cNvSpPr>
          <p:nvPr>
            <p:ph type="sldNum" sz="quarter" idx="12"/>
          </p:nvPr>
        </p:nvSpPr>
        <p:spPr/>
        <p:txBody>
          <a:bodyPr/>
          <a:lstStyle/>
          <a:p>
            <a:fld id="{9FD3D82F-6A31-48DF-B3A2-0DA9721DAC9F}" type="slidenum">
              <a:rPr lang="zh-CN" altLang="en-US" smtClean="0"/>
              <a:t>‹#›</a:t>
            </a:fld>
            <a:endParaRPr lang="zh-CN" altLang="en-US"/>
          </a:p>
        </p:txBody>
      </p:sp>
    </p:spTree>
    <p:extLst>
      <p:ext uri="{BB962C8B-B14F-4D97-AF65-F5344CB8AC3E}">
        <p14:creationId xmlns:p14="http://schemas.microsoft.com/office/powerpoint/2010/main" val="234051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C07BE-5E5D-42AD-A429-28641FAC8AF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0062B72-8ADF-4B78-BFEE-5311D55E9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9D6FC76-F298-40AE-BDF7-C30F6B4CA46A}"/>
              </a:ext>
            </a:extLst>
          </p:cNvPr>
          <p:cNvSpPr>
            <a:spLocks noGrp="1"/>
          </p:cNvSpPr>
          <p:nvPr>
            <p:ph type="dt" sz="half" idx="10"/>
          </p:nvPr>
        </p:nvSpPr>
        <p:spPr/>
        <p:txBody>
          <a:bodyPr/>
          <a:lstStyle/>
          <a:p>
            <a:fld id="{8991BB54-A630-4F1A-8750-CCE1909D963B}" type="datetime1">
              <a:rPr lang="zh-CN" altLang="en-US" smtClean="0"/>
              <a:t>2019/1/4</a:t>
            </a:fld>
            <a:endParaRPr lang="zh-CN" altLang="en-US"/>
          </a:p>
        </p:txBody>
      </p:sp>
      <p:sp>
        <p:nvSpPr>
          <p:cNvPr id="5" name="页脚占位符 4">
            <a:extLst>
              <a:ext uri="{FF2B5EF4-FFF2-40B4-BE49-F238E27FC236}">
                <a16:creationId xmlns:a16="http://schemas.microsoft.com/office/drawing/2014/main" id="{B4F64C9F-2952-4B81-BE5C-72D314CA77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F61D0-B492-4805-84EA-91857C79F367}"/>
              </a:ext>
            </a:extLst>
          </p:cNvPr>
          <p:cNvSpPr>
            <a:spLocks noGrp="1"/>
          </p:cNvSpPr>
          <p:nvPr>
            <p:ph type="sldNum" sz="quarter" idx="12"/>
          </p:nvPr>
        </p:nvSpPr>
        <p:spPr/>
        <p:txBody>
          <a:bodyPr/>
          <a:lstStyle/>
          <a:p>
            <a:fld id="{9FD3D82F-6A31-48DF-B3A2-0DA9721DAC9F}" type="slidenum">
              <a:rPr lang="zh-CN" altLang="en-US" smtClean="0"/>
              <a:t>‹#›</a:t>
            </a:fld>
            <a:endParaRPr lang="zh-CN" altLang="en-US"/>
          </a:p>
        </p:txBody>
      </p:sp>
    </p:spTree>
    <p:extLst>
      <p:ext uri="{BB962C8B-B14F-4D97-AF65-F5344CB8AC3E}">
        <p14:creationId xmlns:p14="http://schemas.microsoft.com/office/powerpoint/2010/main" val="416353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59F6B-81D1-4106-A6DD-382BEEAF77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781C03-097D-4277-B510-E2816073671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983CF3A-270B-4D5A-BEF0-1EA050F030E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62A53F0-981C-4AB6-B21E-F12009039D72}"/>
              </a:ext>
            </a:extLst>
          </p:cNvPr>
          <p:cNvSpPr>
            <a:spLocks noGrp="1"/>
          </p:cNvSpPr>
          <p:nvPr>
            <p:ph type="dt" sz="half" idx="10"/>
          </p:nvPr>
        </p:nvSpPr>
        <p:spPr/>
        <p:txBody>
          <a:bodyPr/>
          <a:lstStyle/>
          <a:p>
            <a:fld id="{D2AC4C00-9525-4EE3-B8AB-2030DD3D62E1}" type="datetime1">
              <a:rPr lang="zh-CN" altLang="en-US" smtClean="0"/>
              <a:t>2019/1/4</a:t>
            </a:fld>
            <a:endParaRPr lang="zh-CN" altLang="en-US"/>
          </a:p>
        </p:txBody>
      </p:sp>
      <p:sp>
        <p:nvSpPr>
          <p:cNvPr id="6" name="页脚占位符 5">
            <a:extLst>
              <a:ext uri="{FF2B5EF4-FFF2-40B4-BE49-F238E27FC236}">
                <a16:creationId xmlns:a16="http://schemas.microsoft.com/office/drawing/2014/main" id="{807BBB7E-8EA2-4886-A3A4-1EFE9B8825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ECA751-B789-4086-B6BB-2DA9A6C97E9F}"/>
              </a:ext>
            </a:extLst>
          </p:cNvPr>
          <p:cNvSpPr>
            <a:spLocks noGrp="1"/>
          </p:cNvSpPr>
          <p:nvPr>
            <p:ph type="sldNum" sz="quarter" idx="12"/>
          </p:nvPr>
        </p:nvSpPr>
        <p:spPr/>
        <p:txBody>
          <a:bodyPr/>
          <a:lstStyle/>
          <a:p>
            <a:fld id="{9FD3D82F-6A31-48DF-B3A2-0DA9721DAC9F}" type="slidenum">
              <a:rPr lang="zh-CN" altLang="en-US" smtClean="0"/>
              <a:t>‹#›</a:t>
            </a:fld>
            <a:endParaRPr lang="zh-CN" altLang="en-US"/>
          </a:p>
        </p:txBody>
      </p:sp>
    </p:spTree>
    <p:extLst>
      <p:ext uri="{BB962C8B-B14F-4D97-AF65-F5344CB8AC3E}">
        <p14:creationId xmlns:p14="http://schemas.microsoft.com/office/powerpoint/2010/main" val="363084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9695F-0AB8-4CC2-8A33-9463E991AF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516B68-7E52-490E-B188-E8F0ABC9A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9190707-DA05-46A9-9578-B5A65087CA5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6E7159C-076B-4143-9226-E61152C3AE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26272A6-FE10-4FCB-9CC2-4EA7F9F7EC2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9B59764-33A1-4C68-88B4-89C7019FB96A}"/>
              </a:ext>
            </a:extLst>
          </p:cNvPr>
          <p:cNvSpPr>
            <a:spLocks noGrp="1"/>
          </p:cNvSpPr>
          <p:nvPr>
            <p:ph type="dt" sz="half" idx="10"/>
          </p:nvPr>
        </p:nvSpPr>
        <p:spPr/>
        <p:txBody>
          <a:bodyPr/>
          <a:lstStyle/>
          <a:p>
            <a:fld id="{DB1E96F8-C19D-4D8D-A422-341E85BB6D93}" type="datetime1">
              <a:rPr lang="zh-CN" altLang="en-US" smtClean="0"/>
              <a:t>2019/1/4</a:t>
            </a:fld>
            <a:endParaRPr lang="zh-CN" altLang="en-US"/>
          </a:p>
        </p:txBody>
      </p:sp>
      <p:sp>
        <p:nvSpPr>
          <p:cNvPr id="8" name="页脚占位符 7">
            <a:extLst>
              <a:ext uri="{FF2B5EF4-FFF2-40B4-BE49-F238E27FC236}">
                <a16:creationId xmlns:a16="http://schemas.microsoft.com/office/drawing/2014/main" id="{48547C6C-E354-45CC-A23F-ACD4D8E52F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93965BD-A986-4017-9ECA-4AFF1034A2E9}"/>
              </a:ext>
            </a:extLst>
          </p:cNvPr>
          <p:cNvSpPr>
            <a:spLocks noGrp="1"/>
          </p:cNvSpPr>
          <p:nvPr>
            <p:ph type="sldNum" sz="quarter" idx="12"/>
          </p:nvPr>
        </p:nvSpPr>
        <p:spPr/>
        <p:txBody>
          <a:bodyPr/>
          <a:lstStyle/>
          <a:p>
            <a:fld id="{9FD3D82F-6A31-48DF-B3A2-0DA9721DAC9F}" type="slidenum">
              <a:rPr lang="zh-CN" altLang="en-US" smtClean="0"/>
              <a:t>‹#›</a:t>
            </a:fld>
            <a:endParaRPr lang="zh-CN" altLang="en-US"/>
          </a:p>
        </p:txBody>
      </p:sp>
    </p:spTree>
    <p:extLst>
      <p:ext uri="{BB962C8B-B14F-4D97-AF65-F5344CB8AC3E}">
        <p14:creationId xmlns:p14="http://schemas.microsoft.com/office/powerpoint/2010/main" val="421177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30C22-645E-4F0D-9A19-82E1CB29A4C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73E301-C3EA-41A0-BA79-DF1E7330452F}"/>
              </a:ext>
            </a:extLst>
          </p:cNvPr>
          <p:cNvSpPr>
            <a:spLocks noGrp="1"/>
          </p:cNvSpPr>
          <p:nvPr>
            <p:ph type="dt" sz="half" idx="10"/>
          </p:nvPr>
        </p:nvSpPr>
        <p:spPr/>
        <p:txBody>
          <a:bodyPr/>
          <a:lstStyle/>
          <a:p>
            <a:fld id="{424640EE-D839-4389-9C52-956C52C2AFF3}" type="datetime1">
              <a:rPr lang="zh-CN" altLang="en-US" smtClean="0"/>
              <a:t>2019/1/4</a:t>
            </a:fld>
            <a:endParaRPr lang="zh-CN" altLang="en-US"/>
          </a:p>
        </p:txBody>
      </p:sp>
      <p:sp>
        <p:nvSpPr>
          <p:cNvPr id="4" name="页脚占位符 3">
            <a:extLst>
              <a:ext uri="{FF2B5EF4-FFF2-40B4-BE49-F238E27FC236}">
                <a16:creationId xmlns:a16="http://schemas.microsoft.com/office/drawing/2014/main" id="{D1973B08-29B1-4246-871A-A1B3A1D86B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30C4084-C416-468D-BCC7-9BB8F492A894}"/>
              </a:ext>
            </a:extLst>
          </p:cNvPr>
          <p:cNvSpPr>
            <a:spLocks noGrp="1"/>
          </p:cNvSpPr>
          <p:nvPr>
            <p:ph type="sldNum" sz="quarter" idx="12"/>
          </p:nvPr>
        </p:nvSpPr>
        <p:spPr/>
        <p:txBody>
          <a:bodyPr/>
          <a:lstStyle/>
          <a:p>
            <a:fld id="{9FD3D82F-6A31-48DF-B3A2-0DA9721DAC9F}" type="slidenum">
              <a:rPr lang="zh-CN" altLang="en-US" smtClean="0"/>
              <a:t>‹#›</a:t>
            </a:fld>
            <a:endParaRPr lang="zh-CN" altLang="en-US"/>
          </a:p>
        </p:txBody>
      </p:sp>
    </p:spTree>
    <p:extLst>
      <p:ext uri="{BB962C8B-B14F-4D97-AF65-F5344CB8AC3E}">
        <p14:creationId xmlns:p14="http://schemas.microsoft.com/office/powerpoint/2010/main" val="26075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C7BC3E-1A48-4845-B5E3-F159E7ED9819}"/>
              </a:ext>
            </a:extLst>
          </p:cNvPr>
          <p:cNvSpPr>
            <a:spLocks noGrp="1"/>
          </p:cNvSpPr>
          <p:nvPr>
            <p:ph type="dt" sz="half" idx="10"/>
          </p:nvPr>
        </p:nvSpPr>
        <p:spPr/>
        <p:txBody>
          <a:bodyPr/>
          <a:lstStyle/>
          <a:p>
            <a:fld id="{8C9242A3-E2DC-4FA9-A3AE-0D4892126A02}" type="datetime1">
              <a:rPr lang="zh-CN" altLang="en-US" smtClean="0"/>
              <a:t>2019/1/4</a:t>
            </a:fld>
            <a:endParaRPr lang="zh-CN" altLang="en-US"/>
          </a:p>
        </p:txBody>
      </p:sp>
      <p:sp>
        <p:nvSpPr>
          <p:cNvPr id="3" name="页脚占位符 2">
            <a:extLst>
              <a:ext uri="{FF2B5EF4-FFF2-40B4-BE49-F238E27FC236}">
                <a16:creationId xmlns:a16="http://schemas.microsoft.com/office/drawing/2014/main" id="{8D622BDB-1CE4-462F-99F4-29F8408935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E72CC40-BEAF-4A58-8333-DEA1F22032CE}"/>
              </a:ext>
            </a:extLst>
          </p:cNvPr>
          <p:cNvSpPr>
            <a:spLocks noGrp="1"/>
          </p:cNvSpPr>
          <p:nvPr>
            <p:ph type="sldNum" sz="quarter" idx="12"/>
          </p:nvPr>
        </p:nvSpPr>
        <p:spPr/>
        <p:txBody>
          <a:bodyPr/>
          <a:lstStyle/>
          <a:p>
            <a:fld id="{9FD3D82F-6A31-48DF-B3A2-0DA9721DAC9F}" type="slidenum">
              <a:rPr lang="zh-CN" altLang="en-US" smtClean="0"/>
              <a:t>‹#›</a:t>
            </a:fld>
            <a:endParaRPr lang="zh-CN" altLang="en-US"/>
          </a:p>
        </p:txBody>
      </p:sp>
    </p:spTree>
    <p:extLst>
      <p:ext uri="{BB962C8B-B14F-4D97-AF65-F5344CB8AC3E}">
        <p14:creationId xmlns:p14="http://schemas.microsoft.com/office/powerpoint/2010/main" val="80624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6E518-C778-4654-9EB4-4C09C32708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ACA02E-DCA3-456F-B6AB-2A26EED41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6C70D61-B51E-41BD-8420-B5856FFB3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8506729-5612-41C9-8311-1D7EA3BFE517}"/>
              </a:ext>
            </a:extLst>
          </p:cNvPr>
          <p:cNvSpPr>
            <a:spLocks noGrp="1"/>
          </p:cNvSpPr>
          <p:nvPr>
            <p:ph type="dt" sz="half" idx="10"/>
          </p:nvPr>
        </p:nvSpPr>
        <p:spPr/>
        <p:txBody>
          <a:bodyPr/>
          <a:lstStyle/>
          <a:p>
            <a:fld id="{AEDB85D6-AAD2-4AF6-B3A4-BA86A13ECC24}" type="datetime1">
              <a:rPr lang="zh-CN" altLang="en-US" smtClean="0"/>
              <a:t>2019/1/4</a:t>
            </a:fld>
            <a:endParaRPr lang="zh-CN" altLang="en-US"/>
          </a:p>
        </p:txBody>
      </p:sp>
      <p:sp>
        <p:nvSpPr>
          <p:cNvPr id="6" name="页脚占位符 5">
            <a:extLst>
              <a:ext uri="{FF2B5EF4-FFF2-40B4-BE49-F238E27FC236}">
                <a16:creationId xmlns:a16="http://schemas.microsoft.com/office/drawing/2014/main" id="{5DA843E0-470F-4E10-B82E-7EF68EEB5B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734657-280E-4802-B943-B5A92B421070}"/>
              </a:ext>
            </a:extLst>
          </p:cNvPr>
          <p:cNvSpPr>
            <a:spLocks noGrp="1"/>
          </p:cNvSpPr>
          <p:nvPr>
            <p:ph type="sldNum" sz="quarter" idx="12"/>
          </p:nvPr>
        </p:nvSpPr>
        <p:spPr/>
        <p:txBody>
          <a:bodyPr/>
          <a:lstStyle/>
          <a:p>
            <a:fld id="{9FD3D82F-6A31-48DF-B3A2-0DA9721DAC9F}" type="slidenum">
              <a:rPr lang="zh-CN" altLang="en-US" smtClean="0"/>
              <a:t>‹#›</a:t>
            </a:fld>
            <a:endParaRPr lang="zh-CN" altLang="en-US"/>
          </a:p>
        </p:txBody>
      </p:sp>
    </p:spTree>
    <p:extLst>
      <p:ext uri="{BB962C8B-B14F-4D97-AF65-F5344CB8AC3E}">
        <p14:creationId xmlns:p14="http://schemas.microsoft.com/office/powerpoint/2010/main" val="169898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76279-3F31-47F9-8D83-1D1E7E9062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41AE88-1B43-4737-83D1-EF5D202B9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559197B-6539-4D3F-B566-E155C0380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D71E98-AEDC-4975-A6E8-6D03F02F513E}"/>
              </a:ext>
            </a:extLst>
          </p:cNvPr>
          <p:cNvSpPr>
            <a:spLocks noGrp="1"/>
          </p:cNvSpPr>
          <p:nvPr>
            <p:ph type="dt" sz="half" idx="10"/>
          </p:nvPr>
        </p:nvSpPr>
        <p:spPr/>
        <p:txBody>
          <a:bodyPr/>
          <a:lstStyle/>
          <a:p>
            <a:fld id="{8F6CB31B-D3D4-48C0-8060-0406727938F5}" type="datetime1">
              <a:rPr lang="zh-CN" altLang="en-US" smtClean="0"/>
              <a:t>2019/1/4</a:t>
            </a:fld>
            <a:endParaRPr lang="zh-CN" altLang="en-US"/>
          </a:p>
        </p:txBody>
      </p:sp>
      <p:sp>
        <p:nvSpPr>
          <p:cNvPr id="6" name="页脚占位符 5">
            <a:extLst>
              <a:ext uri="{FF2B5EF4-FFF2-40B4-BE49-F238E27FC236}">
                <a16:creationId xmlns:a16="http://schemas.microsoft.com/office/drawing/2014/main" id="{4AE9C7BD-25A5-4D4C-9404-D367074949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93FEC0-1F3A-4E6F-BA63-EEC75ACAA888}"/>
              </a:ext>
            </a:extLst>
          </p:cNvPr>
          <p:cNvSpPr>
            <a:spLocks noGrp="1"/>
          </p:cNvSpPr>
          <p:nvPr>
            <p:ph type="sldNum" sz="quarter" idx="12"/>
          </p:nvPr>
        </p:nvSpPr>
        <p:spPr/>
        <p:txBody>
          <a:bodyPr/>
          <a:lstStyle/>
          <a:p>
            <a:fld id="{9FD3D82F-6A31-48DF-B3A2-0DA9721DAC9F}" type="slidenum">
              <a:rPr lang="zh-CN" altLang="en-US" smtClean="0"/>
              <a:t>‹#›</a:t>
            </a:fld>
            <a:endParaRPr lang="zh-CN" altLang="en-US"/>
          </a:p>
        </p:txBody>
      </p:sp>
    </p:spTree>
    <p:extLst>
      <p:ext uri="{BB962C8B-B14F-4D97-AF65-F5344CB8AC3E}">
        <p14:creationId xmlns:p14="http://schemas.microsoft.com/office/powerpoint/2010/main" val="368577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8338107-634F-4D36-8500-FBFDFF9C8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77B091E-6309-47B9-9D17-E35DFB464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A85C580-511D-4823-B9A1-4E8BB7732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F9520-46B4-49FF-BA94-D0E630FFAD4B}" type="datetime1">
              <a:rPr lang="zh-CN" altLang="en-US" smtClean="0"/>
              <a:t>2019/1/4</a:t>
            </a:fld>
            <a:endParaRPr lang="zh-CN" altLang="en-US"/>
          </a:p>
        </p:txBody>
      </p:sp>
      <p:sp>
        <p:nvSpPr>
          <p:cNvPr id="5" name="页脚占位符 4">
            <a:extLst>
              <a:ext uri="{FF2B5EF4-FFF2-40B4-BE49-F238E27FC236}">
                <a16:creationId xmlns:a16="http://schemas.microsoft.com/office/drawing/2014/main" id="{69EE62DB-DE14-433D-9C43-DB7EE438C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42223D-1917-4514-8269-EDDDC1A473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3D82F-6A31-48DF-B3A2-0DA9721DAC9F}" type="slidenum">
              <a:rPr lang="zh-CN" altLang="en-US" smtClean="0"/>
              <a:t>‹#›</a:t>
            </a:fld>
            <a:endParaRPr lang="zh-CN" altLang="en-US"/>
          </a:p>
        </p:txBody>
      </p:sp>
    </p:spTree>
    <p:extLst>
      <p:ext uri="{BB962C8B-B14F-4D97-AF65-F5344CB8AC3E}">
        <p14:creationId xmlns:p14="http://schemas.microsoft.com/office/powerpoint/2010/main" val="2892269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39DDE-441C-4FCA-96BA-396DACB4113D}"/>
              </a:ext>
            </a:extLst>
          </p:cNvPr>
          <p:cNvSpPr>
            <a:spLocks noGrp="1"/>
          </p:cNvSpPr>
          <p:nvPr>
            <p:ph type="ctrTitle"/>
          </p:nvPr>
        </p:nvSpPr>
        <p:spPr>
          <a:xfrm>
            <a:off x="1086677" y="272144"/>
            <a:ext cx="9265637" cy="1566190"/>
          </a:xfrm>
        </p:spPr>
        <p:txBody>
          <a:bodyPr>
            <a:noAutofit/>
          </a:bodyPr>
          <a:lstStyle/>
          <a:p>
            <a:r>
              <a:rPr lang="en-US" altLang="zh-CN" sz="3600" dirty="0"/>
              <a:t>Learning-based Long-range Axon Tracing in Dense Scenes</a:t>
            </a:r>
            <a:endParaRPr lang="en-US" altLang="zh-CN" sz="3600" b="1" dirty="0"/>
          </a:p>
        </p:txBody>
      </p:sp>
      <p:sp>
        <p:nvSpPr>
          <p:cNvPr id="3" name="副标题 2">
            <a:extLst>
              <a:ext uri="{FF2B5EF4-FFF2-40B4-BE49-F238E27FC236}">
                <a16:creationId xmlns:a16="http://schemas.microsoft.com/office/drawing/2014/main" id="{4DE20399-769C-489A-B222-7DEB31A49CA1}"/>
              </a:ext>
            </a:extLst>
          </p:cNvPr>
          <p:cNvSpPr>
            <a:spLocks noGrp="1"/>
          </p:cNvSpPr>
          <p:nvPr>
            <p:ph type="subTitle" idx="1"/>
          </p:nvPr>
        </p:nvSpPr>
        <p:spPr>
          <a:xfrm>
            <a:off x="1477616" y="2151337"/>
            <a:ext cx="8395727" cy="624520"/>
          </a:xfrm>
        </p:spPr>
        <p:txBody>
          <a:bodyPr>
            <a:normAutofit fontScale="70000" lnSpcReduction="20000"/>
          </a:bodyPr>
          <a:lstStyle/>
          <a:p>
            <a:pPr fontAlgn="ctr"/>
            <a:r>
              <a:rPr lang="en-US" altLang="zh-CN" dirty="0"/>
              <a:t>Mark Hernandez1, Adam Brewster1, Larry Thul1, Brian A. Telfer1, Arjun Majumdar1, </a:t>
            </a:r>
            <a:r>
              <a:rPr lang="en-US" altLang="zh-CN" dirty="0" err="1"/>
              <a:t>Heejin</a:t>
            </a:r>
            <a:r>
              <a:rPr lang="en-US" altLang="zh-CN" dirty="0"/>
              <a:t> Choi2, </a:t>
            </a:r>
            <a:r>
              <a:rPr lang="en-US" altLang="zh-CN" dirty="0" err="1"/>
              <a:t>Taeyun</a:t>
            </a:r>
            <a:r>
              <a:rPr lang="en-US" altLang="zh-CN" dirty="0"/>
              <a:t> Ku2, </a:t>
            </a:r>
            <a:r>
              <a:rPr lang="en-US" altLang="zh-CN" dirty="0" err="1"/>
              <a:t>Kwanghun</a:t>
            </a:r>
            <a:r>
              <a:rPr lang="en-US" altLang="zh-CN" dirty="0"/>
              <a:t> Chung2, and Laura J. Brattain1</a:t>
            </a:r>
          </a:p>
        </p:txBody>
      </p:sp>
      <p:sp>
        <p:nvSpPr>
          <p:cNvPr id="4" name="文本框 3">
            <a:extLst>
              <a:ext uri="{FF2B5EF4-FFF2-40B4-BE49-F238E27FC236}">
                <a16:creationId xmlns:a16="http://schemas.microsoft.com/office/drawing/2014/main" id="{37603CD8-0211-4377-96D4-058F65251F05}"/>
              </a:ext>
            </a:extLst>
          </p:cNvPr>
          <p:cNvSpPr txBox="1"/>
          <p:nvPr/>
        </p:nvSpPr>
        <p:spPr>
          <a:xfrm>
            <a:off x="2329357" y="3723271"/>
            <a:ext cx="7032358" cy="646331"/>
          </a:xfrm>
          <a:prstGeom prst="rect">
            <a:avLst/>
          </a:prstGeom>
          <a:noFill/>
        </p:spPr>
        <p:txBody>
          <a:bodyPr wrap="square" rtlCol="0">
            <a:spAutoFit/>
          </a:bodyPr>
          <a:lstStyle/>
          <a:p>
            <a:r>
              <a:rPr lang="en-US" altLang="zh-CN" dirty="0"/>
              <a:t>2018 IEEE 15th International Symposium on Biomedical Imaging (ISBI 2018) April 4-7, 2018, Washington, D.C., USA</a:t>
            </a:r>
            <a:endParaRPr lang="zh-CN" altLang="en-US" dirty="0"/>
          </a:p>
        </p:txBody>
      </p:sp>
      <p:sp>
        <p:nvSpPr>
          <p:cNvPr id="5" name="文本框 4">
            <a:extLst>
              <a:ext uri="{FF2B5EF4-FFF2-40B4-BE49-F238E27FC236}">
                <a16:creationId xmlns:a16="http://schemas.microsoft.com/office/drawing/2014/main" id="{A0EE0E66-B287-4D48-97BD-10D5F98A265D}"/>
              </a:ext>
            </a:extLst>
          </p:cNvPr>
          <p:cNvSpPr txBox="1"/>
          <p:nvPr/>
        </p:nvSpPr>
        <p:spPr>
          <a:xfrm>
            <a:off x="8786191" y="5336553"/>
            <a:ext cx="4068417" cy="646331"/>
          </a:xfrm>
          <a:prstGeom prst="rect">
            <a:avLst/>
          </a:prstGeom>
          <a:noFill/>
        </p:spPr>
        <p:txBody>
          <a:bodyPr wrap="square" rtlCol="0">
            <a:spAutoFit/>
          </a:bodyPr>
          <a:lstStyle/>
          <a:p>
            <a:pPr algn="ctr"/>
            <a:r>
              <a:rPr lang="zh-CN" altLang="en-US" dirty="0"/>
              <a:t>王鹏</a:t>
            </a:r>
            <a:endParaRPr lang="en-US" altLang="zh-CN" dirty="0"/>
          </a:p>
          <a:p>
            <a:pPr algn="ctr"/>
            <a:r>
              <a:rPr lang="en-US" altLang="zh-CN" dirty="0"/>
              <a:t>2018-12-12</a:t>
            </a:r>
            <a:endParaRPr lang="zh-CN" altLang="en-US" dirty="0"/>
          </a:p>
        </p:txBody>
      </p:sp>
      <p:sp>
        <p:nvSpPr>
          <p:cNvPr id="7" name="灯片编号占位符 6">
            <a:extLst>
              <a:ext uri="{FF2B5EF4-FFF2-40B4-BE49-F238E27FC236}">
                <a16:creationId xmlns:a16="http://schemas.microsoft.com/office/drawing/2014/main" id="{B72D4FBC-6A68-49C7-B131-71C4871BDA2B}"/>
              </a:ext>
            </a:extLst>
          </p:cNvPr>
          <p:cNvSpPr>
            <a:spLocks noGrp="1"/>
          </p:cNvSpPr>
          <p:nvPr>
            <p:ph type="sldNum" sz="quarter" idx="12"/>
          </p:nvPr>
        </p:nvSpPr>
        <p:spPr/>
        <p:txBody>
          <a:bodyPr/>
          <a:lstStyle/>
          <a:p>
            <a:fld id="{CBEBA976-50D0-4B84-B5C8-06126671785F}" type="slidenum">
              <a:rPr lang="zh-CN" altLang="en-US" smtClean="0"/>
              <a:t>1</a:t>
            </a:fld>
            <a:endParaRPr lang="zh-CN" altLang="en-US"/>
          </a:p>
        </p:txBody>
      </p:sp>
    </p:spTree>
    <p:extLst>
      <p:ext uri="{BB962C8B-B14F-4D97-AF65-F5344CB8AC3E}">
        <p14:creationId xmlns:p14="http://schemas.microsoft.com/office/powerpoint/2010/main" val="2478294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A8835FC-EF3C-4BA0-AB76-9D95B7B953AD}"/>
              </a:ext>
            </a:extLst>
          </p:cNvPr>
          <p:cNvPicPr>
            <a:picLocks noChangeAspect="1"/>
          </p:cNvPicPr>
          <p:nvPr/>
        </p:nvPicPr>
        <p:blipFill>
          <a:blip r:embed="rId2"/>
          <a:stretch>
            <a:fillRect/>
          </a:stretch>
        </p:blipFill>
        <p:spPr>
          <a:xfrm>
            <a:off x="5231218" y="114151"/>
            <a:ext cx="5617444" cy="6858000"/>
          </a:xfrm>
          <a:prstGeom prst="rect">
            <a:avLst/>
          </a:prstGeom>
        </p:spPr>
      </p:pic>
      <p:sp>
        <p:nvSpPr>
          <p:cNvPr id="5" name="文本框 4">
            <a:extLst>
              <a:ext uri="{FF2B5EF4-FFF2-40B4-BE49-F238E27FC236}">
                <a16:creationId xmlns:a16="http://schemas.microsoft.com/office/drawing/2014/main" id="{B694E1E5-49C7-4C69-9F9B-C213E228C2E3}"/>
              </a:ext>
            </a:extLst>
          </p:cNvPr>
          <p:cNvSpPr txBox="1"/>
          <p:nvPr/>
        </p:nvSpPr>
        <p:spPr>
          <a:xfrm>
            <a:off x="520994" y="2838893"/>
            <a:ext cx="4423145" cy="369332"/>
          </a:xfrm>
          <a:prstGeom prst="rect">
            <a:avLst/>
          </a:prstGeom>
          <a:noFill/>
        </p:spPr>
        <p:txBody>
          <a:bodyPr wrap="square" rtlCol="0">
            <a:spAutoFit/>
          </a:bodyPr>
          <a:lstStyle/>
          <a:p>
            <a:r>
              <a:rPr lang="zh-CN" altLang="en-US" dirty="0"/>
              <a:t>手工矫正太费时，所以训练学习器来矫正</a:t>
            </a:r>
          </a:p>
        </p:txBody>
      </p:sp>
      <p:sp>
        <p:nvSpPr>
          <p:cNvPr id="2" name="灯片编号占位符 1">
            <a:extLst>
              <a:ext uri="{FF2B5EF4-FFF2-40B4-BE49-F238E27FC236}">
                <a16:creationId xmlns:a16="http://schemas.microsoft.com/office/drawing/2014/main" id="{41C77577-1B0C-4EA3-9B27-1063984F4B78}"/>
              </a:ext>
            </a:extLst>
          </p:cNvPr>
          <p:cNvSpPr>
            <a:spLocks noGrp="1"/>
          </p:cNvSpPr>
          <p:nvPr>
            <p:ph type="sldNum" sz="quarter" idx="12"/>
          </p:nvPr>
        </p:nvSpPr>
        <p:spPr/>
        <p:txBody>
          <a:bodyPr/>
          <a:lstStyle/>
          <a:p>
            <a:fld id="{9FD3D82F-6A31-48DF-B3A2-0DA9721DAC9F}" type="slidenum">
              <a:rPr lang="zh-CN" altLang="en-US" smtClean="0"/>
              <a:t>10</a:t>
            </a:fld>
            <a:endParaRPr lang="zh-CN" altLang="en-US"/>
          </a:p>
        </p:txBody>
      </p:sp>
    </p:spTree>
    <p:extLst>
      <p:ext uri="{BB962C8B-B14F-4D97-AF65-F5344CB8AC3E}">
        <p14:creationId xmlns:p14="http://schemas.microsoft.com/office/powerpoint/2010/main" val="278915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CE4FD3C-3F14-4D6E-A3BA-F03ACB2C0C67}"/>
              </a:ext>
            </a:extLst>
          </p:cNvPr>
          <p:cNvPicPr>
            <a:picLocks noChangeAspect="1"/>
          </p:cNvPicPr>
          <p:nvPr/>
        </p:nvPicPr>
        <p:blipFill>
          <a:blip r:embed="rId2"/>
          <a:stretch>
            <a:fillRect/>
          </a:stretch>
        </p:blipFill>
        <p:spPr>
          <a:xfrm>
            <a:off x="538704" y="0"/>
            <a:ext cx="4288489" cy="6858000"/>
          </a:xfrm>
          <a:prstGeom prst="rect">
            <a:avLst/>
          </a:prstGeom>
        </p:spPr>
      </p:pic>
      <p:pic>
        <p:nvPicPr>
          <p:cNvPr id="5" name="图片 4">
            <a:extLst>
              <a:ext uri="{FF2B5EF4-FFF2-40B4-BE49-F238E27FC236}">
                <a16:creationId xmlns:a16="http://schemas.microsoft.com/office/drawing/2014/main" id="{CD35A284-ED59-4F3D-88F2-E8D2B4DADBFD}"/>
              </a:ext>
            </a:extLst>
          </p:cNvPr>
          <p:cNvPicPr>
            <a:picLocks noChangeAspect="1"/>
          </p:cNvPicPr>
          <p:nvPr/>
        </p:nvPicPr>
        <p:blipFill>
          <a:blip r:embed="rId3"/>
          <a:stretch>
            <a:fillRect/>
          </a:stretch>
        </p:blipFill>
        <p:spPr>
          <a:xfrm>
            <a:off x="5197280" y="2241138"/>
            <a:ext cx="6386823" cy="2373391"/>
          </a:xfrm>
          <a:prstGeom prst="rect">
            <a:avLst/>
          </a:prstGeom>
        </p:spPr>
      </p:pic>
      <p:sp>
        <p:nvSpPr>
          <p:cNvPr id="2" name="灯片编号占位符 1">
            <a:extLst>
              <a:ext uri="{FF2B5EF4-FFF2-40B4-BE49-F238E27FC236}">
                <a16:creationId xmlns:a16="http://schemas.microsoft.com/office/drawing/2014/main" id="{F2D49E3C-E55F-4F3A-9794-3AF2A43914E5}"/>
              </a:ext>
            </a:extLst>
          </p:cNvPr>
          <p:cNvSpPr>
            <a:spLocks noGrp="1"/>
          </p:cNvSpPr>
          <p:nvPr>
            <p:ph type="sldNum" sz="quarter" idx="12"/>
          </p:nvPr>
        </p:nvSpPr>
        <p:spPr/>
        <p:txBody>
          <a:bodyPr/>
          <a:lstStyle/>
          <a:p>
            <a:fld id="{9FD3D82F-6A31-48DF-B3A2-0DA9721DAC9F}" type="slidenum">
              <a:rPr lang="zh-CN" altLang="en-US" smtClean="0"/>
              <a:t>11</a:t>
            </a:fld>
            <a:endParaRPr lang="zh-CN" altLang="en-US"/>
          </a:p>
        </p:txBody>
      </p:sp>
    </p:spTree>
    <p:extLst>
      <p:ext uri="{BB962C8B-B14F-4D97-AF65-F5344CB8AC3E}">
        <p14:creationId xmlns:p14="http://schemas.microsoft.com/office/powerpoint/2010/main" val="243504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61544-BB32-498D-AD84-AD0656D3E933}"/>
              </a:ext>
            </a:extLst>
          </p:cNvPr>
          <p:cNvSpPr>
            <a:spLocks noGrp="1"/>
          </p:cNvSpPr>
          <p:nvPr>
            <p:ph type="title"/>
          </p:nvPr>
        </p:nvSpPr>
        <p:spPr/>
        <p:txBody>
          <a:bodyPr/>
          <a:lstStyle/>
          <a:p>
            <a:r>
              <a:rPr lang="en-US" altLang="zh-CN" dirty="0"/>
              <a:t>2.3.1 Identification of Potential Artifacts</a:t>
            </a:r>
            <a:endParaRPr lang="zh-CN" altLang="en-US" dirty="0"/>
          </a:p>
        </p:txBody>
      </p:sp>
      <p:sp>
        <p:nvSpPr>
          <p:cNvPr id="3" name="内容占位符 2">
            <a:extLst>
              <a:ext uri="{FF2B5EF4-FFF2-40B4-BE49-F238E27FC236}">
                <a16:creationId xmlns:a16="http://schemas.microsoft.com/office/drawing/2014/main" id="{80F594B6-770C-46C8-A1CC-4C4522D9EDBE}"/>
              </a:ext>
            </a:extLst>
          </p:cNvPr>
          <p:cNvSpPr>
            <a:spLocks noGrp="1"/>
          </p:cNvSpPr>
          <p:nvPr>
            <p:ph idx="1"/>
          </p:nvPr>
        </p:nvSpPr>
        <p:spPr/>
        <p:txBody>
          <a:bodyPr/>
          <a:lstStyle/>
          <a:p>
            <a:r>
              <a:rPr lang="en-US" altLang="zh-CN" dirty="0"/>
              <a:t>To identify intra-</a:t>
            </a:r>
            <a:r>
              <a:rPr lang="en-US" altLang="zh-CN" dirty="0" err="1"/>
              <a:t>subvolume</a:t>
            </a:r>
            <a:r>
              <a:rPr lang="en-US" altLang="zh-CN" dirty="0"/>
              <a:t> gap candidates, pairs of neighboring end nodes within 20 voxels of each other are located. If an end node has more than one neighbor, the most likely fiber segment pair to merge is chosen based on greatest co-linearity</a:t>
            </a:r>
          </a:p>
          <a:p>
            <a:r>
              <a:rPr lang="en-US" altLang="zh-CN" dirty="0"/>
              <a:t>To identify inter-</a:t>
            </a:r>
            <a:r>
              <a:rPr lang="en-US" altLang="zh-CN" dirty="0" err="1"/>
              <a:t>subvolume</a:t>
            </a:r>
            <a:r>
              <a:rPr lang="en-US" altLang="zh-CN" dirty="0"/>
              <a:t> gap candidates, only end nodes within 10 voxels of a </a:t>
            </a:r>
            <a:r>
              <a:rPr lang="en-US" altLang="zh-CN" dirty="0" err="1"/>
              <a:t>subvolume</a:t>
            </a:r>
            <a:r>
              <a:rPr lang="en-US" altLang="zh-CN" dirty="0"/>
              <a:t> boundary are considered. End nodes from the adjacent </a:t>
            </a:r>
            <a:r>
              <a:rPr lang="en-US" altLang="zh-CN" dirty="0" err="1"/>
              <a:t>subvolume’s</a:t>
            </a:r>
            <a:r>
              <a:rPr lang="en-US" altLang="zh-CN" dirty="0"/>
              <a:t> boundary are found that are within 20 voxels of the reference end node. Candidate segments to merge are chosen based on greatest co-linearity.</a:t>
            </a:r>
            <a:endParaRPr lang="zh-CN" altLang="en-US" dirty="0"/>
          </a:p>
        </p:txBody>
      </p:sp>
      <p:sp>
        <p:nvSpPr>
          <p:cNvPr id="4" name="灯片编号占位符 3">
            <a:extLst>
              <a:ext uri="{FF2B5EF4-FFF2-40B4-BE49-F238E27FC236}">
                <a16:creationId xmlns:a16="http://schemas.microsoft.com/office/drawing/2014/main" id="{A56DF208-9558-4239-8C50-E6A5DB6EA706}"/>
              </a:ext>
            </a:extLst>
          </p:cNvPr>
          <p:cNvSpPr>
            <a:spLocks noGrp="1"/>
          </p:cNvSpPr>
          <p:nvPr>
            <p:ph type="sldNum" sz="quarter" idx="12"/>
          </p:nvPr>
        </p:nvSpPr>
        <p:spPr/>
        <p:txBody>
          <a:bodyPr/>
          <a:lstStyle/>
          <a:p>
            <a:fld id="{9FD3D82F-6A31-48DF-B3A2-0DA9721DAC9F}" type="slidenum">
              <a:rPr lang="zh-CN" altLang="en-US" smtClean="0"/>
              <a:t>12</a:t>
            </a:fld>
            <a:endParaRPr lang="zh-CN" altLang="en-US"/>
          </a:p>
        </p:txBody>
      </p:sp>
    </p:spTree>
    <p:extLst>
      <p:ext uri="{BB962C8B-B14F-4D97-AF65-F5344CB8AC3E}">
        <p14:creationId xmlns:p14="http://schemas.microsoft.com/office/powerpoint/2010/main" val="2413306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F3612-178D-44C4-9D3A-3AF8A52518C8}"/>
              </a:ext>
            </a:extLst>
          </p:cNvPr>
          <p:cNvSpPr>
            <a:spLocks noGrp="1"/>
          </p:cNvSpPr>
          <p:nvPr>
            <p:ph type="title"/>
          </p:nvPr>
        </p:nvSpPr>
        <p:spPr>
          <a:xfrm>
            <a:off x="710609" y="120656"/>
            <a:ext cx="10515600" cy="1325563"/>
          </a:xfrm>
        </p:spPr>
        <p:txBody>
          <a:bodyPr/>
          <a:lstStyle/>
          <a:p>
            <a:r>
              <a:rPr lang="en-US" altLang="zh-CN" dirty="0"/>
              <a:t>2.3.2 Feature Extraction</a:t>
            </a:r>
            <a:endParaRPr lang="zh-CN" altLang="en-US" dirty="0"/>
          </a:p>
        </p:txBody>
      </p:sp>
      <p:pic>
        <p:nvPicPr>
          <p:cNvPr id="4" name="图片 3">
            <a:extLst>
              <a:ext uri="{FF2B5EF4-FFF2-40B4-BE49-F238E27FC236}">
                <a16:creationId xmlns:a16="http://schemas.microsoft.com/office/drawing/2014/main" id="{958FB53D-4654-4588-A891-DD55B31CB4CA}"/>
              </a:ext>
            </a:extLst>
          </p:cNvPr>
          <p:cNvPicPr>
            <a:picLocks noChangeAspect="1"/>
          </p:cNvPicPr>
          <p:nvPr/>
        </p:nvPicPr>
        <p:blipFill>
          <a:blip r:embed="rId2"/>
          <a:stretch>
            <a:fillRect/>
          </a:stretch>
        </p:blipFill>
        <p:spPr>
          <a:xfrm>
            <a:off x="3476847" y="1165658"/>
            <a:ext cx="5536310" cy="5571686"/>
          </a:xfrm>
          <a:prstGeom prst="rect">
            <a:avLst/>
          </a:prstGeom>
        </p:spPr>
      </p:pic>
      <p:sp>
        <p:nvSpPr>
          <p:cNvPr id="3" name="灯片编号占位符 2">
            <a:extLst>
              <a:ext uri="{FF2B5EF4-FFF2-40B4-BE49-F238E27FC236}">
                <a16:creationId xmlns:a16="http://schemas.microsoft.com/office/drawing/2014/main" id="{5A22B8D4-54D9-4A59-9011-224198F86D57}"/>
              </a:ext>
            </a:extLst>
          </p:cNvPr>
          <p:cNvSpPr>
            <a:spLocks noGrp="1"/>
          </p:cNvSpPr>
          <p:nvPr>
            <p:ph type="sldNum" sz="quarter" idx="12"/>
          </p:nvPr>
        </p:nvSpPr>
        <p:spPr/>
        <p:txBody>
          <a:bodyPr/>
          <a:lstStyle/>
          <a:p>
            <a:fld id="{9FD3D82F-6A31-48DF-B3A2-0DA9721DAC9F}" type="slidenum">
              <a:rPr lang="zh-CN" altLang="en-US" smtClean="0"/>
              <a:t>13</a:t>
            </a:fld>
            <a:endParaRPr lang="zh-CN" altLang="en-US"/>
          </a:p>
        </p:txBody>
      </p:sp>
    </p:spTree>
    <p:extLst>
      <p:ext uri="{BB962C8B-B14F-4D97-AF65-F5344CB8AC3E}">
        <p14:creationId xmlns:p14="http://schemas.microsoft.com/office/powerpoint/2010/main" val="253171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F905C-ECA0-47F1-846C-24B8A9334EDE}"/>
              </a:ext>
            </a:extLst>
          </p:cNvPr>
          <p:cNvSpPr>
            <a:spLocks noGrp="1"/>
          </p:cNvSpPr>
          <p:nvPr>
            <p:ph type="title"/>
          </p:nvPr>
        </p:nvSpPr>
        <p:spPr/>
        <p:txBody>
          <a:bodyPr/>
          <a:lstStyle/>
          <a:p>
            <a:r>
              <a:rPr lang="en-US" altLang="zh-CN" dirty="0"/>
              <a:t>2.3.3 Classifiers</a:t>
            </a:r>
            <a:endParaRPr lang="zh-CN" altLang="en-US" dirty="0"/>
          </a:p>
        </p:txBody>
      </p:sp>
      <p:sp>
        <p:nvSpPr>
          <p:cNvPr id="3" name="内容占位符 2">
            <a:extLst>
              <a:ext uri="{FF2B5EF4-FFF2-40B4-BE49-F238E27FC236}">
                <a16:creationId xmlns:a16="http://schemas.microsoft.com/office/drawing/2014/main" id="{CAD536BB-D5B1-4E62-8A48-BC5721B8B8BB}"/>
              </a:ext>
            </a:extLst>
          </p:cNvPr>
          <p:cNvSpPr>
            <a:spLocks noGrp="1"/>
          </p:cNvSpPr>
          <p:nvPr>
            <p:ph idx="1"/>
          </p:nvPr>
        </p:nvSpPr>
        <p:spPr/>
        <p:txBody>
          <a:bodyPr/>
          <a:lstStyle/>
          <a:p>
            <a:r>
              <a:rPr lang="en-US" altLang="zh-CN" dirty="0"/>
              <a:t>Two binary classifiers are used to identify which potential artifacts should be corrected. </a:t>
            </a:r>
          </a:p>
          <a:p>
            <a:pPr marL="514350" indent="-514350">
              <a:buFont typeface="+mj-ea"/>
              <a:buAutoNum type="circleNumDbPlain"/>
            </a:pPr>
            <a:r>
              <a:rPr lang="en-US" altLang="zh-CN" dirty="0"/>
              <a:t>The first classifier is trained using 200 junction candidates with labels indicating the valid junction corrections</a:t>
            </a:r>
          </a:p>
          <a:p>
            <a:pPr marL="514350" indent="-514350">
              <a:buFont typeface="+mj-ea"/>
              <a:buAutoNum type="circleNumDbPlain"/>
            </a:pPr>
            <a:r>
              <a:rPr lang="en-US" altLang="zh-CN" dirty="0"/>
              <a:t>The second is trained with a mix of 290 intra- and inter-</a:t>
            </a:r>
            <a:r>
              <a:rPr lang="en-US" altLang="zh-CN" dirty="0" err="1"/>
              <a:t>subvolume</a:t>
            </a:r>
            <a:r>
              <a:rPr lang="en-US" altLang="zh-CN" dirty="0"/>
              <a:t> gap candidates labeled with valid gap corrections</a:t>
            </a:r>
            <a:endParaRPr lang="zh-CN" altLang="en-US" dirty="0"/>
          </a:p>
        </p:txBody>
      </p:sp>
      <p:sp>
        <p:nvSpPr>
          <p:cNvPr id="4" name="灯片编号占位符 3">
            <a:extLst>
              <a:ext uri="{FF2B5EF4-FFF2-40B4-BE49-F238E27FC236}">
                <a16:creationId xmlns:a16="http://schemas.microsoft.com/office/drawing/2014/main" id="{6305F401-BD9A-4DA4-B97F-C5885337A166}"/>
              </a:ext>
            </a:extLst>
          </p:cNvPr>
          <p:cNvSpPr>
            <a:spLocks noGrp="1"/>
          </p:cNvSpPr>
          <p:nvPr>
            <p:ph type="sldNum" sz="quarter" idx="12"/>
          </p:nvPr>
        </p:nvSpPr>
        <p:spPr/>
        <p:txBody>
          <a:bodyPr/>
          <a:lstStyle/>
          <a:p>
            <a:fld id="{9FD3D82F-6A31-48DF-B3A2-0DA9721DAC9F}" type="slidenum">
              <a:rPr lang="zh-CN" altLang="en-US" smtClean="0"/>
              <a:t>14</a:t>
            </a:fld>
            <a:endParaRPr lang="zh-CN" altLang="en-US"/>
          </a:p>
        </p:txBody>
      </p:sp>
    </p:spTree>
    <p:extLst>
      <p:ext uri="{BB962C8B-B14F-4D97-AF65-F5344CB8AC3E}">
        <p14:creationId xmlns:p14="http://schemas.microsoft.com/office/powerpoint/2010/main" val="248180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0C7B1-6FE5-4B77-973D-1E7C8EB673BB}"/>
              </a:ext>
            </a:extLst>
          </p:cNvPr>
          <p:cNvSpPr>
            <a:spLocks noGrp="1"/>
          </p:cNvSpPr>
          <p:nvPr>
            <p:ph type="title"/>
          </p:nvPr>
        </p:nvSpPr>
        <p:spPr>
          <a:xfrm>
            <a:off x="5069958" y="2766218"/>
            <a:ext cx="2830033" cy="1325563"/>
          </a:xfrm>
        </p:spPr>
        <p:txBody>
          <a:bodyPr/>
          <a:lstStyle/>
          <a:p>
            <a:r>
              <a:rPr lang="en-US" altLang="zh-CN" dirty="0"/>
              <a:t>3. Results</a:t>
            </a:r>
            <a:endParaRPr lang="zh-CN" altLang="en-US" dirty="0"/>
          </a:p>
        </p:txBody>
      </p:sp>
      <p:sp>
        <p:nvSpPr>
          <p:cNvPr id="3" name="灯片编号占位符 2">
            <a:extLst>
              <a:ext uri="{FF2B5EF4-FFF2-40B4-BE49-F238E27FC236}">
                <a16:creationId xmlns:a16="http://schemas.microsoft.com/office/drawing/2014/main" id="{4B21F748-BD2F-4D39-9502-2FF1CC93F458}"/>
              </a:ext>
            </a:extLst>
          </p:cNvPr>
          <p:cNvSpPr>
            <a:spLocks noGrp="1"/>
          </p:cNvSpPr>
          <p:nvPr>
            <p:ph type="sldNum" sz="quarter" idx="12"/>
          </p:nvPr>
        </p:nvSpPr>
        <p:spPr/>
        <p:txBody>
          <a:bodyPr/>
          <a:lstStyle/>
          <a:p>
            <a:fld id="{CBEBA976-50D0-4B84-B5C8-06126671785F}" type="slidenum">
              <a:rPr lang="zh-CN" altLang="en-US" smtClean="0"/>
              <a:t>15</a:t>
            </a:fld>
            <a:endParaRPr lang="zh-CN" altLang="en-US"/>
          </a:p>
        </p:txBody>
      </p:sp>
    </p:spTree>
    <p:extLst>
      <p:ext uri="{BB962C8B-B14F-4D97-AF65-F5344CB8AC3E}">
        <p14:creationId xmlns:p14="http://schemas.microsoft.com/office/powerpoint/2010/main" val="2894553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BEBEA42-FD25-42D4-94EA-FD4CAC4A8C48}"/>
              </a:ext>
            </a:extLst>
          </p:cNvPr>
          <p:cNvPicPr>
            <a:picLocks noChangeAspect="1"/>
          </p:cNvPicPr>
          <p:nvPr/>
        </p:nvPicPr>
        <p:blipFill>
          <a:blip r:embed="rId2"/>
          <a:stretch>
            <a:fillRect/>
          </a:stretch>
        </p:blipFill>
        <p:spPr>
          <a:xfrm>
            <a:off x="273169" y="0"/>
            <a:ext cx="11645661" cy="6858000"/>
          </a:xfrm>
          <a:prstGeom prst="rect">
            <a:avLst/>
          </a:prstGeom>
        </p:spPr>
      </p:pic>
      <p:sp>
        <p:nvSpPr>
          <p:cNvPr id="2" name="灯片编号占位符 1">
            <a:extLst>
              <a:ext uri="{FF2B5EF4-FFF2-40B4-BE49-F238E27FC236}">
                <a16:creationId xmlns:a16="http://schemas.microsoft.com/office/drawing/2014/main" id="{97147C99-3FB7-48F4-AB8B-1F41946F03EF}"/>
              </a:ext>
            </a:extLst>
          </p:cNvPr>
          <p:cNvSpPr>
            <a:spLocks noGrp="1"/>
          </p:cNvSpPr>
          <p:nvPr>
            <p:ph type="sldNum" sz="quarter" idx="12"/>
          </p:nvPr>
        </p:nvSpPr>
        <p:spPr/>
        <p:txBody>
          <a:bodyPr/>
          <a:lstStyle/>
          <a:p>
            <a:fld id="{9FD3D82F-6A31-48DF-B3A2-0DA9721DAC9F}" type="slidenum">
              <a:rPr lang="zh-CN" altLang="en-US" smtClean="0"/>
              <a:t>16</a:t>
            </a:fld>
            <a:endParaRPr lang="zh-CN" altLang="en-US"/>
          </a:p>
        </p:txBody>
      </p:sp>
    </p:spTree>
    <p:extLst>
      <p:ext uri="{BB962C8B-B14F-4D97-AF65-F5344CB8AC3E}">
        <p14:creationId xmlns:p14="http://schemas.microsoft.com/office/powerpoint/2010/main" val="381273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F902D2A-7E9A-4E33-B4DC-704EA4CA1FBC}"/>
              </a:ext>
            </a:extLst>
          </p:cNvPr>
          <p:cNvPicPr>
            <a:picLocks noChangeAspect="1"/>
          </p:cNvPicPr>
          <p:nvPr/>
        </p:nvPicPr>
        <p:blipFill>
          <a:blip r:embed="rId2"/>
          <a:stretch>
            <a:fillRect/>
          </a:stretch>
        </p:blipFill>
        <p:spPr>
          <a:xfrm>
            <a:off x="976952" y="776619"/>
            <a:ext cx="10238095" cy="5304762"/>
          </a:xfrm>
          <a:prstGeom prst="rect">
            <a:avLst/>
          </a:prstGeom>
        </p:spPr>
      </p:pic>
      <p:sp>
        <p:nvSpPr>
          <p:cNvPr id="2" name="灯片编号占位符 1">
            <a:extLst>
              <a:ext uri="{FF2B5EF4-FFF2-40B4-BE49-F238E27FC236}">
                <a16:creationId xmlns:a16="http://schemas.microsoft.com/office/drawing/2014/main" id="{9AB74D01-7712-4C31-A04D-FADB384D37FD}"/>
              </a:ext>
            </a:extLst>
          </p:cNvPr>
          <p:cNvSpPr>
            <a:spLocks noGrp="1"/>
          </p:cNvSpPr>
          <p:nvPr>
            <p:ph type="sldNum" sz="quarter" idx="12"/>
          </p:nvPr>
        </p:nvSpPr>
        <p:spPr/>
        <p:txBody>
          <a:bodyPr/>
          <a:lstStyle/>
          <a:p>
            <a:fld id="{9FD3D82F-6A31-48DF-B3A2-0DA9721DAC9F}" type="slidenum">
              <a:rPr lang="zh-CN" altLang="en-US" smtClean="0"/>
              <a:t>17</a:t>
            </a:fld>
            <a:endParaRPr lang="zh-CN" altLang="en-US"/>
          </a:p>
        </p:txBody>
      </p:sp>
    </p:spTree>
    <p:extLst>
      <p:ext uri="{BB962C8B-B14F-4D97-AF65-F5344CB8AC3E}">
        <p14:creationId xmlns:p14="http://schemas.microsoft.com/office/powerpoint/2010/main" val="1814927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s://upload.wikimedia.org/wikipedia/commons/7/7e/HomotopySmall.gif">
            <a:extLst>
              <a:ext uri="{FF2B5EF4-FFF2-40B4-BE49-F238E27FC236}">
                <a16:creationId xmlns:a16="http://schemas.microsoft.com/office/drawing/2014/main" id="{A869E69B-48CB-4619-AFDA-6C0C2D434530}"/>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9654" y="1618382"/>
            <a:ext cx="3914996" cy="28650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2/26/Mug_and_Torus_morph.gif">
            <a:extLst>
              <a:ext uri="{FF2B5EF4-FFF2-40B4-BE49-F238E27FC236}">
                <a16:creationId xmlns:a16="http://schemas.microsoft.com/office/drawing/2014/main" id="{7199FFE3-D11C-4423-9509-F764009023C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96468" y="1107133"/>
            <a:ext cx="3255335" cy="325533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E70DD9A8-56B6-4D2D-9044-FFB8147308EF}"/>
              </a:ext>
            </a:extLst>
          </p:cNvPr>
          <p:cNvSpPr>
            <a:spLocks noGrp="1"/>
          </p:cNvSpPr>
          <p:nvPr>
            <p:ph type="sldNum" sz="quarter" idx="12"/>
          </p:nvPr>
        </p:nvSpPr>
        <p:spPr/>
        <p:txBody>
          <a:bodyPr/>
          <a:lstStyle/>
          <a:p>
            <a:fld id="{9FD3D82F-6A31-48DF-B3A2-0DA9721DAC9F}" type="slidenum">
              <a:rPr lang="zh-CN" altLang="en-US" smtClean="0"/>
              <a:t>18</a:t>
            </a:fld>
            <a:endParaRPr lang="zh-CN" altLang="en-US"/>
          </a:p>
        </p:txBody>
      </p:sp>
    </p:spTree>
    <p:extLst>
      <p:ext uri="{BB962C8B-B14F-4D97-AF65-F5344CB8AC3E}">
        <p14:creationId xmlns:p14="http://schemas.microsoft.com/office/powerpoint/2010/main" val="379436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0D6FDF7-C3A9-43D0-B390-B1DDC62AE538}"/>
              </a:ext>
            </a:extLst>
          </p:cNvPr>
          <p:cNvSpPr txBox="1"/>
          <p:nvPr/>
        </p:nvSpPr>
        <p:spPr>
          <a:xfrm>
            <a:off x="4628707" y="2659559"/>
            <a:ext cx="2934585" cy="769441"/>
          </a:xfrm>
          <a:prstGeom prst="rect">
            <a:avLst/>
          </a:prstGeom>
          <a:noFill/>
        </p:spPr>
        <p:txBody>
          <a:bodyPr wrap="square" rtlCol="0">
            <a:spAutoFit/>
          </a:bodyPr>
          <a:lstStyle/>
          <a:p>
            <a:r>
              <a:rPr lang="en-US" altLang="zh-CN" sz="4400" dirty="0"/>
              <a:t>1. Abstract</a:t>
            </a:r>
            <a:endParaRPr lang="zh-CN" altLang="en-US" sz="4400" dirty="0"/>
          </a:p>
        </p:txBody>
      </p:sp>
      <p:sp>
        <p:nvSpPr>
          <p:cNvPr id="2" name="灯片编号占位符 1">
            <a:extLst>
              <a:ext uri="{FF2B5EF4-FFF2-40B4-BE49-F238E27FC236}">
                <a16:creationId xmlns:a16="http://schemas.microsoft.com/office/drawing/2014/main" id="{8ACFFF7B-E65D-4AA5-A958-17BC8695F801}"/>
              </a:ext>
            </a:extLst>
          </p:cNvPr>
          <p:cNvSpPr>
            <a:spLocks noGrp="1"/>
          </p:cNvSpPr>
          <p:nvPr>
            <p:ph type="sldNum" sz="quarter" idx="12"/>
          </p:nvPr>
        </p:nvSpPr>
        <p:spPr/>
        <p:txBody>
          <a:bodyPr/>
          <a:lstStyle/>
          <a:p>
            <a:fld id="{CBEBA976-50D0-4B84-B5C8-06126671785F}" type="slidenum">
              <a:rPr lang="zh-CN" altLang="en-US" smtClean="0"/>
              <a:t>2</a:t>
            </a:fld>
            <a:endParaRPr lang="zh-CN" altLang="en-US"/>
          </a:p>
        </p:txBody>
      </p:sp>
    </p:spTree>
    <p:extLst>
      <p:ext uri="{BB962C8B-B14F-4D97-AF65-F5344CB8AC3E}">
        <p14:creationId xmlns:p14="http://schemas.microsoft.com/office/powerpoint/2010/main" val="20021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D27111D-AA6B-4312-8F30-81F91041FC52}"/>
              </a:ext>
            </a:extLst>
          </p:cNvPr>
          <p:cNvSpPr>
            <a:spLocks noGrp="1"/>
          </p:cNvSpPr>
          <p:nvPr>
            <p:ph idx="1"/>
          </p:nvPr>
        </p:nvSpPr>
        <p:spPr/>
        <p:txBody>
          <a:bodyPr/>
          <a:lstStyle/>
          <a:p>
            <a:r>
              <a:rPr lang="en-US" altLang="zh-CN" dirty="0"/>
              <a:t>We developed a machine learning-based high performance computing pipeline: </a:t>
            </a:r>
          </a:p>
          <a:p>
            <a:pPr marL="514350" indent="-514350">
              <a:buFont typeface="+mj-lt"/>
              <a:buAutoNum type="arabicPeriod"/>
            </a:pPr>
            <a:r>
              <a:rPr lang="en-US" altLang="zh-CN" dirty="0"/>
              <a:t>a convolutional neural network detects axon fiber voxels</a:t>
            </a:r>
          </a:p>
          <a:p>
            <a:pPr marL="514350" indent="-514350">
              <a:buFont typeface="+mj-lt"/>
              <a:buAutoNum type="arabicPeriod"/>
            </a:pPr>
            <a:r>
              <a:rPr lang="en-US" altLang="zh-CN" dirty="0"/>
              <a:t>morphological operations extract fiber centerlines</a:t>
            </a:r>
          </a:p>
          <a:p>
            <a:pPr marL="514350" indent="-514350">
              <a:buFont typeface="+mj-lt"/>
              <a:buAutoNum type="arabicPeriod"/>
            </a:pPr>
            <a:r>
              <a:rPr lang="en-US" altLang="zh-CN" dirty="0"/>
              <a:t>tracking logic connects fiber segments across low-intensity gaps and unresolved fiber crossings</a:t>
            </a:r>
            <a:endParaRPr lang="zh-CN" altLang="en-US" dirty="0"/>
          </a:p>
        </p:txBody>
      </p:sp>
      <p:sp>
        <p:nvSpPr>
          <p:cNvPr id="2" name="灯片编号占位符 1">
            <a:extLst>
              <a:ext uri="{FF2B5EF4-FFF2-40B4-BE49-F238E27FC236}">
                <a16:creationId xmlns:a16="http://schemas.microsoft.com/office/drawing/2014/main" id="{D3B0BDA1-7742-463D-BE95-2D97E1FF4300}"/>
              </a:ext>
            </a:extLst>
          </p:cNvPr>
          <p:cNvSpPr>
            <a:spLocks noGrp="1"/>
          </p:cNvSpPr>
          <p:nvPr>
            <p:ph type="sldNum" sz="quarter" idx="12"/>
          </p:nvPr>
        </p:nvSpPr>
        <p:spPr/>
        <p:txBody>
          <a:bodyPr/>
          <a:lstStyle/>
          <a:p>
            <a:fld id="{9FD3D82F-6A31-48DF-B3A2-0DA9721DAC9F}" type="slidenum">
              <a:rPr lang="zh-CN" altLang="en-US" smtClean="0"/>
              <a:t>3</a:t>
            </a:fld>
            <a:endParaRPr lang="zh-CN" altLang="en-US"/>
          </a:p>
        </p:txBody>
      </p:sp>
    </p:spTree>
    <p:extLst>
      <p:ext uri="{BB962C8B-B14F-4D97-AF65-F5344CB8AC3E}">
        <p14:creationId xmlns:p14="http://schemas.microsoft.com/office/powerpoint/2010/main" val="318683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0B3A04-EF9A-42F5-8A66-DDA79735DECF}"/>
              </a:ext>
            </a:extLst>
          </p:cNvPr>
          <p:cNvSpPr txBox="1"/>
          <p:nvPr/>
        </p:nvSpPr>
        <p:spPr>
          <a:xfrm>
            <a:off x="4628707" y="2659559"/>
            <a:ext cx="3622158" cy="769441"/>
          </a:xfrm>
          <a:prstGeom prst="rect">
            <a:avLst/>
          </a:prstGeom>
          <a:noFill/>
        </p:spPr>
        <p:txBody>
          <a:bodyPr wrap="square" rtlCol="0">
            <a:spAutoFit/>
          </a:bodyPr>
          <a:lstStyle/>
          <a:p>
            <a:r>
              <a:rPr lang="en-US" altLang="zh-CN" sz="4400" dirty="0"/>
              <a:t>2. Method</a:t>
            </a:r>
            <a:endParaRPr lang="zh-CN" altLang="en-US" sz="4400" dirty="0"/>
          </a:p>
        </p:txBody>
      </p:sp>
      <p:sp>
        <p:nvSpPr>
          <p:cNvPr id="2" name="灯片编号占位符 1">
            <a:extLst>
              <a:ext uri="{FF2B5EF4-FFF2-40B4-BE49-F238E27FC236}">
                <a16:creationId xmlns:a16="http://schemas.microsoft.com/office/drawing/2014/main" id="{C1A24FEA-CFCF-4EFE-A3CB-BE9C42EACEE5}"/>
              </a:ext>
            </a:extLst>
          </p:cNvPr>
          <p:cNvSpPr>
            <a:spLocks noGrp="1"/>
          </p:cNvSpPr>
          <p:nvPr>
            <p:ph type="sldNum" sz="quarter" idx="12"/>
          </p:nvPr>
        </p:nvSpPr>
        <p:spPr/>
        <p:txBody>
          <a:bodyPr/>
          <a:lstStyle/>
          <a:p>
            <a:fld id="{CBEBA976-50D0-4B84-B5C8-06126671785F}" type="slidenum">
              <a:rPr lang="zh-CN" altLang="en-US" smtClean="0"/>
              <a:t>4</a:t>
            </a:fld>
            <a:endParaRPr lang="zh-CN" altLang="en-US"/>
          </a:p>
        </p:txBody>
      </p:sp>
    </p:spTree>
    <p:extLst>
      <p:ext uri="{BB962C8B-B14F-4D97-AF65-F5344CB8AC3E}">
        <p14:creationId xmlns:p14="http://schemas.microsoft.com/office/powerpoint/2010/main" val="13337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4283B2-30D5-4880-A8F7-8A41566CE0E0}"/>
              </a:ext>
            </a:extLst>
          </p:cNvPr>
          <p:cNvPicPr>
            <a:picLocks noChangeAspect="1"/>
          </p:cNvPicPr>
          <p:nvPr/>
        </p:nvPicPr>
        <p:blipFill>
          <a:blip r:embed="rId2"/>
          <a:stretch>
            <a:fillRect/>
          </a:stretch>
        </p:blipFill>
        <p:spPr>
          <a:xfrm>
            <a:off x="2996000" y="967095"/>
            <a:ext cx="6200000" cy="4923809"/>
          </a:xfrm>
          <a:prstGeom prst="rect">
            <a:avLst/>
          </a:prstGeom>
        </p:spPr>
      </p:pic>
      <p:sp>
        <p:nvSpPr>
          <p:cNvPr id="2" name="灯片编号占位符 1">
            <a:extLst>
              <a:ext uri="{FF2B5EF4-FFF2-40B4-BE49-F238E27FC236}">
                <a16:creationId xmlns:a16="http://schemas.microsoft.com/office/drawing/2014/main" id="{3A993FE0-B16A-4197-BFED-91DA2E39580B}"/>
              </a:ext>
            </a:extLst>
          </p:cNvPr>
          <p:cNvSpPr>
            <a:spLocks noGrp="1"/>
          </p:cNvSpPr>
          <p:nvPr>
            <p:ph type="sldNum" sz="quarter" idx="12"/>
          </p:nvPr>
        </p:nvSpPr>
        <p:spPr/>
        <p:txBody>
          <a:bodyPr/>
          <a:lstStyle/>
          <a:p>
            <a:fld id="{9FD3D82F-6A31-48DF-B3A2-0DA9721DAC9F}" type="slidenum">
              <a:rPr lang="zh-CN" altLang="en-US" smtClean="0"/>
              <a:t>5</a:t>
            </a:fld>
            <a:endParaRPr lang="zh-CN" altLang="en-US"/>
          </a:p>
        </p:txBody>
      </p:sp>
    </p:spTree>
    <p:extLst>
      <p:ext uri="{BB962C8B-B14F-4D97-AF65-F5344CB8AC3E}">
        <p14:creationId xmlns:p14="http://schemas.microsoft.com/office/powerpoint/2010/main" val="393148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91C38-B719-424C-A6FA-40F6AB121FAB}"/>
              </a:ext>
            </a:extLst>
          </p:cNvPr>
          <p:cNvSpPr>
            <a:spLocks noGrp="1"/>
          </p:cNvSpPr>
          <p:nvPr>
            <p:ph type="title"/>
          </p:nvPr>
        </p:nvSpPr>
        <p:spPr/>
        <p:txBody>
          <a:bodyPr/>
          <a:lstStyle/>
          <a:p>
            <a:r>
              <a:rPr lang="en-US" altLang="zh-CN" dirty="0"/>
              <a:t>2.1 Axon Voxel Segmentation </a:t>
            </a:r>
            <a:endParaRPr lang="zh-CN" altLang="en-US" dirty="0"/>
          </a:p>
        </p:txBody>
      </p:sp>
      <p:sp>
        <p:nvSpPr>
          <p:cNvPr id="3" name="内容占位符 2">
            <a:extLst>
              <a:ext uri="{FF2B5EF4-FFF2-40B4-BE49-F238E27FC236}">
                <a16:creationId xmlns:a16="http://schemas.microsoft.com/office/drawing/2014/main" id="{F2308645-D80E-44A7-BAE4-5EF732E0DB14}"/>
              </a:ext>
            </a:extLst>
          </p:cNvPr>
          <p:cNvSpPr>
            <a:spLocks noGrp="1"/>
          </p:cNvSpPr>
          <p:nvPr>
            <p:ph idx="1"/>
          </p:nvPr>
        </p:nvSpPr>
        <p:spPr/>
        <p:txBody>
          <a:bodyPr/>
          <a:lstStyle/>
          <a:p>
            <a:pPr marL="514350" indent="-514350">
              <a:buFont typeface="+mj-lt"/>
              <a:buAutoNum type="arabicPeriod"/>
            </a:pPr>
            <a:r>
              <a:rPr lang="en-US" altLang="zh-CN" dirty="0"/>
              <a:t>Training data for the network consist of 19 × 19 × 19 voxel volumes which are labeled as either background (0) or axons (1). </a:t>
            </a:r>
          </a:p>
          <a:p>
            <a:pPr marL="514350" indent="-514350">
              <a:buFont typeface="+mj-lt"/>
              <a:buAutoNum type="arabicPeriod"/>
            </a:pPr>
            <a:r>
              <a:rPr lang="en-US" altLang="zh-CN" dirty="0"/>
              <a:t>Following an active learning approach the model was trained in the background while the user selected misclassified voxels, which were added to the training set. </a:t>
            </a:r>
          </a:p>
          <a:p>
            <a:pPr marL="514350" indent="-514350">
              <a:buFont typeface="+mj-lt"/>
              <a:buAutoNum type="arabicPeriod"/>
            </a:pPr>
            <a:r>
              <a:rPr lang="en-US" altLang="zh-CN" dirty="0"/>
              <a:t>We then found the longest detected fibers, performed manual reviews, and built a much larger training set (approx. 10,000 for each class) by choosing points on the centerline of a long fiber as positive cases and points that were near but not on the centerline as negative cases</a:t>
            </a:r>
          </a:p>
          <a:p>
            <a:pPr marL="514350" indent="-514350">
              <a:buFont typeface="+mj-lt"/>
              <a:buAutoNum type="arabicPeriod"/>
            </a:pPr>
            <a:endParaRPr lang="zh-CN" altLang="en-US" dirty="0"/>
          </a:p>
        </p:txBody>
      </p:sp>
      <p:sp>
        <p:nvSpPr>
          <p:cNvPr id="4" name="灯片编号占位符 3">
            <a:extLst>
              <a:ext uri="{FF2B5EF4-FFF2-40B4-BE49-F238E27FC236}">
                <a16:creationId xmlns:a16="http://schemas.microsoft.com/office/drawing/2014/main" id="{2FF27DC8-BAD3-42AB-A8D7-374B36EE9AF0}"/>
              </a:ext>
            </a:extLst>
          </p:cNvPr>
          <p:cNvSpPr>
            <a:spLocks noGrp="1"/>
          </p:cNvSpPr>
          <p:nvPr>
            <p:ph type="sldNum" sz="quarter" idx="12"/>
          </p:nvPr>
        </p:nvSpPr>
        <p:spPr/>
        <p:txBody>
          <a:bodyPr/>
          <a:lstStyle/>
          <a:p>
            <a:fld id="{9FD3D82F-6A31-48DF-B3A2-0DA9721DAC9F}" type="slidenum">
              <a:rPr lang="zh-CN" altLang="en-US" smtClean="0"/>
              <a:t>6</a:t>
            </a:fld>
            <a:endParaRPr lang="zh-CN" altLang="en-US"/>
          </a:p>
        </p:txBody>
      </p:sp>
    </p:spTree>
    <p:extLst>
      <p:ext uri="{BB962C8B-B14F-4D97-AF65-F5344CB8AC3E}">
        <p14:creationId xmlns:p14="http://schemas.microsoft.com/office/powerpoint/2010/main" val="421690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BD70941-DD26-4073-8BA9-DADE88AD7FF6}"/>
              </a:ext>
            </a:extLst>
          </p:cNvPr>
          <p:cNvPicPr>
            <a:picLocks noChangeAspect="1"/>
          </p:cNvPicPr>
          <p:nvPr/>
        </p:nvPicPr>
        <p:blipFill>
          <a:blip r:embed="rId2"/>
          <a:stretch>
            <a:fillRect/>
          </a:stretch>
        </p:blipFill>
        <p:spPr>
          <a:xfrm>
            <a:off x="3372190" y="2376619"/>
            <a:ext cx="5447619" cy="2104762"/>
          </a:xfrm>
          <a:prstGeom prst="rect">
            <a:avLst/>
          </a:prstGeom>
        </p:spPr>
      </p:pic>
      <p:sp>
        <p:nvSpPr>
          <p:cNvPr id="2" name="灯片编号占位符 1">
            <a:extLst>
              <a:ext uri="{FF2B5EF4-FFF2-40B4-BE49-F238E27FC236}">
                <a16:creationId xmlns:a16="http://schemas.microsoft.com/office/drawing/2014/main" id="{9C3C21D3-7A95-4100-8D62-9433CADEF94F}"/>
              </a:ext>
            </a:extLst>
          </p:cNvPr>
          <p:cNvSpPr>
            <a:spLocks noGrp="1"/>
          </p:cNvSpPr>
          <p:nvPr>
            <p:ph type="sldNum" sz="quarter" idx="12"/>
          </p:nvPr>
        </p:nvSpPr>
        <p:spPr/>
        <p:txBody>
          <a:bodyPr/>
          <a:lstStyle/>
          <a:p>
            <a:fld id="{9FD3D82F-6A31-48DF-B3A2-0DA9721DAC9F}" type="slidenum">
              <a:rPr lang="zh-CN" altLang="en-US" smtClean="0"/>
              <a:t>7</a:t>
            </a:fld>
            <a:endParaRPr lang="zh-CN" altLang="en-US"/>
          </a:p>
        </p:txBody>
      </p:sp>
    </p:spTree>
    <p:extLst>
      <p:ext uri="{BB962C8B-B14F-4D97-AF65-F5344CB8AC3E}">
        <p14:creationId xmlns:p14="http://schemas.microsoft.com/office/powerpoint/2010/main" val="414096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C275F-B106-43C2-A71C-2F9E1C06CBB0}"/>
              </a:ext>
            </a:extLst>
          </p:cNvPr>
          <p:cNvSpPr>
            <a:spLocks noGrp="1"/>
          </p:cNvSpPr>
          <p:nvPr>
            <p:ph type="title"/>
          </p:nvPr>
        </p:nvSpPr>
        <p:spPr/>
        <p:txBody>
          <a:bodyPr/>
          <a:lstStyle/>
          <a:p>
            <a:r>
              <a:rPr lang="en-US" altLang="zh-CN" dirty="0"/>
              <a:t>2.2 Centerline Extraction</a:t>
            </a:r>
            <a:endParaRPr lang="zh-CN" altLang="en-US" dirty="0"/>
          </a:p>
        </p:txBody>
      </p:sp>
      <p:sp>
        <p:nvSpPr>
          <p:cNvPr id="3" name="内容占位符 2">
            <a:extLst>
              <a:ext uri="{FF2B5EF4-FFF2-40B4-BE49-F238E27FC236}">
                <a16:creationId xmlns:a16="http://schemas.microsoft.com/office/drawing/2014/main" id="{19A5EC40-8FB8-404A-8DF9-B94386F3720B}"/>
              </a:ext>
            </a:extLst>
          </p:cNvPr>
          <p:cNvSpPr>
            <a:spLocks noGrp="1"/>
          </p:cNvSpPr>
          <p:nvPr>
            <p:ph idx="1"/>
          </p:nvPr>
        </p:nvSpPr>
        <p:spPr/>
        <p:txBody>
          <a:bodyPr/>
          <a:lstStyle/>
          <a:p>
            <a:r>
              <a:rPr lang="en-US" altLang="zh-CN" dirty="0"/>
              <a:t>A homotopic thinning algorithm is applied to the binary CNN output of each </a:t>
            </a:r>
            <a:r>
              <a:rPr lang="en-US" altLang="zh-CN" dirty="0" err="1"/>
              <a:t>subvolume</a:t>
            </a:r>
            <a:r>
              <a:rPr lang="en-US" altLang="zh-CN" dirty="0"/>
              <a:t> to produce a 3D medial axis skeleton that estimates the locations of the axon fiber centerlines</a:t>
            </a:r>
          </a:p>
          <a:p>
            <a:r>
              <a:rPr lang="en-US" altLang="zh-CN" dirty="0"/>
              <a:t>To avoid boundary issues caused by partitioning, the </a:t>
            </a:r>
            <a:r>
              <a:rPr lang="en-US" altLang="zh-CN" dirty="0" err="1"/>
              <a:t>subvolumes</a:t>
            </a:r>
            <a:r>
              <a:rPr lang="en-US" altLang="zh-CN" dirty="0"/>
              <a:t> are padded in all directions by 32 voxels.</a:t>
            </a:r>
            <a:endParaRPr lang="zh-CN" altLang="en-US" dirty="0"/>
          </a:p>
        </p:txBody>
      </p:sp>
      <p:sp>
        <p:nvSpPr>
          <p:cNvPr id="4" name="灯片编号占位符 3">
            <a:extLst>
              <a:ext uri="{FF2B5EF4-FFF2-40B4-BE49-F238E27FC236}">
                <a16:creationId xmlns:a16="http://schemas.microsoft.com/office/drawing/2014/main" id="{83F5CC46-71E2-4E7D-83E2-2E853E0D53E5}"/>
              </a:ext>
            </a:extLst>
          </p:cNvPr>
          <p:cNvSpPr>
            <a:spLocks noGrp="1"/>
          </p:cNvSpPr>
          <p:nvPr>
            <p:ph type="sldNum" sz="quarter" idx="12"/>
          </p:nvPr>
        </p:nvSpPr>
        <p:spPr/>
        <p:txBody>
          <a:bodyPr/>
          <a:lstStyle/>
          <a:p>
            <a:fld id="{9FD3D82F-6A31-48DF-B3A2-0DA9721DAC9F}" type="slidenum">
              <a:rPr lang="zh-CN" altLang="en-US" smtClean="0"/>
              <a:t>8</a:t>
            </a:fld>
            <a:endParaRPr lang="zh-CN" altLang="en-US"/>
          </a:p>
        </p:txBody>
      </p:sp>
    </p:spTree>
    <p:extLst>
      <p:ext uri="{BB962C8B-B14F-4D97-AF65-F5344CB8AC3E}">
        <p14:creationId xmlns:p14="http://schemas.microsoft.com/office/powerpoint/2010/main" val="729593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31417-2C64-4BBF-90EA-B084D1DB5E08}"/>
              </a:ext>
            </a:extLst>
          </p:cNvPr>
          <p:cNvSpPr>
            <a:spLocks noGrp="1"/>
          </p:cNvSpPr>
          <p:nvPr>
            <p:ph type="title"/>
          </p:nvPr>
        </p:nvSpPr>
        <p:spPr/>
        <p:txBody>
          <a:bodyPr/>
          <a:lstStyle/>
          <a:p>
            <a:r>
              <a:rPr lang="en-US" altLang="zh-CN" dirty="0"/>
              <a:t>2.3 Resolving Artifacts</a:t>
            </a:r>
            <a:endParaRPr lang="zh-CN" altLang="en-US" dirty="0"/>
          </a:p>
        </p:txBody>
      </p:sp>
      <p:sp>
        <p:nvSpPr>
          <p:cNvPr id="3" name="内容占位符 2">
            <a:extLst>
              <a:ext uri="{FF2B5EF4-FFF2-40B4-BE49-F238E27FC236}">
                <a16:creationId xmlns:a16="http://schemas.microsoft.com/office/drawing/2014/main" id="{62DDB4FD-E77D-48D5-85D4-73EB44124898}"/>
              </a:ext>
            </a:extLst>
          </p:cNvPr>
          <p:cNvSpPr>
            <a:spLocks noGrp="1"/>
          </p:cNvSpPr>
          <p:nvPr>
            <p:ph idx="1"/>
          </p:nvPr>
        </p:nvSpPr>
        <p:spPr/>
        <p:txBody>
          <a:bodyPr/>
          <a:lstStyle/>
          <a:p>
            <a:r>
              <a:rPr lang="en-US" altLang="zh-CN" dirty="0"/>
              <a:t>There are three types of artifacts in the graphs:</a:t>
            </a:r>
          </a:p>
          <a:p>
            <a:pPr marL="514350" indent="-514350">
              <a:buFont typeface="+mj-lt"/>
              <a:buAutoNum type="arabicPeriod"/>
            </a:pPr>
            <a:r>
              <a:rPr lang="en-US" altLang="zh-CN" dirty="0"/>
              <a:t>Intra-</a:t>
            </a:r>
            <a:r>
              <a:rPr lang="en-US" altLang="zh-CN" dirty="0" err="1"/>
              <a:t>subvolume</a:t>
            </a:r>
            <a:r>
              <a:rPr lang="en-US" altLang="zh-CN" dirty="0"/>
              <a:t> gaps that fragment a fiber within a </a:t>
            </a:r>
            <a:r>
              <a:rPr lang="en-US" altLang="zh-CN" dirty="0" err="1"/>
              <a:t>subvolume</a:t>
            </a:r>
            <a:endParaRPr lang="en-US" altLang="zh-CN" dirty="0"/>
          </a:p>
          <a:p>
            <a:pPr marL="514350" indent="-514350">
              <a:buFont typeface="+mj-lt"/>
              <a:buAutoNum type="arabicPeriod"/>
            </a:pPr>
            <a:r>
              <a:rPr lang="en-US" altLang="zh-CN" dirty="0"/>
              <a:t>inter-</a:t>
            </a:r>
            <a:r>
              <a:rPr lang="en-US" altLang="zh-CN" dirty="0" err="1"/>
              <a:t>subvolume</a:t>
            </a:r>
            <a:r>
              <a:rPr lang="en-US" altLang="zh-CN" dirty="0"/>
              <a:t> gaps in fibers traversing </a:t>
            </a:r>
            <a:r>
              <a:rPr lang="en-US" altLang="zh-CN" dirty="0" err="1"/>
              <a:t>subvolume</a:t>
            </a:r>
            <a:r>
              <a:rPr lang="en-US" altLang="zh-CN" dirty="0"/>
              <a:t> boundaries</a:t>
            </a:r>
          </a:p>
          <a:p>
            <a:pPr marL="514350" indent="-514350">
              <a:buFont typeface="+mj-lt"/>
              <a:buAutoNum type="arabicPeriod"/>
            </a:pPr>
            <a:r>
              <a:rPr lang="en-US" altLang="zh-CN" dirty="0"/>
              <a:t>false junctions where two or more crossing fibers are erroneously connected</a:t>
            </a:r>
            <a:endParaRPr lang="zh-CN" altLang="en-US" dirty="0"/>
          </a:p>
        </p:txBody>
      </p:sp>
      <p:sp>
        <p:nvSpPr>
          <p:cNvPr id="4" name="灯片编号占位符 3">
            <a:extLst>
              <a:ext uri="{FF2B5EF4-FFF2-40B4-BE49-F238E27FC236}">
                <a16:creationId xmlns:a16="http://schemas.microsoft.com/office/drawing/2014/main" id="{EED33A28-774F-4B22-8D9F-E567A1FAE5A4}"/>
              </a:ext>
            </a:extLst>
          </p:cNvPr>
          <p:cNvSpPr>
            <a:spLocks noGrp="1"/>
          </p:cNvSpPr>
          <p:nvPr>
            <p:ph type="sldNum" sz="quarter" idx="12"/>
          </p:nvPr>
        </p:nvSpPr>
        <p:spPr/>
        <p:txBody>
          <a:bodyPr/>
          <a:lstStyle/>
          <a:p>
            <a:fld id="{9FD3D82F-6A31-48DF-B3A2-0DA9721DAC9F}" type="slidenum">
              <a:rPr lang="zh-CN" altLang="en-US" smtClean="0"/>
              <a:t>9</a:t>
            </a:fld>
            <a:endParaRPr lang="zh-CN" altLang="en-US"/>
          </a:p>
        </p:txBody>
      </p:sp>
    </p:spTree>
    <p:extLst>
      <p:ext uri="{BB962C8B-B14F-4D97-AF65-F5344CB8AC3E}">
        <p14:creationId xmlns:p14="http://schemas.microsoft.com/office/powerpoint/2010/main" val="29441486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495</Words>
  <Application>Microsoft Office PowerPoint</Application>
  <PresentationFormat>宽屏</PresentationFormat>
  <Paragraphs>51</Paragraphs>
  <Slides>18</Slides>
  <Notes>0</Notes>
  <HiddenSlides>2</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Learning-based Long-range Axon Tracing in Dense Scenes</vt:lpstr>
      <vt:lpstr>PowerPoint 演示文稿</vt:lpstr>
      <vt:lpstr>PowerPoint 演示文稿</vt:lpstr>
      <vt:lpstr>PowerPoint 演示文稿</vt:lpstr>
      <vt:lpstr>PowerPoint 演示文稿</vt:lpstr>
      <vt:lpstr>2.1 Axon Voxel Segmentation </vt:lpstr>
      <vt:lpstr>PowerPoint 演示文稿</vt:lpstr>
      <vt:lpstr>2.2 Centerline Extraction</vt:lpstr>
      <vt:lpstr>2.3 Resolving Artifacts</vt:lpstr>
      <vt:lpstr>PowerPoint 演示文稿</vt:lpstr>
      <vt:lpstr>PowerPoint 演示文稿</vt:lpstr>
      <vt:lpstr>2.3.1 Identification of Potential Artifacts</vt:lpstr>
      <vt:lpstr>2.3.2 Feature Extraction</vt:lpstr>
      <vt:lpstr>2.3.3 Classifiers</vt:lpstr>
      <vt:lpstr>3. Results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Learning-based Long-range Axon Tracing in Dense Scenes</dc:title>
  <dc:creator>鹏 王</dc:creator>
  <cp:lastModifiedBy>鹏 王</cp:lastModifiedBy>
  <cp:revision>12</cp:revision>
  <dcterms:created xsi:type="dcterms:W3CDTF">2019-01-04T03:29:15Z</dcterms:created>
  <dcterms:modified xsi:type="dcterms:W3CDTF">2019-01-04T05:34:21Z</dcterms:modified>
</cp:coreProperties>
</file>