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4" r:id="rId10"/>
    <p:sldId id="263" r:id="rId11"/>
    <p:sldId id="276" r:id="rId12"/>
    <p:sldId id="265" r:id="rId13"/>
    <p:sldId id="266" r:id="rId14"/>
    <p:sldId id="267" r:id="rId15"/>
    <p:sldId id="268" r:id="rId16"/>
    <p:sldId id="275" r:id="rId17"/>
    <p:sldId id="279" r:id="rId18"/>
    <p:sldId id="269" r:id="rId19"/>
    <p:sldId id="281" r:id="rId20"/>
    <p:sldId id="270" r:id="rId21"/>
    <p:sldId id="271" r:id="rId22"/>
    <p:sldId id="272" r:id="rId23"/>
    <p:sldId id="274" r:id="rId24"/>
    <p:sldId id="273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BC7F5-411D-4106-B3FF-330807668BC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32B73-EA38-451A-A9DC-28B35315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1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205CB-B340-4BB8-85DA-1FC051091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B75F91-E082-4C66-97F9-03E331760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56A69-CBF5-45A3-8E26-07FCB07A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0A8-2956-450D-A7E6-C88EA3FC8A90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B3EE7-1565-4781-BE95-56E0B19C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35E2A-919F-4069-AA58-976F2053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8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C3DED-B293-4CA5-9CAF-04EB7B42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6746E3-920C-4CDA-B507-7BD6C95F3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5AB86-8B89-4F26-B5C8-A661EB3B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8AED-8B76-41A2-B31D-9842AB031B4C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72754-CEA5-4FA7-ADE6-1D7C82DD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495AB-02CF-47D3-B2BF-867B8804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802619-82E4-4E6A-8128-6DA614B3B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29E52-396D-4EE2-ACF4-7BD27721E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01429-D4BE-4EEA-A8E6-6135824C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F64C-AF85-45F6-BADE-10F35A6AD388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D1C2E-93B6-49E0-8122-6E89D793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5FB9A-C7E8-4692-A672-62A04F0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3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EF23C-260B-4D93-9AF1-93586FA9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85DC2-CCC7-4CAD-BF1D-897F42DE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FCC07-97DA-489B-9D49-03A13A0E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56AC-599C-450F-A0C1-32819554C137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0FC1B-28E5-46C6-A4CF-FB4F668F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4E3B2-9ADC-414E-908B-64B6A5BA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8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4D9B8-277A-4CA7-BEE9-611D5741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490BD-3A9B-4157-8F65-43C7B29BB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610F3-64CE-46E7-B637-A4942FEA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373-FF7F-47C5-88B8-CC3656AF50CE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4D4EB-6963-4C82-A69A-8A05BE0F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01230-CB28-4DCF-BDEB-B33413E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3B95-09F8-4B85-A4CF-0CD0F4AA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BC697-C796-4687-B1C9-E59753FF5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FA2B00-B3ED-4821-BE52-7B25C03E9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69AB7-C71D-4982-B9BB-D238C964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7C6-8A83-46A3-B2E6-2EA54E8FC72B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55A3D4-DC08-4F0B-97E0-7FBB2D6C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3ED16-4C92-4E47-B95D-01604884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3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89A13-1CFE-472F-A835-2574D69A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0277D-07E5-41DA-B5DB-357AA76D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9F113-1B23-4522-A9AE-605DC708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1EA6FE-6441-4452-B4B8-15C244A65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21E76F-ABB0-4ACA-BAED-B7C0FD1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428CE9-3C97-4182-A9C3-C1C86508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B790-EEB6-4DDD-8149-A9BB15728DDE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8E927B-267A-4156-AE39-93552F1A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2C229C-16F7-46BE-82DD-0823C8FB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9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BB334-C936-443E-83CE-EA9C0C3F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4E020B-1B48-473D-9A14-97919592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3EFC-CB4B-4B5E-80FD-A2E0A58BDF1C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DFD435-8384-4F46-9183-61C28F23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721380-23DF-4902-985B-A352CB75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9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79BC6B-1EB2-4260-8553-59313589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70F8-AA0E-4C11-A092-D1FBA69E9BF8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D55B3F-7713-4EE8-877E-9678C24E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E95FC-34D7-440D-9654-B446FB57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8692C-3CF0-417E-B605-22DD77E6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FFDA3-443E-4AC8-A350-5C8C7578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30ABF-B027-4F0B-88A7-830EAEA62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FCEC4-B89C-486B-8A0E-D16BDF74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C228-384A-4DF9-B2D7-C7A28F9F14DC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F2701-2433-4C66-83AE-30024DD3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1C69D-E47B-427A-B465-9240D2A6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5096F-EB0C-40EB-ADE2-59A53542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4CC53-6F9A-476F-B8E0-42B9B38C2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7C8285-4B4E-440E-9C47-14FC34939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C5B01-38F6-4C98-AF01-7351A0E1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120A-21E5-4A4E-B9D6-7165AC4B3582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44E09-FDFD-41D3-90A4-FEED77E1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C546C-F27E-40A0-A34F-117B9611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7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02E303-1C6A-4BEE-BDF8-B2A3631B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79E66-8344-463C-B723-1A936F9C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02251-34BE-492C-B8A5-C3E9E41ED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71DF-4695-47BB-A97C-AB476E87D1A9}" type="datetime1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20F9E-F633-40E0-A647-C8BE6F7E8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A76C3-A31A-4DE8-9AFB-599E0209D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A976-50D0-4B84-B5C8-061266717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8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3921430/article/details/79770458" TargetMode="External"/><Relationship Id="rId2" Type="http://schemas.openxmlformats.org/officeDocument/2006/relationships/hyperlink" Target="https://blog.csdn.net/isyiming/article/details/7994292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6783371" TargetMode="External"/><Relationship Id="rId2" Type="http://schemas.openxmlformats.org/officeDocument/2006/relationships/hyperlink" Target="http://www.voidcn.com/article/p-txriitqs-z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ycwang16/p/5995702.html" TargetMode="External"/><Relationship Id="rId4" Type="http://schemas.openxmlformats.org/officeDocument/2006/relationships/hyperlink" Target="https://blog.csdn.net/zzq123686/article/details/72903876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9DDE-441C-4FCA-96BA-396DACB41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7" y="272144"/>
            <a:ext cx="9265637" cy="1566190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Neuron reconstruction from fluorescence microscopy images using sequential </a:t>
            </a:r>
            <a:br>
              <a:rPr lang="en-US" altLang="zh-CN" sz="3600" b="1" dirty="0"/>
            </a:br>
            <a:r>
              <a:rPr lang="en-US" altLang="zh-CN" sz="3600" b="1" dirty="0"/>
              <a:t>Monte Carlo estimation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E20399-769C-489A-B222-7DEB31A49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616" y="2151337"/>
            <a:ext cx="8282609" cy="538597"/>
          </a:xfrm>
        </p:spPr>
        <p:txBody>
          <a:bodyPr>
            <a:normAutofit/>
          </a:bodyPr>
          <a:lstStyle/>
          <a:p>
            <a:pPr fontAlgn="ctr"/>
            <a:r>
              <a:rPr lang="en-US" altLang="zh-CN" dirty="0"/>
              <a:t>Miroslav </a:t>
            </a:r>
            <a:r>
              <a:rPr lang="en-US" altLang="zh-CN" dirty="0" err="1"/>
              <a:t>Radojević</a:t>
            </a:r>
            <a:r>
              <a:rPr lang="en-US" altLang="zh-CN" dirty="0"/>
              <a:t> ; Erik </a:t>
            </a:r>
            <a:r>
              <a:rPr lang="en-US" altLang="zh-CN" dirty="0" err="1"/>
              <a:t>Meijering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603CD8-0211-4377-96D4-058F65251F05}"/>
              </a:ext>
            </a:extLst>
          </p:cNvPr>
          <p:cNvSpPr txBox="1"/>
          <p:nvPr/>
        </p:nvSpPr>
        <p:spPr>
          <a:xfrm>
            <a:off x="2329356" y="3723271"/>
            <a:ext cx="75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2017 IEEE 14th International Symposium on Biomedical Imaging (ISBI 2017)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EE0E66-B287-4D48-97BD-10D5F98A265D}"/>
              </a:ext>
            </a:extLst>
          </p:cNvPr>
          <p:cNvSpPr txBox="1"/>
          <p:nvPr/>
        </p:nvSpPr>
        <p:spPr>
          <a:xfrm>
            <a:off x="8786191" y="5336553"/>
            <a:ext cx="406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王鹏</a:t>
            </a:r>
            <a:endParaRPr lang="en-US" altLang="zh-CN" dirty="0"/>
          </a:p>
          <a:p>
            <a:pPr algn="ctr"/>
            <a:r>
              <a:rPr lang="en-US" altLang="zh-CN" dirty="0"/>
              <a:t>2018-12-12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D4FBC-6A68-49C7-B131-71C4871B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E412A5-8D06-475F-BC88-097ABA65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273" y="1246266"/>
            <a:ext cx="3787453" cy="39409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ABD5D0-BECB-4498-B39B-FD0FC68D3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6" y="1253733"/>
            <a:ext cx="3837048" cy="39335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7FAA0A-BBD0-4198-ABA3-530D41500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095" y="1246266"/>
            <a:ext cx="3896214" cy="39409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88E080E-8737-4C29-AD01-1FA8286B84B7}"/>
              </a:ext>
            </a:extLst>
          </p:cNvPr>
          <p:cNvSpPr txBox="1"/>
          <p:nvPr/>
        </p:nvSpPr>
        <p:spPr>
          <a:xfrm>
            <a:off x="510363" y="276447"/>
            <a:ext cx="644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Hessian</a:t>
            </a:r>
            <a:r>
              <a:rPr lang="zh-CN" altLang="en-US" dirty="0"/>
              <a:t>滤波尺度 </a:t>
            </a:r>
            <a:r>
              <a:rPr lang="en-US" altLang="zh-CN" dirty="0"/>
              <a:t>sigma=[1,3,5,7,9] </a:t>
            </a:r>
            <a:r>
              <a:rPr lang="zh-CN" altLang="en-US" dirty="0"/>
              <a:t>滤波器大小</a:t>
            </a:r>
            <a:r>
              <a:rPr lang="en-US" altLang="zh-CN" dirty="0"/>
              <a:t>w=3*[1,3,5,7,9]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D5ADDC-4E99-4930-BC79-30C85B35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6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1A5B-E678-4492-B758-E5EB267B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33A7E-0187-4091-8D42-39BF39E6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https://blog.csdn.net/isyiming/article/details/79942928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https://blog.csdn.net/u013921430/article/details/79770458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0EFA8-DA06-48B8-9F0C-BBC1F585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1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978B2-C3DF-4584-B01C-2795160D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Branch Tracing 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其实就是粒子滤波：蒙特卡洛</a:t>
            </a:r>
            <a:r>
              <a:rPr lang="en-US" altLang="zh-CN" sz="1600" dirty="0">
                <a:solidFill>
                  <a:srgbClr val="FF0000"/>
                </a:solidFill>
              </a:rPr>
              <a:t>+</a:t>
            </a:r>
            <a:r>
              <a:rPr lang="zh-CN" altLang="en-US" sz="1600" dirty="0">
                <a:solidFill>
                  <a:srgbClr val="FF0000"/>
                </a:solidFill>
              </a:rPr>
              <a:t>隐马尔可夫</a:t>
            </a:r>
            <a:r>
              <a:rPr lang="en-US" altLang="zh-CN" sz="1600" dirty="0">
                <a:solidFill>
                  <a:srgbClr val="FF0000"/>
                </a:solidFill>
              </a:rPr>
              <a:t>+</a:t>
            </a:r>
            <a:r>
              <a:rPr lang="zh-CN" altLang="en-US" sz="1600" dirty="0">
                <a:solidFill>
                  <a:srgbClr val="FF0000"/>
                </a:solidFill>
              </a:rPr>
              <a:t>贝叶斯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9B908E-EE3D-4BE1-892E-6DC64799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66" y="1948047"/>
            <a:ext cx="8066667" cy="296190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925A6-6F9F-4877-ABE1-D60E9EF7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8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BD8C7C-CA68-4816-BE74-54EAD696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38" y="1395666"/>
            <a:ext cx="7809524" cy="406666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93EE13-A017-42C9-AB82-D4D00F5B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8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DC0A23-D0E8-4DFF-94D1-F8145312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76" y="1167095"/>
            <a:ext cx="7819048" cy="452380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D0C033-5BAC-44DC-92B7-3B8DA135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2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E11B5E-19A6-4EF7-8B41-14365407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95" y="124238"/>
            <a:ext cx="8123809" cy="660952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5406B1-DA3C-4B0B-86C5-D58D3218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0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2899A-CFBB-44C4-8B36-101F9CBC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Help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0D138-21E8-4160-934E-6D95FAD8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http://www.voidcn.com/article/p-txriitqs-z.html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https://zhuanlan.zhihu.com/p/26783371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https://blog.csdn.net/zzq123686/article/details/72903876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https://www.cnblogs.com/ycwang16/p/5995702.html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09B55-A08E-4B55-8816-E41827D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8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D84155-1C1E-4152-86EE-9F25A19A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00" y="1561270"/>
            <a:ext cx="3617530" cy="323895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EF5D98-B8B2-4653-B8FE-54890C66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2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04ABB-6D22-4C21-94F9-DBE528A0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Trace Refinement</a:t>
            </a:r>
            <a:r>
              <a:rPr lang="zh-CN" altLang="en-US" sz="2400" dirty="0"/>
              <a:t>（均值漂移）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F5D954-A5A9-401D-AB51-98EC0403C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676" y="4504226"/>
            <a:ext cx="7314286" cy="18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8EAFD2-CDC5-472A-B85E-B3EDB62C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08" y="1199082"/>
            <a:ext cx="6005666" cy="3123207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B28A7-150D-4EB2-B4BF-2786703D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6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262DC9-C78D-4E5B-96BF-E58A5CF2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86" y="0"/>
            <a:ext cx="498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D6FDF7-C3A9-43D0-B390-B1DDC62AE538}"/>
              </a:ext>
            </a:extLst>
          </p:cNvPr>
          <p:cNvSpPr txBox="1"/>
          <p:nvPr/>
        </p:nvSpPr>
        <p:spPr>
          <a:xfrm>
            <a:off x="4628707" y="2659559"/>
            <a:ext cx="2934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1. Abstract</a:t>
            </a:r>
            <a:endParaRPr lang="zh-CN" altLang="en-US" sz="4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CFFF7B-E65D-4AA5-A958-17BC8695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9E941-0ACF-4EC8-BBE7-D27BAA84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Node </a:t>
            </a:r>
            <a:r>
              <a:rPr lang="en-US" altLang="zh-CN" dirty="0" err="1"/>
              <a:t>Grouning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453552-42A5-4F2F-9B41-7CB7E296C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285" y="3015579"/>
            <a:ext cx="6571429" cy="197142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AC473D-432C-43A9-886A-04AF94A7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17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70B3-A1B0-48DC-A37B-4D2A1053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Tree Construction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ED980D-BD33-46BA-B345-BACAC37F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Finally the branch nodes and connections are traversed using a breadth-first search algorithm to obtain a graph representing the complete neuronal tree which can be exported to the standard SWC file format.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CD1710-D2D5-4E89-B70A-32ADFBA1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0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0C7B1-6FE5-4B77-973D-1E7C8EB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58" y="2766218"/>
            <a:ext cx="2830033" cy="1325563"/>
          </a:xfrm>
        </p:spPr>
        <p:txBody>
          <a:bodyPr/>
          <a:lstStyle/>
          <a:p>
            <a:r>
              <a:rPr lang="en-US" altLang="zh-CN" dirty="0"/>
              <a:t>3. Results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21F748-BD2F-4D39-9502-2FF1CC93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5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EDB5F-D6CD-4E4B-A123-B6C18314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 of our method and their default values.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6E0F2C-81A3-423E-A394-2351131A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333" y="2396532"/>
            <a:ext cx="6133333" cy="320952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85AD64-C301-4AED-9278-26BFEA77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9482C7-04B7-4613-A5E7-AFA47E2BA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39" y="84850"/>
            <a:ext cx="5596161" cy="65392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1B5652-8418-4DDA-90AE-3ACCC0A564DA}"/>
              </a:ext>
            </a:extLst>
          </p:cNvPr>
          <p:cNvSpPr/>
          <p:nvPr/>
        </p:nvSpPr>
        <p:spPr>
          <a:xfrm>
            <a:off x="6521192" y="425326"/>
            <a:ext cx="53979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Two sets of measures were used to quantify the match between the obtained reconstructions and the available gold-standard reconstructions: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the spatial distance measures SD, SSD, and %SSD 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the overlap measures P (precision), R (re-call), and F=2PR/(P+R) . </a:t>
            </a:r>
          </a:p>
          <a:p>
            <a:r>
              <a:rPr lang="en-US" altLang="zh-CN" dirty="0"/>
              <a:t>the results for the SSD (lower is better) and F (higher is better) measures and note that the other measures lead to very similar observations. 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DF8FCC-7A17-48F8-9FDE-1EF693C6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39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E883F1-BC22-4EE4-AA14-523E00D1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78" y="0"/>
            <a:ext cx="7081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01094-CB60-4D89-8F88-E1CD2566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Present a novel method for fully automatic neuron reconstruction based on </a:t>
            </a:r>
            <a:r>
              <a:rPr lang="en-US" altLang="zh-CN" dirty="0">
                <a:solidFill>
                  <a:srgbClr val="FF0000"/>
                </a:solidFill>
              </a:rPr>
              <a:t>sequential Monte Carlo estimation</a:t>
            </a:r>
            <a:r>
              <a:rPr lang="en-US" altLang="zh-CN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It uses newly designed models for predicting and updating branch </a:t>
            </a:r>
            <a:r>
              <a:rPr lang="en-US" altLang="zh-CN" dirty="0">
                <a:solidFill>
                  <a:srgbClr val="FF0000"/>
                </a:solidFill>
              </a:rPr>
              <a:t>node estimates </a:t>
            </a:r>
            <a:r>
              <a:rPr lang="en-US" altLang="zh-CN" dirty="0"/>
              <a:t>as well as </a:t>
            </a:r>
            <a:r>
              <a:rPr lang="en-US" altLang="zh-CN" dirty="0">
                <a:solidFill>
                  <a:srgbClr val="FF0000"/>
                </a:solidFill>
              </a:rPr>
              <a:t>novel initialization and final tree construction </a:t>
            </a:r>
            <a:r>
              <a:rPr lang="en-US" altLang="zh-CN" dirty="0"/>
              <a:t>strategies. 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The results indicate that our method performs favorably compared to state-of-the-art alternative methods.</a:t>
            </a:r>
          </a:p>
          <a:p>
            <a:pPr marL="514350" indent="-514350">
              <a:buFont typeface="+mj-ea"/>
              <a:buAutoNum type="circleNumDbPlain"/>
            </a:pP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EE5EF2-27D2-4E6C-8FA5-DADABD4E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5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0B3A04-EF9A-42F5-8A66-DDA79735DECF}"/>
              </a:ext>
            </a:extLst>
          </p:cNvPr>
          <p:cNvSpPr txBox="1"/>
          <p:nvPr/>
        </p:nvSpPr>
        <p:spPr>
          <a:xfrm>
            <a:off x="4628707" y="2659559"/>
            <a:ext cx="3622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2. Method</a:t>
            </a:r>
            <a:endParaRPr lang="zh-CN" altLang="en-US" sz="4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A24FEA-CFCF-4EFE-A3CB-BE9C42EA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9873E-A2D5-4189-AB7D-05D55FDB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B15280-A8F2-4262-9BEC-0B93F9247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318" y="1690688"/>
            <a:ext cx="9546265" cy="18058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E4BEB0-BBBC-44D3-953B-6053AC0C2F49}"/>
              </a:ext>
            </a:extLst>
          </p:cNvPr>
          <p:cNvSpPr/>
          <p:nvPr/>
        </p:nvSpPr>
        <p:spPr>
          <a:xfrm>
            <a:off x="1078317" y="3775134"/>
            <a:ext cx="91608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Schematic overview of the six main steps of the proposed method: </a:t>
            </a:r>
          </a:p>
          <a:p>
            <a:pPr marL="342900" indent="-342900">
              <a:buAutoNum type="alphaUcParenBoth"/>
            </a:pPr>
            <a:r>
              <a:rPr lang="en-US" altLang="zh-CN" sz="20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Soma extraction</a:t>
            </a:r>
          </a:p>
          <a:p>
            <a:pPr marL="342900" indent="-342900">
              <a:buAutoNum type="alphaUcParenBoth"/>
            </a:pPr>
            <a:r>
              <a:rPr lang="en-US" altLang="zh-CN" sz="20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Seed extraction</a:t>
            </a:r>
          </a:p>
          <a:p>
            <a:pPr marL="342900" indent="-342900">
              <a:buAutoNum type="alphaUcParenBoth"/>
            </a:pPr>
            <a:r>
              <a:rPr lang="en-US" altLang="zh-CN" sz="20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Branch tracing </a:t>
            </a:r>
          </a:p>
          <a:p>
            <a:pPr marL="342900" indent="-342900">
              <a:buAutoNum type="alphaUcParenBoth"/>
            </a:pPr>
            <a:r>
              <a:rPr lang="en-US" altLang="zh-CN" sz="20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Trace refinement </a:t>
            </a:r>
          </a:p>
          <a:p>
            <a:pPr marL="342900" indent="-342900">
              <a:buAutoNum type="alphaUcParenBoth"/>
            </a:pPr>
            <a:r>
              <a:rPr lang="en-US" altLang="zh-CN" sz="20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 grouping</a:t>
            </a:r>
          </a:p>
          <a:p>
            <a:pPr marL="342900" indent="-342900">
              <a:buAutoNum type="alphaUcParenBoth"/>
            </a:pPr>
            <a:r>
              <a:rPr lang="en-US" altLang="zh-CN" sz="20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Tree construction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D7216B7-A51E-4216-B2A3-B1447C6A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1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859E9-CB32-406A-AEE9-552DA33A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Soma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AA02A-AA75-41E9-8326-7C5E84F2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Performing gray-scale erosion using a structuring element with a slightly larger diameter than the largest expected branch diameter(</a:t>
            </a:r>
            <a:r>
              <a:rPr lang="zh-CN" altLang="en-US" dirty="0">
                <a:solidFill>
                  <a:srgbClr val="FF0000"/>
                </a:solidFill>
              </a:rPr>
              <a:t>腐蚀操作</a:t>
            </a:r>
            <a:r>
              <a:rPr lang="en-US" altLang="zh-CN" dirty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A segmentation of the soma can then be obtained by max-entropy thresholding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类似</a:t>
            </a:r>
            <a:r>
              <a:rPr lang="en-US" altLang="zh-CN" dirty="0">
                <a:solidFill>
                  <a:srgbClr val="FF0000"/>
                </a:solidFill>
              </a:rPr>
              <a:t>OTSU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T=argmax[</a:t>
            </a:r>
            <a:r>
              <a:rPr lang="en-US" altLang="zh-CN" dirty="0" err="1">
                <a:solidFill>
                  <a:srgbClr val="FF0000"/>
                </a:solidFill>
              </a:rPr>
              <a:t>H_b+H_f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In our applications it is sufficient to model the soma as a single node whose diameter can be estimated by fitting a sphere to the segmented image region.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球拟合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5A468-0BB6-45D5-A287-0B962E2D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5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3D63-290C-4EBF-9677-5EA93FE2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Seed Extraction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3E59B6-51B6-465E-B1F8-AD6F3A0E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31" y="1860698"/>
            <a:ext cx="10551538" cy="313660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5BC1787-9E95-4E01-8AD5-1AFF9DF253CB}"/>
              </a:ext>
            </a:extLst>
          </p:cNvPr>
          <p:cNvSpPr txBox="1"/>
          <p:nvPr/>
        </p:nvSpPr>
        <p:spPr>
          <a:xfrm>
            <a:off x="838200" y="5401340"/>
            <a:ext cx="72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注：这一步是提取</a:t>
            </a:r>
            <a:r>
              <a:rPr lang="en-US" altLang="zh-CN" dirty="0" err="1">
                <a:solidFill>
                  <a:srgbClr val="FF0000"/>
                </a:solidFill>
              </a:rPr>
              <a:t>Brance</a:t>
            </a:r>
            <a:r>
              <a:rPr lang="zh-CN" altLang="en-US" dirty="0">
                <a:solidFill>
                  <a:srgbClr val="FF0000"/>
                </a:solidFill>
              </a:rPr>
              <a:t>上面的点，不是</a:t>
            </a:r>
            <a:r>
              <a:rPr lang="en-US" altLang="zh-CN" dirty="0">
                <a:solidFill>
                  <a:srgbClr val="FF0000"/>
                </a:solidFill>
              </a:rPr>
              <a:t>Soma</a:t>
            </a:r>
            <a:r>
              <a:rPr lang="zh-CN" altLang="en-US" dirty="0">
                <a:solidFill>
                  <a:srgbClr val="FF0000"/>
                </a:solidFill>
              </a:rPr>
              <a:t>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E6F10F-922E-44CE-BD77-9BD9AB56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963D41-5FBA-4F48-8D47-19C36F83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57" y="205190"/>
            <a:ext cx="7314286" cy="644761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E1F3DC-FEFA-4DF7-AB81-B45C779A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5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9F0DA4-5676-48B4-9EEC-67330FCC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5" y="695018"/>
            <a:ext cx="8657293" cy="503481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26701E-5701-4FF9-9206-699CB01A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A976-50D0-4B84-B5C8-06126671785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2C5763-A434-4058-B3D1-E9E51BB7CBD8}"/>
              </a:ext>
            </a:extLst>
          </p:cNvPr>
          <p:cNvSpPr txBox="1"/>
          <p:nvPr/>
        </p:nvSpPr>
        <p:spPr>
          <a:xfrm>
            <a:off x="8895825" y="841200"/>
            <a:ext cx="23454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不同的高斯卷积核</a:t>
            </a:r>
            <a:r>
              <a:rPr lang="en-US" altLang="zh-CN" dirty="0"/>
              <a:t>(</a:t>
            </a:r>
            <a:r>
              <a:rPr lang="en-US" altLang="zh-CN" dirty="0" err="1"/>
              <a:t>Dxx,Dxy,Dyy</a:t>
            </a:r>
            <a:r>
              <a:rPr lang="en-US" altLang="zh-CN" dirty="0"/>
              <a:t>)</a:t>
            </a:r>
            <a:r>
              <a:rPr lang="zh-CN" altLang="en-US" dirty="0"/>
              <a:t>计算</a:t>
            </a:r>
            <a:r>
              <a:rPr lang="en-US" altLang="zh-CN" dirty="0"/>
              <a:t>3</a:t>
            </a:r>
            <a:r>
              <a:rPr lang="zh-CN" altLang="en-US" dirty="0"/>
              <a:t>个二阶导数的值；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构造</a:t>
            </a:r>
            <a:r>
              <a:rPr lang="en-US" altLang="zh-CN" dirty="0"/>
              <a:t>hessian</a:t>
            </a:r>
            <a:r>
              <a:rPr lang="zh-CN" altLang="en-US" dirty="0"/>
              <a:t>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求解</a:t>
            </a:r>
            <a:r>
              <a:rPr lang="en-US" altLang="zh-CN" dirty="0"/>
              <a:t>lamda1-2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 err="1"/>
              <a:t>lamda</a:t>
            </a:r>
            <a:r>
              <a:rPr lang="zh-CN" altLang="en-US" dirty="0"/>
              <a:t>判断所处位置特征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05C70B-AB76-49E7-AA37-7980479A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825" y="3340174"/>
            <a:ext cx="2780952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474</Words>
  <Application>Microsoft Office PowerPoint</Application>
  <PresentationFormat>宽屏</PresentationFormat>
  <Paragraphs>72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Arial</vt:lpstr>
      <vt:lpstr>Georgia</vt:lpstr>
      <vt:lpstr>Times New Roman</vt:lpstr>
      <vt:lpstr>Wingdings</vt:lpstr>
      <vt:lpstr>Office 主题​​</vt:lpstr>
      <vt:lpstr>Neuron reconstruction from fluorescence microscopy images using sequential  Monte Carlo estimation</vt:lpstr>
      <vt:lpstr>PowerPoint 演示文稿</vt:lpstr>
      <vt:lpstr>PowerPoint 演示文稿</vt:lpstr>
      <vt:lpstr>PowerPoint 演示文稿</vt:lpstr>
      <vt:lpstr>Overview</vt:lpstr>
      <vt:lpstr>2.1 Soma Extraction</vt:lpstr>
      <vt:lpstr>2.2 Seed Extraction </vt:lpstr>
      <vt:lpstr>PowerPoint 演示文稿</vt:lpstr>
      <vt:lpstr>PowerPoint 演示文稿</vt:lpstr>
      <vt:lpstr>PowerPoint 演示文稿</vt:lpstr>
      <vt:lpstr>Help</vt:lpstr>
      <vt:lpstr>2.3 Branch Tracing (其实就是粒子滤波：蒙特卡洛+隐马尔可夫+贝叶斯)</vt:lpstr>
      <vt:lpstr>PowerPoint 演示文稿</vt:lpstr>
      <vt:lpstr>PowerPoint 演示文稿</vt:lpstr>
      <vt:lpstr>PowerPoint 演示文稿</vt:lpstr>
      <vt:lpstr>Help：</vt:lpstr>
      <vt:lpstr>PowerPoint 演示文稿</vt:lpstr>
      <vt:lpstr>2.4 Trace Refinement（均值漂移） </vt:lpstr>
      <vt:lpstr>PowerPoint 演示文稿</vt:lpstr>
      <vt:lpstr>2.5 Node Grouning </vt:lpstr>
      <vt:lpstr>2.6 Tree Construction</vt:lpstr>
      <vt:lpstr>3. Results</vt:lpstr>
      <vt:lpstr>Parameters of our method and their default values.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鹏 王</dc:creator>
  <cp:lastModifiedBy>鹏 王</cp:lastModifiedBy>
  <cp:revision>26</cp:revision>
  <dcterms:created xsi:type="dcterms:W3CDTF">2018-12-12T13:52:28Z</dcterms:created>
  <dcterms:modified xsi:type="dcterms:W3CDTF">2018-12-14T07:00:02Z</dcterms:modified>
</cp:coreProperties>
</file>