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304" r:id="rId3"/>
    <p:sldId id="279" r:id="rId4"/>
    <p:sldId id="282" r:id="rId5"/>
    <p:sldId id="325" r:id="rId6"/>
    <p:sldId id="324" r:id="rId7"/>
    <p:sldId id="323" r:id="rId8"/>
    <p:sldId id="331" r:id="rId9"/>
    <p:sldId id="332" r:id="rId10"/>
    <p:sldId id="334" r:id="rId11"/>
    <p:sldId id="335" r:id="rId12"/>
    <p:sldId id="336" r:id="rId13"/>
    <p:sldId id="339" r:id="rId14"/>
    <p:sldId id="314" r:id="rId15"/>
    <p:sldId id="327" r:id="rId16"/>
    <p:sldId id="328" r:id="rId17"/>
    <p:sldId id="337" r:id="rId18"/>
    <p:sldId id="338" r:id="rId19"/>
    <p:sldId id="329" r:id="rId20"/>
    <p:sldId id="330" r:id="rId21"/>
    <p:sldId id="340" r:id="rId22"/>
    <p:sldId id="28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2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image" Target="../media/image2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19" Type="http://schemas.openxmlformats.org/officeDocument/2006/relationships/image" Target="../media/image39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0.wmf"/><Relationship Id="rId18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39.wmf"/><Relationship Id="rId17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0.wmf"/><Relationship Id="rId1" Type="http://schemas.openxmlformats.org/officeDocument/2006/relationships/image" Target="../media/image2.wmf"/><Relationship Id="rId6" Type="http://schemas.openxmlformats.org/officeDocument/2006/relationships/image" Target="../media/image45.wmf"/><Relationship Id="rId11" Type="http://schemas.openxmlformats.org/officeDocument/2006/relationships/image" Target="../media/image3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image" Target="../media/image27.wmf"/><Relationship Id="rId19" Type="http://schemas.openxmlformats.org/officeDocument/2006/relationships/image" Target="../media/image53.wmf"/><Relationship Id="rId4" Type="http://schemas.openxmlformats.org/officeDocument/2006/relationships/image" Target="../media/image43.wmf"/><Relationship Id="rId9" Type="http://schemas.openxmlformats.org/officeDocument/2006/relationships/image" Target="../media/image26.wmf"/><Relationship Id="rId1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2019/12/7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9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4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71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2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65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3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1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34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2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6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7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0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0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2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pPr/>
              <a:t>2019/12/7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095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2019/12/7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9" Type="http://schemas.openxmlformats.org/officeDocument/2006/relationships/oleObject" Target="../embeddings/oleObject42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5.wmf"/><Relationship Id="rId42" Type="http://schemas.openxmlformats.org/officeDocument/2006/relationships/image" Target="../media/image3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7.bin"/><Relationship Id="rId41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24" Type="http://schemas.openxmlformats.org/officeDocument/2006/relationships/image" Target="../media/image30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38.wmf"/><Relationship Id="rId5" Type="http://schemas.openxmlformats.org/officeDocument/2006/relationships/image" Target="../media/image2.wmf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4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2.bin"/><Relationship Id="rId26" Type="http://schemas.openxmlformats.org/officeDocument/2006/relationships/image" Target="../media/image37.wmf"/><Relationship Id="rId39" Type="http://schemas.openxmlformats.org/officeDocument/2006/relationships/oleObject" Target="../embeddings/oleObject65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6.wmf"/><Relationship Id="rId34" Type="http://schemas.openxmlformats.org/officeDocument/2006/relationships/image" Target="../media/image48.wmf"/><Relationship Id="rId42" Type="http://schemas.openxmlformats.org/officeDocument/2006/relationships/image" Target="../media/image51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6.wmf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49.wmf"/><Relationship Id="rId46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29" Type="http://schemas.openxmlformats.org/officeDocument/2006/relationships/oleObject" Target="../embeddings/oleObject58.bin"/><Relationship Id="rId41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3.wmf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60.bin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50.wmf"/><Relationship Id="rId45" Type="http://schemas.openxmlformats.org/officeDocument/2006/relationships/oleObject" Target="../embeddings/oleObject68.bin"/><Relationship Id="rId5" Type="http://schemas.openxmlformats.org/officeDocument/2006/relationships/image" Target="../media/image2.wmf"/><Relationship Id="rId15" Type="http://schemas.openxmlformats.org/officeDocument/2006/relationships/image" Target="../media/image45.wmf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39.wmf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7.wmf"/><Relationship Id="rId31" Type="http://schemas.openxmlformats.org/officeDocument/2006/relationships/oleObject" Target="../embeddings/oleObject59.bin"/><Relationship Id="rId44" Type="http://schemas.openxmlformats.org/officeDocument/2006/relationships/image" Target="../media/image5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62.bin"/><Relationship Id="rId43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2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62001" y="2312048"/>
            <a:ext cx="74558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系统概述及初步仿真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16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级质廷班 宋霖峰</a:t>
            </a: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发射端信号处理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GMSK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调制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1525E-0E65-4C6E-9E0F-A7EBD0D55923}"/>
              </a:ext>
            </a:extLst>
          </p:cNvPr>
          <p:cNvSpPr txBox="1"/>
          <p:nvPr/>
        </p:nvSpPr>
        <p:spPr>
          <a:xfrm>
            <a:off x="1486292" y="2474007"/>
            <a:ext cx="9326251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中采用的调制方式是高斯最小频移键控（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）。其原理为：先将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编码信号通过高斯低通滤波器进行预平滑处理，然后再进行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调制。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7C79D4-8698-43F2-BAA5-834690EDCFF6}"/>
              </a:ext>
            </a:extLst>
          </p:cNvPr>
          <p:cNvSpPr txBox="1"/>
          <p:nvPr/>
        </p:nvSpPr>
        <p:spPr>
          <a:xfrm>
            <a:off x="1486292" y="3513243"/>
            <a:ext cx="9191133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高斯低通滤波器的冲激响应                                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dirty="0"/>
              <a:t>编码后的信号                                          </a:t>
            </a:r>
            <a:endParaRPr lang="en-US" altLang="zh-CN" dirty="0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411B346-A49C-4D51-ADD8-6EB22EEF9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82612"/>
              </p:ext>
            </p:extLst>
          </p:nvPr>
        </p:nvGraphicFramePr>
        <p:xfrm>
          <a:off x="4453083" y="3529666"/>
          <a:ext cx="16287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6" imgW="1041120" imgH="431640" progId="Equation.DSMT4">
                  <p:embed/>
                </p:oleObj>
              </mc:Choice>
              <mc:Fallback>
                <p:oleObj name="Equation" r:id="rId6" imgW="1041120" imgH="4316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CAC2B13C-393C-450F-8D43-A0F52EED0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83" y="3529666"/>
                        <a:ext cx="1628775" cy="67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03E704F-B51C-456D-A3E1-C28E9117D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816"/>
              </p:ext>
            </p:extLst>
          </p:nvPr>
        </p:nvGraphicFramePr>
        <p:xfrm>
          <a:off x="3482574" y="4103687"/>
          <a:ext cx="21034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8" imgW="1346040" imgH="431640" progId="Equation.DSMT4">
                  <p:embed/>
                </p:oleObj>
              </mc:Choice>
              <mc:Fallback>
                <p:oleObj name="Equation" r:id="rId8" imgW="134604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9411B346-A49C-4D51-ADD8-6EB22EEF9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74" y="4103687"/>
                        <a:ext cx="2103438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24C7115-5714-4D51-925B-C047B1822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9337"/>
              </p:ext>
            </p:extLst>
          </p:nvPr>
        </p:nvGraphicFramePr>
        <p:xfrm>
          <a:off x="2154424" y="4747777"/>
          <a:ext cx="28178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10" imgW="1803240" imgH="482400" progId="Equation.DSMT4">
                  <p:embed/>
                </p:oleObj>
              </mc:Choice>
              <mc:Fallback>
                <p:oleObj name="Equation" r:id="rId10" imgW="1803240" imgH="482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03E704F-B51C-456D-A3E1-C28E9117D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24" y="4747777"/>
                        <a:ext cx="2817812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F3C8010-1263-4AAD-A3C5-B0DFF47A6016}"/>
              </a:ext>
            </a:extLst>
          </p:cNvPr>
          <p:cNvSpPr txBox="1"/>
          <p:nvPr/>
        </p:nvSpPr>
        <p:spPr>
          <a:xfrm>
            <a:off x="1486292" y="4931772"/>
            <a:ext cx="79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09E882-9206-4B9E-85E6-FD4768A731AF}"/>
              </a:ext>
            </a:extLst>
          </p:cNvPr>
          <p:cNvSpPr txBox="1"/>
          <p:nvPr/>
        </p:nvSpPr>
        <p:spPr>
          <a:xfrm>
            <a:off x="1461659" y="5601378"/>
            <a:ext cx="222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可得高斯脉冲信号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FF047AD-7B22-44DB-92C9-A718E131C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35668"/>
              </p:ext>
            </p:extLst>
          </p:nvPr>
        </p:nvGraphicFramePr>
        <p:xfrm>
          <a:off x="3457150" y="5626100"/>
          <a:ext cx="16271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12" imgW="1041120" imgH="203040" progId="Equation.DSMT4">
                  <p:embed/>
                </p:oleObj>
              </mc:Choice>
              <mc:Fallback>
                <p:oleObj name="Equation" r:id="rId12" imgW="104112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03E704F-B51C-456D-A3E1-C28E9117D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150" y="5626100"/>
                        <a:ext cx="1627188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72972C-9159-4DAF-B436-D9E7A4B2EEEB}"/>
              </a:ext>
            </a:extLst>
          </p:cNvPr>
          <p:cNvSpPr txBox="1"/>
          <p:nvPr/>
        </p:nvSpPr>
        <p:spPr>
          <a:xfrm>
            <a:off x="1461659" y="6112654"/>
            <a:ext cx="34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en-US" dirty="0"/>
              <a:t>调制的相位信息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6D4EB66F-1E83-4864-8A2B-0A8B8B06E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32797"/>
              </p:ext>
            </p:extLst>
          </p:nvPr>
        </p:nvGraphicFramePr>
        <p:xfrm>
          <a:off x="3799000" y="6039351"/>
          <a:ext cx="2063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14" imgW="1320480" imgH="330120" progId="Equation.DSMT4">
                  <p:embed/>
                </p:oleObj>
              </mc:Choice>
              <mc:Fallback>
                <p:oleObj name="Equation" r:id="rId14" imgW="1320480" imgH="33012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5FF047AD-7B22-44DB-92C9-A718E131C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000" y="6039351"/>
                        <a:ext cx="206375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80A21DB6-A117-41C3-AD28-51289BA4955D}"/>
              </a:ext>
            </a:extLst>
          </p:cNvPr>
          <p:cNvSpPr txBox="1"/>
          <p:nvPr/>
        </p:nvSpPr>
        <p:spPr>
          <a:xfrm>
            <a:off x="6711166" y="3733524"/>
            <a:ext cx="3234116" cy="222112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                    为高斯滤波器参数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/>
              <a:t>中归一化带宽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码元宽度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调制指数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h=0.5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198B61C-3FBC-4896-A314-083DA3DEB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25737"/>
              </p:ext>
            </p:extLst>
          </p:nvPr>
        </p:nvGraphicFramePr>
        <p:xfrm>
          <a:off x="6774460" y="3756835"/>
          <a:ext cx="10334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16" imgW="660240" imgH="431640" progId="Equation.DSMT4">
                  <p:embed/>
                </p:oleObj>
              </mc:Choice>
              <mc:Fallback>
                <p:oleObj name="Equation" r:id="rId16" imgW="660240" imgH="431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7D236723-0862-46C7-8D99-864382A0F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460" y="3756835"/>
                        <a:ext cx="1033463" cy="67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4B9D41C-0DF2-4C89-95C9-5A31DAA1F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382672"/>
              </p:ext>
            </p:extLst>
          </p:nvPr>
        </p:nvGraphicFramePr>
        <p:xfrm>
          <a:off x="8526238" y="4513446"/>
          <a:ext cx="974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18" imgW="622080" imgH="228600" progId="Equation.DSMT4">
                  <p:embed/>
                </p:oleObj>
              </mc:Choice>
              <mc:Fallback>
                <p:oleObj name="Equation" r:id="rId18" imgW="622080" imgH="2286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9198B61C-3FBC-4896-A314-083DA3DEB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238" y="4513446"/>
                        <a:ext cx="974725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B09B952-271C-451D-B9C0-BB1C09D2B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49192"/>
              </p:ext>
            </p:extLst>
          </p:nvPr>
        </p:nvGraphicFramePr>
        <p:xfrm>
          <a:off x="7811106" y="4935584"/>
          <a:ext cx="1154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Equation" r:id="rId20" imgW="736560" imgH="393480" progId="Equation.DSMT4">
                  <p:embed/>
                </p:oleObj>
              </mc:Choice>
              <mc:Fallback>
                <p:oleObj name="Equation" r:id="rId20" imgW="736560" imgH="3934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C4B9D41C-0DF2-4C89-95C9-5A31DAA1F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106" y="4935584"/>
                        <a:ext cx="1154112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6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9" grpId="0"/>
      <p:bldP spid="20" grpId="0"/>
      <p:bldP spid="2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发射端信号处理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GMSK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调制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72972C-9159-4DAF-B436-D9E7A4B2EEEB}"/>
              </a:ext>
            </a:extLst>
          </p:cNvPr>
          <p:cNvSpPr txBox="1"/>
          <p:nvPr/>
        </p:nvSpPr>
        <p:spPr>
          <a:xfrm>
            <a:off x="1461658" y="2366747"/>
            <a:ext cx="94357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GMSK</a:t>
            </a:r>
            <a:r>
              <a:rPr lang="zh-CN" altLang="en-US" dirty="0"/>
              <a:t>信号</a:t>
            </a:r>
            <a:r>
              <a:rPr lang="en-US" altLang="zh-CN" dirty="0"/>
              <a:t>						        </a:t>
            </a:r>
            <a:r>
              <a:rPr lang="zh-CN" altLang="en-US" dirty="0"/>
              <a:t>         ，      为载波角频率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故可进行正交调制，将信号分为同相分量                              和正交分量                              两条支路，再分别与载波信号相乘后相减，即得到调制信号。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en-US" dirty="0"/>
              <a:t>正交调制原理框图如下： 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6D4EB66F-1E83-4864-8A2B-0A8B8B06E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62752"/>
              </p:ext>
            </p:extLst>
          </p:nvPr>
        </p:nvGraphicFramePr>
        <p:xfrm>
          <a:off x="3143250" y="2471522"/>
          <a:ext cx="57134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" name="Equation" r:id="rId6" imgW="3657600" imgH="228600" progId="Equation.DSMT4">
                  <p:embed/>
                </p:oleObj>
              </mc:Choice>
              <mc:Fallback>
                <p:oleObj name="Equation" r:id="rId6" imgW="365760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471522"/>
                        <a:ext cx="571341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FF00CA3-6F17-400F-BA6A-D1157D184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37573"/>
              </p:ext>
            </p:extLst>
          </p:nvPr>
        </p:nvGraphicFramePr>
        <p:xfrm>
          <a:off x="9088661" y="2470444"/>
          <a:ext cx="2968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661" y="2470444"/>
                        <a:ext cx="296862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CC13C4B-CDB3-4D03-8279-3FFB6154E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51476"/>
              </p:ext>
            </p:extLst>
          </p:nvPr>
        </p:nvGraphicFramePr>
        <p:xfrm>
          <a:off x="6161027" y="2899947"/>
          <a:ext cx="1527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" name="Equation" r:id="rId10" imgW="977760" imgH="203040" progId="Equation.DSMT4">
                  <p:embed/>
                </p:oleObj>
              </mc:Choice>
              <mc:Fallback>
                <p:oleObj name="Equation" r:id="rId10" imgW="97776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27" y="2899947"/>
                        <a:ext cx="152717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926A0AC-4550-4993-82FC-DF546E392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43052"/>
              </p:ext>
            </p:extLst>
          </p:nvPr>
        </p:nvGraphicFramePr>
        <p:xfrm>
          <a:off x="8886943" y="2903111"/>
          <a:ext cx="1527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" name="Equation" r:id="rId12" imgW="977760" imgH="203040" progId="Equation.DSMT4">
                  <p:embed/>
                </p:oleObj>
              </mc:Choice>
              <mc:Fallback>
                <p:oleObj name="Equation" r:id="rId12" imgW="97776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CC13C4B-CDB3-4D03-8279-3FFB6154E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6943" y="2903111"/>
                        <a:ext cx="152717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2D5FA1E1-7EA5-40E9-8C86-21AE2B842577}"/>
              </a:ext>
            </a:extLst>
          </p:cNvPr>
          <p:cNvSpPr/>
          <p:nvPr/>
        </p:nvSpPr>
        <p:spPr>
          <a:xfrm>
            <a:off x="6561249" y="3973838"/>
            <a:ext cx="135746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1671E1-5D87-4B52-960F-9B4D09F54F76}"/>
              </a:ext>
            </a:extLst>
          </p:cNvPr>
          <p:cNvSpPr/>
          <p:nvPr/>
        </p:nvSpPr>
        <p:spPr>
          <a:xfrm>
            <a:off x="6561249" y="5555829"/>
            <a:ext cx="135746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0F8BF4-4465-47B6-BE6B-B45DF65A53D8}"/>
              </a:ext>
            </a:extLst>
          </p:cNvPr>
          <p:cNvSpPr/>
          <p:nvPr/>
        </p:nvSpPr>
        <p:spPr>
          <a:xfrm>
            <a:off x="2765918" y="4720910"/>
            <a:ext cx="135746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GLPF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480EF3-3B3A-40A1-A5FB-7491FAC0BAF6}"/>
              </a:ext>
            </a:extLst>
          </p:cNvPr>
          <p:cNvSpPr/>
          <p:nvPr/>
        </p:nvSpPr>
        <p:spPr>
          <a:xfrm>
            <a:off x="4774927" y="4720910"/>
            <a:ext cx="95657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ED9F3-D3E5-4133-ADF1-770589CE4A1E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4123378" y="4988214"/>
            <a:ext cx="6515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830EE52-29EF-4DAC-8089-571F6CBD0C98}"/>
              </a:ext>
            </a:extLst>
          </p:cNvPr>
          <p:cNvCxnSpPr/>
          <p:nvPr/>
        </p:nvCxnSpPr>
        <p:spPr>
          <a:xfrm>
            <a:off x="2114369" y="4988214"/>
            <a:ext cx="6515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B7E9067-C82C-4A1F-8579-4A2F85162342}"/>
              </a:ext>
            </a:extLst>
          </p:cNvPr>
          <p:cNvCxnSpPr>
            <a:cxnSpLocks/>
            <a:stCxn id="39" idx="3"/>
            <a:endCxn id="32" idx="1"/>
          </p:cNvCxnSpPr>
          <p:nvPr/>
        </p:nvCxnSpPr>
        <p:spPr>
          <a:xfrm>
            <a:off x="5731497" y="4988214"/>
            <a:ext cx="829752" cy="834919"/>
          </a:xfrm>
          <a:prstGeom prst="bentConnector3">
            <a:avLst>
              <a:gd name="adj1" fmla="val 749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4D4E26C-6B78-4D8E-8122-F529E03EB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924" y="4507463"/>
            <a:ext cx="747072" cy="2144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396D07A-7AE1-431A-B2B5-4392EF4BBB03}"/>
              </a:ext>
            </a:extLst>
          </p:cNvPr>
          <p:cNvCxnSpPr>
            <a:cxnSpLocks/>
          </p:cNvCxnSpPr>
          <p:nvPr/>
        </p:nvCxnSpPr>
        <p:spPr>
          <a:xfrm>
            <a:off x="7918709" y="4241142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8C147C-B8AF-476B-9EBF-8015361BAEFB}"/>
              </a:ext>
            </a:extLst>
          </p:cNvPr>
          <p:cNvCxnSpPr>
            <a:cxnSpLocks/>
          </p:cNvCxnSpPr>
          <p:nvPr/>
        </p:nvCxnSpPr>
        <p:spPr>
          <a:xfrm>
            <a:off x="7918709" y="5823133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15A6F9C-F668-4DF4-B8B4-F7615FFF4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74234"/>
              </p:ext>
            </p:extLst>
          </p:nvPr>
        </p:nvGraphicFramePr>
        <p:xfrm>
          <a:off x="8405930" y="3988834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" name="Equation" r:id="rId14" imgW="164880" imgH="177480" progId="Equation.DSMT4">
                  <p:embed/>
                </p:oleObj>
              </mc:Choice>
              <mc:Fallback>
                <p:oleObj name="Equation" r:id="rId14" imgW="16488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926A0AC-4550-4993-82FC-DF546E392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930" y="3988834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CD673F2-9723-4D0A-A944-97CC73B20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298574"/>
              </p:ext>
            </p:extLst>
          </p:nvPr>
        </p:nvGraphicFramePr>
        <p:xfrm>
          <a:off x="8405930" y="5566652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" name="Equation" r:id="rId16" imgW="164880" imgH="177480" progId="Equation.DSMT4">
                  <p:embed/>
                </p:oleObj>
              </mc:Choice>
              <mc:Fallback>
                <p:oleObj name="Equation" r:id="rId16" imgW="16488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15A6F9C-F668-4DF4-B8B4-F7615FFF4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930" y="5566652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8B091C42-6141-48F7-B52C-65E989D47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171"/>
              </p:ext>
            </p:extLst>
          </p:nvPr>
        </p:nvGraphicFramePr>
        <p:xfrm>
          <a:off x="9024866" y="4756197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"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15A6F9C-F668-4DF4-B8B4-F7615FFF4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866" y="4756197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C0D575D-BCEA-42B7-A77D-4870EC7FD4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07265" y="4343827"/>
            <a:ext cx="613663" cy="445998"/>
          </a:xfrm>
          <a:prstGeom prst="bentConnector3">
            <a:avLst>
              <a:gd name="adj1" fmla="val -6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B43075C-5FD7-427F-AAB2-A3F2386204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6618" y="5282477"/>
            <a:ext cx="694956" cy="445994"/>
          </a:xfrm>
          <a:prstGeom prst="bentConnector3">
            <a:avLst>
              <a:gd name="adj1" fmla="val 1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E57F0BC-D0DA-4B70-A0F0-592A99B95052}"/>
              </a:ext>
            </a:extLst>
          </p:cNvPr>
          <p:cNvCxnSpPr>
            <a:cxnSpLocks/>
          </p:cNvCxnSpPr>
          <p:nvPr/>
        </p:nvCxnSpPr>
        <p:spPr>
          <a:xfrm>
            <a:off x="9385523" y="5017149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A9C50E3D-0D14-4222-8FB0-0E23EE7B1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3594"/>
              </p:ext>
            </p:extLst>
          </p:nvPr>
        </p:nvGraphicFramePr>
        <p:xfrm>
          <a:off x="1590300" y="4829464"/>
          <a:ext cx="496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" name="Equation" r:id="rId19" imgW="317160" imgH="203040" progId="Equation.DSMT4">
                  <p:embed/>
                </p:oleObj>
              </mc:Choice>
              <mc:Fallback>
                <p:oleObj name="Equation" r:id="rId19" imgW="31716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03E704F-B51C-456D-A3E1-C28E9117D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00" y="4829464"/>
                        <a:ext cx="496888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8223ACF9-FF2F-403D-AF59-5006434F5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86203"/>
              </p:ext>
            </p:extLst>
          </p:nvPr>
        </p:nvGraphicFramePr>
        <p:xfrm>
          <a:off x="4229100" y="4646397"/>
          <a:ext cx="4381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" name="Equation" r:id="rId21" imgW="279360" imgH="203040" progId="Equation.DSMT4">
                  <p:embed/>
                </p:oleObj>
              </mc:Choice>
              <mc:Fallback>
                <p:oleObj name="Equation" r:id="rId21" imgW="279360" imgH="20304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A9C50E3D-0D14-4222-8FB0-0E23EE7B1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646397"/>
                        <a:ext cx="43815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0BAB9348-200C-495F-AC7D-15323906D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42424"/>
              </p:ext>
            </p:extLst>
          </p:nvPr>
        </p:nvGraphicFramePr>
        <p:xfrm>
          <a:off x="5032950" y="4770222"/>
          <a:ext cx="4175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" name="Equation" r:id="rId23" imgW="266400" imgH="279360" progId="Equation.DSMT4">
                  <p:embed/>
                </p:oleObj>
              </mc:Choice>
              <mc:Fallback>
                <p:oleObj name="Equation" r:id="rId23" imgW="266400" imgH="2793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950" y="4770222"/>
                        <a:ext cx="417512" cy="43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EDEC0D96-9DDB-49B0-8339-05DE519DF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59949"/>
              </p:ext>
            </p:extLst>
          </p:nvPr>
        </p:nvGraphicFramePr>
        <p:xfrm>
          <a:off x="5812313" y="4646397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" name="Equation" r:id="rId25" imgW="291960" imgH="203040" progId="Equation.DSMT4">
                  <p:embed/>
                </p:oleObj>
              </mc:Choice>
              <mc:Fallback>
                <p:oleObj name="Equation" r:id="rId25" imgW="29196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313" y="4646397"/>
                        <a:ext cx="457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A8A3506D-6852-4A35-B4E8-5150FBCC7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85993"/>
              </p:ext>
            </p:extLst>
          </p:nvPr>
        </p:nvGraphicFramePr>
        <p:xfrm>
          <a:off x="6783486" y="4071820"/>
          <a:ext cx="933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" name="Equation" r:id="rId27" imgW="596880" imgH="203040" progId="Equation.DSMT4">
                  <p:embed/>
                </p:oleObj>
              </mc:Choice>
              <mc:Fallback>
                <p:oleObj name="Equation" r:id="rId27" imgW="596880" imgH="20304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EDEC0D96-9DDB-49B0-8339-05DE519DF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486" y="4071820"/>
                        <a:ext cx="93345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9ABA1CA5-6A42-43CF-8F1D-62BD713CD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29077"/>
              </p:ext>
            </p:extLst>
          </p:nvPr>
        </p:nvGraphicFramePr>
        <p:xfrm>
          <a:off x="6798871" y="5667258"/>
          <a:ext cx="893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" name="Equation" r:id="rId29" imgW="571320" imgH="203040" progId="Equation.DSMT4">
                  <p:embed/>
                </p:oleObj>
              </mc:Choice>
              <mc:Fallback>
                <p:oleObj name="Equation" r:id="rId29" imgW="571320" imgH="203040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A8A3506D-6852-4A35-B4E8-5150FBCC7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871" y="5667258"/>
                        <a:ext cx="8937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57A2474B-3F5C-404E-BD09-D25C1687A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151732"/>
              </p:ext>
            </p:extLst>
          </p:nvPr>
        </p:nvGraphicFramePr>
        <p:xfrm>
          <a:off x="7968995" y="3930865"/>
          <a:ext cx="436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" name="Equation" r:id="rId31" imgW="279360" imgH="203040" progId="Equation.DSMT4">
                  <p:embed/>
                </p:oleObj>
              </mc:Choice>
              <mc:Fallback>
                <p:oleObj name="Equation" r:id="rId31" imgW="27936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CC13C4B-CDB3-4D03-8279-3FFB6154E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995" y="3930865"/>
                        <a:ext cx="4365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CA0F126A-C0ED-4849-A263-3D3FEF3DB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60879"/>
              </p:ext>
            </p:extLst>
          </p:nvPr>
        </p:nvGraphicFramePr>
        <p:xfrm>
          <a:off x="7944062" y="5494131"/>
          <a:ext cx="4968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" name="Equation" r:id="rId33" imgW="317160" imgH="203040" progId="Equation.DSMT4">
                  <p:embed/>
                </p:oleObj>
              </mc:Choice>
              <mc:Fallback>
                <p:oleObj name="Equation" r:id="rId33" imgW="31716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926A0AC-4550-4993-82FC-DF546E392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062" y="5494131"/>
                        <a:ext cx="496887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8A54FC0-B023-4180-9550-7D8BBDA72067}"/>
              </a:ext>
            </a:extLst>
          </p:cNvPr>
          <p:cNvCxnSpPr>
            <a:cxnSpLocks/>
          </p:cNvCxnSpPr>
          <p:nvPr/>
        </p:nvCxnSpPr>
        <p:spPr>
          <a:xfrm flipV="1">
            <a:off x="8638298" y="4398748"/>
            <a:ext cx="0" cy="257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62AD315-58D1-4BE0-9513-54BDE6830A7F}"/>
              </a:ext>
            </a:extLst>
          </p:cNvPr>
          <p:cNvCxnSpPr>
            <a:cxnSpLocks/>
          </p:cNvCxnSpPr>
          <p:nvPr/>
        </p:nvCxnSpPr>
        <p:spPr>
          <a:xfrm>
            <a:off x="8627707" y="5390092"/>
            <a:ext cx="0" cy="258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5764F2F8-93F1-4786-9146-A1E7CA54B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8310"/>
              </p:ext>
            </p:extLst>
          </p:nvPr>
        </p:nvGraphicFramePr>
        <p:xfrm>
          <a:off x="8180218" y="4650392"/>
          <a:ext cx="8540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3" name="Equation" r:id="rId35" imgW="545760" imgH="228600" progId="Equation.DSMT4">
                  <p:embed/>
                </p:oleObj>
              </mc:Choice>
              <mc:Fallback>
                <p:oleObj name="Equation" r:id="rId35" imgW="54576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6D4EB66F-1E83-4864-8A2B-0A8B8B06E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218" y="4650392"/>
                        <a:ext cx="85407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76D91F35-E977-4E10-A9A3-803DC7E44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1979"/>
              </p:ext>
            </p:extLst>
          </p:nvPr>
        </p:nvGraphicFramePr>
        <p:xfrm>
          <a:off x="8199438" y="5075022"/>
          <a:ext cx="814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" name="Equation" r:id="rId37" imgW="520560" imgH="228600" progId="Equation.DSMT4">
                  <p:embed/>
                </p:oleObj>
              </mc:Choice>
              <mc:Fallback>
                <p:oleObj name="Equation" r:id="rId37" imgW="520560" imgH="228600" progId="Equation.DSMT4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5764F2F8-93F1-4786-9146-A1E7CA54B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5075022"/>
                        <a:ext cx="814387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33F8956D-7098-49FA-8376-5D627F8B7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92675"/>
              </p:ext>
            </p:extLst>
          </p:nvPr>
        </p:nvGraphicFramePr>
        <p:xfrm>
          <a:off x="9950725" y="4852772"/>
          <a:ext cx="396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" name="Equation" r:id="rId39" imgW="253800" imgH="203040" progId="Equation.DSMT4">
                  <p:embed/>
                </p:oleObj>
              </mc:Choice>
              <mc:Fallback>
                <p:oleObj name="Equation" r:id="rId39" imgW="253800" imgH="20304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76D91F35-E977-4E10-A9A3-803DC7E44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725" y="4852772"/>
                        <a:ext cx="39687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FE29E1FF-A08C-4C98-A843-412FE4367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76972"/>
              </p:ext>
            </p:extLst>
          </p:nvPr>
        </p:nvGraphicFramePr>
        <p:xfrm>
          <a:off x="9276877" y="5208680"/>
          <a:ext cx="1984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6" name="Equation" r:id="rId41" imgW="126720" imgH="101520" progId="Equation.DSMT4">
                  <p:embed/>
                </p:oleObj>
              </mc:Choice>
              <mc:Fallback>
                <p:oleObj name="Equation" r:id="rId41" imgW="126720" imgH="10152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33F8956D-7098-49FA-8376-5D627F8B7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877" y="5208680"/>
                        <a:ext cx="198438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E1F4A3A2-1339-4A0A-A269-2653F40D4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58958"/>
              </p:ext>
            </p:extLst>
          </p:nvPr>
        </p:nvGraphicFramePr>
        <p:xfrm>
          <a:off x="9269196" y="4614477"/>
          <a:ext cx="2174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" name="Equation" r:id="rId43" imgW="139680" imgH="152280" progId="Equation.DSMT4">
                  <p:embed/>
                </p:oleObj>
              </mc:Choice>
              <mc:Fallback>
                <p:oleObj name="Equation" r:id="rId43" imgW="139680" imgH="15228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FE29E1FF-A08C-4C98-A843-412FE4367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196" y="4614477"/>
                        <a:ext cx="217488" cy="2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矩形 103">
            <a:extLst>
              <a:ext uri="{FF2B5EF4-FFF2-40B4-BE49-F238E27FC236}">
                <a16:creationId xmlns:a16="http://schemas.microsoft.com/office/drawing/2014/main" id="{65FF8D18-F2B4-4E3D-B25C-FF271DE3ECD3}"/>
              </a:ext>
            </a:extLst>
          </p:cNvPr>
          <p:cNvSpPr/>
          <p:nvPr/>
        </p:nvSpPr>
        <p:spPr>
          <a:xfrm>
            <a:off x="1461658" y="616275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*GMSK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信号具有相位连续、包络恒定、带外辐射低等优点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30" grpId="0" animBg="1"/>
      <p:bldP spid="32" grpId="0" animBg="1"/>
      <p:bldP spid="33" grpId="0" animBg="1"/>
      <p:bldP spid="39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接收端信号处理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GMSK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1525E-0E65-4C6E-9E0F-A7EBD0D55923}"/>
              </a:ext>
            </a:extLst>
          </p:cNvPr>
          <p:cNvSpPr txBox="1"/>
          <p:nvPr/>
        </p:nvSpPr>
        <p:spPr>
          <a:xfrm>
            <a:off x="1486292" y="2304322"/>
            <a:ext cx="9825873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出于对实现复杂性的考虑，本文采用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差分解调算法进行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解调。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考虑      时间内相位函数的变化量                                          ，易知              的符号体现了信号的极性。又由于              的变化范围最多为          ，故可通过对                     抽样判决解调出信号。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故有如下解调方案：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BBAD6E7-CC37-413C-98B6-8316640B1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90304"/>
              </p:ext>
            </p:extLst>
          </p:nvPr>
        </p:nvGraphicFramePr>
        <p:xfrm>
          <a:off x="2567929" y="2817885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CC13C4B-CDB3-4D03-8279-3FFB6154E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929" y="2817885"/>
                        <a:ext cx="25876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013E831-1F0B-4F34-BDCD-63F194D0B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48093"/>
              </p:ext>
            </p:extLst>
          </p:nvPr>
        </p:nvGraphicFramePr>
        <p:xfrm>
          <a:off x="5372743" y="2828132"/>
          <a:ext cx="2389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"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BBAD6E7-CC37-413C-98B6-8316640B1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43" y="2828132"/>
                        <a:ext cx="2389188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5C26113-6BB0-45DB-B16A-ABB410406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68616"/>
              </p:ext>
            </p:extLst>
          </p:nvPr>
        </p:nvGraphicFramePr>
        <p:xfrm>
          <a:off x="8451935" y="2817885"/>
          <a:ext cx="757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0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013E831-1F0B-4F34-BDCD-63F194D0B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935" y="2817885"/>
                        <a:ext cx="757237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1A5C55B-31A8-4F64-A409-B38285357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849735"/>
              </p:ext>
            </p:extLst>
          </p:nvPr>
        </p:nvGraphicFramePr>
        <p:xfrm>
          <a:off x="3208250" y="3233384"/>
          <a:ext cx="757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1" name="Equation" r:id="rId12" imgW="482400" imgH="228600" progId="Equation.DSMT4">
                  <p:embed/>
                </p:oleObj>
              </mc:Choice>
              <mc:Fallback>
                <p:oleObj name="Equation" r:id="rId12" imgW="48240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013E831-1F0B-4F34-BDCD-63F194D0B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250" y="3233384"/>
                        <a:ext cx="757237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2592A5ED-5AF9-4D07-851C-570256004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70042"/>
              </p:ext>
            </p:extLst>
          </p:nvPr>
        </p:nvGraphicFramePr>
        <p:xfrm>
          <a:off x="5806830" y="3254749"/>
          <a:ext cx="56038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" name="Equation" r:id="rId14" imgW="355320" imgH="177480" progId="Equation.DSMT4">
                  <p:embed/>
                </p:oleObj>
              </mc:Choice>
              <mc:Fallback>
                <p:oleObj name="Equation" r:id="rId14" imgW="355320" imgH="1774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D1A5C55B-31A8-4F64-A409-B38285357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830" y="3254749"/>
                        <a:ext cx="560387" cy="277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ED939797-9B49-4D10-96A4-4A3C188DA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61572"/>
              </p:ext>
            </p:extLst>
          </p:nvPr>
        </p:nvGraphicFramePr>
        <p:xfrm>
          <a:off x="7748712" y="3233384"/>
          <a:ext cx="11763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" name="Equation" r:id="rId16" imgW="749160" imgH="228600" progId="Equation.DSMT4">
                  <p:embed/>
                </p:oleObj>
              </mc:Choice>
              <mc:Fallback>
                <p:oleObj name="Equation" r:id="rId16" imgW="749160" imgH="2286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D1A5C55B-31A8-4F64-A409-B38285357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712" y="3233384"/>
                        <a:ext cx="1176337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3417017-76B5-4A60-8C4F-F8BDB4FE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269040"/>
              </p:ext>
            </p:extLst>
          </p:nvPr>
        </p:nvGraphicFramePr>
        <p:xfrm>
          <a:off x="2505022" y="3656377"/>
          <a:ext cx="85423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" name="Equation" r:id="rId18" imgW="5448240" imgH="228600" progId="Equation.DSMT4">
                  <p:embed/>
                </p:oleObj>
              </mc:Choice>
              <mc:Fallback>
                <p:oleObj name="Equation" r:id="rId18" imgW="544824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C013E831-1F0B-4F34-BDCD-63F194D0B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22" y="3656377"/>
                        <a:ext cx="8542338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8401421D-B4B5-42A1-AE5C-5301C4CE00E9}"/>
              </a:ext>
            </a:extLst>
          </p:cNvPr>
          <p:cNvSpPr/>
          <p:nvPr/>
        </p:nvSpPr>
        <p:spPr>
          <a:xfrm>
            <a:off x="5599519" y="4380928"/>
            <a:ext cx="69796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CECC97-EA42-45A0-8E23-EAEA3CE171AE}"/>
              </a:ext>
            </a:extLst>
          </p:cNvPr>
          <p:cNvSpPr/>
          <p:nvPr/>
        </p:nvSpPr>
        <p:spPr>
          <a:xfrm>
            <a:off x="5590091" y="5955692"/>
            <a:ext cx="697961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886207-D1D0-4895-B9FC-92DF5C7B874A}"/>
              </a:ext>
            </a:extLst>
          </p:cNvPr>
          <p:cNvSpPr/>
          <p:nvPr/>
        </p:nvSpPr>
        <p:spPr>
          <a:xfrm>
            <a:off x="6835208" y="4404836"/>
            <a:ext cx="95657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延迟 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CB480F-4C85-44EC-B23C-74C67D2059BB}"/>
              </a:ext>
            </a:extLst>
          </p:cNvPr>
          <p:cNvSpPr/>
          <p:nvPr/>
        </p:nvSpPr>
        <p:spPr>
          <a:xfrm>
            <a:off x="4629270" y="5171649"/>
            <a:ext cx="666563" cy="4516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D5F789-A9A4-454E-B06F-D3397412C480}"/>
              </a:ext>
            </a:extLst>
          </p:cNvPr>
          <p:cNvSpPr/>
          <p:nvPr/>
        </p:nvSpPr>
        <p:spPr>
          <a:xfrm>
            <a:off x="6835208" y="5955692"/>
            <a:ext cx="95657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延迟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AD5743C4-3990-4D24-8D90-964BC5E3E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2061"/>
              </p:ext>
            </p:extLst>
          </p:nvPr>
        </p:nvGraphicFramePr>
        <p:xfrm>
          <a:off x="8358795" y="4403612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" name="Equation" r:id="rId20" imgW="164880" imgH="177480" progId="Equation.DSMT4">
                  <p:embed/>
                </p:oleObj>
              </mc:Choice>
              <mc:Fallback>
                <p:oleObj name="Equation" r:id="rId20" imgW="16488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15A6F9C-F668-4DF4-B8B4-F7615FFF4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795" y="4403612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F837E804-E13A-4DD4-ADCF-E9CD645F3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20720"/>
              </p:ext>
            </p:extLst>
          </p:nvPr>
        </p:nvGraphicFramePr>
        <p:xfrm>
          <a:off x="8358795" y="5981430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" name="Equation" r:id="rId22" imgW="164880" imgH="177480" progId="Equation.DSMT4">
                  <p:embed/>
                </p:oleObj>
              </mc:Choice>
              <mc:Fallback>
                <p:oleObj name="Equation" r:id="rId22" imgW="164880" imgH="177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CD673F2-9723-4D0A-A944-97CC73B20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795" y="5981430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31D2B5E8-F7E9-4F1D-8482-3B8607FFE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36003"/>
              </p:ext>
            </p:extLst>
          </p:nvPr>
        </p:nvGraphicFramePr>
        <p:xfrm>
          <a:off x="8977731" y="5170975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" name="Equation" r:id="rId23" imgW="164880" imgH="177480" progId="Equation.DSMT4">
                  <p:embed/>
                </p:oleObj>
              </mc:Choice>
              <mc:Fallback>
                <p:oleObj name="Equation" r:id="rId23" imgW="164880" imgH="177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8B091C42-6141-48F7-B52C-65E989D47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731" y="5170975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B44BB99-E9A7-4A36-B27A-EF87FFD25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0130" y="4758605"/>
            <a:ext cx="613663" cy="445998"/>
          </a:xfrm>
          <a:prstGeom prst="bentConnector3">
            <a:avLst>
              <a:gd name="adj1" fmla="val -6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1214BDA-C998-42B6-A7F9-D6D24BCF9C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19483" y="5667438"/>
            <a:ext cx="694956" cy="445994"/>
          </a:xfrm>
          <a:prstGeom prst="bentConnector3">
            <a:avLst>
              <a:gd name="adj1" fmla="val 1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005761-581B-4E72-80B1-DBB9B308CFB7}"/>
              </a:ext>
            </a:extLst>
          </p:cNvPr>
          <p:cNvCxnSpPr>
            <a:cxnSpLocks/>
          </p:cNvCxnSpPr>
          <p:nvPr/>
        </p:nvCxnSpPr>
        <p:spPr>
          <a:xfrm>
            <a:off x="9338388" y="5431927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640E1D-56F0-4FC6-AB86-9AB561A0C3AA}"/>
              </a:ext>
            </a:extLst>
          </p:cNvPr>
          <p:cNvCxnSpPr>
            <a:cxnSpLocks/>
          </p:cNvCxnSpPr>
          <p:nvPr/>
        </p:nvCxnSpPr>
        <p:spPr>
          <a:xfrm flipV="1">
            <a:off x="4869778" y="4772918"/>
            <a:ext cx="0" cy="398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70C6CF3-7E66-4C55-801E-4478A9B3F9EA}"/>
              </a:ext>
            </a:extLst>
          </p:cNvPr>
          <p:cNvCxnSpPr>
            <a:cxnSpLocks/>
          </p:cNvCxnSpPr>
          <p:nvPr/>
        </p:nvCxnSpPr>
        <p:spPr>
          <a:xfrm>
            <a:off x="4869778" y="5623458"/>
            <a:ext cx="0" cy="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8704CB7E-69C2-4091-AD3D-59A6EBCF5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62662"/>
              </p:ext>
            </p:extLst>
          </p:nvPr>
        </p:nvGraphicFramePr>
        <p:xfrm>
          <a:off x="4918613" y="5613420"/>
          <a:ext cx="814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8" name="Equation" r:id="rId25" imgW="520560" imgH="228600" progId="Equation.DSMT4">
                  <p:embed/>
                </p:oleObj>
              </mc:Choice>
              <mc:Fallback>
                <p:oleObj name="Equation" r:id="rId25" imgW="520560" imgH="22860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76D91F35-E977-4E10-A9A3-803DC7E44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613" y="5613420"/>
                        <a:ext cx="814387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96AD335-A852-4985-BEFE-79E337B4E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21949"/>
              </p:ext>
            </p:extLst>
          </p:nvPr>
        </p:nvGraphicFramePr>
        <p:xfrm>
          <a:off x="9229742" y="5623458"/>
          <a:ext cx="1984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9" name="Equation" r:id="rId27" imgW="126720" imgH="101520" progId="Equation.DSMT4">
                  <p:embed/>
                </p:oleObj>
              </mc:Choice>
              <mc:Fallback>
                <p:oleObj name="Equation" r:id="rId27" imgW="126720" imgH="10152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FE29E1FF-A08C-4C98-A843-412FE4367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9742" y="5623458"/>
                        <a:ext cx="198438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C4823D35-C458-41DB-AB20-D6EA96C2E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97402"/>
              </p:ext>
            </p:extLst>
          </p:nvPr>
        </p:nvGraphicFramePr>
        <p:xfrm>
          <a:off x="9222061" y="5029255"/>
          <a:ext cx="21748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0" name="Equation" r:id="rId29" imgW="139680" imgH="152280" progId="Equation.DSMT4">
                  <p:embed/>
                </p:oleObj>
              </mc:Choice>
              <mc:Fallback>
                <p:oleObj name="Equation" r:id="rId29" imgW="139680" imgH="15228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E1F4A3A2-1339-4A0A-A269-2653F40D4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2061" y="5029255"/>
                        <a:ext cx="217488" cy="2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637184FB-59CE-4C0A-A4C8-C9DD285E0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31500"/>
              </p:ext>
            </p:extLst>
          </p:nvPr>
        </p:nvGraphicFramePr>
        <p:xfrm>
          <a:off x="4669206" y="4386685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" name="Equation" r:id="rId31" imgW="164880" imgH="177480" progId="Equation.DSMT4">
                  <p:embed/>
                </p:oleObj>
              </mc:Choice>
              <mc:Fallback>
                <p:oleObj name="Equation" r:id="rId31" imgW="164880" imgH="177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AD5743C4-3990-4D24-8D90-964BC5E3E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206" y="4386685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2BA1FBCE-CD72-47A6-A385-EE7445A57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53836"/>
              </p:ext>
            </p:extLst>
          </p:nvPr>
        </p:nvGraphicFramePr>
        <p:xfrm>
          <a:off x="4640926" y="5952617"/>
          <a:ext cx="481013" cy="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" name="Equation" r:id="rId32" imgW="164880" imgH="177480" progId="Equation.DSMT4">
                  <p:embed/>
                </p:oleObj>
              </mc:Choice>
              <mc:Fallback>
                <p:oleObj name="Equation" r:id="rId32" imgW="164880" imgH="177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AD5743C4-3990-4D24-8D90-964BC5E3E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26" y="5952617"/>
                        <a:ext cx="481013" cy="51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A23EB7E-56D3-4429-8903-64439D5D25B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791778" y="4672140"/>
            <a:ext cx="669112" cy="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8214808-FD90-4D34-ADF5-10E93A6446D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791778" y="6222996"/>
            <a:ext cx="664065" cy="7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4DD9B58-1544-4C30-BFC2-21DDC740A852}"/>
              </a:ext>
            </a:extLst>
          </p:cNvPr>
          <p:cNvCxnSpPr>
            <a:cxnSpLocks/>
          </p:cNvCxnSpPr>
          <p:nvPr/>
        </p:nvCxnSpPr>
        <p:spPr>
          <a:xfrm>
            <a:off x="6288653" y="4654999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76FA3E2-5148-4B79-8CC3-8FCD4E4FB1B9}"/>
              </a:ext>
            </a:extLst>
          </p:cNvPr>
          <p:cNvCxnSpPr>
            <a:cxnSpLocks/>
          </p:cNvCxnSpPr>
          <p:nvPr/>
        </p:nvCxnSpPr>
        <p:spPr>
          <a:xfrm>
            <a:off x="6280794" y="6221418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EBC58D9-3202-4743-95C5-A8B2F1840BC6}"/>
              </a:ext>
            </a:extLst>
          </p:cNvPr>
          <p:cNvCxnSpPr>
            <a:cxnSpLocks/>
          </p:cNvCxnSpPr>
          <p:nvPr/>
        </p:nvCxnSpPr>
        <p:spPr>
          <a:xfrm>
            <a:off x="5024676" y="6221418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0AD1419-6572-4DEE-94F3-D0EAF38D80BB}"/>
              </a:ext>
            </a:extLst>
          </p:cNvPr>
          <p:cNvCxnSpPr>
            <a:cxnSpLocks/>
          </p:cNvCxnSpPr>
          <p:nvPr/>
        </p:nvCxnSpPr>
        <p:spPr>
          <a:xfrm>
            <a:off x="5043531" y="4646873"/>
            <a:ext cx="537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56BDDBF-28E4-4132-A608-69EFD6F1B853}"/>
              </a:ext>
            </a:extLst>
          </p:cNvPr>
          <p:cNvCxnSpPr>
            <a:cxnSpLocks/>
          </p:cNvCxnSpPr>
          <p:nvPr/>
        </p:nvCxnSpPr>
        <p:spPr>
          <a:xfrm>
            <a:off x="3874420" y="5384137"/>
            <a:ext cx="829752" cy="834919"/>
          </a:xfrm>
          <a:prstGeom prst="bentConnector3">
            <a:avLst>
              <a:gd name="adj1" fmla="val 749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EAE5115-F034-40A8-A1D8-E9495E6BD9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2847" y="4903386"/>
            <a:ext cx="747072" cy="2144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9179DE96-112E-471A-AE0A-0076270F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2616"/>
              </p:ext>
            </p:extLst>
          </p:nvPr>
        </p:nvGraphicFramePr>
        <p:xfrm>
          <a:off x="3427209" y="5221250"/>
          <a:ext cx="4175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" name="Equation" r:id="rId33" imgW="266400" imgH="203040" progId="Equation.DSMT4">
                  <p:embed/>
                </p:oleObj>
              </mc:Choice>
              <mc:Fallback>
                <p:oleObj name="Equation" r:id="rId33" imgW="266400" imgH="20304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EDEC0D96-9DDB-49B0-8339-05DE519DF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209" y="5221250"/>
                        <a:ext cx="4175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4BD0999D-6BAC-4EE5-B27A-3AC403C67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82042"/>
              </p:ext>
            </p:extLst>
          </p:nvPr>
        </p:nvGraphicFramePr>
        <p:xfrm>
          <a:off x="7420938" y="4519668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BBAD6E7-CC37-413C-98B6-8316640B1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938" y="4519668"/>
                        <a:ext cx="25876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2AE6287C-EF1E-45AF-93F0-8DB6D8B6A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75985"/>
              </p:ext>
            </p:extLst>
          </p:nvPr>
        </p:nvGraphicFramePr>
        <p:xfrm>
          <a:off x="7421613" y="6069933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5" name="Equation" r:id="rId36" imgW="164880" imgH="228600" progId="Equation.DSMT4">
                  <p:embed/>
                </p:oleObj>
              </mc:Choice>
              <mc:Fallback>
                <p:oleObj name="Equation" r:id="rId36" imgW="164880" imgH="2286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4BD0999D-6BAC-4EE5-B27A-3AC403C67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613" y="6069933"/>
                        <a:ext cx="25876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1251B9C2-06AA-40F1-B982-4EF7310A4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60082"/>
              </p:ext>
            </p:extLst>
          </p:nvPr>
        </p:nvGraphicFramePr>
        <p:xfrm>
          <a:off x="4899025" y="4871626"/>
          <a:ext cx="8540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6" name="Equation" r:id="rId37" imgW="545760" imgH="228600" progId="Equation.DSMT4">
                  <p:embed/>
                </p:oleObj>
              </mc:Choice>
              <mc:Fallback>
                <p:oleObj name="Equation" r:id="rId37" imgW="54576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8704CB7E-69C2-4091-AD3D-59A6EBCF5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871626"/>
                        <a:ext cx="85407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67E1614-F52C-4932-8FD8-E16AFF1A184D}"/>
              </a:ext>
            </a:extLst>
          </p:cNvPr>
          <p:cNvCxnSpPr>
            <a:stCxn id="43" idx="3"/>
          </p:cNvCxnSpPr>
          <p:nvPr/>
        </p:nvCxnSpPr>
        <p:spPr>
          <a:xfrm flipV="1">
            <a:off x="6288052" y="4772918"/>
            <a:ext cx="2163883" cy="1450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AF50E94-2FFC-4336-A88A-0EB5DD0EE90C}"/>
              </a:ext>
            </a:extLst>
          </p:cNvPr>
          <p:cNvCxnSpPr>
            <a:stCxn id="42" idx="3"/>
          </p:cNvCxnSpPr>
          <p:nvPr/>
        </p:nvCxnSpPr>
        <p:spPr>
          <a:xfrm>
            <a:off x="6297479" y="4648232"/>
            <a:ext cx="2154456" cy="1488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613CFE0F-0986-46E4-BF7C-437271AFE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91733"/>
              </p:ext>
            </p:extLst>
          </p:nvPr>
        </p:nvGraphicFramePr>
        <p:xfrm>
          <a:off x="6349056" y="4333108"/>
          <a:ext cx="436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" name="Equation" r:id="rId39" imgW="279360" imgH="203040" progId="Equation.DSMT4">
                  <p:embed/>
                </p:oleObj>
              </mc:Choice>
              <mc:Fallback>
                <p:oleObj name="Equation" r:id="rId39" imgW="27936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CC13C4B-CDB3-4D03-8279-3FFB6154E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056" y="4333108"/>
                        <a:ext cx="4365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7DC971C7-B3F4-47A9-BFD8-DBAF2880A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76100"/>
              </p:ext>
            </p:extLst>
          </p:nvPr>
        </p:nvGraphicFramePr>
        <p:xfrm>
          <a:off x="6292850" y="6268626"/>
          <a:ext cx="496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" name="Equation" r:id="rId41" imgW="317160" imgH="203040" progId="Equation.DSMT4">
                  <p:embed/>
                </p:oleObj>
              </mc:Choice>
              <mc:Fallback>
                <p:oleObj name="Equation" r:id="rId41" imgW="317160" imgH="20304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613CFE0F-0986-46E4-BF7C-437271AFE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6268626"/>
                        <a:ext cx="496888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C33EA45A-4167-4224-AFFA-97515AE9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34108"/>
              </p:ext>
            </p:extLst>
          </p:nvPr>
        </p:nvGraphicFramePr>
        <p:xfrm>
          <a:off x="7791778" y="4297086"/>
          <a:ext cx="7143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9" name="Equation" r:id="rId43" imgW="457200" imgH="228600" progId="Equation.DSMT4">
                  <p:embed/>
                </p:oleObj>
              </mc:Choice>
              <mc:Fallback>
                <p:oleObj name="Equation" r:id="rId43" imgW="457200" imgH="22860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613CFE0F-0986-46E4-BF7C-437271AFE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778" y="4297086"/>
                        <a:ext cx="71437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93D4B2DE-1A3A-40EB-B2BF-CF8FFF7FB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42865"/>
              </p:ext>
            </p:extLst>
          </p:nvPr>
        </p:nvGraphicFramePr>
        <p:xfrm>
          <a:off x="7809693" y="6293164"/>
          <a:ext cx="774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0" name="Equation" r:id="rId45" imgW="495000" imgH="228600" progId="Equation.DSMT4">
                  <p:embed/>
                </p:oleObj>
              </mc:Choice>
              <mc:Fallback>
                <p:oleObj name="Equation" r:id="rId45" imgW="495000" imgH="22860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C33EA45A-4167-4224-AFFA-97515AE95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693" y="6293164"/>
                        <a:ext cx="774700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3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接收端信号处理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NRZI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解码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A247539-5FB7-4A50-886B-257570EB423C}"/>
              </a:ext>
            </a:extLst>
          </p:cNvPr>
          <p:cNvSpPr txBox="1"/>
          <p:nvPr/>
        </p:nvSpPr>
        <p:spPr>
          <a:xfrm>
            <a:off x="1498862" y="2444759"/>
            <a:ext cx="755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解调后需对数据进行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dirty="0"/>
              <a:t>解码，提取数据和帧校验序列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3205958-502D-4FC5-93A4-637602F4FFA2}"/>
              </a:ext>
            </a:extLst>
          </p:cNvPr>
          <p:cNvSpPr txBox="1"/>
          <p:nvPr/>
        </p:nvSpPr>
        <p:spPr>
          <a:xfrm>
            <a:off x="1244337" y="4444709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CRC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校验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E20C53-0A50-4B0A-BC8D-DA570EE3DE43}"/>
              </a:ext>
            </a:extLst>
          </p:cNvPr>
          <p:cNvSpPr txBox="1"/>
          <p:nvPr/>
        </p:nvSpPr>
        <p:spPr>
          <a:xfrm>
            <a:off x="1498861" y="4802994"/>
            <a:ext cx="7557259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与发射端校验原理相同，求出解调出的数据位的校验序列，与数据本身的校验序列对比，若相同则解调正确，否则出现了误码。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8B476EC-9B66-499D-8E86-0AF49E23D16A}"/>
              </a:ext>
            </a:extLst>
          </p:cNvPr>
          <p:cNvSpPr txBox="1"/>
          <p:nvPr/>
        </p:nvSpPr>
        <p:spPr>
          <a:xfrm>
            <a:off x="1255333" y="3216114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反填充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9243180-B4C0-470C-8545-C84310CEDB74}"/>
              </a:ext>
            </a:extLst>
          </p:cNvPr>
          <p:cNvSpPr txBox="1"/>
          <p:nvPr/>
        </p:nvSpPr>
        <p:spPr>
          <a:xfrm>
            <a:off x="1509858" y="3662391"/>
            <a:ext cx="755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将序列中连续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码后的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码删除。</a:t>
            </a:r>
          </a:p>
        </p:txBody>
      </p:sp>
    </p:spTree>
    <p:extLst>
      <p:ext uri="{BB962C8B-B14F-4D97-AF65-F5344CB8AC3E}">
        <p14:creationId xmlns:p14="http://schemas.microsoft.com/office/powerpoint/2010/main" val="6665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8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29254" y="2972309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86962" y="3102858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3600" dirty="0">
              <a:solidFill>
                <a:srgbClr val="413B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仿真设置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7428AD-6784-42E6-B88D-34889D9DD44D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参数设置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34682B-59BC-40EC-B91A-894F292DA691}"/>
              </a:ext>
            </a:extLst>
          </p:cNvPr>
          <p:cNvSpPr txBox="1"/>
          <p:nvPr/>
        </p:nvSpPr>
        <p:spPr>
          <a:xfrm>
            <a:off x="1536569" y="2498103"/>
            <a:ext cx="354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码速率：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9600bps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采样频率：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0.6144MHz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载波频率：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161.975MHz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E34935-AE5E-42DC-B9E2-1740524BE413}"/>
              </a:ext>
            </a:extLst>
          </p:cNvPr>
          <p:cNvSpPr txBox="1"/>
          <p:nvPr/>
        </p:nvSpPr>
        <p:spPr>
          <a:xfrm>
            <a:off x="5563387" y="2498103"/>
            <a:ext cx="3544478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滤波器冲激函数截断时间：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调制指数：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归一化带宽：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信噪比：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C3024B2-A5E1-4302-8D47-607EF34FA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18825"/>
              </p:ext>
            </p:extLst>
          </p:nvPr>
        </p:nvGraphicFramePr>
        <p:xfrm>
          <a:off x="8605695" y="2582380"/>
          <a:ext cx="10509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672840" imgH="228600" progId="Equation.DSMT4">
                  <p:embed/>
                </p:oleObj>
              </mc:Choice>
              <mc:Fallback>
                <p:oleObj name="Equation" r:id="rId4" imgW="672840" imgH="22860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C33EA45A-4167-4224-AFFA-97515AE95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5695" y="2582380"/>
                        <a:ext cx="105092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CEF8BC-0E2F-4298-A831-11D5F4A81FE5}"/>
              </a:ext>
            </a:extLst>
          </p:cNvPr>
          <p:cNvSpPr txBox="1"/>
          <p:nvPr/>
        </p:nvSpPr>
        <p:spPr>
          <a:xfrm>
            <a:off x="1242645" y="4329373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脚本设置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F0EF8-346B-47D2-9D7A-881794AA479E}"/>
              </a:ext>
            </a:extLst>
          </p:cNvPr>
          <p:cNvSpPr txBox="1"/>
          <p:nvPr/>
        </p:nvSpPr>
        <p:spPr>
          <a:xfrm>
            <a:off x="1536569" y="4698430"/>
            <a:ext cx="8224048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transmitting_dsp.m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：发射端信号处理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GMSK_modulator.m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正交调制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GMSK_demodulator.m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差分解调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receiving_dsp.m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：接收端信号处理</a:t>
            </a:r>
          </a:p>
        </p:txBody>
      </p:sp>
    </p:spTree>
    <p:extLst>
      <p:ext uri="{BB962C8B-B14F-4D97-AF65-F5344CB8AC3E}">
        <p14:creationId xmlns:p14="http://schemas.microsoft.com/office/powerpoint/2010/main" val="33228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1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仿真结果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7125E6-88B2-49AD-92BB-2299A382D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2385" r="6178" b="17225"/>
          <a:stretch/>
        </p:blipFill>
        <p:spPr>
          <a:xfrm>
            <a:off x="1242645" y="1855928"/>
            <a:ext cx="10338254" cy="44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仿真结果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DEE441-1317-4438-940C-9DE14FD0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3394" r="7217" b="17714"/>
          <a:stretch/>
        </p:blipFill>
        <p:spPr>
          <a:xfrm>
            <a:off x="1121790" y="1855928"/>
            <a:ext cx="10614581" cy="45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仿真结果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0B1E55-5F49-43BE-BB45-BCF2539838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3558" r="8608" b="5275"/>
          <a:stretch/>
        </p:blipFill>
        <p:spPr>
          <a:xfrm>
            <a:off x="276878" y="2031625"/>
            <a:ext cx="6454909" cy="33759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E8E093-4C68-48D1-8AC1-129653D0F9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3557" r="7990" b="3639"/>
          <a:stretch/>
        </p:blipFill>
        <p:spPr>
          <a:xfrm>
            <a:off x="6967439" y="220490"/>
            <a:ext cx="4883489" cy="2575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435E9C-DC86-4B6D-A5FB-2DDEBA801F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9" y="3007951"/>
            <a:ext cx="4149229" cy="362956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79D1953C-1C0C-43F6-9B03-5B1ED82D2D1E}"/>
              </a:ext>
            </a:extLst>
          </p:cNvPr>
          <p:cNvSpPr/>
          <p:nvPr/>
        </p:nvSpPr>
        <p:spPr>
          <a:xfrm>
            <a:off x="1366887" y="2262432"/>
            <a:ext cx="452486" cy="4402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A3A897-0146-4FD6-9CE6-6B245654FBE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753108" y="1404595"/>
            <a:ext cx="5090752" cy="922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EFD4EC-1E76-4FD2-BC30-69D7CEED3A38}"/>
              </a:ext>
            </a:extLst>
          </p:cNvPr>
          <p:cNvCxnSpPr>
            <a:cxnSpLocks/>
          </p:cNvCxnSpPr>
          <p:nvPr/>
        </p:nvCxnSpPr>
        <p:spPr>
          <a:xfrm>
            <a:off x="6619557" y="3680739"/>
            <a:ext cx="10821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5673E91-7E2A-4340-9A68-61FA7A0D4DFD}"/>
              </a:ext>
            </a:extLst>
          </p:cNvPr>
          <p:cNvSpPr/>
          <p:nvPr/>
        </p:nvSpPr>
        <p:spPr>
          <a:xfrm>
            <a:off x="627184" y="584993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相位连续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8A815E-3F31-4B63-A0F4-B5193473EC08}"/>
              </a:ext>
            </a:extLst>
          </p:cNvPr>
          <p:cNvSpPr/>
          <p:nvPr/>
        </p:nvSpPr>
        <p:spPr>
          <a:xfrm>
            <a:off x="2190201" y="584993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严格正交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53C724-3A42-443F-9ABA-E70ED79C2058}"/>
              </a:ext>
            </a:extLst>
          </p:cNvPr>
          <p:cNvSpPr/>
          <p:nvPr/>
        </p:nvSpPr>
        <p:spPr>
          <a:xfrm>
            <a:off x="3721895" y="584993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包络恒定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80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29254" y="2972309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86962" y="3102858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endParaRPr lang="zh-CN" altLang="en-US" sz="3600" dirty="0">
              <a:solidFill>
                <a:srgbClr val="413B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0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12058" y="1563765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4937200" y="2731338"/>
            <a:ext cx="378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015628" y="3900373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786050" y="5069654"/>
            <a:ext cx="34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工作展望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146118" y="4942882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endParaRPr lang="zh-CN" altLang="en-US" sz="2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工作展望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5F511-2DFC-4C03-82B1-1AC4BAC37990}"/>
              </a:ext>
            </a:extLst>
          </p:cNvPr>
          <p:cNvSpPr txBox="1"/>
          <p:nvPr/>
        </p:nvSpPr>
        <p:spPr>
          <a:xfrm>
            <a:off x="1157804" y="1508369"/>
            <a:ext cx="4785795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考虑频偏和时延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尝试其他解调算法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时隙问题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FPGA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信号解译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(ITU-R M.1371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7028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5F511-2DFC-4C03-82B1-1AC4BAC37990}"/>
              </a:ext>
            </a:extLst>
          </p:cNvPr>
          <p:cNvSpPr txBox="1"/>
          <p:nvPr/>
        </p:nvSpPr>
        <p:spPr>
          <a:xfrm>
            <a:off x="1157805" y="1508369"/>
            <a:ext cx="9946970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蔡云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信号接收解调算法研究与实现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南京理工大学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.2016.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信号接收技术的研究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南京理工大学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,2016.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刘宗明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仿真平台的设计与实现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北京邮电大学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,2015.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李国彦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基于软件无线电的数字调制解调技术研究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大连海事大学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,2008.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郑忠国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AIS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NRZI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GMSK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的调制与解调的仿真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电子质量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2011(10):38-41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6798" y="2158280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</a:p>
        </p:txBody>
      </p:sp>
      <p:sp>
        <p:nvSpPr>
          <p:cNvPr id="20" name="矩形: 圆角 22">
            <a:extLst>
              <a:ext uri="{FF2B5EF4-FFF2-40B4-BE49-F238E27FC236}">
                <a16:creationId xmlns:a16="http://schemas.microsoft.com/office/drawing/2014/main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:a16="http://schemas.microsoft.com/office/drawing/2014/main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:a16="http://schemas.microsoft.com/office/drawing/2014/main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:a16="http://schemas.microsoft.com/office/drawing/2014/main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:a16="http://schemas.microsoft.com/office/drawing/2014/main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:a16="http://schemas.microsoft.com/office/drawing/2014/main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29254" y="2972309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86962" y="3102858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sz="3600" dirty="0">
              <a:solidFill>
                <a:srgbClr val="413B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7279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系统背景及意义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94B7-28C8-46ED-AFBD-ABCD32334928}"/>
              </a:ext>
            </a:extLst>
          </p:cNvPr>
          <p:cNvSpPr txBox="1"/>
          <p:nvPr/>
        </p:nvSpPr>
        <p:spPr>
          <a:xfrm>
            <a:off x="1291473" y="1951349"/>
            <a:ext cx="8974317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近年来航海技术发展迅速，船舶数量的不断增加使得海上交通状态变得复杂。为了维护海上交通安全，需要成熟的海上通信技术实现对船舶的实时监控。于是国际海事组织（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）、国际电信联盟（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）和国际电工委员会（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）共同决定采用通用船舶自动识别系统（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），用于传递和接收船舶信息。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随着海上技术的进一步发展，为了克服传统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的局限性，扩大系统的视野范围，星载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应运而生。星载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的服务质量明显提高，在海事管理方面拥有广阔的前景，与此同时，还为我国的政治、经济、军事、科研等方面的发展提供了支持。</a:t>
            </a:r>
          </a:p>
        </p:txBody>
      </p:sp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4" y="1279680"/>
            <a:ext cx="400808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信号结构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2F98DF8-2DD7-4676-B130-1E027E5D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43351"/>
              </p:ext>
            </p:extLst>
          </p:nvPr>
        </p:nvGraphicFramePr>
        <p:xfrm>
          <a:off x="891355" y="2532848"/>
          <a:ext cx="10354820" cy="13486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6748">
                  <a:extLst>
                    <a:ext uri="{9D8B030D-6E8A-4147-A177-3AD203B41FA5}">
                      <a16:colId xmlns:a16="http://schemas.microsoft.com/office/drawing/2014/main" val="3406278434"/>
                    </a:ext>
                  </a:extLst>
                </a:gridCol>
                <a:gridCol w="1668544">
                  <a:extLst>
                    <a:ext uri="{9D8B030D-6E8A-4147-A177-3AD203B41FA5}">
                      <a16:colId xmlns:a16="http://schemas.microsoft.com/office/drawing/2014/main" val="2973097262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896968031"/>
                    </a:ext>
                  </a:extLst>
                </a:gridCol>
                <a:gridCol w="1414021">
                  <a:extLst>
                    <a:ext uri="{9D8B030D-6E8A-4147-A177-3AD203B41FA5}">
                      <a16:colId xmlns:a16="http://schemas.microsoft.com/office/drawing/2014/main" val="3650123139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179271000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2376800116"/>
                    </a:ext>
                  </a:extLst>
                </a:gridCol>
                <a:gridCol w="1385738">
                  <a:extLst>
                    <a:ext uri="{9D8B030D-6E8A-4147-A177-3AD203B41FA5}">
                      <a16:colId xmlns:a16="http://schemas.microsoft.com/office/drawing/2014/main" val="376047352"/>
                    </a:ext>
                  </a:extLst>
                </a:gridCol>
              </a:tblGrid>
              <a:tr h="674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多址接入方式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TDMA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的帧长度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TDMA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帧的时隙数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船舶报告率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传动功率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符号速率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操作频段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312488"/>
                  </a:ext>
                </a:extLst>
              </a:tr>
              <a:tr h="6743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SO-TDMA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60s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2250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2s-6min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12.5W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9.6kbit/s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161.975MHz</a:t>
                      </a:r>
                    </a:p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162.025MHz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93576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094FFF5-4CDF-4CB4-A5EA-C1761B288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6589"/>
              </p:ext>
            </p:extLst>
          </p:nvPr>
        </p:nvGraphicFramePr>
        <p:xfrm>
          <a:off x="891355" y="4754340"/>
          <a:ext cx="10354820" cy="116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60">
                  <a:extLst>
                    <a:ext uri="{9D8B030D-6E8A-4147-A177-3AD203B41FA5}">
                      <a16:colId xmlns:a16="http://schemas.microsoft.com/office/drawing/2014/main" val="1270017950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2965146382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904839089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2467745578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1219508144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2615541569"/>
                    </a:ext>
                  </a:extLst>
                </a:gridCol>
                <a:gridCol w="1479260">
                  <a:extLst>
                    <a:ext uri="{9D8B030D-6E8A-4147-A177-3AD203B41FA5}">
                      <a16:colId xmlns:a16="http://schemas.microsoft.com/office/drawing/2014/main" val="3527694326"/>
                    </a:ext>
                  </a:extLst>
                </a:gridCol>
              </a:tblGrid>
              <a:tr h="5298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上升沿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训练序列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开始标志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帧校验序列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结束标志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缓冲位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2528"/>
                  </a:ext>
                </a:extLst>
              </a:tr>
              <a:tr h="529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8bit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24bit</a:t>
                      </a:r>
                    </a:p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0101…01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8bit</a:t>
                      </a:r>
                    </a:p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01111110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168bit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16bit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8bit</a:t>
                      </a:r>
                    </a:p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01111110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24bit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205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AA73B27-4104-4906-91CC-E56E9AC20D88}"/>
              </a:ext>
            </a:extLst>
          </p:cNvPr>
          <p:cNvSpPr txBox="1"/>
          <p:nvPr/>
        </p:nvSpPr>
        <p:spPr>
          <a:xfrm>
            <a:off x="1252067" y="1950857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协议参数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DE6FBB-48F0-49CD-B68A-C4C267811E4A}"/>
              </a:ext>
            </a:extLst>
          </p:cNvPr>
          <p:cNvSpPr/>
          <p:nvPr/>
        </p:nvSpPr>
        <p:spPr>
          <a:xfrm>
            <a:off x="1252067" y="4189070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信息帧格式</a:t>
            </a:r>
          </a:p>
        </p:txBody>
      </p:sp>
    </p:spTree>
    <p:extLst>
      <p:ext uri="{BB962C8B-B14F-4D97-AF65-F5344CB8AC3E}">
        <p14:creationId xmlns:p14="http://schemas.microsoft.com/office/powerpoint/2010/main" val="17068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29254" y="2972309"/>
            <a:ext cx="406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54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86962" y="3102858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endParaRPr lang="zh-CN" altLang="en-US" sz="3600" dirty="0">
              <a:solidFill>
                <a:srgbClr val="413B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5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发射端信号处理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CRC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校验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1525E-0E65-4C6E-9E0F-A7EBD0D55923}"/>
              </a:ext>
            </a:extLst>
          </p:cNvPr>
          <p:cNvSpPr txBox="1"/>
          <p:nvPr/>
        </p:nvSpPr>
        <p:spPr>
          <a:xfrm>
            <a:off x="1486293" y="2474007"/>
            <a:ext cx="92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循环冗余校验（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）是一种重要的线性分组码，适用于检测错误。实现校验的过程如下：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A956A-A184-4CAA-AD22-859F1892E4E9}"/>
              </a:ext>
            </a:extLst>
          </p:cNvPr>
          <p:cNvSpPr txBox="1"/>
          <p:nvPr/>
        </p:nvSpPr>
        <p:spPr>
          <a:xfrm>
            <a:off x="1486293" y="2843339"/>
            <a:ext cx="8955464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位信息码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		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用多项式的形式表示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设生成多项式的次数为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，将信息码左移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除以生成多项式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得到商式和余式：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为编码后的码组对应的多项式，最终得到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位的码组：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m’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3CA5A-B84B-40FF-A3BF-10659F082EBD}"/>
              </a:ext>
            </a:extLst>
          </p:cNvPr>
          <p:cNvSpPr/>
          <p:nvPr/>
        </p:nvSpPr>
        <p:spPr>
          <a:xfrm>
            <a:off x="5535440" y="3080249"/>
            <a:ext cx="24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C4D0D57-1F8B-4003-A754-A799F56B8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85610"/>
              </p:ext>
            </p:extLst>
          </p:nvPr>
        </p:nvGraphicFramePr>
        <p:xfrm>
          <a:off x="7650599" y="2877143"/>
          <a:ext cx="1788730" cy="67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4" imgW="1143000" imgH="431640" progId="Equation.DSMT4">
                  <p:embed/>
                </p:oleObj>
              </mc:Choice>
              <mc:Fallback>
                <p:oleObj name="Equation" r:id="rId4" imgW="1143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599" y="2877143"/>
                        <a:ext cx="1788730" cy="675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0635"/>
              </p:ext>
            </p:extLst>
          </p:nvPr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6" imgW="1409088" imgH="253890" progId="Equation.DSMT4">
                  <p:embed/>
                </p:oleObj>
              </mc:Choice>
              <mc:Fallback>
                <p:oleObj name="Equation" r:id="rId6" imgW="1409088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7EBE50C-790E-4D6B-A10D-E405A79A8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48506"/>
              </p:ext>
            </p:extLst>
          </p:nvPr>
        </p:nvGraphicFramePr>
        <p:xfrm>
          <a:off x="6454052" y="3434300"/>
          <a:ext cx="21875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8" imgW="1396800" imgH="431640" progId="Equation.DSMT4">
                  <p:embed/>
                </p:oleObj>
              </mc:Choice>
              <mc:Fallback>
                <p:oleObj name="Equation" r:id="rId8" imgW="139680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C4D0D57-1F8B-4003-A754-A799F56B8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052" y="3434300"/>
                        <a:ext cx="2187575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B30D5D68-A498-490D-B60B-43154E36F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50053"/>
              </p:ext>
            </p:extLst>
          </p:nvPr>
        </p:nvGraphicFramePr>
        <p:xfrm>
          <a:off x="2096710" y="4129429"/>
          <a:ext cx="7556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7EBE50C-790E-4D6B-A10D-E405A79A8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10" y="4129429"/>
                        <a:ext cx="755650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47F09AF1-50C5-4E72-8F12-E24BC4FEC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60609"/>
              </p:ext>
            </p:extLst>
          </p:nvPr>
        </p:nvGraphicFramePr>
        <p:xfrm>
          <a:off x="6864989" y="4140839"/>
          <a:ext cx="24653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12" imgW="1574640" imgH="228600" progId="Equation.DSMT4">
                  <p:embed/>
                </p:oleObj>
              </mc:Choice>
              <mc:Fallback>
                <p:oleObj name="Equation" r:id="rId12" imgW="157464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7EBE50C-790E-4D6B-A10D-E405A79A8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989" y="4140839"/>
                        <a:ext cx="2465387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AC03C734-D3FD-48A6-B907-733DCD031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48903"/>
              </p:ext>
            </p:extLst>
          </p:nvPr>
        </p:nvGraphicFramePr>
        <p:xfrm>
          <a:off x="1877260" y="4664616"/>
          <a:ext cx="1371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14" imgW="876240" imgH="228600" progId="Equation.DSMT4">
                  <p:embed/>
                </p:oleObj>
              </mc:Choice>
              <mc:Fallback>
                <p:oleObj name="Equation" r:id="rId14" imgW="87624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7F09AF1-50C5-4E72-8F12-E24BC4FEC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60" y="4664616"/>
                        <a:ext cx="1371600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D6BEA1E-245B-4C0F-B687-2EE206C3F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05237"/>
              </p:ext>
            </p:extLst>
          </p:nvPr>
        </p:nvGraphicFramePr>
        <p:xfrm>
          <a:off x="4219556" y="5179405"/>
          <a:ext cx="37385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16" imgW="2387520" imgH="228600" progId="Equation.DSMT4">
                  <p:embed/>
                </p:oleObj>
              </mc:Choice>
              <mc:Fallback>
                <p:oleObj name="Equation" r:id="rId16" imgW="238752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7F09AF1-50C5-4E72-8F12-E24BC4FEC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56" y="5179405"/>
                        <a:ext cx="3738562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953E7CD-F831-403D-8C33-94C7C7D7E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91399"/>
              </p:ext>
            </p:extLst>
          </p:nvPr>
        </p:nvGraphicFramePr>
        <p:xfrm>
          <a:off x="3368699" y="3051690"/>
          <a:ext cx="2247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18" imgW="1434960" imgH="228600" progId="Equation.DSMT4">
                  <p:embed/>
                </p:oleObj>
              </mc:Choice>
              <mc:Fallback>
                <p:oleObj name="Equation" r:id="rId18" imgW="143496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D6BEA1E-245B-4C0F-B687-2EE206C3F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99" y="3051690"/>
                        <a:ext cx="2247900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CC140C46-D7D8-4730-8EF3-D0CB3B51E882}"/>
              </a:ext>
            </a:extLst>
          </p:cNvPr>
          <p:cNvSpPr txBox="1"/>
          <p:nvPr/>
        </p:nvSpPr>
        <p:spPr>
          <a:xfrm>
            <a:off x="1721230" y="6072478"/>
            <a:ext cx="70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*AIS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中，生成多项式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CCITT-16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D10A7313-0C23-4BED-8033-2EAF1D844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02039"/>
              </p:ext>
            </p:extLst>
          </p:nvPr>
        </p:nvGraphicFramePr>
        <p:xfrm>
          <a:off x="4918940" y="6079540"/>
          <a:ext cx="15351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20" imgW="977760" imgH="203040" progId="Equation.DSMT4">
                  <p:embed/>
                </p:oleObj>
              </mc:Choice>
              <mc:Fallback>
                <p:oleObj name="Equation" r:id="rId20" imgW="977760" imgH="2030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D6BEA1E-245B-4C0F-B687-2EE206C3F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940" y="6079540"/>
                        <a:ext cx="15351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6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发射端信号处理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328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HDLC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打包（比特填充）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1525E-0E65-4C6E-9E0F-A7EBD0D55923}"/>
              </a:ext>
            </a:extLst>
          </p:cNvPr>
          <p:cNvSpPr txBox="1"/>
          <p:nvPr/>
        </p:nvSpPr>
        <p:spPr>
          <a:xfrm>
            <a:off x="1312622" y="2586908"/>
            <a:ext cx="3042562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HDLC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信息格式中的开始和结束标志，为使数据位不与标志位混淆，需要进行位填充，规则为：如果遇到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个连续的“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”，就在第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位插入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”。流程图如右图。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3CA5A-B84B-40FF-A3BF-10659F082EBD}"/>
              </a:ext>
            </a:extLst>
          </p:cNvPr>
          <p:cNvSpPr/>
          <p:nvPr/>
        </p:nvSpPr>
        <p:spPr>
          <a:xfrm>
            <a:off x="5535440" y="3080249"/>
            <a:ext cx="243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7ECB40-B1EE-4358-BAB5-1557387C84B1}"/>
              </a:ext>
            </a:extLst>
          </p:cNvPr>
          <p:cNvSpPr/>
          <p:nvPr/>
        </p:nvSpPr>
        <p:spPr>
          <a:xfrm>
            <a:off x="8361767" y="1240888"/>
            <a:ext cx="1357460" cy="5349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13F94556-6CDE-4A31-84CD-B30D6AAC03B8}"/>
              </a:ext>
            </a:extLst>
          </p:cNvPr>
          <p:cNvSpPr/>
          <p:nvPr/>
        </p:nvSpPr>
        <p:spPr>
          <a:xfrm>
            <a:off x="7784825" y="2241898"/>
            <a:ext cx="2498103" cy="916080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FE4E3A3-D544-4427-AC8A-ECD40E538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33881"/>
              </p:ext>
            </p:extLst>
          </p:nvPr>
        </p:nvGraphicFramePr>
        <p:xfrm>
          <a:off x="8571124" y="2332038"/>
          <a:ext cx="13112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6" imgW="838080" imgH="457200" progId="Equation.DSMT4">
                  <p:embed/>
                </p:oleObj>
              </mc:Choice>
              <mc:Fallback>
                <p:oleObj name="Equation" r:id="rId6" imgW="838080" imgH="457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C4D0D57-1F8B-4003-A754-A799F56B8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124" y="2332038"/>
                        <a:ext cx="1311275" cy="71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7AB8F5E-D275-4DB2-959B-A4AC22FCB2D7}"/>
              </a:ext>
            </a:extLst>
          </p:cNvPr>
          <p:cNvSpPr/>
          <p:nvPr/>
        </p:nvSpPr>
        <p:spPr>
          <a:xfrm>
            <a:off x="8361767" y="3700023"/>
            <a:ext cx="1357460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13046D7-AE60-41F8-B3BE-C66746EAD65D}"/>
              </a:ext>
            </a:extLst>
          </p:cNvPr>
          <p:cNvSpPr/>
          <p:nvPr/>
        </p:nvSpPr>
        <p:spPr>
          <a:xfrm>
            <a:off x="8355146" y="5693704"/>
            <a:ext cx="1357460" cy="5349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07337876-83BC-4F86-9F5C-0D086BC2E334}"/>
              </a:ext>
            </a:extLst>
          </p:cNvPr>
          <p:cNvSpPr/>
          <p:nvPr/>
        </p:nvSpPr>
        <p:spPr>
          <a:xfrm>
            <a:off x="7965647" y="4617051"/>
            <a:ext cx="2138170" cy="648915"/>
          </a:xfrm>
          <a:prstGeom prst="diamon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AC2B13C-393C-450F-8D43-A0F52EED0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2081"/>
              </p:ext>
            </p:extLst>
          </p:nvPr>
        </p:nvGraphicFramePr>
        <p:xfrm>
          <a:off x="8768152" y="4788116"/>
          <a:ext cx="6159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8" imgW="393480" imgH="177480" progId="Equation.DSMT4">
                  <p:embed/>
                </p:oleObj>
              </mc:Choice>
              <mc:Fallback>
                <p:oleObj name="Equation" r:id="rId8" imgW="393480" imgH="177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FE4E3A3-D544-4427-AC8A-ECD40E538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152" y="4788116"/>
                        <a:ext cx="615950" cy="277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50B6F14-15F8-4028-A9D1-2A6DBDF1337C}"/>
              </a:ext>
            </a:extLst>
          </p:cNvPr>
          <p:cNvCxnSpPr>
            <a:cxnSpLocks/>
          </p:cNvCxnSpPr>
          <p:nvPr/>
        </p:nvCxnSpPr>
        <p:spPr>
          <a:xfrm flipH="1">
            <a:off x="9043304" y="1775850"/>
            <a:ext cx="6620" cy="466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AD8B0A-A0E7-4EFC-AC90-814571FCE30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033877" y="3157978"/>
            <a:ext cx="6620" cy="542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AAEBCF5-BC18-48B6-85F3-5C76CD44BB8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034732" y="4234631"/>
            <a:ext cx="5766" cy="382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6272E3-0BE6-488A-9753-EAB70A25925B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9033876" y="5265966"/>
            <a:ext cx="856" cy="42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BCD23F0-2B06-4153-B7E5-92C56E89C795}"/>
              </a:ext>
            </a:extLst>
          </p:cNvPr>
          <p:cNvSpPr/>
          <p:nvPr/>
        </p:nvSpPr>
        <p:spPr>
          <a:xfrm>
            <a:off x="4534293" y="3048000"/>
            <a:ext cx="3431354" cy="5346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6C8ED0DC-3AE2-4A66-B440-890AACC61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78981"/>
              </p:ext>
            </p:extLst>
          </p:nvPr>
        </p:nvGraphicFramePr>
        <p:xfrm>
          <a:off x="4668820" y="3139419"/>
          <a:ext cx="31623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10" imgW="2019240" imgH="228600" progId="Equation.DSMT4">
                  <p:embed/>
                </p:oleObj>
              </mc:Choice>
              <mc:Fallback>
                <p:oleObj name="Equation" r:id="rId10" imgW="201924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D6BEA1E-245B-4C0F-B687-2EE206C3F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20" y="3139419"/>
                        <a:ext cx="3162300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DB16B34-8EF8-4FCF-94C2-2F467E2F70A6}"/>
              </a:ext>
            </a:extLst>
          </p:cNvPr>
          <p:cNvCxnSpPr>
            <a:stCxn id="8" idx="1"/>
            <a:endCxn id="36" idx="0"/>
          </p:cNvCxnSpPr>
          <p:nvPr/>
        </p:nvCxnSpPr>
        <p:spPr>
          <a:xfrm rot="10800000" flipV="1">
            <a:off x="6249971" y="2699938"/>
            <a:ext cx="1534855" cy="348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913506-AB71-4DF4-A1D0-C96C31284677}"/>
              </a:ext>
            </a:extLst>
          </p:cNvPr>
          <p:cNvCxnSpPr>
            <a:stCxn id="36" idx="2"/>
            <a:endCxn id="9" idx="1"/>
          </p:cNvCxnSpPr>
          <p:nvPr/>
        </p:nvCxnSpPr>
        <p:spPr>
          <a:xfrm rot="16200000" flipH="1">
            <a:off x="7113509" y="2719068"/>
            <a:ext cx="384719" cy="21117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64F4D63-676A-4312-8808-32E147973AE0}"/>
              </a:ext>
            </a:extLst>
          </p:cNvPr>
          <p:cNvCxnSpPr>
            <a:stCxn id="25" idx="3"/>
            <a:endCxn id="8" idx="3"/>
          </p:cNvCxnSpPr>
          <p:nvPr/>
        </p:nvCxnSpPr>
        <p:spPr>
          <a:xfrm flipV="1">
            <a:off x="10103817" y="2699938"/>
            <a:ext cx="179111" cy="2241571"/>
          </a:xfrm>
          <a:prstGeom prst="bentConnector3">
            <a:avLst>
              <a:gd name="adj1" fmla="val 2276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6CA1E4F-2C18-4B26-8F8E-1BC907FD9C95}"/>
              </a:ext>
            </a:extLst>
          </p:cNvPr>
          <p:cNvSpPr txBox="1"/>
          <p:nvPr/>
        </p:nvSpPr>
        <p:spPr>
          <a:xfrm>
            <a:off x="7448263" y="2359686"/>
            <a:ext cx="6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DC656E-F521-4611-B834-4E0AA9DC6D40}"/>
              </a:ext>
            </a:extLst>
          </p:cNvPr>
          <p:cNvSpPr txBox="1"/>
          <p:nvPr/>
        </p:nvSpPr>
        <p:spPr>
          <a:xfrm>
            <a:off x="9046614" y="3164162"/>
            <a:ext cx="6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39D8F9F-50F8-4D57-8D9B-EBD61AF355EC}"/>
              </a:ext>
            </a:extLst>
          </p:cNvPr>
          <p:cNvSpPr txBox="1"/>
          <p:nvPr/>
        </p:nvSpPr>
        <p:spPr>
          <a:xfrm>
            <a:off x="10057067" y="4557690"/>
            <a:ext cx="6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E37C5B-74E5-4031-BBEE-11CC785F994F}"/>
              </a:ext>
            </a:extLst>
          </p:cNvPr>
          <p:cNvSpPr txBox="1"/>
          <p:nvPr/>
        </p:nvSpPr>
        <p:spPr>
          <a:xfrm>
            <a:off x="9033876" y="5295169"/>
            <a:ext cx="6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CB62BE-1196-4164-852F-4AF4D357D48C}"/>
              </a:ext>
            </a:extLst>
          </p:cNvPr>
          <p:cNvSpPr/>
          <p:nvPr/>
        </p:nvSpPr>
        <p:spPr>
          <a:xfrm>
            <a:off x="1369824" y="5961185"/>
            <a:ext cx="346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开始和结束标志均为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”01111110”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1EB336-D578-43B0-B512-0DF39206FF04}"/>
              </a:ext>
            </a:extLst>
          </p:cNvPr>
          <p:cNvSpPr txBox="1"/>
          <p:nvPr/>
        </p:nvSpPr>
        <p:spPr>
          <a:xfrm>
            <a:off x="4873657" y="4232016"/>
            <a:ext cx="2848656" cy="170687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比特填充完成后，将序列和起始标志、结束标志、训练序列、上升沿和缓冲位打包成一帧数据</a:t>
            </a:r>
          </a:p>
        </p:txBody>
      </p:sp>
    </p:spTree>
    <p:extLst>
      <p:ext uri="{BB962C8B-B14F-4D97-AF65-F5344CB8AC3E}">
        <p14:creationId xmlns:p14="http://schemas.microsoft.com/office/powerpoint/2010/main" val="38643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  <p:bldP spid="9" grpId="0" animBg="1"/>
      <p:bldP spid="24" grpId="0" animBg="1"/>
      <p:bldP spid="25" grpId="0" animBg="1"/>
      <p:bldP spid="36" grpId="0" animBg="1"/>
      <p:bldP spid="34" grpId="0"/>
      <p:bldP spid="48" grpId="0"/>
      <p:bldP spid="49" grpId="0"/>
      <p:bldP spid="50" grpId="0"/>
      <p:bldP spid="35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AIS</a:t>
            </a:r>
            <a:r>
              <a:rPr lang="zh-CN" altLang="en-US" sz="3200" dirty="0">
                <a:solidFill>
                  <a:srgbClr val="413B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5FFD05-40B5-46F3-A5F6-34B0AF3885C7}"/>
              </a:ext>
            </a:extLst>
          </p:cNvPr>
          <p:cNvSpPr txBox="1"/>
          <p:nvPr/>
        </p:nvSpPr>
        <p:spPr>
          <a:xfrm>
            <a:off x="1242645" y="1279680"/>
            <a:ext cx="32916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发射端信号处理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435FA-BE15-4CDC-B719-0D0CBAB83242}"/>
              </a:ext>
            </a:extLst>
          </p:cNvPr>
          <p:cNvSpPr txBox="1"/>
          <p:nvPr/>
        </p:nvSpPr>
        <p:spPr>
          <a:xfrm>
            <a:off x="1244337" y="1998482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NRZI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编码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1525E-0E65-4C6E-9E0F-A7EBD0D55923}"/>
              </a:ext>
            </a:extLst>
          </p:cNvPr>
          <p:cNvSpPr txBox="1"/>
          <p:nvPr/>
        </p:nvSpPr>
        <p:spPr>
          <a:xfrm>
            <a:off x="1486292" y="2474007"/>
            <a:ext cx="932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非归零反相编码（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）规则为：当前信号电平相对于前一电平不翻转时为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，翻转时为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4F917A8-C5A3-4C88-BCC9-26F4152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89" y="276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9B0B59E-9F0B-47E2-A274-52243E23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58634"/>
          <a:ext cx="97443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1409088" imgH="253890" progId="Equation.DSMT4">
                  <p:embed/>
                </p:oleObj>
              </mc:Choice>
              <mc:Fallback>
                <p:oleObj name="Equation" r:id="rId4" imgW="1409088" imgH="25389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9B0B59E-9F0B-47E2-A274-52243E235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58634"/>
                        <a:ext cx="97443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9D4D83FE-A680-480D-9B07-7BFADE778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744" y="2974931"/>
            <a:ext cx="7042512" cy="12065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761FC-CAAE-496B-83A8-ACDFA71C0058}"/>
              </a:ext>
            </a:extLst>
          </p:cNvPr>
          <p:cNvSpPr txBox="1"/>
          <p:nvPr/>
        </p:nvSpPr>
        <p:spPr>
          <a:xfrm>
            <a:off x="1555423" y="4204353"/>
            <a:ext cx="8587818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低频分量少，适合在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dirty="0"/>
              <a:t>线频道传输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带宽小，有助于提高频带利用率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有利于同步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编码译码设备简单，易于实现</a:t>
            </a:r>
          </a:p>
        </p:txBody>
      </p:sp>
    </p:spTree>
    <p:extLst>
      <p:ext uri="{BB962C8B-B14F-4D97-AF65-F5344CB8AC3E}">
        <p14:creationId xmlns:p14="http://schemas.microsoft.com/office/powerpoint/2010/main" val="25108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1141</Words>
  <Application>Microsoft Office PowerPoint</Application>
  <PresentationFormat>宽屏</PresentationFormat>
  <Paragraphs>193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方正兰亭超细黑简体</vt:lpstr>
      <vt:lpstr>仿宋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第一PPT，www.1ppt.com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宋霖峰</cp:lastModifiedBy>
  <cp:revision>209</cp:revision>
  <dcterms:created xsi:type="dcterms:W3CDTF">2017-03-02T11:20:43Z</dcterms:created>
  <dcterms:modified xsi:type="dcterms:W3CDTF">2019-12-07T02:31:28Z</dcterms:modified>
</cp:coreProperties>
</file>