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ira Medium" charset="1" panose="00000600000000000000"/>
      <p:regular r:id="rId10"/>
    </p:embeddedFont>
    <p:embeddedFont>
      <p:font typeface="Saira Medium Bold" charset="1" panose="00000700000000000000"/>
      <p:regular r:id="rId11"/>
    </p:embeddedFont>
    <p:embeddedFont>
      <p:font typeface="Saira Light" charset="1" panose="00000400000000000000"/>
      <p:regular r:id="rId12"/>
    </p:embeddedFont>
    <p:embeddedFont>
      <p:font typeface="Saira Light Bold" charset="1" panose="00000500000000000000"/>
      <p:regular r:id="rId13"/>
    </p:embeddedFont>
    <p:embeddedFont>
      <p:font typeface="Saira Black" charset="1" panose="00000A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36" Target="slides/slide22.xml" Type="http://schemas.openxmlformats.org/officeDocument/2006/relationships/slide"/><Relationship Id="rId37" Target="slides/slide23.xml" Type="http://schemas.openxmlformats.org/officeDocument/2006/relationships/slide"/><Relationship Id="rId38" Target="slides/slide2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309297"/>
            <a:ext cx="5319751" cy="10905593"/>
            <a:chOff x="0" y="0"/>
            <a:chExt cx="7093001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412395"/>
              <a:ext cx="3670296" cy="13716000"/>
            </a:xfrm>
            <a:prstGeom prst="rect">
              <a:avLst/>
            </a:prstGeom>
            <a:solidFill>
              <a:srgbClr val="69A9B2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3670296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4811198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5952100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9658689" y="9286875"/>
            <a:ext cx="8229600" cy="517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6"/>
              </a:lnSpc>
            </a:pPr>
            <a:r>
              <a:rPr lang="en-US" sz="3600" spc="324">
                <a:solidFill>
                  <a:srgbClr val="69A9B2"/>
                </a:solidFill>
                <a:latin typeface="Saira Medium Bold"/>
              </a:rPr>
              <a:t>WINSTON PAIS(4NM21CS212)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458065" y="1708895"/>
            <a:ext cx="10801235" cy="6892704"/>
            <a:chOff x="0" y="0"/>
            <a:chExt cx="14401647" cy="919027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23825"/>
              <a:ext cx="14401647" cy="7923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>
                  <a:solidFill>
                    <a:srgbClr val="49403C"/>
                  </a:solidFill>
                  <a:latin typeface="Saira Black Bold"/>
                </a:rPr>
                <a:t>STOCK PRICE PREDICTION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501721"/>
              <a:ext cx="14187804" cy="688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spc="144">
                  <a:solidFill>
                    <a:srgbClr val="49403C"/>
                  </a:solidFill>
                  <a:latin typeface="Saira Light Bold"/>
                </a:rPr>
                <a:t>Submitted to: Electromotive Club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01857" y="937779"/>
            <a:ext cx="13684286" cy="841144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301857" y="9349221"/>
            <a:ext cx="902362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7: CODE FOR LINEAR REGRESSION AND RMSE VALUE 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94237" y="646257"/>
            <a:ext cx="13099527" cy="899448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594237" y="9640743"/>
            <a:ext cx="599479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8: PLOT FOR LINEAR REGRESSION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44446" y="1097400"/>
            <a:ext cx="10399107" cy="80922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71270"/>
            <a:ext cx="8803397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299" spc="128">
                <a:solidFill>
                  <a:srgbClr val="000000"/>
                </a:solidFill>
                <a:latin typeface="Saira Medium"/>
              </a:rPr>
              <a:t>3.K-NEAREST NEIGHBOURS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44446" y="9456300"/>
            <a:ext cx="970109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9: CODE FOR K-NEAREST NEIGHBOURS AND RMSE VALUE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48507" y="1028700"/>
            <a:ext cx="13190986" cy="8229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548507" y="9258300"/>
            <a:ext cx="694051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10: PLOT FOR K-NEAREST NEIGHBOURS 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60560" y="1481044"/>
            <a:ext cx="11684979" cy="477964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80226" y="173475"/>
            <a:ext cx="627934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299" spc="128">
                <a:solidFill>
                  <a:srgbClr val="000000"/>
                </a:solidFill>
                <a:latin typeface="Saira Medium"/>
              </a:rPr>
              <a:t>4.AUTO-ARIMA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0560" y="6529244"/>
            <a:ext cx="484691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11: INSTALLING PMDARIMA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44952" y="1010176"/>
            <a:ext cx="13798097" cy="826664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244952" y="9276824"/>
            <a:ext cx="792277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12: CODE FOR AUTO-ARIMA AND RMSE VALUE 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25850" y="980130"/>
            <a:ext cx="14236300" cy="82094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5850" y="9258300"/>
            <a:ext cx="4854535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13: PLOT FOR AUTO-ARIMA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75639" y="1386435"/>
            <a:ext cx="14145332" cy="605568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80226" y="173475"/>
            <a:ext cx="429849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299" spc="128">
                <a:solidFill>
                  <a:srgbClr val="000000"/>
                </a:solidFill>
                <a:latin typeface="Saira Medium"/>
              </a:rPr>
              <a:t>5.PROPHET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7854" y="7639389"/>
            <a:ext cx="464248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14: INSTALLING PROPHET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97864" y="1028700"/>
            <a:ext cx="14692271" cy="831176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97864" y="9340467"/>
            <a:ext cx="74485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15: CODE FOR PROPHET AND RMSE VALUE 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31779" y="885352"/>
            <a:ext cx="13424442" cy="851629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31779" y="9401648"/>
            <a:ext cx="448163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16: PLOT FOR PROPHET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7541" y="490537"/>
            <a:ext cx="1113892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210">
                <a:solidFill>
                  <a:srgbClr val="49403C"/>
                </a:solidFill>
                <a:latin typeface="Saira Black"/>
              </a:rPr>
              <a:t>ABSTRACT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1933533"/>
            <a:ext cx="17715315" cy="850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6699" indent="-323350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995" spc="269">
                <a:solidFill>
                  <a:srgbClr val="49403C"/>
                </a:solidFill>
                <a:latin typeface="Saira Medium"/>
              </a:rPr>
              <a:t>THIS PROJECT AIMS TO F</a:t>
            </a:r>
            <a:r>
              <a:rPr lang="en-US" sz="2995" spc="269">
                <a:solidFill>
                  <a:srgbClr val="49403C"/>
                </a:solidFill>
                <a:latin typeface="Saira Medium"/>
              </a:rPr>
              <a:t>ORECAST THE STOCK PRICES OF A GIVEN COMPANY USING VARIOUS TIME SERIES FORECASTING MODELS. </a:t>
            </a:r>
          </a:p>
          <a:p>
            <a:pPr>
              <a:lnSpc>
                <a:spcPts val="3324"/>
              </a:lnSpc>
              <a:spcBef>
                <a:spcPct val="0"/>
              </a:spcBef>
            </a:pPr>
          </a:p>
          <a:p>
            <a:pPr algn="just" marL="646699" indent="-323350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995" spc="269">
                <a:solidFill>
                  <a:srgbClr val="49403C"/>
                </a:solidFill>
                <a:latin typeface="Saira Medium"/>
              </a:rPr>
              <a:t>THE PROJECT USES HISTORICAL DATA OF TATA GLOBAL BEVERAGE COMPANY'S STOCK PRICES TO TRAIN AND VALIDATE THE MODELS AND THE CODE IS IMPLEMENTED USING GOOGLE COLABORATORY.</a:t>
            </a:r>
          </a:p>
          <a:p>
            <a:pPr algn="just">
              <a:lnSpc>
                <a:spcPts val="3324"/>
              </a:lnSpc>
              <a:spcBef>
                <a:spcPct val="0"/>
              </a:spcBef>
            </a:pPr>
          </a:p>
          <a:p>
            <a:pPr algn="just" marL="646699" indent="-323350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995" spc="269">
                <a:solidFill>
                  <a:srgbClr val="49403C"/>
                </a:solidFill>
                <a:latin typeface="Saira Medium"/>
              </a:rPr>
              <a:t>THE MODELS USED ARE MOVING AVERAGE, LINEAR REGRESSION, K-NEAREST NEIGHBORS, AUTO-ARIMA, PROPHET AND LSTM AND EACH MODEL IS EVALUATED USING THE ROOT MEAN SQUARED ERROR (RMSE) METRIC. </a:t>
            </a:r>
          </a:p>
          <a:p>
            <a:pPr algn="just">
              <a:lnSpc>
                <a:spcPts val="3324"/>
              </a:lnSpc>
              <a:spcBef>
                <a:spcPct val="0"/>
              </a:spcBef>
            </a:pPr>
          </a:p>
          <a:p>
            <a:pPr algn="just" marL="646699" indent="-323350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995" spc="269">
                <a:solidFill>
                  <a:srgbClr val="49403C"/>
                </a:solidFill>
                <a:latin typeface="Saira Medium"/>
              </a:rPr>
              <a:t>THE RESULTS SHOW THAT THE LSTM MODEL OUTPERFORMED ALL OTHER MODELS IN TERMS OF RMSE ON THE VALIDATION SET.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</a:p>
          <a:p>
            <a:pPr algn="just" marL="646699" indent="-323350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995" spc="269">
                <a:solidFill>
                  <a:srgbClr val="49403C"/>
                </a:solidFill>
                <a:latin typeface="Saira Medium"/>
              </a:rPr>
              <a:t>THIS PROJECT DEMONSTRATES THE EFFECTIVENESS OF VARIOUS TIME SERIES FORECASTING MODELS IN PREDICTING THE STOCK PRICES OF A GIVEN COMPANY AND PROVIDES INSIGHTS INTO SELECTING THE BEST MODEL FOR ANY GIVEN DATASET.</a:t>
            </a:r>
          </a:p>
          <a:p>
            <a:pPr algn="ctr">
              <a:lnSpc>
                <a:spcPts val="3879"/>
              </a:lnSpc>
              <a:spcBef>
                <a:spcPct val="0"/>
              </a:spcBef>
            </a:pPr>
          </a:p>
          <a:p>
            <a:pPr algn="ctr">
              <a:lnSpc>
                <a:spcPts val="38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603" t="0" r="603" b="0"/>
          <a:stretch>
            <a:fillRect/>
          </a:stretch>
        </p:blipFill>
        <p:spPr>
          <a:xfrm flipH="false" flipV="false" rot="0">
            <a:off x="1028700" y="2104727"/>
            <a:ext cx="13503244" cy="360727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80226" y="173475"/>
            <a:ext cx="10959363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299" spc="128">
                <a:solidFill>
                  <a:srgbClr val="000000"/>
                </a:solidFill>
                <a:latin typeface="Saira Medium"/>
              </a:rPr>
              <a:t>6.LONG SHORT TERM MEMORY (LSTM)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4048" y="7639389"/>
            <a:ext cx="649009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17: INSTALLING LIBRARIES FOR LSTM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36136" y="957454"/>
            <a:ext cx="6015729" cy="825481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136136" y="9449195"/>
            <a:ext cx="386703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18: CODE FOR LSTM 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06315" y="675720"/>
            <a:ext cx="12475369" cy="893556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909649" y="9611280"/>
            <a:ext cx="660654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19: RMSE VALUE AND PLOT FOR LSTM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54527" y="92098"/>
            <a:ext cx="5634322" cy="112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9"/>
              </a:lnSpc>
            </a:pPr>
            <a:r>
              <a:rPr lang="en-US" sz="6621">
                <a:solidFill>
                  <a:srgbClr val="000000"/>
                </a:solidFill>
                <a:latin typeface="Saira Medium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527" y="1363159"/>
            <a:ext cx="18033473" cy="763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Saira Medium"/>
              </a:rPr>
              <a:t>IN CONCLUSION, SIX DIFFERENT TIME SERIES MODELS, MOVING AVERAGE, LINEAR REGRESSION, K-NEAREST NEIGHB</a:t>
            </a:r>
            <a:r>
              <a:rPr lang="en-US" sz="3000" spc="89">
                <a:solidFill>
                  <a:srgbClr val="000000"/>
                </a:solidFill>
                <a:latin typeface="Saira Medium"/>
              </a:rPr>
              <a:t>ORS, AUTO-ARIMA, PROPHET, AND LSTM, WERE APPLIED TO PREDICT THE FUTURE STOCK PRICES OF TATA GLOBAL BEVERAGES.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Saira Medium"/>
              </a:rPr>
              <a:t>THE PERFORMANCE OF EACH MODEL WAS EVALUATED USING THE ROOT MEAN SQUARED ERROR (RMSE) METRIC ON THE VALIDATION DATASET. 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Saira Medium"/>
              </a:rPr>
              <a:t>IT WAS OBSERVED</a:t>
            </a:r>
            <a:r>
              <a:rPr lang="en-US" sz="3000" spc="89">
                <a:solidFill>
                  <a:srgbClr val="000000"/>
                </a:solidFill>
                <a:latin typeface="Saira Medium"/>
              </a:rPr>
              <a:t> THAT THE LSTM MODEL OUTPERFORMED ALL OTHER MODELS WITH THE LOWEST RMSE VALUE OF 10.13. 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Saira Medium"/>
              </a:rPr>
              <a:t>WHILE THE OTHER MODELS PERFORMED DECENTLY</a:t>
            </a:r>
            <a:r>
              <a:rPr lang="en-US" sz="3000" spc="89">
                <a:solidFill>
                  <a:srgbClr val="000000"/>
                </a:solidFill>
                <a:latin typeface="Saira Medium"/>
              </a:rPr>
              <a:t> WELL, THEIR RMSE VALUES WERE SIGNIFICANTLY HIGHER THAN THAT OF THE LSTM MODEL. 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Saira Medium"/>
              </a:rPr>
              <a:t>OVERALL, THE RESULTS INDICATE THAT TIME SERIES MODELS CAN PROVIDE VALUABLE INSIGHTS INTO THE FUTURE TRENDS OF STOCK PRICES AND CAN BE USEFUL IN MAKING INFORMED INVESTMENT DECISIONS.</a:t>
            </a:r>
          </a:p>
          <a:p>
            <a:pPr algn="ctr">
              <a:lnSpc>
                <a:spcPts val="255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30929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5720971" y="-309297"/>
            <a:ext cx="2567029" cy="10905593"/>
            <a:chOff x="0" y="0"/>
            <a:chExt cx="3422705" cy="14540791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821085" y="4274503"/>
            <a:ext cx="66458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Saira Black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910" y="290493"/>
            <a:ext cx="1113892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210">
                <a:solidFill>
                  <a:srgbClr val="49403C"/>
                </a:solidFill>
                <a:latin typeface="Saira Black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1943100"/>
            <a:ext cx="16569946" cy="777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21" indent="-323861" lvl="1">
              <a:lnSpc>
                <a:spcPts val="3600"/>
              </a:lnSpc>
              <a:buFont typeface="Arial"/>
              <a:buChar char="•"/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THE AIM OF THIS PROJECT IS TO PREDICT THE CLOSING STOCK PRICES OF TATA GLOBAL BEVERAGES USING VARIOUS TIME SERIES FORECASTING MODELS.</a:t>
            </a:r>
          </a:p>
          <a:p>
            <a:pPr>
              <a:lnSpc>
                <a:spcPts val="3600"/>
              </a:lnSpc>
            </a:pPr>
          </a:p>
          <a:p>
            <a:pPr marL="647721" indent="-323861" lvl="1">
              <a:lnSpc>
                <a:spcPts val="3600"/>
              </a:lnSpc>
              <a:buFont typeface="Arial"/>
              <a:buChar char="•"/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the analysis was done using Python in google colaboratory.</a:t>
            </a:r>
          </a:p>
          <a:p>
            <a:pPr>
              <a:lnSpc>
                <a:spcPts val="3600"/>
              </a:lnSpc>
            </a:pPr>
          </a:p>
          <a:p>
            <a:pPr marL="647721" indent="-323861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 The project includes an exploratory data analysis, followed by the implementation of various time series forecasting models such as Moving Average, Linear Regression, k-nearest neighb</a:t>
            </a:r>
            <a:r>
              <a:rPr lang="en-US" sz="3000" spc="90">
                <a:solidFill>
                  <a:srgbClr val="49403C"/>
                </a:solidFill>
                <a:latin typeface="Saira Medium"/>
              </a:rPr>
              <a:t>OURS, AUTO-ARIMA, PROPHET, AND LSTM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.</a:t>
            </a:r>
          </a:p>
          <a:p>
            <a:pPr marL="647721" indent="-323861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 THE MODELS WERE TRAINED AND VALIDATED USING A TIME PERIOD OF 5 YEARS (FROM 2013 TO 2018) AND WERE THEN USED TO PREDICT THE STOCK PRICES.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</a:p>
          <a:p>
            <a:pPr marL="647721" indent="-323861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 THE PERFORMANCE OF EACH MODEL WAS EVALUATED USING THE ROOT MEAN SQUARE ERROR (RMSE) AND THE RESULTS WERE COMPARED TO DETERMINE THE BEST PERFORMING MODEL.  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87247" y="4282660"/>
            <a:ext cx="8795451" cy="549715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07541" y="215175"/>
            <a:ext cx="11138926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40"/>
              </a:lnSpc>
            </a:pPr>
            <a:r>
              <a:rPr lang="en-US" sz="6700" spc="201">
                <a:solidFill>
                  <a:srgbClr val="49403C"/>
                </a:solidFill>
                <a:latin typeface="Saira Black"/>
              </a:rPr>
              <a:t>METHODOLOGY AND IMPLEMENTATION</a:t>
            </a:r>
          </a:p>
          <a:p>
            <a:pPr>
              <a:lnSpc>
                <a:spcPts val="84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857500"/>
            <a:ext cx="16569946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21" indent="-323861" lvl="1">
              <a:lnSpc>
                <a:spcPts val="3600"/>
              </a:lnSpc>
              <a:buFont typeface="Arial"/>
              <a:buChar char="•"/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IMPORTING AND LOADING THE REQUIRED LIBRARIES AND DATASETS: THE NECESSARY LIBRARIES SUCH AS PANDAS, NUMPY, MATPLOTLIB, MINMAXSCALER</a:t>
            </a:r>
          </a:p>
          <a:p>
            <a:pPr>
              <a:lnSpc>
                <a:spcPts val="3600"/>
              </a:lnSpc>
            </a:pPr>
            <a:r>
              <a:rPr lang="en-US" sz="3000" spc="90">
                <a:solidFill>
                  <a:srgbClr val="49403C"/>
                </a:solidFill>
                <a:latin typeface="Saira Medium"/>
              </a:rPr>
              <a:t>     are imported to the notebook, and the datasets are loaded.</a:t>
            </a:r>
          </a:p>
          <a:p>
            <a:pPr>
              <a:lnSpc>
                <a:spcPts val="3600"/>
              </a:lnSpc>
            </a:pPr>
          </a:p>
          <a:p>
            <a:pPr algn="ctr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87247" y="9779817"/>
            <a:ext cx="9141023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49403C"/>
                </a:solidFill>
                <a:latin typeface="Saira Medium"/>
              </a:rPr>
              <a:t>FIG 1: IMPORTING LIBRARIES AND READING THE DATASET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49879" y="3795616"/>
            <a:ext cx="11388242" cy="269576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449879" y="6491384"/>
            <a:ext cx="50888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2: OUTPUT OF THE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74721" y="2050670"/>
            <a:ext cx="8241715" cy="618566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0" y="269225"/>
            <a:ext cx="1659115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aira Medium"/>
              </a:rPr>
              <a:t>Data preprocessing: The data was preprocessed by removing any missing values, and by selecting the 'Close' column as the feature for predicting future stock prices.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74721" y="8236330"/>
            <a:ext cx="7000875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3: PLOT FOR THE PRE-PROCESSED DATA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03728" y="2239985"/>
            <a:ext cx="7480543" cy="744457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75548" y="141605"/>
            <a:ext cx="104950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aira Medium Bold"/>
              </a:rPr>
              <a:t>Model Building and Evaluation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12703"/>
            <a:ext cx="5071229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Saira Medium Bold"/>
              </a:rPr>
              <a:t>Moving Average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03728" y="9684564"/>
            <a:ext cx="569202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4: CODE FOR MOVING AVERAGE 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09882" y="1203093"/>
            <a:ext cx="9868236" cy="788081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209882" y="9258300"/>
            <a:ext cx="565356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5: PLOT FOR MOVING AVERAGE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4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27403" y="961845"/>
            <a:ext cx="11833195" cy="836331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71270"/>
            <a:ext cx="676718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299" spc="128">
                <a:solidFill>
                  <a:srgbClr val="000000"/>
                </a:solidFill>
                <a:latin typeface="Saira Medium"/>
              </a:rPr>
              <a:t>2.LINEAR REGRESSION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7403" y="9454399"/>
            <a:ext cx="934366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74">
                <a:solidFill>
                  <a:srgbClr val="000000"/>
                </a:solidFill>
                <a:latin typeface="Saira Medium"/>
              </a:rPr>
              <a:t>FIG 6: INSTALLING FASTAI AND CREATING A NEW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DAFc0XzJZCI</dc:identifier>
  <dcterms:modified xsi:type="dcterms:W3CDTF">2011-08-01T06:04:30Z</dcterms:modified>
  <cp:revision>1</cp:revision>
  <dc:title>Winston Pais</dc:title>
</cp:coreProperties>
</file>