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Lst>
  <p:sldSz cx="6858000" cy="9144000" type="letter"/>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3"/>
    <p:restoredTop sz="94663"/>
  </p:normalViewPr>
  <p:slideViewPr>
    <p:cSldViewPr snapToGrid="0" snapToObjects="1">
      <p:cViewPr varScale="1">
        <p:scale>
          <a:sx n="90" d="100"/>
          <a:sy n="90" d="100"/>
        </p:scale>
        <p:origin x="2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2986CA-2ADD-F94A-A8C3-8867964033B7}"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BFF88-51A7-E442-AF1A-35B81C035D2F}" type="slidenum">
              <a:rPr lang="en-US" smtClean="0"/>
              <a:t>‹#›</a:t>
            </a:fld>
            <a:endParaRPr lang="en-US"/>
          </a:p>
        </p:txBody>
      </p:sp>
    </p:spTree>
    <p:extLst>
      <p:ext uri="{BB962C8B-B14F-4D97-AF65-F5344CB8AC3E}">
        <p14:creationId xmlns:p14="http://schemas.microsoft.com/office/powerpoint/2010/main" val="126157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986CA-2ADD-F94A-A8C3-8867964033B7}"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BFF88-51A7-E442-AF1A-35B81C035D2F}" type="slidenum">
              <a:rPr lang="en-US" smtClean="0"/>
              <a:t>‹#›</a:t>
            </a:fld>
            <a:endParaRPr lang="en-US"/>
          </a:p>
        </p:txBody>
      </p:sp>
    </p:spTree>
    <p:extLst>
      <p:ext uri="{BB962C8B-B14F-4D97-AF65-F5344CB8AC3E}">
        <p14:creationId xmlns:p14="http://schemas.microsoft.com/office/powerpoint/2010/main" val="358702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986CA-2ADD-F94A-A8C3-8867964033B7}"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BFF88-51A7-E442-AF1A-35B81C035D2F}" type="slidenum">
              <a:rPr lang="en-US" smtClean="0"/>
              <a:t>‹#›</a:t>
            </a:fld>
            <a:endParaRPr lang="en-US"/>
          </a:p>
        </p:txBody>
      </p:sp>
    </p:spTree>
    <p:extLst>
      <p:ext uri="{BB962C8B-B14F-4D97-AF65-F5344CB8AC3E}">
        <p14:creationId xmlns:p14="http://schemas.microsoft.com/office/powerpoint/2010/main" val="540134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2986CA-2ADD-F94A-A8C3-8867964033B7}"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BFF88-51A7-E442-AF1A-35B81C035D2F}" type="slidenum">
              <a:rPr lang="en-US" smtClean="0"/>
              <a:t>‹#›</a:t>
            </a:fld>
            <a:endParaRPr lang="en-US"/>
          </a:p>
        </p:txBody>
      </p:sp>
    </p:spTree>
    <p:extLst>
      <p:ext uri="{BB962C8B-B14F-4D97-AF65-F5344CB8AC3E}">
        <p14:creationId xmlns:p14="http://schemas.microsoft.com/office/powerpoint/2010/main" val="287939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2986CA-2ADD-F94A-A8C3-8867964033B7}" type="datetimeFigureOut">
              <a:rPr lang="en-US" smtClean="0"/>
              <a:t>1/26/20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4BFF88-51A7-E442-AF1A-35B81C035D2F}" type="slidenum">
              <a:rPr lang="en-US" smtClean="0"/>
              <a:t>‹#›</a:t>
            </a:fld>
            <a:endParaRPr lang="en-US"/>
          </a:p>
        </p:txBody>
      </p:sp>
    </p:spTree>
    <p:extLst>
      <p:ext uri="{BB962C8B-B14F-4D97-AF65-F5344CB8AC3E}">
        <p14:creationId xmlns:p14="http://schemas.microsoft.com/office/powerpoint/2010/main" val="7837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2986CA-2ADD-F94A-A8C3-8867964033B7}"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BFF88-51A7-E442-AF1A-35B81C035D2F}" type="slidenum">
              <a:rPr lang="en-US" smtClean="0"/>
              <a:t>‹#›</a:t>
            </a:fld>
            <a:endParaRPr lang="en-US"/>
          </a:p>
        </p:txBody>
      </p:sp>
    </p:spTree>
    <p:extLst>
      <p:ext uri="{BB962C8B-B14F-4D97-AF65-F5344CB8AC3E}">
        <p14:creationId xmlns:p14="http://schemas.microsoft.com/office/powerpoint/2010/main" val="157696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2986CA-2ADD-F94A-A8C3-8867964033B7}" type="datetimeFigureOut">
              <a:rPr lang="en-US" smtClean="0"/>
              <a:t>1/26/20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4BFF88-51A7-E442-AF1A-35B81C035D2F}" type="slidenum">
              <a:rPr lang="en-US" smtClean="0"/>
              <a:t>‹#›</a:t>
            </a:fld>
            <a:endParaRPr lang="en-US"/>
          </a:p>
        </p:txBody>
      </p:sp>
    </p:spTree>
    <p:extLst>
      <p:ext uri="{BB962C8B-B14F-4D97-AF65-F5344CB8AC3E}">
        <p14:creationId xmlns:p14="http://schemas.microsoft.com/office/powerpoint/2010/main" val="18060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2986CA-2ADD-F94A-A8C3-8867964033B7}" type="datetimeFigureOut">
              <a:rPr lang="en-US" smtClean="0"/>
              <a:t>1/26/20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4BFF88-51A7-E442-AF1A-35B81C035D2F}" type="slidenum">
              <a:rPr lang="en-US" smtClean="0"/>
              <a:t>‹#›</a:t>
            </a:fld>
            <a:endParaRPr lang="en-US"/>
          </a:p>
        </p:txBody>
      </p:sp>
    </p:spTree>
    <p:extLst>
      <p:ext uri="{BB962C8B-B14F-4D97-AF65-F5344CB8AC3E}">
        <p14:creationId xmlns:p14="http://schemas.microsoft.com/office/powerpoint/2010/main" val="63808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986CA-2ADD-F94A-A8C3-8867964033B7}" type="datetimeFigureOut">
              <a:rPr lang="en-US" smtClean="0"/>
              <a:t>1/26/20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4BFF88-51A7-E442-AF1A-35B81C035D2F}" type="slidenum">
              <a:rPr lang="en-US" smtClean="0"/>
              <a:t>‹#›</a:t>
            </a:fld>
            <a:endParaRPr lang="en-US"/>
          </a:p>
        </p:txBody>
      </p:sp>
    </p:spTree>
    <p:extLst>
      <p:ext uri="{BB962C8B-B14F-4D97-AF65-F5344CB8AC3E}">
        <p14:creationId xmlns:p14="http://schemas.microsoft.com/office/powerpoint/2010/main" val="305950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A2986CA-2ADD-F94A-A8C3-8867964033B7}"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BFF88-51A7-E442-AF1A-35B81C035D2F}" type="slidenum">
              <a:rPr lang="en-US" smtClean="0"/>
              <a:t>‹#›</a:t>
            </a:fld>
            <a:endParaRPr lang="en-US"/>
          </a:p>
        </p:txBody>
      </p:sp>
    </p:spTree>
    <p:extLst>
      <p:ext uri="{BB962C8B-B14F-4D97-AF65-F5344CB8AC3E}">
        <p14:creationId xmlns:p14="http://schemas.microsoft.com/office/powerpoint/2010/main" val="32264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A2986CA-2ADD-F94A-A8C3-8867964033B7}" type="datetimeFigureOut">
              <a:rPr lang="en-US" smtClean="0"/>
              <a:t>1/26/20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BFF88-51A7-E442-AF1A-35B81C035D2F}" type="slidenum">
              <a:rPr lang="en-US" smtClean="0"/>
              <a:t>‹#›</a:t>
            </a:fld>
            <a:endParaRPr lang="en-US"/>
          </a:p>
        </p:txBody>
      </p:sp>
    </p:spTree>
    <p:extLst>
      <p:ext uri="{BB962C8B-B14F-4D97-AF65-F5344CB8AC3E}">
        <p14:creationId xmlns:p14="http://schemas.microsoft.com/office/powerpoint/2010/main" val="10802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A2986CA-2ADD-F94A-A8C3-8867964033B7}" type="datetimeFigureOut">
              <a:rPr lang="en-US" smtClean="0"/>
              <a:t>1/26/20</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474BFF88-51A7-E442-AF1A-35B81C035D2F}" type="slidenum">
              <a:rPr lang="en-US" smtClean="0"/>
              <a:t>‹#›</a:t>
            </a:fld>
            <a:endParaRPr lang="en-US"/>
          </a:p>
        </p:txBody>
      </p:sp>
    </p:spTree>
    <p:extLst>
      <p:ext uri="{BB962C8B-B14F-4D97-AF65-F5344CB8AC3E}">
        <p14:creationId xmlns:p14="http://schemas.microsoft.com/office/powerpoint/2010/main" val="7856203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quora.com/How-many-boxes-does-Amazon-ship-every-day" TargetMode="External"/><Relationship Id="rId2" Type="http://schemas.openxmlformats.org/officeDocument/2006/relationships/hyperlink" Target="https://youtu.be/nsnyl8llfH4" TargetMode="External"/><Relationship Id="rId1" Type="http://schemas.openxmlformats.org/officeDocument/2006/relationships/slideLayout" Target="../slideLayouts/slideLayout7.xml"/><Relationship Id="rId6" Type="http://schemas.openxmlformats.org/officeDocument/2006/relationships/hyperlink" Target="https://www.wikipedia.org/" TargetMode="External"/><Relationship Id="rId5" Type="http://schemas.openxmlformats.org/officeDocument/2006/relationships/hyperlink" Target="https://github.com/m-rtijn/mpu6050" TargetMode="External"/><Relationship Id="rId4" Type="http://schemas.openxmlformats.org/officeDocument/2006/relationships/hyperlink" Target="https://www.savethepostoffice.com/an-amazon-puzzle-how-many-parcels-does-it-ship-how-much-does-it-cost-and-who-delivers-what-sha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FC1B9D-60AF-C44E-8B3D-F6AB53FC78BB}"/>
              </a:ext>
            </a:extLst>
          </p:cNvPr>
          <p:cNvSpPr txBox="1"/>
          <p:nvPr/>
        </p:nvSpPr>
        <p:spPr>
          <a:xfrm>
            <a:off x="342900" y="163101"/>
            <a:ext cx="6172200" cy="8817799"/>
          </a:xfrm>
          <a:prstGeom prst="rect">
            <a:avLst/>
          </a:prstGeom>
          <a:noFill/>
        </p:spPr>
        <p:txBody>
          <a:bodyPr wrap="square" rtlCol="0">
            <a:spAutoFit/>
          </a:bodyPr>
          <a:lstStyle/>
          <a:p>
            <a:r>
              <a:rPr lang="en-US" sz="2700" b="1" dirty="0"/>
              <a:t>Acceleration:</a:t>
            </a:r>
            <a:r>
              <a:rPr lang="en-US" sz="2700" dirty="0"/>
              <a:t> the change in speed over time.</a:t>
            </a:r>
            <a:br>
              <a:rPr lang="en-US" sz="2700" dirty="0"/>
            </a:br>
            <a:endParaRPr lang="en-US" sz="2700" dirty="0"/>
          </a:p>
          <a:p>
            <a:r>
              <a:rPr lang="en-US" sz="2700" b="1" dirty="0"/>
              <a:t>Accelerometer</a:t>
            </a:r>
            <a:r>
              <a:rPr lang="en-US" sz="2700" dirty="0"/>
              <a:t>: An accelerometer is an electromechanical sensor used to measure acceleration forces.</a:t>
            </a:r>
          </a:p>
          <a:p>
            <a:br>
              <a:rPr lang="en-US" sz="2700" b="1" dirty="0"/>
            </a:br>
            <a:r>
              <a:rPr lang="en-US" sz="2700" b="1" dirty="0"/>
              <a:t>Kinetic Energy</a:t>
            </a:r>
            <a:r>
              <a:rPr lang="en-US" sz="2700" dirty="0"/>
              <a:t>: The energy in an object in motion.</a:t>
            </a:r>
          </a:p>
          <a:p>
            <a:br>
              <a:rPr lang="en-US" sz="2700" b="1" dirty="0"/>
            </a:br>
            <a:r>
              <a:rPr lang="en-US" sz="2700" b="1" dirty="0"/>
              <a:t>Potential Energy</a:t>
            </a:r>
            <a:r>
              <a:rPr lang="en-US" sz="2700" dirty="0"/>
              <a:t>: Energy stored in an object due to its height above the ground.</a:t>
            </a:r>
          </a:p>
          <a:p>
            <a:br>
              <a:rPr lang="en-US" sz="2700" b="1" dirty="0"/>
            </a:br>
            <a:r>
              <a:rPr lang="en-US" sz="2700" b="1" dirty="0"/>
              <a:t>Python:</a:t>
            </a:r>
            <a:r>
              <a:rPr lang="en-US" sz="2700" dirty="0"/>
              <a:t> (programming) Python is an interpreted, high-level, general-purpose programming language.</a:t>
            </a:r>
          </a:p>
          <a:p>
            <a:br>
              <a:rPr lang="en-US" sz="2700" b="1" dirty="0"/>
            </a:br>
            <a:r>
              <a:rPr lang="en-US" sz="2700" b="1" dirty="0"/>
              <a:t>Raspberry Pi</a:t>
            </a:r>
            <a:r>
              <a:rPr lang="en-US" sz="2700" dirty="0"/>
              <a:t>: The Raspberry Pi is a low-cost credit-card sized computer.  It also has communication pins for sensors to be attached.</a:t>
            </a:r>
          </a:p>
        </p:txBody>
      </p:sp>
    </p:spTree>
    <p:extLst>
      <p:ext uri="{BB962C8B-B14F-4D97-AF65-F5344CB8AC3E}">
        <p14:creationId xmlns:p14="http://schemas.microsoft.com/office/powerpoint/2010/main" val="226860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B2635-3613-9842-AA27-936850B104C2}"/>
              </a:ext>
            </a:extLst>
          </p:cNvPr>
          <p:cNvSpPr txBox="1"/>
          <p:nvPr/>
        </p:nvSpPr>
        <p:spPr>
          <a:xfrm>
            <a:off x="228600" y="93851"/>
            <a:ext cx="6400800" cy="8956298"/>
          </a:xfrm>
          <a:prstGeom prst="rect">
            <a:avLst/>
          </a:prstGeom>
          <a:noFill/>
        </p:spPr>
        <p:txBody>
          <a:bodyPr wrap="square" rtlCol="0">
            <a:spAutoFit/>
          </a:bodyPr>
          <a:lstStyle/>
          <a:p>
            <a:r>
              <a:rPr lang="en-US" sz="2400" dirty="0"/>
              <a:t>An estimated 6,300,000 packages will be shipped per day by Amazon in 2020, many of them fragile. Using a </a:t>
            </a:r>
            <a:r>
              <a:rPr lang="en-US" sz="2400" b="1" dirty="0"/>
              <a:t>Raspberry Pi </a:t>
            </a:r>
            <a:r>
              <a:rPr lang="en-US" sz="2400" dirty="0"/>
              <a:t>and accelerometer I will determine what the best safety packaging material is to protect fragile items. I will perform drop tests using an Amazon box and an electronic measurement of the </a:t>
            </a:r>
            <a:r>
              <a:rPr lang="en-US" sz="2400" b="1" dirty="0"/>
              <a:t>acceleration</a:t>
            </a:r>
            <a:r>
              <a:rPr lang="en-US" sz="2400" dirty="0"/>
              <a:t> forces felt when the box is dropped. </a:t>
            </a:r>
          </a:p>
          <a:p>
            <a:br>
              <a:rPr lang="en-US" sz="2400" dirty="0"/>
            </a:br>
            <a:r>
              <a:rPr lang="en-US" sz="2400" dirty="0"/>
              <a:t>An item above the ground has potential energy. Gravity pulls the box down, converting </a:t>
            </a:r>
            <a:r>
              <a:rPr lang="en-US" sz="2400" b="1" dirty="0"/>
              <a:t>potential energy</a:t>
            </a:r>
            <a:r>
              <a:rPr lang="en-US" sz="2400" dirty="0"/>
              <a:t> to </a:t>
            </a:r>
            <a:r>
              <a:rPr lang="en-US" sz="2400" b="1" dirty="0"/>
              <a:t>kinetic energy</a:t>
            </a:r>
            <a:r>
              <a:rPr lang="en-US" sz="2400" dirty="0"/>
              <a:t> of motion and when it hits the ground it decelerates quickly and the longer the deceleration is spread out over time the gentler the impact is.</a:t>
            </a:r>
          </a:p>
          <a:p>
            <a:br>
              <a:rPr lang="en-US" sz="2400" dirty="0"/>
            </a:br>
            <a:r>
              <a:rPr lang="en-US" sz="2400" dirty="0"/>
              <a:t>An </a:t>
            </a:r>
            <a:r>
              <a:rPr lang="en-US" sz="2400" b="1" dirty="0"/>
              <a:t>accelerometer</a:t>
            </a:r>
            <a:r>
              <a:rPr lang="en-US" sz="2400" dirty="0"/>
              <a:t> is an electronic circuit that uses a sample mass and electricity to measure acceleration forces felt when the mass moves. The packing materials in the box will slow down the deceleration of the item in the box by absorbing kinetic energy and protecting the sensitive item from decelerating too quickly and breaking. </a:t>
            </a:r>
          </a:p>
        </p:txBody>
      </p:sp>
    </p:spTree>
    <p:extLst>
      <p:ext uri="{BB962C8B-B14F-4D97-AF65-F5344CB8AC3E}">
        <p14:creationId xmlns:p14="http://schemas.microsoft.com/office/powerpoint/2010/main" val="165527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161952-9E79-A148-9134-2949CF5BBDE4}"/>
              </a:ext>
            </a:extLst>
          </p:cNvPr>
          <p:cNvSpPr txBox="1"/>
          <p:nvPr/>
        </p:nvSpPr>
        <p:spPr>
          <a:xfrm>
            <a:off x="228600" y="442912"/>
            <a:ext cx="6400800" cy="7572375"/>
          </a:xfrm>
          <a:prstGeom prst="rect">
            <a:avLst/>
          </a:prstGeom>
          <a:noFill/>
        </p:spPr>
        <p:txBody>
          <a:bodyPr wrap="square" rtlCol="0">
            <a:normAutofit/>
          </a:bodyPr>
          <a:lstStyle/>
          <a:p>
            <a:pPr marL="342900" indent="-342900" fontAlgn="base">
              <a:buFont typeface="+mj-lt"/>
              <a:buAutoNum type="arabicPeriod"/>
            </a:pPr>
            <a:r>
              <a:rPr lang="en-US" sz="2800" dirty="0"/>
              <a:t>Write a program using Python programming language on a Raspberry Pi to read acceleration from MPU6050 sensor to measure acceleration.</a:t>
            </a:r>
            <a:br>
              <a:rPr lang="en-US" sz="2800" dirty="0"/>
            </a:br>
            <a:endParaRPr lang="en-US" sz="2800" dirty="0"/>
          </a:p>
          <a:p>
            <a:pPr marL="342900" indent="-342900" fontAlgn="base">
              <a:buFont typeface="+mj-lt"/>
              <a:buAutoNum type="arabicPeriod"/>
            </a:pPr>
            <a:r>
              <a:rPr lang="en-US" sz="2800" dirty="0"/>
              <a:t>Place Raspberry Pi and accelerometer in a box with packaging material. </a:t>
            </a:r>
            <a:br>
              <a:rPr lang="en-US" sz="2800" dirty="0"/>
            </a:br>
            <a:endParaRPr lang="en-US" sz="2800" dirty="0"/>
          </a:p>
          <a:p>
            <a:pPr marL="342900" indent="-342900" fontAlgn="base">
              <a:buFont typeface="+mj-lt"/>
              <a:buAutoNum type="arabicPeriod"/>
            </a:pPr>
            <a:r>
              <a:rPr lang="en-US" sz="2800" dirty="0"/>
              <a:t>Drop box with electronics and sensors inside from same height.</a:t>
            </a:r>
            <a:br>
              <a:rPr lang="en-US" sz="2800" dirty="0"/>
            </a:br>
            <a:endParaRPr lang="en-US" sz="2800" dirty="0"/>
          </a:p>
          <a:p>
            <a:pPr marL="342900" indent="-342900" fontAlgn="base">
              <a:buFont typeface="+mj-lt"/>
              <a:buAutoNum type="arabicPeriod"/>
            </a:pPr>
            <a:r>
              <a:rPr lang="en-US" sz="2800" dirty="0"/>
              <a:t>Repeat test multiple times with different packing materials.</a:t>
            </a:r>
            <a:br>
              <a:rPr lang="en-US" sz="2800" dirty="0"/>
            </a:br>
            <a:endParaRPr lang="en-US" sz="2800" dirty="0"/>
          </a:p>
          <a:p>
            <a:pPr marL="342900" indent="-342900" fontAlgn="base">
              <a:buFont typeface="+mj-lt"/>
              <a:buAutoNum type="arabicPeriod"/>
            </a:pPr>
            <a:r>
              <a:rPr lang="en-US" sz="2800" dirty="0"/>
              <a:t>Analyze the results to compare the acceleration looking for the softest drop.   </a:t>
            </a:r>
          </a:p>
          <a:p>
            <a:endParaRPr lang="en-US" sz="2800" dirty="0"/>
          </a:p>
        </p:txBody>
      </p:sp>
    </p:spTree>
    <p:extLst>
      <p:ext uri="{BB962C8B-B14F-4D97-AF65-F5344CB8AC3E}">
        <p14:creationId xmlns:p14="http://schemas.microsoft.com/office/powerpoint/2010/main" val="392243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10;&#10;Description automatically generated">
            <a:extLst>
              <a:ext uri="{FF2B5EF4-FFF2-40B4-BE49-F238E27FC236}">
                <a16:creationId xmlns:a16="http://schemas.microsoft.com/office/drawing/2014/main" id="{C91107F9-AE51-A84F-8C51-5AC4907CD3B4}"/>
              </a:ext>
            </a:extLst>
          </p:cNvPr>
          <p:cNvPicPr>
            <a:picLocks noChangeAspect="1"/>
          </p:cNvPicPr>
          <p:nvPr/>
        </p:nvPicPr>
        <p:blipFill>
          <a:blip r:embed="rId2"/>
          <a:stretch>
            <a:fillRect/>
          </a:stretch>
        </p:blipFill>
        <p:spPr>
          <a:xfrm>
            <a:off x="0" y="212862"/>
            <a:ext cx="6858000" cy="3860525"/>
          </a:xfrm>
          <a:prstGeom prst="rect">
            <a:avLst/>
          </a:prstGeom>
        </p:spPr>
      </p:pic>
      <p:pic>
        <p:nvPicPr>
          <p:cNvPr id="7" name="Picture 6" descr="A close up of a map&#10;&#10;Description automatically generated">
            <a:extLst>
              <a:ext uri="{FF2B5EF4-FFF2-40B4-BE49-F238E27FC236}">
                <a16:creationId xmlns:a16="http://schemas.microsoft.com/office/drawing/2014/main" id="{3129B7C6-3786-0045-81E2-25DC883E7285}"/>
              </a:ext>
            </a:extLst>
          </p:cNvPr>
          <p:cNvPicPr>
            <a:picLocks noChangeAspect="1"/>
          </p:cNvPicPr>
          <p:nvPr/>
        </p:nvPicPr>
        <p:blipFill>
          <a:blip r:embed="rId3"/>
          <a:stretch>
            <a:fillRect/>
          </a:stretch>
        </p:blipFill>
        <p:spPr>
          <a:xfrm>
            <a:off x="0" y="4551028"/>
            <a:ext cx="6858000" cy="4592972"/>
          </a:xfrm>
          <a:prstGeom prst="rect">
            <a:avLst/>
          </a:prstGeom>
        </p:spPr>
      </p:pic>
    </p:spTree>
    <p:extLst>
      <p:ext uri="{BB962C8B-B14F-4D97-AF65-F5344CB8AC3E}">
        <p14:creationId xmlns:p14="http://schemas.microsoft.com/office/powerpoint/2010/main" val="44309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47856D39-EC0E-244D-8D08-DBE498C47935}"/>
              </a:ext>
            </a:extLst>
          </p:cNvPr>
          <p:cNvPicPr>
            <a:picLocks noChangeAspect="1"/>
          </p:cNvPicPr>
          <p:nvPr/>
        </p:nvPicPr>
        <p:blipFill>
          <a:blip r:embed="rId2"/>
          <a:stretch>
            <a:fillRect/>
          </a:stretch>
        </p:blipFill>
        <p:spPr>
          <a:xfrm>
            <a:off x="101043" y="116755"/>
            <a:ext cx="6655915" cy="3683720"/>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BCE63EA4-4EEC-7C49-ACC1-74761CD7334A}"/>
              </a:ext>
            </a:extLst>
          </p:cNvPr>
          <p:cNvPicPr>
            <a:picLocks noChangeAspect="1"/>
          </p:cNvPicPr>
          <p:nvPr/>
        </p:nvPicPr>
        <p:blipFill>
          <a:blip r:embed="rId3"/>
          <a:stretch>
            <a:fillRect/>
          </a:stretch>
        </p:blipFill>
        <p:spPr>
          <a:xfrm>
            <a:off x="163512" y="4036839"/>
            <a:ext cx="3265488" cy="5107161"/>
          </a:xfrm>
          <a:prstGeom prst="rect">
            <a:avLst/>
          </a:prstGeom>
        </p:spPr>
      </p:pic>
    </p:spTree>
    <p:extLst>
      <p:ext uri="{BB962C8B-B14F-4D97-AF65-F5344CB8AC3E}">
        <p14:creationId xmlns:p14="http://schemas.microsoft.com/office/powerpoint/2010/main" val="2744722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able, indoor, wooden, sitting&#10;&#10;Description automatically generated">
            <a:extLst>
              <a:ext uri="{FF2B5EF4-FFF2-40B4-BE49-F238E27FC236}">
                <a16:creationId xmlns:a16="http://schemas.microsoft.com/office/drawing/2014/main" id="{24576A39-2DEE-E64C-B6CC-E05DD60B9B87}"/>
              </a:ext>
            </a:extLst>
          </p:cNvPr>
          <p:cNvPicPr>
            <a:picLocks noChangeAspect="1"/>
          </p:cNvPicPr>
          <p:nvPr/>
        </p:nvPicPr>
        <p:blipFill>
          <a:blip r:embed="rId2"/>
          <a:stretch>
            <a:fillRect/>
          </a:stretch>
        </p:blipFill>
        <p:spPr>
          <a:xfrm>
            <a:off x="214313" y="142962"/>
            <a:ext cx="4257675" cy="4293047"/>
          </a:xfrm>
          <a:prstGeom prst="rect">
            <a:avLst/>
          </a:prstGeom>
        </p:spPr>
      </p:pic>
      <p:pic>
        <p:nvPicPr>
          <p:cNvPr id="6" name="Picture 5">
            <a:extLst>
              <a:ext uri="{FF2B5EF4-FFF2-40B4-BE49-F238E27FC236}">
                <a16:creationId xmlns:a16="http://schemas.microsoft.com/office/drawing/2014/main" id="{3878C2D6-315B-FF46-8F13-2263B9385F58}"/>
              </a:ext>
            </a:extLst>
          </p:cNvPr>
          <p:cNvPicPr>
            <a:picLocks noChangeAspect="1"/>
          </p:cNvPicPr>
          <p:nvPr/>
        </p:nvPicPr>
        <p:blipFill>
          <a:blip r:embed="rId3"/>
          <a:stretch>
            <a:fillRect/>
          </a:stretch>
        </p:blipFill>
        <p:spPr>
          <a:xfrm>
            <a:off x="214313" y="4523992"/>
            <a:ext cx="6057900" cy="4620008"/>
          </a:xfrm>
          <a:prstGeom prst="rect">
            <a:avLst/>
          </a:prstGeom>
        </p:spPr>
      </p:pic>
    </p:spTree>
    <p:extLst>
      <p:ext uri="{BB962C8B-B14F-4D97-AF65-F5344CB8AC3E}">
        <p14:creationId xmlns:p14="http://schemas.microsoft.com/office/powerpoint/2010/main" val="293577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876B92-A748-D749-B5FA-06DD940052BF}"/>
              </a:ext>
            </a:extLst>
          </p:cNvPr>
          <p:cNvSpPr txBox="1"/>
          <p:nvPr/>
        </p:nvSpPr>
        <p:spPr>
          <a:xfrm>
            <a:off x="228600" y="228600"/>
            <a:ext cx="6400800" cy="3429000"/>
          </a:xfrm>
          <a:prstGeom prst="rect">
            <a:avLst/>
          </a:prstGeom>
          <a:noFill/>
        </p:spPr>
        <p:txBody>
          <a:bodyPr wrap="square" rtlCol="0">
            <a:normAutofit fontScale="92500" lnSpcReduction="20000"/>
          </a:bodyPr>
          <a:lstStyle/>
          <a:p>
            <a:r>
              <a:rPr lang="en-US" dirty="0"/>
              <a:t>YouTube “1st place Egg Drop project ideas- using SCIENCE” - Mark </a:t>
            </a:r>
            <a:r>
              <a:rPr lang="en-US" dirty="0" err="1"/>
              <a:t>Rober</a:t>
            </a:r>
            <a:r>
              <a:rPr lang="en-US" dirty="0"/>
              <a:t>    </a:t>
            </a:r>
            <a:r>
              <a:rPr lang="en-US" u="sng" dirty="0">
                <a:hlinkClick r:id="rId2"/>
              </a:rPr>
              <a:t>https://youtu.be/nsnyl8llfH4</a:t>
            </a:r>
            <a:endParaRPr lang="en-US" dirty="0"/>
          </a:p>
          <a:p>
            <a:br>
              <a:rPr lang="en-US" dirty="0"/>
            </a:br>
            <a:r>
              <a:rPr lang="en-US" dirty="0"/>
              <a:t>Quora: “how many boxes does Amazon ship every day?” </a:t>
            </a:r>
            <a:r>
              <a:rPr lang="en-US" u="sng" dirty="0">
                <a:hlinkClick r:id="rId3"/>
              </a:rPr>
              <a:t>https://www.quora.com/How-many-boxes-does-Amazon-ship-every-day</a:t>
            </a:r>
            <a:endParaRPr lang="en-US" dirty="0"/>
          </a:p>
          <a:p>
            <a:r>
              <a:rPr lang="en-US" u="sng" dirty="0">
                <a:hlinkClick r:id="rId4"/>
              </a:rPr>
              <a:t>https://www.savethepostoffice.com/an-amazon-puzzle-how-many-parcels-does-it-ship-how-much-does-it-cost-and-who-delivers-what-share/</a:t>
            </a:r>
            <a:endParaRPr lang="en-US" dirty="0"/>
          </a:p>
          <a:p>
            <a:br>
              <a:rPr lang="en-US" dirty="0"/>
            </a:br>
            <a:r>
              <a:rPr lang="en-US" dirty="0"/>
              <a:t>MPU6050 accelerometer code: </a:t>
            </a:r>
            <a:r>
              <a:rPr lang="en-US" u="sng" dirty="0">
                <a:hlinkClick r:id="rId5"/>
              </a:rPr>
              <a:t>https://github.com/m-rtijn/mpu6050</a:t>
            </a:r>
            <a:endParaRPr lang="en-US" dirty="0"/>
          </a:p>
          <a:p>
            <a:br>
              <a:rPr lang="en-US" dirty="0"/>
            </a:br>
            <a:r>
              <a:rPr lang="en-US" dirty="0"/>
              <a:t>Wikipedia: </a:t>
            </a:r>
            <a:r>
              <a:rPr lang="en-US" u="sng" dirty="0">
                <a:hlinkClick r:id="rId6"/>
              </a:rPr>
              <a:t>https://www.wikipedia.org/</a:t>
            </a:r>
            <a:endParaRPr lang="en-US" dirty="0"/>
          </a:p>
          <a:p>
            <a:br>
              <a:rPr lang="en-US" dirty="0"/>
            </a:br>
            <a:endParaRPr lang="en-US" dirty="0"/>
          </a:p>
        </p:txBody>
      </p:sp>
      <p:sp>
        <p:nvSpPr>
          <p:cNvPr id="3" name="TextBox 2">
            <a:extLst>
              <a:ext uri="{FF2B5EF4-FFF2-40B4-BE49-F238E27FC236}">
                <a16:creationId xmlns:a16="http://schemas.microsoft.com/office/drawing/2014/main" id="{6177903D-EA50-804D-9C8F-AA974A85E764}"/>
              </a:ext>
            </a:extLst>
          </p:cNvPr>
          <p:cNvSpPr txBox="1"/>
          <p:nvPr/>
        </p:nvSpPr>
        <p:spPr>
          <a:xfrm>
            <a:off x="228600" y="3879502"/>
            <a:ext cx="6015038" cy="1384995"/>
          </a:xfrm>
          <a:prstGeom prst="rect">
            <a:avLst/>
          </a:prstGeom>
          <a:noFill/>
        </p:spPr>
        <p:txBody>
          <a:bodyPr wrap="square" rtlCol="0">
            <a:spAutoFit/>
          </a:bodyPr>
          <a:lstStyle/>
          <a:p>
            <a:r>
              <a:rPr lang="en-US" sz="2800" dirty="0"/>
              <a:t>What is the best way for Amazon to protect sensitive electronics in a shipping box?</a:t>
            </a:r>
          </a:p>
        </p:txBody>
      </p:sp>
      <p:sp>
        <p:nvSpPr>
          <p:cNvPr id="4" name="TextBox 3">
            <a:extLst>
              <a:ext uri="{FF2B5EF4-FFF2-40B4-BE49-F238E27FC236}">
                <a16:creationId xmlns:a16="http://schemas.microsoft.com/office/drawing/2014/main" id="{FF076183-C766-3D4E-AF73-0EDA04663BAE}"/>
              </a:ext>
            </a:extLst>
          </p:cNvPr>
          <p:cNvSpPr txBox="1"/>
          <p:nvPr/>
        </p:nvSpPr>
        <p:spPr>
          <a:xfrm>
            <a:off x="228600" y="6303614"/>
            <a:ext cx="6400800" cy="1815882"/>
          </a:xfrm>
          <a:prstGeom prst="rect">
            <a:avLst/>
          </a:prstGeom>
          <a:noFill/>
        </p:spPr>
        <p:txBody>
          <a:bodyPr wrap="square" rtlCol="0">
            <a:spAutoFit/>
          </a:bodyPr>
          <a:lstStyle/>
          <a:p>
            <a:r>
              <a:rPr lang="en-US" sz="2800" dirty="0"/>
              <a:t>I predict the best method for packaging sensitive electronics is packing peanuts because they take up the unused space in the box and hold the electronics tightly.</a:t>
            </a:r>
          </a:p>
        </p:txBody>
      </p:sp>
    </p:spTree>
    <p:extLst>
      <p:ext uri="{BB962C8B-B14F-4D97-AF65-F5344CB8AC3E}">
        <p14:creationId xmlns:p14="http://schemas.microsoft.com/office/powerpoint/2010/main" val="353773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E00A8-4F1E-0445-BDD6-8A6DB2EDC79E}"/>
              </a:ext>
            </a:extLst>
          </p:cNvPr>
          <p:cNvSpPr txBox="1"/>
          <p:nvPr/>
        </p:nvSpPr>
        <p:spPr>
          <a:xfrm>
            <a:off x="228600" y="200026"/>
            <a:ext cx="6400800" cy="4943474"/>
          </a:xfrm>
          <a:prstGeom prst="rect">
            <a:avLst/>
          </a:prstGeom>
          <a:noFill/>
        </p:spPr>
        <p:txBody>
          <a:bodyPr wrap="square" rtlCol="0">
            <a:noAutofit/>
          </a:bodyPr>
          <a:lstStyle/>
          <a:p>
            <a:r>
              <a:rPr lang="en-US" sz="2400" dirty="0"/>
              <a:t>My hypothesis was incorrect. The results and data say that bubble wrap is the best way to protect sensitive electronics or fragile items, the packing peanuts was actually the worst one. </a:t>
            </a:r>
          </a:p>
          <a:p>
            <a:endParaRPr lang="en-US" sz="2400" dirty="0"/>
          </a:p>
          <a:p>
            <a:r>
              <a:rPr lang="en-US" sz="2400" dirty="0"/>
              <a:t>I think that packing peanuts was the highest deceleration  because the packing peanuts got tightly packed together therefore they couldn’t shift around and so the deceleration was felt directly by the sensors. In the bubble wrap, paper, and air bags, they could shift around or deform and absorb the force over a longer period of time than the packing peanuts could.</a:t>
            </a:r>
          </a:p>
        </p:txBody>
      </p:sp>
      <p:graphicFrame>
        <p:nvGraphicFramePr>
          <p:cNvPr id="3" name="Table 2">
            <a:extLst>
              <a:ext uri="{FF2B5EF4-FFF2-40B4-BE49-F238E27FC236}">
                <a16:creationId xmlns:a16="http://schemas.microsoft.com/office/drawing/2014/main" id="{83B07A2F-A36B-1F4D-B17F-65324825A5D0}"/>
              </a:ext>
            </a:extLst>
          </p:cNvPr>
          <p:cNvGraphicFramePr>
            <a:graphicFrameLocks noGrp="1"/>
          </p:cNvGraphicFramePr>
          <p:nvPr>
            <p:extLst>
              <p:ext uri="{D42A27DB-BD31-4B8C-83A1-F6EECF244321}">
                <p14:modId xmlns:p14="http://schemas.microsoft.com/office/powerpoint/2010/main" val="1401726180"/>
              </p:ext>
            </p:extLst>
          </p:nvPr>
        </p:nvGraphicFramePr>
        <p:xfrm>
          <a:off x="228600" y="5819776"/>
          <a:ext cx="3914776" cy="2651760"/>
        </p:xfrm>
        <a:graphic>
          <a:graphicData uri="http://schemas.openxmlformats.org/drawingml/2006/table">
            <a:tbl>
              <a:tblPr firstRow="1" bandRow="1">
                <a:tableStyleId>{5C22544A-7EE6-4342-B048-85BDC9FD1C3A}</a:tableStyleId>
              </a:tblPr>
              <a:tblGrid>
                <a:gridCol w="2243138">
                  <a:extLst>
                    <a:ext uri="{9D8B030D-6E8A-4147-A177-3AD203B41FA5}">
                      <a16:colId xmlns:a16="http://schemas.microsoft.com/office/drawing/2014/main" val="2588581733"/>
                    </a:ext>
                  </a:extLst>
                </a:gridCol>
                <a:gridCol w="1671638">
                  <a:extLst>
                    <a:ext uri="{9D8B030D-6E8A-4147-A177-3AD203B41FA5}">
                      <a16:colId xmlns:a16="http://schemas.microsoft.com/office/drawing/2014/main" val="232347772"/>
                    </a:ext>
                  </a:extLst>
                </a:gridCol>
              </a:tblGrid>
              <a:tr h="370840">
                <a:tc>
                  <a:txBody>
                    <a:bodyPr/>
                    <a:lstStyle/>
                    <a:p>
                      <a:r>
                        <a:rPr lang="en-US" sz="2400" dirty="0"/>
                        <a:t>Packing Material</a:t>
                      </a:r>
                    </a:p>
                  </a:txBody>
                  <a:tcPr/>
                </a:tc>
                <a:tc>
                  <a:txBody>
                    <a:bodyPr/>
                    <a:lstStyle/>
                    <a:p>
                      <a:r>
                        <a:rPr lang="en-US" sz="2400" dirty="0"/>
                        <a:t>Median </a:t>
                      </a:r>
                    </a:p>
                    <a:p>
                      <a:r>
                        <a:rPr lang="en-US" sz="2400" dirty="0"/>
                        <a:t>Max g force</a:t>
                      </a:r>
                    </a:p>
                  </a:txBody>
                  <a:tcPr/>
                </a:tc>
                <a:extLst>
                  <a:ext uri="{0D108BD9-81ED-4DB2-BD59-A6C34878D82A}">
                    <a16:rowId xmlns:a16="http://schemas.microsoft.com/office/drawing/2014/main" val="1466103328"/>
                  </a:ext>
                </a:extLst>
              </a:tr>
              <a:tr h="370840">
                <a:tc>
                  <a:txBody>
                    <a:bodyPr/>
                    <a:lstStyle/>
                    <a:p>
                      <a:r>
                        <a:rPr lang="en-US" sz="2400" dirty="0"/>
                        <a:t>Bubble Wrap</a:t>
                      </a:r>
                    </a:p>
                  </a:txBody>
                  <a:tcPr/>
                </a:tc>
                <a:tc>
                  <a:txBody>
                    <a:bodyPr/>
                    <a:lstStyle/>
                    <a:p>
                      <a:r>
                        <a:rPr lang="en-US" sz="2400" dirty="0"/>
                        <a:t>9.7</a:t>
                      </a:r>
                    </a:p>
                  </a:txBody>
                  <a:tcPr/>
                </a:tc>
                <a:extLst>
                  <a:ext uri="{0D108BD9-81ED-4DB2-BD59-A6C34878D82A}">
                    <a16:rowId xmlns:a16="http://schemas.microsoft.com/office/drawing/2014/main" val="3341104417"/>
                  </a:ext>
                </a:extLst>
              </a:tr>
              <a:tr h="370840">
                <a:tc>
                  <a:txBody>
                    <a:bodyPr/>
                    <a:lstStyle/>
                    <a:p>
                      <a:r>
                        <a:rPr lang="en-US" sz="2400" dirty="0"/>
                        <a:t>Air Bags</a:t>
                      </a:r>
                    </a:p>
                  </a:txBody>
                  <a:tcPr/>
                </a:tc>
                <a:tc>
                  <a:txBody>
                    <a:bodyPr/>
                    <a:lstStyle/>
                    <a:p>
                      <a:r>
                        <a:rPr lang="en-US" sz="2400" dirty="0"/>
                        <a:t>13.0</a:t>
                      </a:r>
                    </a:p>
                  </a:txBody>
                  <a:tcPr/>
                </a:tc>
                <a:extLst>
                  <a:ext uri="{0D108BD9-81ED-4DB2-BD59-A6C34878D82A}">
                    <a16:rowId xmlns:a16="http://schemas.microsoft.com/office/drawing/2014/main" val="4135374734"/>
                  </a:ext>
                </a:extLst>
              </a:tr>
              <a:tr h="370840">
                <a:tc>
                  <a:txBody>
                    <a:bodyPr/>
                    <a:lstStyle/>
                    <a:p>
                      <a:r>
                        <a:rPr lang="en-US" sz="2400" dirty="0"/>
                        <a:t>Paper</a:t>
                      </a:r>
                    </a:p>
                  </a:txBody>
                  <a:tcPr/>
                </a:tc>
                <a:tc>
                  <a:txBody>
                    <a:bodyPr/>
                    <a:lstStyle/>
                    <a:p>
                      <a:r>
                        <a:rPr lang="en-US" sz="2400" dirty="0"/>
                        <a:t>14.2</a:t>
                      </a:r>
                    </a:p>
                  </a:txBody>
                  <a:tcPr/>
                </a:tc>
                <a:extLst>
                  <a:ext uri="{0D108BD9-81ED-4DB2-BD59-A6C34878D82A}">
                    <a16:rowId xmlns:a16="http://schemas.microsoft.com/office/drawing/2014/main" val="2083787549"/>
                  </a:ext>
                </a:extLst>
              </a:tr>
              <a:tr h="370840">
                <a:tc>
                  <a:txBody>
                    <a:bodyPr/>
                    <a:lstStyle/>
                    <a:p>
                      <a:r>
                        <a:rPr lang="en-US" sz="2400" dirty="0"/>
                        <a:t>Packing Peanuts</a:t>
                      </a:r>
                    </a:p>
                  </a:txBody>
                  <a:tcPr/>
                </a:tc>
                <a:tc>
                  <a:txBody>
                    <a:bodyPr/>
                    <a:lstStyle/>
                    <a:p>
                      <a:r>
                        <a:rPr lang="en-US" sz="2400" dirty="0"/>
                        <a:t>16.2</a:t>
                      </a:r>
                    </a:p>
                  </a:txBody>
                  <a:tcPr/>
                </a:tc>
                <a:extLst>
                  <a:ext uri="{0D108BD9-81ED-4DB2-BD59-A6C34878D82A}">
                    <a16:rowId xmlns:a16="http://schemas.microsoft.com/office/drawing/2014/main" val="3710837617"/>
                  </a:ext>
                </a:extLst>
              </a:tr>
            </a:tbl>
          </a:graphicData>
        </a:graphic>
      </p:graphicFrame>
    </p:spTree>
    <p:extLst>
      <p:ext uri="{BB962C8B-B14F-4D97-AF65-F5344CB8AC3E}">
        <p14:creationId xmlns:p14="http://schemas.microsoft.com/office/powerpoint/2010/main" val="12904714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TotalTime>
  <Words>575</Words>
  <Application>Microsoft Macintosh PowerPoint</Application>
  <PresentationFormat>Letter Paper (8.5x11 in)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Wallace Printz</dc:creator>
  <cp:lastModifiedBy>Wallace Printz</cp:lastModifiedBy>
  <cp:revision>13</cp:revision>
  <cp:lastPrinted>2020-01-26T17:49:54Z</cp:lastPrinted>
  <dcterms:created xsi:type="dcterms:W3CDTF">2020-01-26T16:43:37Z</dcterms:created>
  <dcterms:modified xsi:type="dcterms:W3CDTF">2020-01-26T20:49:57Z</dcterms:modified>
</cp:coreProperties>
</file>