
<file path=[Content_Types].xml><?xml version="1.0" encoding="utf-8"?>
<Types xmlns="http://schemas.openxmlformats.org/package/2006/content-types">
  <Default Extension="xml" ContentType="application/xml"/>
  <Default Extension="jpeg" ContentType="image/jpeg"/>
  <Default Extension="png" ContentType="image/png"/>
  <Default Extension="tmp"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6" r:id="rId3"/>
    <p:sldId id="290" r:id="rId4"/>
    <p:sldId id="288" r:id="rId5"/>
    <p:sldId id="314" r:id="rId6"/>
    <p:sldId id="313" r:id="rId7"/>
    <p:sldId id="315" r:id="rId8"/>
    <p:sldId id="296" r:id="rId9"/>
    <p:sldId id="317" r:id="rId10"/>
    <p:sldId id="301" r:id="rId11"/>
    <p:sldId id="318" r:id="rId12"/>
    <p:sldId id="320" r:id="rId13"/>
    <p:sldId id="322" r:id="rId14"/>
    <p:sldId id="323" r:id="rId15"/>
    <p:sldId id="321" r:id="rId16"/>
    <p:sldId id="326" r:id="rId17"/>
    <p:sldId id="327" r:id="rId18"/>
    <p:sldId id="325" r:id="rId19"/>
    <p:sldId id="324" r:id="rId20"/>
    <p:sldId id="328" r:id="rId21"/>
    <p:sldId id="329" r:id="rId22"/>
    <p:sldId id="330" r:id="rId23"/>
    <p:sldId id="261" r:id="rId24"/>
    <p:sldId id="331" r:id="rId25"/>
    <p:sldId id="307"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3" autoAdjust="0"/>
  </p:normalViewPr>
  <p:slideViewPr>
    <p:cSldViewPr snapToGrid="0">
      <p:cViewPr>
        <p:scale>
          <a:sx n="80" d="100"/>
          <a:sy n="80" d="100"/>
        </p:scale>
        <p:origin x="1800" y="87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6BC4377-72C6-4EEA-BD6B-1F6A9BB51C31}" type="datetimeFigureOut">
              <a:rPr lang="zh-CN" altLang="en-US"/>
              <a:pPr>
                <a:defRPr/>
              </a:pPr>
              <a:t>2019/5/30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0756F34-D2F3-487D-B3D4-55D8808EAA45}" type="slidenum">
              <a:rPr lang="zh-CN" altLang="en-US"/>
              <a:pPr>
                <a:defRPr/>
              </a:pPr>
              <a:t>‹#›</a:t>
            </a:fld>
            <a:endParaRPr lang="zh-CN" altLang="en-US"/>
          </a:p>
        </p:txBody>
      </p:sp>
    </p:spTree>
    <p:extLst>
      <p:ext uri="{BB962C8B-B14F-4D97-AF65-F5344CB8AC3E}">
        <p14:creationId xmlns:p14="http://schemas.microsoft.com/office/powerpoint/2010/main" val="15632122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685D00A-3324-4DCC-8CE4-F7F15717D7D1}" type="datetimeFigureOut">
              <a:rPr lang="zh-CN" altLang="en-US"/>
              <a:pPr>
                <a:defRPr/>
              </a:pPr>
              <a:t>2019/5/30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D4572E-0EE8-4934-A320-A6EF5B0E1707}" type="slidenum">
              <a:rPr lang="zh-CN" altLang="en-US"/>
              <a:pPr>
                <a:defRPr/>
              </a:pPr>
              <a:t>‹#›</a:t>
            </a:fld>
            <a:endParaRPr lang="zh-CN" altLang="en-US"/>
          </a:p>
        </p:txBody>
      </p:sp>
    </p:spTree>
    <p:extLst>
      <p:ext uri="{BB962C8B-B14F-4D97-AF65-F5344CB8AC3E}">
        <p14:creationId xmlns:p14="http://schemas.microsoft.com/office/powerpoint/2010/main" val="212190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D7C8AC-BDEF-4836-B71B-E770665236C4}" type="datetimeFigureOut">
              <a:rPr lang="zh-CN" altLang="en-US"/>
              <a:pPr>
                <a:defRPr/>
              </a:pPr>
              <a:t>2019/5/30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BE9B1E5-4CAA-4593-BDA3-A411B5E2C0C7}" type="slidenum">
              <a:rPr lang="zh-CN" altLang="en-US"/>
              <a:pPr>
                <a:defRPr/>
              </a:pPr>
              <a:t>‹#›</a:t>
            </a:fld>
            <a:endParaRPr lang="zh-CN" altLang="en-US"/>
          </a:p>
        </p:txBody>
      </p:sp>
    </p:spTree>
    <p:extLst>
      <p:ext uri="{BB962C8B-B14F-4D97-AF65-F5344CB8AC3E}">
        <p14:creationId xmlns:p14="http://schemas.microsoft.com/office/powerpoint/2010/main" val="427713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81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1BF4CD4-1475-4BAF-8D1A-E218172C5A6A}" type="datetimeFigureOut">
              <a:rPr lang="zh-CN" altLang="en-US"/>
              <a:pPr>
                <a:defRPr/>
              </a:pPr>
              <a:t>2019/5/30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F158984-AC17-4AA1-85FB-BB487AABBD8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78" r:id="rId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4" Type="http://schemas.openxmlformats.org/officeDocument/2006/relationships/image" Target="../media/image21.tmp"/><Relationship Id="rId1" Type="http://schemas.openxmlformats.org/officeDocument/2006/relationships/slideLayout" Target="../slideLayouts/slideLayout1.xml"/><Relationship Id="rId2" Type="http://schemas.openxmlformats.org/officeDocument/2006/relationships/image" Target="../media/image19.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tmp"/><Relationship Id="rId3" Type="http://schemas.openxmlformats.org/officeDocument/2006/relationships/image" Target="../media/image23.tm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image" Target="../media/image24.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3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0.tmp"/><Relationship Id="rId4" Type="http://schemas.openxmlformats.org/officeDocument/2006/relationships/image" Target="../media/image41.tmp"/><Relationship Id="rId5" Type="http://schemas.openxmlformats.org/officeDocument/2006/relationships/image" Target="../media/image42.tmp"/><Relationship Id="rId6" Type="http://schemas.openxmlformats.org/officeDocument/2006/relationships/image" Target="../media/image43.tmp"/><Relationship Id="rId1" Type="http://schemas.openxmlformats.org/officeDocument/2006/relationships/slideLayout" Target="../slideLayouts/slideLayout2.xml"/><Relationship Id="rId2" Type="http://schemas.openxmlformats.org/officeDocument/2006/relationships/image" Target="../media/image39.tmp"/></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www.thestar.com.my/business/marketwatch/stock-list/?alphabet=A" TargetMode="External"/><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tmp"/><Relationship Id="rId5" Type="http://schemas.openxmlformats.org/officeDocument/2006/relationships/hyperlink" Target="https://www.klsescreener.com/v2/financial-reports" TargetMode="External"/><Relationship Id="rId6" Type="http://schemas.openxmlformats.org/officeDocument/2006/relationships/image" Target="../media/image8.tmp"/><Relationship Id="rId7" Type="http://schemas.openxmlformats.org/officeDocument/2006/relationships/image" Target="../media/image9.tmp"/><Relationship Id="rId1" Type="http://schemas.openxmlformats.org/officeDocument/2006/relationships/slideLayout" Target="../slideLayouts/slideLayout1.xml"/><Relationship Id="rId2" Type="http://schemas.openxmlformats.org/officeDocument/2006/relationships/hyperlink" Target="https://www.malaysiastock.biz/Annual-Report.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investalks.com/forum/forum.php?mod=forumdisplay&amp;fid=7&amp;typeid=17&amp;filter=typeid&amp;typeid=17&amp;page=1" TargetMode="External"/><Relationship Id="rId4" Type="http://schemas.openxmlformats.org/officeDocument/2006/relationships/image" Target="../media/image10.tmp"/><Relationship Id="rId5" Type="http://schemas.openxmlformats.org/officeDocument/2006/relationships/image" Target="../media/image11.tmp"/><Relationship Id="rId6" Type="http://schemas.openxmlformats.org/officeDocument/2006/relationships/image" Target="../media/image12.png"/><Relationship Id="rId7" Type="http://schemas.openxmlformats.org/officeDocument/2006/relationships/image" Target="../media/image13.tmp"/><Relationship Id="rId1" Type="http://schemas.openxmlformats.org/officeDocument/2006/relationships/slideLayout" Target="../slideLayouts/slideLayout1.xml"/><Relationship Id="rId2" Type="http://schemas.openxmlformats.org/officeDocument/2006/relationships/hyperlink" Target="https://www.klsescreener.com/v2/ne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6.tmp"/><Relationship Id="rId4" Type="http://schemas.openxmlformats.org/officeDocument/2006/relationships/image" Target="../media/image17.tmp"/><Relationship Id="rId1" Type="http://schemas.openxmlformats.org/officeDocument/2006/relationships/slideLayout" Target="../slideLayouts/slideLayout1.xml"/><Relationship Id="rId2" Type="http://schemas.openxmlformats.org/officeDocument/2006/relationships/image" Target="../media/image15.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2489624" y="2997307"/>
            <a:ext cx="72214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89624" y="3863258"/>
            <a:ext cx="72214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4100" name="矩形 14"/>
          <p:cNvSpPr>
            <a:spLocks noChangeArrowheads="1"/>
          </p:cNvSpPr>
          <p:nvPr/>
        </p:nvSpPr>
        <p:spPr bwMode="auto">
          <a:xfrm>
            <a:off x="2489624" y="3012665"/>
            <a:ext cx="722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en-US" altLang="zh-CN" sz="4800" b="1" dirty="0" smtClean="0">
                <a:solidFill>
                  <a:srgbClr val="157E9F"/>
                </a:solidFill>
                <a:latin typeface="Arial" panose="020B0604020202020204" pitchFamily="34" charset="0"/>
                <a:ea typeface="方正清刻本悦宋简体"/>
                <a:cs typeface="Arial" panose="020B0604020202020204" pitchFamily="34" charset="0"/>
              </a:rPr>
              <a:t>DATA MINING WQD7005</a:t>
            </a:r>
            <a:endParaRPr kumimoji="1" lang="zh-CN" altLang="en-US" sz="4800" b="1" dirty="0">
              <a:solidFill>
                <a:srgbClr val="157E9F"/>
              </a:solidFill>
              <a:latin typeface="Arial" panose="020B0604020202020204" pitchFamily="34" charset="0"/>
              <a:ea typeface="方正清刻本悦宋简体"/>
              <a:cs typeface="Arial" panose="020B0604020202020204" pitchFamily="34" charset="0"/>
            </a:endParaRPr>
          </a:p>
        </p:txBody>
      </p:sp>
      <p:grpSp>
        <p:nvGrpSpPr>
          <p:cNvPr id="3"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fontAlgn="auto">
                <a:spcBef>
                  <a:spcPct val="0"/>
                </a:spcBef>
                <a:spcAft>
                  <a:spcPts val="0"/>
                </a:spcAft>
                <a:buFont typeface="Arial" pitchFamily="34" charset="0"/>
                <a:buNone/>
                <a:defRPr/>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fontAlgn="auto">
                <a:spcBef>
                  <a:spcPct val="0"/>
                </a:spcBef>
                <a:spcAft>
                  <a:spcPts val="0"/>
                </a:spcAft>
                <a:buFont typeface="Arial" pitchFamily="34" charset="0"/>
                <a:buNone/>
                <a:defRPr/>
              </a:pPr>
              <a:r>
                <a:rPr lang="en-US" altLang="zh-CN" sz="1800" b="1" dirty="0" smtClean="0">
                  <a:solidFill>
                    <a:schemeClr val="bg1"/>
                  </a:solidFill>
                  <a:latin typeface="微软雅黑" pitchFamily="34" charset="-122"/>
                  <a:ea typeface="微软雅黑" pitchFamily="34" charset="-122"/>
                  <a:sym typeface="微软雅黑" pitchFamily="34" charset="-122"/>
                </a:rPr>
                <a:t>2019·05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grpSp>
      <p:pic>
        <p:nvPicPr>
          <p:cNvPr id="4106"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886" y="442076"/>
            <a:ext cx="3848736" cy="118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538381" y="5474971"/>
            <a:ext cx="7112010" cy="400110"/>
          </a:xfrm>
          <a:prstGeom prst="rect">
            <a:avLst/>
          </a:prstGeom>
        </p:spPr>
        <p:txBody>
          <a:bodyPr wrap="square">
            <a:spAutoFit/>
          </a:bodyPr>
          <a:lstStyle/>
          <a:p>
            <a:pPr algn="ctr"/>
            <a:r>
              <a:rPr lang="en-US" sz="2000" dirty="0">
                <a:solidFill>
                  <a:srgbClr val="157E9F"/>
                </a:solidFill>
                <a:cs typeface="Arial" panose="020B0604020202020204" pitchFamily="34" charset="0"/>
              </a:rPr>
              <a:t>INSTRUCTOR: PROFESOR MADYA DR. TEH YING WAH</a:t>
            </a:r>
          </a:p>
        </p:txBody>
      </p:sp>
      <p:sp>
        <p:nvSpPr>
          <p:cNvPr id="18" name="矩形 17"/>
          <p:cNvSpPr/>
          <p:nvPr/>
        </p:nvSpPr>
        <p:spPr>
          <a:xfrm>
            <a:off x="2539995" y="4071697"/>
            <a:ext cx="7112010" cy="400110"/>
          </a:xfrm>
          <a:prstGeom prst="rect">
            <a:avLst/>
          </a:prstGeom>
        </p:spPr>
        <p:txBody>
          <a:bodyPr wrap="square">
            <a:spAutoFit/>
          </a:bodyPr>
          <a:lstStyle/>
          <a:p>
            <a:pPr algn="ctr"/>
            <a:r>
              <a:rPr lang="en-US" sz="2000" dirty="0" smtClean="0">
                <a:solidFill>
                  <a:srgbClr val="157E9F"/>
                </a:solidFill>
                <a:cs typeface="Arial" panose="020B0604020202020204" pitchFamily="34" charset="0"/>
              </a:rPr>
              <a:t>NAME: DENG QIAOYIN</a:t>
            </a:r>
            <a:endParaRPr lang="en-US" sz="2000" dirty="0">
              <a:solidFill>
                <a:srgbClr val="157E9F"/>
              </a:solidFill>
              <a:cs typeface="Arial" panose="020B0604020202020204" pitchFamily="34" charset="0"/>
            </a:endParaRPr>
          </a:p>
        </p:txBody>
      </p:sp>
      <p:sp>
        <p:nvSpPr>
          <p:cNvPr id="23" name="矩形 22"/>
          <p:cNvSpPr/>
          <p:nvPr/>
        </p:nvSpPr>
        <p:spPr>
          <a:xfrm>
            <a:off x="2537262" y="4517323"/>
            <a:ext cx="7112010" cy="400110"/>
          </a:xfrm>
          <a:prstGeom prst="rect">
            <a:avLst/>
          </a:prstGeom>
        </p:spPr>
        <p:txBody>
          <a:bodyPr wrap="square">
            <a:spAutoFit/>
          </a:bodyPr>
          <a:lstStyle/>
          <a:p>
            <a:pPr algn="ctr"/>
            <a:r>
              <a:rPr lang="en-US" sz="2000" dirty="0" smtClean="0">
                <a:solidFill>
                  <a:srgbClr val="157E9F"/>
                </a:solidFill>
                <a:cs typeface="Arial" panose="020B0604020202020204" pitchFamily="34" charset="0"/>
              </a:rPr>
              <a:t>NO.: WQD170071</a:t>
            </a:r>
            <a:endParaRPr lang="en-US" sz="2000" dirty="0">
              <a:solidFill>
                <a:srgbClr val="157E9F"/>
              </a:solidFill>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1765223"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Select stocks </a:t>
            </a: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347674" y="1192462"/>
            <a:ext cx="2106139" cy="517525"/>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000" b="1" dirty="0" smtClean="0">
                <a:solidFill>
                  <a:srgbClr val="FFFFFF"/>
                </a:solidFill>
                <a:latin typeface="Arial" panose="020B0604020202020204" pitchFamily="34" charset="0"/>
                <a:ea typeface="方正清刻本悦宋简体"/>
                <a:cs typeface="Arial" panose="020B0604020202020204" pitchFamily="34" charset="0"/>
              </a:rPr>
              <a:t>Financial data</a:t>
            </a:r>
            <a:endParaRPr lang="zh-CN" altLang="en-US" sz="2000" b="1" dirty="0">
              <a:solidFill>
                <a:srgbClr val="FFFFFF"/>
              </a:solidFill>
              <a:latin typeface="Arial" panose="020B0604020202020204" pitchFamily="34" charset="0"/>
              <a:ea typeface="方正清刻本悦宋简体"/>
              <a:cs typeface="Arial" panose="020B0604020202020204" pitchFamily="34" charset="0"/>
            </a:endParaRPr>
          </a:p>
        </p:txBody>
      </p:sp>
      <p:sp>
        <p:nvSpPr>
          <p:cNvPr id="13" name="TextBox 18"/>
          <p:cNvSpPr txBox="1"/>
          <p:nvPr/>
        </p:nvSpPr>
        <p:spPr>
          <a:xfrm>
            <a:off x="613570" y="1955343"/>
            <a:ext cx="10914063" cy="379078"/>
          </a:xfrm>
          <a:prstGeom prst="rect">
            <a:avLst/>
          </a:prstGeom>
          <a:noFill/>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a:solidFill>
                  <a:srgbClr val="404040"/>
                </a:solidFill>
                <a:latin typeface="Arial" pitchFamily="34" charset="0"/>
                <a:ea typeface="微软雅黑" pitchFamily="34" charset="-122"/>
                <a:cs typeface="Arial" panose="020B0604020202020204" pitchFamily="34" charset="0"/>
              </a:rPr>
              <a:t>There are two sources relate to the financial report. One is used to calculate Debt Ratio. One is to select stocks.</a:t>
            </a:r>
          </a:p>
        </p:txBody>
      </p:sp>
      <p:sp>
        <p:nvSpPr>
          <p:cNvPr id="2" name="矩形 1"/>
          <p:cNvSpPr/>
          <p:nvPr/>
        </p:nvSpPr>
        <p:spPr>
          <a:xfrm>
            <a:off x="582614" y="2892616"/>
            <a:ext cx="10975974" cy="3649236"/>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The </a:t>
            </a:r>
            <a:r>
              <a:rPr lang="en-US" sz="1600" b="1" i="1" u="sng" dirty="0">
                <a:solidFill>
                  <a:srgbClr val="404040"/>
                </a:solidFill>
                <a:ea typeface="微软雅黑" pitchFamily="34" charset="-122"/>
                <a:cs typeface="Arial" panose="020B0604020202020204" pitchFamily="34" charset="0"/>
              </a:rPr>
              <a:t>ROE, P/E, EPS, DPS, DY, RSI, and Stochastic</a:t>
            </a:r>
            <a:r>
              <a:rPr lang="en-US" sz="1600" b="1" dirty="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variables are used to assess the stock performance. </a:t>
            </a:r>
          </a:p>
          <a:p>
            <a:pPr algn="just"/>
            <a:r>
              <a:rPr lang="en-US" sz="1600" dirty="0">
                <a:solidFill>
                  <a:srgbClr val="404040"/>
                </a:solidFill>
                <a:ea typeface="微软雅黑" pitchFamily="34" charset="-122"/>
                <a:cs typeface="Arial" panose="020B0604020202020204" pitchFamily="34" charset="0"/>
              </a:rPr>
              <a:t>(1</a:t>
            </a:r>
            <a:r>
              <a:rPr lang="en-US" sz="1600" dirty="0" smtClean="0">
                <a:solidFill>
                  <a:srgbClr val="404040"/>
                </a:solidFill>
                <a:ea typeface="微软雅黑" pitchFamily="34" charset="-122"/>
                <a:cs typeface="Arial" panose="020B0604020202020204" pitchFamily="34" charset="0"/>
              </a:rPr>
              <a:t>) </a:t>
            </a:r>
            <a:r>
              <a:rPr lang="en-US" sz="1600" i="1" u="sng" dirty="0" smtClean="0">
                <a:solidFill>
                  <a:srgbClr val="404040"/>
                </a:solidFill>
                <a:ea typeface="微软雅黑" pitchFamily="34" charset="-122"/>
                <a:cs typeface="Arial" panose="020B0604020202020204" pitchFamily="34" charset="0"/>
              </a:rPr>
              <a:t>ROE</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return on equity. It is a measure of how well a company uses investments to generate earnings growth, the higher the better.</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2) </a:t>
            </a:r>
            <a:r>
              <a:rPr lang="en-US" sz="1600" i="1" u="sng" dirty="0" smtClean="0">
                <a:solidFill>
                  <a:srgbClr val="404040"/>
                </a:solidFill>
                <a:ea typeface="微软雅黑" pitchFamily="34" charset="-122"/>
                <a:cs typeface="Arial" panose="020B0604020202020204" pitchFamily="34" charset="0"/>
              </a:rPr>
              <a:t>P/E</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price to earnings ratio. It is used for valuing companies and to find out whether they are overvalued or undervalued. The lower the better, means with little money can earn big money.</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3) </a:t>
            </a:r>
            <a:r>
              <a:rPr lang="en-US" sz="1600" i="1" u="sng" dirty="0" smtClean="0">
                <a:solidFill>
                  <a:srgbClr val="404040"/>
                </a:solidFill>
                <a:ea typeface="微软雅黑" pitchFamily="34" charset="-122"/>
                <a:cs typeface="Arial" panose="020B0604020202020204" pitchFamily="34" charset="0"/>
              </a:rPr>
              <a:t>EPS</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earning per share. The resulting number serves as an indicator of a company's profitability. The higher a company's EPS, the more profitable it is considered.</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4) </a:t>
            </a:r>
            <a:r>
              <a:rPr lang="en-US" sz="1600" i="1" u="sng" dirty="0" smtClean="0">
                <a:solidFill>
                  <a:srgbClr val="404040"/>
                </a:solidFill>
                <a:ea typeface="微软雅黑" pitchFamily="34" charset="-122"/>
                <a:cs typeface="Arial" panose="020B0604020202020204" pitchFamily="34" charset="0"/>
              </a:rPr>
              <a:t>DPS</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dividend per share. It is the sum of declared dividends issued by a company for every ordinary share outstanding, the higher the better.</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5) </a:t>
            </a:r>
            <a:r>
              <a:rPr lang="en-US" sz="1600" i="1" u="sng" dirty="0" smtClean="0">
                <a:solidFill>
                  <a:srgbClr val="404040"/>
                </a:solidFill>
                <a:ea typeface="微软雅黑" pitchFamily="34" charset="-122"/>
                <a:cs typeface="Arial" panose="020B0604020202020204" pitchFamily="34" charset="0"/>
              </a:rPr>
              <a:t>DY</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dividend yield. It shows what return expressed as dividends an investor will get per each dollar of his/her investment in company’s shares.</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6) </a:t>
            </a:r>
            <a:r>
              <a:rPr lang="en-US" sz="1600" i="1" u="sng" dirty="0" smtClean="0">
                <a:solidFill>
                  <a:srgbClr val="404040"/>
                </a:solidFill>
                <a:ea typeface="微软雅黑" pitchFamily="34" charset="-122"/>
                <a:cs typeface="Arial" panose="020B0604020202020204" pitchFamily="34" charset="0"/>
              </a:rPr>
              <a:t>RSI</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stands for Relative Strength Index. It is a momentum oscillator that measures the speed and change of price movements.</a:t>
            </a:r>
          </a:p>
          <a:p>
            <a:pPr algn="just"/>
            <a:r>
              <a:rPr lang="en-US" sz="1600" dirty="0">
                <a:solidFill>
                  <a:srgbClr val="404040"/>
                </a:solidFill>
                <a:ea typeface="微软雅黑" pitchFamily="34" charset="-122"/>
                <a:cs typeface="Arial" panose="020B0604020202020204" pitchFamily="34" charset="0"/>
              </a:rPr>
              <a:t>(</a:t>
            </a:r>
            <a:r>
              <a:rPr lang="en-US" sz="1600" dirty="0" smtClean="0">
                <a:solidFill>
                  <a:srgbClr val="404040"/>
                </a:solidFill>
                <a:ea typeface="微软雅黑" pitchFamily="34" charset="-122"/>
                <a:cs typeface="Arial" panose="020B0604020202020204" pitchFamily="34" charset="0"/>
              </a:rPr>
              <a:t>7) </a:t>
            </a:r>
            <a:r>
              <a:rPr lang="en-US" sz="1600" i="1" u="sng" dirty="0" smtClean="0">
                <a:solidFill>
                  <a:srgbClr val="404040"/>
                </a:solidFill>
                <a:ea typeface="微软雅黑" pitchFamily="34" charset="-122"/>
                <a:cs typeface="Arial" panose="020B0604020202020204" pitchFamily="34" charset="0"/>
              </a:rPr>
              <a:t>Stochastic</a:t>
            </a:r>
            <a:r>
              <a:rPr lang="en-US" sz="1600" dirty="0" smtClean="0">
                <a:solidFill>
                  <a:srgbClr val="404040"/>
                </a:solidFill>
                <a:ea typeface="微软雅黑" pitchFamily="34" charset="-122"/>
                <a:cs typeface="Arial" panose="020B0604020202020204" pitchFamily="34" charset="0"/>
              </a:rPr>
              <a:t> </a:t>
            </a:r>
            <a:r>
              <a:rPr lang="en-US" sz="1600" dirty="0">
                <a:solidFill>
                  <a:srgbClr val="404040"/>
                </a:solidFill>
                <a:ea typeface="微软雅黑" pitchFamily="34" charset="-122"/>
                <a:cs typeface="Arial" panose="020B0604020202020204" pitchFamily="34" charset="0"/>
              </a:rPr>
              <a:t>indicator shows us information about momentum and trend strength.</a:t>
            </a:r>
          </a:p>
        </p:txBody>
      </p:sp>
      <p:sp>
        <p:nvSpPr>
          <p:cNvPr id="3" name="矩形 2"/>
          <p:cNvSpPr/>
          <p:nvPr/>
        </p:nvSpPr>
        <p:spPr>
          <a:xfrm>
            <a:off x="613574" y="2307841"/>
            <a:ext cx="10914060" cy="584775"/>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The </a:t>
            </a:r>
            <a:r>
              <a:rPr lang="en-US" sz="1600" b="1" i="1" u="sng" dirty="0">
                <a:solidFill>
                  <a:srgbClr val="404040"/>
                </a:solidFill>
                <a:ea typeface="微软雅黑" pitchFamily="34" charset="-122"/>
                <a:cs typeface="Arial" panose="020B0604020202020204" pitchFamily="34" charset="0"/>
              </a:rPr>
              <a:t>debt ratio</a:t>
            </a:r>
            <a:r>
              <a:rPr lang="en-US" sz="1600" dirty="0">
                <a:solidFill>
                  <a:srgbClr val="404040"/>
                </a:solidFill>
                <a:ea typeface="微软雅黑" pitchFamily="34" charset="-122"/>
                <a:cs typeface="Arial" panose="020B0604020202020204" pitchFamily="34" charset="0"/>
              </a:rPr>
              <a:t> is a financial ratio that measures the extent of a company's leverage. It can be interpreted as the proportion of a company's assets that are financed by debt.</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4" name="矩形 3"/>
          <p:cNvSpPr/>
          <p:nvPr/>
        </p:nvSpPr>
        <p:spPr>
          <a:xfrm>
            <a:off x="1480462" y="1081349"/>
            <a:ext cx="8922328" cy="785339"/>
          </a:xfrm>
          <a:prstGeom prst="rect">
            <a:avLst/>
          </a:prstGeom>
        </p:spPr>
        <p:txBody>
          <a:bodyPr wrap="square" lIns="91436" tIns="45718" rIns="91436" bIns="45718">
            <a:spAutoFit/>
          </a:bodyPr>
          <a:lstStyle/>
          <a:p>
            <a:pPr algn="just">
              <a:lnSpc>
                <a:spcPct val="150000"/>
              </a:lnSpc>
            </a:pPr>
            <a:r>
              <a:rPr lang="en-US" sz="1600" dirty="0">
                <a:solidFill>
                  <a:srgbClr val="404040"/>
                </a:solidFill>
                <a:ea typeface="微软雅黑" pitchFamily="34" charset="-122"/>
                <a:cs typeface="Arial" panose="020B0604020202020204" pitchFamily="34" charset="0"/>
              </a:rPr>
              <a:t>The value “Oversold”, “Neutral”, “Overbought” in RSI and Stochastic are converted into number 1, 0, -1.</a:t>
            </a:r>
          </a:p>
        </p:txBody>
      </p:sp>
      <p:sp>
        <p:nvSpPr>
          <p:cNvPr id="5" name="矩形 4"/>
          <p:cNvSpPr/>
          <p:nvPr/>
        </p:nvSpPr>
        <p:spPr>
          <a:xfrm>
            <a:off x="1480462" y="3264218"/>
            <a:ext cx="8922328" cy="584775"/>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After that, sort the dataset in the order of higher ROE, lower PE, followed by higher EPS, DPS and DY to get the good stocks.</a:t>
            </a:r>
          </a:p>
        </p:txBody>
      </p:sp>
      <p:pic>
        <p:nvPicPr>
          <p:cNvPr id="27" name="图片 26"/>
          <p:cNvPicPr/>
          <p:nvPr/>
        </p:nvPicPr>
        <p:blipFill>
          <a:blip r:embed="rId2" cstate="print">
            <a:extLst>
              <a:ext uri="{28A0092B-C50C-407E-A947-70E740481C1C}">
                <a14:useLocalDpi xmlns:a14="http://schemas.microsoft.com/office/drawing/2010/main" val="0"/>
              </a:ext>
            </a:extLst>
          </a:blip>
          <a:stretch>
            <a:fillRect/>
          </a:stretch>
        </p:blipFill>
        <p:spPr>
          <a:xfrm>
            <a:off x="2593321" y="1792995"/>
            <a:ext cx="2239942" cy="1263016"/>
          </a:xfrm>
          <a:prstGeom prst="rect">
            <a:avLst/>
          </a:prstGeom>
        </p:spPr>
      </p:pic>
      <p:pic>
        <p:nvPicPr>
          <p:cNvPr id="28" name="图片 27"/>
          <p:cNvPicPr/>
          <p:nvPr/>
        </p:nvPicPr>
        <p:blipFill>
          <a:blip r:embed="rId3" cstate="print">
            <a:extLst>
              <a:ext uri="{28A0092B-C50C-407E-A947-70E740481C1C}">
                <a14:useLocalDpi xmlns:a14="http://schemas.microsoft.com/office/drawing/2010/main" val="0"/>
              </a:ext>
            </a:extLst>
          </a:blip>
          <a:stretch>
            <a:fillRect/>
          </a:stretch>
        </p:blipFill>
        <p:spPr>
          <a:xfrm>
            <a:off x="5254837" y="1543792"/>
            <a:ext cx="4574309" cy="1510312"/>
          </a:xfrm>
          <a:prstGeom prst="rect">
            <a:avLst/>
          </a:prstGeom>
        </p:spPr>
      </p:pic>
      <p:pic>
        <p:nvPicPr>
          <p:cNvPr id="29" name="图片 28"/>
          <p:cNvPicPr/>
          <p:nvPr/>
        </p:nvPicPr>
        <p:blipFill>
          <a:blip r:embed="rId4" cstate="print">
            <a:extLst>
              <a:ext uri="{28A0092B-C50C-407E-A947-70E740481C1C}">
                <a14:useLocalDpi xmlns:a14="http://schemas.microsoft.com/office/drawing/2010/main" val="0"/>
              </a:ext>
            </a:extLst>
          </a:blip>
          <a:stretch>
            <a:fillRect/>
          </a:stretch>
        </p:blipFill>
        <p:spPr>
          <a:xfrm>
            <a:off x="2836723" y="3910549"/>
            <a:ext cx="6209805" cy="2674409"/>
          </a:xfrm>
          <a:prstGeom prst="rect">
            <a:avLst/>
          </a:prstGeom>
        </p:spPr>
      </p:pic>
    </p:spTree>
    <p:extLst>
      <p:ext uri="{BB962C8B-B14F-4D97-AF65-F5344CB8AC3E}">
        <p14:creationId xmlns:p14="http://schemas.microsoft.com/office/powerpoint/2010/main" val="8996805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1765223"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Select stocks </a:t>
            </a: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716488" y="1192462"/>
            <a:ext cx="2737325" cy="515938"/>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000" b="1" dirty="0" smtClean="0">
                <a:solidFill>
                  <a:srgbClr val="FFFFFF"/>
                </a:solidFill>
                <a:latin typeface="Arial" panose="020B0604020202020204" pitchFamily="34" charset="0"/>
                <a:ea typeface="方正清刻本悦宋简体"/>
                <a:cs typeface="Arial" panose="020B0604020202020204" pitchFamily="34" charset="0"/>
              </a:rPr>
              <a:t>News &amp; Forum data</a:t>
            </a:r>
            <a:endParaRPr lang="zh-CN" altLang="en-US" sz="2000" b="1" dirty="0">
              <a:solidFill>
                <a:srgbClr val="FFFFFF"/>
              </a:solidFill>
              <a:latin typeface="Arial" panose="020B0604020202020204" pitchFamily="34" charset="0"/>
              <a:ea typeface="方正清刻本悦宋简体"/>
              <a:cs typeface="Arial" panose="020B0604020202020204" pitchFamily="34" charset="0"/>
            </a:endParaRPr>
          </a:p>
        </p:txBody>
      </p:sp>
      <p:sp>
        <p:nvSpPr>
          <p:cNvPr id="4" name="矩形 3"/>
          <p:cNvSpPr/>
          <p:nvPr/>
        </p:nvSpPr>
        <p:spPr>
          <a:xfrm>
            <a:off x="644525" y="2054661"/>
            <a:ext cx="10914063" cy="584775"/>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A stock’s performance is affected by the attention of investor. Generally, a stock with more news or comment means the stock is popular than others. </a:t>
            </a:r>
          </a:p>
        </p:txBody>
      </p:sp>
      <p:sp>
        <p:nvSpPr>
          <p:cNvPr id="5" name="矩形 4"/>
          <p:cNvSpPr/>
          <p:nvPr/>
        </p:nvSpPr>
        <p:spPr>
          <a:xfrm>
            <a:off x="644525" y="2630068"/>
            <a:ext cx="10914063" cy="584775"/>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Thus, the news dataset is group by the stock code and get the count of each stock to see the number of news within this period of time. And the forum dataset is group by code then sum all the replay to get the rank of the stocks.</a:t>
            </a:r>
          </a:p>
        </p:txBody>
      </p:sp>
      <p:pic>
        <p:nvPicPr>
          <p:cNvPr id="23" name="图片 22"/>
          <p:cNvPicPr/>
          <p:nvPr/>
        </p:nvPicPr>
        <p:blipFill>
          <a:blip r:embed="rId2" cstate="print">
            <a:extLst>
              <a:ext uri="{28A0092B-C50C-407E-A947-70E740481C1C}">
                <a14:useLocalDpi xmlns:a14="http://schemas.microsoft.com/office/drawing/2010/main" val="0"/>
              </a:ext>
            </a:extLst>
          </a:blip>
          <a:stretch>
            <a:fillRect/>
          </a:stretch>
        </p:blipFill>
        <p:spPr>
          <a:xfrm>
            <a:off x="644525" y="3553697"/>
            <a:ext cx="5017902" cy="2496788"/>
          </a:xfrm>
          <a:prstGeom prst="rect">
            <a:avLst/>
          </a:prstGeom>
        </p:spPr>
      </p:pic>
      <p:pic>
        <p:nvPicPr>
          <p:cNvPr id="24" name="图片 23"/>
          <p:cNvPicPr/>
          <p:nvPr/>
        </p:nvPicPr>
        <p:blipFill>
          <a:blip r:embed="rId3" cstate="print">
            <a:extLst>
              <a:ext uri="{28A0092B-C50C-407E-A947-70E740481C1C}">
                <a14:useLocalDpi xmlns:a14="http://schemas.microsoft.com/office/drawing/2010/main" val="0"/>
              </a:ext>
            </a:extLst>
          </a:blip>
          <a:stretch>
            <a:fillRect/>
          </a:stretch>
        </p:blipFill>
        <p:spPr>
          <a:xfrm>
            <a:off x="6250502" y="3553697"/>
            <a:ext cx="5308086" cy="2496788"/>
          </a:xfrm>
          <a:prstGeom prst="rect">
            <a:avLst/>
          </a:prstGeom>
        </p:spPr>
      </p:pic>
    </p:spTree>
    <p:extLst>
      <p:ext uri="{BB962C8B-B14F-4D97-AF65-F5344CB8AC3E}">
        <p14:creationId xmlns:p14="http://schemas.microsoft.com/office/powerpoint/2010/main" val="1240807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1765223"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Select stocks </a:t>
            </a: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98712" y="1712555"/>
            <a:ext cx="10659876" cy="584775"/>
          </a:xfrm>
          <a:prstGeom prst="rect">
            <a:avLst/>
          </a:prstGeom>
        </p:spPr>
        <p:txBody>
          <a:bodyPr wrap="square">
            <a:spAutoFit/>
          </a:bodyPr>
          <a:lstStyle/>
          <a:p>
            <a:pPr algn="just"/>
            <a:r>
              <a:rPr lang="en-US" sz="1600" dirty="0">
                <a:solidFill>
                  <a:srgbClr val="404040"/>
                </a:solidFill>
                <a:ea typeface="微软雅黑" pitchFamily="34" charset="-122"/>
                <a:cs typeface="Arial" panose="020B0604020202020204" pitchFamily="34" charset="0"/>
              </a:rPr>
              <a:t>Combining all those data set we can get the subset that choosing the top 50 stock from each dataset and then get the stock that is in two or more dataset as the final invest stock list and save as csv file. </a:t>
            </a:r>
          </a:p>
        </p:txBody>
      </p:sp>
      <p:pic>
        <p:nvPicPr>
          <p:cNvPr id="20" name="图片 19"/>
          <p:cNvPicPr/>
          <p:nvPr/>
        </p:nvPicPr>
        <p:blipFill>
          <a:blip r:embed="rId2" cstate="print">
            <a:extLst>
              <a:ext uri="{28A0092B-C50C-407E-A947-70E740481C1C}">
                <a14:useLocalDpi xmlns:a14="http://schemas.microsoft.com/office/drawing/2010/main" val="0"/>
              </a:ext>
            </a:extLst>
          </a:blip>
          <a:stretch>
            <a:fillRect/>
          </a:stretch>
        </p:blipFill>
        <p:spPr>
          <a:xfrm>
            <a:off x="1187637" y="2405860"/>
            <a:ext cx="3316988" cy="3967600"/>
          </a:xfrm>
          <a:prstGeom prst="rect">
            <a:avLst/>
          </a:prstGeom>
        </p:spPr>
      </p:pic>
      <p:pic>
        <p:nvPicPr>
          <p:cNvPr id="4100" name="图片 25"/>
          <p:cNvPicPr>
            <a:picLocks noChangeAspect="1" noChangeArrowheads="1"/>
          </p:cNvPicPr>
          <p:nvPr/>
        </p:nvPicPr>
        <p:blipFill>
          <a:blip r:embed="rId3" cstate="print">
            <a:extLst>
              <a:ext uri="{28A0092B-C50C-407E-A947-70E740481C1C}">
                <a14:useLocalDpi xmlns:a14="http://schemas.microsoft.com/office/drawing/2010/main" val="0"/>
              </a:ext>
            </a:extLst>
          </a:blip>
          <a:srcRect b="50027"/>
          <a:stretch>
            <a:fillRect/>
          </a:stretch>
        </p:blipFill>
        <p:spPr bwMode="auto">
          <a:xfrm>
            <a:off x="4955887" y="2405858"/>
            <a:ext cx="2442440" cy="2028467"/>
          </a:xfrm>
          <a:prstGeom prst="rect">
            <a:avLst/>
          </a:prstGeom>
          <a:noFill/>
          <a:extLst>
            <a:ext uri="{909E8E84-426E-40DD-AFC4-6F175D3DCCD1}">
              <a14:hiddenFill xmlns:a14="http://schemas.microsoft.com/office/drawing/2010/main">
                <a:solidFill>
                  <a:srgbClr val="FFFFFF"/>
                </a:solidFill>
              </a14:hiddenFill>
            </a:ext>
          </a:extLst>
        </p:spPr>
      </p:pic>
      <p:pic>
        <p:nvPicPr>
          <p:cNvPr id="4099" name="图片 26"/>
          <p:cNvPicPr>
            <a:picLocks noChangeAspect="1" noChangeArrowheads="1"/>
          </p:cNvPicPr>
          <p:nvPr/>
        </p:nvPicPr>
        <p:blipFill>
          <a:blip r:embed="rId3" cstate="print">
            <a:extLst>
              <a:ext uri="{28A0092B-C50C-407E-A947-70E740481C1C}">
                <a14:useLocalDpi xmlns:a14="http://schemas.microsoft.com/office/drawing/2010/main" val="0"/>
              </a:ext>
            </a:extLst>
          </a:blip>
          <a:srcRect t="49516" r="12022"/>
          <a:stretch>
            <a:fillRect/>
          </a:stretch>
        </p:blipFill>
        <p:spPr bwMode="auto">
          <a:xfrm>
            <a:off x="4955885" y="4434325"/>
            <a:ext cx="2136591" cy="2039474"/>
          </a:xfrm>
          <a:prstGeom prst="rect">
            <a:avLst/>
          </a:prstGeom>
          <a:noFill/>
          <a:extLst>
            <a:ext uri="{909E8E84-426E-40DD-AFC4-6F175D3DCCD1}">
              <a14:hiddenFill xmlns:a14="http://schemas.microsoft.com/office/drawing/2010/main">
                <a:solidFill>
                  <a:srgbClr val="FFFFFF"/>
                </a:solidFill>
              </a14:hiddenFill>
            </a:ext>
          </a:extLst>
        </p:spPr>
      </p:pic>
      <p:pic>
        <p:nvPicPr>
          <p:cNvPr id="4098" name="图片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5341" y="2405860"/>
            <a:ext cx="3245417" cy="17053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341" y="4111210"/>
            <a:ext cx="3477604" cy="742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0008218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2063381"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Subset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of </a:t>
            </a: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stocks</a:t>
            </a: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98712" y="1712555"/>
            <a:ext cx="10659876" cy="338554"/>
          </a:xfrm>
          <a:prstGeom prst="rect">
            <a:avLst/>
          </a:prstGeom>
        </p:spPr>
        <p:txBody>
          <a:bodyPr wrap="square">
            <a:spAutoFit/>
          </a:bodyPr>
          <a:lstStyle/>
          <a:p>
            <a:pPr algn="just"/>
            <a:r>
              <a:rPr lang="en-US" sz="1600" dirty="0" smtClean="0"/>
              <a:t>After </a:t>
            </a:r>
            <a:r>
              <a:rPr lang="en-US" sz="1600" dirty="0"/>
              <a:t>the selection of some good stock, the </a:t>
            </a:r>
            <a:r>
              <a:rPr lang="en-US" sz="1600" i="1" u="sng" dirty="0"/>
              <a:t>Consumer Products &amp; Services</a:t>
            </a:r>
            <a:r>
              <a:rPr lang="en-US" sz="1600" dirty="0"/>
              <a:t> </a:t>
            </a:r>
            <a:r>
              <a:rPr lang="en-US" sz="1600" dirty="0" smtClean="0"/>
              <a:t>sector has </a:t>
            </a:r>
            <a:r>
              <a:rPr lang="en-US" sz="1600" dirty="0"/>
              <a:t>the most </a:t>
            </a:r>
            <a:r>
              <a:rPr lang="en-US" sz="1600" dirty="0" smtClean="0"/>
              <a:t>stocks.</a:t>
            </a:r>
            <a:endParaRPr lang="en-US" sz="1600" dirty="0">
              <a:solidFill>
                <a:srgbClr val="404040"/>
              </a:solidFill>
              <a:ea typeface="微软雅黑" pitchFamily="34" charset="-122"/>
              <a:cs typeface="Arial" panose="020B0604020202020204" pitchFamily="34" charset="0"/>
            </a:endParaRPr>
          </a:p>
        </p:txBody>
      </p: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图片 10"/>
          <p:cNvPicPr>
            <a:picLocks noChangeAspect="1" noChangeArrowheads="1"/>
          </p:cNvPicPr>
          <p:nvPr/>
        </p:nvPicPr>
        <p:blipFill>
          <a:blip r:embed="rId2">
            <a:extLst>
              <a:ext uri="{28A0092B-C50C-407E-A947-70E740481C1C}">
                <a14:useLocalDpi xmlns:a14="http://schemas.microsoft.com/office/drawing/2010/main" val="0"/>
              </a:ext>
            </a:extLst>
          </a:blip>
          <a:srcRect b="59435"/>
          <a:stretch>
            <a:fillRect/>
          </a:stretch>
        </p:blipFill>
        <p:spPr bwMode="auto">
          <a:xfrm>
            <a:off x="1489117" y="2255474"/>
            <a:ext cx="5799223" cy="17761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图片 27"/>
          <p:cNvPicPr>
            <a:picLocks noChangeAspect="1" noChangeArrowheads="1"/>
          </p:cNvPicPr>
          <p:nvPr/>
        </p:nvPicPr>
        <p:blipFill>
          <a:blip r:embed="rId2">
            <a:extLst>
              <a:ext uri="{28A0092B-C50C-407E-A947-70E740481C1C}">
                <a14:useLocalDpi xmlns:a14="http://schemas.microsoft.com/office/drawing/2010/main" val="0"/>
              </a:ext>
            </a:extLst>
          </a:blip>
          <a:srcRect t="40970" r="60989" b="30048"/>
          <a:stretch>
            <a:fillRect/>
          </a:stretch>
        </p:blipFill>
        <p:spPr bwMode="auto">
          <a:xfrm>
            <a:off x="1489117" y="4102925"/>
            <a:ext cx="2351946" cy="1903607"/>
          </a:xfrm>
          <a:prstGeom prst="rect">
            <a:avLst/>
          </a:prstGeom>
          <a:noFill/>
          <a:extLst>
            <a:ext uri="{909E8E84-426E-40DD-AFC4-6F175D3DCCD1}">
              <a14:hiddenFill xmlns:a14="http://schemas.microsoft.com/office/drawing/2010/main">
                <a:solidFill>
                  <a:srgbClr val="FFFFFF"/>
                </a:solidFill>
              </a14:hiddenFill>
            </a:ext>
          </a:extLst>
        </p:spPr>
      </p:pic>
      <p:pic>
        <p:nvPicPr>
          <p:cNvPr id="5121" name="图片 64"/>
          <p:cNvPicPr>
            <a:picLocks noChangeAspect="1" noChangeArrowheads="1"/>
          </p:cNvPicPr>
          <p:nvPr/>
        </p:nvPicPr>
        <p:blipFill>
          <a:blip r:embed="rId2">
            <a:extLst>
              <a:ext uri="{28A0092B-C50C-407E-A947-70E740481C1C}">
                <a14:useLocalDpi xmlns:a14="http://schemas.microsoft.com/office/drawing/2010/main" val="0"/>
              </a:ext>
            </a:extLst>
          </a:blip>
          <a:srcRect t="71039" r="59145"/>
          <a:stretch>
            <a:fillRect/>
          </a:stretch>
        </p:blipFill>
        <p:spPr bwMode="auto">
          <a:xfrm>
            <a:off x="7666471" y="2255474"/>
            <a:ext cx="2881978" cy="22169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126346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2409630"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Univariate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analysis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矩形 1"/>
          <p:cNvSpPr/>
          <p:nvPr/>
        </p:nvSpPr>
        <p:spPr>
          <a:xfrm>
            <a:off x="898711" y="1693877"/>
            <a:ext cx="8658759" cy="338554"/>
          </a:xfrm>
          <a:prstGeom prst="rect">
            <a:avLst/>
          </a:prstGeom>
        </p:spPr>
        <p:txBody>
          <a:bodyPr wrap="square">
            <a:spAutoFit/>
          </a:bodyPr>
          <a:lstStyle/>
          <a:p>
            <a:pPr algn="just"/>
            <a:r>
              <a:rPr lang="en-US" sz="1600" dirty="0"/>
              <a:t>T</a:t>
            </a:r>
            <a:r>
              <a:rPr lang="en-US" sz="1600" dirty="0" smtClean="0"/>
              <a:t>he </a:t>
            </a:r>
            <a:r>
              <a:rPr lang="en-US" sz="1600" dirty="0"/>
              <a:t>first stock in the list, </a:t>
            </a:r>
            <a:r>
              <a:rPr lang="en-US" sz="1600" i="1" u="sng" dirty="0"/>
              <a:t>AIRASIA GROUP BERHAD</a:t>
            </a:r>
            <a:r>
              <a:rPr lang="en-US" sz="1600" dirty="0"/>
              <a:t>, is chosen for the analysis.</a:t>
            </a:r>
          </a:p>
        </p:txBody>
      </p:sp>
      <p:pic>
        <p:nvPicPr>
          <p:cNvPr id="19" name="图片 18"/>
          <p:cNvPicPr/>
          <p:nvPr/>
        </p:nvPicPr>
        <p:blipFill>
          <a:blip r:embed="rId2">
            <a:extLst>
              <a:ext uri="{28A0092B-C50C-407E-A947-70E740481C1C}">
                <a14:useLocalDpi xmlns:a14="http://schemas.microsoft.com/office/drawing/2010/main" val="0"/>
              </a:ext>
            </a:extLst>
          </a:blip>
          <a:stretch>
            <a:fillRect/>
          </a:stretch>
        </p:blipFill>
        <p:spPr>
          <a:xfrm>
            <a:off x="585786" y="2826327"/>
            <a:ext cx="3691061" cy="2582883"/>
          </a:xfrm>
          <a:prstGeom prst="rect">
            <a:avLst/>
          </a:prstGeom>
        </p:spPr>
      </p:pic>
      <p:pic>
        <p:nvPicPr>
          <p:cNvPr id="21" name="图片 20"/>
          <p:cNvPicPr/>
          <p:nvPr/>
        </p:nvPicPr>
        <p:blipFill>
          <a:blip r:embed="rId3">
            <a:extLst>
              <a:ext uri="{28A0092B-C50C-407E-A947-70E740481C1C}">
                <a14:useLocalDpi xmlns:a14="http://schemas.microsoft.com/office/drawing/2010/main" val="0"/>
              </a:ext>
            </a:extLst>
          </a:blip>
          <a:stretch>
            <a:fillRect/>
          </a:stretch>
        </p:blipFill>
        <p:spPr>
          <a:xfrm>
            <a:off x="4431156" y="2826326"/>
            <a:ext cx="3823926" cy="2582883"/>
          </a:xfrm>
          <a:prstGeom prst="rect">
            <a:avLst/>
          </a:prstGeom>
        </p:spPr>
      </p:pic>
      <p:pic>
        <p:nvPicPr>
          <p:cNvPr id="22" name="图片 21"/>
          <p:cNvPicPr/>
          <p:nvPr/>
        </p:nvPicPr>
        <p:blipFill>
          <a:blip r:embed="rId4">
            <a:extLst>
              <a:ext uri="{28A0092B-C50C-407E-A947-70E740481C1C}">
                <a14:useLocalDpi xmlns:a14="http://schemas.microsoft.com/office/drawing/2010/main" val="0"/>
              </a:ext>
            </a:extLst>
          </a:blip>
          <a:stretch>
            <a:fillRect/>
          </a:stretch>
        </p:blipFill>
        <p:spPr>
          <a:xfrm>
            <a:off x="8255081" y="2826326"/>
            <a:ext cx="3289465" cy="2582883"/>
          </a:xfrm>
          <a:prstGeom prst="rect">
            <a:avLst/>
          </a:prstGeom>
        </p:spPr>
      </p:pic>
    </p:spTree>
    <p:extLst>
      <p:ext uri="{BB962C8B-B14F-4D97-AF65-F5344CB8AC3E}">
        <p14:creationId xmlns:p14="http://schemas.microsoft.com/office/powerpoint/2010/main" val="110613630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225253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Bivariate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analysis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矩形 1"/>
          <p:cNvSpPr/>
          <p:nvPr/>
        </p:nvSpPr>
        <p:spPr>
          <a:xfrm>
            <a:off x="898710" y="1747316"/>
            <a:ext cx="10659877" cy="584775"/>
          </a:xfrm>
          <a:prstGeom prst="rect">
            <a:avLst/>
          </a:prstGeom>
        </p:spPr>
        <p:txBody>
          <a:bodyPr wrap="square">
            <a:spAutoFit/>
          </a:bodyPr>
          <a:lstStyle/>
          <a:p>
            <a:pPr algn="just"/>
            <a:r>
              <a:rPr lang="en-US" sz="1600" dirty="0" smtClean="0"/>
              <a:t>The left graph shows </a:t>
            </a:r>
            <a:r>
              <a:rPr lang="en-US" sz="1600" dirty="0"/>
              <a:t>the smoother trend of price trend in </a:t>
            </a:r>
            <a:r>
              <a:rPr lang="en-US" sz="1600" dirty="0" smtClean="0"/>
              <a:t>the </a:t>
            </a:r>
            <a:r>
              <a:rPr lang="en-US" sz="1600" dirty="0"/>
              <a:t>5 days </a:t>
            </a:r>
            <a:r>
              <a:rPr lang="en-US" sz="1600" dirty="0" smtClean="0"/>
              <a:t>moving </a:t>
            </a:r>
            <a:r>
              <a:rPr lang="en-US" sz="1600" dirty="0"/>
              <a:t>average and the price </a:t>
            </a:r>
            <a:r>
              <a:rPr lang="en-US" sz="1600" dirty="0" smtClean="0"/>
              <a:t>data. And the right graph shows the price data and the volume data. </a:t>
            </a:r>
            <a:endParaRPr lang="en-US" sz="1600" dirty="0"/>
          </a:p>
        </p:txBody>
      </p:sp>
      <p:pic>
        <p:nvPicPr>
          <p:cNvPr id="16" name="图片 15"/>
          <p:cNvPicPr/>
          <p:nvPr/>
        </p:nvPicPr>
        <p:blipFill>
          <a:blip r:embed="rId2">
            <a:extLst>
              <a:ext uri="{28A0092B-C50C-407E-A947-70E740481C1C}">
                <a14:useLocalDpi xmlns:a14="http://schemas.microsoft.com/office/drawing/2010/main" val="0"/>
              </a:ext>
            </a:extLst>
          </a:blip>
          <a:stretch>
            <a:fillRect/>
          </a:stretch>
        </p:blipFill>
        <p:spPr>
          <a:xfrm>
            <a:off x="1035237" y="2532494"/>
            <a:ext cx="4991349" cy="3074888"/>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75" y="2387760"/>
            <a:ext cx="4842989" cy="321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98709" y="5937661"/>
            <a:ext cx="10659877" cy="338554"/>
          </a:xfrm>
          <a:prstGeom prst="rect">
            <a:avLst/>
          </a:prstGeom>
        </p:spPr>
        <p:txBody>
          <a:bodyPr wrap="square">
            <a:spAutoFit/>
          </a:bodyPr>
          <a:lstStyle/>
          <a:p>
            <a:r>
              <a:rPr lang="en-US" sz="1600" dirty="0"/>
              <a:t>W</a:t>
            </a:r>
            <a:r>
              <a:rPr lang="en-US" sz="1600" dirty="0" smtClean="0"/>
              <a:t>e </a:t>
            </a:r>
            <a:r>
              <a:rPr lang="en-US" sz="1600" dirty="0"/>
              <a:t>can see the volume </a:t>
            </a:r>
            <a:r>
              <a:rPr lang="en-US" sz="1600" dirty="0" smtClean="0"/>
              <a:t>goes </a:t>
            </a:r>
            <a:r>
              <a:rPr lang="en-US" sz="1600" dirty="0"/>
              <a:t>down and the price also </a:t>
            </a:r>
            <a:r>
              <a:rPr lang="en-US" sz="1600" dirty="0" smtClean="0"/>
              <a:t>goes </a:t>
            </a:r>
            <a:r>
              <a:rPr lang="en-US" sz="1600" dirty="0"/>
              <a:t>down, and vice versa, most of the time.</a:t>
            </a:r>
          </a:p>
        </p:txBody>
      </p:sp>
    </p:spTree>
    <p:extLst>
      <p:ext uri="{BB962C8B-B14F-4D97-AF65-F5344CB8AC3E}">
        <p14:creationId xmlns:p14="http://schemas.microsoft.com/office/powerpoint/2010/main" val="427319746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225253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Bivariate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analysis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矩形 1"/>
          <p:cNvSpPr/>
          <p:nvPr/>
        </p:nvSpPr>
        <p:spPr>
          <a:xfrm>
            <a:off x="898710" y="1747316"/>
            <a:ext cx="10659877" cy="584775"/>
          </a:xfrm>
          <a:prstGeom prst="rect">
            <a:avLst/>
          </a:prstGeom>
        </p:spPr>
        <p:txBody>
          <a:bodyPr wrap="square">
            <a:spAutoFit/>
          </a:bodyPr>
          <a:lstStyle/>
          <a:p>
            <a:pPr algn="just"/>
            <a:r>
              <a:rPr lang="en-US" sz="1600" smtClean="0"/>
              <a:t>The left </a:t>
            </a:r>
            <a:r>
              <a:rPr lang="en-US" sz="1600" dirty="0" smtClean="0"/>
              <a:t>graph shows the Market </a:t>
            </a:r>
            <a:r>
              <a:rPr lang="en-US" sz="1600" dirty="0"/>
              <a:t>index trend and the stock price trend</a:t>
            </a:r>
            <a:r>
              <a:rPr lang="en-US" sz="1600" dirty="0" smtClean="0"/>
              <a:t>. And the right graph shows </a:t>
            </a:r>
            <a:r>
              <a:rPr lang="en-US" sz="1600" dirty="0"/>
              <a:t>the price and sentiment of the stock</a:t>
            </a:r>
            <a:r>
              <a:rPr lang="en-US" sz="1600" dirty="0" smtClean="0"/>
              <a:t>. </a:t>
            </a:r>
            <a:endParaRPr lang="en-US" sz="1600" dirty="0"/>
          </a:p>
        </p:txBody>
      </p:sp>
      <p:pic>
        <p:nvPicPr>
          <p:cNvPr id="15" name="图片 14"/>
          <p:cNvPicPr/>
          <p:nvPr/>
        </p:nvPicPr>
        <p:blipFill>
          <a:blip r:embed="rId2">
            <a:extLst>
              <a:ext uri="{28A0092B-C50C-407E-A947-70E740481C1C}">
                <a14:useLocalDpi xmlns:a14="http://schemas.microsoft.com/office/drawing/2010/main" val="0"/>
              </a:ext>
            </a:extLst>
          </a:blip>
          <a:stretch>
            <a:fillRect/>
          </a:stretch>
        </p:blipFill>
        <p:spPr>
          <a:xfrm>
            <a:off x="1110252" y="2332091"/>
            <a:ext cx="4831173" cy="3074888"/>
          </a:xfrm>
          <a:prstGeom prst="rect">
            <a:avLst/>
          </a:prstGeom>
        </p:spPr>
      </p:pic>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6344742" y="2332091"/>
            <a:ext cx="4815807" cy="3074888"/>
          </a:xfrm>
          <a:prstGeom prst="rect">
            <a:avLst/>
          </a:prstGeom>
        </p:spPr>
      </p:pic>
      <p:sp>
        <p:nvSpPr>
          <p:cNvPr id="3" name="矩形 2"/>
          <p:cNvSpPr/>
          <p:nvPr/>
        </p:nvSpPr>
        <p:spPr>
          <a:xfrm>
            <a:off x="898708" y="5533583"/>
            <a:ext cx="10659877" cy="830997"/>
          </a:xfrm>
          <a:prstGeom prst="rect">
            <a:avLst/>
          </a:prstGeom>
        </p:spPr>
        <p:txBody>
          <a:bodyPr wrap="square">
            <a:spAutoFit/>
          </a:bodyPr>
          <a:lstStyle/>
          <a:p>
            <a:pPr algn="just"/>
            <a:r>
              <a:rPr lang="en-US" sz="1600" dirty="0"/>
              <a:t>There are three types of sentiment, </a:t>
            </a:r>
            <a:r>
              <a:rPr lang="en-US" sz="1600" i="1" u="sng" dirty="0"/>
              <a:t>positive</a:t>
            </a:r>
            <a:r>
              <a:rPr lang="en-US" sz="1600" dirty="0"/>
              <a:t>, </a:t>
            </a:r>
            <a:r>
              <a:rPr lang="en-US" sz="1600" i="1" u="sng" dirty="0"/>
              <a:t>neutral</a:t>
            </a:r>
            <a:r>
              <a:rPr lang="en-US" sz="1600" dirty="0"/>
              <a:t>, and </a:t>
            </a:r>
            <a:r>
              <a:rPr lang="en-US" sz="1600" i="1" u="sng" dirty="0"/>
              <a:t>negative</a:t>
            </a:r>
            <a:r>
              <a:rPr lang="en-US" sz="1600" dirty="0"/>
              <a:t>. Because no one stock can get news every day, so the day without the news data is label as neutral in the dataset, and </a:t>
            </a:r>
            <a:r>
              <a:rPr lang="en-US" sz="1600" dirty="0" smtClean="0"/>
              <a:t>the graph shows that </a:t>
            </a:r>
            <a:r>
              <a:rPr lang="en-US" sz="1600" dirty="0"/>
              <a:t>positive news reflects on increasing price, and vice versa.</a:t>
            </a:r>
          </a:p>
        </p:txBody>
      </p:sp>
    </p:spTree>
    <p:extLst>
      <p:ext uri="{BB962C8B-B14F-4D97-AF65-F5344CB8AC3E}">
        <p14:creationId xmlns:p14="http://schemas.microsoft.com/office/powerpoint/2010/main" val="29920244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2509016"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Correlation analysis </a:t>
            </a: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矩形 1"/>
          <p:cNvSpPr/>
          <p:nvPr/>
        </p:nvSpPr>
        <p:spPr>
          <a:xfrm>
            <a:off x="898711" y="1592931"/>
            <a:ext cx="8658759" cy="338554"/>
          </a:xfrm>
          <a:prstGeom prst="rect">
            <a:avLst/>
          </a:prstGeom>
        </p:spPr>
        <p:txBody>
          <a:bodyPr wrap="square">
            <a:spAutoFit/>
          </a:bodyPr>
          <a:lstStyle/>
          <a:p>
            <a:pPr algn="just"/>
            <a:r>
              <a:rPr lang="en-US" sz="1600" dirty="0" smtClean="0"/>
              <a:t>The correlation </a:t>
            </a:r>
            <a:r>
              <a:rPr lang="en-US" sz="1600" dirty="0"/>
              <a:t>within </a:t>
            </a:r>
            <a:r>
              <a:rPr lang="en-US" sz="1600" dirty="0" smtClean="0"/>
              <a:t>the </a:t>
            </a:r>
            <a:r>
              <a:rPr lang="en-US" sz="1600" dirty="0"/>
              <a:t>11 </a:t>
            </a:r>
            <a:r>
              <a:rPr lang="en-US" sz="1600" dirty="0" smtClean="0"/>
              <a:t>stocks in the</a:t>
            </a:r>
            <a:r>
              <a:rPr lang="en-US" sz="1600" dirty="0"/>
              <a:t> </a:t>
            </a:r>
            <a:r>
              <a:rPr lang="en-US" sz="1600" i="1" u="sng" dirty="0"/>
              <a:t>Consumer Products &amp; Services</a:t>
            </a:r>
            <a:r>
              <a:rPr lang="en-US" sz="1600" dirty="0"/>
              <a:t> </a:t>
            </a:r>
            <a:r>
              <a:rPr lang="en-US" sz="1600" dirty="0" smtClean="0"/>
              <a:t>sector. </a:t>
            </a:r>
            <a:endParaRPr lang="en-US" sz="1600" dirty="0"/>
          </a:p>
        </p:txBody>
      </p:sp>
      <p:pic>
        <p:nvPicPr>
          <p:cNvPr id="16" name="图片 15"/>
          <p:cNvPicPr/>
          <p:nvPr/>
        </p:nvPicPr>
        <p:blipFill>
          <a:blip r:embed="rId2" cstate="print">
            <a:extLst>
              <a:ext uri="{28A0092B-C50C-407E-A947-70E740481C1C}">
                <a14:useLocalDpi xmlns:a14="http://schemas.microsoft.com/office/drawing/2010/main" val="0"/>
              </a:ext>
            </a:extLst>
          </a:blip>
          <a:stretch>
            <a:fillRect/>
          </a:stretch>
        </p:blipFill>
        <p:spPr>
          <a:xfrm>
            <a:off x="712520" y="2073994"/>
            <a:ext cx="5795158" cy="4546498"/>
          </a:xfrm>
          <a:prstGeom prst="rect">
            <a:avLst/>
          </a:prstGeom>
        </p:spPr>
      </p:pic>
      <p:pic>
        <p:nvPicPr>
          <p:cNvPr id="921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26" r="13730" b="22037"/>
          <a:stretch/>
        </p:blipFill>
        <p:spPr bwMode="auto">
          <a:xfrm>
            <a:off x="6751120" y="4207064"/>
            <a:ext cx="4878720" cy="113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751120" y="2060077"/>
            <a:ext cx="4878720" cy="1077218"/>
          </a:xfrm>
          <a:prstGeom prst="rect">
            <a:avLst/>
          </a:prstGeom>
        </p:spPr>
        <p:txBody>
          <a:bodyPr wrap="square">
            <a:spAutoFit/>
          </a:bodyPr>
          <a:lstStyle/>
          <a:p>
            <a:pPr algn="just"/>
            <a:r>
              <a:rPr lang="en-US" sz="1600" dirty="0"/>
              <a:t>We can see </a:t>
            </a:r>
            <a:r>
              <a:rPr lang="en-US" sz="1600" dirty="0" smtClean="0"/>
              <a:t>from the correlation graph that </a:t>
            </a:r>
            <a:r>
              <a:rPr lang="en-US" sz="1600" i="1" u="sng" dirty="0"/>
              <a:t>stock 1, stock 5, stock 6 and stock 8</a:t>
            </a:r>
            <a:r>
              <a:rPr lang="en-US" sz="1600" dirty="0"/>
              <a:t> have a positive correlation, while </a:t>
            </a:r>
            <a:r>
              <a:rPr lang="en-US" sz="1600" i="1" u="sng" dirty="0"/>
              <a:t>stock 11</a:t>
            </a:r>
            <a:r>
              <a:rPr lang="en-US" sz="1600" dirty="0"/>
              <a:t> has no correlation among these stocks.</a:t>
            </a:r>
          </a:p>
        </p:txBody>
      </p:sp>
      <p:sp>
        <p:nvSpPr>
          <p:cNvPr id="4" name="矩形 3"/>
          <p:cNvSpPr/>
          <p:nvPr/>
        </p:nvSpPr>
        <p:spPr>
          <a:xfrm>
            <a:off x="6751120" y="3071977"/>
            <a:ext cx="4878720" cy="1077218"/>
          </a:xfrm>
          <a:prstGeom prst="rect">
            <a:avLst/>
          </a:prstGeom>
        </p:spPr>
        <p:txBody>
          <a:bodyPr wrap="square">
            <a:spAutoFit/>
          </a:bodyPr>
          <a:lstStyle/>
          <a:p>
            <a:pPr algn="just"/>
            <a:r>
              <a:rPr lang="en-US" sz="1600" dirty="0"/>
              <a:t>Using the </a:t>
            </a:r>
            <a:r>
              <a:rPr lang="en-US" sz="1600" i="1" u="sng" dirty="0"/>
              <a:t>SAX</a:t>
            </a:r>
            <a:r>
              <a:rPr lang="en-US" sz="1600" dirty="0"/>
              <a:t> to convert the time series data into different symbol. With the result of transformation, </a:t>
            </a:r>
            <a:r>
              <a:rPr lang="en-US" sz="1600" i="1" u="sng" dirty="0"/>
              <a:t>stock 1, stock 5, stock 6 and stock 8</a:t>
            </a:r>
            <a:r>
              <a:rPr lang="en-US" sz="1600" dirty="0"/>
              <a:t> have same pattern.</a:t>
            </a:r>
          </a:p>
        </p:txBody>
      </p:sp>
      <p:sp>
        <p:nvSpPr>
          <p:cNvPr id="6" name="矩形 5"/>
          <p:cNvSpPr/>
          <p:nvPr/>
        </p:nvSpPr>
        <p:spPr>
          <a:xfrm>
            <a:off x="6751120" y="5376081"/>
            <a:ext cx="4878720" cy="1323439"/>
          </a:xfrm>
          <a:prstGeom prst="rect">
            <a:avLst/>
          </a:prstGeom>
        </p:spPr>
        <p:txBody>
          <a:bodyPr wrap="square">
            <a:spAutoFit/>
          </a:bodyPr>
          <a:lstStyle/>
          <a:p>
            <a:pPr algn="just"/>
            <a:r>
              <a:rPr lang="en-US" sz="1600" dirty="0"/>
              <a:t>These 4 stocks are positive correlate and when one stock’s price goes up, other stocks will likely to go up as well. Thus the 4 stocks are selected as the stock portfolio and label them to prepare for modeling.</a:t>
            </a:r>
          </a:p>
        </p:txBody>
      </p:sp>
    </p:spTree>
    <p:extLst>
      <p:ext uri="{BB962C8B-B14F-4D97-AF65-F5344CB8AC3E}">
        <p14:creationId xmlns:p14="http://schemas.microsoft.com/office/powerpoint/2010/main" val="55616044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90" name="圆角矩形 1789"/>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4</a:t>
            </a:r>
            <a:endParaRPr lang="zh-CN" altLang="en-US" sz="3600" dirty="0"/>
          </a:p>
        </p:txBody>
      </p:sp>
      <p:sp>
        <p:nvSpPr>
          <p:cNvPr id="1792" name="圆角矩形 1791"/>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37"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INTERPRETATION OF DATA</a:t>
            </a:r>
          </a:p>
        </p:txBody>
      </p:sp>
      <p:sp>
        <p:nvSpPr>
          <p:cNvPr id="3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9" name="圆角矩形 3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40" name="文本框 1779"/>
          <p:cNvSpPr txBox="1">
            <a:spLocks noChangeArrowheads="1"/>
          </p:cNvSpPr>
          <p:nvPr/>
        </p:nvSpPr>
        <p:spPr bwMode="auto">
          <a:xfrm>
            <a:off x="1187637" y="1105160"/>
            <a:ext cx="1281116"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Stock list</a:t>
            </a: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41" name="直接连接符 40"/>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矩形 1"/>
          <p:cNvSpPr/>
          <p:nvPr/>
        </p:nvSpPr>
        <p:spPr>
          <a:xfrm>
            <a:off x="898711" y="1693877"/>
            <a:ext cx="10659877" cy="584775"/>
          </a:xfrm>
          <a:prstGeom prst="rect">
            <a:avLst/>
          </a:prstGeom>
        </p:spPr>
        <p:txBody>
          <a:bodyPr wrap="square">
            <a:spAutoFit/>
          </a:bodyPr>
          <a:lstStyle/>
          <a:p>
            <a:pPr algn="just"/>
            <a:r>
              <a:rPr lang="en-US" sz="1600" dirty="0" smtClean="0"/>
              <a:t>Based </a:t>
            </a:r>
            <a:r>
              <a:rPr lang="en-US" sz="1600" dirty="0"/>
              <a:t>on the percentage of price change and sentiment score in the dataset to label the day of the stock that is </a:t>
            </a:r>
            <a:r>
              <a:rPr lang="en-US" sz="1600" i="1" u="sng" dirty="0"/>
              <a:t>buy, hold, or sell</a:t>
            </a:r>
            <a:r>
              <a:rPr lang="en-US" sz="1600" dirty="0"/>
              <a:t>.</a:t>
            </a:r>
          </a:p>
        </p:txBody>
      </p:sp>
      <p:pic>
        <p:nvPicPr>
          <p:cNvPr id="16" name="图片 15"/>
          <p:cNvPicPr/>
          <p:nvPr/>
        </p:nvPicPr>
        <p:blipFill>
          <a:blip r:embed="rId2" cstate="print">
            <a:extLst>
              <a:ext uri="{28A0092B-C50C-407E-A947-70E740481C1C}">
                <a14:useLocalDpi xmlns:a14="http://schemas.microsoft.com/office/drawing/2010/main" val="0"/>
              </a:ext>
            </a:extLst>
          </a:blip>
          <a:stretch>
            <a:fillRect/>
          </a:stretch>
        </p:blipFill>
        <p:spPr>
          <a:xfrm>
            <a:off x="1592283" y="2654135"/>
            <a:ext cx="9007434" cy="3075710"/>
          </a:xfrm>
          <a:prstGeom prst="rect">
            <a:avLst/>
          </a:prstGeom>
        </p:spPr>
      </p:pic>
    </p:spTree>
    <p:extLst>
      <p:ext uri="{BB962C8B-B14F-4D97-AF65-F5344CB8AC3E}">
        <p14:creationId xmlns:p14="http://schemas.microsoft.com/office/powerpoint/2010/main" val="37092983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5122" name="文本框 68"/>
          <p:cNvSpPr txBox="1">
            <a:spLocks noChangeArrowheads="1"/>
          </p:cNvSpPr>
          <p:nvPr/>
        </p:nvSpPr>
        <p:spPr bwMode="auto">
          <a:xfrm>
            <a:off x="4913763" y="1360773"/>
            <a:ext cx="23955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smtClean="0">
                <a:latin typeface="Arial" panose="020B0604020202020204" pitchFamily="34" charset="0"/>
                <a:ea typeface="方正清刻本悦宋简体"/>
                <a:cs typeface="Arial" panose="020B0604020202020204" pitchFamily="34" charset="0"/>
              </a:rPr>
              <a:t>Acquisition of data</a:t>
            </a:r>
            <a:endParaRPr lang="zh-CN" altLang="en-US" sz="2800" b="1" dirty="0">
              <a:latin typeface="Arial" panose="020B0604020202020204" pitchFamily="34" charset="0"/>
              <a:ea typeface="方正清刻本悦宋简体"/>
              <a:cs typeface="Arial" panose="020B0604020202020204" pitchFamily="34" charset="0"/>
            </a:endParaRPr>
          </a:p>
        </p:txBody>
      </p:sp>
      <p:sp>
        <p:nvSpPr>
          <p:cNvPr id="5123" name="文本框 69"/>
          <p:cNvSpPr txBox="1">
            <a:spLocks noChangeArrowheads="1"/>
          </p:cNvSpPr>
          <p:nvPr/>
        </p:nvSpPr>
        <p:spPr bwMode="auto">
          <a:xfrm>
            <a:off x="8721393" y="1330610"/>
            <a:ext cx="23955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800" b="1">
                <a:solidFill>
                  <a:srgbClr val="157E9F"/>
                </a:solidFill>
                <a:ea typeface="方正清刻本悦宋简体"/>
                <a:cs typeface="Arial" panose="020B0604020202020204"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US" altLang="zh-CN" dirty="0">
                <a:solidFill>
                  <a:schemeClr val="tx1"/>
                </a:solidFill>
              </a:rPr>
              <a:t>Management of data</a:t>
            </a:r>
            <a:endParaRPr lang="zh-CN" altLang="en-US" dirty="0">
              <a:solidFill>
                <a:schemeClr val="tx1"/>
              </a:solidFill>
            </a:endParaRPr>
          </a:p>
        </p:txBody>
      </p:sp>
      <p:sp>
        <p:nvSpPr>
          <p:cNvPr id="5124" name="文本框 70"/>
          <p:cNvSpPr txBox="1">
            <a:spLocks noChangeArrowheads="1"/>
          </p:cNvSpPr>
          <p:nvPr/>
        </p:nvSpPr>
        <p:spPr bwMode="auto">
          <a:xfrm>
            <a:off x="4902322" y="3011773"/>
            <a:ext cx="23955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800" b="1">
                <a:solidFill>
                  <a:srgbClr val="157E9F"/>
                </a:solidFill>
                <a:ea typeface="方正清刻本悦宋简体"/>
                <a:cs typeface="Arial" panose="020B0604020202020204"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US" altLang="zh-CN" dirty="0">
                <a:solidFill>
                  <a:schemeClr val="tx1"/>
                </a:solidFill>
              </a:rPr>
              <a:t>Processing of data</a:t>
            </a:r>
            <a:endParaRPr lang="zh-CN" altLang="en-US" dirty="0">
              <a:solidFill>
                <a:schemeClr val="tx1"/>
              </a:solidFill>
            </a:endParaRPr>
          </a:p>
        </p:txBody>
      </p:sp>
      <p:sp>
        <p:nvSpPr>
          <p:cNvPr id="5125" name="文本框 71"/>
          <p:cNvSpPr txBox="1">
            <a:spLocks noChangeArrowheads="1"/>
          </p:cNvSpPr>
          <p:nvPr/>
        </p:nvSpPr>
        <p:spPr bwMode="auto">
          <a:xfrm>
            <a:off x="8713456" y="3011772"/>
            <a:ext cx="268529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800" b="1">
                <a:solidFill>
                  <a:srgbClr val="157E9F"/>
                </a:solidFill>
                <a:ea typeface="方正清刻本悦宋简体"/>
                <a:cs typeface="Arial" panose="020B0604020202020204"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US" altLang="zh-CN" dirty="0">
                <a:solidFill>
                  <a:schemeClr val="tx1"/>
                </a:solidFill>
              </a:rPr>
              <a:t>Interpretation of data</a:t>
            </a:r>
            <a:endParaRPr lang="zh-CN" altLang="en-US" dirty="0">
              <a:solidFill>
                <a:schemeClr val="tx1"/>
              </a:solidFill>
            </a:endParaRPr>
          </a:p>
        </p:txBody>
      </p:sp>
      <p:sp>
        <p:nvSpPr>
          <p:cNvPr id="5126" name="文本框 72"/>
          <p:cNvSpPr txBox="1">
            <a:spLocks noChangeArrowheads="1"/>
          </p:cNvSpPr>
          <p:nvPr/>
        </p:nvSpPr>
        <p:spPr bwMode="auto">
          <a:xfrm>
            <a:off x="8713456" y="4778730"/>
            <a:ext cx="28849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800" b="1">
                <a:solidFill>
                  <a:srgbClr val="157E9F"/>
                </a:solidFill>
                <a:ea typeface="方正清刻本悦宋简体"/>
                <a:cs typeface="Arial" panose="020B0604020202020204"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US" altLang="zh-CN" sz="2400" dirty="0">
                <a:solidFill>
                  <a:schemeClr val="tx1"/>
                </a:solidFill>
              </a:rPr>
              <a:t>Provide </a:t>
            </a:r>
            <a:r>
              <a:rPr lang="en-US" altLang="zh-CN" sz="2400" dirty="0" smtClean="0">
                <a:solidFill>
                  <a:schemeClr val="tx1"/>
                </a:solidFill>
              </a:rPr>
              <a:t>recommendations</a:t>
            </a:r>
            <a:endParaRPr lang="en-US" altLang="zh-CN" sz="2400" dirty="0">
              <a:solidFill>
                <a:schemeClr val="tx1"/>
              </a:solidFill>
            </a:endParaRPr>
          </a:p>
        </p:txBody>
      </p:sp>
      <p:sp>
        <p:nvSpPr>
          <p:cNvPr id="2" name="矩形 1"/>
          <p:cNvSpPr/>
          <p:nvPr/>
        </p:nvSpPr>
        <p:spPr>
          <a:xfrm>
            <a:off x="0" y="0"/>
            <a:ext cx="3033713" cy="6858000"/>
          </a:xfrm>
          <a:prstGeom prst="rect">
            <a:avLst/>
          </a:prstGeom>
          <a:solidFill>
            <a:srgbClr val="157E9F"/>
          </a:solid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9" name="矩形 126"/>
          <p:cNvSpPr>
            <a:spLocks noChangeArrowheads="1"/>
          </p:cNvSpPr>
          <p:nvPr/>
        </p:nvSpPr>
        <p:spPr bwMode="auto">
          <a:xfrm>
            <a:off x="56272" y="2694788"/>
            <a:ext cx="29211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kumimoji="1" lang="en-US" altLang="zh-CN" sz="4000" b="1" dirty="0" smtClean="0">
                <a:solidFill>
                  <a:schemeClr val="bg1"/>
                </a:solidFill>
                <a:latin typeface="Times New Roman" panose="02020603050405020304" pitchFamily="18" charset="0"/>
                <a:ea typeface="方正清刻本悦宋简体"/>
                <a:cs typeface="Times New Roman" panose="02020603050405020304" pitchFamily="18" charset="0"/>
              </a:rPr>
              <a:t>Table </a:t>
            </a:r>
          </a:p>
          <a:p>
            <a:pPr algn="ctr"/>
            <a:r>
              <a:rPr kumimoji="1" lang="en-US" altLang="zh-CN" sz="4000" b="1" dirty="0" smtClean="0">
                <a:solidFill>
                  <a:schemeClr val="bg1"/>
                </a:solidFill>
                <a:latin typeface="Times New Roman" panose="02020603050405020304" pitchFamily="18" charset="0"/>
                <a:ea typeface="方正清刻本悦宋简体"/>
                <a:cs typeface="Times New Roman" panose="02020603050405020304" pitchFamily="18" charset="0"/>
              </a:rPr>
              <a:t>of </a:t>
            </a:r>
          </a:p>
          <a:p>
            <a:pPr algn="ctr"/>
            <a:r>
              <a:rPr kumimoji="1" lang="en-US" altLang="zh-CN" sz="4000" b="1" dirty="0" smtClean="0">
                <a:solidFill>
                  <a:schemeClr val="bg1"/>
                </a:solidFill>
                <a:latin typeface="Times New Roman" panose="02020603050405020304" pitchFamily="18" charset="0"/>
                <a:ea typeface="方正清刻本悦宋简体"/>
                <a:cs typeface="Times New Roman" panose="02020603050405020304" pitchFamily="18" charset="0"/>
              </a:rPr>
              <a:t>Content</a:t>
            </a:r>
            <a:endParaRPr kumimoji="1" lang="zh-CN" altLang="en-US" sz="4000" b="1" dirty="0">
              <a:solidFill>
                <a:schemeClr val="bg1"/>
              </a:solidFill>
              <a:latin typeface="Times New Roman" panose="02020603050405020304" pitchFamily="18" charset="0"/>
              <a:ea typeface="方正清刻本悦宋简体"/>
              <a:cs typeface="Times New Roman" panose="02020603050405020304" pitchFamily="18" charset="0"/>
            </a:endParaRPr>
          </a:p>
        </p:txBody>
      </p:sp>
      <p:sp>
        <p:nvSpPr>
          <p:cNvPr id="5130" name="文本框 127"/>
          <p:cNvSpPr txBox="1">
            <a:spLocks noChangeArrowheads="1"/>
          </p:cNvSpPr>
          <p:nvPr/>
        </p:nvSpPr>
        <p:spPr bwMode="auto">
          <a:xfrm>
            <a:off x="4913763" y="4769739"/>
            <a:ext cx="28781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800" b="1">
                <a:solidFill>
                  <a:srgbClr val="157E9F"/>
                </a:solidFill>
                <a:ea typeface="方正清刻本悦宋简体"/>
                <a:cs typeface="Arial" panose="020B0604020202020204"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US" altLang="zh-CN" sz="2400" dirty="0">
                <a:solidFill>
                  <a:schemeClr val="tx1"/>
                </a:solidFill>
              </a:rPr>
              <a:t>Communication </a:t>
            </a:r>
            <a:endParaRPr lang="en-US" altLang="zh-CN" sz="2400" dirty="0" smtClean="0">
              <a:solidFill>
                <a:schemeClr val="tx1"/>
              </a:solidFill>
            </a:endParaRPr>
          </a:p>
          <a:p>
            <a:r>
              <a:rPr lang="en-US" altLang="zh-CN" sz="2400" dirty="0" smtClean="0">
                <a:solidFill>
                  <a:schemeClr val="tx1"/>
                </a:solidFill>
              </a:rPr>
              <a:t>of </a:t>
            </a:r>
            <a:r>
              <a:rPr lang="en-US" altLang="zh-CN" sz="2400" dirty="0">
                <a:solidFill>
                  <a:schemeClr val="tx1"/>
                </a:solidFill>
              </a:rPr>
              <a:t>insights of data</a:t>
            </a:r>
          </a:p>
        </p:txBody>
      </p:sp>
      <p:sp>
        <p:nvSpPr>
          <p:cNvPr id="5131" name="文本框 128"/>
          <p:cNvSpPr txBox="1">
            <a:spLocks noChangeArrowheads="1"/>
          </p:cNvSpPr>
          <p:nvPr/>
        </p:nvSpPr>
        <p:spPr bwMode="auto">
          <a:xfrm>
            <a:off x="4092697" y="1483815"/>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01</a:t>
            </a:r>
          </a:p>
        </p:txBody>
      </p:sp>
      <p:sp>
        <p:nvSpPr>
          <p:cNvPr id="130" name="矩形 129"/>
          <p:cNvSpPr/>
          <p:nvPr/>
        </p:nvSpPr>
        <p:spPr>
          <a:xfrm>
            <a:off x="4092697" y="1423490"/>
            <a:ext cx="828675" cy="828675"/>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33" name="文本框 130"/>
          <p:cNvSpPr txBox="1">
            <a:spLocks noChangeArrowheads="1"/>
          </p:cNvSpPr>
          <p:nvPr/>
        </p:nvSpPr>
        <p:spPr bwMode="auto">
          <a:xfrm>
            <a:off x="7892718" y="1453652"/>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02</a:t>
            </a:r>
          </a:p>
        </p:txBody>
      </p:sp>
      <p:sp>
        <p:nvSpPr>
          <p:cNvPr id="132" name="矩形 131"/>
          <p:cNvSpPr/>
          <p:nvPr/>
        </p:nvSpPr>
        <p:spPr>
          <a:xfrm>
            <a:off x="7892718" y="1393327"/>
            <a:ext cx="828675" cy="828675"/>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35" name="文本框 132"/>
          <p:cNvSpPr txBox="1">
            <a:spLocks noChangeArrowheads="1"/>
          </p:cNvSpPr>
          <p:nvPr/>
        </p:nvSpPr>
        <p:spPr bwMode="auto">
          <a:xfrm>
            <a:off x="4073647" y="3134815"/>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03</a:t>
            </a:r>
          </a:p>
        </p:txBody>
      </p:sp>
      <p:sp>
        <p:nvSpPr>
          <p:cNvPr id="134" name="矩形 133"/>
          <p:cNvSpPr/>
          <p:nvPr/>
        </p:nvSpPr>
        <p:spPr>
          <a:xfrm>
            <a:off x="4073647" y="3074490"/>
            <a:ext cx="828675" cy="828675"/>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37" name="文本框 134"/>
          <p:cNvSpPr txBox="1">
            <a:spLocks noChangeArrowheads="1"/>
          </p:cNvSpPr>
          <p:nvPr/>
        </p:nvSpPr>
        <p:spPr bwMode="auto">
          <a:xfrm>
            <a:off x="7884781" y="3134815"/>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04</a:t>
            </a:r>
          </a:p>
        </p:txBody>
      </p:sp>
      <p:sp>
        <p:nvSpPr>
          <p:cNvPr id="136" name="矩形 135"/>
          <p:cNvSpPr/>
          <p:nvPr/>
        </p:nvSpPr>
        <p:spPr>
          <a:xfrm>
            <a:off x="7884781" y="3074490"/>
            <a:ext cx="828675" cy="828675"/>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39" name="文本框 136"/>
          <p:cNvSpPr txBox="1">
            <a:spLocks noChangeArrowheads="1"/>
          </p:cNvSpPr>
          <p:nvPr/>
        </p:nvSpPr>
        <p:spPr bwMode="auto">
          <a:xfrm>
            <a:off x="4073647" y="4841377"/>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05</a:t>
            </a:r>
          </a:p>
        </p:txBody>
      </p:sp>
      <p:sp>
        <p:nvSpPr>
          <p:cNvPr id="138" name="矩形 137"/>
          <p:cNvSpPr/>
          <p:nvPr/>
        </p:nvSpPr>
        <p:spPr>
          <a:xfrm>
            <a:off x="4073647" y="4782640"/>
            <a:ext cx="828675" cy="827087"/>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41" name="文本框 138"/>
          <p:cNvSpPr txBox="1">
            <a:spLocks noChangeArrowheads="1"/>
          </p:cNvSpPr>
          <p:nvPr/>
        </p:nvSpPr>
        <p:spPr bwMode="auto">
          <a:xfrm>
            <a:off x="7884781" y="4841377"/>
            <a:ext cx="828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4000" b="1">
                <a:solidFill>
                  <a:srgbClr val="157E9F"/>
                </a:solidFill>
                <a:latin typeface="微软雅黑" pitchFamily="34" charset="-122"/>
                <a:ea typeface="微软雅黑" pitchFamily="34" charset="-122"/>
              </a:rPr>
              <a:t>06</a:t>
            </a:r>
          </a:p>
        </p:txBody>
      </p:sp>
      <p:sp>
        <p:nvSpPr>
          <p:cNvPr id="140" name="矩形 139"/>
          <p:cNvSpPr/>
          <p:nvPr/>
        </p:nvSpPr>
        <p:spPr>
          <a:xfrm>
            <a:off x="7884781" y="4782640"/>
            <a:ext cx="828675" cy="827087"/>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149"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03" y="761087"/>
            <a:ext cx="2637101" cy="8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8" name="圆角矩形 1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5</a:t>
            </a:r>
            <a:endParaRPr lang="zh-CN" altLang="en-US" sz="3600" dirty="0"/>
          </a:p>
        </p:txBody>
      </p:sp>
      <p:sp>
        <p:nvSpPr>
          <p:cNvPr id="20" name="圆角矩形 1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2"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60" name="矩形 1768"/>
          <p:cNvSpPr>
            <a:spLocks noChangeArrowheads="1"/>
          </p:cNvSpPr>
          <p:nvPr/>
        </p:nvSpPr>
        <p:spPr bwMode="auto">
          <a:xfrm>
            <a:off x="3525839" y="322263"/>
            <a:ext cx="529159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COMMUNICATION OF INSIGHTS OF DATA</a:t>
            </a:r>
          </a:p>
        </p:txBody>
      </p:sp>
      <p:sp>
        <p:nvSpPr>
          <p:cNvPr id="61"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64" name="圆角矩形 63"/>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65" name="文本框 1779"/>
          <p:cNvSpPr txBox="1">
            <a:spLocks noChangeArrowheads="1"/>
          </p:cNvSpPr>
          <p:nvPr/>
        </p:nvSpPr>
        <p:spPr bwMode="auto">
          <a:xfrm>
            <a:off x="1187637" y="1105160"/>
            <a:ext cx="2081015"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Selection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model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66" name="直接连接符 65"/>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898711" y="1569507"/>
            <a:ext cx="10659877" cy="830997"/>
          </a:xfrm>
          <a:prstGeom prst="rect">
            <a:avLst/>
          </a:prstGeom>
        </p:spPr>
        <p:txBody>
          <a:bodyPr wrap="square">
            <a:spAutoFit/>
          </a:bodyPr>
          <a:lstStyle/>
          <a:p>
            <a:pPr algn="just"/>
            <a:r>
              <a:rPr lang="en-US" sz="1600" dirty="0" smtClean="0"/>
              <a:t>With </a:t>
            </a:r>
            <a:r>
              <a:rPr lang="en-US" sz="1600" dirty="0"/>
              <a:t>the Decision Tree model result shows, the ‘returns’ variable has the highest information gain, follow by ‘sentiment’ variable. And the output shows </a:t>
            </a:r>
            <a:r>
              <a:rPr lang="en-US" sz="1600" i="1" u="sng" dirty="0"/>
              <a:t>96% accuracy</a:t>
            </a:r>
            <a:r>
              <a:rPr lang="en-US" sz="1600" dirty="0"/>
              <a:t>. In the model comparison, the output shows that the decision tree model is better than the regression model.</a:t>
            </a:r>
          </a:p>
        </p:txBody>
      </p:sp>
      <p:pic>
        <p:nvPicPr>
          <p:cNvPr id="69" name="图片 68"/>
          <p:cNvPicPr/>
          <p:nvPr/>
        </p:nvPicPr>
        <p:blipFill>
          <a:blip r:embed="rId2" cstate="print">
            <a:extLst>
              <a:ext uri="{28A0092B-C50C-407E-A947-70E740481C1C}">
                <a14:useLocalDpi xmlns:a14="http://schemas.microsoft.com/office/drawing/2010/main" val="0"/>
              </a:ext>
            </a:extLst>
          </a:blip>
          <a:stretch>
            <a:fillRect/>
          </a:stretch>
        </p:blipFill>
        <p:spPr>
          <a:xfrm>
            <a:off x="539750" y="2539920"/>
            <a:ext cx="3851420" cy="1662814"/>
          </a:xfrm>
          <a:prstGeom prst="rect">
            <a:avLst/>
          </a:prstGeom>
        </p:spPr>
      </p:pic>
      <p:pic>
        <p:nvPicPr>
          <p:cNvPr id="70" name="图片 69"/>
          <p:cNvPicPr/>
          <p:nvPr/>
        </p:nvPicPr>
        <p:blipFill rotWithShape="1">
          <a:blip r:embed="rId3" cstate="print">
            <a:extLst>
              <a:ext uri="{28A0092B-C50C-407E-A947-70E740481C1C}">
                <a14:useLocalDpi xmlns:a14="http://schemas.microsoft.com/office/drawing/2010/main" val="0"/>
              </a:ext>
            </a:extLst>
          </a:blip>
          <a:srcRect l="401" t="2640" r="345" b="2052"/>
          <a:stretch/>
        </p:blipFill>
        <p:spPr bwMode="auto">
          <a:xfrm>
            <a:off x="4589812" y="2400505"/>
            <a:ext cx="7160821" cy="2135870"/>
          </a:xfrm>
          <a:prstGeom prst="rect">
            <a:avLst/>
          </a:prstGeom>
          <a:ln>
            <a:noFill/>
          </a:ln>
          <a:extLst>
            <a:ext uri="{53640926-AAD7-44D8-BBD7-CCE9431645EC}">
              <a14:shadowObscured xmlns:a14="http://schemas.microsoft.com/office/drawing/2010/main"/>
            </a:ext>
          </a:extLst>
        </p:spPr>
      </p:pic>
      <p:pic>
        <p:nvPicPr>
          <p:cNvPr id="71" name="图片 70"/>
          <p:cNvPicPr/>
          <p:nvPr/>
        </p:nvPicPr>
        <p:blipFill rotWithShape="1">
          <a:blip r:embed="rId4" cstate="print">
            <a:extLst>
              <a:ext uri="{28A0092B-C50C-407E-A947-70E740481C1C}">
                <a14:useLocalDpi xmlns:a14="http://schemas.microsoft.com/office/drawing/2010/main" val="0"/>
              </a:ext>
            </a:extLst>
          </a:blip>
          <a:srcRect l="1225" t="2730"/>
          <a:stretch/>
        </p:blipFill>
        <p:spPr bwMode="auto">
          <a:xfrm>
            <a:off x="539751" y="4292930"/>
            <a:ext cx="3420670" cy="2392877"/>
          </a:xfrm>
          <a:prstGeom prst="rect">
            <a:avLst/>
          </a:prstGeom>
          <a:ln>
            <a:noFill/>
          </a:ln>
          <a:extLst>
            <a:ext uri="{53640926-AAD7-44D8-BBD7-CCE9431645EC}">
              <a14:shadowObscured xmlns:a14="http://schemas.microsoft.com/office/drawing/2010/main"/>
            </a:ext>
          </a:extLst>
        </p:spPr>
      </p:pic>
      <p:pic>
        <p:nvPicPr>
          <p:cNvPr id="72" name="图片 71"/>
          <p:cNvPicPr/>
          <p:nvPr/>
        </p:nvPicPr>
        <p:blipFill>
          <a:blip r:embed="rId5">
            <a:extLst>
              <a:ext uri="{28A0092B-C50C-407E-A947-70E740481C1C}">
                <a14:useLocalDpi xmlns:a14="http://schemas.microsoft.com/office/drawing/2010/main" val="0"/>
              </a:ext>
            </a:extLst>
          </a:blip>
          <a:stretch>
            <a:fillRect/>
          </a:stretch>
        </p:blipFill>
        <p:spPr>
          <a:xfrm>
            <a:off x="4136909" y="4647766"/>
            <a:ext cx="2034725" cy="1719580"/>
          </a:xfrm>
          <a:prstGeom prst="rect">
            <a:avLst/>
          </a:prstGeom>
        </p:spPr>
      </p:pic>
      <p:pic>
        <p:nvPicPr>
          <p:cNvPr id="73" name="图片 72"/>
          <p:cNvPicPr/>
          <p:nvPr/>
        </p:nvPicPr>
        <p:blipFill rotWithShape="1">
          <a:blip r:embed="rId6">
            <a:extLst>
              <a:ext uri="{28A0092B-C50C-407E-A947-70E740481C1C}">
                <a14:useLocalDpi xmlns:a14="http://schemas.microsoft.com/office/drawing/2010/main" val="0"/>
              </a:ext>
            </a:extLst>
          </a:blip>
          <a:srcRect l="1078" t="2166"/>
          <a:stretch/>
        </p:blipFill>
        <p:spPr bwMode="auto">
          <a:xfrm>
            <a:off x="6747248" y="4647766"/>
            <a:ext cx="4706565" cy="18064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797163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8" name="圆角矩形 1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5</a:t>
            </a:r>
            <a:endParaRPr lang="zh-CN" altLang="en-US" sz="3600" dirty="0"/>
          </a:p>
        </p:txBody>
      </p:sp>
      <p:sp>
        <p:nvSpPr>
          <p:cNvPr id="20" name="圆角矩形 1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2"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60" name="矩形 1768"/>
          <p:cNvSpPr>
            <a:spLocks noChangeArrowheads="1"/>
          </p:cNvSpPr>
          <p:nvPr/>
        </p:nvSpPr>
        <p:spPr bwMode="auto">
          <a:xfrm>
            <a:off x="3525839" y="322263"/>
            <a:ext cx="529159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COMMUNICATION OF INSIGHTS OF DATA</a:t>
            </a:r>
          </a:p>
        </p:txBody>
      </p:sp>
      <p:sp>
        <p:nvSpPr>
          <p:cNvPr id="61"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64" name="圆角矩形 63"/>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65" name="文本框 1779"/>
          <p:cNvSpPr txBox="1">
            <a:spLocks noChangeArrowheads="1"/>
          </p:cNvSpPr>
          <p:nvPr/>
        </p:nvSpPr>
        <p:spPr bwMode="auto">
          <a:xfrm>
            <a:off x="1187637" y="1105160"/>
            <a:ext cx="2165974"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Prediction </a:t>
            </a: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model </a:t>
            </a:r>
            <a:endPar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66" name="直接连接符 65"/>
          <p:cNvCxnSpPr/>
          <p:nvPr/>
        </p:nvCxnSpPr>
        <p:spPr>
          <a:xfrm>
            <a:off x="1274950" y="1530600"/>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898711" y="1569507"/>
            <a:ext cx="10659877" cy="830997"/>
          </a:xfrm>
          <a:prstGeom prst="rect">
            <a:avLst/>
          </a:prstGeom>
        </p:spPr>
        <p:txBody>
          <a:bodyPr wrap="square">
            <a:spAutoFit/>
          </a:bodyPr>
          <a:lstStyle/>
          <a:p>
            <a:pPr algn="just"/>
            <a:r>
              <a:rPr lang="en-US" sz="1600" dirty="0" smtClean="0"/>
              <a:t>The </a:t>
            </a:r>
            <a:r>
              <a:rPr lang="en-US" sz="1600" dirty="0"/>
              <a:t>dataset contains 11 columns and 4 </a:t>
            </a:r>
            <a:r>
              <a:rPr lang="en-US" sz="1600" dirty="0" smtClean="0"/>
              <a:t>stocks</a:t>
            </a:r>
            <a:r>
              <a:rPr lang="en-US" sz="1600" dirty="0"/>
              <a:t>. Decision tree model shows the ‘change’ variable has the highest information gain, and that decide the split of the tree, and sentiment is less </a:t>
            </a:r>
            <a:r>
              <a:rPr lang="en-US" sz="1600" dirty="0" smtClean="0"/>
              <a:t>important </a:t>
            </a:r>
            <a:r>
              <a:rPr lang="en-US" sz="1600" dirty="0"/>
              <a:t>in the dataset. The output of the decision tree model has </a:t>
            </a:r>
            <a:r>
              <a:rPr lang="en-US" sz="1600" i="1" u="sng" dirty="0"/>
              <a:t>93% </a:t>
            </a:r>
            <a:r>
              <a:rPr lang="en-US" sz="1600" i="1" u="sng" dirty="0" smtClean="0"/>
              <a:t>accuracy</a:t>
            </a:r>
            <a:r>
              <a:rPr lang="en-US" sz="1600" dirty="0" smtClean="0"/>
              <a:t>.</a:t>
            </a:r>
            <a:endParaRPr lang="en-US" sz="1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539920"/>
            <a:ext cx="3895684" cy="157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895" y="2351316"/>
            <a:ext cx="7371698" cy="231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32109"/>
            <a:ext cx="2933699" cy="242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024" y="4844508"/>
            <a:ext cx="2230609" cy="1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6682" y="4762005"/>
            <a:ext cx="4947131" cy="189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35848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5" name="圆角矩形 14"/>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6</a:t>
            </a:r>
            <a:endParaRPr lang="zh-CN" altLang="en-US" sz="3600" dirty="0"/>
          </a:p>
        </p:txBody>
      </p:sp>
      <p:sp>
        <p:nvSpPr>
          <p:cNvPr id="17" name="圆角矩形 16"/>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9"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16" name="矩形 1768"/>
          <p:cNvSpPr>
            <a:spLocks noChangeArrowheads="1"/>
          </p:cNvSpPr>
          <p:nvPr/>
        </p:nvSpPr>
        <p:spPr bwMode="auto">
          <a:xfrm>
            <a:off x="3525839" y="322263"/>
            <a:ext cx="529159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PROVIDE RECOMMENDATIONS</a:t>
            </a:r>
          </a:p>
        </p:txBody>
      </p:sp>
      <p:sp>
        <p:nvSpPr>
          <p:cNvPr id="1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4" name="矩形 3"/>
          <p:cNvSpPr/>
          <p:nvPr/>
        </p:nvSpPr>
        <p:spPr>
          <a:xfrm>
            <a:off x="477838" y="1352176"/>
            <a:ext cx="11018838" cy="584775"/>
          </a:xfrm>
          <a:prstGeom prst="rect">
            <a:avLst/>
          </a:prstGeom>
        </p:spPr>
        <p:txBody>
          <a:bodyPr wrap="square">
            <a:spAutoFit/>
          </a:bodyPr>
          <a:lstStyle/>
          <a:p>
            <a:pPr algn="just"/>
            <a:r>
              <a:rPr lang="en-US" sz="1600" dirty="0"/>
              <a:t>There are around 40 days of record of each stock in the dataset, assume that we have brought the stock </a:t>
            </a:r>
            <a:r>
              <a:rPr lang="en-US" sz="1600" i="1" u="sng" dirty="0"/>
              <a:t>AIRASIA GROUP BERHAD</a:t>
            </a:r>
            <a:r>
              <a:rPr lang="en-US" sz="1600" dirty="0"/>
              <a:t> in the first day, we can calculate the change from day one till day 40</a:t>
            </a:r>
            <a:r>
              <a:rPr lang="en-US" sz="1600" dirty="0" smtClean="0"/>
              <a:t>.</a:t>
            </a:r>
            <a:endParaRPr lang="en-US" sz="1600" dirty="0"/>
          </a:p>
        </p:txBody>
      </p:sp>
      <p:pic>
        <p:nvPicPr>
          <p:cNvPr id="24" name="图片 23"/>
          <p:cNvPicPr/>
          <p:nvPr/>
        </p:nvPicPr>
        <p:blipFill rotWithShape="1">
          <a:blip r:embed="rId2" cstate="print">
            <a:extLst>
              <a:ext uri="{28A0092B-C50C-407E-A947-70E740481C1C}">
                <a14:useLocalDpi xmlns:a14="http://schemas.microsoft.com/office/drawing/2010/main" val="0"/>
              </a:ext>
            </a:extLst>
          </a:blip>
          <a:srcRect l="709" t="2059"/>
          <a:stretch/>
        </p:blipFill>
        <p:spPr bwMode="auto">
          <a:xfrm>
            <a:off x="477838" y="2422243"/>
            <a:ext cx="5053529" cy="3130184"/>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6127089" y="2422243"/>
            <a:ext cx="5326723" cy="830997"/>
          </a:xfrm>
          <a:prstGeom prst="rect">
            <a:avLst/>
          </a:prstGeom>
        </p:spPr>
        <p:txBody>
          <a:bodyPr wrap="square">
            <a:spAutoFit/>
          </a:bodyPr>
          <a:lstStyle/>
          <a:p>
            <a:pPr lvl="0" algn="just"/>
            <a:r>
              <a:rPr lang="en-US" sz="1600" dirty="0" smtClean="0">
                <a:solidFill>
                  <a:prstClr val="black"/>
                </a:solidFill>
              </a:rPr>
              <a:t>We can see that </a:t>
            </a:r>
            <a:r>
              <a:rPr lang="en-US" sz="1600" i="1" u="sng" dirty="0" smtClean="0">
                <a:solidFill>
                  <a:prstClr val="black"/>
                </a:solidFill>
              </a:rPr>
              <a:t>AIRASIA </a:t>
            </a:r>
            <a:r>
              <a:rPr lang="en-US" sz="1600" i="1" u="sng" dirty="0">
                <a:solidFill>
                  <a:prstClr val="black"/>
                </a:solidFill>
              </a:rPr>
              <a:t>GROUP BERHAD</a:t>
            </a:r>
            <a:r>
              <a:rPr lang="en-US" sz="1600" dirty="0">
                <a:solidFill>
                  <a:prstClr val="black"/>
                </a:solidFill>
              </a:rPr>
              <a:t> </a:t>
            </a:r>
            <a:r>
              <a:rPr lang="en-US" sz="1600" dirty="0" smtClean="0">
                <a:solidFill>
                  <a:prstClr val="black"/>
                </a:solidFill>
              </a:rPr>
              <a:t>stock price has </a:t>
            </a:r>
            <a:r>
              <a:rPr lang="en-US" sz="1600" i="1" u="sng" dirty="0">
                <a:solidFill>
                  <a:prstClr val="black"/>
                </a:solidFill>
              </a:rPr>
              <a:t>decrease 19%</a:t>
            </a:r>
            <a:r>
              <a:rPr lang="en-US" sz="1600" dirty="0">
                <a:solidFill>
                  <a:prstClr val="black"/>
                </a:solidFill>
              </a:rPr>
              <a:t> compare to the first day and the visualization also indicate the same trend of the stock. </a:t>
            </a:r>
          </a:p>
        </p:txBody>
      </p:sp>
      <p:sp>
        <p:nvSpPr>
          <p:cNvPr id="6" name="矩形 5"/>
          <p:cNvSpPr/>
          <p:nvPr/>
        </p:nvSpPr>
        <p:spPr>
          <a:xfrm>
            <a:off x="6127088" y="3598936"/>
            <a:ext cx="5326723" cy="2308324"/>
          </a:xfrm>
          <a:prstGeom prst="rect">
            <a:avLst/>
          </a:prstGeom>
        </p:spPr>
        <p:txBody>
          <a:bodyPr wrap="square">
            <a:spAutoFit/>
          </a:bodyPr>
          <a:lstStyle/>
          <a:p>
            <a:pPr lvl="0" algn="just"/>
            <a:r>
              <a:rPr lang="en-US" sz="1600" dirty="0">
                <a:solidFill>
                  <a:prstClr val="black"/>
                </a:solidFill>
              </a:rPr>
              <a:t>By analyzing such a stock in this way, it can be extended to multiple stocks for analysis and comparison. </a:t>
            </a:r>
            <a:endParaRPr lang="en-US" sz="1600" dirty="0" smtClean="0">
              <a:solidFill>
                <a:prstClr val="black"/>
              </a:solidFill>
            </a:endParaRPr>
          </a:p>
          <a:p>
            <a:pPr lvl="0" algn="just"/>
            <a:endParaRPr lang="en-US" sz="1600" dirty="0" smtClean="0">
              <a:solidFill>
                <a:prstClr val="black"/>
              </a:solidFill>
            </a:endParaRPr>
          </a:p>
          <a:p>
            <a:pPr lvl="0" algn="just"/>
            <a:r>
              <a:rPr lang="en-US" sz="1600" dirty="0" smtClean="0">
                <a:solidFill>
                  <a:prstClr val="black"/>
                </a:solidFill>
              </a:rPr>
              <a:t>First</a:t>
            </a:r>
            <a:r>
              <a:rPr lang="en-US" sz="1600" dirty="0">
                <a:solidFill>
                  <a:prstClr val="black"/>
                </a:solidFill>
              </a:rPr>
              <a:t>, the user can understand the real situation of the market, select a stock of a sector to invest, and compare the same sector to select a stock that is more worthy of investment. With those indicators, a user can choose their own stock portfolio and then decide whether to buy or hold or sell of the stock. </a:t>
            </a:r>
          </a:p>
        </p:txBody>
      </p:sp>
    </p:spTree>
    <p:extLst>
      <p:ext uri="{BB962C8B-B14F-4D97-AF65-F5344CB8AC3E}">
        <p14:creationId xmlns:p14="http://schemas.microsoft.com/office/powerpoint/2010/main" val="29339367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5" name="圆角矩形 14"/>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6</a:t>
            </a:r>
            <a:endParaRPr lang="zh-CN" altLang="en-US" sz="3600" dirty="0"/>
          </a:p>
        </p:txBody>
      </p:sp>
      <p:sp>
        <p:nvSpPr>
          <p:cNvPr id="17" name="圆角矩形 16"/>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9"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16" name="矩形 1768"/>
          <p:cNvSpPr>
            <a:spLocks noChangeArrowheads="1"/>
          </p:cNvSpPr>
          <p:nvPr/>
        </p:nvSpPr>
        <p:spPr bwMode="auto">
          <a:xfrm>
            <a:off x="3525839" y="322263"/>
            <a:ext cx="529159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PROVIDE RECOMMENDATIONS</a:t>
            </a:r>
          </a:p>
        </p:txBody>
      </p:sp>
      <p:sp>
        <p:nvSpPr>
          <p:cNvPr id="1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26" name="文本框 67"/>
          <p:cNvSpPr txBox="1"/>
          <p:nvPr/>
        </p:nvSpPr>
        <p:spPr>
          <a:xfrm>
            <a:off x="920749" y="2088111"/>
            <a:ext cx="3365020" cy="414983"/>
          </a:xfrm>
          <a:prstGeom prst="rect">
            <a:avLst/>
          </a:prstGeom>
          <a:noFill/>
        </p:spPr>
        <p:txBody>
          <a:bodyPr wrap="none" lIns="91438" tIns="45719" rIns="91438" bIns="45719">
            <a:spAutoFit/>
          </a:bodyPr>
          <a:lstStyle/>
          <a:p>
            <a:pPr fontAlgn="auto">
              <a:lnSpc>
                <a:spcPct val="130000"/>
              </a:lnSpc>
              <a:spcBef>
                <a:spcPts val="0"/>
              </a:spcBef>
              <a:spcAft>
                <a:spcPts val="0"/>
              </a:spcAft>
              <a:defRPr/>
            </a:pPr>
            <a:r>
              <a:rPr lang="en-US" altLang="zh-CN" dirty="0" smtClean="0">
                <a:solidFill>
                  <a:schemeClr val="tx1">
                    <a:lumMod val="75000"/>
                    <a:lumOff val="25000"/>
                  </a:schemeClr>
                </a:solidFill>
                <a:ea typeface="微软雅黑" pitchFamily="34" charset="-122"/>
                <a:cs typeface="Arial" panose="020B0604020202020204" pitchFamily="34" charset="0"/>
              </a:rPr>
              <a:t>(1) Understand </a:t>
            </a:r>
            <a:r>
              <a:rPr lang="en-US" altLang="zh-CN" dirty="0">
                <a:solidFill>
                  <a:schemeClr val="tx1">
                    <a:lumMod val="75000"/>
                    <a:lumOff val="25000"/>
                  </a:schemeClr>
                </a:solidFill>
                <a:ea typeface="微软雅黑" pitchFamily="34" charset="-122"/>
                <a:cs typeface="Arial" panose="020B0604020202020204" pitchFamily="34" charset="0"/>
              </a:rPr>
              <a:t>industry </a:t>
            </a:r>
            <a:r>
              <a:rPr lang="en-US" altLang="zh-CN" dirty="0" smtClean="0">
                <a:solidFill>
                  <a:schemeClr val="tx1">
                    <a:lumMod val="75000"/>
                    <a:lumOff val="25000"/>
                  </a:schemeClr>
                </a:solidFill>
                <a:ea typeface="微软雅黑" pitchFamily="34" charset="-122"/>
                <a:cs typeface="Arial" panose="020B0604020202020204" pitchFamily="34" charset="0"/>
              </a:rPr>
              <a:t>trends </a:t>
            </a:r>
            <a:endParaRPr lang="zh-CN" altLang="en-US" dirty="0">
              <a:solidFill>
                <a:schemeClr val="tx1">
                  <a:lumMod val="75000"/>
                  <a:lumOff val="25000"/>
                </a:schemeClr>
              </a:solidFill>
              <a:ea typeface="微软雅黑" pitchFamily="34" charset="-122"/>
              <a:cs typeface="Arial" panose="020B0604020202020204" pitchFamily="34" charset="0"/>
            </a:endParaRPr>
          </a:p>
        </p:txBody>
      </p:sp>
      <p:cxnSp>
        <p:nvCxnSpPr>
          <p:cNvPr id="27" name="直接连接符 26"/>
          <p:cNvCxnSpPr/>
          <p:nvPr/>
        </p:nvCxnSpPr>
        <p:spPr>
          <a:xfrm>
            <a:off x="1009649" y="2463937"/>
            <a:ext cx="566432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rot="10800000" flipV="1">
            <a:off x="784224" y="1190510"/>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3600" dirty="0">
              <a:latin typeface="微软雅黑" pitchFamily="34" charset="-122"/>
              <a:ea typeface="微软雅黑" pitchFamily="34" charset="-122"/>
            </a:endParaRPr>
          </a:p>
        </p:txBody>
      </p:sp>
      <p:sp>
        <p:nvSpPr>
          <p:cNvPr id="38" name="文本框 1779"/>
          <p:cNvSpPr txBox="1">
            <a:spLocks noChangeArrowheads="1"/>
          </p:cNvSpPr>
          <p:nvPr/>
        </p:nvSpPr>
        <p:spPr bwMode="auto">
          <a:xfrm>
            <a:off x="1209674" y="1158760"/>
            <a:ext cx="6404313"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dirty="0">
                <a:latin typeface="Arial" panose="020B0604020202020204" pitchFamily="34" charset="0"/>
                <a:cs typeface="Arial" panose="020B0604020202020204" pitchFamily="34" charset="0"/>
              </a:rPr>
              <a:t>The steps of investment in this project consist mainly 3 </a:t>
            </a:r>
            <a:r>
              <a:rPr lang="en-US" altLang="zh-CN" dirty="0" smtClean="0">
                <a:latin typeface="Arial" panose="020B0604020202020204" pitchFamily="34" charset="0"/>
                <a:cs typeface="Arial" panose="020B0604020202020204" pitchFamily="34" charset="0"/>
              </a:rPr>
              <a:t>parts</a:t>
            </a:r>
            <a:endParaRPr lang="en-US" altLang="zh-CN" dirty="0">
              <a:latin typeface="Arial" panose="020B0604020202020204" pitchFamily="34" charset="0"/>
              <a:cs typeface="Arial" panose="020B0604020202020204" pitchFamily="34" charset="0"/>
            </a:endParaRPr>
          </a:p>
        </p:txBody>
      </p:sp>
      <p:cxnSp>
        <p:nvCxnSpPr>
          <p:cNvPr id="39" name="直接连接符 38"/>
          <p:cNvCxnSpPr/>
          <p:nvPr/>
        </p:nvCxnSpPr>
        <p:spPr>
          <a:xfrm>
            <a:off x="1296987" y="1528648"/>
            <a:ext cx="6879173" cy="44064"/>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009648" y="2503094"/>
            <a:ext cx="10307638" cy="584775"/>
          </a:xfrm>
          <a:prstGeom prst="rect">
            <a:avLst/>
          </a:prstGeom>
        </p:spPr>
        <p:txBody>
          <a:bodyPr wrap="square">
            <a:spAutoFit/>
          </a:bodyPr>
          <a:lstStyle/>
          <a:p>
            <a:pPr marL="0" marR="0" algn="just">
              <a:spcBef>
                <a:spcPts val="0"/>
              </a:spcBef>
              <a:spcAft>
                <a:spcPts val="0"/>
              </a:spcAft>
            </a:pPr>
            <a:r>
              <a:rPr lang="en-US" sz="1600" dirty="0">
                <a:ea typeface="SimSun"/>
                <a:cs typeface="Arial" panose="020B0604020202020204" pitchFamily="34" charset="0"/>
              </a:rPr>
              <a:t>Use </a:t>
            </a:r>
            <a:r>
              <a:rPr lang="en-US" sz="1600" u="sng" dirty="0">
                <a:ea typeface="SimSun"/>
                <a:cs typeface="Arial" panose="020B0604020202020204" pitchFamily="34" charset="0"/>
              </a:rPr>
              <a:t>news data</a:t>
            </a:r>
            <a:r>
              <a:rPr lang="en-US" sz="1600" dirty="0">
                <a:ea typeface="SimSun"/>
                <a:cs typeface="Arial" panose="020B0604020202020204" pitchFamily="34" charset="0"/>
              </a:rPr>
              <a:t> and </a:t>
            </a:r>
            <a:r>
              <a:rPr lang="en-US" sz="1600" u="sng" dirty="0">
                <a:ea typeface="SimSun"/>
                <a:cs typeface="Arial" panose="020B0604020202020204" pitchFamily="34" charset="0"/>
              </a:rPr>
              <a:t>forum data</a:t>
            </a:r>
            <a:r>
              <a:rPr lang="en-US" sz="1600" dirty="0">
                <a:ea typeface="SimSun"/>
                <a:cs typeface="Arial" panose="020B0604020202020204" pitchFamily="34" charset="0"/>
              </a:rPr>
              <a:t> to find the hottest stocks, and to sort and find the most popular industries amount all the sectors.</a:t>
            </a:r>
          </a:p>
        </p:txBody>
      </p:sp>
      <p:sp>
        <p:nvSpPr>
          <p:cNvPr id="48" name="文本框 67"/>
          <p:cNvSpPr txBox="1"/>
          <p:nvPr/>
        </p:nvSpPr>
        <p:spPr>
          <a:xfrm>
            <a:off x="920748" y="3302832"/>
            <a:ext cx="4891079" cy="452430"/>
          </a:xfrm>
          <a:prstGeom prst="rect">
            <a:avLst/>
          </a:prstGeom>
          <a:noFill/>
        </p:spPr>
        <p:txBody>
          <a:bodyPr wrap="none" lIns="91438" tIns="45719" rIns="91438" bIns="45719">
            <a:spAutoFit/>
          </a:bodyPr>
          <a:lstStyle/>
          <a:p>
            <a:pPr fontAlgn="auto">
              <a:lnSpc>
                <a:spcPct val="130000"/>
              </a:lnSpc>
              <a:spcBef>
                <a:spcPts val="0"/>
              </a:spcBef>
              <a:spcAft>
                <a:spcPts val="0"/>
              </a:spcAft>
              <a:defRPr/>
            </a:pPr>
            <a:r>
              <a:rPr lang="en-US" altLang="zh-CN" dirty="0" smtClean="0">
                <a:solidFill>
                  <a:schemeClr val="tx1">
                    <a:lumMod val="75000"/>
                    <a:lumOff val="25000"/>
                  </a:schemeClr>
                </a:solidFill>
                <a:ea typeface="微软雅黑" pitchFamily="34" charset="-122"/>
                <a:cs typeface="Arial" panose="020B0604020202020204" pitchFamily="34" charset="0"/>
              </a:rPr>
              <a:t>(2) </a:t>
            </a:r>
            <a:r>
              <a:rPr lang="en-US" altLang="zh-CN" dirty="0">
                <a:solidFill>
                  <a:schemeClr val="tx1">
                    <a:lumMod val="75000"/>
                    <a:lumOff val="25000"/>
                  </a:schemeClr>
                </a:solidFill>
                <a:ea typeface="微软雅黑" pitchFamily="34" charset="-122"/>
                <a:cs typeface="Arial" panose="020B0604020202020204" pitchFamily="34" charset="0"/>
              </a:rPr>
              <a:t>Selecting the leading stocks in the industry</a:t>
            </a:r>
            <a:endParaRPr lang="zh-CN" altLang="en-US" dirty="0">
              <a:solidFill>
                <a:schemeClr val="tx1">
                  <a:lumMod val="75000"/>
                  <a:lumOff val="25000"/>
                </a:schemeClr>
              </a:solidFill>
              <a:ea typeface="微软雅黑" pitchFamily="34" charset="-122"/>
              <a:cs typeface="Arial" panose="020B0604020202020204" pitchFamily="34" charset="0"/>
            </a:endParaRPr>
          </a:p>
        </p:txBody>
      </p:sp>
      <p:cxnSp>
        <p:nvCxnSpPr>
          <p:cNvPr id="49" name="直接连接符 48"/>
          <p:cNvCxnSpPr/>
          <p:nvPr/>
        </p:nvCxnSpPr>
        <p:spPr>
          <a:xfrm>
            <a:off x="1009648" y="3678658"/>
            <a:ext cx="557542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984248" y="3755262"/>
            <a:ext cx="10307638" cy="584775"/>
          </a:xfrm>
          <a:prstGeom prst="rect">
            <a:avLst/>
          </a:prstGeom>
        </p:spPr>
        <p:txBody>
          <a:bodyPr wrap="square">
            <a:spAutoFit/>
          </a:bodyPr>
          <a:lstStyle/>
          <a:p>
            <a:pPr marL="0" marR="0" algn="just">
              <a:spcBef>
                <a:spcPts val="0"/>
              </a:spcBef>
              <a:spcAft>
                <a:spcPts val="0"/>
              </a:spcAft>
            </a:pPr>
            <a:r>
              <a:rPr lang="en-US" sz="1600" dirty="0" smtClean="0">
                <a:ea typeface="SimSun"/>
                <a:cs typeface="Arial" panose="020B0604020202020204" pitchFamily="34" charset="0"/>
              </a:rPr>
              <a:t>Use </a:t>
            </a:r>
            <a:r>
              <a:rPr lang="en-US" sz="1600" dirty="0">
                <a:ea typeface="SimSun"/>
                <a:cs typeface="Arial" panose="020B0604020202020204" pitchFamily="34" charset="0"/>
              </a:rPr>
              <a:t>stock indicators such as </a:t>
            </a:r>
            <a:r>
              <a:rPr lang="en-US" sz="1600" u="sng" dirty="0">
                <a:ea typeface="SimSun"/>
                <a:cs typeface="Arial" panose="020B0604020202020204" pitchFamily="34" charset="0"/>
              </a:rPr>
              <a:t>ROE, PE, EPS, DPS, DY, RSI, Sentiment, etc.</a:t>
            </a:r>
            <a:r>
              <a:rPr lang="en-US" sz="1600" dirty="0">
                <a:ea typeface="SimSun"/>
                <a:cs typeface="Arial" panose="020B0604020202020204" pitchFamily="34" charset="0"/>
              </a:rPr>
              <a:t> to screen out better stocks for analysis.</a:t>
            </a:r>
          </a:p>
        </p:txBody>
      </p:sp>
      <p:sp>
        <p:nvSpPr>
          <p:cNvPr id="54" name="文本框 67"/>
          <p:cNvSpPr txBox="1"/>
          <p:nvPr/>
        </p:nvSpPr>
        <p:spPr>
          <a:xfrm>
            <a:off x="920749" y="4558550"/>
            <a:ext cx="3211131" cy="452430"/>
          </a:xfrm>
          <a:prstGeom prst="rect">
            <a:avLst/>
          </a:prstGeom>
          <a:noFill/>
        </p:spPr>
        <p:txBody>
          <a:bodyPr wrap="none" lIns="91438" tIns="45719" rIns="91438" bIns="45719">
            <a:spAutoFit/>
          </a:bodyPr>
          <a:lstStyle/>
          <a:p>
            <a:pPr fontAlgn="auto">
              <a:lnSpc>
                <a:spcPct val="130000"/>
              </a:lnSpc>
              <a:spcBef>
                <a:spcPts val="0"/>
              </a:spcBef>
              <a:spcAft>
                <a:spcPts val="0"/>
              </a:spcAft>
              <a:defRPr/>
            </a:pPr>
            <a:r>
              <a:rPr lang="en-US" altLang="zh-CN" dirty="0" smtClean="0">
                <a:solidFill>
                  <a:schemeClr val="tx1">
                    <a:lumMod val="75000"/>
                    <a:lumOff val="25000"/>
                  </a:schemeClr>
                </a:solidFill>
                <a:ea typeface="微软雅黑" pitchFamily="34" charset="-122"/>
                <a:cs typeface="Arial" panose="020B0604020202020204" pitchFamily="34" charset="0"/>
              </a:rPr>
              <a:t>(3) </a:t>
            </a:r>
            <a:r>
              <a:rPr lang="en-US" altLang="zh-CN" dirty="0">
                <a:solidFill>
                  <a:schemeClr val="tx1">
                    <a:lumMod val="75000"/>
                    <a:lumOff val="25000"/>
                  </a:schemeClr>
                </a:solidFill>
                <a:ea typeface="微软雅黑" pitchFamily="34" charset="-122"/>
                <a:cs typeface="Arial" panose="020B0604020202020204" pitchFamily="34" charset="0"/>
              </a:rPr>
              <a:t>Specific analysis of </a:t>
            </a:r>
            <a:r>
              <a:rPr lang="en-US" altLang="zh-CN" dirty="0" smtClean="0">
                <a:solidFill>
                  <a:schemeClr val="tx1">
                    <a:lumMod val="75000"/>
                    <a:lumOff val="25000"/>
                  </a:schemeClr>
                </a:solidFill>
                <a:ea typeface="微软雅黑" pitchFamily="34" charset="-122"/>
                <a:cs typeface="Arial" panose="020B0604020202020204" pitchFamily="34" charset="0"/>
              </a:rPr>
              <a:t>stocks</a:t>
            </a:r>
            <a:endParaRPr lang="en-US" altLang="zh-CN" dirty="0">
              <a:solidFill>
                <a:schemeClr val="tx1">
                  <a:lumMod val="75000"/>
                  <a:lumOff val="25000"/>
                </a:schemeClr>
              </a:solidFill>
              <a:ea typeface="微软雅黑" pitchFamily="34" charset="-122"/>
              <a:cs typeface="Arial" panose="020B0604020202020204" pitchFamily="34" charset="0"/>
            </a:endParaRPr>
          </a:p>
        </p:txBody>
      </p:sp>
      <p:cxnSp>
        <p:nvCxnSpPr>
          <p:cNvPr id="55" name="直接连接符 54"/>
          <p:cNvCxnSpPr/>
          <p:nvPr/>
        </p:nvCxnSpPr>
        <p:spPr>
          <a:xfrm>
            <a:off x="984248" y="4939410"/>
            <a:ext cx="56008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57274" y="5010980"/>
            <a:ext cx="10244139" cy="584775"/>
          </a:xfrm>
          <a:prstGeom prst="rect">
            <a:avLst/>
          </a:prstGeom>
        </p:spPr>
        <p:txBody>
          <a:bodyPr wrap="square">
            <a:spAutoFit/>
          </a:bodyPr>
          <a:lstStyle/>
          <a:p>
            <a:pPr algn="just">
              <a:spcBef>
                <a:spcPts val="0"/>
              </a:spcBef>
              <a:spcAft>
                <a:spcPts val="0"/>
              </a:spcAft>
            </a:pPr>
            <a:r>
              <a:rPr lang="en-US" sz="1600" dirty="0" smtClean="0">
                <a:ea typeface="SimSun"/>
                <a:cs typeface="Arial" panose="020B0604020202020204" pitchFamily="34" charset="0"/>
              </a:rPr>
              <a:t>By </a:t>
            </a:r>
            <a:r>
              <a:rPr lang="en-US" sz="1600" dirty="0">
                <a:ea typeface="SimSun"/>
                <a:cs typeface="Arial" panose="020B0604020202020204" pitchFamily="34" charset="0"/>
              </a:rPr>
              <a:t>looking at the timing diagram of the variables and the candlestick chart, the overall trend of the stock is obtained, the profit and loss indicator is defined, and the data is labeled, respectively, </a:t>
            </a:r>
            <a:r>
              <a:rPr lang="en-US" sz="1600" u="sng" dirty="0">
                <a:ea typeface="SimSun"/>
                <a:cs typeface="Arial" panose="020B0604020202020204" pitchFamily="34" charset="0"/>
              </a:rPr>
              <a:t>buy, hold, and sell</a:t>
            </a:r>
            <a:r>
              <a:rPr lang="en-US" sz="1600" dirty="0" smtClean="0">
                <a:ea typeface="SimSun"/>
                <a:cs typeface="Arial" panose="020B0604020202020204" pitchFamily="34" charset="0"/>
              </a:rPr>
              <a:t>.</a:t>
            </a:r>
            <a:endParaRPr lang="en-US" sz="1600" dirty="0">
              <a:ea typeface="SimSun"/>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5" name="圆角矩形 14"/>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6</a:t>
            </a:r>
            <a:endParaRPr lang="zh-CN" altLang="en-US" sz="3600" dirty="0"/>
          </a:p>
        </p:txBody>
      </p:sp>
      <p:sp>
        <p:nvSpPr>
          <p:cNvPr id="17" name="圆角矩形 16"/>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9"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16" name="矩形 1768"/>
          <p:cNvSpPr>
            <a:spLocks noChangeArrowheads="1"/>
          </p:cNvSpPr>
          <p:nvPr/>
        </p:nvSpPr>
        <p:spPr bwMode="auto">
          <a:xfrm>
            <a:off x="3525839" y="322263"/>
            <a:ext cx="529159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PROVIDE RECOMMENDATIONS</a:t>
            </a:r>
          </a:p>
        </p:txBody>
      </p:sp>
      <p:sp>
        <p:nvSpPr>
          <p:cNvPr id="18"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23" name="圆角矩形 22"/>
          <p:cNvSpPr/>
          <p:nvPr/>
        </p:nvSpPr>
        <p:spPr>
          <a:xfrm rot="10800000" flipV="1">
            <a:off x="762187" y="1061826"/>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24" name="文本框 1779"/>
          <p:cNvSpPr txBox="1">
            <a:spLocks noChangeArrowheads="1"/>
          </p:cNvSpPr>
          <p:nvPr/>
        </p:nvSpPr>
        <p:spPr bwMode="auto">
          <a:xfrm>
            <a:off x="1187637" y="974524"/>
            <a:ext cx="1455844"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Conclusion</a:t>
            </a:r>
          </a:p>
        </p:txBody>
      </p:sp>
      <p:cxnSp>
        <p:nvCxnSpPr>
          <p:cNvPr id="25" name="直接连接符 24"/>
          <p:cNvCxnSpPr/>
          <p:nvPr/>
        </p:nvCxnSpPr>
        <p:spPr>
          <a:xfrm>
            <a:off x="1274950" y="1399964"/>
            <a:ext cx="2511238" cy="160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28353" y="1448760"/>
            <a:ext cx="10523351" cy="646331"/>
          </a:xfrm>
          <a:prstGeom prst="rect">
            <a:avLst/>
          </a:prstGeom>
        </p:spPr>
        <p:txBody>
          <a:bodyPr wrap="square">
            <a:spAutoFit/>
          </a:bodyPr>
          <a:lstStyle/>
          <a:p>
            <a:pPr algn="just"/>
            <a:r>
              <a:rPr lang="en-US" dirty="0">
                <a:solidFill>
                  <a:schemeClr val="tx1">
                    <a:lumMod val="75000"/>
                    <a:lumOff val="25000"/>
                  </a:schemeClr>
                </a:solidFill>
                <a:ea typeface="微软雅黑" pitchFamily="34" charset="-122"/>
                <a:cs typeface="Arial" panose="020B0604020202020204" pitchFamily="34" charset="0"/>
              </a:rPr>
              <a:t>In stock market, there are lots of information needs to consider before taking action. That means if we are about to analysis the stock market, the thing we need first is the data that is complete and useful. </a:t>
            </a:r>
          </a:p>
        </p:txBody>
      </p:sp>
      <p:sp>
        <p:nvSpPr>
          <p:cNvPr id="3" name="矩形 2"/>
          <p:cNvSpPr/>
          <p:nvPr/>
        </p:nvSpPr>
        <p:spPr>
          <a:xfrm>
            <a:off x="928353" y="2852682"/>
            <a:ext cx="10525460" cy="646331"/>
          </a:xfrm>
          <a:prstGeom prst="rect">
            <a:avLst/>
          </a:prstGeom>
        </p:spPr>
        <p:txBody>
          <a:bodyPr wrap="square">
            <a:spAutoFit/>
          </a:bodyPr>
          <a:lstStyle/>
          <a:p>
            <a:pPr algn="just"/>
            <a:r>
              <a:rPr lang="en-US" dirty="0">
                <a:solidFill>
                  <a:schemeClr val="tx1">
                    <a:lumMod val="75000"/>
                    <a:lumOff val="25000"/>
                  </a:schemeClr>
                </a:solidFill>
                <a:ea typeface="微软雅黑" pitchFamily="34" charset="-122"/>
                <a:cs typeface="Arial" panose="020B0604020202020204" pitchFamily="34" charset="0"/>
              </a:rPr>
              <a:t>There are still large spaces to enhance this project, the data, the model, the strategy and so on. But </a:t>
            </a:r>
            <a:r>
              <a:rPr lang="en-US" dirty="0" smtClean="0">
                <a:solidFill>
                  <a:schemeClr val="tx1">
                    <a:lumMod val="75000"/>
                    <a:lumOff val="25000"/>
                  </a:schemeClr>
                </a:solidFill>
                <a:ea typeface="微软雅黑" pitchFamily="34" charset="-122"/>
                <a:cs typeface="Arial" panose="020B0604020202020204" pitchFamily="34" charset="0"/>
              </a:rPr>
              <a:t>some process of the project is similar to the investment process</a:t>
            </a:r>
            <a:r>
              <a:rPr lang="en-US" dirty="0">
                <a:solidFill>
                  <a:schemeClr val="tx1">
                    <a:lumMod val="75000"/>
                    <a:lumOff val="25000"/>
                  </a:schemeClr>
                </a:solidFill>
                <a:ea typeface="微软雅黑" pitchFamily="34" charset="-122"/>
                <a:cs typeface="Arial" panose="020B0604020202020204" pitchFamily="34" charset="0"/>
              </a:rPr>
              <a:t>.</a:t>
            </a:r>
            <a:endParaRPr lang="en-US" dirty="0" smtClean="0">
              <a:solidFill>
                <a:schemeClr val="tx1">
                  <a:lumMod val="75000"/>
                  <a:lumOff val="25000"/>
                </a:schemeClr>
              </a:solidFill>
              <a:ea typeface="微软雅黑" pitchFamily="34" charset="-122"/>
              <a:cs typeface="Arial" panose="020B0604020202020204" pitchFamily="34" charset="0"/>
            </a:endParaRPr>
          </a:p>
        </p:txBody>
      </p:sp>
      <p:sp>
        <p:nvSpPr>
          <p:cNvPr id="4" name="矩形 3"/>
          <p:cNvSpPr/>
          <p:nvPr/>
        </p:nvSpPr>
        <p:spPr>
          <a:xfrm>
            <a:off x="928353" y="2135423"/>
            <a:ext cx="10525460" cy="646331"/>
          </a:xfrm>
          <a:prstGeom prst="rect">
            <a:avLst/>
          </a:prstGeom>
        </p:spPr>
        <p:txBody>
          <a:bodyPr wrap="square">
            <a:spAutoFit/>
          </a:bodyPr>
          <a:lstStyle/>
          <a:p>
            <a:pPr algn="just"/>
            <a:r>
              <a:rPr lang="en-US" dirty="0">
                <a:solidFill>
                  <a:schemeClr val="tx1">
                    <a:lumMod val="75000"/>
                    <a:lumOff val="25000"/>
                  </a:schemeClr>
                </a:solidFill>
                <a:ea typeface="微软雅黑" pitchFamily="34" charset="-122"/>
                <a:cs typeface="Arial" panose="020B0604020202020204" pitchFamily="34" charset="0"/>
              </a:rPr>
              <a:t>However, </a:t>
            </a:r>
            <a:r>
              <a:rPr lang="en-US" dirty="0" smtClean="0">
                <a:solidFill>
                  <a:schemeClr val="tx1">
                    <a:lumMod val="75000"/>
                    <a:lumOff val="25000"/>
                  </a:schemeClr>
                </a:solidFill>
                <a:ea typeface="微软雅黑" pitchFamily="34" charset="-122"/>
                <a:cs typeface="Arial" panose="020B0604020202020204" pitchFamily="34" charset="0"/>
              </a:rPr>
              <a:t>the </a:t>
            </a:r>
            <a:r>
              <a:rPr lang="en-US" dirty="0">
                <a:solidFill>
                  <a:schemeClr val="tx1">
                    <a:lumMod val="75000"/>
                    <a:lumOff val="25000"/>
                  </a:schemeClr>
                </a:solidFill>
                <a:ea typeface="微软雅黑" pitchFamily="34" charset="-122"/>
                <a:cs typeface="Arial" panose="020B0604020202020204" pitchFamily="34" charset="0"/>
              </a:rPr>
              <a:t>data sources in this report are simple and not big enough, and the results cannot be use in real investment.</a:t>
            </a:r>
          </a:p>
        </p:txBody>
      </p:sp>
      <p:pic>
        <p:nvPicPr>
          <p:cNvPr id="29" name="图片 28"/>
          <p:cNvPicPr/>
          <p:nvPr/>
        </p:nvPicPr>
        <p:blipFill rotWithShape="1">
          <a:blip r:embed="rId2" cstate="print">
            <a:extLst>
              <a:ext uri="{28A0092B-C50C-407E-A947-70E740481C1C}">
                <a14:useLocalDpi xmlns:a14="http://schemas.microsoft.com/office/drawing/2010/main" val="0"/>
              </a:ext>
            </a:extLst>
          </a:blip>
          <a:srcRect l="2804" t="5824" r="40144" b="6960"/>
          <a:stretch/>
        </p:blipFill>
        <p:spPr bwMode="auto">
          <a:xfrm>
            <a:off x="3966363" y="3693226"/>
            <a:ext cx="4245421" cy="29213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454836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30722" name="矩形 14"/>
          <p:cNvSpPr>
            <a:spLocks noChangeArrowheads="1"/>
          </p:cNvSpPr>
          <p:nvPr/>
        </p:nvSpPr>
        <p:spPr bwMode="auto">
          <a:xfrm>
            <a:off x="3421959" y="3037981"/>
            <a:ext cx="534796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en-US" altLang="zh-CN" sz="8000" b="1" dirty="0" smtClean="0">
                <a:solidFill>
                  <a:srgbClr val="157E9F"/>
                </a:solidFill>
                <a:latin typeface="Arial" panose="020B0604020202020204" pitchFamily="34" charset="0"/>
                <a:ea typeface="方正清刻本悦宋简体"/>
                <a:cs typeface="Arial" panose="020B0604020202020204" pitchFamily="34" charset="0"/>
              </a:rPr>
              <a:t>Thank You</a:t>
            </a:r>
            <a:endParaRPr kumimoji="1" lang="zh-CN" altLang="en-US" sz="8000" b="1" dirty="0">
              <a:solidFill>
                <a:srgbClr val="157E9F"/>
              </a:solidFill>
              <a:latin typeface="Arial" panose="020B0604020202020204" pitchFamily="34" charset="0"/>
              <a:ea typeface="方正清刻本悦宋简体"/>
              <a:cs typeface="Arial" panose="020B0604020202020204" pitchFamily="34" charset="0"/>
            </a:endParaRPr>
          </a:p>
        </p:txBody>
      </p:sp>
      <p:grpSp>
        <p:nvGrpSpPr>
          <p:cNvPr id="3"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fontAlgn="auto">
                <a:spcBef>
                  <a:spcPct val="0"/>
                </a:spcBef>
                <a:spcAft>
                  <a:spcPts val="0"/>
                </a:spcAft>
                <a:buFont typeface="Arial" pitchFamily="34" charset="0"/>
                <a:buNone/>
                <a:defRPr/>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fontAlgn="auto">
                <a:spcBef>
                  <a:spcPct val="0"/>
                </a:spcBef>
                <a:spcAft>
                  <a:spcPts val="0"/>
                </a:spcAft>
                <a:buFont typeface="Arial" pitchFamily="34" charset="0"/>
                <a:buNone/>
                <a:defRPr/>
              </a:pPr>
              <a:r>
                <a:rPr lang="en-US" altLang="zh-CN" sz="1800" b="1" dirty="0" smtClean="0">
                  <a:solidFill>
                    <a:schemeClr val="bg1"/>
                  </a:solidFill>
                  <a:latin typeface="微软雅黑" pitchFamily="34" charset="-122"/>
                  <a:ea typeface="微软雅黑" pitchFamily="34" charset="-122"/>
                  <a:sym typeface="微软雅黑" pitchFamily="34" charset="-122"/>
                </a:rPr>
                <a:t>2019·05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grpSp>
      <p:cxnSp>
        <p:nvCxnSpPr>
          <p:cNvPr id="69" name="直接连接符 68"/>
          <p:cNvCxnSpPr/>
          <p:nvPr/>
        </p:nvCxnSpPr>
        <p:spPr>
          <a:xfrm>
            <a:off x="3543725" y="2932564"/>
            <a:ext cx="5184775"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543725" y="4424814"/>
            <a:ext cx="5184775"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886" y="442076"/>
            <a:ext cx="3848736" cy="118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67" name="圆角矩形 1766"/>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1</a:t>
            </a:r>
            <a:endParaRPr lang="zh-CN" altLang="en-US" sz="3600" dirty="0"/>
          </a:p>
        </p:txBody>
      </p:sp>
      <p:sp>
        <p:nvSpPr>
          <p:cNvPr id="9220"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ACQUISITION OF DATA</a:t>
            </a:r>
          </a:p>
        </p:txBody>
      </p:sp>
      <p:sp>
        <p:nvSpPr>
          <p:cNvPr id="1770" name="圆角矩形 176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22"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9223"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9225" name="文本框 386"/>
          <p:cNvSpPr txBox="1">
            <a:spLocks noChangeArrowheads="1"/>
          </p:cNvSpPr>
          <p:nvPr/>
        </p:nvSpPr>
        <p:spPr bwMode="auto">
          <a:xfrm>
            <a:off x="620713" y="1280734"/>
            <a:ext cx="1838957" cy="41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Stock price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388" name="直接连接符 387"/>
          <p:cNvCxnSpPr/>
          <p:nvPr/>
        </p:nvCxnSpPr>
        <p:spPr>
          <a:xfrm>
            <a:off x="620713" y="1695715"/>
            <a:ext cx="2905125" cy="158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539750" y="1934498"/>
            <a:ext cx="4732337" cy="379074"/>
          </a:xfrm>
          <a:prstGeom prst="rect">
            <a:avLst/>
          </a:prstGeom>
        </p:spPr>
        <p:txBody>
          <a:bodyPr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a:latin typeface="Arial"/>
                <a:ea typeface="SimSun"/>
              </a:rPr>
              <a:t>Data is crawl from the website </a:t>
            </a:r>
            <a:r>
              <a:rPr lang="en-US" altLang="zh-CN" sz="1600" dirty="0" err="1">
                <a:latin typeface="Arial"/>
                <a:ea typeface="SimSun"/>
              </a:rPr>
              <a:t>theStarOnline</a:t>
            </a:r>
            <a:endParaRPr lang="en-US" altLang="zh-CN" sz="1600" dirty="0">
              <a:latin typeface="Arial"/>
              <a:ea typeface="SimSun"/>
            </a:endParaRPr>
          </a:p>
        </p:txBody>
      </p:sp>
      <p:pic>
        <p:nvPicPr>
          <p:cNvPr id="923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246" y="1019308"/>
            <a:ext cx="4621212"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858" y="4351860"/>
            <a:ext cx="59436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7" name="矩形 386"/>
          <p:cNvSpPr/>
          <p:nvPr/>
        </p:nvSpPr>
        <p:spPr>
          <a:xfrm>
            <a:off x="539751" y="2390226"/>
            <a:ext cx="5625606" cy="30745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200" dirty="0" smtClean="0">
                <a:solidFill>
                  <a:srgbClr val="404040"/>
                </a:solidFill>
                <a:latin typeface="Arial" panose="020B0604020202020204" pitchFamily="34" charset="0"/>
                <a:ea typeface="微软雅黑" pitchFamily="34" charset="-122"/>
                <a:cs typeface="Arial" panose="020B0604020202020204" pitchFamily="34" charset="0"/>
                <a:hlinkClick r:id="rId4"/>
              </a:rPr>
              <a:t>https://www.thestar.com.my/business/marketwatch/stock-list/?alphabet=A</a:t>
            </a:r>
            <a:endParaRPr lang="en-US" altLang="zh-CN" sz="1200" dirty="0" smtClean="0">
              <a:solidFill>
                <a:srgbClr val="404040"/>
              </a:solidFill>
              <a:latin typeface="Arial" panose="020B0604020202020204" pitchFamily="34" charset="0"/>
              <a:ea typeface="微软雅黑" pitchFamily="34" charset="-122"/>
              <a:cs typeface="Arial" panose="020B0604020202020204" pitchFamily="34" charset="0"/>
            </a:endParaRPr>
          </a:p>
        </p:txBody>
      </p:sp>
      <p:sp>
        <p:nvSpPr>
          <p:cNvPr id="389" name="矩形 388"/>
          <p:cNvSpPr/>
          <p:nvPr/>
        </p:nvSpPr>
        <p:spPr>
          <a:xfrm>
            <a:off x="539750" y="2801712"/>
            <a:ext cx="4826190" cy="69916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a:latin typeface="Arial"/>
                <a:ea typeface="SimSun"/>
              </a:rPr>
              <a:t>The data is crawled using the Python package Selenium, and stock data is in alphabetical order.</a:t>
            </a:r>
          </a:p>
        </p:txBody>
      </p:sp>
      <p:sp>
        <p:nvSpPr>
          <p:cNvPr id="393" name="矩形 392"/>
          <p:cNvSpPr/>
          <p:nvPr/>
        </p:nvSpPr>
        <p:spPr>
          <a:xfrm>
            <a:off x="539751" y="3575345"/>
            <a:ext cx="3594213" cy="233294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sz="1600" dirty="0" smtClean="0">
                <a:effectLst/>
                <a:latin typeface="Arial"/>
                <a:ea typeface="SimSun"/>
              </a:rPr>
              <a:t>There are around 1800 stocks, and we acquire data by each day’s closing price. Information includes </a:t>
            </a:r>
            <a:r>
              <a:rPr lang="en-US" sz="1600" i="1" u="sng" dirty="0" smtClean="0">
                <a:effectLst/>
                <a:latin typeface="Arial"/>
                <a:ea typeface="SimSun"/>
              </a:rPr>
              <a:t>Stock name, Stock code, Date, Time, Open price, Low price, High price, Closing price, Volumes, buy/volume, sell/volume</a:t>
            </a:r>
            <a:r>
              <a:rPr lang="en-US" sz="1600" dirty="0" smtClean="0">
                <a:effectLst/>
                <a:latin typeface="Arial"/>
                <a:ea typeface="SimSun"/>
              </a:rPr>
              <a:t>.</a:t>
            </a:r>
            <a:endParaRPr lang="en-US" altLang="zh-CN" sz="1600" dirty="0">
              <a:solidFill>
                <a:srgbClr val="404040"/>
              </a:solidFill>
              <a:latin typeface="Arial" panose="020B0604020202020204" pitchFamily="34" charset="0"/>
              <a:ea typeface="微软雅黑" pitchFamily="34" charset="-122"/>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70" name="圆角矩形 176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74"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pic>
        <p:nvPicPr>
          <p:cNvPr id="27" name="图片 26"/>
          <p:cNvPicPr/>
          <p:nvPr/>
        </p:nvPicPr>
        <p:blipFill>
          <a:blip r:embed="rId2" cstate="print">
            <a:extLst>
              <a:ext uri="{28A0092B-C50C-407E-A947-70E740481C1C}">
                <a14:useLocalDpi xmlns:a14="http://schemas.microsoft.com/office/drawing/2010/main" val="0"/>
              </a:ext>
            </a:extLst>
          </a:blip>
          <a:stretch>
            <a:fillRect/>
          </a:stretch>
        </p:blipFill>
        <p:spPr>
          <a:xfrm>
            <a:off x="2336291" y="3068901"/>
            <a:ext cx="7395730" cy="2916955"/>
          </a:xfrm>
          <a:prstGeom prst="rect">
            <a:avLst/>
          </a:prstGeom>
        </p:spPr>
      </p:pic>
      <p:sp>
        <p:nvSpPr>
          <p:cNvPr id="28" name="圆角矩形 2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2</a:t>
            </a:r>
            <a:endParaRPr lang="zh-CN" altLang="en-US" sz="3600" dirty="0"/>
          </a:p>
        </p:txBody>
      </p:sp>
      <p:sp>
        <p:nvSpPr>
          <p:cNvPr id="29"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MANAGEMENT OF DATA</a:t>
            </a:r>
          </a:p>
        </p:txBody>
      </p:sp>
      <p:sp>
        <p:nvSpPr>
          <p:cNvPr id="30"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31" name="圆角矩形 30"/>
          <p:cNvSpPr/>
          <p:nvPr/>
        </p:nvSpPr>
        <p:spPr>
          <a:xfrm rot="10800000" flipV="1">
            <a:off x="1078343" y="1409295"/>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3600" dirty="0">
              <a:latin typeface="微软雅黑" pitchFamily="34" charset="-122"/>
              <a:ea typeface="微软雅黑" pitchFamily="34" charset="-122"/>
            </a:endParaRPr>
          </a:p>
        </p:txBody>
      </p:sp>
      <p:sp>
        <p:nvSpPr>
          <p:cNvPr id="32" name="文本框 1779"/>
          <p:cNvSpPr txBox="1">
            <a:spLocks noChangeArrowheads="1"/>
          </p:cNvSpPr>
          <p:nvPr/>
        </p:nvSpPr>
        <p:spPr bwMode="auto">
          <a:xfrm>
            <a:off x="1502879" y="1321994"/>
            <a:ext cx="1947965"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Sector of stock </a:t>
            </a:r>
            <a:endParaRPr lang="zh-CN" altLang="en-US" sz="2000" dirty="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33" name="直接连接符 32"/>
          <p:cNvCxnSpPr/>
          <p:nvPr/>
        </p:nvCxnSpPr>
        <p:spPr>
          <a:xfrm>
            <a:off x="1591106" y="1747433"/>
            <a:ext cx="2230437" cy="1428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981199" y="2000921"/>
            <a:ext cx="8105914" cy="732504"/>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a:latin typeface="Arial"/>
                <a:ea typeface="SimSun"/>
              </a:rPr>
              <a:t>The sector of stock is crawl from the same website as the stock price data. This data can then merge with other </a:t>
            </a:r>
            <a:r>
              <a:rPr lang="en-US" altLang="zh-CN" sz="1600" dirty="0" smtClean="0">
                <a:latin typeface="Arial"/>
                <a:ea typeface="SimSun"/>
              </a:rPr>
              <a:t>sources</a:t>
            </a:r>
            <a:r>
              <a:rPr lang="en-US" altLang="zh-CN" sz="1600" dirty="0">
                <a:latin typeface="Arial"/>
                <a:ea typeface="SimSun"/>
              </a:rPr>
              <a:t>.</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70" name="圆角矩形 176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74"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28" name="圆角矩形 2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2</a:t>
            </a:r>
            <a:endParaRPr lang="zh-CN" altLang="en-US" sz="3600" dirty="0"/>
          </a:p>
        </p:txBody>
      </p:sp>
      <p:sp>
        <p:nvSpPr>
          <p:cNvPr id="29"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MANAGEMENT OF DATA</a:t>
            </a:r>
          </a:p>
        </p:txBody>
      </p:sp>
      <p:sp>
        <p:nvSpPr>
          <p:cNvPr id="30"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9" name="圆角矩形 8"/>
          <p:cNvSpPr/>
          <p:nvPr/>
        </p:nvSpPr>
        <p:spPr>
          <a:xfrm rot="10800000" flipV="1">
            <a:off x="477838"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10" name="文本框 1779"/>
          <p:cNvSpPr txBox="1">
            <a:spLocks noChangeArrowheads="1"/>
          </p:cNvSpPr>
          <p:nvPr/>
        </p:nvSpPr>
        <p:spPr bwMode="auto">
          <a:xfrm>
            <a:off x="903288" y="1105160"/>
            <a:ext cx="1853388"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Financial data </a:t>
            </a:r>
            <a:endParaRPr lang="zh-CN" altLang="en-US" sz="2000" dirty="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11" name="直接连接符 10"/>
          <p:cNvCxnSpPr/>
          <p:nvPr/>
        </p:nvCxnSpPr>
        <p:spPr>
          <a:xfrm>
            <a:off x="990601" y="1530600"/>
            <a:ext cx="2230437" cy="1428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86"/>
          <p:cNvSpPr txBox="1">
            <a:spLocks noChangeArrowheads="1"/>
          </p:cNvSpPr>
          <p:nvPr/>
        </p:nvSpPr>
        <p:spPr bwMode="auto">
          <a:xfrm>
            <a:off x="990600" y="1763687"/>
            <a:ext cx="2287798" cy="45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Financial report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13" name="直接连接符 12"/>
          <p:cNvCxnSpPr/>
          <p:nvPr/>
        </p:nvCxnSpPr>
        <p:spPr>
          <a:xfrm>
            <a:off x="990601" y="2177080"/>
            <a:ext cx="2905125" cy="158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0600" y="2362375"/>
            <a:ext cx="3800418" cy="369328"/>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algn="just">
              <a:lnSpc>
                <a:spcPct val="150000"/>
              </a:lnSpc>
              <a:spcBef>
                <a:spcPts val="0"/>
              </a:spcBef>
              <a:spcAft>
                <a:spcPts val="600"/>
              </a:spcAft>
            </a:pPr>
            <a:r>
              <a:rPr lang="en-US" sz="1200" u="sng" dirty="0" smtClean="0">
                <a:solidFill>
                  <a:srgbClr val="0000FF"/>
                </a:solidFill>
                <a:effectLst/>
                <a:latin typeface="Arial"/>
                <a:ea typeface="SimSun"/>
                <a:cs typeface="Times New Roman"/>
                <a:hlinkClick r:id="rId2"/>
              </a:rPr>
              <a:t>https://www.malaysiastock.biz/Annual-Report.aspx</a:t>
            </a:r>
            <a:endParaRPr lang="en-US" sz="1200" dirty="0" smtClean="0">
              <a:effectLst/>
              <a:latin typeface="Calibri"/>
              <a:ea typeface="SimSun"/>
              <a:cs typeface="Times New Roman"/>
            </a:endParaRPr>
          </a:p>
        </p:txBody>
      </p:sp>
      <p:pic>
        <p:nvPicPr>
          <p:cNvPr id="16" name="图片 15"/>
          <p:cNvPicPr/>
          <p:nvPr/>
        </p:nvPicPr>
        <p:blipFill>
          <a:blip r:embed="rId3" cstate="print">
            <a:extLst>
              <a:ext uri="{28A0092B-C50C-407E-A947-70E740481C1C}">
                <a14:useLocalDpi xmlns:a14="http://schemas.microsoft.com/office/drawing/2010/main" val="0"/>
              </a:ext>
            </a:extLst>
          </a:blip>
          <a:stretch>
            <a:fillRect/>
          </a:stretch>
        </p:blipFill>
        <p:spPr>
          <a:xfrm>
            <a:off x="539751" y="2841989"/>
            <a:ext cx="4388154" cy="2085916"/>
          </a:xfrm>
          <a:prstGeom prst="rect">
            <a:avLst/>
          </a:prstGeom>
        </p:spPr>
      </p:pic>
      <p:pic>
        <p:nvPicPr>
          <p:cNvPr id="17" name="图片 16"/>
          <p:cNvPicPr/>
          <p:nvPr/>
        </p:nvPicPr>
        <p:blipFill rotWithShape="1">
          <a:blip r:embed="rId4" cstate="print">
            <a:extLst>
              <a:ext uri="{28A0092B-C50C-407E-A947-70E740481C1C}">
                <a14:useLocalDpi xmlns:a14="http://schemas.microsoft.com/office/drawing/2010/main" val="0"/>
              </a:ext>
            </a:extLst>
          </a:blip>
          <a:srcRect b="31197"/>
          <a:stretch/>
        </p:blipFill>
        <p:spPr>
          <a:xfrm>
            <a:off x="557756" y="5054613"/>
            <a:ext cx="3877945" cy="1477599"/>
          </a:xfrm>
          <a:prstGeom prst="rect">
            <a:avLst/>
          </a:prstGeom>
        </p:spPr>
      </p:pic>
      <p:sp>
        <p:nvSpPr>
          <p:cNvPr id="18" name="文本框 386"/>
          <p:cNvSpPr txBox="1">
            <a:spLocks noChangeArrowheads="1"/>
          </p:cNvSpPr>
          <p:nvPr/>
        </p:nvSpPr>
        <p:spPr bwMode="auto">
          <a:xfrm>
            <a:off x="7653395" y="1763687"/>
            <a:ext cx="2198030" cy="41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KLSE financial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19" name="直接连接符 18"/>
          <p:cNvCxnSpPr/>
          <p:nvPr/>
        </p:nvCxnSpPr>
        <p:spPr>
          <a:xfrm>
            <a:off x="7653396" y="2177080"/>
            <a:ext cx="2905125" cy="158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653395" y="2362375"/>
            <a:ext cx="3800418" cy="33951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algn="just">
              <a:lnSpc>
                <a:spcPct val="150000"/>
              </a:lnSpc>
              <a:spcBef>
                <a:spcPts val="0"/>
              </a:spcBef>
              <a:spcAft>
                <a:spcPts val="600"/>
              </a:spcAft>
            </a:pPr>
            <a:r>
              <a:rPr lang="en-US" sz="1200" u="sng" dirty="0" smtClean="0">
                <a:solidFill>
                  <a:srgbClr val="0000FF"/>
                </a:solidFill>
                <a:effectLst/>
                <a:latin typeface="Arial"/>
                <a:ea typeface="SimSun"/>
                <a:cs typeface="Times New Roman"/>
                <a:hlinkClick r:id="rId5"/>
              </a:rPr>
              <a:t>https://www.klsescreener.com/v2/financial-reports</a:t>
            </a:r>
            <a:endParaRPr lang="en-US" sz="1200" dirty="0" smtClean="0">
              <a:effectLst/>
              <a:latin typeface="Calibri"/>
              <a:ea typeface="SimSun"/>
              <a:cs typeface="Times New Roman"/>
            </a:endParaRPr>
          </a:p>
        </p:txBody>
      </p:sp>
      <p:pic>
        <p:nvPicPr>
          <p:cNvPr id="21" name="图片 20"/>
          <p:cNvPicPr/>
          <p:nvPr/>
        </p:nvPicPr>
        <p:blipFill>
          <a:blip r:embed="rId6" cstate="print">
            <a:extLst>
              <a:ext uri="{28A0092B-C50C-407E-A947-70E740481C1C}">
                <a14:useLocalDpi xmlns:a14="http://schemas.microsoft.com/office/drawing/2010/main" val="0"/>
              </a:ext>
            </a:extLst>
          </a:blip>
          <a:stretch>
            <a:fillRect/>
          </a:stretch>
        </p:blipFill>
        <p:spPr>
          <a:xfrm>
            <a:off x="5601387" y="2841988"/>
            <a:ext cx="1867126" cy="3126483"/>
          </a:xfrm>
          <a:prstGeom prst="rect">
            <a:avLst/>
          </a:prstGeom>
        </p:spPr>
      </p:pic>
      <p:pic>
        <p:nvPicPr>
          <p:cNvPr id="22" name="图片 21"/>
          <p:cNvPicPr/>
          <p:nvPr/>
        </p:nvPicPr>
        <p:blipFill>
          <a:blip r:embed="rId7" cstate="print">
            <a:extLst>
              <a:ext uri="{28A0092B-C50C-407E-A947-70E740481C1C}">
                <a14:useLocalDpi xmlns:a14="http://schemas.microsoft.com/office/drawing/2010/main" val="0"/>
              </a:ext>
            </a:extLst>
          </a:blip>
          <a:stretch>
            <a:fillRect/>
          </a:stretch>
        </p:blipFill>
        <p:spPr>
          <a:xfrm>
            <a:off x="7468513" y="2841988"/>
            <a:ext cx="4371062" cy="2627985"/>
          </a:xfrm>
          <a:prstGeom prst="rect">
            <a:avLst/>
          </a:prstGeom>
        </p:spPr>
      </p:pic>
    </p:spTree>
    <p:extLst>
      <p:ext uri="{BB962C8B-B14F-4D97-AF65-F5344CB8AC3E}">
        <p14:creationId xmlns:p14="http://schemas.microsoft.com/office/powerpoint/2010/main" val="255438755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70" name="圆角矩形 176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74"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28" name="圆角矩形 2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2</a:t>
            </a:r>
            <a:endParaRPr lang="zh-CN" altLang="en-US" sz="3600" dirty="0"/>
          </a:p>
        </p:txBody>
      </p:sp>
      <p:sp>
        <p:nvSpPr>
          <p:cNvPr id="29"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MANAGEMENT OF DATA</a:t>
            </a:r>
          </a:p>
        </p:txBody>
      </p:sp>
      <p:sp>
        <p:nvSpPr>
          <p:cNvPr id="30"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9" name="圆角矩形 8"/>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10" name="文本框 1779"/>
          <p:cNvSpPr txBox="1">
            <a:spLocks noChangeArrowheads="1"/>
          </p:cNvSpPr>
          <p:nvPr/>
        </p:nvSpPr>
        <p:spPr bwMode="auto">
          <a:xfrm>
            <a:off x="1187637" y="1105160"/>
            <a:ext cx="1467064"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News data </a:t>
            </a:r>
            <a:endParaRPr lang="zh-CN" altLang="en-US" sz="2000" dirty="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11" name="直接连接符 10"/>
          <p:cNvCxnSpPr/>
          <p:nvPr/>
        </p:nvCxnSpPr>
        <p:spPr>
          <a:xfrm>
            <a:off x="1274950" y="1530600"/>
            <a:ext cx="2230437" cy="1428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74949" y="1754600"/>
            <a:ext cx="3800418" cy="33951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algn="just">
              <a:lnSpc>
                <a:spcPct val="150000"/>
              </a:lnSpc>
              <a:spcBef>
                <a:spcPts val="0"/>
              </a:spcBef>
              <a:spcAft>
                <a:spcPts val="600"/>
              </a:spcAft>
            </a:pPr>
            <a:r>
              <a:rPr lang="en-US" sz="1200" u="sng" dirty="0" smtClean="0">
                <a:solidFill>
                  <a:srgbClr val="0000FF"/>
                </a:solidFill>
                <a:effectLst/>
                <a:latin typeface="Arial"/>
                <a:ea typeface="SimSun"/>
                <a:cs typeface="Times New Roman"/>
                <a:hlinkClick r:id="rId2"/>
              </a:rPr>
              <a:t>https://www.klsescreener.com/v2/news</a:t>
            </a:r>
            <a:endParaRPr lang="en-US" sz="1200" dirty="0" smtClean="0">
              <a:effectLst/>
              <a:latin typeface="Calibri"/>
              <a:ea typeface="SimSun"/>
              <a:cs typeface="Times New Roman"/>
            </a:endParaRPr>
          </a:p>
        </p:txBody>
      </p:sp>
      <p:sp>
        <p:nvSpPr>
          <p:cNvPr id="17" name="矩形 16"/>
          <p:cNvSpPr/>
          <p:nvPr/>
        </p:nvSpPr>
        <p:spPr>
          <a:xfrm>
            <a:off x="7023346" y="1769508"/>
            <a:ext cx="4374952" cy="646327"/>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algn="just">
              <a:lnSpc>
                <a:spcPct val="150000"/>
              </a:lnSpc>
              <a:spcBef>
                <a:spcPts val="0"/>
              </a:spcBef>
              <a:spcAft>
                <a:spcPts val="600"/>
              </a:spcAft>
            </a:pPr>
            <a:r>
              <a:rPr lang="en-US" sz="1200" u="sng" dirty="0" smtClean="0">
                <a:solidFill>
                  <a:srgbClr val="0000FF"/>
                </a:solidFill>
                <a:effectLst/>
                <a:latin typeface="Arial"/>
                <a:ea typeface="SimSun"/>
                <a:cs typeface="Times New Roman"/>
                <a:hlinkClick r:id="rId3"/>
              </a:rPr>
              <a:t>http://www.investalks.com/forum/forum.php?mod=forumdisplay&amp;fid=7&amp;typeid=17&amp;filter=typeid&amp;typeid=17&amp;page=1</a:t>
            </a:r>
            <a:endParaRPr lang="en-US" sz="1200" dirty="0" smtClean="0">
              <a:effectLst/>
              <a:latin typeface="Calibri"/>
              <a:ea typeface="SimSun"/>
              <a:cs typeface="Times New Roman"/>
            </a:endParaRPr>
          </a:p>
        </p:txBody>
      </p:sp>
      <p:sp>
        <p:nvSpPr>
          <p:cNvPr id="18" name="圆角矩形 17"/>
          <p:cNvSpPr/>
          <p:nvPr/>
        </p:nvSpPr>
        <p:spPr>
          <a:xfrm rot="10800000" flipV="1">
            <a:off x="6510583" y="11813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19" name="文本框 1779"/>
          <p:cNvSpPr txBox="1">
            <a:spLocks noChangeArrowheads="1"/>
          </p:cNvSpPr>
          <p:nvPr/>
        </p:nvSpPr>
        <p:spPr bwMode="auto">
          <a:xfrm>
            <a:off x="6936033" y="1094060"/>
            <a:ext cx="1564848"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Forum data </a:t>
            </a:r>
            <a:endParaRPr lang="zh-CN" altLang="en-US" sz="2000" dirty="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20" name="直接连接符 19"/>
          <p:cNvCxnSpPr/>
          <p:nvPr/>
        </p:nvCxnSpPr>
        <p:spPr>
          <a:xfrm>
            <a:off x="7023346" y="1519500"/>
            <a:ext cx="2230437" cy="1428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1" name="图片 20"/>
          <p:cNvPicPr/>
          <p:nvPr/>
        </p:nvPicPr>
        <p:blipFill>
          <a:blip r:embed="rId4" cstate="print">
            <a:extLst>
              <a:ext uri="{28A0092B-C50C-407E-A947-70E740481C1C}">
                <a14:useLocalDpi xmlns:a14="http://schemas.microsoft.com/office/drawing/2010/main" val="0"/>
              </a:ext>
            </a:extLst>
          </a:blip>
          <a:stretch>
            <a:fillRect/>
          </a:stretch>
        </p:blipFill>
        <p:spPr>
          <a:xfrm>
            <a:off x="1274950" y="2258608"/>
            <a:ext cx="3642995" cy="1793240"/>
          </a:xfrm>
          <a:prstGeom prst="rect">
            <a:avLst/>
          </a:prstGeom>
        </p:spPr>
      </p:pic>
      <p:pic>
        <p:nvPicPr>
          <p:cNvPr id="22" name="图片 21"/>
          <p:cNvPicPr/>
          <p:nvPr/>
        </p:nvPicPr>
        <p:blipFill>
          <a:blip r:embed="rId5" cstate="print">
            <a:extLst>
              <a:ext uri="{28A0092B-C50C-407E-A947-70E740481C1C}">
                <a14:useLocalDpi xmlns:a14="http://schemas.microsoft.com/office/drawing/2010/main" val="0"/>
              </a:ext>
            </a:extLst>
          </a:blip>
          <a:stretch>
            <a:fillRect/>
          </a:stretch>
        </p:blipFill>
        <p:spPr>
          <a:xfrm>
            <a:off x="717236" y="4247326"/>
            <a:ext cx="4915843" cy="2186326"/>
          </a:xfrm>
          <a:prstGeom prst="rect">
            <a:avLst/>
          </a:prstGeom>
        </p:spPr>
      </p:pic>
      <p:pic>
        <p:nvPicPr>
          <p:cNvPr id="23" name="图片 22"/>
          <p:cNvPicPr/>
          <p:nvPr/>
        </p:nvPicPr>
        <p:blipFill>
          <a:blip r:embed="rId6" cstate="print">
            <a:extLst>
              <a:ext uri="{28A0092B-C50C-407E-A947-70E740481C1C}">
                <a14:useLocalDpi xmlns:a14="http://schemas.microsoft.com/office/drawing/2010/main" val="0"/>
              </a:ext>
            </a:extLst>
          </a:blip>
          <a:stretch>
            <a:fillRect/>
          </a:stretch>
        </p:blipFill>
        <p:spPr>
          <a:xfrm>
            <a:off x="7023345" y="2860908"/>
            <a:ext cx="4105275" cy="1127760"/>
          </a:xfrm>
          <a:prstGeom prst="rect">
            <a:avLst/>
          </a:prstGeom>
        </p:spPr>
      </p:pic>
      <p:pic>
        <p:nvPicPr>
          <p:cNvPr id="24" name="图片 23"/>
          <p:cNvPicPr/>
          <p:nvPr/>
        </p:nvPicPr>
        <p:blipFill rotWithShape="1">
          <a:blip r:embed="rId7" cstate="print">
            <a:extLst>
              <a:ext uri="{28A0092B-C50C-407E-A947-70E740481C1C}">
                <a14:useLocalDpi xmlns:a14="http://schemas.microsoft.com/office/drawing/2010/main" val="0"/>
              </a:ext>
            </a:extLst>
          </a:blip>
          <a:srcRect b="45260"/>
          <a:stretch/>
        </p:blipFill>
        <p:spPr bwMode="auto">
          <a:xfrm>
            <a:off x="6753668" y="4578975"/>
            <a:ext cx="4644630" cy="14385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93642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70" name="圆角矩形 1769"/>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74"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28" name="圆角矩形 27"/>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2</a:t>
            </a:r>
            <a:endParaRPr lang="zh-CN" altLang="en-US" sz="3600" dirty="0"/>
          </a:p>
        </p:txBody>
      </p:sp>
      <p:sp>
        <p:nvSpPr>
          <p:cNvPr id="29"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MANAGEMENT OF DATA</a:t>
            </a:r>
          </a:p>
        </p:txBody>
      </p:sp>
      <p:sp>
        <p:nvSpPr>
          <p:cNvPr id="30"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25" name="圆角矩形 24"/>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26" name="文本框 1779"/>
          <p:cNvSpPr txBox="1">
            <a:spLocks noChangeArrowheads="1"/>
          </p:cNvSpPr>
          <p:nvPr/>
        </p:nvSpPr>
        <p:spPr bwMode="auto">
          <a:xfrm>
            <a:off x="1187637" y="1105160"/>
            <a:ext cx="1622556"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Star schema</a:t>
            </a:r>
            <a:endParaRPr lang="zh-CN" altLang="en-US" sz="2000" dirty="0">
              <a:solidFill>
                <a:schemeClr val="tx2"/>
              </a:solidFill>
              <a:latin typeface="Arial" panose="020B0604020202020204" pitchFamily="34" charset="0"/>
              <a:ea typeface="微软雅黑" pitchFamily="34" charset="-122"/>
              <a:cs typeface="Arial" panose="020B0604020202020204" pitchFamily="34" charset="0"/>
            </a:endParaRPr>
          </a:p>
        </p:txBody>
      </p:sp>
      <p:cxnSp>
        <p:nvCxnSpPr>
          <p:cNvPr id="27" name="直接连接符 26"/>
          <p:cNvCxnSpPr/>
          <p:nvPr/>
        </p:nvCxnSpPr>
        <p:spPr>
          <a:xfrm>
            <a:off x="1274950" y="1530600"/>
            <a:ext cx="2230437" cy="1428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31" name="图片 30"/>
          <p:cNvPicPr/>
          <p:nvPr/>
        </p:nvPicPr>
        <p:blipFill rotWithShape="1">
          <a:blip r:embed="rId2" cstate="print">
            <a:extLst>
              <a:ext uri="{28A0092B-C50C-407E-A947-70E740481C1C}">
                <a14:useLocalDpi xmlns:a14="http://schemas.microsoft.com/office/drawing/2010/main" val="0"/>
              </a:ext>
            </a:extLst>
          </a:blip>
          <a:srcRect l="11612" t="7907" r="9274" b="9430"/>
          <a:stretch/>
        </p:blipFill>
        <p:spPr bwMode="auto">
          <a:xfrm>
            <a:off x="4818084" y="1517457"/>
            <a:ext cx="6635729" cy="4791899"/>
          </a:xfrm>
          <a:prstGeom prst="rect">
            <a:avLst/>
          </a:prstGeom>
          <a:noFill/>
          <a:ln>
            <a:noFill/>
          </a:ln>
          <a:extLst>
            <a:ext uri="{53640926-AAD7-44D8-BBD7-CCE9431645EC}">
              <a14:shadowObscured xmlns:a14="http://schemas.microsoft.com/office/drawing/2010/main"/>
            </a:ext>
          </a:extLst>
        </p:spPr>
      </p:pic>
      <p:sp>
        <p:nvSpPr>
          <p:cNvPr id="32" name="矩形 31"/>
          <p:cNvSpPr/>
          <p:nvPr/>
        </p:nvSpPr>
        <p:spPr>
          <a:xfrm>
            <a:off x="643783" y="2089429"/>
            <a:ext cx="3692773" cy="2677652"/>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lvl="0" algn="just">
              <a:lnSpc>
                <a:spcPct val="150000"/>
              </a:lnSpc>
            </a:pPr>
            <a:r>
              <a:rPr lang="en-US" sz="1600" dirty="0" smtClean="0">
                <a:solidFill>
                  <a:srgbClr val="404040"/>
                </a:solidFill>
                <a:latin typeface="Arial" panose="020B0604020202020204" pitchFamily="34" charset="0"/>
                <a:ea typeface="微软雅黑" pitchFamily="34" charset="-122"/>
                <a:cs typeface="Arial" panose="020B0604020202020204" pitchFamily="34" charset="0"/>
              </a:rPr>
              <a:t>In </a:t>
            </a:r>
            <a:r>
              <a:rPr lang="en-US" sz="1600" dirty="0">
                <a:solidFill>
                  <a:srgbClr val="404040"/>
                </a:solidFill>
                <a:latin typeface="Arial" panose="020B0604020202020204" pitchFamily="34" charset="0"/>
                <a:ea typeface="微软雅黑" pitchFamily="34" charset="-122"/>
                <a:cs typeface="Arial" panose="020B0604020202020204" pitchFamily="34" charset="0"/>
              </a:rPr>
              <a:t>the star schema, the Fact Table can be </a:t>
            </a:r>
            <a:r>
              <a:rPr lang="en-US" sz="1600" u="sng" dirty="0">
                <a:solidFill>
                  <a:srgbClr val="404040"/>
                </a:solidFill>
                <a:latin typeface="Arial" panose="020B0604020202020204" pitchFamily="34" charset="0"/>
                <a:ea typeface="微软雅黑" pitchFamily="34" charset="-122"/>
                <a:cs typeface="Arial" panose="020B0604020202020204" pitchFamily="34" charset="0"/>
              </a:rPr>
              <a:t>drill down</a:t>
            </a:r>
            <a:r>
              <a:rPr lang="en-US" sz="1600" dirty="0">
                <a:solidFill>
                  <a:srgbClr val="404040"/>
                </a:solidFill>
                <a:latin typeface="Arial" panose="020B0604020202020204" pitchFamily="34" charset="0"/>
                <a:ea typeface="微软雅黑" pitchFamily="34" charset="-122"/>
                <a:cs typeface="Arial" panose="020B0604020202020204" pitchFamily="34" charset="0"/>
              </a:rPr>
              <a:t> to difference sources in difference dimension and each source (dimension) can </a:t>
            </a:r>
            <a:r>
              <a:rPr lang="en-US" sz="1600" u="sng" dirty="0">
                <a:solidFill>
                  <a:srgbClr val="404040"/>
                </a:solidFill>
                <a:latin typeface="Arial" panose="020B0604020202020204" pitchFamily="34" charset="0"/>
                <a:ea typeface="微软雅黑" pitchFamily="34" charset="-122"/>
                <a:cs typeface="Arial" panose="020B0604020202020204" pitchFamily="34" charset="0"/>
              </a:rPr>
              <a:t>roll up</a:t>
            </a:r>
            <a:r>
              <a:rPr lang="en-US" sz="1600" dirty="0">
                <a:solidFill>
                  <a:srgbClr val="404040"/>
                </a:solidFill>
                <a:latin typeface="Arial" panose="020B0604020202020204" pitchFamily="34" charset="0"/>
                <a:ea typeface="微软雅黑" pitchFamily="34" charset="-122"/>
                <a:cs typeface="Arial" panose="020B0604020202020204" pitchFamily="34" charset="0"/>
              </a:rPr>
              <a:t> to the Fact Table using the </a:t>
            </a:r>
            <a:r>
              <a:rPr lang="en-US" sz="1600" u="sng" dirty="0">
                <a:solidFill>
                  <a:srgbClr val="404040"/>
                </a:solidFill>
                <a:latin typeface="Arial" panose="020B0604020202020204" pitchFamily="34" charset="0"/>
                <a:ea typeface="微软雅黑" pitchFamily="34" charset="-122"/>
                <a:cs typeface="Arial" panose="020B0604020202020204" pitchFamily="34" charset="0"/>
              </a:rPr>
              <a:t>‘Stock Code</a:t>
            </a:r>
            <a:r>
              <a:rPr lang="en-US" sz="1600" dirty="0">
                <a:solidFill>
                  <a:srgbClr val="404040"/>
                </a:solidFill>
                <a:latin typeface="Arial" panose="020B0604020202020204" pitchFamily="34" charset="0"/>
                <a:ea typeface="微软雅黑" pitchFamily="34" charset="-122"/>
                <a:cs typeface="Arial" panose="020B0604020202020204" pitchFamily="34" charset="0"/>
              </a:rPr>
              <a:t>’, and there are 5 dimension table.</a:t>
            </a:r>
          </a:p>
          <a:p>
            <a:pPr algn="just">
              <a:lnSpc>
                <a:spcPct val="150000"/>
              </a:lnSpc>
            </a:pPr>
            <a:endParaRPr lang="en-US" altLang="zh-CN" sz="1600" dirty="0">
              <a:solidFill>
                <a:srgbClr val="404040"/>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76525649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67" name="圆角矩形 1766"/>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3</a:t>
            </a:r>
            <a:endParaRPr lang="zh-CN" altLang="en-US" sz="3600" dirty="0"/>
          </a:p>
        </p:txBody>
      </p:sp>
      <p:sp>
        <p:nvSpPr>
          <p:cNvPr id="1769" name="圆角矩形 1768"/>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6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26"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PROCESSING OF DATA</a:t>
            </a:r>
          </a:p>
        </p:txBody>
      </p:sp>
      <p:sp>
        <p:nvSpPr>
          <p:cNvPr id="27"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28" name="圆角矩形 27"/>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29" name="文本框 1779"/>
          <p:cNvSpPr txBox="1">
            <a:spLocks noChangeArrowheads="1"/>
          </p:cNvSpPr>
          <p:nvPr/>
        </p:nvSpPr>
        <p:spPr bwMode="auto">
          <a:xfrm>
            <a:off x="1187637" y="1105160"/>
            <a:ext cx="3217543" cy="4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Preprocessing of datasets </a:t>
            </a:r>
          </a:p>
        </p:txBody>
      </p:sp>
      <p:cxnSp>
        <p:nvCxnSpPr>
          <p:cNvPr id="30" name="直接连接符 29"/>
          <p:cNvCxnSpPr/>
          <p:nvPr/>
        </p:nvCxnSpPr>
        <p:spPr>
          <a:xfrm>
            <a:off x="1274950" y="1530600"/>
            <a:ext cx="3685807" cy="2360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文本框 386"/>
          <p:cNvSpPr txBox="1">
            <a:spLocks noChangeArrowheads="1"/>
          </p:cNvSpPr>
          <p:nvPr/>
        </p:nvSpPr>
        <p:spPr bwMode="auto">
          <a:xfrm>
            <a:off x="940326" y="1763687"/>
            <a:ext cx="2274974" cy="45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KLSE Financial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38" name="直接连接符 37"/>
          <p:cNvCxnSpPr/>
          <p:nvPr/>
        </p:nvCxnSpPr>
        <p:spPr>
          <a:xfrm>
            <a:off x="940327" y="2177080"/>
            <a:ext cx="2905125" cy="158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 name="文本框 386"/>
          <p:cNvSpPr txBox="1">
            <a:spLocks noChangeArrowheads="1"/>
          </p:cNvSpPr>
          <p:nvPr/>
        </p:nvSpPr>
        <p:spPr bwMode="auto">
          <a:xfrm>
            <a:off x="5378448" y="1755150"/>
            <a:ext cx="1274700" cy="41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News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40" name="直接连接符 39"/>
          <p:cNvCxnSpPr/>
          <p:nvPr/>
        </p:nvCxnSpPr>
        <p:spPr>
          <a:xfrm>
            <a:off x="5378449" y="2168543"/>
            <a:ext cx="175351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1" name="文本框 386"/>
          <p:cNvSpPr txBox="1">
            <a:spLocks noChangeArrowheads="1"/>
          </p:cNvSpPr>
          <p:nvPr/>
        </p:nvSpPr>
        <p:spPr bwMode="auto">
          <a:xfrm>
            <a:off x="9030572" y="1756738"/>
            <a:ext cx="1364468" cy="41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dirty="0" smtClean="0">
                <a:solidFill>
                  <a:srgbClr val="157E9F"/>
                </a:solidFill>
                <a:latin typeface="Arial" panose="020B0604020202020204" pitchFamily="34" charset="0"/>
                <a:ea typeface="方正清刻本悦宋简体"/>
                <a:cs typeface="Arial" panose="020B0604020202020204" pitchFamily="34" charset="0"/>
              </a:rPr>
              <a:t>Forum data</a:t>
            </a:r>
            <a:endParaRPr lang="zh-CN" altLang="en-US" dirty="0">
              <a:solidFill>
                <a:srgbClr val="157E9F"/>
              </a:solidFill>
              <a:latin typeface="Arial" panose="020B0604020202020204" pitchFamily="34" charset="0"/>
              <a:ea typeface="方正清刻本悦宋简体"/>
              <a:cs typeface="Arial" panose="020B0604020202020204" pitchFamily="34" charset="0"/>
            </a:endParaRPr>
          </a:p>
        </p:txBody>
      </p:sp>
      <p:cxnSp>
        <p:nvCxnSpPr>
          <p:cNvPr id="42" name="直接连接符 41"/>
          <p:cNvCxnSpPr/>
          <p:nvPr/>
        </p:nvCxnSpPr>
        <p:spPr>
          <a:xfrm>
            <a:off x="9030573" y="2170131"/>
            <a:ext cx="208203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45" name="图片 44"/>
          <p:cNvPicPr/>
          <p:nvPr/>
        </p:nvPicPr>
        <p:blipFill>
          <a:blip r:embed="rId2" cstate="print">
            <a:extLst>
              <a:ext uri="{28A0092B-C50C-407E-A947-70E740481C1C}">
                <a14:useLocalDpi xmlns:a14="http://schemas.microsoft.com/office/drawing/2010/main" val="0"/>
              </a:ext>
            </a:extLst>
          </a:blip>
          <a:stretch>
            <a:fillRect/>
          </a:stretch>
        </p:blipFill>
        <p:spPr>
          <a:xfrm>
            <a:off x="4356459" y="3913050"/>
            <a:ext cx="3692734" cy="2579374"/>
          </a:xfrm>
          <a:prstGeom prst="rect">
            <a:avLst/>
          </a:prstGeom>
        </p:spPr>
      </p:pic>
      <p:pic>
        <p:nvPicPr>
          <p:cNvPr id="46" name="图片 45"/>
          <p:cNvPicPr/>
          <p:nvPr/>
        </p:nvPicPr>
        <p:blipFill>
          <a:blip r:embed="rId3" cstate="print">
            <a:extLst>
              <a:ext uri="{28A0092B-C50C-407E-A947-70E740481C1C}">
                <a14:useLocalDpi xmlns:a14="http://schemas.microsoft.com/office/drawing/2010/main" val="0"/>
              </a:ext>
            </a:extLst>
          </a:blip>
          <a:stretch>
            <a:fillRect/>
          </a:stretch>
        </p:blipFill>
        <p:spPr>
          <a:xfrm>
            <a:off x="348562" y="3913050"/>
            <a:ext cx="3621553" cy="2370172"/>
          </a:xfrm>
          <a:prstGeom prst="rect">
            <a:avLst/>
          </a:prstGeom>
        </p:spPr>
      </p:pic>
      <p:pic>
        <p:nvPicPr>
          <p:cNvPr id="47" name="图片 46"/>
          <p:cNvPicPr/>
          <p:nvPr/>
        </p:nvPicPr>
        <p:blipFill>
          <a:blip r:embed="rId4" cstate="print">
            <a:extLst>
              <a:ext uri="{28A0092B-C50C-407E-A947-70E740481C1C}">
                <a14:useLocalDpi xmlns:a14="http://schemas.microsoft.com/office/drawing/2010/main" val="0"/>
              </a:ext>
            </a:extLst>
          </a:blip>
          <a:stretch>
            <a:fillRect/>
          </a:stretch>
        </p:blipFill>
        <p:spPr>
          <a:xfrm>
            <a:off x="8355483" y="3913050"/>
            <a:ext cx="3432218" cy="2602735"/>
          </a:xfrm>
          <a:prstGeom prst="rect">
            <a:avLst/>
          </a:prstGeom>
        </p:spPr>
      </p:pic>
      <p:sp>
        <p:nvSpPr>
          <p:cNvPr id="49" name="矩形 48"/>
          <p:cNvSpPr/>
          <p:nvPr/>
        </p:nvSpPr>
        <p:spPr>
          <a:xfrm>
            <a:off x="585510" y="2168295"/>
            <a:ext cx="3614757" cy="1692767"/>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smtClean="0">
                <a:solidFill>
                  <a:srgbClr val="404040"/>
                </a:solidFill>
                <a:latin typeface="Arial" panose="020B0604020202020204" pitchFamily="34" charset="0"/>
                <a:ea typeface="微软雅黑" pitchFamily="34" charset="-122"/>
                <a:cs typeface="Arial" panose="020B0604020202020204" pitchFamily="34" charset="0"/>
              </a:rPr>
              <a:t>The dataset is merge with the stock sector, and some changes is done, like add/drop variable, rearrange columns position, extract code from original column etc.</a:t>
            </a:r>
          </a:p>
        </p:txBody>
      </p:sp>
      <p:sp>
        <p:nvSpPr>
          <p:cNvPr id="51" name="矩形 50"/>
          <p:cNvSpPr/>
          <p:nvPr/>
        </p:nvSpPr>
        <p:spPr>
          <a:xfrm>
            <a:off x="8448701" y="2328340"/>
            <a:ext cx="3245779" cy="1372679"/>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smtClean="0">
                <a:solidFill>
                  <a:srgbClr val="404040"/>
                </a:solidFill>
                <a:latin typeface="Arial" panose="020B0604020202020204" pitchFamily="34" charset="0"/>
                <a:ea typeface="微软雅黑" pitchFamily="34" charset="-122"/>
                <a:cs typeface="Arial" panose="020B0604020202020204" pitchFamily="34" charset="0"/>
              </a:rPr>
              <a:t>The forum data needs to extract the stock code from the title column, and then merge the stock name from other dataset.</a:t>
            </a:r>
          </a:p>
        </p:txBody>
      </p:sp>
      <p:sp>
        <p:nvSpPr>
          <p:cNvPr id="53" name="矩形 52"/>
          <p:cNvSpPr/>
          <p:nvPr/>
        </p:nvSpPr>
        <p:spPr>
          <a:xfrm>
            <a:off x="4632314" y="2178668"/>
            <a:ext cx="3245779" cy="1692767"/>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smtClean="0">
                <a:solidFill>
                  <a:srgbClr val="404040"/>
                </a:solidFill>
                <a:latin typeface="Arial" panose="020B0604020202020204" pitchFamily="34" charset="0"/>
                <a:ea typeface="微软雅黑" pitchFamily="34" charset="-122"/>
                <a:cs typeface="Arial" panose="020B0604020202020204" pitchFamily="34" charset="0"/>
              </a:rPr>
              <a:t>News data is crawled down once a week, and in the preprocess part, all the data is combined together, and the code and date is extracted to a separate column.</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rgbClr val="F2F2F2"/>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450" y="252413"/>
            <a:ext cx="8718550" cy="484187"/>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p>
        </p:txBody>
      </p:sp>
      <p:sp>
        <p:nvSpPr>
          <p:cNvPr id="1767" name="圆角矩形 1766"/>
          <p:cNvSpPr/>
          <p:nvPr/>
        </p:nvSpPr>
        <p:spPr>
          <a:xfrm rot="10800000" flipV="1">
            <a:off x="-6350" y="249238"/>
            <a:ext cx="484188" cy="490537"/>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r>
              <a:rPr lang="en-US" altLang="zh-CN" sz="3600" dirty="0"/>
              <a:t>3</a:t>
            </a:r>
            <a:endParaRPr lang="zh-CN" altLang="en-US" sz="3600" dirty="0"/>
          </a:p>
        </p:txBody>
      </p:sp>
      <p:sp>
        <p:nvSpPr>
          <p:cNvPr id="1769" name="圆角矩形 1768"/>
          <p:cNvSpPr/>
          <p:nvPr/>
        </p:nvSpPr>
        <p:spPr>
          <a:xfrm rot="16200000" flipV="1">
            <a:off x="11457782" y="248444"/>
            <a:ext cx="484187" cy="49212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66" name="Freeform 96"/>
          <p:cNvSpPr>
            <a:spLocks noChangeArrowheads="1"/>
          </p:cNvSpPr>
          <p:nvPr/>
        </p:nvSpPr>
        <p:spPr bwMode="auto">
          <a:xfrm>
            <a:off x="11558588" y="360363"/>
            <a:ext cx="280987" cy="269875"/>
          </a:xfrm>
          <a:custGeom>
            <a:avLst/>
            <a:gdLst>
              <a:gd name="T0" fmla="*/ 239021 w 216"/>
              <a:gd name="T1" fmla="*/ 0 h 208"/>
              <a:gd name="T2" fmla="*/ 197452 w 216"/>
              <a:gd name="T3" fmla="*/ 41644 h 208"/>
              <a:gd name="T4" fmla="*/ 200050 w 216"/>
              <a:gd name="T5" fmla="*/ 53357 h 208"/>
              <a:gd name="T6" fmla="*/ 77942 w 216"/>
              <a:gd name="T7" fmla="*/ 104110 h 208"/>
              <a:gd name="T8" fmla="*/ 41569 w 216"/>
              <a:gd name="T9" fmla="*/ 83288 h 208"/>
              <a:gd name="T10" fmla="*/ 0 w 216"/>
              <a:gd name="T11" fmla="*/ 124932 h 208"/>
              <a:gd name="T12" fmla="*/ 41569 w 216"/>
              <a:gd name="T13" fmla="*/ 166577 h 208"/>
              <a:gd name="T14" fmla="*/ 72746 w 216"/>
              <a:gd name="T15" fmla="*/ 153563 h 208"/>
              <a:gd name="T16" fmla="*/ 150687 w 216"/>
              <a:gd name="T17" fmla="*/ 209522 h 208"/>
              <a:gd name="T18" fmla="*/ 145491 w 216"/>
              <a:gd name="T19" fmla="*/ 229043 h 208"/>
              <a:gd name="T20" fmla="*/ 187060 w 216"/>
              <a:gd name="T21" fmla="*/ 270687 h 208"/>
              <a:gd name="T22" fmla="*/ 228629 w 216"/>
              <a:gd name="T23" fmla="*/ 229043 h 208"/>
              <a:gd name="T24" fmla="*/ 187060 w 216"/>
              <a:gd name="T25" fmla="*/ 187399 h 208"/>
              <a:gd name="T26" fmla="*/ 157182 w 216"/>
              <a:gd name="T27" fmla="*/ 200413 h 208"/>
              <a:gd name="T28" fmla="*/ 79241 w 216"/>
              <a:gd name="T29" fmla="*/ 144453 h 208"/>
              <a:gd name="T30" fmla="*/ 83138 w 216"/>
              <a:gd name="T31" fmla="*/ 124932 h 208"/>
              <a:gd name="T32" fmla="*/ 81839 w 216"/>
              <a:gd name="T33" fmla="*/ 113220 h 208"/>
              <a:gd name="T34" fmla="*/ 203947 w 216"/>
              <a:gd name="T35" fmla="*/ 62466 h 208"/>
              <a:gd name="T36" fmla="*/ 239021 w 216"/>
              <a:gd name="T37" fmla="*/ 83288 h 208"/>
              <a:gd name="T38" fmla="*/ 280590 w 216"/>
              <a:gd name="T39" fmla="*/ 41644 h 208"/>
              <a:gd name="T40" fmla="*/ 239021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solidFill>
                <a:srgbClr val="AD1C21"/>
              </a:solidFill>
            </a:endParaRPr>
          </a:p>
        </p:txBody>
      </p:sp>
      <p:sp>
        <p:nvSpPr>
          <p:cNvPr id="26" name="矩形 1768"/>
          <p:cNvSpPr>
            <a:spLocks noChangeArrowheads="1"/>
          </p:cNvSpPr>
          <p:nvPr/>
        </p:nvSpPr>
        <p:spPr bwMode="auto">
          <a:xfrm>
            <a:off x="3525839" y="322263"/>
            <a:ext cx="358520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dirty="0" smtClean="0">
                <a:solidFill>
                  <a:schemeClr val="bg1"/>
                </a:solidFill>
                <a:latin typeface="Arial" panose="020B0604020202020204" pitchFamily="34" charset="0"/>
                <a:ea typeface="微软雅黑" pitchFamily="34" charset="-122"/>
                <a:cs typeface="Arial" panose="020B0604020202020204" pitchFamily="34" charset="0"/>
              </a:rPr>
              <a:t>PROCESSING OF DATA</a:t>
            </a:r>
          </a:p>
        </p:txBody>
      </p:sp>
      <p:sp>
        <p:nvSpPr>
          <p:cNvPr id="27" name="矩形 1"/>
          <p:cNvSpPr>
            <a:spLocks noChangeArrowheads="1"/>
          </p:cNvSpPr>
          <p:nvPr/>
        </p:nvSpPr>
        <p:spPr bwMode="auto">
          <a:xfrm>
            <a:off x="539750" y="125174"/>
            <a:ext cx="28828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en-US" altLang="zh-CN" sz="2800" spc="600" dirty="0">
                <a:solidFill>
                  <a:srgbClr val="157E9F"/>
                </a:solidFill>
                <a:latin typeface="Arial" panose="020B0604020202020204" pitchFamily="34" charset="0"/>
                <a:ea typeface="方正清刻本悦宋简体"/>
                <a:cs typeface="Arial" panose="020B0604020202020204" pitchFamily="34" charset="0"/>
              </a:rPr>
              <a:t> </a:t>
            </a:r>
            <a:r>
              <a:rPr lang="en-US" altLang="zh-CN" sz="2800" spc="600" dirty="0" smtClean="0">
                <a:solidFill>
                  <a:srgbClr val="157E9F"/>
                </a:solidFill>
                <a:latin typeface="Arial" panose="020B0604020202020204" pitchFamily="34" charset="0"/>
                <a:ea typeface="方正清刻本悦宋简体"/>
                <a:cs typeface="Arial" panose="020B0604020202020204" pitchFamily="34" charset="0"/>
              </a:rPr>
              <a:t>Milestone</a:t>
            </a:r>
            <a:endParaRPr lang="en-US" altLang="zh-CN" sz="2800" spc="600" dirty="0">
              <a:solidFill>
                <a:srgbClr val="157E9F"/>
              </a:solidFill>
              <a:latin typeface="Arial" panose="020B0604020202020204" pitchFamily="34" charset="0"/>
              <a:ea typeface="方正清刻本悦宋简体"/>
              <a:cs typeface="Arial" panose="020B0604020202020204" pitchFamily="34" charset="0"/>
            </a:endParaRPr>
          </a:p>
        </p:txBody>
      </p:sp>
      <p:sp>
        <p:nvSpPr>
          <p:cNvPr id="28" name="圆角矩形 27"/>
          <p:cNvSpPr/>
          <p:nvPr/>
        </p:nvSpPr>
        <p:spPr>
          <a:xfrm rot="10800000" flipV="1">
            <a:off x="762187" y="1192462"/>
            <a:ext cx="273050" cy="276225"/>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lnSpc>
                <a:spcPct val="130000"/>
              </a:lnSpc>
              <a:spcBef>
                <a:spcPts val="0"/>
              </a:spcBef>
              <a:spcAft>
                <a:spcPts val="0"/>
              </a:spcAft>
              <a:defRPr/>
            </a:pPr>
            <a:endParaRPr lang="zh-CN" altLang="en-US" sz="4000" dirty="0">
              <a:latin typeface="微软雅黑" pitchFamily="34" charset="-122"/>
              <a:ea typeface="微软雅黑" pitchFamily="34" charset="-122"/>
            </a:endParaRPr>
          </a:p>
        </p:txBody>
      </p:sp>
      <p:sp>
        <p:nvSpPr>
          <p:cNvPr id="29" name="文本框 1779"/>
          <p:cNvSpPr txBox="1">
            <a:spLocks noChangeArrowheads="1"/>
          </p:cNvSpPr>
          <p:nvPr/>
        </p:nvSpPr>
        <p:spPr bwMode="auto">
          <a:xfrm>
            <a:off x="1187637" y="1105160"/>
            <a:ext cx="2590770"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lang="en-US" altLang="zh-CN" sz="2000" dirty="0">
                <a:solidFill>
                  <a:schemeClr val="tx2"/>
                </a:solidFill>
                <a:latin typeface="Arial" panose="020B0604020202020204" pitchFamily="34" charset="0"/>
                <a:ea typeface="微软雅黑" pitchFamily="34" charset="-122"/>
                <a:cs typeface="Arial" panose="020B0604020202020204" pitchFamily="34" charset="0"/>
              </a:rPr>
              <a:t>C</a:t>
            </a:r>
            <a:r>
              <a:rPr lang="en-US" altLang="zh-CN" sz="2000" dirty="0" smtClean="0">
                <a:solidFill>
                  <a:schemeClr val="tx2"/>
                </a:solidFill>
                <a:latin typeface="Arial" panose="020B0604020202020204" pitchFamily="34" charset="0"/>
                <a:ea typeface="微软雅黑" pitchFamily="34" charset="-122"/>
                <a:cs typeface="Arial" panose="020B0604020202020204" pitchFamily="34" charset="0"/>
              </a:rPr>
              <a:t>orrelation of stocks </a:t>
            </a:r>
          </a:p>
        </p:txBody>
      </p:sp>
      <p:cxnSp>
        <p:nvCxnSpPr>
          <p:cNvPr id="30" name="直接连接符 29"/>
          <p:cNvCxnSpPr/>
          <p:nvPr/>
        </p:nvCxnSpPr>
        <p:spPr>
          <a:xfrm>
            <a:off x="1274950" y="1530600"/>
            <a:ext cx="3685807" cy="2360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529837" y="1659096"/>
            <a:ext cx="9355356" cy="1372679"/>
          </a:xfrm>
          <a:prstGeom prst="rect">
            <a:avLst/>
          </a:prstGeom>
        </p:spPr>
        <p:txBody>
          <a:bodyPr wrap="square" lIns="91436" tIns="45718" rIns="91436" bIns="4571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30000"/>
              </a:lnSpc>
            </a:pPr>
            <a:r>
              <a:rPr lang="en-US" altLang="zh-CN" sz="1600" dirty="0" smtClean="0">
                <a:solidFill>
                  <a:srgbClr val="404040"/>
                </a:solidFill>
                <a:latin typeface="Arial" panose="020B0604020202020204" pitchFamily="34" charset="0"/>
                <a:ea typeface="微软雅黑" pitchFamily="34" charset="-122"/>
                <a:cs typeface="Arial" panose="020B0604020202020204" pitchFamily="34" charset="0"/>
              </a:rPr>
              <a:t>All the stock are filter by market and sector, and each of the sectors are saved to a separate file under the same market. Based on each sector of the same market, the pivot table is creating to see the relationship of each stock. Finally, the correlation of each stock is calculate and each level of correlation is highlight in excel file that shown below.</a:t>
            </a:r>
          </a:p>
        </p:txBody>
      </p:sp>
      <p:pic>
        <p:nvPicPr>
          <p:cNvPr id="25" name="图片 24"/>
          <p:cNvPicPr/>
          <p:nvPr/>
        </p:nvPicPr>
        <p:blipFill>
          <a:blip r:embed="rId2" cstate="print">
            <a:extLst>
              <a:ext uri="{28A0092B-C50C-407E-A947-70E740481C1C}">
                <a14:useLocalDpi xmlns:a14="http://schemas.microsoft.com/office/drawing/2010/main" val="0"/>
              </a:ext>
            </a:extLst>
          </a:blip>
          <a:stretch>
            <a:fillRect/>
          </a:stretch>
        </p:blipFill>
        <p:spPr>
          <a:xfrm>
            <a:off x="1892861" y="3081054"/>
            <a:ext cx="8629308" cy="3449532"/>
          </a:xfrm>
          <a:prstGeom prst="rect">
            <a:avLst/>
          </a:prstGeom>
        </p:spPr>
      </p:pic>
    </p:spTree>
    <p:extLst>
      <p:ext uri="{BB962C8B-B14F-4D97-AF65-F5344CB8AC3E}">
        <p14:creationId xmlns:p14="http://schemas.microsoft.com/office/powerpoint/2010/main" val="320229418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1860</Words>
  <Application>Microsoft Macintosh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SimSun</vt:lpstr>
      <vt:lpstr>Times New Roman</vt:lpstr>
      <vt:lpstr>宋体</vt:lpstr>
      <vt:lpstr>微软雅黑</vt:lpstr>
      <vt:lpstr>方正清刻本悦宋简体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Microsoft Office User</cp:lastModifiedBy>
  <cp:revision>113</cp:revision>
  <dcterms:created xsi:type="dcterms:W3CDTF">2015-07-31T01:43:00Z</dcterms:created>
  <dcterms:modified xsi:type="dcterms:W3CDTF">2019-05-30T05:34:43Z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