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9" r:id="rId1"/>
  </p:sldMasterIdLst>
  <p:sldIdLst>
    <p:sldId id="256" r:id="rId2"/>
    <p:sldId id="257" r:id="rId3"/>
    <p:sldId id="258" r:id="rId4"/>
    <p:sldId id="260" r:id="rId5"/>
    <p:sldId id="262" r:id="rId6"/>
    <p:sldId id="266" r:id="rId7"/>
    <p:sldId id="263" r:id="rId8"/>
    <p:sldId id="279" r:id="rId9"/>
    <p:sldId id="264" r:id="rId10"/>
    <p:sldId id="271" r:id="rId11"/>
    <p:sldId id="267" r:id="rId12"/>
    <p:sldId id="275" r:id="rId13"/>
    <p:sldId id="269" r:id="rId14"/>
    <p:sldId id="268" r:id="rId15"/>
    <p:sldId id="270" r:id="rId16"/>
    <p:sldId id="273" r:id="rId17"/>
    <p:sldId id="280" r:id="rId18"/>
    <p:sldId id="277" r:id="rId19"/>
    <p:sldId id="276" r:id="rId20"/>
    <p:sldId id="278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m lithem" initials="ll" lastIdx="1" clrIdx="0">
    <p:extLst>
      <p:ext uri="{19B8F6BF-5375-455C-9EA6-DF929625EA0E}">
        <p15:presenceInfo xmlns:p15="http://schemas.microsoft.com/office/powerpoint/2012/main" userId="ca3e2f84d7ddc0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5908-CA3D-469C-9561-043D7725295E}" type="datetimeFigureOut">
              <a:rPr lang="en-MY" smtClean="0"/>
              <a:t>19/12/2019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968D-1229-4D1B-B23D-C0C894151B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318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5908-CA3D-469C-9561-043D7725295E}" type="datetimeFigureOut">
              <a:rPr lang="en-MY" smtClean="0"/>
              <a:t>19/12/2019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968D-1229-4D1B-B23D-C0C894151B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8111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5908-CA3D-469C-9561-043D7725295E}" type="datetimeFigureOut">
              <a:rPr lang="en-MY" smtClean="0"/>
              <a:t>19/12/2019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968D-1229-4D1B-B23D-C0C894151B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99961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5908-CA3D-469C-9561-043D7725295E}" type="datetimeFigureOut">
              <a:rPr lang="en-MY" smtClean="0"/>
              <a:t>19/12/2019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968D-1229-4D1B-B23D-C0C894151B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960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5908-CA3D-469C-9561-043D7725295E}" type="datetimeFigureOut">
              <a:rPr lang="en-MY" smtClean="0"/>
              <a:t>19/12/2019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968D-1229-4D1B-B23D-C0C894151B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5765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5908-CA3D-469C-9561-043D7725295E}" type="datetimeFigureOut">
              <a:rPr lang="en-MY" smtClean="0"/>
              <a:t>19/12/2019</a:t>
            </a:fld>
            <a:endParaRPr lang="en-MY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968D-1229-4D1B-B23D-C0C894151B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1818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5908-CA3D-469C-9561-043D7725295E}" type="datetimeFigureOut">
              <a:rPr lang="en-MY" smtClean="0"/>
              <a:t>19/12/2019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968D-1229-4D1B-B23D-C0C894151B8D}" type="slidenum">
              <a:rPr lang="en-MY" smtClean="0"/>
              <a:t>‹#›</a:t>
            </a:fld>
            <a:endParaRPr lang="en-M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0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5908-CA3D-469C-9561-043D7725295E}" type="datetimeFigureOut">
              <a:rPr lang="en-MY" smtClean="0"/>
              <a:t>19/12/2019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968D-1229-4D1B-B23D-C0C894151B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905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5908-CA3D-469C-9561-043D7725295E}" type="datetimeFigureOut">
              <a:rPr lang="en-MY" smtClean="0"/>
              <a:t>19/12/2019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968D-1229-4D1B-B23D-C0C894151B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829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5908-CA3D-469C-9561-043D7725295E}" type="datetimeFigureOut">
              <a:rPr lang="en-MY" smtClean="0"/>
              <a:t>19/12/2019</a:t>
            </a:fld>
            <a:endParaRPr lang="en-MY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MY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968D-1229-4D1B-B23D-C0C894151B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7453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1C45908-CA3D-469C-9561-043D7725295E}" type="datetimeFigureOut">
              <a:rPr lang="en-MY" smtClean="0"/>
              <a:t>19/12/2019</a:t>
            </a:fld>
            <a:endParaRPr lang="en-MY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M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968D-1229-4D1B-B23D-C0C894151B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254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1C45908-CA3D-469C-9561-043D7725295E}" type="datetimeFigureOut">
              <a:rPr lang="en-MY" smtClean="0"/>
              <a:t>19/12/2019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8D4968D-1229-4D1B-B23D-C0C894151B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576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0" r:id="rId1"/>
    <p:sldLayoutId id="2147484281" r:id="rId2"/>
    <p:sldLayoutId id="2147484282" r:id="rId3"/>
    <p:sldLayoutId id="2147484283" r:id="rId4"/>
    <p:sldLayoutId id="2147484284" r:id="rId5"/>
    <p:sldLayoutId id="2147484285" r:id="rId6"/>
    <p:sldLayoutId id="2147484286" r:id="rId7"/>
    <p:sldLayoutId id="2147484287" r:id="rId8"/>
    <p:sldLayoutId id="2147484288" r:id="rId9"/>
    <p:sldLayoutId id="2147484289" r:id="rId10"/>
    <p:sldLayoutId id="214748429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1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" TargetMode="External"/><Relationship Id="rId3" Type="http://schemas.openxmlformats.org/officeDocument/2006/relationships/hyperlink" Target="https://corporatesolutions.swissre.com/innovative-risk-solutions/non-physical-damage-business-interruption/hazeshield.html" TargetMode="External"/><Relationship Id="rId7" Type="http://schemas.openxmlformats.org/officeDocument/2006/relationships/hyperlink" Target="https://sginvestors.io/sgx-mygateway/2019/01/tourism-related-stocks-ride-growth-in-visitor-arrivals" TargetMode="External"/><Relationship Id="rId2" Type="http://schemas.openxmlformats.org/officeDocument/2006/relationships/hyperlink" Target="https://data.gov.sg/dataset/gross-domestic-product-in-chained-2015-dollars-year-on-year-growth-rate-quarterl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ablebuilder.singstat.gov.sg/publicfacing/createDataTable.action?refId=1991" TargetMode="External"/><Relationship Id="rId5" Type="http://schemas.openxmlformats.org/officeDocument/2006/relationships/hyperlink" Target="https://data.gov.sg/dataset/psi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en.wikipedia.org/wiki/Pollutant_Standards_Index" TargetMode="External"/><Relationship Id="rId9" Type="http://schemas.openxmlformats.org/officeDocument/2006/relationships/hyperlink" Target="https://sg.finance.yahoo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llutant_Standards_Inde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ginvestors.io/sgx-mygateway/2019/01/tourism-related-stocks-ride-growth-in-visitor-arrivals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corporatesolutions.swissre.com/innovative-risk-solutions/non-physical-damage-business-interruption/hazeshield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7325-8256-40D4-B8EE-285C9B176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3283" y="779868"/>
            <a:ext cx="5054663" cy="3768865"/>
          </a:xfrm>
        </p:spPr>
        <p:txBody>
          <a:bodyPr>
            <a:noAutofit/>
          </a:bodyPr>
          <a:lstStyle/>
          <a:p>
            <a:r>
              <a:rPr lang="en-US" sz="3600" dirty="0"/>
              <a:t>Milestone Project – Pollutant Standard Index and GENTING Share Prices IN SINGAPORE</a:t>
            </a:r>
            <a:endParaRPr lang="en-MY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23D51-95B6-4A70-AA48-498D3C153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428" y="4723765"/>
            <a:ext cx="5054663" cy="1239894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WQD7005 - Data Mining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Guided by Professor Dr. The Ying Wah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Presented by Lim Li Them (WQD170093)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3A82-80F3-4A3B-BBE4-9346D8DC40EE}"/>
              </a:ext>
            </a:extLst>
          </p:cNvPr>
          <p:cNvSpPr txBox="1">
            <a:spLocks/>
          </p:cNvSpPr>
          <p:nvPr/>
        </p:nvSpPr>
        <p:spPr>
          <a:xfrm>
            <a:off x="6000750" y="6138691"/>
            <a:ext cx="4869651" cy="493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WQD7005 -  Data Mining</a:t>
            </a:r>
          </a:p>
          <a:p>
            <a:r>
              <a:rPr lang="en-US" dirty="0">
                <a:solidFill>
                  <a:schemeClr val="tx1"/>
                </a:solidFill>
              </a:rPr>
              <a:t>Milestone Project | Pollutant Standard Index and Tourism Share Prices in Singapore</a:t>
            </a:r>
          </a:p>
          <a:p>
            <a:r>
              <a:rPr lang="en-US" dirty="0">
                <a:solidFill>
                  <a:schemeClr val="tx1"/>
                </a:solidFill>
              </a:rPr>
              <a:t>Master of Data Science | University of Malaya</a:t>
            </a:r>
          </a:p>
        </p:txBody>
      </p:sp>
      <p:pic>
        <p:nvPicPr>
          <p:cNvPr id="6" name="Picture 5" descr="UM2.png">
            <a:extLst>
              <a:ext uri="{FF2B5EF4-FFF2-40B4-BE49-F238E27FC236}">
                <a16:creationId xmlns:a16="http://schemas.microsoft.com/office/drawing/2014/main" id="{2A85FA28-3BDA-4BCE-B2CB-6030596E1E3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13" y="6138692"/>
            <a:ext cx="977356" cy="493095"/>
          </a:xfrm>
          <a:prstGeom prst="rect">
            <a:avLst/>
          </a:prstGeom>
        </p:spPr>
      </p:pic>
      <p:pic>
        <p:nvPicPr>
          <p:cNvPr id="1036" name="Picture 12" descr="Image result for haze singapore mask&quot;">
            <a:extLst>
              <a:ext uri="{FF2B5EF4-FFF2-40B4-BE49-F238E27FC236}">
                <a16:creationId xmlns:a16="http://schemas.microsoft.com/office/drawing/2014/main" id="{6D6BEEF5-76C7-440F-825B-CAC2D7146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09" y="779868"/>
            <a:ext cx="5220809" cy="514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37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0620-1C63-40CC-B541-891524B6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6307"/>
            <a:ext cx="7729728" cy="1188720"/>
          </a:xfrm>
        </p:spPr>
        <p:txBody>
          <a:bodyPr/>
          <a:lstStyle/>
          <a:p>
            <a:r>
              <a:rPr lang="en-US" dirty="0"/>
              <a:t>Data collection and description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7794-0C90-4E8A-8ACF-FC21D7F1C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4" name="Picture 3" descr="UM2.png">
            <a:extLst>
              <a:ext uri="{FF2B5EF4-FFF2-40B4-BE49-F238E27FC236}">
                <a16:creationId xmlns:a16="http://schemas.microsoft.com/office/drawing/2014/main" id="{F700F5D1-6F63-431E-B2F3-B0B3CD6D410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13" y="6138692"/>
            <a:ext cx="977356" cy="49309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C5D0E-5D43-48E1-BA4B-3F4D93B0844B}"/>
              </a:ext>
            </a:extLst>
          </p:cNvPr>
          <p:cNvSpPr txBox="1">
            <a:spLocks/>
          </p:cNvSpPr>
          <p:nvPr/>
        </p:nvSpPr>
        <p:spPr>
          <a:xfrm>
            <a:off x="6000750" y="6138691"/>
            <a:ext cx="4869651" cy="493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WQD7005 -  Data Mining</a:t>
            </a:r>
          </a:p>
          <a:p>
            <a:r>
              <a:rPr lang="en-US" dirty="0">
                <a:solidFill>
                  <a:schemeClr val="bg1"/>
                </a:solidFill>
              </a:rPr>
              <a:t>Milestone Project | Pollutant Standard Index and Tourism Share Prices in Singapore</a:t>
            </a:r>
          </a:p>
          <a:p>
            <a:r>
              <a:rPr lang="en-US" dirty="0">
                <a:solidFill>
                  <a:schemeClr val="bg1"/>
                </a:solidFill>
              </a:rPr>
              <a:t>Master of Data Science | University of Malaya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FDFEB-AD0E-4F90-83DE-1FFF225EB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743" y="2123866"/>
            <a:ext cx="3811175" cy="401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49665-D844-46F7-A0B1-702700844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31" y="647871"/>
            <a:ext cx="11780093" cy="598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10C1-0678-4A1F-BB6F-32D6638D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16644"/>
            <a:ext cx="7729728" cy="1188720"/>
          </a:xfrm>
        </p:spPr>
        <p:txBody>
          <a:bodyPr/>
          <a:lstStyle/>
          <a:p>
            <a:r>
              <a:rPr lang="en-US" dirty="0"/>
              <a:t>Data collection and description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398D2-3DB7-4EE6-9573-B2DFDDA96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E62971-06A1-49AB-B2F5-464A56F880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1402" y="2300857"/>
            <a:ext cx="6724650" cy="3943731"/>
          </a:xfrm>
          <a:prstGeom prst="rect">
            <a:avLst/>
          </a:prstGeom>
        </p:spPr>
      </p:pic>
      <p:pic>
        <p:nvPicPr>
          <p:cNvPr id="9" name="Picture 8" descr="UM2.png">
            <a:extLst>
              <a:ext uri="{FF2B5EF4-FFF2-40B4-BE49-F238E27FC236}">
                <a16:creationId xmlns:a16="http://schemas.microsoft.com/office/drawing/2014/main" id="{36CC8AF5-4979-4478-8272-842B79E0517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13" y="6138692"/>
            <a:ext cx="977356" cy="49309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61C48BB-B1C9-4D3F-8934-FCDBB98AFC01}"/>
              </a:ext>
            </a:extLst>
          </p:cNvPr>
          <p:cNvSpPr txBox="1">
            <a:spLocks/>
          </p:cNvSpPr>
          <p:nvPr/>
        </p:nvSpPr>
        <p:spPr>
          <a:xfrm>
            <a:off x="6000750" y="6138691"/>
            <a:ext cx="4869651" cy="493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WQD7005 -  Data Mining</a:t>
            </a:r>
          </a:p>
          <a:p>
            <a:r>
              <a:rPr lang="en-US" dirty="0">
                <a:solidFill>
                  <a:schemeClr val="bg1"/>
                </a:solidFill>
              </a:rPr>
              <a:t>Milestone Project | Pollutant Standard Index and Tourism Share Prices in Singapore</a:t>
            </a:r>
          </a:p>
          <a:p>
            <a:r>
              <a:rPr lang="en-US" dirty="0">
                <a:solidFill>
                  <a:schemeClr val="bg1"/>
                </a:solidFill>
              </a:rPr>
              <a:t>Master of Data Science | University of Malaya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CCEE6-46C4-4784-BE75-B73C2F3B3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698" y="2384047"/>
            <a:ext cx="3291838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E1C8-A6AF-43CB-981E-44BEC1C8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description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7196D-0197-4CFA-86B5-88386A688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DBB5C-8F7B-46E2-9126-1D49AD314D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6125" y="2430097"/>
            <a:ext cx="3661222" cy="30086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277EA3-C276-401F-9503-08163D57BC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48162" y="2448830"/>
            <a:ext cx="3746532" cy="2989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D0D324-8B5E-4D88-A738-DF1DA0C9243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94694" y="2448830"/>
            <a:ext cx="3508375" cy="3008676"/>
          </a:xfrm>
          <a:prstGeom prst="rect">
            <a:avLst/>
          </a:prstGeom>
        </p:spPr>
      </p:pic>
      <p:pic>
        <p:nvPicPr>
          <p:cNvPr id="7" name="Picture 6" descr="UM2.png">
            <a:extLst>
              <a:ext uri="{FF2B5EF4-FFF2-40B4-BE49-F238E27FC236}">
                <a16:creationId xmlns:a16="http://schemas.microsoft.com/office/drawing/2014/main" id="{FE9BFD48-69F1-4096-ADBD-B4DAEEE9A14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13" y="6148217"/>
            <a:ext cx="977356" cy="493095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D927290-1834-479B-B51B-0429BC43F910}"/>
              </a:ext>
            </a:extLst>
          </p:cNvPr>
          <p:cNvSpPr txBox="1">
            <a:spLocks/>
          </p:cNvSpPr>
          <p:nvPr/>
        </p:nvSpPr>
        <p:spPr>
          <a:xfrm>
            <a:off x="6000750" y="6148216"/>
            <a:ext cx="4869651" cy="493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WQD7005 -  Data Mining</a:t>
            </a:r>
          </a:p>
          <a:p>
            <a:r>
              <a:rPr lang="en-US" dirty="0">
                <a:solidFill>
                  <a:schemeClr val="bg1"/>
                </a:solidFill>
              </a:rPr>
              <a:t>Milestone Project | Pollutant Standard Index and Tourism Share Prices in Singapore</a:t>
            </a:r>
          </a:p>
          <a:p>
            <a:r>
              <a:rPr lang="en-US" dirty="0">
                <a:solidFill>
                  <a:schemeClr val="bg1"/>
                </a:solidFill>
              </a:rPr>
              <a:t>Master of Data Science | University of Malaya</a:t>
            </a:r>
          </a:p>
        </p:txBody>
      </p:sp>
    </p:spTree>
    <p:extLst>
      <p:ext uri="{BB962C8B-B14F-4D97-AF65-F5344CB8AC3E}">
        <p14:creationId xmlns:p14="http://schemas.microsoft.com/office/powerpoint/2010/main" val="1976265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D795-E583-440A-941C-4DF3BFC7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47" y="536567"/>
            <a:ext cx="7729728" cy="1162812"/>
          </a:xfrm>
        </p:spPr>
        <p:txBody>
          <a:bodyPr/>
          <a:lstStyle/>
          <a:p>
            <a:r>
              <a:rPr lang="en-US" dirty="0"/>
              <a:t>Results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9707-B41F-4B2C-967F-3C5C190CB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885" y="2114169"/>
            <a:ext cx="7729728" cy="3101983"/>
          </a:xfrm>
        </p:spPr>
        <p:txBody>
          <a:bodyPr/>
          <a:lstStyle/>
          <a:p>
            <a:r>
              <a:rPr lang="en-US" dirty="0"/>
              <a:t>Correlation analysis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92655-7DD3-4BB4-9ACB-4852DF400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00" y="2642141"/>
            <a:ext cx="7298051" cy="1415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6DC7E1-7FB3-4D80-8E92-4F0A59CED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475" y="2447925"/>
            <a:ext cx="3724275" cy="3219450"/>
          </a:xfrm>
          <a:prstGeom prst="rect">
            <a:avLst/>
          </a:prstGeom>
        </p:spPr>
      </p:pic>
      <p:pic>
        <p:nvPicPr>
          <p:cNvPr id="9" name="Picture 8" descr="UM2.png">
            <a:extLst>
              <a:ext uri="{FF2B5EF4-FFF2-40B4-BE49-F238E27FC236}">
                <a16:creationId xmlns:a16="http://schemas.microsoft.com/office/drawing/2014/main" id="{AED1F985-80D7-4F93-AA3E-97E381C8D1E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13" y="6138692"/>
            <a:ext cx="977356" cy="49309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52E7C9C-309A-4485-8CB9-36A9E3A1BC65}"/>
              </a:ext>
            </a:extLst>
          </p:cNvPr>
          <p:cNvSpPr txBox="1">
            <a:spLocks/>
          </p:cNvSpPr>
          <p:nvPr/>
        </p:nvSpPr>
        <p:spPr>
          <a:xfrm>
            <a:off x="6000750" y="6138691"/>
            <a:ext cx="4869651" cy="493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WQD7005 -  Data Mining</a:t>
            </a:r>
          </a:p>
          <a:p>
            <a:r>
              <a:rPr lang="en-US" dirty="0">
                <a:solidFill>
                  <a:schemeClr val="bg1"/>
                </a:solidFill>
              </a:rPr>
              <a:t>Milestone Project | Pollutant Standard Index and Tourism Share Prices in Singapore</a:t>
            </a:r>
          </a:p>
          <a:p>
            <a:r>
              <a:rPr lang="en-US" dirty="0">
                <a:solidFill>
                  <a:schemeClr val="bg1"/>
                </a:solidFill>
              </a:rPr>
              <a:t>Master of Data Science | University of Malaya</a:t>
            </a:r>
          </a:p>
        </p:txBody>
      </p:sp>
    </p:spTree>
    <p:extLst>
      <p:ext uri="{BB962C8B-B14F-4D97-AF65-F5344CB8AC3E}">
        <p14:creationId xmlns:p14="http://schemas.microsoft.com/office/powerpoint/2010/main" val="361002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2DF8-A6B1-43D9-9E4A-1BF38868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4653"/>
            <a:ext cx="7729728" cy="1188720"/>
          </a:xfrm>
        </p:spPr>
        <p:txBody>
          <a:bodyPr/>
          <a:lstStyle/>
          <a:p>
            <a:r>
              <a:rPr lang="en-US" dirty="0"/>
              <a:t>Results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74062-344E-4498-BCD8-A3B2CA8BA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19299"/>
            <a:ext cx="7729728" cy="3101983"/>
          </a:xfrm>
        </p:spPr>
        <p:txBody>
          <a:bodyPr/>
          <a:lstStyle/>
          <a:p>
            <a:r>
              <a:rPr lang="en-US" dirty="0"/>
              <a:t>Interactive Decision Tree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048A9-EE28-439D-8BEA-5863C94F2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98" y="2531403"/>
            <a:ext cx="5585101" cy="2475749"/>
          </a:xfrm>
          <a:prstGeom prst="rect">
            <a:avLst/>
          </a:prstGeom>
        </p:spPr>
      </p:pic>
      <p:pic>
        <p:nvPicPr>
          <p:cNvPr id="6" name="Picture 5" descr="UM2.png">
            <a:extLst>
              <a:ext uri="{FF2B5EF4-FFF2-40B4-BE49-F238E27FC236}">
                <a16:creationId xmlns:a16="http://schemas.microsoft.com/office/drawing/2014/main" id="{AE08CC1A-97F6-4019-A60B-85B58525D8A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13" y="6138692"/>
            <a:ext cx="977356" cy="49309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79B49CE-C218-4751-B37B-A81949CBE123}"/>
              </a:ext>
            </a:extLst>
          </p:cNvPr>
          <p:cNvSpPr txBox="1">
            <a:spLocks/>
          </p:cNvSpPr>
          <p:nvPr/>
        </p:nvSpPr>
        <p:spPr>
          <a:xfrm>
            <a:off x="6000750" y="6138691"/>
            <a:ext cx="4869651" cy="493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WQD7005 -  Data Mining</a:t>
            </a:r>
          </a:p>
          <a:p>
            <a:r>
              <a:rPr lang="en-US" dirty="0">
                <a:solidFill>
                  <a:schemeClr val="bg1"/>
                </a:solidFill>
              </a:rPr>
              <a:t>Milestone Project | Pollutant Standard Index and Tourism Share Prices in Singapore</a:t>
            </a:r>
          </a:p>
          <a:p>
            <a:r>
              <a:rPr lang="en-US" dirty="0">
                <a:solidFill>
                  <a:schemeClr val="bg1"/>
                </a:solidFill>
              </a:rPr>
              <a:t>Master of Data Science | University of Malaya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3C4DE-DF52-4C90-8E6E-2BAB323EA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99" y="5221282"/>
            <a:ext cx="11125200" cy="1438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01521A-F55C-44FA-BC0F-AC89FEC09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344" y="1997503"/>
            <a:ext cx="4805908" cy="302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37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8F7D-F08A-484B-9822-24793B7A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8946"/>
            <a:ext cx="7729728" cy="1188720"/>
          </a:xfrm>
        </p:spPr>
        <p:txBody>
          <a:bodyPr/>
          <a:lstStyle/>
          <a:p>
            <a:r>
              <a:rPr lang="en-US" dirty="0"/>
              <a:t>Results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1AFA0-FC6E-4512-9891-B523BE35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92615"/>
            <a:ext cx="7729728" cy="3101983"/>
          </a:xfrm>
        </p:spPr>
        <p:txBody>
          <a:bodyPr/>
          <a:lstStyle/>
          <a:p>
            <a:r>
              <a:rPr lang="en-US" dirty="0"/>
              <a:t>Logit Regression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A342F5-FBA8-4477-99D1-4A5558639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06" y="2359839"/>
            <a:ext cx="4503039" cy="3964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847866-05B2-452D-933E-524EDDFF2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2082377"/>
            <a:ext cx="5222076" cy="2693245"/>
          </a:xfrm>
          <a:prstGeom prst="rect">
            <a:avLst/>
          </a:prstGeom>
        </p:spPr>
      </p:pic>
      <p:pic>
        <p:nvPicPr>
          <p:cNvPr id="6" name="Picture 5" descr="UM2.png">
            <a:extLst>
              <a:ext uri="{FF2B5EF4-FFF2-40B4-BE49-F238E27FC236}">
                <a16:creationId xmlns:a16="http://schemas.microsoft.com/office/drawing/2014/main" id="{C1F25905-B64A-4E86-BE08-509C187AC2C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13" y="6138692"/>
            <a:ext cx="977356" cy="49309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A6B6079-F228-4A1C-A7DD-AC43509D7188}"/>
              </a:ext>
            </a:extLst>
          </p:cNvPr>
          <p:cNvSpPr txBox="1">
            <a:spLocks/>
          </p:cNvSpPr>
          <p:nvPr/>
        </p:nvSpPr>
        <p:spPr>
          <a:xfrm>
            <a:off x="6000750" y="6138691"/>
            <a:ext cx="4869651" cy="493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WQD7005 -  Data Mining</a:t>
            </a:r>
          </a:p>
          <a:p>
            <a:r>
              <a:rPr lang="en-US" dirty="0">
                <a:solidFill>
                  <a:schemeClr val="bg1"/>
                </a:solidFill>
              </a:rPr>
              <a:t>Milestone Project | Pollutant Standard Index and Tourism Share Prices in Singapore</a:t>
            </a:r>
          </a:p>
          <a:p>
            <a:r>
              <a:rPr lang="en-US" dirty="0">
                <a:solidFill>
                  <a:schemeClr val="bg1"/>
                </a:solidFill>
              </a:rPr>
              <a:t>Master of Data Science | University of Malaya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D6DDBA-4A07-4C27-9FFF-62CFFA91D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781" y="4868370"/>
            <a:ext cx="3664013" cy="1770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E0E043-0B9A-4026-BB28-1D2BC79EB7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1130" y="2926542"/>
            <a:ext cx="5602167" cy="25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8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08AB-784E-4055-A20F-9784CBB4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361" y="307967"/>
            <a:ext cx="7729728" cy="1188720"/>
          </a:xfrm>
        </p:spPr>
        <p:txBody>
          <a:bodyPr/>
          <a:lstStyle/>
          <a:p>
            <a:r>
              <a:rPr lang="en-US" dirty="0"/>
              <a:t>Results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637C3-272C-4BDB-B6D1-84AA81918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7786" y="1885950"/>
            <a:ext cx="7729728" cy="3854077"/>
          </a:xfrm>
        </p:spPr>
        <p:txBody>
          <a:bodyPr/>
          <a:lstStyle/>
          <a:p>
            <a:r>
              <a:rPr lang="en-US" dirty="0"/>
              <a:t>Linear Regression (OLS)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C1E1F-E013-4F8A-BF2B-598C02150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71" y="2419791"/>
            <a:ext cx="4146329" cy="3690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611CDF-B6C9-4238-9DE0-8E22F8BD0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6200302"/>
            <a:ext cx="2664046" cy="476215"/>
          </a:xfrm>
          <a:prstGeom prst="rect">
            <a:avLst/>
          </a:prstGeom>
        </p:spPr>
      </p:pic>
      <p:pic>
        <p:nvPicPr>
          <p:cNvPr id="7" name="Picture 6" descr="UM2.png">
            <a:extLst>
              <a:ext uri="{FF2B5EF4-FFF2-40B4-BE49-F238E27FC236}">
                <a16:creationId xmlns:a16="http://schemas.microsoft.com/office/drawing/2014/main" id="{90CBFC8E-A37B-4BA2-BCAE-C08B5661895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13" y="6138692"/>
            <a:ext cx="977356" cy="493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D26CB9-4719-47BC-9A63-31D78C3A0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115" y="2419791"/>
            <a:ext cx="5128735" cy="4018619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D9F9FE2-80CC-4113-B991-90146CAB5D4F}"/>
              </a:ext>
            </a:extLst>
          </p:cNvPr>
          <p:cNvSpPr txBox="1">
            <a:spLocks/>
          </p:cNvSpPr>
          <p:nvPr/>
        </p:nvSpPr>
        <p:spPr>
          <a:xfrm>
            <a:off x="6000750" y="6138691"/>
            <a:ext cx="4869651" cy="493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WQD7005 -  Data Mining</a:t>
            </a:r>
          </a:p>
          <a:p>
            <a:r>
              <a:rPr lang="en-US" dirty="0">
                <a:solidFill>
                  <a:schemeClr val="bg1"/>
                </a:solidFill>
              </a:rPr>
              <a:t>Milestone Project | Pollutant Standard Index and Tourism Share Prices in Singapore</a:t>
            </a:r>
          </a:p>
          <a:p>
            <a:r>
              <a:rPr lang="en-US" dirty="0">
                <a:solidFill>
                  <a:schemeClr val="bg1"/>
                </a:solidFill>
              </a:rPr>
              <a:t>Master of Data Science | University of Malaya</a:t>
            </a:r>
          </a:p>
        </p:txBody>
      </p:sp>
    </p:spTree>
    <p:extLst>
      <p:ext uri="{BB962C8B-B14F-4D97-AF65-F5344CB8AC3E}">
        <p14:creationId xmlns:p14="http://schemas.microsoft.com/office/powerpoint/2010/main" val="650947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692ED-D844-49AF-98BB-51752758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4AEB-43AA-4F73-ADAE-4E18BF824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MY" dirty="0"/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E033A-94CB-4EDB-8EA1-6B40765E2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9" t="62829" r="17410"/>
          <a:stretch/>
        </p:blipFill>
        <p:spPr>
          <a:xfrm>
            <a:off x="2431160" y="3106652"/>
            <a:ext cx="7837851" cy="1516010"/>
          </a:xfrm>
          <a:prstGeom prst="rect">
            <a:avLst/>
          </a:prstGeom>
        </p:spPr>
      </p:pic>
      <p:pic>
        <p:nvPicPr>
          <p:cNvPr id="7" name="Picture 6" descr="UM2.png">
            <a:extLst>
              <a:ext uri="{FF2B5EF4-FFF2-40B4-BE49-F238E27FC236}">
                <a16:creationId xmlns:a16="http://schemas.microsoft.com/office/drawing/2014/main" id="{4A8A3FA4-13F5-4A97-BC1D-3B27C906828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13" y="6138692"/>
            <a:ext cx="977356" cy="493095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190C85-57FB-4963-ACCA-A8A921CB3DD9}"/>
              </a:ext>
            </a:extLst>
          </p:cNvPr>
          <p:cNvSpPr txBox="1">
            <a:spLocks/>
          </p:cNvSpPr>
          <p:nvPr/>
        </p:nvSpPr>
        <p:spPr>
          <a:xfrm>
            <a:off x="6000750" y="6138691"/>
            <a:ext cx="4869651" cy="493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WQD7005 -  Data Mining</a:t>
            </a:r>
          </a:p>
          <a:p>
            <a:r>
              <a:rPr lang="en-US" dirty="0">
                <a:solidFill>
                  <a:schemeClr val="bg1"/>
                </a:solidFill>
              </a:rPr>
              <a:t>Milestone Project | Pollutant Standard Index and Tourism Share Prices in Singapore</a:t>
            </a:r>
          </a:p>
          <a:p>
            <a:r>
              <a:rPr lang="en-US" dirty="0">
                <a:solidFill>
                  <a:schemeClr val="bg1"/>
                </a:solidFill>
              </a:rPr>
              <a:t>Master of Data Science | University of Malaya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0B253E-054B-4713-83CF-7AB0FC418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" y="4830704"/>
            <a:ext cx="12192000" cy="150492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C01238C-945F-48B2-A9AA-55706F5E1164}"/>
              </a:ext>
            </a:extLst>
          </p:cNvPr>
          <p:cNvSpPr/>
          <p:nvPr/>
        </p:nvSpPr>
        <p:spPr>
          <a:xfrm>
            <a:off x="9077326" y="4381501"/>
            <a:ext cx="3609974" cy="24003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98414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1656-FCAA-4D98-8771-88F9F39CF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12126"/>
            <a:ext cx="7729728" cy="1188720"/>
          </a:xfrm>
        </p:spPr>
        <p:txBody>
          <a:bodyPr/>
          <a:lstStyle/>
          <a:p>
            <a:r>
              <a:rPr lang="en-US" dirty="0"/>
              <a:t>Results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50428-5BCC-4C0C-AA83-0D020C3A9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19300"/>
            <a:ext cx="7729728" cy="3720727"/>
          </a:xfrm>
        </p:spPr>
        <p:txBody>
          <a:bodyPr/>
          <a:lstStyle/>
          <a:p>
            <a:r>
              <a:rPr lang="en-US" dirty="0"/>
              <a:t>Linear </a:t>
            </a:r>
            <a:r>
              <a:rPr lang="en-US"/>
              <a:t>Regression (OLS) – </a:t>
            </a:r>
            <a:r>
              <a:rPr lang="en-US" dirty="0"/>
              <a:t>Other stocks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05EAF-DBDA-44BB-9D77-6CBE92673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906"/>
          <a:stretch/>
        </p:blipFill>
        <p:spPr>
          <a:xfrm>
            <a:off x="1673924" y="2423545"/>
            <a:ext cx="4617337" cy="4082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5D087A-341A-4912-9B58-C7AF66B8D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370" y="2407342"/>
            <a:ext cx="4488564" cy="41145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13894F-F3D6-4DBC-814D-28FA37AEB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528" y="2439750"/>
            <a:ext cx="4617733" cy="4082109"/>
          </a:xfrm>
          <a:prstGeom prst="rect">
            <a:avLst/>
          </a:prstGeom>
        </p:spPr>
      </p:pic>
      <p:pic>
        <p:nvPicPr>
          <p:cNvPr id="12" name="Picture 11" descr="UM2.png">
            <a:extLst>
              <a:ext uri="{FF2B5EF4-FFF2-40B4-BE49-F238E27FC236}">
                <a16:creationId xmlns:a16="http://schemas.microsoft.com/office/drawing/2014/main" id="{D00E57DA-692C-495A-A863-93241755E0E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13" y="6138692"/>
            <a:ext cx="977356" cy="4930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2ECB28-67B1-4C0A-9C98-DDDC5729EB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370" y="2403308"/>
            <a:ext cx="4498107" cy="4065904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63D38B5-05AC-4284-9B3F-2A8DF3A2C921}"/>
              </a:ext>
            </a:extLst>
          </p:cNvPr>
          <p:cNvSpPr txBox="1">
            <a:spLocks/>
          </p:cNvSpPr>
          <p:nvPr/>
        </p:nvSpPr>
        <p:spPr>
          <a:xfrm>
            <a:off x="6000750" y="6138691"/>
            <a:ext cx="4869651" cy="493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WQD7005 -  Data Mining</a:t>
            </a:r>
          </a:p>
          <a:p>
            <a:r>
              <a:rPr lang="en-US" dirty="0">
                <a:solidFill>
                  <a:schemeClr val="bg1"/>
                </a:solidFill>
              </a:rPr>
              <a:t>Milestone Project | Pollutant Standard Index and Tourism Share Prices in Singapore</a:t>
            </a:r>
          </a:p>
          <a:p>
            <a:r>
              <a:rPr lang="en-US" dirty="0">
                <a:solidFill>
                  <a:schemeClr val="bg1"/>
                </a:solidFill>
              </a:rPr>
              <a:t>Master of Data Science | University of Malaya</a:t>
            </a:r>
          </a:p>
        </p:txBody>
      </p:sp>
    </p:spTree>
    <p:extLst>
      <p:ext uri="{BB962C8B-B14F-4D97-AF65-F5344CB8AC3E}">
        <p14:creationId xmlns:p14="http://schemas.microsoft.com/office/powerpoint/2010/main" val="375551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D9C1-1230-4D23-AD5F-50E971B1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C567-C562-4D9D-9F0E-F20573876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PSI did affect the share price of G13 and was negatively correlated to it.</a:t>
            </a:r>
          </a:p>
          <a:p>
            <a:r>
              <a:rPr lang="en-US" dirty="0"/>
              <a:t>G13 share price was affected by other stock prices in the same industry.</a:t>
            </a:r>
          </a:p>
          <a:p>
            <a:r>
              <a:rPr lang="en-US" dirty="0"/>
              <a:t>Factors such as number of tourist arrival and GDP growth rate has minimum effect on the stock price of G13.</a:t>
            </a:r>
          </a:p>
          <a:p>
            <a:r>
              <a:rPr lang="en-US" dirty="0"/>
              <a:t>PSI also affected other stocks such as stock H15.</a:t>
            </a:r>
          </a:p>
          <a:p>
            <a:r>
              <a:rPr lang="en-US" dirty="0"/>
              <a:t>Public sentiment towards haze mostly was neutral and positive.</a:t>
            </a:r>
          </a:p>
          <a:p>
            <a:endParaRPr lang="en-MY" dirty="0"/>
          </a:p>
        </p:txBody>
      </p:sp>
      <p:pic>
        <p:nvPicPr>
          <p:cNvPr id="4" name="Picture 3" descr="UM2.png">
            <a:extLst>
              <a:ext uri="{FF2B5EF4-FFF2-40B4-BE49-F238E27FC236}">
                <a16:creationId xmlns:a16="http://schemas.microsoft.com/office/drawing/2014/main" id="{A0932912-8556-4B8C-83B7-A8CF350AF57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13" y="6138692"/>
            <a:ext cx="977356" cy="49309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0B112-2527-4764-A4C6-0415122AAE6E}"/>
              </a:ext>
            </a:extLst>
          </p:cNvPr>
          <p:cNvSpPr txBox="1">
            <a:spLocks/>
          </p:cNvSpPr>
          <p:nvPr/>
        </p:nvSpPr>
        <p:spPr>
          <a:xfrm>
            <a:off x="6000750" y="6138691"/>
            <a:ext cx="4869651" cy="493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WQD7005 -  Data Mining</a:t>
            </a:r>
          </a:p>
          <a:p>
            <a:r>
              <a:rPr lang="en-US" dirty="0">
                <a:solidFill>
                  <a:schemeClr val="bg1"/>
                </a:solidFill>
              </a:rPr>
              <a:t>Milestone Project | Pollutant Standard Index and Tourism Share Prices in Singapore</a:t>
            </a:r>
          </a:p>
          <a:p>
            <a:r>
              <a:rPr lang="en-US" dirty="0">
                <a:solidFill>
                  <a:schemeClr val="bg1"/>
                </a:solidFill>
              </a:rPr>
              <a:t>Master of Data Science | University of Malaya</a:t>
            </a:r>
          </a:p>
        </p:txBody>
      </p:sp>
    </p:spTree>
    <p:extLst>
      <p:ext uri="{BB962C8B-B14F-4D97-AF65-F5344CB8AC3E}">
        <p14:creationId xmlns:p14="http://schemas.microsoft.com/office/powerpoint/2010/main" val="257876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649A-95A2-4937-878F-3ABF92C4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4D27F-D25D-41B6-A29B-5AAE169F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and research background</a:t>
            </a:r>
          </a:p>
          <a:p>
            <a:r>
              <a:rPr lang="en-US" dirty="0"/>
              <a:t>Research objectives</a:t>
            </a:r>
          </a:p>
          <a:p>
            <a:r>
              <a:rPr lang="en-US" dirty="0"/>
              <a:t>Research methodology</a:t>
            </a:r>
          </a:p>
          <a:p>
            <a:r>
              <a:rPr lang="en-US" dirty="0"/>
              <a:t>Data collection and description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  <a:p>
            <a:endParaRPr lang="en-MY" dirty="0"/>
          </a:p>
        </p:txBody>
      </p:sp>
      <p:pic>
        <p:nvPicPr>
          <p:cNvPr id="5" name="Picture 4" descr="UM2.png">
            <a:extLst>
              <a:ext uri="{FF2B5EF4-FFF2-40B4-BE49-F238E27FC236}">
                <a16:creationId xmlns:a16="http://schemas.microsoft.com/office/drawing/2014/main" id="{7FD28F19-8EC6-4CDB-9999-415D430A82D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13" y="6138692"/>
            <a:ext cx="977356" cy="493095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DBF8706-C48E-44F2-8CDF-A9049E5C9503}"/>
              </a:ext>
            </a:extLst>
          </p:cNvPr>
          <p:cNvSpPr txBox="1">
            <a:spLocks/>
          </p:cNvSpPr>
          <p:nvPr/>
        </p:nvSpPr>
        <p:spPr>
          <a:xfrm>
            <a:off x="6000750" y="6138691"/>
            <a:ext cx="4869651" cy="493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WQD7005 -  Data Mining</a:t>
            </a:r>
          </a:p>
          <a:p>
            <a:r>
              <a:rPr lang="en-US" dirty="0">
                <a:solidFill>
                  <a:schemeClr val="bg1"/>
                </a:solidFill>
              </a:rPr>
              <a:t>Milestone Project | Pollutant Standard Index and Tourism Share Prices in Singapore</a:t>
            </a:r>
          </a:p>
          <a:p>
            <a:r>
              <a:rPr lang="en-US" dirty="0">
                <a:solidFill>
                  <a:schemeClr val="bg1"/>
                </a:solidFill>
              </a:rPr>
              <a:t>Master of Data Science | University of Malaya</a:t>
            </a:r>
          </a:p>
        </p:txBody>
      </p:sp>
    </p:spTree>
    <p:extLst>
      <p:ext uri="{BB962C8B-B14F-4D97-AF65-F5344CB8AC3E}">
        <p14:creationId xmlns:p14="http://schemas.microsoft.com/office/powerpoint/2010/main" val="1409808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C992-05D4-4BBA-BCC4-CE18B87B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D6E1-5253-4446-97F9-DC1E9B439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9374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Gross Domestic Product In Chained (2015) Dollars, Year on Year Growth Rate, Quarterly. (n.d.). Retrieved from </a:t>
            </a:r>
            <a:r>
              <a:rPr lang="en-US" dirty="0">
                <a:hlinkClick r:id="rId2"/>
              </a:rPr>
              <a:t>https://data.gov.sg/dataset/gross-domestic-product-in-chained-2015-dollars-year-on-year-growth-rate-quarterly</a:t>
            </a:r>
            <a:r>
              <a:rPr lang="en-US" dirty="0"/>
              <a:t>.</a:t>
            </a:r>
          </a:p>
          <a:p>
            <a:r>
              <a:rPr lang="en-US" dirty="0" err="1"/>
              <a:t>HazeShield</a:t>
            </a:r>
            <a:r>
              <a:rPr lang="en-US" dirty="0"/>
              <a:t>: Swiss Re. (2017, July 11). Retrieved from </a:t>
            </a:r>
            <a:r>
              <a:rPr lang="en-US" dirty="0">
                <a:hlinkClick r:id="rId3"/>
              </a:rPr>
              <a:t>https://corporatesolutions.swissre.com/innovative-risk-solutions/non-physical-damage-business-interruption/hazeshield.html</a:t>
            </a:r>
            <a:r>
              <a:rPr lang="en-US" dirty="0"/>
              <a:t>.</a:t>
            </a:r>
          </a:p>
          <a:p>
            <a:r>
              <a:rPr lang="en-US" dirty="0"/>
              <a:t>Pollutant Standards Index. (2019, September 25). Retrieved from </a:t>
            </a:r>
            <a:r>
              <a:rPr lang="en-US" dirty="0">
                <a:hlinkClick r:id="rId4"/>
              </a:rPr>
              <a:t>https://en.wikipedia.org/wiki/Pollutant_Standards_Index</a:t>
            </a:r>
            <a:r>
              <a:rPr lang="en-US" dirty="0"/>
              <a:t>.</a:t>
            </a:r>
          </a:p>
          <a:p>
            <a:r>
              <a:rPr lang="en-US" dirty="0"/>
              <a:t>Pollutant Standards Index (PSI). (2016, April 8). Retrieved from </a:t>
            </a:r>
            <a:r>
              <a:rPr lang="en-US" dirty="0">
                <a:hlinkClick r:id="rId5"/>
              </a:rPr>
              <a:t>https://data.gov.sg/dataset/psi</a:t>
            </a:r>
            <a:r>
              <a:rPr lang="en-US" dirty="0"/>
              <a:t>.</a:t>
            </a:r>
          </a:p>
          <a:p>
            <a:r>
              <a:rPr lang="en-US" dirty="0"/>
              <a:t>Singapore Department Of Statistics: </a:t>
            </a:r>
            <a:r>
              <a:rPr lang="en-US" dirty="0" err="1"/>
              <a:t>SingStat</a:t>
            </a:r>
            <a:r>
              <a:rPr lang="en-US" dirty="0"/>
              <a:t> Table Builder - Variables/Time Period Selection. (n.d.). Retrieved from </a:t>
            </a:r>
            <a:r>
              <a:rPr lang="en-US" dirty="0">
                <a:hlinkClick r:id="rId6"/>
              </a:rPr>
              <a:t>https://www.tablebuilder.singstat.gov.sg/publicfacing/createDataTable.action?refId=1991</a:t>
            </a:r>
            <a:r>
              <a:rPr lang="en-US" dirty="0"/>
              <a:t>.</a:t>
            </a:r>
          </a:p>
          <a:p>
            <a:r>
              <a:rPr lang="en-US" dirty="0"/>
              <a:t>Tourism-Related Stocks Ride Growth in Visitor Arrivals: SGX My Gateway. (2019, January 31). Retrieved from </a:t>
            </a:r>
            <a:r>
              <a:rPr lang="en-US" dirty="0">
                <a:hlinkClick r:id="rId7"/>
              </a:rPr>
              <a:t>https://sginvestors.io/sgx-mygateway/2019/01/tourism-related-stocks-ride-growth-in-visitor-arrivals</a:t>
            </a:r>
            <a:r>
              <a:rPr lang="en-US" dirty="0"/>
              <a:t>.</a:t>
            </a:r>
          </a:p>
          <a:p>
            <a:r>
              <a:rPr lang="en-US" dirty="0"/>
              <a:t>Twitter. It's what's happening. (n.d.). Retrieved from </a:t>
            </a:r>
            <a:r>
              <a:rPr lang="en-US" dirty="0">
                <a:hlinkClick r:id="rId8"/>
              </a:rPr>
              <a:t>https://twitter.com/</a:t>
            </a:r>
            <a:r>
              <a:rPr lang="en-US" dirty="0"/>
              <a:t>.</a:t>
            </a:r>
          </a:p>
          <a:p>
            <a:r>
              <a:rPr lang="en-US" dirty="0"/>
              <a:t>Yahoo Finance – stock market live, quotes, business &amp; finance news. (n.d.). Retrieved from </a:t>
            </a:r>
            <a:r>
              <a:rPr lang="en-US" dirty="0">
                <a:hlinkClick r:id="rId9"/>
              </a:rPr>
              <a:t>https://sg.finance.yahoo.com/</a:t>
            </a:r>
            <a:r>
              <a:rPr lang="en-US" dirty="0"/>
              <a:t>.</a:t>
            </a:r>
          </a:p>
        </p:txBody>
      </p:sp>
      <p:pic>
        <p:nvPicPr>
          <p:cNvPr id="4" name="Picture 3" descr="UM2.png">
            <a:extLst>
              <a:ext uri="{FF2B5EF4-FFF2-40B4-BE49-F238E27FC236}">
                <a16:creationId xmlns:a16="http://schemas.microsoft.com/office/drawing/2014/main" id="{201F8943-122B-446A-B987-A9DFDF108A4D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13" y="6138692"/>
            <a:ext cx="977356" cy="49309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27912-E70F-4F57-8521-904DC873BF21}"/>
              </a:ext>
            </a:extLst>
          </p:cNvPr>
          <p:cNvSpPr txBox="1">
            <a:spLocks/>
          </p:cNvSpPr>
          <p:nvPr/>
        </p:nvSpPr>
        <p:spPr>
          <a:xfrm>
            <a:off x="6000750" y="6138691"/>
            <a:ext cx="4869651" cy="493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WQD7005 -  Data Mining</a:t>
            </a:r>
          </a:p>
          <a:p>
            <a:r>
              <a:rPr lang="en-US" dirty="0">
                <a:solidFill>
                  <a:schemeClr val="bg1"/>
                </a:solidFill>
              </a:rPr>
              <a:t>Milestone Project | Pollutant Standard Index and Tourism Share Prices in Singapore</a:t>
            </a:r>
          </a:p>
          <a:p>
            <a:r>
              <a:rPr lang="en-US" dirty="0">
                <a:solidFill>
                  <a:schemeClr val="bg1"/>
                </a:solidFill>
              </a:rPr>
              <a:t>Master of Data Science | University of Malaya</a:t>
            </a:r>
          </a:p>
        </p:txBody>
      </p:sp>
    </p:spTree>
    <p:extLst>
      <p:ext uri="{BB962C8B-B14F-4D97-AF65-F5344CB8AC3E}">
        <p14:creationId xmlns:p14="http://schemas.microsoft.com/office/powerpoint/2010/main" val="3335302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E52D-BCD5-4B44-B6F8-D5D565F0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  <a:endParaRPr lang="en-MY" dirty="0"/>
          </a:p>
        </p:txBody>
      </p:sp>
      <p:pic>
        <p:nvPicPr>
          <p:cNvPr id="7170" name="Picture 2" descr="Transparent Answer Question - Questions And Answers Logo , Transparent Cartoon ">
            <a:extLst>
              <a:ext uri="{FF2B5EF4-FFF2-40B4-BE49-F238E27FC236}">
                <a16:creationId xmlns:a16="http://schemas.microsoft.com/office/drawing/2014/main" id="{A03F28AA-BE0D-4C1A-9C44-358673180C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916" y="2638425"/>
            <a:ext cx="4008169" cy="310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UM2.png">
            <a:extLst>
              <a:ext uri="{FF2B5EF4-FFF2-40B4-BE49-F238E27FC236}">
                <a16:creationId xmlns:a16="http://schemas.microsoft.com/office/drawing/2014/main" id="{BA208734-47F0-46D6-BDFC-FA06566A7E0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13" y="6138692"/>
            <a:ext cx="977356" cy="493095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C2D8BB-B259-43A7-9B09-723493BE914B}"/>
              </a:ext>
            </a:extLst>
          </p:cNvPr>
          <p:cNvSpPr txBox="1">
            <a:spLocks/>
          </p:cNvSpPr>
          <p:nvPr/>
        </p:nvSpPr>
        <p:spPr>
          <a:xfrm>
            <a:off x="6000750" y="6138691"/>
            <a:ext cx="4869651" cy="493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WQD7005 -  Data Mining</a:t>
            </a:r>
          </a:p>
          <a:p>
            <a:r>
              <a:rPr lang="en-US" dirty="0">
                <a:solidFill>
                  <a:schemeClr val="bg1"/>
                </a:solidFill>
              </a:rPr>
              <a:t>Milestone Project | Pollutant Standard Index and Tourism Share Prices in Singapore</a:t>
            </a:r>
          </a:p>
          <a:p>
            <a:r>
              <a:rPr lang="en-US" dirty="0">
                <a:solidFill>
                  <a:schemeClr val="bg1"/>
                </a:solidFill>
              </a:rPr>
              <a:t>Master of Data Science | University of Malaya</a:t>
            </a:r>
          </a:p>
        </p:txBody>
      </p:sp>
    </p:spTree>
    <p:extLst>
      <p:ext uri="{BB962C8B-B14F-4D97-AF65-F5344CB8AC3E}">
        <p14:creationId xmlns:p14="http://schemas.microsoft.com/office/powerpoint/2010/main" val="115581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D360-A4DB-4D7A-8FF9-664A81B8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91043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Introduction and research background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41AD8-A614-42AD-9382-BD90EEA4F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51972"/>
            <a:ext cx="7729728" cy="3101983"/>
          </a:xfrm>
        </p:spPr>
        <p:txBody>
          <a:bodyPr/>
          <a:lstStyle/>
          <a:p>
            <a:pPr algn="just"/>
            <a:r>
              <a:rPr lang="en-US" dirty="0"/>
              <a:t>The Pollutant Standards Index, or PSI, is a type of air quality index, which is used to indicate the level of pollutants in air.</a:t>
            </a:r>
          </a:p>
          <a:p>
            <a:pPr algn="just"/>
            <a:r>
              <a:rPr lang="en-US" dirty="0"/>
              <a:t>The PSI is reported on a scale of 0 to 500, to reflect whether the air pollution levels in a particular location are good, unhealthy, hazardous or worse.</a:t>
            </a:r>
          </a:p>
          <a:p>
            <a:pPr algn="just"/>
            <a:endParaRPr lang="en-US" dirty="0"/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4" name="Picture 3" descr="UM2.png">
            <a:extLst>
              <a:ext uri="{FF2B5EF4-FFF2-40B4-BE49-F238E27FC236}">
                <a16:creationId xmlns:a16="http://schemas.microsoft.com/office/drawing/2014/main" id="{F2FCD933-9B2D-4CA1-AB7E-C50BEDC6FD7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13" y="6138692"/>
            <a:ext cx="977356" cy="49309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B8C1C-3852-46EA-B68D-49EC54CA4B92}"/>
              </a:ext>
            </a:extLst>
          </p:cNvPr>
          <p:cNvSpPr txBox="1">
            <a:spLocks/>
          </p:cNvSpPr>
          <p:nvPr/>
        </p:nvSpPr>
        <p:spPr>
          <a:xfrm>
            <a:off x="6000750" y="6138691"/>
            <a:ext cx="4869651" cy="493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WQD7005 -  Data Mining</a:t>
            </a:r>
          </a:p>
          <a:p>
            <a:r>
              <a:rPr lang="en-US" dirty="0">
                <a:solidFill>
                  <a:schemeClr val="bg1"/>
                </a:solidFill>
              </a:rPr>
              <a:t>Milestone Project | Pollutant Standard Index and Tourism Share Prices in Singapore</a:t>
            </a:r>
          </a:p>
          <a:p>
            <a:r>
              <a:rPr lang="en-US" dirty="0">
                <a:solidFill>
                  <a:schemeClr val="bg1"/>
                </a:solidFill>
              </a:rPr>
              <a:t>Master of Data Science | University of Malaya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72BB8C-F645-4F5A-A93E-80343DA87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381259"/>
              </p:ext>
            </p:extLst>
          </p:nvPr>
        </p:nvGraphicFramePr>
        <p:xfrm>
          <a:off x="2881313" y="3879557"/>
          <a:ext cx="6238874" cy="1867653"/>
        </p:xfrm>
        <a:graphic>
          <a:graphicData uri="http://schemas.openxmlformats.org/drawingml/2006/table">
            <a:tbl>
              <a:tblPr/>
              <a:tblGrid>
                <a:gridCol w="782456">
                  <a:extLst>
                    <a:ext uri="{9D8B030D-6E8A-4147-A177-3AD203B41FA5}">
                      <a16:colId xmlns:a16="http://schemas.microsoft.com/office/drawing/2014/main" val="366273727"/>
                    </a:ext>
                  </a:extLst>
                </a:gridCol>
                <a:gridCol w="1005879">
                  <a:extLst>
                    <a:ext uri="{9D8B030D-6E8A-4147-A177-3AD203B41FA5}">
                      <a16:colId xmlns:a16="http://schemas.microsoft.com/office/drawing/2014/main" val="357093422"/>
                    </a:ext>
                  </a:extLst>
                </a:gridCol>
                <a:gridCol w="4450539">
                  <a:extLst>
                    <a:ext uri="{9D8B030D-6E8A-4147-A177-3AD203B41FA5}">
                      <a16:colId xmlns:a16="http://schemas.microsoft.com/office/drawing/2014/main" val="4267376178"/>
                    </a:ext>
                  </a:extLst>
                </a:gridCol>
              </a:tblGrid>
              <a:tr h="202032">
                <a:tc>
                  <a:txBody>
                    <a:bodyPr/>
                    <a:lstStyle/>
                    <a:p>
                      <a:pPr algn="ctr"/>
                      <a:r>
                        <a:rPr lang="en-MY" sz="1000">
                          <a:effectLst/>
                        </a:rPr>
                        <a:t>PSI</a:t>
                      </a:r>
                    </a:p>
                  </a:txBody>
                  <a:tcPr marL="51700" marR="51700" marT="25850" marB="2585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>
                          <a:effectLst/>
                        </a:rPr>
                        <a:t>Descriptor</a:t>
                      </a:r>
                    </a:p>
                  </a:txBody>
                  <a:tcPr marL="51700" marR="51700" marT="25850" marB="2585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000">
                          <a:effectLst/>
                        </a:rPr>
                        <a:t>General Health Effects</a:t>
                      </a:r>
                    </a:p>
                  </a:txBody>
                  <a:tcPr marL="51700" marR="51700" marT="25850" marB="2585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533481"/>
                  </a:ext>
                </a:extLst>
              </a:tr>
              <a:tr h="202032">
                <a:tc>
                  <a:txBody>
                    <a:bodyPr/>
                    <a:lstStyle/>
                    <a:p>
                      <a:r>
                        <a:rPr lang="en-MY" sz="1000">
                          <a:effectLst/>
                        </a:rPr>
                        <a:t>0–50</a:t>
                      </a:r>
                    </a:p>
                  </a:txBody>
                  <a:tcPr marL="51700" marR="51700" marT="25850" marB="2585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000">
                          <a:effectLst/>
                        </a:rPr>
                        <a:t>Good</a:t>
                      </a:r>
                    </a:p>
                  </a:txBody>
                  <a:tcPr marL="51700" marR="51700" marT="25850" marB="2585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000">
                          <a:effectLst/>
                        </a:rPr>
                        <a:t>None</a:t>
                      </a:r>
                    </a:p>
                  </a:txBody>
                  <a:tcPr marL="51700" marR="51700" marT="25850" marB="2585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95727"/>
                  </a:ext>
                </a:extLst>
              </a:tr>
              <a:tr h="273898">
                <a:tc>
                  <a:txBody>
                    <a:bodyPr/>
                    <a:lstStyle/>
                    <a:p>
                      <a:r>
                        <a:rPr lang="en-MY" sz="1000">
                          <a:effectLst/>
                        </a:rPr>
                        <a:t>51–100</a:t>
                      </a:r>
                    </a:p>
                  </a:txBody>
                  <a:tcPr marL="51700" marR="51700" marT="25850" marB="2585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000">
                          <a:effectLst/>
                        </a:rPr>
                        <a:t>Moderate</a:t>
                      </a:r>
                    </a:p>
                  </a:txBody>
                  <a:tcPr marL="51700" marR="51700" marT="25850" marB="2585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Few or none for the general population</a:t>
                      </a:r>
                    </a:p>
                  </a:txBody>
                  <a:tcPr marL="51700" marR="51700" marT="25850" marB="2585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238823"/>
                  </a:ext>
                </a:extLst>
              </a:tr>
              <a:tr h="500601">
                <a:tc>
                  <a:txBody>
                    <a:bodyPr/>
                    <a:lstStyle/>
                    <a:p>
                      <a:r>
                        <a:rPr lang="en-MY" sz="1000">
                          <a:effectLst/>
                        </a:rPr>
                        <a:t>101–200</a:t>
                      </a:r>
                    </a:p>
                  </a:txBody>
                  <a:tcPr marL="51700" marR="51700" marT="25850" marB="2585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000">
                          <a:effectLst/>
                        </a:rPr>
                        <a:t>Unhealthy</a:t>
                      </a:r>
                    </a:p>
                  </a:txBody>
                  <a:tcPr marL="51700" marR="51700" marT="25850" marB="2585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Everyone may begin to experience health effects; members of sensitive groups may experience more serious health effects. To stay indoors.</a:t>
                      </a:r>
                    </a:p>
                  </a:txBody>
                  <a:tcPr marL="51700" marR="51700" marT="25850" marB="2585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15503"/>
                  </a:ext>
                </a:extLst>
              </a:tr>
              <a:tr h="480854">
                <a:tc>
                  <a:txBody>
                    <a:bodyPr/>
                    <a:lstStyle/>
                    <a:p>
                      <a:r>
                        <a:rPr lang="en-MY" sz="1000">
                          <a:effectLst/>
                        </a:rPr>
                        <a:t>201-300</a:t>
                      </a:r>
                    </a:p>
                  </a:txBody>
                  <a:tcPr marL="51700" marR="51700" marT="25850" marB="2585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000">
                          <a:effectLst/>
                        </a:rPr>
                        <a:t>Very unhealthy</a:t>
                      </a:r>
                    </a:p>
                  </a:txBody>
                  <a:tcPr marL="51700" marR="51700" marT="25850" marB="2585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Health warnings of emergency conditions. The entire population is more likely to be affected.</a:t>
                      </a:r>
                    </a:p>
                  </a:txBody>
                  <a:tcPr marL="51700" marR="51700" marT="25850" marB="2585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988355"/>
                  </a:ext>
                </a:extLst>
              </a:tr>
              <a:tr h="202032">
                <a:tc>
                  <a:txBody>
                    <a:bodyPr/>
                    <a:lstStyle/>
                    <a:p>
                      <a:r>
                        <a:rPr lang="en-MY" sz="1000">
                          <a:effectLst/>
                        </a:rPr>
                        <a:t>301+</a:t>
                      </a:r>
                    </a:p>
                  </a:txBody>
                  <a:tcPr marL="51700" marR="51700" marT="25850" marB="2585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000">
                          <a:effectLst/>
                        </a:rPr>
                        <a:t>Hazardous</a:t>
                      </a:r>
                    </a:p>
                  </a:txBody>
                  <a:tcPr marL="51700" marR="51700" marT="25850" marB="2585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Health alert: everyone may experience more serious health effects</a:t>
                      </a:r>
                    </a:p>
                  </a:txBody>
                  <a:tcPr marL="51700" marR="51700" marT="25850" marB="2585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53465"/>
                  </a:ext>
                </a:extLst>
              </a:tr>
            </a:tbl>
          </a:graphicData>
        </a:graphic>
      </p:graphicFrame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F42ACFE-F9C0-4A3D-BB16-B6FDA099B687}"/>
              </a:ext>
            </a:extLst>
          </p:cNvPr>
          <p:cNvSpPr txBox="1">
            <a:spLocks/>
          </p:cNvSpPr>
          <p:nvPr/>
        </p:nvSpPr>
        <p:spPr>
          <a:xfrm>
            <a:off x="3354818" y="5694342"/>
            <a:ext cx="5857875" cy="493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Source: </a:t>
            </a:r>
            <a:r>
              <a:rPr lang="en-MY" dirty="0">
                <a:hlinkClick r:id="rId3"/>
              </a:rPr>
              <a:t>https://en.wikipedia.org/wiki/Pollutant_Standards_Index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80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D360-A4DB-4D7A-8FF9-664A81B8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9840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Introduction and research background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41AD8-A614-42AD-9382-BD90EEA4F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860" y="2273703"/>
            <a:ext cx="11132440" cy="3101983"/>
          </a:xfrm>
        </p:spPr>
        <p:txBody>
          <a:bodyPr/>
          <a:lstStyle/>
          <a:p>
            <a:r>
              <a:rPr lang="en-US" dirty="0"/>
              <a:t>Economics impact caused by haze outbreak:	Top 5 tourism stocks in Singapore sorted by market capitalization:	</a:t>
            </a:r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4" name="Picture 3" descr="UM2.png">
            <a:extLst>
              <a:ext uri="{FF2B5EF4-FFF2-40B4-BE49-F238E27FC236}">
                <a16:creationId xmlns:a16="http://schemas.microsoft.com/office/drawing/2014/main" id="{F2FCD933-9B2D-4CA1-AB7E-C50BEDC6FD7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13" y="6138692"/>
            <a:ext cx="977356" cy="49309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B8C1C-3852-46EA-B68D-49EC54CA4B92}"/>
              </a:ext>
            </a:extLst>
          </p:cNvPr>
          <p:cNvSpPr txBox="1">
            <a:spLocks/>
          </p:cNvSpPr>
          <p:nvPr/>
        </p:nvSpPr>
        <p:spPr>
          <a:xfrm>
            <a:off x="6000750" y="6138691"/>
            <a:ext cx="4869651" cy="493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WQD7005 -  Data Mining</a:t>
            </a:r>
          </a:p>
          <a:p>
            <a:r>
              <a:rPr lang="en-US" dirty="0">
                <a:solidFill>
                  <a:schemeClr val="bg1"/>
                </a:solidFill>
              </a:rPr>
              <a:t>Milestone Project | Pollutant Standard Index and Tourism Share Prices in Singapore</a:t>
            </a:r>
          </a:p>
          <a:p>
            <a:r>
              <a:rPr lang="en-US" dirty="0">
                <a:solidFill>
                  <a:schemeClr val="bg1"/>
                </a:solidFill>
              </a:rPr>
              <a:t>Master of Data Science | University of Malaya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0013CBC-FC22-4E3C-A714-641E8A965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94" y="2684197"/>
            <a:ext cx="3830256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4788C40-01BC-4B98-94AD-CB958679479C}"/>
              </a:ext>
            </a:extLst>
          </p:cNvPr>
          <p:cNvSpPr txBox="1">
            <a:spLocks/>
          </p:cNvSpPr>
          <p:nvPr/>
        </p:nvSpPr>
        <p:spPr>
          <a:xfrm>
            <a:off x="1332301" y="5715064"/>
            <a:ext cx="3702849" cy="493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Source: </a:t>
            </a:r>
            <a:r>
              <a:rPr lang="en-MY" dirty="0">
                <a:hlinkClick r:id="rId4"/>
              </a:rPr>
              <a:t>https://corporatesolutions.swissre.com/innovative-risk-solutions/non-physical-damage-business-interruption/hazeshield.html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C4536-E276-4F46-A5A2-FF2D51EC5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7184" y="2986311"/>
            <a:ext cx="6196482" cy="2291371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516C6F6-651D-4C28-9EA3-5BD3E1A9BF44}"/>
              </a:ext>
            </a:extLst>
          </p:cNvPr>
          <p:cNvSpPr txBox="1">
            <a:spLocks/>
          </p:cNvSpPr>
          <p:nvPr/>
        </p:nvSpPr>
        <p:spPr>
          <a:xfrm>
            <a:off x="7940817" y="5264092"/>
            <a:ext cx="3702849" cy="493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Source: </a:t>
            </a:r>
            <a:r>
              <a:rPr lang="en-US" dirty="0">
                <a:solidFill>
                  <a:schemeClr val="tx1"/>
                </a:solidFill>
                <a:hlinkClick r:id="rId6"/>
              </a:rPr>
              <a:t>Bloomberg &amp; SGX </a:t>
            </a:r>
            <a:r>
              <a:rPr lang="en-US" dirty="0" err="1">
                <a:solidFill>
                  <a:schemeClr val="tx1"/>
                </a:solidFill>
                <a:hlinkClick r:id="rId6"/>
              </a:rPr>
              <a:t>StockFacts</a:t>
            </a:r>
            <a:r>
              <a:rPr lang="en-US" dirty="0">
                <a:solidFill>
                  <a:schemeClr val="tx1"/>
                </a:solidFill>
                <a:hlinkClick r:id="rId6"/>
              </a:rPr>
              <a:t> (data as of 29 January 2019)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70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C690-C794-4BC9-8389-7A7A7B7D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E0ED-035F-4195-8D35-DA51D156D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objectives of this research are:</a:t>
            </a:r>
          </a:p>
          <a:p>
            <a:r>
              <a:rPr lang="en-US" dirty="0"/>
              <a:t>To determine the relationship between Pollutant Standard Index (PSI) reading and the G13 stock price</a:t>
            </a:r>
          </a:p>
          <a:p>
            <a:r>
              <a:rPr lang="en-US" dirty="0"/>
              <a:t>To identify the other factors that affect G13 stock price</a:t>
            </a:r>
          </a:p>
          <a:p>
            <a:r>
              <a:rPr lang="en-US" dirty="0"/>
              <a:t>To understand the public sentiment toward haze through Twitter</a:t>
            </a:r>
          </a:p>
          <a:p>
            <a:endParaRPr lang="en-MY" dirty="0"/>
          </a:p>
        </p:txBody>
      </p:sp>
      <p:pic>
        <p:nvPicPr>
          <p:cNvPr id="4" name="Picture 3" descr="UM2.png">
            <a:extLst>
              <a:ext uri="{FF2B5EF4-FFF2-40B4-BE49-F238E27FC236}">
                <a16:creationId xmlns:a16="http://schemas.microsoft.com/office/drawing/2014/main" id="{6EF1D85E-BE5E-4846-8FC0-B03B0593BD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13" y="6138692"/>
            <a:ext cx="977356" cy="49309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90C7-C569-4A29-982E-288F77D39F69}"/>
              </a:ext>
            </a:extLst>
          </p:cNvPr>
          <p:cNvSpPr txBox="1">
            <a:spLocks/>
          </p:cNvSpPr>
          <p:nvPr/>
        </p:nvSpPr>
        <p:spPr>
          <a:xfrm>
            <a:off x="6000750" y="6138691"/>
            <a:ext cx="4869651" cy="493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WQD7005 -  Data Mining</a:t>
            </a:r>
          </a:p>
          <a:p>
            <a:r>
              <a:rPr lang="en-US" dirty="0">
                <a:solidFill>
                  <a:schemeClr val="bg1"/>
                </a:solidFill>
              </a:rPr>
              <a:t>Milestone Project | Pollutant Standard Index and Tourism Share Prices in Singapore</a:t>
            </a:r>
          </a:p>
          <a:p>
            <a:r>
              <a:rPr lang="en-US" dirty="0">
                <a:solidFill>
                  <a:schemeClr val="bg1"/>
                </a:solidFill>
              </a:rPr>
              <a:t>Master of Data Science | University of Malaya</a:t>
            </a:r>
          </a:p>
        </p:txBody>
      </p:sp>
    </p:spTree>
    <p:extLst>
      <p:ext uri="{BB962C8B-B14F-4D97-AF65-F5344CB8AC3E}">
        <p14:creationId xmlns:p14="http://schemas.microsoft.com/office/powerpoint/2010/main" val="202199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B437-AEDF-4ACA-868F-F8B62E45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Research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F6595-09EA-4289-95D9-117BE5AE0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96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Tools applied:</a:t>
            </a:r>
          </a:p>
          <a:p>
            <a:r>
              <a:rPr lang="en-US" dirty="0" err="1"/>
              <a:t>Ananconda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 5.7.4</a:t>
            </a:r>
          </a:p>
          <a:p>
            <a:r>
              <a:rPr lang="en-US" dirty="0"/>
              <a:t>SAS Enterprise Miner 9.4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Algorithms deployed: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Logit Regression</a:t>
            </a:r>
          </a:p>
          <a:p>
            <a:r>
              <a:rPr lang="en-US" dirty="0"/>
              <a:t>Linear Regression (Ordinary Least Square)</a:t>
            </a:r>
          </a:p>
          <a:p>
            <a:endParaRPr lang="en-US" dirty="0"/>
          </a:p>
          <a:p>
            <a:endParaRPr lang="en-MY" dirty="0"/>
          </a:p>
        </p:txBody>
      </p:sp>
      <p:pic>
        <p:nvPicPr>
          <p:cNvPr id="5122" name="Picture 2" descr="Image result for anaconda python&quot;">
            <a:extLst>
              <a:ext uri="{FF2B5EF4-FFF2-40B4-BE49-F238E27FC236}">
                <a16:creationId xmlns:a16="http://schemas.microsoft.com/office/drawing/2014/main" id="{D837FAB2-B897-486B-977B-740D25DFF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27" y="2847975"/>
            <a:ext cx="954636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sas enterprise miner&quot;">
            <a:extLst>
              <a:ext uri="{FF2B5EF4-FFF2-40B4-BE49-F238E27FC236}">
                <a16:creationId xmlns:a16="http://schemas.microsoft.com/office/drawing/2014/main" id="{686E2FB7-5151-4CF0-9B34-E41A9037B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65"/>
          <a:stretch/>
        </p:blipFill>
        <p:spPr bwMode="auto">
          <a:xfrm>
            <a:off x="5076824" y="3429000"/>
            <a:ext cx="862013" cy="40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UM2.png">
            <a:extLst>
              <a:ext uri="{FF2B5EF4-FFF2-40B4-BE49-F238E27FC236}">
                <a16:creationId xmlns:a16="http://schemas.microsoft.com/office/drawing/2014/main" id="{2B75CB41-EC47-4396-BD5A-6C80031C3CF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13" y="6138692"/>
            <a:ext cx="977356" cy="49309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7611737-EC5F-4D02-9C63-7F57AD955863}"/>
              </a:ext>
            </a:extLst>
          </p:cNvPr>
          <p:cNvSpPr txBox="1">
            <a:spLocks/>
          </p:cNvSpPr>
          <p:nvPr/>
        </p:nvSpPr>
        <p:spPr>
          <a:xfrm>
            <a:off x="6000750" y="6138691"/>
            <a:ext cx="4869651" cy="493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WQD7005 -  Data Mining</a:t>
            </a:r>
          </a:p>
          <a:p>
            <a:r>
              <a:rPr lang="en-US" dirty="0">
                <a:solidFill>
                  <a:schemeClr val="bg1"/>
                </a:solidFill>
              </a:rPr>
              <a:t>Milestone Project | Pollutant Standard Index and Tourism Share Prices in Singapore</a:t>
            </a:r>
          </a:p>
          <a:p>
            <a:r>
              <a:rPr lang="en-US" dirty="0">
                <a:solidFill>
                  <a:schemeClr val="bg1"/>
                </a:solidFill>
              </a:rPr>
              <a:t>Master of Data Science | University of Malaya</a:t>
            </a:r>
          </a:p>
        </p:txBody>
      </p:sp>
    </p:spTree>
    <p:extLst>
      <p:ext uri="{BB962C8B-B14F-4D97-AF65-F5344CB8AC3E}">
        <p14:creationId xmlns:p14="http://schemas.microsoft.com/office/powerpoint/2010/main" val="397068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D360-A4DB-4D7A-8FF9-664A81B8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4818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Data collection and description</a:t>
            </a:r>
          </a:p>
        </p:txBody>
      </p:sp>
      <p:pic>
        <p:nvPicPr>
          <p:cNvPr id="4" name="Picture 3" descr="UM2.png">
            <a:extLst>
              <a:ext uri="{FF2B5EF4-FFF2-40B4-BE49-F238E27FC236}">
                <a16:creationId xmlns:a16="http://schemas.microsoft.com/office/drawing/2014/main" id="{F2FCD933-9B2D-4CA1-AB7E-C50BEDC6FD7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13" y="6138692"/>
            <a:ext cx="977356" cy="49309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B8C1C-3852-46EA-B68D-49EC54CA4B92}"/>
              </a:ext>
            </a:extLst>
          </p:cNvPr>
          <p:cNvSpPr txBox="1">
            <a:spLocks/>
          </p:cNvSpPr>
          <p:nvPr/>
        </p:nvSpPr>
        <p:spPr>
          <a:xfrm>
            <a:off x="6000750" y="6138691"/>
            <a:ext cx="4869651" cy="493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WQD7005 -  Data Mining</a:t>
            </a:r>
          </a:p>
          <a:p>
            <a:r>
              <a:rPr lang="en-US" dirty="0">
                <a:solidFill>
                  <a:schemeClr val="bg1"/>
                </a:solidFill>
              </a:rPr>
              <a:t>Milestone Project | Pollutant Standard Index and Tourism Share Prices in Singapore</a:t>
            </a:r>
          </a:p>
          <a:p>
            <a:r>
              <a:rPr lang="en-US" dirty="0">
                <a:solidFill>
                  <a:schemeClr val="bg1"/>
                </a:solidFill>
              </a:rPr>
              <a:t>Master of Data Science | University of Malaya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1813D5-102B-45CC-B9EF-63C289BA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47" y="2049888"/>
            <a:ext cx="7729728" cy="4581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5 types of data files:</a:t>
            </a:r>
          </a:p>
          <a:p>
            <a:pPr marL="342900" indent="-342900">
              <a:buAutoNum type="arabicPeriod"/>
            </a:pPr>
            <a:r>
              <a:rPr lang="en-US" b="1" dirty="0"/>
              <a:t>Pollutant Standard Index (PSI) </a:t>
            </a:r>
          </a:p>
          <a:p>
            <a:r>
              <a:rPr lang="en-US" dirty="0"/>
              <a:t>Real time and historical data from year 2009 until </a:t>
            </a:r>
          </a:p>
          <a:p>
            <a:pPr marL="0" indent="0">
              <a:buNone/>
            </a:pPr>
            <a:r>
              <a:rPr lang="en-US" dirty="0"/>
              <a:t>    year 2019</a:t>
            </a:r>
          </a:p>
          <a:p>
            <a:r>
              <a:rPr lang="en-US" dirty="0"/>
              <a:t>Source: Data.gov.sg</a:t>
            </a:r>
          </a:p>
          <a:p>
            <a:pPr marL="342900" indent="-342900">
              <a:buAutoNum type="arabicPeriod" startAt="2"/>
            </a:pPr>
            <a:r>
              <a:rPr lang="en-US" b="1" dirty="0"/>
              <a:t>Tourism Stock Prices </a:t>
            </a:r>
          </a:p>
          <a:p>
            <a:r>
              <a:rPr lang="en-US" dirty="0"/>
              <a:t>Secondary data from year 2009 until year 2019</a:t>
            </a:r>
          </a:p>
          <a:p>
            <a:r>
              <a:rPr lang="en-US" dirty="0"/>
              <a:t>Source: Yahoo Finance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b="1" dirty="0"/>
              <a:t>International Tourist Arrival Data </a:t>
            </a:r>
          </a:p>
          <a:p>
            <a:r>
              <a:rPr lang="en-US" dirty="0"/>
              <a:t>Secondary data from year 1978 until year 2019</a:t>
            </a:r>
          </a:p>
          <a:p>
            <a:r>
              <a:rPr lang="en-US" dirty="0"/>
              <a:t>Source: Department of Statistics Singapore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016D57-1B4E-449A-85BC-5428077A6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490" y="3662384"/>
            <a:ext cx="1552575" cy="318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C11AFC-78D5-4798-8531-B3A1595DC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955" y="4896240"/>
            <a:ext cx="802159" cy="318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2A2812-1B38-42F9-B251-255266596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8687" y="6057018"/>
            <a:ext cx="1158763" cy="328221"/>
          </a:xfrm>
          <a:prstGeom prst="rect">
            <a:avLst/>
          </a:prstGeom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24B2BF93-8FB1-47F7-8651-D9649124918C}"/>
              </a:ext>
            </a:extLst>
          </p:cNvPr>
          <p:cNvSpPr txBox="1">
            <a:spLocks/>
          </p:cNvSpPr>
          <p:nvPr/>
        </p:nvSpPr>
        <p:spPr>
          <a:xfrm>
            <a:off x="5880630" y="2293256"/>
            <a:ext cx="5605523" cy="4684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4"/>
            </a:pPr>
            <a:r>
              <a:rPr lang="en-US" b="1" dirty="0"/>
              <a:t>YOY Gross Domestic Product (GDP) Growth Rate </a:t>
            </a:r>
          </a:p>
          <a:p>
            <a:r>
              <a:rPr lang="en-US" dirty="0"/>
              <a:t>Secondary data from year 2009 until year 2019</a:t>
            </a:r>
          </a:p>
          <a:p>
            <a:r>
              <a:rPr lang="en-US" dirty="0"/>
              <a:t>Source: Data.gov.sg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b="1" dirty="0"/>
              <a:t>Tweets</a:t>
            </a:r>
            <a:r>
              <a:rPr lang="en-US" dirty="0"/>
              <a:t> </a:t>
            </a:r>
          </a:p>
          <a:p>
            <a:r>
              <a:rPr lang="en-US" dirty="0"/>
              <a:t>Real time data from 20</a:t>
            </a:r>
            <a:r>
              <a:rPr lang="en-US" baseline="30000" dirty="0"/>
              <a:t>th</a:t>
            </a:r>
            <a:r>
              <a:rPr lang="en-US" dirty="0"/>
              <a:t> September until 9</a:t>
            </a:r>
            <a:r>
              <a:rPr lang="en-US" baseline="30000" dirty="0"/>
              <a:t>th</a:t>
            </a:r>
            <a:r>
              <a:rPr lang="en-US" dirty="0"/>
              <a:t> October 2019</a:t>
            </a:r>
          </a:p>
          <a:p>
            <a:r>
              <a:rPr lang="en-US" dirty="0"/>
              <a:t>Source: Twitter</a:t>
            </a:r>
          </a:p>
          <a:p>
            <a:endParaRPr lang="en-MY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1CE81F-A8DC-44F2-A570-3D3D40D72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412" y="3429000"/>
            <a:ext cx="1552575" cy="3183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820457-DCE1-4AB9-978A-95DC5095A6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5724" y="4896240"/>
            <a:ext cx="295275" cy="2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5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2E6E-CF1B-4134-AAD9-60ECA761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PRE-PROCESSING</a:t>
            </a:r>
            <a:endParaRPr lang="en-MY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41BC0-F873-4EAD-8DFC-1DA23DA13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320BA7-A10C-44FF-8C09-862FBD45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38044"/>
            <a:ext cx="5781675" cy="3743325"/>
          </a:xfrm>
          <a:prstGeom prst="rect">
            <a:avLst/>
          </a:prstGeom>
        </p:spPr>
      </p:pic>
      <p:pic>
        <p:nvPicPr>
          <p:cNvPr id="8" name="Picture 7" descr="UM2.png">
            <a:extLst>
              <a:ext uri="{FF2B5EF4-FFF2-40B4-BE49-F238E27FC236}">
                <a16:creationId xmlns:a16="http://schemas.microsoft.com/office/drawing/2014/main" id="{7F868684-45D5-4310-8E0B-A50A478322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13" y="6138692"/>
            <a:ext cx="977356" cy="493095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3A55A7-425D-4D71-9C75-BCED2ED2A284}"/>
              </a:ext>
            </a:extLst>
          </p:cNvPr>
          <p:cNvSpPr txBox="1">
            <a:spLocks/>
          </p:cNvSpPr>
          <p:nvPr/>
        </p:nvSpPr>
        <p:spPr>
          <a:xfrm>
            <a:off x="6000750" y="6138691"/>
            <a:ext cx="4869651" cy="493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WQD7005 -  Data Mining</a:t>
            </a:r>
          </a:p>
          <a:p>
            <a:r>
              <a:rPr lang="en-US" dirty="0">
                <a:solidFill>
                  <a:schemeClr val="bg1"/>
                </a:solidFill>
              </a:rPr>
              <a:t>Milestone Project | Pollutant Standard Index and Tourism Share Prices in Singapore</a:t>
            </a:r>
          </a:p>
          <a:p>
            <a:r>
              <a:rPr lang="en-US" dirty="0">
                <a:solidFill>
                  <a:schemeClr val="bg1"/>
                </a:solidFill>
              </a:rPr>
              <a:t>Master of Data Science | University of Malaya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3EEAC-7FF3-40EB-B420-F5D09432E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335" y="2552700"/>
            <a:ext cx="4437677" cy="411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0AC628-C947-4B39-A33B-86B2C7962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181" y="2747581"/>
            <a:ext cx="83724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0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7ED0-F5F7-4B5D-B1BF-51EE3A025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431" y="379620"/>
            <a:ext cx="7729728" cy="1188720"/>
          </a:xfrm>
        </p:spPr>
        <p:txBody>
          <a:bodyPr/>
          <a:lstStyle/>
          <a:p>
            <a:r>
              <a:rPr lang="en-US" dirty="0"/>
              <a:t>Data collection and description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0F02-804A-48DA-B143-D707A6439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6" name="Picture 5" descr="UM2.png">
            <a:extLst>
              <a:ext uri="{FF2B5EF4-FFF2-40B4-BE49-F238E27FC236}">
                <a16:creationId xmlns:a16="http://schemas.microsoft.com/office/drawing/2014/main" id="{76FE4919-7122-461C-9362-995C60B4644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13" y="6138692"/>
            <a:ext cx="977356" cy="49309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4873F0D-6843-4D33-B198-33A72DF88FB2}"/>
              </a:ext>
            </a:extLst>
          </p:cNvPr>
          <p:cNvSpPr txBox="1">
            <a:spLocks/>
          </p:cNvSpPr>
          <p:nvPr/>
        </p:nvSpPr>
        <p:spPr>
          <a:xfrm>
            <a:off x="6000750" y="6138691"/>
            <a:ext cx="4869651" cy="493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WQD7005 -  Data Mining</a:t>
            </a:r>
          </a:p>
          <a:p>
            <a:r>
              <a:rPr lang="en-US" dirty="0">
                <a:solidFill>
                  <a:schemeClr val="bg1"/>
                </a:solidFill>
              </a:rPr>
              <a:t>Milestone Project | Pollutant Standard Index and Tourism Share Prices in Singapore</a:t>
            </a:r>
          </a:p>
          <a:p>
            <a:r>
              <a:rPr lang="en-US" dirty="0">
                <a:solidFill>
                  <a:schemeClr val="bg1"/>
                </a:solidFill>
              </a:rPr>
              <a:t>Master of Data Science | University of Malaya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331B96-E637-4FAC-815F-56DDA226D8AF}"/>
              </a:ext>
            </a:extLst>
          </p:cNvPr>
          <p:cNvSpPr/>
          <p:nvPr/>
        </p:nvSpPr>
        <p:spPr>
          <a:xfrm>
            <a:off x="9848850" y="685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79653-B781-4B34-A2DF-347DABEA6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34" y="1823152"/>
            <a:ext cx="10156959" cy="480863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603F7B0-0C16-47C8-8F55-275B0A4C5AFA}"/>
              </a:ext>
            </a:extLst>
          </p:cNvPr>
          <p:cNvSpPr/>
          <p:nvPr/>
        </p:nvSpPr>
        <p:spPr>
          <a:xfrm>
            <a:off x="7181849" y="2124077"/>
            <a:ext cx="333375" cy="28575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A39BAB-0951-46BB-B4C7-A3C1EB69D681}"/>
              </a:ext>
            </a:extLst>
          </p:cNvPr>
          <p:cNvSpPr/>
          <p:nvPr/>
        </p:nvSpPr>
        <p:spPr>
          <a:xfrm>
            <a:off x="5086349" y="3941719"/>
            <a:ext cx="333375" cy="28575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FCC1D0-3ED7-4BAC-ACC1-77E1F9EA8B2C}"/>
              </a:ext>
            </a:extLst>
          </p:cNvPr>
          <p:cNvSpPr/>
          <p:nvPr/>
        </p:nvSpPr>
        <p:spPr>
          <a:xfrm>
            <a:off x="7181848" y="5653609"/>
            <a:ext cx="333375" cy="28575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87B8D6-02FF-4BC4-B920-A67F7E6C683F}"/>
              </a:ext>
            </a:extLst>
          </p:cNvPr>
          <p:cNvSpPr/>
          <p:nvPr/>
        </p:nvSpPr>
        <p:spPr>
          <a:xfrm>
            <a:off x="5057772" y="4497282"/>
            <a:ext cx="333375" cy="28575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C20CC01-202F-4410-935B-A6DCC8912957}"/>
              </a:ext>
            </a:extLst>
          </p:cNvPr>
          <p:cNvSpPr/>
          <p:nvPr/>
        </p:nvSpPr>
        <p:spPr>
          <a:xfrm>
            <a:off x="10769661" y="3485459"/>
            <a:ext cx="333375" cy="28575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DC49CB-8086-4436-8650-D3FD84679959}"/>
              </a:ext>
            </a:extLst>
          </p:cNvPr>
          <p:cNvSpPr/>
          <p:nvPr/>
        </p:nvSpPr>
        <p:spPr>
          <a:xfrm>
            <a:off x="10752489" y="5401718"/>
            <a:ext cx="333375" cy="28575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796692E-E2E5-40F7-B8BC-1A0488F1A76E}"/>
              </a:ext>
            </a:extLst>
          </p:cNvPr>
          <p:cNvSpPr/>
          <p:nvPr/>
        </p:nvSpPr>
        <p:spPr>
          <a:xfrm>
            <a:off x="6248399" y="3798844"/>
            <a:ext cx="333375" cy="28575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7408BE-0951-42DE-AF1D-680A2D1A8F64}"/>
              </a:ext>
            </a:extLst>
          </p:cNvPr>
          <p:cNvSpPr/>
          <p:nvPr/>
        </p:nvSpPr>
        <p:spPr>
          <a:xfrm>
            <a:off x="6248399" y="5115968"/>
            <a:ext cx="333375" cy="28575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774CCE-9369-4EB8-A744-929060377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70" y="1823152"/>
            <a:ext cx="10382250" cy="491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1376</TotalTime>
  <Words>1310</Words>
  <Application>Microsoft Office PowerPoint</Application>
  <PresentationFormat>Widescreen</PresentationFormat>
  <Paragraphs>170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Parcel</vt:lpstr>
      <vt:lpstr>Milestone Project – Pollutant Standard Index and GENTING Share Prices IN SINGAPORE</vt:lpstr>
      <vt:lpstr>Table of Contents</vt:lpstr>
      <vt:lpstr>Introduction and research background</vt:lpstr>
      <vt:lpstr>Introduction and research background</vt:lpstr>
      <vt:lpstr>Research objectives</vt:lpstr>
      <vt:lpstr>Research methodology</vt:lpstr>
      <vt:lpstr>Data collection and description</vt:lpstr>
      <vt:lpstr>DATE PRE-PROCESSING</vt:lpstr>
      <vt:lpstr>Data collection and description</vt:lpstr>
      <vt:lpstr>Data collection and description</vt:lpstr>
      <vt:lpstr>Data collection and description</vt:lpstr>
      <vt:lpstr>Data collection and description</vt:lpstr>
      <vt:lpstr>Results</vt:lpstr>
      <vt:lpstr>Results</vt:lpstr>
      <vt:lpstr>Results</vt:lpstr>
      <vt:lpstr>Results</vt:lpstr>
      <vt:lpstr>Results</vt:lpstr>
      <vt:lpstr>Results</vt:lpstr>
      <vt:lpstr>Conclusions</vt:lpstr>
      <vt:lpstr>REFERENCES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lithem</dc:creator>
  <cp:lastModifiedBy>lim lithem</cp:lastModifiedBy>
  <cp:revision>70</cp:revision>
  <dcterms:created xsi:type="dcterms:W3CDTF">2019-12-08T02:37:21Z</dcterms:created>
  <dcterms:modified xsi:type="dcterms:W3CDTF">2019-12-19T10:36:00Z</dcterms:modified>
</cp:coreProperties>
</file>