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258" r:id="rId4"/>
    <p:sldId id="275" r:id="rId5"/>
    <p:sldId id="259" r:id="rId6"/>
    <p:sldId id="276" r:id="rId7"/>
    <p:sldId id="260" r:id="rId8"/>
    <p:sldId id="277" r:id="rId9"/>
    <p:sldId id="261" r:id="rId10"/>
    <p:sldId id="262" r:id="rId11"/>
    <p:sldId id="263" r:id="rId12"/>
    <p:sldId id="264" r:id="rId13"/>
    <p:sldId id="265" r:id="rId14"/>
    <p:sldId id="266" r:id="rId15"/>
    <p:sldId id="298" r:id="rId16"/>
    <p:sldId id="300" r:id="rId17"/>
    <p:sldId id="278" r:id="rId18"/>
    <p:sldId id="268" r:id="rId19"/>
    <p:sldId id="301" r:id="rId20"/>
    <p:sldId id="274" r:id="rId21"/>
  </p:sldIdLst>
  <p:sldSz cx="12192000" cy="6858000"/>
  <p:notesSz cx="6858000" cy="9144000"/>
  <p:defaultTextStyle>
    <a:defPPr>
      <a:defRPr lang="zh-CN"/>
    </a:defPPr>
    <a:lvl1pPr algn="l" rtl="0" fontAlgn="base">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1pPr>
    <a:lvl2pPr marL="457200" algn="l" rtl="0" fontAlgn="base">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2pPr>
    <a:lvl3pPr marL="914400" algn="l" rtl="0" fontAlgn="base">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3pPr>
    <a:lvl4pPr marL="1371600" algn="l" rtl="0" fontAlgn="base">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4pPr>
    <a:lvl5pPr marL="1828800" algn="l" rtl="0" fontAlgn="base">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anming.wang"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02" y="-1608"/>
      </p:cViewPr>
      <p:guideLst>
        <p:guide orient="horz" pos="2160"/>
        <p:guide orient="horz" pos="983"/>
        <p:guide pos="3899"/>
      </p:guideLst>
    </p:cSldViewPr>
  </p:slideViewPr>
  <p:notesTextViewPr>
    <p:cViewPr>
      <p:scale>
        <a:sx n="1" d="1"/>
        <a:sy n="1" d="1"/>
      </p:scale>
      <p:origin x="0" y="0"/>
    </p:cViewPr>
  </p:notesTextViewPr>
  <p:sorterViewPr>
    <p:cViewPr>
      <p:scale>
        <a:sx n="139" d="100"/>
        <a:sy n="139"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D4933-6FF5-46AB-9AF8-A01D906623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924A2-BBF2-4DEB-8E2B-6EA37D5A4F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F6C63C2-0E26-4270-A30F-7637F53D9102}"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8E1AFC45-F4B7-4F3B-91AE-A35F217B2E0A}"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90468A8-8620-431B-A38E-0AAB47B78FB2}"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0684E1B-6985-4E98-9277-A48C39916CDF}"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820C0FF-4621-4430-9991-9D324F7F055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10B09E10-EEFB-43C8-B655-7DAE5B84018F}"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83C9AA1-C8A7-44D4-AF34-26C6D6B6B424}"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54EB5568-A1C8-4369-8469-D5486FC14ABD}"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50089FD-65FF-4D1C-AE5A-A199E865499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EF3393B-4A68-49ED-97FF-3D23B2E88C26}"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76E4DAF0-BA3C-4802-B99C-CEDE14900CF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A0C37A99-2111-42CA-81E4-C98A1D969860}"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4FABD981-FA46-4AC7-B624-C68C8AD62AF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11039625-2E9C-48A6-95D2-8F600241FA31}"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51C32D64-166B-4660-B8FA-9828971B1FD7}"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0F2DEB19-752C-4493-9019-A15635BF6B93}"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E52950C-1E25-4AA5-A4A7-4CD59751A364}"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27E40B2E-7A83-4CA3-9D14-C517F1B6C045}"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84751DFA-9369-41E7-AC65-DD0618C9DEC0}"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AF9864CA-6336-4CFE-B113-E90A1C5C7011}"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E3D2DDA-3983-4C9B-9967-E10E58573B9E}"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FDDBEC48-5105-4078-BCBB-2E973544BF5B}"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2F831B7E-7BB0-47B0-87C6-C6C2D26192A7}"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33BC3293-E9A4-4A27-AA27-CE72F7B2ABB8}"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Light" panose="020F0302020204030204" pitchFamily="34" charset="0"/>
              </a:rPr>
              <a:t>单击此处编辑母版标题样式</a:t>
            </a:r>
            <a:endParaRPr lang="zh-CN" altLang="zh-CN" smtClean="0">
              <a:sym typeface="Calibri Light" panose="020F0302020204030204" pitchFamily="34" charset="0"/>
            </a:endParaRP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defRPr>
            </a:lvl1pPr>
          </a:lstStyle>
          <a:p>
            <a:pPr>
              <a:defRPr/>
            </a:pPr>
            <a:fld id="{C6C86099-5431-4B3A-8ED6-26094DBFCEF2}"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57D66058-5A86-4E4D-BE42-BAAA70E74EFD}"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Tm="0">
    <p:fade/>
  </p:transition>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9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9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9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9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hyperlink" Target="https://baike.baidu.com/item/&#20107;&#20214;&#39537;&#21160;/9597519&#13;" TargetMode="External"/><Relationship Id="rId8" Type="http://schemas.openxmlformats.org/officeDocument/2006/relationships/hyperlink" Target="https://zh.wikipedia.org/wiki/&#24816;&#24615;&#27714;&#20540;" TargetMode="External"/><Relationship Id="rId7" Type="http://schemas.openxmlformats.org/officeDocument/2006/relationships/hyperlink" Target="https://zh.wikipedia.org/wiki/&#20989;&#25968;&#24335;&#32534;&#31243;" TargetMode="External"/><Relationship Id="rId6" Type="http://schemas.openxmlformats.org/officeDocument/2006/relationships/hyperlink" Target="%20https://martinfowler.com/articles/collection-pipeline/#NestedOperatorExpressions" TargetMode="External"/><Relationship Id="rId5" Type="http://schemas.openxmlformats.org/officeDocument/2006/relationships/hyperlink" Target="https://zh.wikipedia.org/wiki/&#36845;&#20195;&#22120;&#27169;&#24335;" TargetMode="External"/><Relationship Id="rId4" Type="http://schemas.openxmlformats.org/officeDocument/2006/relationships/hyperlink" Target="https://www.youtube.com/watch?v=5Rj8_4ftZeE&amp;t=0s&amp;list=PLbhC27Bf6WlnJReRfmuH5FCrWLXYwrFtO&amp;index=18" TargetMode="External"/><Relationship Id="rId3" Type="http://schemas.openxmlformats.org/officeDocument/2006/relationships/hyperlink" Target="https://buctwbzs.gitbooks.io/rxjs/content/" TargetMode="External"/><Relationship Id="rId2" Type="http://schemas.openxmlformats.org/officeDocument/2006/relationships/hyperlink" Target="https://cn.rx.js.org/manual/overview.html" TargetMode="External"/><Relationship Id="rId10" Type="http://schemas.openxmlformats.org/officeDocument/2006/relationships/slideLayout" Target="../slideLayouts/slideLayout1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205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任意多边形 10"/>
          <p:cNvSpPr>
            <a:spLocks noChangeArrowheads="1"/>
          </p:cNvSpPr>
          <p:nvPr/>
        </p:nvSpPr>
        <p:spPr bwMode="auto">
          <a:xfrm rot="5400000">
            <a:off x="8143081" y="2313782"/>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3078" name="任意多边形 11"/>
          <p:cNvSpPr>
            <a:spLocks noChangeArrowheads="1"/>
          </p:cNvSpPr>
          <p:nvPr/>
        </p:nvSpPr>
        <p:spPr bwMode="auto">
          <a:xfrm rot="16200000" flipH="1">
            <a:off x="1707356" y="2313782"/>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grpSp>
        <p:nvGrpSpPr>
          <p:cNvPr id="3079" name="Group 7"/>
          <p:cNvGrpSpPr/>
          <p:nvPr/>
        </p:nvGrpSpPr>
        <p:grpSpPr bwMode="auto">
          <a:xfrm>
            <a:off x="3619500" y="1476375"/>
            <a:ext cx="5058410" cy="2213602"/>
            <a:chOff x="0" y="0"/>
            <a:chExt cx="5058569" cy="2214822"/>
          </a:xfrm>
        </p:grpSpPr>
        <p:sp>
          <p:nvSpPr>
            <p:cNvPr id="2060" name="文本框 6"/>
            <p:cNvSpPr>
              <a:spLocks noChangeArrowheads="1"/>
            </p:cNvSpPr>
            <p:nvPr/>
          </p:nvSpPr>
          <p:spPr bwMode="auto">
            <a:xfrm>
              <a:off x="0" y="0"/>
              <a:ext cx="5058569" cy="186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11500" dirty="0">
                  <a:solidFill>
                    <a:schemeClr val="bg1"/>
                  </a:solidFill>
                  <a:latin typeface="Impact" panose="020B0806030902050204" pitchFamily="34" charset="0"/>
                  <a:sym typeface="Impact" panose="020B0806030902050204" pitchFamily="34" charset="0"/>
                </a:rPr>
                <a:t>R  x  J  s</a:t>
              </a:r>
              <a:endParaRPr lang="en-US" altLang="zh-CN" sz="11500" dirty="0">
                <a:solidFill>
                  <a:schemeClr val="bg1"/>
                </a:solidFill>
                <a:latin typeface="Impact" panose="020B0806030902050204" pitchFamily="34" charset="0"/>
                <a:sym typeface="Impact" panose="020B0806030902050204" pitchFamily="34" charset="0"/>
              </a:endParaRPr>
            </a:p>
          </p:txBody>
        </p:sp>
        <p:sp>
          <p:nvSpPr>
            <p:cNvPr id="2061" name="文本框 9"/>
            <p:cNvSpPr>
              <a:spLocks noChangeArrowheads="1"/>
            </p:cNvSpPr>
            <p:nvPr/>
          </p:nvSpPr>
          <p:spPr bwMode="auto">
            <a:xfrm>
              <a:off x="2959014" y="1692564"/>
              <a:ext cx="2099376" cy="52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800">
                  <a:solidFill>
                    <a:schemeClr val="bg1"/>
                  </a:solidFill>
                  <a:latin typeface="Calibri" panose="020F0502020204030204" pitchFamily="34" charset="0"/>
                  <a:sym typeface="宋体" panose="02010600030101010101" pitchFamily="2" charset="-122"/>
                </a:rPr>
                <a:t>初识</a:t>
              </a:r>
              <a:r>
                <a:rPr lang="en-US" altLang="zh-CN" sz="2800">
                  <a:solidFill>
                    <a:schemeClr val="bg1"/>
                  </a:solidFill>
                  <a:latin typeface="Calibri" panose="020F0502020204030204" pitchFamily="34" charset="0"/>
                  <a:sym typeface="宋体" panose="02010600030101010101" pitchFamily="2" charset="-122"/>
                </a:rPr>
                <a:t>-</a:t>
              </a:r>
              <a:r>
                <a:rPr lang="zh-CN" altLang="en-US" sz="2800">
                  <a:solidFill>
                    <a:schemeClr val="bg1"/>
                  </a:solidFill>
                  <a:latin typeface="Calibri" panose="020F0502020204030204" pitchFamily="34" charset="0"/>
                  <a:sym typeface="宋体" panose="02010600030101010101" pitchFamily="2" charset="-122"/>
                </a:rPr>
                <a:t>基础篇</a:t>
              </a:r>
              <a:endParaRPr lang="zh-CN" altLang="en-US" sz="2800">
                <a:solidFill>
                  <a:schemeClr val="bg1"/>
                </a:solidFill>
                <a:latin typeface="Calibri" panose="020F0502020204030204" pitchFamily="34" charset="0"/>
                <a:sym typeface="宋体" panose="02010600030101010101" pitchFamily="2" charset="-122"/>
              </a:endParaRPr>
            </a:p>
          </p:txBody>
        </p:sp>
      </p:grpSp>
      <p:sp>
        <p:nvSpPr>
          <p:cNvPr id="2058" name="文本框 13"/>
          <p:cNvSpPr>
            <a:spLocks noChangeArrowheads="1"/>
          </p:cNvSpPr>
          <p:nvPr/>
        </p:nvSpPr>
        <p:spPr bwMode="auto">
          <a:xfrm>
            <a:off x="5026025" y="5456555"/>
            <a:ext cx="240157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2000" dirty="0">
                <a:solidFill>
                  <a:schemeClr val="bg1"/>
                </a:solidFill>
                <a:latin typeface="Calibri" panose="020F0502020204030204" pitchFamily="34" charset="0"/>
                <a:sym typeface="Calibri" panose="020F0502020204030204" pitchFamily="34" charset="0"/>
              </a:rPr>
              <a:t>Prepared by: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王乾明</a:t>
            </a:r>
            <a:endPar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par>
                                <p:cTn id="9" presetID="63" presetClass="path" presetSubtype="0" fill="hold" grpId="1" nodeType="withEffect">
                                  <p:stCondLst>
                                    <p:cond delay="0"/>
                                  </p:stCondLst>
                                  <p:childTnLst>
                                    <p:animMotion origin="layout" path="M -0.24518 2.59259E-6 L -2.5E-6 2.59259E-6 " pathEditMode="relative" rAng="0" ptsTypes="AA">
                                      <p:cBhvr>
                                        <p:cTn id="10" dur="1250" fill="hold"/>
                                        <p:tgtEl>
                                          <p:spTgt spid="3077"/>
                                        </p:tgtEl>
                                        <p:attrNameLst>
                                          <p:attrName>ppt_x</p:attrName>
                                          <p:attrName>ppt_y</p:attrName>
                                        </p:attrNameLst>
                                      </p:cBhvr>
                                      <p:rCtr x="1226600" y="0"/>
                                    </p:animMotion>
                                  </p:childTnLst>
                                </p:cTn>
                              </p:par>
                              <p:par>
                                <p:cTn id="11" presetID="35" presetClass="path" presetSubtype="0" fill="hold" grpId="1" nodeType="withEffect">
                                  <p:stCondLst>
                                    <p:cond delay="0"/>
                                  </p:stCondLst>
                                  <p:childTnLst>
                                    <p:animMotion origin="layout" path="M 0.24674 2.59259E-6 L 5E-6 2.59259E-6 " pathEditMode="relative" rAng="0" ptsTypes="AA">
                                      <p:cBhvr>
                                        <p:cTn id="12" dur="1250" fill="hold"/>
                                        <p:tgtEl>
                                          <p:spTgt spid="3078"/>
                                        </p:tgtEl>
                                        <p:attrNameLst>
                                          <p:attrName>ppt_x</p:attrName>
                                          <p:attrName>ppt_y</p:attrName>
                                        </p:attrNameLst>
                                      </p:cBhvr>
                                      <p:rCtr x="-1242200" y="0"/>
                                    </p:animMotion>
                                  </p:childTnLst>
                                </p:cTn>
                              </p:par>
                              <p:par>
                                <p:cTn id="13" presetID="16" presetClass="entr" presetSubtype="37" fill="hold" nodeType="withEffect">
                                  <p:stCondLst>
                                    <p:cond delay="0"/>
                                  </p:stCondLst>
                                  <p:childTnLst>
                                    <p:set>
                                      <p:cBhvr>
                                        <p:cTn id="14" dur="1" fill="hold">
                                          <p:stCondLst>
                                            <p:cond delay="0"/>
                                          </p:stCondLst>
                                        </p:cTn>
                                        <p:tgtEl>
                                          <p:spTgt spid="3079"/>
                                        </p:tgtEl>
                                        <p:attrNameLst>
                                          <p:attrName>style.visibility</p:attrName>
                                        </p:attrNameLst>
                                      </p:cBhvr>
                                      <p:to>
                                        <p:strVal val="visible"/>
                                      </p:to>
                                    </p:set>
                                    <p:animEffect>
                                      <p:cBhvr>
                                        <p:cTn id="15" dur="1250"/>
                                        <p:tgtEl>
                                          <p:spTgt spid="3079"/>
                                        </p:tgtEl>
                                      </p:cBhvr>
                                    </p:animEffect>
                                  </p:childTnLst>
                                </p:cTn>
                              </p:par>
                            </p:childTnLst>
                          </p:cTn>
                        </p:par>
                        <p:par>
                          <p:cTn id="16" fill="hold">
                            <p:stCondLst>
                              <p:cond delay="0"/>
                            </p:stCondLst>
                            <p:childTnLst>
                              <p:par>
                                <p:cTn id="17" presetID="34" presetClass="entr" presetSubtype="0" fill="hold" grpId="5" nodeType="afterEffect">
                                  <p:stCondLst>
                                    <p:cond delay="0"/>
                                  </p:stCondLst>
                                  <p:childTnLst>
                                    <p:set>
                                      <p:cBhvr>
                                        <p:cTn id="18" dur="1" fill="hold">
                                          <p:stCondLst>
                                            <p:cond delay="0"/>
                                          </p:stCondLst>
                                        </p:cTn>
                                        <p:tgtEl>
                                          <p:spTgt spid="2058"/>
                                        </p:tgtEl>
                                        <p:attrNameLst>
                                          <p:attrName>style.visibility</p:attrName>
                                        </p:attrNameLst>
                                      </p:cBhvr>
                                      <p:to>
                                        <p:strVal val="visible"/>
                                      </p:to>
                                    </p:set>
                                    <p:anim from="(-#ppt_w/2)" to="(#ppt_x)" calcmode="lin" valueType="num">
                                      <p:cBhvr>
                                        <p:cTn id="19" dur="600" fill="hold">
                                          <p:stCondLst>
                                            <p:cond delay="0"/>
                                          </p:stCondLst>
                                        </p:cTn>
                                        <p:tgtEl>
                                          <p:spTgt spid="2058"/>
                                        </p:tgtEl>
                                        <p:attrNameLst>
                                          <p:attrName>ppt_x</p:attrName>
                                        </p:attrNameLst>
                                      </p:cBhvr>
                                    </p:anim>
                                    <p:anim from="0" to="-1.0" calcmode="lin" valueType="num">
                                      <p:cBhvr>
                                        <p:cTn id="20" dur="200" decel="50000" autoRev="1" fill="hold">
                                          <p:stCondLst>
                                            <p:cond delay="600"/>
                                          </p:stCondLst>
                                        </p:cTn>
                                        <p:tgtEl>
                                          <p:spTgt spid="2058"/>
                                        </p:tgtEl>
                                        <p:attrNameLst>
                                          <p:attrName>xshear</p:attrName>
                                        </p:attrNameLst>
                                      </p:cBhvr>
                                    </p:anim>
                                    <p:animScale>
                                      <p:cBhvr>
                                        <p:cTn id="21" dur="200" decel="100000" autoRev="1" fill="hold">
                                          <p:stCondLst>
                                            <p:cond delay="600"/>
                                          </p:stCondLst>
                                        </p:cTn>
                                        <p:tgtEl>
                                          <p:spTgt spid="2058"/>
                                        </p:tgtEl>
                                      </p:cBhvr>
                                      <p:from x="100000" y="100000"/>
                                      <p:to x="80000" y="100000"/>
                                    </p:animScale>
                                    <p:anim by="(#ppt_h/3+#ppt_w*0.1)" calcmode="lin" valueType="num">
                                      <p:cBhvr additive="sum">
                                        <p:cTn id="22" dur="200" decel="100000" autoRev="1" fill="hold">
                                          <p:stCondLst>
                                            <p:cond delay="600"/>
                                          </p:stCondLst>
                                        </p:cTn>
                                        <p:tgtEl>
                                          <p:spTgt spid="205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P spid="3077" grpId="1" animBg="1"/>
      <p:bldP spid="3078" grpId="0" animBg="1"/>
      <p:bldP spid="3078" grpId="1" animBg="1"/>
      <p:bldP spid="2058" grpId="0"/>
      <p:bldP spid="2058" grpId="1"/>
      <p:bldP spid="2058" grpId="2"/>
      <p:bldP spid="2058" grpId="3"/>
      <p:bldP spid="2058" grpId="4"/>
      <p:bldP spid="2058" grpId="5"/>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292" name="文本框 4"/>
          <p:cNvSpPr>
            <a:spLocks noChangeArrowheads="1"/>
          </p:cNvSpPr>
          <p:nvPr/>
        </p:nvSpPr>
        <p:spPr bwMode="auto">
          <a:xfrm>
            <a:off x="247650" y="55563"/>
            <a:ext cx="58991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sz="4800" b="1">
                <a:solidFill>
                  <a:schemeClr val="bg1"/>
                </a:solidFill>
                <a:latin typeface="Calibri" panose="020F0502020204030204" pitchFamily="34" charset="0"/>
                <a:sym typeface="Calibri" panose="020F0502020204030204" pitchFamily="34" charset="0"/>
              </a:rPr>
              <a:t>Observer</a:t>
            </a:r>
            <a:r>
              <a:rPr lang="zh-CN" altLang="en-US" sz="4800" b="1">
                <a:solidFill>
                  <a:schemeClr val="bg1"/>
                </a:solidFill>
                <a:latin typeface="Calibri" panose="020F0502020204030204" pitchFamily="34" charset="0"/>
                <a:sym typeface="Calibri" panose="020F0502020204030204" pitchFamily="34" charset="0"/>
              </a:rPr>
              <a:t>（观察者）</a:t>
            </a:r>
            <a:endParaRPr lang="zh-CN" altLang="en-US" sz="4800" b="1">
              <a:solidFill>
                <a:schemeClr val="bg1"/>
              </a:solidFill>
              <a:latin typeface="Calibri" panose="020F0502020204030204" pitchFamily="34" charset="0"/>
              <a:sym typeface="Calibri" panose="020F0502020204030204" pitchFamily="34" charset="0"/>
            </a:endParaRPr>
          </a:p>
        </p:txBody>
      </p:sp>
      <p:sp>
        <p:nvSpPr>
          <p:cNvPr id="12320" name="文本框 42"/>
          <p:cNvSpPr>
            <a:spLocks noChangeArrowheads="1"/>
          </p:cNvSpPr>
          <p:nvPr/>
        </p:nvSpPr>
        <p:spPr bwMode="auto">
          <a:xfrm>
            <a:off x="6254750" y="1346200"/>
            <a:ext cx="895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800" b="1">
                <a:solidFill>
                  <a:srgbClr val="249F86"/>
                </a:solidFill>
                <a:latin typeface="Calibri" panose="020F0502020204030204" pitchFamily="34" charset="0"/>
                <a:sym typeface="Calibri" panose="020F0502020204030204" pitchFamily="34" charset="0"/>
              </a:rPr>
              <a:t>定义</a:t>
            </a:r>
            <a:endParaRPr lang="zh-CN" altLang="en-US" sz="2800" b="1">
              <a:solidFill>
                <a:srgbClr val="249F86"/>
              </a:solidFill>
              <a:latin typeface="Calibri" panose="020F0502020204030204" pitchFamily="34" charset="0"/>
              <a:sym typeface="Calibri" panose="020F0502020204030204" pitchFamily="34" charset="0"/>
            </a:endParaRPr>
          </a:p>
        </p:txBody>
      </p:sp>
      <p:sp>
        <p:nvSpPr>
          <p:cNvPr id="12321" name="矩形 43"/>
          <p:cNvSpPr>
            <a:spLocks noChangeArrowheads="1"/>
          </p:cNvSpPr>
          <p:nvPr/>
        </p:nvSpPr>
        <p:spPr bwMode="auto">
          <a:xfrm>
            <a:off x="6254750" y="1785938"/>
            <a:ext cx="5535613" cy="60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lnSpc>
                <a:spcPts val="2000"/>
              </a:lnSpc>
            </a:pPr>
            <a:r>
              <a:rPr lang="zh-CN" altLang="en-US">
                <a:solidFill>
                  <a:schemeClr val="bg1"/>
                </a:solidFill>
                <a:latin typeface="Calibri" panose="020F0502020204030204" pitchFamily="34" charset="0"/>
                <a:sym typeface="Calibri" panose="020F0502020204030204" pitchFamily="34" charset="0"/>
              </a:rPr>
              <a:t>一组回调函数的集合，主要用于监听由可观察对象推送的值，是可观察对象的数据消费者。</a:t>
            </a:r>
            <a:endParaRPr lang="zh-CN" altLang="en-US">
              <a:solidFill>
                <a:schemeClr val="bg1"/>
              </a:solidFill>
              <a:latin typeface="Calibri" panose="020F0502020204030204" pitchFamily="34" charset="0"/>
              <a:sym typeface="Calibri" panose="020F0502020204030204" pitchFamily="34" charset="0"/>
            </a:endParaRPr>
          </a:p>
        </p:txBody>
      </p:sp>
      <p:sp>
        <p:nvSpPr>
          <p:cNvPr id="12322" name="文本框 44"/>
          <p:cNvSpPr>
            <a:spLocks noChangeArrowheads="1"/>
          </p:cNvSpPr>
          <p:nvPr/>
        </p:nvSpPr>
        <p:spPr bwMode="auto">
          <a:xfrm>
            <a:off x="6238240" y="2725420"/>
            <a:ext cx="44577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800" b="1">
                <a:solidFill>
                  <a:srgbClr val="249F86"/>
                </a:solidFill>
                <a:latin typeface="Calibri" panose="020F0502020204030204" pitchFamily="34" charset="0"/>
                <a:sym typeface="Calibri" panose="020F0502020204030204" pitchFamily="34" charset="0"/>
              </a:rPr>
              <a:t>回调函数集合中的三种类型</a:t>
            </a:r>
            <a:endParaRPr lang="zh-CN" altLang="en-US" sz="2800" b="1">
              <a:solidFill>
                <a:srgbClr val="249F86"/>
              </a:solidFill>
              <a:latin typeface="Calibri" panose="020F0502020204030204" pitchFamily="34" charset="0"/>
              <a:sym typeface="Calibri" panose="020F0502020204030204" pitchFamily="34" charset="0"/>
            </a:endParaRPr>
          </a:p>
        </p:txBody>
      </p:sp>
      <p:sp>
        <p:nvSpPr>
          <p:cNvPr id="12323" name="矩形 45"/>
          <p:cNvSpPr>
            <a:spLocks noChangeArrowheads="1"/>
          </p:cNvSpPr>
          <p:nvPr/>
        </p:nvSpPr>
        <p:spPr bwMode="auto">
          <a:xfrm>
            <a:off x="6254750" y="3348355"/>
            <a:ext cx="5535613"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285750" indent="-285750" eaLnBrk="1" hangingPunct="1">
              <a:lnSpc>
                <a:spcPts val="2000"/>
              </a:lnSpc>
              <a:buFont typeface="Arial" panose="020B0604020202090204" pitchFamily="34" charset="0"/>
              <a:buChar char="•"/>
            </a:pPr>
            <a:r>
              <a:rPr lang="en-US" altLang="zh-CN">
                <a:solidFill>
                  <a:schemeClr val="bg1"/>
                </a:solidFill>
                <a:latin typeface="Calibri" panose="020F0502020204030204" pitchFamily="34" charset="0"/>
                <a:sym typeface="宋体" panose="02010600030101010101" pitchFamily="2" charset="-122"/>
              </a:rPr>
              <a:t>next </a:t>
            </a:r>
            <a:r>
              <a:rPr lang="zh-CN" altLang="en-US">
                <a:solidFill>
                  <a:schemeClr val="bg1"/>
                </a:solidFill>
                <a:latin typeface="Calibri" panose="020F0502020204030204" pitchFamily="34" charset="0"/>
                <a:sym typeface="宋体" panose="02010600030101010101" pitchFamily="2" charset="-122"/>
              </a:rPr>
              <a:t>属性对应接收可观察对象推送的值的回调函数</a:t>
            </a:r>
            <a:endParaRPr lang="zh-CN" altLang="en-US">
              <a:solidFill>
                <a:schemeClr val="bg1"/>
              </a:solidFill>
              <a:latin typeface="Calibri" panose="020F0502020204030204" pitchFamily="34" charset="0"/>
              <a:sym typeface="宋体" panose="02010600030101010101" pitchFamily="2" charset="-122"/>
            </a:endParaRPr>
          </a:p>
          <a:p>
            <a:pPr marL="285750" indent="-285750" eaLnBrk="1" hangingPunct="1">
              <a:lnSpc>
                <a:spcPts val="2000"/>
              </a:lnSpc>
              <a:buFont typeface="Arial" panose="020B0604020202090204" pitchFamily="34" charset="0"/>
              <a:buChar char="•"/>
            </a:pPr>
            <a:r>
              <a:rPr lang="en-US" altLang="zh-CN">
                <a:solidFill>
                  <a:schemeClr val="bg1"/>
                </a:solidFill>
                <a:latin typeface="Calibri" panose="020F0502020204030204" pitchFamily="34" charset="0"/>
                <a:sym typeface="宋体" panose="02010600030101010101" pitchFamily="2" charset="-122"/>
              </a:rPr>
              <a:t>error </a:t>
            </a:r>
            <a:r>
              <a:rPr lang="zh-CN" altLang="en-US">
                <a:solidFill>
                  <a:schemeClr val="bg1"/>
                </a:solidFill>
                <a:latin typeface="Calibri" panose="020F0502020204030204" pitchFamily="34" charset="0"/>
                <a:sym typeface="宋体" panose="02010600030101010101" pitchFamily="2" charset="-122"/>
              </a:rPr>
              <a:t>属性对应接收可观察对象推送的错误消息的回调函数</a:t>
            </a:r>
            <a:endParaRPr lang="zh-CN" altLang="en-US">
              <a:solidFill>
                <a:schemeClr val="bg1"/>
              </a:solidFill>
              <a:latin typeface="Calibri" panose="020F0502020204030204" pitchFamily="34" charset="0"/>
              <a:sym typeface="宋体" panose="02010600030101010101" pitchFamily="2" charset="-122"/>
            </a:endParaRPr>
          </a:p>
          <a:p>
            <a:pPr marL="285750" indent="-285750" eaLnBrk="1" hangingPunct="1">
              <a:lnSpc>
                <a:spcPts val="2000"/>
              </a:lnSpc>
              <a:buFont typeface="Arial" panose="020B0604020202090204" pitchFamily="34" charset="0"/>
              <a:buChar char="•"/>
            </a:pPr>
            <a:r>
              <a:rPr lang="en-US" altLang="zh-CN">
                <a:solidFill>
                  <a:schemeClr val="bg1"/>
                </a:solidFill>
                <a:latin typeface="Calibri" panose="020F0502020204030204" pitchFamily="34" charset="0"/>
                <a:sym typeface="宋体" panose="02010600030101010101" pitchFamily="2" charset="-122"/>
              </a:rPr>
              <a:t>complete </a:t>
            </a:r>
            <a:r>
              <a:rPr lang="zh-CN" altLang="en-US">
                <a:solidFill>
                  <a:schemeClr val="bg1"/>
                </a:solidFill>
                <a:latin typeface="Calibri" panose="020F0502020204030204" pitchFamily="34" charset="0"/>
                <a:sym typeface="宋体" panose="02010600030101010101" pitchFamily="2" charset="-122"/>
              </a:rPr>
              <a:t>属性对应接收可观察对象推送的完成推送的回调函数</a:t>
            </a:r>
            <a:endParaRPr lang="zh-CN" altLang="en-US">
              <a:solidFill>
                <a:schemeClr val="bg1"/>
              </a:solidFill>
              <a:latin typeface="Calibri" panose="020F0502020204030204" pitchFamily="34" charset="0"/>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106045" y="1144905"/>
            <a:ext cx="6132195" cy="3561715"/>
          </a:xfrm>
          <a:prstGeom prst="rect">
            <a:avLst/>
          </a:prstGeom>
        </p:spPr>
      </p:pic>
      <p:pic>
        <p:nvPicPr>
          <p:cNvPr id="4" name="图片 3"/>
          <p:cNvPicPr>
            <a:picLocks noChangeAspect="1"/>
          </p:cNvPicPr>
          <p:nvPr/>
        </p:nvPicPr>
        <p:blipFill>
          <a:blip r:embed="rId3"/>
          <a:stretch>
            <a:fillRect/>
          </a:stretch>
        </p:blipFill>
        <p:spPr>
          <a:xfrm>
            <a:off x="88900" y="4876165"/>
            <a:ext cx="6149340" cy="1841500"/>
          </a:xfrm>
          <a:prstGeom prst="rect">
            <a:avLst/>
          </a:prstGeom>
        </p:spPr>
      </p:pic>
      <p:pic>
        <p:nvPicPr>
          <p:cNvPr id="5" name="图片 4" descr="observer观察者"/>
          <p:cNvPicPr>
            <a:picLocks noChangeAspect="1"/>
          </p:cNvPicPr>
          <p:nvPr/>
        </p:nvPicPr>
        <p:blipFill>
          <a:blip r:embed="rId4"/>
          <a:stretch>
            <a:fillRect/>
          </a:stretch>
        </p:blipFill>
        <p:spPr>
          <a:xfrm>
            <a:off x="106045" y="1144905"/>
            <a:ext cx="6132195" cy="2184400"/>
          </a:xfrm>
          <a:prstGeom prst="rect">
            <a:avLst/>
          </a:prstGeom>
        </p:spPr>
      </p:pic>
      <p:pic>
        <p:nvPicPr>
          <p:cNvPr id="6" name="图片 5" descr="observer观察者-结果"/>
          <p:cNvPicPr>
            <a:picLocks noChangeAspect="1"/>
          </p:cNvPicPr>
          <p:nvPr/>
        </p:nvPicPr>
        <p:blipFill>
          <a:blip r:embed="rId5"/>
          <a:stretch>
            <a:fillRect/>
          </a:stretch>
        </p:blipFill>
        <p:spPr>
          <a:xfrm>
            <a:off x="106045" y="3565525"/>
            <a:ext cx="6040755" cy="622300"/>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p:cBhvr>
                                        <p:cTn id="7" dur="500"/>
                                        <p:tgtEl>
                                          <p:spTgt spid="1229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20"/>
                                        </p:tgtEl>
                                        <p:attrNameLst>
                                          <p:attrName>style.visibility</p:attrName>
                                        </p:attrNameLst>
                                      </p:cBhvr>
                                      <p:to>
                                        <p:strVal val="visible"/>
                                      </p:to>
                                    </p:set>
                                    <p:animEffect>
                                      <p:cBhvr>
                                        <p:cTn id="11" dur="500"/>
                                        <p:tgtEl>
                                          <p:spTgt spid="1232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321"/>
                                        </p:tgtEl>
                                        <p:attrNameLst>
                                          <p:attrName>style.visibility</p:attrName>
                                        </p:attrNameLst>
                                      </p:cBhvr>
                                      <p:to>
                                        <p:strVal val="visible"/>
                                      </p:to>
                                    </p:set>
                                    <p:animEffect>
                                      <p:cBhvr>
                                        <p:cTn id="15" dur="650"/>
                                        <p:tgtEl>
                                          <p:spTgt spid="12321"/>
                                        </p:tgtEl>
                                      </p:cBhvr>
                                    </p:animEffect>
                                  </p:childTnLst>
                                </p:cTn>
                              </p:par>
                            </p:childTnLst>
                          </p:cTn>
                        </p:par>
                        <p:par>
                          <p:cTn id="16" fill="hold">
                            <p:stCondLst>
                              <p:cond delay="2000"/>
                            </p:stCondLst>
                            <p:childTnLst>
                              <p:par>
                                <p:cTn id="17" presetID="9" presetClass="entr" presetSubtype="0" fill="hold" grpId="0" nodeType="afterEffect">
                                  <p:stCondLst>
                                    <p:cond delay="0"/>
                                  </p:stCondLst>
                                  <p:childTnLst>
                                    <p:set>
                                      <p:cBhvr>
                                        <p:cTn id="18" dur="1" fill="hold">
                                          <p:stCondLst>
                                            <p:cond delay="0"/>
                                          </p:stCondLst>
                                        </p:cTn>
                                        <p:tgtEl>
                                          <p:spTgt spid="12322"/>
                                        </p:tgtEl>
                                        <p:attrNameLst>
                                          <p:attrName>style.visibility</p:attrName>
                                        </p:attrNameLst>
                                      </p:cBhvr>
                                      <p:to>
                                        <p:strVal val="visible"/>
                                      </p:to>
                                    </p:set>
                                    <p:animEffect>
                                      <p:cBhvr>
                                        <p:cTn id="19" dur="500"/>
                                        <p:tgtEl>
                                          <p:spTgt spid="12322"/>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12323"/>
                                        </p:tgtEl>
                                        <p:attrNameLst>
                                          <p:attrName>style.visibility</p:attrName>
                                        </p:attrNameLst>
                                      </p:cBhvr>
                                      <p:to>
                                        <p:strVal val="visible"/>
                                      </p:to>
                                    </p:set>
                                    <p:animEffect>
                                      <p:cBhvr>
                                        <p:cTn id="23" dur="650"/>
                                        <p:tgtEl>
                                          <p:spTgt spid="12323"/>
                                        </p:tgtEl>
                                      </p:cBhvr>
                                    </p:animEffect>
                                  </p:childTnLst>
                                </p:cTn>
                              </p:par>
                            </p:childTnLst>
                          </p:cTn>
                        </p:par>
                        <p:par>
                          <p:cTn id="24" fill="hold">
                            <p:stCondLst>
                              <p:cond delay="3500"/>
                            </p:stCondLst>
                            <p:childTnLst>
                              <p:par>
                                <p:cTn id="25" presetID="5"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1000"/>
                                        <p:tgtEl>
                                          <p:spTgt spid="3"/>
                                        </p:tgtEl>
                                      </p:cBhvr>
                                    </p:animEffect>
                                  </p:childTnLst>
                                </p:cTn>
                              </p:par>
                            </p:childTnLst>
                          </p:cTn>
                        </p:par>
                        <p:par>
                          <p:cTn id="28" fill="hold">
                            <p:stCondLst>
                              <p:cond delay="4500"/>
                            </p:stCondLst>
                            <p:childTnLst>
                              <p:par>
                                <p:cTn id="29" presetID="5" presetClass="entr" presetSubtype="1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heckerboard(across)">
                                      <p:cBhvr>
                                        <p:cTn id="31" dur="1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nodeType="clickEffect">
                                  <p:stCondLst>
                                    <p:cond delay="0"/>
                                  </p:stCondLst>
                                  <p:childTnLst>
                                    <p:anim calcmode="lin" valueType="num">
                                      <p:cBhvr additive="base">
                                        <p:cTn id="35" dur="500"/>
                                        <p:tgtEl>
                                          <p:spTgt spid="3"/>
                                        </p:tgtEl>
                                        <p:attrNameLst>
                                          <p:attrName>ppt_x</p:attrName>
                                        </p:attrNameLst>
                                      </p:cBhvr>
                                      <p:tavLst>
                                        <p:tav tm="0">
                                          <p:val>
                                            <p:strVal val="ppt_x"/>
                                          </p:val>
                                        </p:tav>
                                        <p:tav tm="100000">
                                          <p:val>
                                            <p:strVal val="ppt_x"/>
                                          </p:val>
                                        </p:tav>
                                      </p:tavLst>
                                    </p:anim>
                                    <p:anim calcmode="lin" valueType="num">
                                      <p:cBhvr additive="base">
                                        <p:cTn id="36" dur="500"/>
                                        <p:tgtEl>
                                          <p:spTgt spid="3"/>
                                        </p:tgtEl>
                                        <p:attrNameLst>
                                          <p:attrName>ppt_y</p:attrName>
                                        </p:attrNameLst>
                                      </p:cBhvr>
                                      <p:tavLst>
                                        <p:tav tm="0">
                                          <p:val>
                                            <p:strVal val="ppt_y"/>
                                          </p:val>
                                        </p:tav>
                                        <p:tav tm="100000">
                                          <p:val>
                                            <p:strVal val="1+ppt_h/2"/>
                                          </p:val>
                                        </p:tav>
                                      </p:tavLst>
                                    </p:anim>
                                    <p:set>
                                      <p:cBhvr>
                                        <p:cTn id="37" dur="1" fill="hold">
                                          <p:stCondLst>
                                            <p:cond delay="499"/>
                                          </p:stCondLst>
                                        </p:cTn>
                                        <p:tgtEl>
                                          <p:spTgt spid="3"/>
                                        </p:tgtEl>
                                        <p:attrNameLst>
                                          <p:attrName>style.visibility</p:attrName>
                                        </p:attrNameLst>
                                      </p:cBhvr>
                                      <p:to>
                                        <p:strVal val="hidden"/>
                                      </p:to>
                                    </p:set>
                                  </p:childTnLst>
                                </p:cTn>
                              </p:par>
                            </p:childTnLst>
                          </p:cTn>
                        </p:par>
                        <p:par>
                          <p:cTn id="38" fill="hold">
                            <p:stCondLst>
                              <p:cond delay="500"/>
                            </p:stCondLst>
                            <p:childTnLst>
                              <p:par>
                                <p:cTn id="39" presetID="2" presetClass="exit" presetSubtype="4" fill="hold" nodeType="afterEffect">
                                  <p:stCondLst>
                                    <p:cond delay="0"/>
                                  </p:stCondLst>
                                  <p:childTnLst>
                                    <p:anim calcmode="lin" valueType="num">
                                      <p:cBhvr additive="base">
                                        <p:cTn id="40" dur="500"/>
                                        <p:tgtEl>
                                          <p:spTgt spid="4"/>
                                        </p:tgtEl>
                                        <p:attrNameLst>
                                          <p:attrName>ppt_x</p:attrName>
                                        </p:attrNameLst>
                                      </p:cBhvr>
                                      <p:tavLst>
                                        <p:tav tm="0">
                                          <p:val>
                                            <p:strVal val="ppt_x"/>
                                          </p:val>
                                        </p:tav>
                                        <p:tav tm="100000">
                                          <p:val>
                                            <p:strVal val="ppt_x"/>
                                          </p:val>
                                        </p:tav>
                                      </p:tavLst>
                                    </p:anim>
                                    <p:anim calcmode="lin" valueType="num">
                                      <p:cBhvr additive="base">
                                        <p:cTn id="41" dur="500"/>
                                        <p:tgtEl>
                                          <p:spTgt spid="4"/>
                                        </p:tgtEl>
                                        <p:attrNameLst>
                                          <p:attrName>ppt_y</p:attrName>
                                        </p:attrNameLst>
                                      </p:cBhvr>
                                      <p:tavLst>
                                        <p:tav tm="0">
                                          <p:val>
                                            <p:strVal val="ppt_y"/>
                                          </p:val>
                                        </p:tav>
                                        <p:tav tm="100000">
                                          <p:val>
                                            <p:strVal val="1+ppt_h/2"/>
                                          </p:val>
                                        </p:tav>
                                      </p:tavLst>
                                    </p:anim>
                                    <p:set>
                                      <p:cBhvr>
                                        <p:cTn id="42" dur="1" fill="hold">
                                          <p:stCondLst>
                                            <p:cond delay="499"/>
                                          </p:stCondLst>
                                        </p:cTn>
                                        <p:tgtEl>
                                          <p:spTgt spid="4"/>
                                        </p:tgtEl>
                                        <p:attrNameLst>
                                          <p:attrName>style.visibility</p:attrName>
                                        </p:attrNameLst>
                                      </p:cBhvr>
                                      <p:to>
                                        <p:strVal val="hidden"/>
                                      </p:to>
                                    </p:set>
                                  </p:childTnLst>
                                </p:cTn>
                              </p:par>
                            </p:childTnLst>
                          </p:cTn>
                        </p:par>
                        <p:par>
                          <p:cTn id="43" fill="hold">
                            <p:stCondLst>
                              <p:cond delay="1000"/>
                            </p:stCondLst>
                            <p:childTnLst>
                              <p:par>
                                <p:cTn id="44" presetID="2" presetClass="entr" presetSubtype="4"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2" presetClass="entr" presetSubtype="4"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ldLvl="0" autoUpdateAnimBg="0"/>
      <p:bldP spid="12320" grpId="0" bldLvl="0" autoUpdateAnimBg="0"/>
      <p:bldP spid="12321" grpId="0" bldLvl="0" autoUpdateAnimBg="0"/>
      <p:bldP spid="12322" grpId="0" bldLvl="0" autoUpdateAnimBg="0"/>
      <p:bldP spid="12323"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340" name="文本框 4"/>
          <p:cNvSpPr>
            <a:spLocks noChangeArrowheads="1"/>
          </p:cNvSpPr>
          <p:nvPr/>
        </p:nvSpPr>
        <p:spPr bwMode="auto">
          <a:xfrm>
            <a:off x="247650" y="55563"/>
            <a:ext cx="6304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l" eaLnBrk="1" hangingPunct="1"/>
            <a:r>
              <a:rPr lang="en-US" altLang="zh-CN" sz="4800" b="1">
                <a:solidFill>
                  <a:schemeClr val="bg1"/>
                </a:solidFill>
                <a:latin typeface="Calibri" panose="020F0502020204030204" pitchFamily="34" charset="0"/>
                <a:sym typeface="Calibri" panose="020F0502020204030204" pitchFamily="34" charset="0"/>
              </a:rPr>
              <a:t>Subscription</a:t>
            </a:r>
            <a:r>
              <a:rPr lang="zh-CN" altLang="en-US" sz="4800" b="1">
                <a:solidFill>
                  <a:schemeClr val="bg1"/>
                </a:solidFill>
                <a:latin typeface="Calibri" panose="020F0502020204030204" pitchFamily="34" charset="0"/>
                <a:sym typeface="Calibri" panose="020F0502020204030204" pitchFamily="34" charset="0"/>
              </a:rPr>
              <a:t>（订阅）</a:t>
            </a:r>
            <a:endParaRPr lang="en-US" altLang="zh-CN" sz="4800" b="1">
              <a:solidFill>
                <a:schemeClr val="bg1"/>
              </a:solidFill>
              <a:latin typeface="Calibri" panose="020F0502020204030204" pitchFamily="34" charset="0"/>
              <a:sym typeface="Calibri" panose="020F0502020204030204" pitchFamily="34" charset="0"/>
            </a:endParaRPr>
          </a:p>
        </p:txBody>
      </p:sp>
      <p:sp>
        <p:nvSpPr>
          <p:cNvPr id="14354" name="文本框 14"/>
          <p:cNvSpPr>
            <a:spLocks noChangeArrowheads="1"/>
          </p:cNvSpPr>
          <p:nvPr/>
        </p:nvSpPr>
        <p:spPr bwMode="auto">
          <a:xfrm>
            <a:off x="247650" y="1424305"/>
            <a:ext cx="792289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457200" indent="-457200" eaLnBrk="1" hangingPunct="1">
              <a:buFont typeface="Arial" panose="020B0604020202090204" pitchFamily="34" charset="0"/>
              <a:buChar char="•"/>
            </a:pPr>
            <a:r>
              <a:rPr lang="zh-CN" altLang="en-US" sz="2800" b="1">
                <a:solidFill>
                  <a:schemeClr val="bg1"/>
                </a:solidFill>
                <a:latin typeface="Calibri" panose="020F0502020204030204" pitchFamily="34" charset="0"/>
                <a:sym typeface="Calibri" panose="020F0502020204030204" pitchFamily="34" charset="0"/>
              </a:rPr>
              <a:t>数据生产者与数据消费者间的通信通道</a:t>
            </a:r>
            <a:endParaRPr lang="zh-CN" altLang="en-US" sz="2800" b="1">
              <a:solidFill>
                <a:schemeClr val="bg1"/>
              </a:solidFill>
              <a:latin typeface="Calibri" panose="020F0502020204030204" pitchFamily="34" charset="0"/>
              <a:sym typeface="Calibri" panose="020F0502020204030204" pitchFamily="34" charset="0"/>
            </a:endParaRPr>
          </a:p>
          <a:p>
            <a:pPr marL="457200" indent="-457200" eaLnBrk="1" hangingPunct="1">
              <a:buFont typeface="Arial" panose="020B0604020202090204" pitchFamily="34" charset="0"/>
              <a:buChar char="•"/>
            </a:pPr>
            <a:r>
              <a:rPr lang="zh-CN" altLang="en-US" sz="2800" b="1">
                <a:solidFill>
                  <a:schemeClr val="bg1"/>
                </a:solidFill>
                <a:latin typeface="Calibri" panose="020F0502020204030204" pitchFamily="34" charset="0"/>
                <a:sym typeface="Calibri" panose="020F0502020204030204" pitchFamily="34" charset="0"/>
              </a:rPr>
              <a:t>并且主要用于取消</a:t>
            </a:r>
            <a:r>
              <a:rPr lang="en-US" altLang="zh-CN" sz="2800" b="1">
                <a:solidFill>
                  <a:schemeClr val="bg1"/>
                </a:solidFill>
                <a:latin typeface="Calibri" panose="020F0502020204030204" pitchFamily="34" charset="0"/>
                <a:sym typeface="Calibri" panose="020F0502020204030204" pitchFamily="34" charset="0"/>
              </a:rPr>
              <a:t>Observable</a:t>
            </a:r>
            <a:r>
              <a:rPr lang="zh-CN" altLang="en-US" sz="2800" b="1">
                <a:solidFill>
                  <a:schemeClr val="bg1"/>
                </a:solidFill>
                <a:latin typeface="Calibri" panose="020F0502020204030204" pitchFamily="34" charset="0"/>
                <a:sym typeface="Calibri" panose="020F0502020204030204" pitchFamily="34" charset="0"/>
              </a:rPr>
              <a:t>的执行</a:t>
            </a:r>
            <a:endParaRPr lang="zh-CN" altLang="en-US" sz="2800" b="1">
              <a:solidFill>
                <a:schemeClr val="bg1"/>
              </a:solidFill>
              <a:latin typeface="Calibri" panose="020F0502020204030204" pitchFamily="34" charset="0"/>
              <a:sym typeface="Calibri" panose="020F0502020204030204" pitchFamily="34" charset="0"/>
            </a:endParaRPr>
          </a:p>
        </p:txBody>
      </p:sp>
      <p:pic>
        <p:nvPicPr>
          <p:cNvPr id="2" name="图片 1" descr="关系图"/>
          <p:cNvPicPr>
            <a:picLocks noChangeAspect="1"/>
          </p:cNvPicPr>
          <p:nvPr/>
        </p:nvPicPr>
        <p:blipFill>
          <a:blip r:embed="rId2"/>
          <a:stretch>
            <a:fillRect/>
          </a:stretch>
        </p:blipFill>
        <p:spPr>
          <a:xfrm>
            <a:off x="7532370" y="1049020"/>
            <a:ext cx="4489450" cy="5655310"/>
          </a:xfrm>
          <a:prstGeom prst="rect">
            <a:avLst/>
          </a:prstGeom>
        </p:spPr>
      </p:pic>
      <p:sp>
        <p:nvSpPr>
          <p:cNvPr id="3" name="文本框 2"/>
          <p:cNvSpPr txBox="1"/>
          <p:nvPr/>
        </p:nvSpPr>
        <p:spPr>
          <a:xfrm>
            <a:off x="247650" y="1424305"/>
            <a:ext cx="3365500" cy="1814830"/>
          </a:xfrm>
          <a:prstGeom prst="rect">
            <a:avLst/>
          </a:prstGeom>
          <a:noFill/>
        </p:spPr>
        <p:txBody>
          <a:bodyPr wrap="none" rtlCol="0">
            <a:spAutoFit/>
          </a:bodyPr>
          <a:p>
            <a:pPr algn="l"/>
            <a:r>
              <a:rPr lang="zh-CN" altLang="en-US" sz="2800" b="1">
                <a:solidFill>
                  <a:srgbClr val="249F86"/>
                </a:solidFill>
                <a:latin typeface="Calibri" panose="020F0502020204030204" pitchFamily="34" charset="0"/>
              </a:rPr>
              <a:t>可用方法：</a:t>
            </a:r>
            <a:endParaRPr lang="zh-CN" altLang="en-US" sz="2800" b="1">
              <a:solidFill>
                <a:srgbClr val="249F86"/>
              </a:solidFill>
              <a:latin typeface="Calibri" panose="020F0502020204030204" pitchFamily="34" charset="0"/>
            </a:endParaRPr>
          </a:p>
          <a:p>
            <a:pPr marL="457200" indent="-457200" algn="l">
              <a:buFont typeface="Arial" panose="020B0604020202090204" pitchFamily="34" charset="0"/>
              <a:buChar char="•"/>
            </a:pPr>
            <a:r>
              <a:rPr lang="zh-CN" altLang="en-US" sz="2800">
                <a:solidFill>
                  <a:schemeClr val="bg1"/>
                </a:solidFill>
              </a:rPr>
              <a:t>unsubscribe 方法</a:t>
            </a:r>
            <a:endParaRPr lang="zh-CN" altLang="en-US" sz="2800">
              <a:solidFill>
                <a:schemeClr val="bg1"/>
              </a:solidFill>
            </a:endParaRPr>
          </a:p>
          <a:p>
            <a:pPr marL="457200" indent="-457200" algn="l">
              <a:buFont typeface="Arial" panose="020B0604020202090204" pitchFamily="34" charset="0"/>
              <a:buChar char="•"/>
            </a:pPr>
            <a:r>
              <a:rPr lang="zh-CN" altLang="en-US" sz="2800">
                <a:solidFill>
                  <a:schemeClr val="bg1"/>
                </a:solidFill>
              </a:rPr>
              <a:t>add 方法</a:t>
            </a:r>
            <a:endParaRPr lang="zh-CN" altLang="en-US" sz="2800">
              <a:solidFill>
                <a:schemeClr val="bg1"/>
              </a:solidFill>
            </a:endParaRPr>
          </a:p>
          <a:p>
            <a:pPr marL="457200" indent="-457200" algn="l">
              <a:buFont typeface="Arial" panose="020B0604020202090204" pitchFamily="34" charset="0"/>
              <a:buChar char="•"/>
            </a:pPr>
            <a:r>
              <a:rPr lang="zh-CN" altLang="en-US" sz="2800">
                <a:solidFill>
                  <a:schemeClr val="bg1"/>
                </a:solidFill>
              </a:rPr>
              <a:t>remove 方法</a:t>
            </a:r>
            <a:endParaRPr lang="zh-CN" altLang="en-US" sz="2800">
              <a:solidFill>
                <a:schemeClr val="bg1"/>
              </a:solidFill>
            </a:endParaRPr>
          </a:p>
        </p:txBody>
      </p:sp>
      <p:pic>
        <p:nvPicPr>
          <p:cNvPr id="4" name="图片 3" descr="add 方法"/>
          <p:cNvPicPr>
            <a:picLocks noChangeAspect="1"/>
          </p:cNvPicPr>
          <p:nvPr/>
        </p:nvPicPr>
        <p:blipFill>
          <a:blip r:embed="rId3"/>
          <a:stretch>
            <a:fillRect/>
          </a:stretch>
        </p:blipFill>
        <p:spPr>
          <a:xfrm>
            <a:off x="4737100" y="895350"/>
            <a:ext cx="7284720" cy="3023235"/>
          </a:xfrm>
          <a:prstGeom prst="rect">
            <a:avLst/>
          </a:prstGeom>
        </p:spPr>
      </p:pic>
      <p:pic>
        <p:nvPicPr>
          <p:cNvPr id="5" name="图片 4" descr="add 方法结果"/>
          <p:cNvPicPr>
            <a:picLocks noChangeAspect="1"/>
          </p:cNvPicPr>
          <p:nvPr/>
        </p:nvPicPr>
        <p:blipFill>
          <a:blip r:embed="rId4"/>
          <a:stretch>
            <a:fillRect/>
          </a:stretch>
        </p:blipFill>
        <p:spPr>
          <a:xfrm>
            <a:off x="0" y="4056380"/>
            <a:ext cx="7199630" cy="2647950"/>
          </a:xfrm>
          <a:prstGeom prst="rect">
            <a:avLst/>
          </a:prstGeom>
        </p:spPr>
      </p:pic>
      <p:pic>
        <p:nvPicPr>
          <p:cNvPr id="6" name="图片 5" descr="remove方法"/>
          <p:cNvPicPr>
            <a:picLocks noChangeAspect="1"/>
          </p:cNvPicPr>
          <p:nvPr/>
        </p:nvPicPr>
        <p:blipFill>
          <a:blip r:embed="rId5"/>
          <a:stretch>
            <a:fillRect/>
          </a:stretch>
        </p:blipFill>
        <p:spPr>
          <a:xfrm>
            <a:off x="4737100" y="885825"/>
            <a:ext cx="7284085" cy="3032760"/>
          </a:xfrm>
          <a:prstGeom prst="rect">
            <a:avLst/>
          </a:prstGeom>
        </p:spPr>
      </p:pic>
      <p:pic>
        <p:nvPicPr>
          <p:cNvPr id="7" name="图片 6" descr="remove方法结果"/>
          <p:cNvPicPr>
            <a:picLocks noChangeAspect="1"/>
          </p:cNvPicPr>
          <p:nvPr/>
        </p:nvPicPr>
        <p:blipFill>
          <a:blip r:embed="rId6"/>
          <a:stretch>
            <a:fillRect/>
          </a:stretch>
        </p:blipFill>
        <p:spPr>
          <a:xfrm>
            <a:off x="0" y="3919220"/>
            <a:ext cx="7533005" cy="2785110"/>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p:cBhvr>
                                        <p:cTn id="7" dur="500"/>
                                        <p:tgtEl>
                                          <p:spTgt spid="14340"/>
                                        </p:tgtEl>
                                      </p:cBhvr>
                                    </p:animEffect>
                                  </p:childTnLst>
                                </p:cTn>
                              </p:par>
                            </p:childTnLst>
                          </p:cTn>
                        </p:par>
                        <p:par>
                          <p:cTn id="8" fill="hold">
                            <p:stCondLst>
                              <p:cond delay="500"/>
                            </p:stCondLst>
                            <p:childTnLst>
                              <p:par>
                                <p:cTn id="9" presetID="23" presetClass="entr" presetSubtype="36" fill="hold" grpId="0" nodeType="afterEffect">
                                  <p:stCondLst>
                                    <p:cond delay="0"/>
                                  </p:stCondLst>
                                  <p:iterate type="lt">
                                    <p:tmPct val="24000"/>
                                  </p:iterate>
                                  <p:childTnLst>
                                    <p:set>
                                      <p:cBhvr>
                                        <p:cTn id="10" dur="1" fill="hold">
                                          <p:stCondLst>
                                            <p:cond delay="0"/>
                                          </p:stCondLst>
                                        </p:cTn>
                                        <p:tgtEl>
                                          <p:spTgt spid="14354"/>
                                        </p:tgtEl>
                                        <p:attrNameLst>
                                          <p:attrName>style.visibility</p:attrName>
                                        </p:attrNameLst>
                                      </p:cBhvr>
                                      <p:to>
                                        <p:strVal val="visible"/>
                                      </p:to>
                                    </p:set>
                                    <p:anim calcmode="lin" valueType="num">
                                      <p:cBhvr>
                                        <p:cTn id="11" dur="650" fill="hold"/>
                                        <p:tgtEl>
                                          <p:spTgt spid="14354"/>
                                        </p:tgtEl>
                                        <p:attrNameLst>
                                          <p:attrName>ppt_w</p:attrName>
                                        </p:attrNameLst>
                                      </p:cBhvr>
                                      <p:tavLst>
                                        <p:tav tm="0">
                                          <p:val>
                                            <p:strVal val="(6*min(max(#ppt_w*#ppt_h,.3),1)-7.4)/-.7*#ppt_w"/>
                                          </p:val>
                                        </p:tav>
                                        <p:tav tm="100000">
                                          <p:val>
                                            <p:strVal val="#ppt_w"/>
                                          </p:val>
                                        </p:tav>
                                      </p:tavLst>
                                    </p:anim>
                                    <p:anim calcmode="lin" valueType="num">
                                      <p:cBhvr>
                                        <p:cTn id="12" dur="650" fill="hold"/>
                                        <p:tgtEl>
                                          <p:spTgt spid="14354"/>
                                        </p:tgtEl>
                                        <p:attrNameLst>
                                          <p:attrName>ppt_h</p:attrName>
                                        </p:attrNameLst>
                                      </p:cBhvr>
                                      <p:tavLst>
                                        <p:tav tm="0">
                                          <p:val>
                                            <p:strVal val="(6*min(max(#ppt_w*#ppt_h,.3),1)-7.4)/-.7*#ppt_h"/>
                                          </p:val>
                                        </p:tav>
                                        <p:tav tm="100000">
                                          <p:val>
                                            <p:strVal val="#ppt_h"/>
                                          </p:val>
                                        </p:tav>
                                      </p:tavLst>
                                    </p:anim>
                                    <p:anim calcmode="lin" valueType="num">
                                      <p:cBhvr>
                                        <p:cTn id="13" dur="650" fill="hold"/>
                                        <p:tgtEl>
                                          <p:spTgt spid="14354"/>
                                        </p:tgtEl>
                                        <p:attrNameLst>
                                          <p:attrName>ppt_x</p:attrName>
                                        </p:attrNameLst>
                                      </p:cBhvr>
                                      <p:tavLst>
                                        <p:tav tm="0">
                                          <p:val>
                                            <p:fltVal val="0.5"/>
                                          </p:val>
                                        </p:tav>
                                        <p:tav tm="100000">
                                          <p:val>
                                            <p:strVal val="#ppt_x"/>
                                          </p:val>
                                        </p:tav>
                                      </p:tavLst>
                                    </p:anim>
                                    <p:anim calcmode="lin" valueType="num">
                                      <p:cBhvr>
                                        <p:cTn id="14" dur="650" fill="hold"/>
                                        <p:tgtEl>
                                          <p:spTgt spid="14354"/>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6922"/>
                            </p:stCondLst>
                            <p:childTnLst>
                              <p:par>
                                <p:cTn id="16" presetID="53" presetClass="entr" presetSubtype="16"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Effect transition="in" filter="fade">
                                      <p:cBhvr>
                                        <p:cTn id="20" dur="1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xit" presetSubtype="12" fill="hold" grpId="5" nodeType="clickEffect">
                                  <p:stCondLst>
                                    <p:cond delay="0"/>
                                  </p:stCondLst>
                                  <p:iterate type="lt">
                                    <p:tmPct val="0"/>
                                  </p:iterate>
                                  <p:childTnLst>
                                    <p:animEffect transition="out" filter="strips(downLeft)">
                                      <p:cBhvr>
                                        <p:cTn id="24" dur="1000"/>
                                        <p:tgtEl>
                                          <p:spTgt spid="14354"/>
                                        </p:tgtEl>
                                      </p:cBhvr>
                                    </p:animEffect>
                                    <p:set>
                                      <p:cBhvr>
                                        <p:cTn id="25" dur="1" fill="hold">
                                          <p:stCondLst>
                                            <p:cond delay="998"/>
                                          </p:stCondLst>
                                        </p:cTn>
                                        <p:tgtEl>
                                          <p:spTgt spid="14354"/>
                                        </p:tgtEl>
                                        <p:attrNameLst>
                                          <p:attrName>style.visibility</p:attrName>
                                        </p:attrNameLst>
                                      </p:cBhvr>
                                      <p:to>
                                        <p:strVal val="hidden"/>
                                      </p:to>
                                    </p:set>
                                  </p:childTnLst>
                                </p:cTn>
                              </p:par>
                            </p:childTnLst>
                          </p:cTn>
                        </p:par>
                        <p:par>
                          <p:cTn id="26" fill="hold">
                            <p:stCondLst>
                              <p:cond delay="1000"/>
                            </p:stCondLst>
                            <p:childTnLst>
                              <p:par>
                                <p:cTn id="27" presetID="18" presetClass="exit" presetSubtype="12" fill="hold" nodeType="afterEffect">
                                  <p:stCondLst>
                                    <p:cond delay="0"/>
                                  </p:stCondLst>
                                  <p:childTnLst>
                                    <p:animEffect transition="out" filter="strips(downLeft)">
                                      <p:cBhvr>
                                        <p:cTn id="28" dur="1000"/>
                                        <p:tgtEl>
                                          <p:spTgt spid="2"/>
                                        </p:tgtEl>
                                      </p:cBhvr>
                                    </p:animEffect>
                                    <p:set>
                                      <p:cBhvr>
                                        <p:cTn id="29" dur="1" fill="hold">
                                          <p:stCondLst>
                                            <p:cond delay="998"/>
                                          </p:stCondLst>
                                        </p:cTn>
                                        <p:tgtEl>
                                          <p:spTgt spid="2"/>
                                        </p:tgtEl>
                                        <p:attrNameLst>
                                          <p:attrName>style.visibility</p:attrName>
                                        </p:attrNameLst>
                                      </p:cBhvr>
                                      <p:to>
                                        <p:strVal val="hidden"/>
                                      </p:to>
                                    </p:set>
                                  </p:childTnLst>
                                </p:cTn>
                              </p:par>
                            </p:childTnLst>
                          </p:cTn>
                        </p:par>
                        <p:par>
                          <p:cTn id="30" fill="hold">
                            <p:stCondLst>
                              <p:cond delay="2000"/>
                            </p:stCondLst>
                            <p:childTnLst>
                              <p:par>
                                <p:cTn id="31" presetID="18" presetClass="entr" presetSubtype="12" fill="hold" grpId="1"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strips(downLeft)">
                                      <p:cBhvr>
                                        <p:cTn id="33" dur="500"/>
                                        <p:tgtEl>
                                          <p:spTgt spid="3"/>
                                        </p:tgtEl>
                                      </p:cBhvr>
                                    </p:animEffect>
                                  </p:childTnLst>
                                </p:cTn>
                              </p:par>
                            </p:childTnLst>
                          </p:cTn>
                        </p:par>
                        <p:par>
                          <p:cTn id="34" fill="hold">
                            <p:stCondLst>
                              <p:cond delay="2500"/>
                            </p:stCondLst>
                            <p:childTnLst>
                              <p:par>
                                <p:cTn id="35" presetID="12" presetClass="entr" presetSubtype="2"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1000"/>
                                        <p:tgtEl>
                                          <p:spTgt spid="4"/>
                                        </p:tgtEl>
                                        <p:attrNameLst>
                                          <p:attrName>ppt_x</p:attrName>
                                        </p:attrNameLst>
                                      </p:cBhvr>
                                      <p:tavLst>
                                        <p:tav tm="0">
                                          <p:val>
                                            <p:strVal val="#ppt_x+#ppt_w*1.125000"/>
                                          </p:val>
                                        </p:tav>
                                        <p:tav tm="100000">
                                          <p:val>
                                            <p:strVal val="#ppt_x"/>
                                          </p:val>
                                        </p:tav>
                                      </p:tavLst>
                                    </p:anim>
                                    <p:animEffect transition="in" filter="wipe(left)">
                                      <p:cBhvr>
                                        <p:cTn id="38" dur="10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1000"/>
                                        <p:tgtEl>
                                          <p:spTgt spid="5"/>
                                        </p:tgtEl>
                                        <p:attrNameLst>
                                          <p:attrName>ppt_y</p:attrName>
                                        </p:attrNameLst>
                                      </p:cBhvr>
                                      <p:tavLst>
                                        <p:tav tm="0">
                                          <p:val>
                                            <p:strVal val="#ppt_y+#ppt_h*1.125000"/>
                                          </p:val>
                                        </p:tav>
                                        <p:tav tm="100000">
                                          <p:val>
                                            <p:strVal val="#ppt_y"/>
                                          </p:val>
                                        </p:tav>
                                      </p:tavLst>
                                    </p:anim>
                                    <p:animEffect transition="in" filter="wipe(up)">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1000"/>
                                        <p:tgtEl>
                                          <p:spTgt spid="6"/>
                                        </p:tgtEl>
                                        <p:attrNameLst>
                                          <p:attrName>ppt_x</p:attrName>
                                        </p:attrNameLst>
                                      </p:cBhvr>
                                      <p:tavLst>
                                        <p:tav tm="0">
                                          <p:val>
                                            <p:strVal val="#ppt_x+#ppt_w*1.125000"/>
                                          </p:val>
                                        </p:tav>
                                        <p:tav tm="100000">
                                          <p:val>
                                            <p:strVal val="#ppt_x"/>
                                          </p:val>
                                        </p:tav>
                                      </p:tavLst>
                                    </p:anim>
                                    <p:animEffect transition="in" filter="wipe(left)">
                                      <p:cBhvr>
                                        <p:cTn id="50" dur="10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1000"/>
                                        <p:tgtEl>
                                          <p:spTgt spid="7"/>
                                        </p:tgtEl>
                                        <p:attrNameLst>
                                          <p:attrName>ppt_y</p:attrName>
                                        </p:attrNameLst>
                                      </p:cBhvr>
                                      <p:tavLst>
                                        <p:tav tm="0">
                                          <p:val>
                                            <p:strVal val="#ppt_y+#ppt_h*1.125000"/>
                                          </p:val>
                                        </p:tav>
                                        <p:tav tm="100000">
                                          <p:val>
                                            <p:strVal val="#ppt_y"/>
                                          </p:val>
                                        </p:tav>
                                      </p:tavLst>
                                    </p:anim>
                                    <p:animEffect transition="in" filter="wipe(up)">
                                      <p:cBhvr>
                                        <p:cTn id="5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P spid="14354" grpId="0" bldLvl="0" autoUpdateAnimBg="0"/>
      <p:bldP spid="14354" grpId="1"/>
      <p:bldP spid="14354" grpId="2"/>
      <p:bldP spid="14354" grpId="3"/>
      <p:bldP spid="14354" grpId="4"/>
      <p:bldP spid="14354" grpId="5"/>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364" name="文本框 4"/>
          <p:cNvSpPr>
            <a:spLocks noChangeArrowheads="1"/>
          </p:cNvSpPr>
          <p:nvPr/>
        </p:nvSpPr>
        <p:spPr bwMode="auto">
          <a:xfrm>
            <a:off x="247650" y="55563"/>
            <a:ext cx="516509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sz="4800" b="1">
                <a:solidFill>
                  <a:schemeClr val="bg1"/>
                </a:solidFill>
                <a:latin typeface="Calibri" panose="020F0502020204030204" pitchFamily="34" charset="0"/>
                <a:sym typeface="Calibri" panose="020F0502020204030204" pitchFamily="34" charset="0"/>
              </a:rPr>
              <a:t>Subjects</a:t>
            </a:r>
            <a:r>
              <a:rPr lang="zh-CN" altLang="en-US" sz="4800" b="1">
                <a:solidFill>
                  <a:schemeClr val="bg1"/>
                </a:solidFill>
                <a:latin typeface="Calibri" panose="020F0502020204030204" pitchFamily="34" charset="0"/>
                <a:sym typeface="Calibri" panose="020F0502020204030204" pitchFamily="34" charset="0"/>
              </a:rPr>
              <a:t>（主体）</a:t>
            </a:r>
            <a:endParaRPr lang="zh-CN" altLang="en-US" sz="4800" b="1">
              <a:solidFill>
                <a:schemeClr val="bg1"/>
              </a:solidFill>
              <a:latin typeface="Calibri" panose="020F0502020204030204" pitchFamily="34" charset="0"/>
              <a:sym typeface="Calibri" panose="020F0502020204030204" pitchFamily="34" charset="0"/>
            </a:endParaRPr>
          </a:p>
        </p:txBody>
      </p:sp>
      <p:sp>
        <p:nvSpPr>
          <p:cNvPr id="3" name="文本框 2"/>
          <p:cNvSpPr txBox="1"/>
          <p:nvPr/>
        </p:nvSpPr>
        <p:spPr>
          <a:xfrm>
            <a:off x="423545" y="1249045"/>
            <a:ext cx="1098550" cy="645160"/>
          </a:xfrm>
          <a:prstGeom prst="rect">
            <a:avLst/>
          </a:prstGeom>
          <a:noFill/>
        </p:spPr>
        <p:txBody>
          <a:bodyPr wrap="none" rtlCol="0">
            <a:spAutoFit/>
          </a:bodyPr>
          <a:p>
            <a:r>
              <a:rPr lang="zh-CN" altLang="en-US" sz="3600" b="1">
                <a:solidFill>
                  <a:schemeClr val="bg1"/>
                </a:solidFill>
              </a:rPr>
              <a:t>特点</a:t>
            </a:r>
            <a:endParaRPr lang="zh-CN" altLang="en-US"/>
          </a:p>
        </p:txBody>
      </p:sp>
      <p:sp>
        <p:nvSpPr>
          <p:cNvPr id="4" name="文本框 3"/>
          <p:cNvSpPr txBox="1"/>
          <p:nvPr/>
        </p:nvSpPr>
        <p:spPr>
          <a:xfrm>
            <a:off x="423545" y="1894205"/>
            <a:ext cx="3110230" cy="829945"/>
          </a:xfrm>
          <a:prstGeom prst="rect">
            <a:avLst/>
          </a:prstGeom>
          <a:noFill/>
        </p:spPr>
        <p:txBody>
          <a:bodyPr wrap="none" rtlCol="0">
            <a:spAutoFit/>
          </a:bodyPr>
          <a:p>
            <a:pPr marL="285750" indent="-285750" algn="l">
              <a:buFont typeface="Arial" panose="020B0604020202090204" pitchFamily="34" charset="0"/>
              <a:buChar char="•"/>
            </a:pPr>
            <a:r>
              <a:rPr lang="zh-CN" altLang="en-US" sz="1600">
                <a:solidFill>
                  <a:schemeClr val="bg1"/>
                </a:solidFill>
                <a:latin typeface="Calibri" panose="020F0502020204030204" pitchFamily="34" charset="0"/>
              </a:rPr>
              <a:t>特殊的Observable类型</a:t>
            </a:r>
            <a:endParaRPr lang="zh-CN" altLang="en-US" sz="1600">
              <a:solidFill>
                <a:schemeClr val="bg1"/>
              </a:solidFill>
              <a:latin typeface="Calibri" panose="020F0502020204030204" pitchFamily="34" charset="0"/>
            </a:endParaRPr>
          </a:p>
          <a:p>
            <a:pPr marL="285750" indent="-285750" algn="l">
              <a:buFont typeface="Arial" panose="020B0604020202090204" pitchFamily="34" charset="0"/>
              <a:buChar char="•"/>
            </a:pPr>
            <a:r>
              <a:rPr lang="zh-CN" altLang="en-US" sz="1600">
                <a:solidFill>
                  <a:schemeClr val="bg1"/>
                </a:solidFill>
                <a:latin typeface="Calibri" panose="020F0502020204030204" pitchFamily="34" charset="0"/>
              </a:rPr>
              <a:t>可以将数据传递给多个观察者</a:t>
            </a:r>
            <a:endParaRPr lang="zh-CN" altLang="en-US" sz="1600">
              <a:solidFill>
                <a:schemeClr val="bg1"/>
              </a:solidFill>
              <a:latin typeface="Calibri" panose="020F0502020204030204" pitchFamily="34" charset="0"/>
            </a:endParaRPr>
          </a:p>
          <a:p>
            <a:pPr marL="285750" indent="-285750" algn="l">
              <a:buFont typeface="Arial" panose="020B0604020202090204" pitchFamily="34" charset="0"/>
              <a:buChar char="•"/>
            </a:pPr>
            <a:r>
              <a:rPr lang="zh-CN" altLang="en-US" sz="1600">
                <a:solidFill>
                  <a:schemeClr val="bg1"/>
                </a:solidFill>
                <a:latin typeface="Calibri" panose="020F0502020204030204" pitchFamily="34" charset="0"/>
              </a:rPr>
              <a:t>拥有一个观察者列表</a:t>
            </a:r>
            <a:endParaRPr lang="zh-CN" altLang="en-US">
              <a:solidFill>
                <a:schemeClr val="bg1"/>
              </a:solidFill>
            </a:endParaRPr>
          </a:p>
        </p:txBody>
      </p:sp>
      <p:pic>
        <p:nvPicPr>
          <p:cNvPr id="5" name="图片 4" descr="SubjectsDemo"/>
          <p:cNvPicPr>
            <a:picLocks noChangeAspect="1"/>
          </p:cNvPicPr>
          <p:nvPr/>
        </p:nvPicPr>
        <p:blipFill>
          <a:blip r:embed="rId2"/>
          <a:stretch>
            <a:fillRect/>
          </a:stretch>
        </p:blipFill>
        <p:spPr>
          <a:xfrm>
            <a:off x="4393565" y="1005205"/>
            <a:ext cx="7798435" cy="3683000"/>
          </a:xfrm>
          <a:prstGeom prst="rect">
            <a:avLst/>
          </a:prstGeom>
        </p:spPr>
      </p:pic>
      <p:pic>
        <p:nvPicPr>
          <p:cNvPr id="6" name="图片 5" descr="图片1"/>
          <p:cNvPicPr>
            <a:picLocks noChangeAspect="1"/>
          </p:cNvPicPr>
          <p:nvPr/>
        </p:nvPicPr>
        <p:blipFill>
          <a:blip r:embed="rId3"/>
          <a:stretch>
            <a:fillRect/>
          </a:stretch>
        </p:blipFill>
        <p:spPr>
          <a:xfrm>
            <a:off x="117475" y="4807585"/>
            <a:ext cx="10058400" cy="1539240"/>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364"/>
                                        </p:tgtEl>
                                        <p:attrNameLst>
                                          <p:attrName>style.visibility</p:attrName>
                                        </p:attrNameLst>
                                      </p:cBhvr>
                                      <p:to>
                                        <p:strVal val="visible"/>
                                      </p:to>
                                    </p:set>
                                    <p:animEffect>
                                      <p:cBhvr>
                                        <p:cTn id="7" dur="500"/>
                                        <p:tgtEl>
                                          <p:spTgt spid="1536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p:tgtEl>
                                          <p:spTgt spid="3"/>
                                        </p:tgtEl>
                                        <p:attrNameLst>
                                          <p:attrName>ppt_x</p:attrName>
                                        </p:attrNameLst>
                                      </p:cBhvr>
                                      <p:tavLst>
                                        <p:tav tm="0">
                                          <p:val>
                                            <p:strVal val="#ppt_x-#ppt_w*1.125000"/>
                                          </p:val>
                                        </p:tav>
                                        <p:tav tm="100000">
                                          <p:val>
                                            <p:strVal val="#ppt_x"/>
                                          </p:val>
                                        </p:tav>
                                      </p:tavLst>
                                    </p:anim>
                                    <p:animEffect transition="in" filter="wipe(right)">
                                      <p:cBhvr>
                                        <p:cTn id="12" dur="1000"/>
                                        <p:tgtEl>
                                          <p:spTgt spid="3"/>
                                        </p:tgtEl>
                                      </p:cBhvr>
                                    </p:animEffect>
                                  </p:childTnLst>
                                </p:cTn>
                              </p:par>
                            </p:childTnLst>
                          </p:cTn>
                        </p:par>
                        <p:par>
                          <p:cTn id="13" fill="hold">
                            <p:stCondLst>
                              <p:cond delay="1500"/>
                            </p:stCondLst>
                            <p:childTnLst>
                              <p:par>
                                <p:cTn id="14" presetID="1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p:tgtEl>
                                          <p:spTgt spid="4"/>
                                        </p:tgtEl>
                                        <p:attrNameLst>
                                          <p:attrName>ppt_x</p:attrName>
                                        </p:attrNameLst>
                                      </p:cBhvr>
                                      <p:tavLst>
                                        <p:tav tm="0">
                                          <p:val>
                                            <p:strVal val="#ppt_x+#ppt_w*1.125000"/>
                                          </p:val>
                                        </p:tav>
                                        <p:tav tm="100000">
                                          <p:val>
                                            <p:strVal val="#ppt_x"/>
                                          </p:val>
                                        </p:tav>
                                      </p:tavLst>
                                    </p:anim>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Effect transition="in" filter="fade">
                                      <p:cBhvr>
                                        <p:cTn id="2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autoUpdateAnimBg="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6388" name="文本框 4"/>
          <p:cNvSpPr>
            <a:spLocks noChangeArrowheads="1"/>
          </p:cNvSpPr>
          <p:nvPr/>
        </p:nvSpPr>
        <p:spPr bwMode="auto">
          <a:xfrm>
            <a:off x="247650" y="55563"/>
            <a:ext cx="594233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l" eaLnBrk="1" hangingPunct="1"/>
            <a:r>
              <a:rPr lang="en-US" altLang="zh-CN" sz="4800">
                <a:solidFill>
                  <a:srgbClr val="F2F2F2"/>
                </a:solidFill>
                <a:sym typeface="Arial" panose="020B0604020202090204" pitchFamily="34" charset="0"/>
              </a:rPr>
              <a:t>Operators</a:t>
            </a:r>
            <a:r>
              <a:rPr lang="zh-CN" altLang="en-US" sz="4800">
                <a:solidFill>
                  <a:srgbClr val="F2F2F2"/>
                </a:solidFill>
                <a:sym typeface="Arial" panose="020B0604020202090204" pitchFamily="34" charset="0"/>
              </a:rPr>
              <a:t>（操作符）</a:t>
            </a:r>
            <a:endParaRPr lang="zh-CN" altLang="en-US" sz="4800" b="1">
              <a:solidFill>
                <a:srgbClr val="F2F2F2"/>
              </a:solidFill>
              <a:latin typeface="Calibri" panose="020F0502020204030204" pitchFamily="34" charset="0"/>
              <a:sym typeface="Arial" panose="020B0604020202090204" pitchFamily="34" charset="0"/>
            </a:endParaRPr>
          </a:p>
        </p:txBody>
      </p:sp>
      <p:sp>
        <p:nvSpPr>
          <p:cNvPr id="2" name="文本框 1"/>
          <p:cNvSpPr txBox="1"/>
          <p:nvPr/>
        </p:nvSpPr>
        <p:spPr>
          <a:xfrm>
            <a:off x="525145" y="1300480"/>
            <a:ext cx="1098550" cy="645160"/>
          </a:xfrm>
          <a:prstGeom prst="rect">
            <a:avLst/>
          </a:prstGeom>
          <a:noFill/>
        </p:spPr>
        <p:txBody>
          <a:bodyPr wrap="none" rtlCol="0">
            <a:spAutoFit/>
          </a:bodyPr>
          <a:p>
            <a:r>
              <a:rPr lang="zh-CN" altLang="en-US" sz="3600" b="1">
                <a:solidFill>
                  <a:schemeClr val="bg1"/>
                </a:solidFill>
              </a:rPr>
              <a:t>定义</a:t>
            </a:r>
            <a:endParaRPr lang="zh-CN" altLang="en-US">
              <a:solidFill>
                <a:schemeClr val="bg1"/>
              </a:solidFill>
            </a:endParaRPr>
          </a:p>
        </p:txBody>
      </p:sp>
      <p:sp>
        <p:nvSpPr>
          <p:cNvPr id="4" name="文本框 3"/>
          <p:cNvSpPr txBox="1"/>
          <p:nvPr/>
        </p:nvSpPr>
        <p:spPr>
          <a:xfrm>
            <a:off x="525145" y="1945640"/>
            <a:ext cx="5876925" cy="922020"/>
          </a:xfrm>
          <a:prstGeom prst="rect">
            <a:avLst/>
          </a:prstGeom>
          <a:noFill/>
        </p:spPr>
        <p:txBody>
          <a:bodyPr wrap="square" rtlCol="0">
            <a:spAutoFit/>
          </a:bodyPr>
          <a:p>
            <a:r>
              <a:rPr lang="zh-CN" altLang="en-US">
                <a:solidFill>
                  <a:schemeClr val="bg1"/>
                </a:solidFill>
              </a:rPr>
              <a:t>是一种纯函数，并且作用于</a:t>
            </a:r>
            <a:r>
              <a:rPr lang="en-US" altLang="zh-CN">
                <a:solidFill>
                  <a:schemeClr val="bg1"/>
                </a:solidFill>
              </a:rPr>
              <a:t>Observable</a:t>
            </a:r>
            <a:r>
              <a:rPr lang="zh-CN" altLang="en-US">
                <a:solidFill>
                  <a:schemeClr val="bg1"/>
                </a:solidFill>
              </a:rPr>
              <a:t>对象，对</a:t>
            </a:r>
            <a:r>
              <a:rPr lang="en-US" altLang="zh-CN">
                <a:solidFill>
                  <a:schemeClr val="bg1"/>
                </a:solidFill>
              </a:rPr>
              <a:t>Observable </a:t>
            </a:r>
            <a:r>
              <a:rPr lang="zh-CN" altLang="en-US">
                <a:solidFill>
                  <a:schemeClr val="bg1"/>
                </a:solidFill>
              </a:rPr>
              <a:t>可观察对象中的数据集合进行一定的数据操作的方法。</a:t>
            </a:r>
            <a:endParaRPr lang="zh-CN" altLang="en-US">
              <a:solidFill>
                <a:schemeClr val="bg1"/>
              </a:solidFill>
            </a:endParaRPr>
          </a:p>
        </p:txBody>
      </p:sp>
      <p:sp>
        <p:nvSpPr>
          <p:cNvPr id="6" name="文本框 5"/>
          <p:cNvSpPr txBox="1"/>
          <p:nvPr/>
        </p:nvSpPr>
        <p:spPr>
          <a:xfrm>
            <a:off x="525145" y="3554095"/>
            <a:ext cx="1098550" cy="645160"/>
          </a:xfrm>
          <a:prstGeom prst="rect">
            <a:avLst/>
          </a:prstGeom>
          <a:noFill/>
        </p:spPr>
        <p:txBody>
          <a:bodyPr wrap="none" rtlCol="0">
            <a:spAutoFit/>
          </a:bodyPr>
          <a:p>
            <a:r>
              <a:rPr lang="zh-CN" altLang="en-US" sz="3600" b="1">
                <a:solidFill>
                  <a:schemeClr val="bg1"/>
                </a:solidFill>
              </a:rPr>
              <a:t>特点</a:t>
            </a:r>
            <a:endParaRPr lang="zh-CN" altLang="en-US" sz="3600" b="1">
              <a:solidFill>
                <a:schemeClr val="bg1"/>
              </a:solidFill>
            </a:endParaRPr>
          </a:p>
        </p:txBody>
      </p:sp>
      <p:sp>
        <p:nvSpPr>
          <p:cNvPr id="7" name="文本框 6"/>
          <p:cNvSpPr txBox="1"/>
          <p:nvPr/>
        </p:nvSpPr>
        <p:spPr>
          <a:xfrm>
            <a:off x="525145" y="4199255"/>
            <a:ext cx="5876925" cy="1198880"/>
          </a:xfrm>
          <a:prstGeom prst="rect">
            <a:avLst/>
          </a:prstGeom>
          <a:noFill/>
        </p:spPr>
        <p:txBody>
          <a:bodyPr wrap="square" rtlCol="0">
            <a:spAutoFit/>
          </a:bodyPr>
          <a:p>
            <a:pPr marL="285750" indent="-285750">
              <a:buFont typeface="Arial" panose="020B0604020202090204" pitchFamily="34" charset="0"/>
              <a:buChar char="•"/>
            </a:pPr>
            <a:r>
              <a:rPr lang="zh-CN" altLang="en-US">
                <a:solidFill>
                  <a:schemeClr val="bg1"/>
                </a:solidFill>
              </a:rPr>
              <a:t>本质上是一种纯函数，接收一个</a:t>
            </a:r>
            <a:r>
              <a:rPr lang="en-US" altLang="zh-CN">
                <a:solidFill>
                  <a:schemeClr val="bg1"/>
                </a:solidFill>
              </a:rPr>
              <a:t>Observable</a:t>
            </a:r>
            <a:r>
              <a:rPr lang="zh-CN" altLang="en-US">
                <a:solidFill>
                  <a:schemeClr val="bg1"/>
                </a:solidFill>
              </a:rPr>
              <a:t>作为输入，返回一个</a:t>
            </a:r>
            <a:r>
              <a:rPr lang="en-US" altLang="zh-CN">
                <a:solidFill>
                  <a:schemeClr val="bg1"/>
                </a:solidFill>
              </a:rPr>
              <a:t>Observable</a:t>
            </a:r>
            <a:r>
              <a:rPr lang="zh-CN" altLang="en-US">
                <a:solidFill>
                  <a:schemeClr val="bg1"/>
                </a:solidFill>
              </a:rPr>
              <a:t>作为输出</a:t>
            </a:r>
            <a:endParaRPr lang="zh-CN" altLang="en-US">
              <a:solidFill>
                <a:schemeClr val="bg1"/>
              </a:solidFill>
            </a:endParaRPr>
          </a:p>
          <a:p>
            <a:pPr marL="285750" indent="-285750">
              <a:buFont typeface="Arial" panose="020B0604020202090204" pitchFamily="34" charset="0"/>
              <a:buChar char="•"/>
            </a:pPr>
            <a:r>
              <a:rPr lang="zh-CN" altLang="en-US">
                <a:solidFill>
                  <a:schemeClr val="bg1"/>
                </a:solidFill>
              </a:rPr>
              <a:t>在被调用的时候，不会改变原来的</a:t>
            </a:r>
            <a:r>
              <a:rPr lang="en-US" altLang="zh-CN">
                <a:solidFill>
                  <a:schemeClr val="bg1"/>
                </a:solidFill>
              </a:rPr>
              <a:t>Observable</a:t>
            </a:r>
            <a:r>
              <a:rPr lang="zh-CN" altLang="en-US">
                <a:solidFill>
                  <a:schemeClr val="bg1"/>
                </a:solidFill>
              </a:rPr>
              <a:t>对象，而是会返回一个新的</a:t>
            </a:r>
            <a:r>
              <a:rPr lang="en-US" altLang="zh-CN">
                <a:solidFill>
                  <a:schemeClr val="bg1"/>
                </a:solidFill>
              </a:rPr>
              <a:t>Obsevable</a:t>
            </a:r>
            <a:r>
              <a:rPr lang="zh-CN" altLang="en-US">
                <a:solidFill>
                  <a:schemeClr val="bg1"/>
                </a:solidFill>
              </a:rPr>
              <a:t>对象</a:t>
            </a:r>
            <a:endParaRPr lang="zh-CN" altLang="en-US">
              <a:solidFill>
                <a:schemeClr val="bg1"/>
              </a:solidFill>
            </a:endParaRPr>
          </a:p>
        </p:txBody>
      </p:sp>
      <p:pic>
        <p:nvPicPr>
          <p:cNvPr id="8" name="图片 7"/>
          <p:cNvPicPr>
            <a:picLocks noChangeAspect="1"/>
          </p:cNvPicPr>
          <p:nvPr/>
        </p:nvPicPr>
        <p:blipFill>
          <a:blip r:embed="rId2"/>
          <a:stretch>
            <a:fillRect/>
          </a:stretch>
        </p:blipFill>
        <p:spPr>
          <a:xfrm>
            <a:off x="6402070" y="973455"/>
            <a:ext cx="5789930" cy="3225800"/>
          </a:xfrm>
          <a:prstGeom prst="rect">
            <a:avLst/>
          </a:prstGeom>
        </p:spPr>
      </p:pic>
      <p:pic>
        <p:nvPicPr>
          <p:cNvPr id="9" name="图片 8"/>
          <p:cNvPicPr>
            <a:picLocks noChangeAspect="1"/>
          </p:cNvPicPr>
          <p:nvPr/>
        </p:nvPicPr>
        <p:blipFill>
          <a:blip r:embed="rId3"/>
          <a:stretch>
            <a:fillRect/>
          </a:stretch>
        </p:blipFill>
        <p:spPr>
          <a:xfrm>
            <a:off x="6402070" y="4390390"/>
            <a:ext cx="5588000" cy="1435100"/>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p:cBhvr>
                                        <p:cTn id="7" dur="500"/>
                                        <p:tgtEl>
                                          <p:spTgt spid="16388"/>
                                        </p:tgtEl>
                                      </p:cBhvr>
                                    </p:animEffect>
                                  </p:childTnLst>
                                </p:cTn>
                              </p:par>
                            </p:childTnLst>
                          </p:cTn>
                        </p:par>
                        <p:par>
                          <p:cTn id="8" fill="hold">
                            <p:stCondLst>
                              <p:cond delay="500"/>
                            </p:stCondLst>
                            <p:childTnLst>
                              <p:par>
                                <p:cTn id="9" presetID="56" presetClass="entr" presetSubtype="0" fill="hold" grpId="5"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by="(-#ppt_w*2)" calcmode="lin" valueType="num">
                                      <p:cBhvr rctx="PPT">
                                        <p:cTn id="11" dur="500" autoRev="1" fill="hold">
                                          <p:stCondLst>
                                            <p:cond delay="0"/>
                                          </p:stCondLst>
                                        </p:cTn>
                                        <p:tgtEl>
                                          <p:spTgt spid="2"/>
                                        </p:tgtEl>
                                        <p:attrNameLst>
                                          <p:attrName>ppt_w</p:attrName>
                                        </p:attrNameLst>
                                      </p:cBhvr>
                                    </p:anim>
                                    <p:anim by="(#ppt_w*0.50)" calcmode="lin" valueType="num">
                                      <p:cBhvr>
                                        <p:cTn id="12" dur="500" decel="50000" autoRev="1" fill="hold">
                                          <p:stCondLst>
                                            <p:cond delay="0"/>
                                          </p:stCondLst>
                                        </p:cTn>
                                        <p:tgtEl>
                                          <p:spTgt spid="2"/>
                                        </p:tgtEl>
                                        <p:attrNameLst>
                                          <p:attrName>ppt_x</p:attrName>
                                        </p:attrNameLst>
                                      </p:cBhvr>
                                    </p:anim>
                                    <p:anim from="(-#ppt_h/2)" to="(#ppt_y)" calcmode="lin" valueType="num">
                                      <p:cBhvr>
                                        <p:cTn id="13" dur="1000" fill="hold">
                                          <p:stCondLst>
                                            <p:cond delay="0"/>
                                          </p:stCondLst>
                                        </p:cTn>
                                        <p:tgtEl>
                                          <p:spTgt spid="2"/>
                                        </p:tgtEl>
                                        <p:attrNameLst>
                                          <p:attrName>ppt_y</p:attrName>
                                        </p:attrNameLst>
                                      </p:cBhvr>
                                    </p:anim>
                                    <p:animRot by="21600000">
                                      <p:cBhvr>
                                        <p:cTn id="14" dur="1000" fill="hold">
                                          <p:stCondLst>
                                            <p:cond delay="0"/>
                                          </p:stCondLst>
                                        </p:cTn>
                                        <p:tgtEl>
                                          <p:spTgt spid="2"/>
                                        </p:tgtEl>
                                        <p:attrNameLst>
                                          <p:attrName>r</p:attrName>
                                        </p:attrNameLst>
                                      </p:cBhvr>
                                    </p:animRot>
                                  </p:childTnLst>
                                </p:cTn>
                              </p:par>
                            </p:childTnLst>
                          </p:cTn>
                        </p:par>
                        <p:par>
                          <p:cTn id="15" fill="hold">
                            <p:stCondLst>
                              <p:cond delay="16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4"/>
                                        </p:tgtEl>
                                        <p:attrNameLst>
                                          <p:attrName>style.visibility</p:attrName>
                                        </p:attrNameLst>
                                      </p:cBhvr>
                                      <p:to>
                                        <p:strVal val="visible"/>
                                      </p:to>
                                    </p:set>
                                    <p:anim by="(-#ppt_w*2)" calcmode="lin" valueType="num">
                                      <p:cBhvr rctx="PPT">
                                        <p:cTn id="18" dur="250" autoRev="1" fill="hold">
                                          <p:stCondLst>
                                            <p:cond delay="0"/>
                                          </p:stCondLst>
                                        </p:cTn>
                                        <p:tgtEl>
                                          <p:spTgt spid="4"/>
                                        </p:tgtEl>
                                        <p:attrNameLst>
                                          <p:attrName>ppt_w</p:attrName>
                                        </p:attrNameLst>
                                      </p:cBhvr>
                                    </p:anim>
                                    <p:anim by="(#ppt_w*0.50)" calcmode="lin" valueType="num">
                                      <p:cBhvr>
                                        <p:cTn id="19" dur="250" decel="50000" autoRev="1" fill="hold">
                                          <p:stCondLst>
                                            <p:cond delay="0"/>
                                          </p:stCondLst>
                                        </p:cTn>
                                        <p:tgtEl>
                                          <p:spTgt spid="4"/>
                                        </p:tgtEl>
                                        <p:attrNameLst>
                                          <p:attrName>ppt_x</p:attrName>
                                        </p:attrNameLst>
                                      </p:cBhvr>
                                    </p:anim>
                                    <p:anim from="(-#ppt_h/2)" to="(#ppt_y)" calcmode="lin" valueType="num">
                                      <p:cBhvr>
                                        <p:cTn id="20" dur="500" fill="hold">
                                          <p:stCondLst>
                                            <p:cond delay="0"/>
                                          </p:stCondLst>
                                        </p:cTn>
                                        <p:tgtEl>
                                          <p:spTgt spid="4"/>
                                        </p:tgtEl>
                                        <p:attrNameLst>
                                          <p:attrName>ppt_y</p:attrName>
                                        </p:attrNameLst>
                                      </p:cBhvr>
                                    </p:anim>
                                    <p:animRot by="21600000">
                                      <p:cBhvr>
                                        <p:cTn id="21" dur="500" fill="hold">
                                          <p:stCondLst>
                                            <p:cond delay="0"/>
                                          </p:stCondLst>
                                        </p:cTn>
                                        <p:tgtEl>
                                          <p:spTgt spid="4"/>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Left)">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6" presetClass="entr" presetSubtype="0" fill="hold" grpId="0" nodeType="clickEffect">
                                  <p:stCondLst>
                                    <p:cond delay="0"/>
                                  </p:stCondLst>
                                  <p:iterate type="lt">
                                    <p:tmPct val="10000"/>
                                  </p:iterate>
                                  <p:childTnLst>
                                    <p:set>
                                      <p:cBhvr>
                                        <p:cTn id="36" dur="1" fill="hold">
                                          <p:stCondLst>
                                            <p:cond delay="0"/>
                                          </p:stCondLst>
                                        </p:cTn>
                                        <p:tgtEl>
                                          <p:spTgt spid="6"/>
                                        </p:tgtEl>
                                        <p:attrNameLst>
                                          <p:attrName>style.visibility</p:attrName>
                                        </p:attrNameLst>
                                      </p:cBhvr>
                                      <p:to>
                                        <p:strVal val="visible"/>
                                      </p:to>
                                    </p:set>
                                    <p:anim by="(-#ppt_w*2)" calcmode="lin" valueType="num">
                                      <p:cBhvr rctx="PPT">
                                        <p:cTn id="37" dur="500" autoRev="1" fill="hold">
                                          <p:stCondLst>
                                            <p:cond delay="0"/>
                                          </p:stCondLst>
                                        </p:cTn>
                                        <p:tgtEl>
                                          <p:spTgt spid="6"/>
                                        </p:tgtEl>
                                        <p:attrNameLst>
                                          <p:attrName>ppt_w</p:attrName>
                                        </p:attrNameLst>
                                      </p:cBhvr>
                                    </p:anim>
                                    <p:anim by="(#ppt_w*0.50)" calcmode="lin" valueType="num">
                                      <p:cBhvr>
                                        <p:cTn id="38" dur="500" decel="50000" autoRev="1" fill="hold">
                                          <p:stCondLst>
                                            <p:cond delay="0"/>
                                          </p:stCondLst>
                                        </p:cTn>
                                        <p:tgtEl>
                                          <p:spTgt spid="6"/>
                                        </p:tgtEl>
                                        <p:attrNameLst>
                                          <p:attrName>ppt_x</p:attrName>
                                        </p:attrNameLst>
                                      </p:cBhvr>
                                    </p:anim>
                                    <p:anim from="(-#ppt_h/2)" to="(#ppt_y)" calcmode="lin" valueType="num">
                                      <p:cBhvr>
                                        <p:cTn id="39" dur="1000" fill="hold">
                                          <p:stCondLst>
                                            <p:cond delay="0"/>
                                          </p:stCondLst>
                                        </p:cTn>
                                        <p:tgtEl>
                                          <p:spTgt spid="6"/>
                                        </p:tgtEl>
                                        <p:attrNameLst>
                                          <p:attrName>ppt_y</p:attrName>
                                        </p:attrNameLst>
                                      </p:cBhvr>
                                    </p:anim>
                                    <p:animRot by="21600000">
                                      <p:cBhvr>
                                        <p:cTn id="40" dur="1000" fill="hold">
                                          <p:stCondLst>
                                            <p:cond delay="0"/>
                                          </p:stCondLst>
                                        </p:cTn>
                                        <p:tgtEl>
                                          <p:spTgt spid="6"/>
                                        </p:tgtEl>
                                        <p:attrNameLst>
                                          <p:attrName>r</p:attrName>
                                        </p:attrNameLst>
                                      </p:cBhvr>
                                    </p:animRot>
                                  </p:childTnLst>
                                </p:cTn>
                              </p:par>
                            </p:childTnLst>
                          </p:cTn>
                        </p:par>
                        <p:par>
                          <p:cTn id="41" fill="hold">
                            <p:stCondLst>
                              <p:cond delay="1100"/>
                            </p:stCondLst>
                            <p:childTnLst>
                              <p:par>
                                <p:cTn id="42" presetID="21" presetClass="entr" presetSubtype="1"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heel(1)">
                                      <p:cBhvr>
                                        <p:cTn id="4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utoUpdateAnimBg="0"/>
      <p:bldP spid="2" grpId="1"/>
      <p:bldP spid="2" grpId="2"/>
      <p:bldP spid="2" grpId="3"/>
      <p:bldP spid="2" grpId="4"/>
      <p:bldP spid="2" grpId="5"/>
      <p:bldP spid="4"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6388" name="文本框 4"/>
          <p:cNvSpPr>
            <a:spLocks noChangeArrowheads="1"/>
          </p:cNvSpPr>
          <p:nvPr/>
        </p:nvSpPr>
        <p:spPr bwMode="auto">
          <a:xfrm>
            <a:off x="247650" y="55563"/>
            <a:ext cx="594233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l" eaLnBrk="1" hangingPunct="1"/>
            <a:r>
              <a:rPr lang="en-US" altLang="zh-CN" sz="4800">
                <a:solidFill>
                  <a:srgbClr val="F2F2F2"/>
                </a:solidFill>
                <a:sym typeface="Arial" panose="020B0604020202090204" pitchFamily="34" charset="0"/>
              </a:rPr>
              <a:t>Operators</a:t>
            </a:r>
            <a:r>
              <a:rPr lang="zh-CN" altLang="en-US" sz="4800">
                <a:solidFill>
                  <a:srgbClr val="F2F2F2"/>
                </a:solidFill>
                <a:sym typeface="Arial" panose="020B0604020202090204" pitchFamily="34" charset="0"/>
              </a:rPr>
              <a:t>（操作符）</a:t>
            </a:r>
            <a:endParaRPr lang="zh-CN" altLang="en-US" sz="4800" b="1">
              <a:solidFill>
                <a:srgbClr val="F2F2F2"/>
              </a:solidFill>
              <a:latin typeface="Calibri" panose="020F0502020204030204" pitchFamily="34" charset="0"/>
              <a:sym typeface="Arial" panose="020B0604020202090204" pitchFamily="34" charset="0"/>
            </a:endParaRPr>
          </a:p>
        </p:txBody>
      </p:sp>
      <p:sp>
        <p:nvSpPr>
          <p:cNvPr id="2" name="文本框 1"/>
          <p:cNvSpPr txBox="1"/>
          <p:nvPr/>
        </p:nvSpPr>
        <p:spPr>
          <a:xfrm>
            <a:off x="525145" y="1300480"/>
            <a:ext cx="4398010" cy="521970"/>
          </a:xfrm>
          <a:prstGeom prst="rect">
            <a:avLst/>
          </a:prstGeom>
          <a:noFill/>
        </p:spPr>
        <p:txBody>
          <a:bodyPr wrap="none" rtlCol="0">
            <a:spAutoFit/>
          </a:bodyPr>
          <a:p>
            <a:r>
              <a:rPr lang="en-US" sz="2800" b="1">
                <a:solidFill>
                  <a:srgbClr val="249F86"/>
                </a:solidFill>
                <a:latin typeface="Calibri" panose="020F0502020204030204" pitchFamily="34" charset="0"/>
              </a:rPr>
              <a:t>静态操作符 VS 实例操作符</a:t>
            </a:r>
            <a:endParaRPr lang="zh-CN" altLang="en-US" sz="3600" b="1">
              <a:solidFill>
                <a:schemeClr val="bg1"/>
              </a:solidFill>
            </a:endParaRPr>
          </a:p>
        </p:txBody>
      </p:sp>
      <p:sp>
        <p:nvSpPr>
          <p:cNvPr id="4" name="文本框 3"/>
          <p:cNvSpPr txBox="1"/>
          <p:nvPr/>
        </p:nvSpPr>
        <p:spPr>
          <a:xfrm>
            <a:off x="525145" y="1945640"/>
            <a:ext cx="5876925" cy="2030095"/>
          </a:xfrm>
          <a:prstGeom prst="rect">
            <a:avLst/>
          </a:prstGeom>
          <a:noFill/>
        </p:spPr>
        <p:txBody>
          <a:bodyPr wrap="square" rtlCol="0">
            <a:spAutoFit/>
          </a:bodyPr>
          <a:p>
            <a:pPr marL="285750" indent="-285750">
              <a:buFont typeface="Arial" panose="020B0604020202090204" pitchFamily="34" charset="0"/>
              <a:buChar char="•"/>
            </a:pPr>
            <a:r>
              <a:rPr lang="en-US" altLang="zh-CN">
                <a:solidFill>
                  <a:schemeClr val="bg1"/>
                </a:solidFill>
              </a:rPr>
              <a:t>静态操作符 —&gt;  被附加到observable类上的</a:t>
            </a:r>
            <a:r>
              <a:rPr lang="zh-CN" altLang="en-US">
                <a:solidFill>
                  <a:schemeClr val="bg1"/>
                </a:solidFill>
              </a:rPr>
              <a:t>一个纯函数</a:t>
            </a:r>
            <a:r>
              <a:rPr lang="en-US" altLang="zh-CN">
                <a:solidFill>
                  <a:schemeClr val="bg1"/>
                </a:solidFill>
              </a:rPr>
              <a:t>，通常用来从头开始创建 Observalbe 。函数内部依赖于外部传递的参数，并且接收一个非observable对象，返回一个observable对象</a:t>
            </a:r>
            <a:endParaRPr lang="en-US" altLang="zh-CN">
              <a:solidFill>
                <a:schemeClr val="bg1"/>
              </a:solidFill>
            </a:endParaRPr>
          </a:p>
          <a:p>
            <a:pPr marL="285750" indent="-285750">
              <a:buFont typeface="Arial" panose="020B0604020202090204" pitchFamily="34" charset="0"/>
              <a:buChar char="•"/>
            </a:pPr>
            <a:r>
              <a:rPr lang="en-US" altLang="zh-CN">
                <a:solidFill>
                  <a:schemeClr val="bg1"/>
                </a:solidFill>
              </a:rPr>
              <a:t>实例操作符 —&gt;  是observable实例上的方法，函数内部不依赖于外部传递的参数,this指向的是当前调用它的Observale类 </a:t>
            </a:r>
            <a:endParaRPr lang="en-US" altLang="zh-CN">
              <a:solidFill>
                <a:schemeClr val="bg1"/>
              </a:solidFill>
            </a:endParaRPr>
          </a:p>
        </p:txBody>
      </p:sp>
      <p:pic>
        <p:nvPicPr>
          <p:cNvPr id="3" name="图片 2" descr="实例操作符"/>
          <p:cNvPicPr>
            <a:picLocks noChangeAspect="1"/>
          </p:cNvPicPr>
          <p:nvPr/>
        </p:nvPicPr>
        <p:blipFill>
          <a:blip r:embed="rId2"/>
          <a:stretch>
            <a:fillRect/>
          </a:stretch>
        </p:blipFill>
        <p:spPr>
          <a:xfrm>
            <a:off x="247650" y="3975735"/>
            <a:ext cx="8439785" cy="2544445"/>
          </a:xfrm>
          <a:prstGeom prst="rect">
            <a:avLst/>
          </a:prstGeom>
        </p:spPr>
      </p:pic>
      <p:pic>
        <p:nvPicPr>
          <p:cNvPr id="5" name="图片 4" descr="静态操作符"/>
          <p:cNvPicPr>
            <a:picLocks noChangeAspect="1"/>
          </p:cNvPicPr>
          <p:nvPr/>
        </p:nvPicPr>
        <p:blipFill>
          <a:blip r:embed="rId3"/>
          <a:stretch>
            <a:fillRect/>
          </a:stretch>
        </p:blipFill>
        <p:spPr>
          <a:xfrm>
            <a:off x="5177790" y="1300480"/>
            <a:ext cx="6753225" cy="603885"/>
          </a:xfrm>
          <a:prstGeom prst="rect">
            <a:avLst/>
          </a:prstGeom>
        </p:spPr>
      </p:pic>
      <p:pic>
        <p:nvPicPr>
          <p:cNvPr id="6" name="图片 5"/>
          <p:cNvPicPr>
            <a:picLocks noChangeAspect="1"/>
          </p:cNvPicPr>
          <p:nvPr/>
        </p:nvPicPr>
        <p:blipFill>
          <a:blip r:embed="rId4"/>
          <a:stretch>
            <a:fillRect/>
          </a:stretch>
        </p:blipFill>
        <p:spPr>
          <a:xfrm>
            <a:off x="6401435" y="2446020"/>
            <a:ext cx="5790565" cy="1320800"/>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p:cBhvr>
                                        <p:cTn id="7" dur="500"/>
                                        <p:tgtEl>
                                          <p:spTgt spid="16388"/>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amond(out)">
                                      <p:cBhvr>
                                        <p:cTn id="11" dur="1000"/>
                                        <p:tgtEl>
                                          <p:spTgt spid="2"/>
                                        </p:tgtEl>
                                      </p:cBhvr>
                                    </p:animEffect>
                                  </p:childTnLst>
                                </p:cTn>
                              </p:par>
                            </p:childTnLst>
                          </p:cTn>
                        </p:par>
                        <p:par>
                          <p:cTn id="12" fill="hold">
                            <p:stCondLst>
                              <p:cond delay="1500"/>
                            </p:stCondLst>
                            <p:childTnLst>
                              <p:par>
                                <p:cTn id="13" presetID="18" presetClass="entr" presetSubtype="12"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Left)">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p:tgtEl>
                                          <p:spTgt spid="5"/>
                                        </p:tgtEl>
                                        <p:attrNameLst>
                                          <p:attrName>ppt_y</p:attrName>
                                        </p:attrNameLst>
                                      </p:cBhvr>
                                      <p:tavLst>
                                        <p:tav tm="0">
                                          <p:val>
                                            <p:strVal val="#ppt_y+#ppt_h*1.125000"/>
                                          </p:val>
                                        </p:tav>
                                        <p:tav tm="100000">
                                          <p:val>
                                            <p:strVal val="#ppt_y"/>
                                          </p:val>
                                        </p:tav>
                                      </p:tavLst>
                                    </p:anim>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ppt_y</p:attrName>
                                        </p:attrNameLst>
                                      </p:cBhvr>
                                      <p:tavLst>
                                        <p:tav tm="0">
                                          <p:val>
                                            <p:strVal val="#ppt_y+#ppt_h*1.125000"/>
                                          </p:val>
                                        </p:tav>
                                        <p:tav tm="100000">
                                          <p:val>
                                            <p:strVal val="#ppt_y"/>
                                          </p:val>
                                        </p:tav>
                                      </p:tavLst>
                                    </p:anim>
                                    <p:animEffect transition="in" filter="wipe(up)">
                                      <p:cBhvr>
                                        <p:cTn id="27" dur="500"/>
                                        <p:tgtEl>
                                          <p:spTgt spid="3"/>
                                        </p:tgtEl>
                                      </p:cBhvr>
                                    </p:animEffect>
                                  </p:childTnLst>
                                </p:cTn>
                              </p:par>
                            </p:childTnLst>
                          </p:cTn>
                        </p:par>
                        <p:par>
                          <p:cTn id="28" fill="hold">
                            <p:stCondLst>
                              <p:cond delay="500"/>
                            </p:stCondLst>
                            <p:childTnLst>
                              <p:par>
                                <p:cTn id="29" presetID="3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800" decel="100000"/>
                                        <p:tgtEl>
                                          <p:spTgt spid="6"/>
                                        </p:tgtEl>
                                      </p:cBhvr>
                                    </p:animEffect>
                                    <p:anim calcmode="lin" valueType="num">
                                      <p:cBhvr>
                                        <p:cTn id="32" dur="800" decel="100000" fill="hold"/>
                                        <p:tgtEl>
                                          <p:spTgt spid="6"/>
                                        </p:tgtEl>
                                        <p:attrNameLst>
                                          <p:attrName>style.rotation</p:attrName>
                                        </p:attrNameLst>
                                      </p:cBhvr>
                                      <p:tavLst>
                                        <p:tav tm="0">
                                          <p:val>
                                            <p:fltVal val="-90"/>
                                          </p:val>
                                        </p:tav>
                                        <p:tav tm="100000">
                                          <p:val>
                                            <p:fltVal val="0"/>
                                          </p:val>
                                        </p:tav>
                                      </p:tavLst>
                                    </p:anim>
                                    <p:anim calcmode="lin" valueType="num">
                                      <p:cBhvr>
                                        <p:cTn id="33" dur="800" decel="100000" fill="hold"/>
                                        <p:tgtEl>
                                          <p:spTgt spid="6"/>
                                        </p:tgtEl>
                                        <p:attrNameLst>
                                          <p:attrName>ppt_x</p:attrName>
                                        </p:attrNameLst>
                                      </p:cBhvr>
                                      <p:tavLst>
                                        <p:tav tm="0">
                                          <p:val>
                                            <p:strVal val="#ppt_x+0.4"/>
                                          </p:val>
                                        </p:tav>
                                        <p:tav tm="100000">
                                          <p:val>
                                            <p:strVal val="#ppt_x-0.05"/>
                                          </p:val>
                                        </p:tav>
                                      </p:tavLst>
                                    </p:anim>
                                    <p:anim calcmode="lin" valueType="num">
                                      <p:cBhvr>
                                        <p:cTn id="34" dur="800" decel="100000" fill="hold"/>
                                        <p:tgtEl>
                                          <p:spTgt spid="6"/>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utoUpdateAnimBg="0"/>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525145" y="1300480"/>
            <a:ext cx="895350" cy="521970"/>
          </a:xfrm>
          <a:prstGeom prst="rect">
            <a:avLst/>
          </a:prstGeom>
          <a:noFill/>
        </p:spPr>
        <p:txBody>
          <a:bodyPr wrap="none" rtlCol="0">
            <a:spAutoFit/>
          </a:bodyPr>
          <a:p>
            <a:r>
              <a:rPr lang="zh-CN" altLang="en-US" sz="2800" b="1">
                <a:solidFill>
                  <a:srgbClr val="249F86"/>
                </a:solidFill>
                <a:latin typeface="Calibri" panose="020F0502020204030204" pitchFamily="34" charset="0"/>
              </a:rPr>
              <a:t>含义</a:t>
            </a:r>
            <a:endParaRPr lang="zh-CN" altLang="en-US" sz="2800" b="1">
              <a:solidFill>
                <a:srgbClr val="249F86"/>
              </a:solidFill>
              <a:latin typeface="Calibri" panose="020F0502020204030204" pitchFamily="34" charset="0"/>
            </a:endParaRPr>
          </a:p>
        </p:txBody>
      </p:sp>
      <p:sp>
        <p:nvSpPr>
          <p:cNvPr id="4" name="文本框 3"/>
          <p:cNvSpPr txBox="1"/>
          <p:nvPr/>
        </p:nvSpPr>
        <p:spPr>
          <a:xfrm>
            <a:off x="525145" y="1945640"/>
            <a:ext cx="5876925" cy="368300"/>
          </a:xfrm>
          <a:prstGeom prst="rect">
            <a:avLst/>
          </a:prstGeom>
          <a:noFill/>
        </p:spPr>
        <p:txBody>
          <a:bodyPr wrap="square" rtlCol="0">
            <a:spAutoFit/>
          </a:bodyPr>
          <a:p>
            <a:pPr marL="0" indent="0">
              <a:buNone/>
            </a:pPr>
            <a:r>
              <a:rPr lang="en-US" altLang="zh-CN">
                <a:solidFill>
                  <a:schemeClr val="bg1"/>
                </a:solidFill>
              </a:rPr>
              <a:t>控制何时启动subscription和何时发送通知</a:t>
            </a:r>
            <a:endParaRPr lang="en-US" altLang="zh-CN">
              <a:solidFill>
                <a:schemeClr val="bg1"/>
              </a:solidFill>
            </a:endParaRPr>
          </a:p>
        </p:txBody>
      </p:sp>
      <p:pic>
        <p:nvPicPr>
          <p:cNvPr id="6" name="图片 5" descr="调度器"/>
          <p:cNvPicPr>
            <a:picLocks noChangeAspect="1"/>
          </p:cNvPicPr>
          <p:nvPr/>
        </p:nvPicPr>
        <p:blipFill>
          <a:blip r:embed="rId2"/>
          <a:stretch>
            <a:fillRect/>
          </a:stretch>
        </p:blipFill>
        <p:spPr>
          <a:xfrm>
            <a:off x="525145" y="2430145"/>
            <a:ext cx="9041130" cy="3522345"/>
          </a:xfrm>
          <a:prstGeom prst="rect">
            <a:avLst/>
          </a:prstGeom>
        </p:spPr>
      </p:pic>
      <p:pic>
        <p:nvPicPr>
          <p:cNvPr id="7" name="图片 6" descr="调度器2"/>
          <p:cNvPicPr>
            <a:picLocks noChangeAspect="1"/>
          </p:cNvPicPr>
          <p:nvPr/>
        </p:nvPicPr>
        <p:blipFill>
          <a:blip r:embed="rId3"/>
          <a:stretch>
            <a:fillRect/>
          </a:stretch>
        </p:blipFill>
        <p:spPr>
          <a:xfrm>
            <a:off x="525145" y="2430145"/>
            <a:ext cx="10058400" cy="1259205"/>
          </a:xfrm>
          <a:prstGeom prst="rect">
            <a:avLst/>
          </a:prstGeom>
        </p:spPr>
      </p:pic>
      <p:sp>
        <p:nvSpPr>
          <p:cNvPr id="8" name="文本框 4"/>
          <p:cNvSpPr>
            <a:spLocks noChangeArrowheads="1"/>
          </p:cNvSpPr>
          <p:nvPr/>
        </p:nvSpPr>
        <p:spPr bwMode="auto">
          <a:xfrm>
            <a:off x="323215" y="65088"/>
            <a:ext cx="628078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l" eaLnBrk="1" hangingPunct="1"/>
            <a:r>
              <a:rPr lang="en-US" sz="4800">
                <a:solidFill>
                  <a:srgbClr val="F2F2F2"/>
                </a:solidFill>
                <a:sym typeface="Arial" panose="020B0604020202090204" pitchFamily="34" charset="0"/>
              </a:rPr>
              <a:t>Schedulers</a:t>
            </a:r>
            <a:r>
              <a:rPr lang="zh-CN" altLang="en-US" sz="4800">
                <a:solidFill>
                  <a:srgbClr val="F2F2F2"/>
                </a:solidFill>
                <a:sym typeface="Arial" panose="020B0604020202090204" pitchFamily="34" charset="0"/>
              </a:rPr>
              <a:t>（调度器）</a:t>
            </a:r>
            <a:endParaRPr lang="zh-CN" altLang="en-US" sz="4800">
              <a:solidFill>
                <a:srgbClr val="F2F2F2"/>
              </a:solidFill>
              <a:sym typeface="Arial" panose="020B060402020209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p:cBhvr>
                                        <p:cTn id="7" dur="500"/>
                                        <p:tgtEl>
                                          <p:spTgt spid="8"/>
                                        </p:tgtEl>
                                      </p:cBhvr>
                                    </p:animEffect>
                                  </p:childTnLst>
                                </p:cTn>
                              </p:par>
                            </p:childTnLst>
                          </p:cTn>
                        </p:par>
                        <p:par>
                          <p:cTn id="8" fill="hold">
                            <p:stCondLst>
                              <p:cond delay="500"/>
                            </p:stCondLst>
                            <p:childTnLst>
                              <p:par>
                                <p:cTn id="9" presetID="30" presetClass="entr" presetSubtype="0" fill="hold" grpId="1"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800" decel="100000"/>
                                        <p:tgtEl>
                                          <p:spTgt spid="2"/>
                                        </p:tgtEl>
                                      </p:cBhvr>
                                    </p:animEffect>
                                    <p:anim calcmode="lin" valueType="num">
                                      <p:cBhvr>
                                        <p:cTn id="12" dur="800" decel="100000" fill="hold"/>
                                        <p:tgtEl>
                                          <p:spTgt spid="2"/>
                                        </p:tgtEl>
                                        <p:attrNameLst>
                                          <p:attrName>style.rotation</p:attrName>
                                        </p:attrNameLst>
                                      </p:cBhvr>
                                      <p:tavLst>
                                        <p:tav tm="0">
                                          <p:val>
                                            <p:fltVal val="-90"/>
                                          </p:val>
                                        </p:tav>
                                        <p:tav tm="100000">
                                          <p:val>
                                            <p:fltVal val="0"/>
                                          </p:val>
                                        </p:tav>
                                      </p:tavLst>
                                    </p:anim>
                                    <p:anim calcmode="lin" valueType="num">
                                      <p:cBhvr>
                                        <p:cTn id="13" dur="800" decel="100000" fill="hold"/>
                                        <p:tgtEl>
                                          <p:spTgt spid="2"/>
                                        </p:tgtEl>
                                        <p:attrNameLst>
                                          <p:attrName>ppt_x</p:attrName>
                                        </p:attrNameLst>
                                      </p:cBhvr>
                                      <p:tavLst>
                                        <p:tav tm="0">
                                          <p:val>
                                            <p:strVal val="#ppt_x+0.4"/>
                                          </p:val>
                                        </p:tav>
                                        <p:tav tm="100000">
                                          <p:val>
                                            <p:strVal val="#ppt_x-0.05"/>
                                          </p:val>
                                        </p:tav>
                                      </p:tavLst>
                                    </p:anim>
                                    <p:anim calcmode="lin" valueType="num">
                                      <p:cBhvr>
                                        <p:cTn id="14" dur="800" decel="100000" fill="hold"/>
                                        <p:tgtEl>
                                          <p:spTgt spid="2"/>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7" fill="hold">
                            <p:stCondLst>
                              <p:cond delay="1500"/>
                            </p:stCondLst>
                            <p:childTnLst>
                              <p:par>
                                <p:cTn id="18" presetID="3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800" decel="100000"/>
                                        <p:tgtEl>
                                          <p:spTgt spid="4"/>
                                        </p:tgtEl>
                                      </p:cBhvr>
                                    </p:animEffect>
                                    <p:anim calcmode="lin" valueType="num">
                                      <p:cBhvr>
                                        <p:cTn id="21" dur="800" decel="100000" fill="hold"/>
                                        <p:tgtEl>
                                          <p:spTgt spid="4"/>
                                        </p:tgtEl>
                                        <p:attrNameLst>
                                          <p:attrName>style.rotation</p:attrName>
                                        </p:attrNameLst>
                                      </p:cBhvr>
                                      <p:tavLst>
                                        <p:tav tm="0">
                                          <p:val>
                                            <p:fltVal val="-90"/>
                                          </p:val>
                                        </p:tav>
                                        <p:tav tm="100000">
                                          <p:val>
                                            <p:fltVal val="0"/>
                                          </p:val>
                                        </p:tav>
                                      </p:tavLst>
                                    </p:anim>
                                    <p:anim calcmode="lin" valueType="num">
                                      <p:cBhvr>
                                        <p:cTn id="22" dur="800" decel="100000" fill="hold"/>
                                        <p:tgtEl>
                                          <p:spTgt spid="4"/>
                                        </p:tgtEl>
                                        <p:attrNameLst>
                                          <p:attrName>ppt_x</p:attrName>
                                        </p:attrNameLst>
                                      </p:cBhvr>
                                      <p:tavLst>
                                        <p:tav tm="0">
                                          <p:val>
                                            <p:strVal val="#ppt_x+0.4"/>
                                          </p:val>
                                        </p:tav>
                                        <p:tav tm="100000">
                                          <p:val>
                                            <p:strVal val="#ppt_x-0.05"/>
                                          </p:val>
                                        </p:tav>
                                      </p:tavLst>
                                    </p:anim>
                                    <p:anim calcmode="lin" valueType="num">
                                      <p:cBhvr>
                                        <p:cTn id="23" dur="800" decel="100000" fill="hold"/>
                                        <p:tgtEl>
                                          <p:spTgt spid="4"/>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6"/>
                                        </p:tgtEl>
                                        <p:attrNameLst>
                                          <p:attrName>ppt_x</p:attrName>
                                        </p:attrNameLst>
                                      </p:cBhvr>
                                      <p:tavLst>
                                        <p:tav tm="0">
                                          <p:val>
                                            <p:strVal val="ppt_x"/>
                                          </p:val>
                                        </p:tav>
                                        <p:tav tm="100000">
                                          <p:val>
                                            <p:strVal val="ppt_x"/>
                                          </p:val>
                                        </p:tav>
                                      </p:tavLst>
                                    </p:anim>
                                    <p:anim calcmode="lin" valueType="num">
                                      <p:cBhvr additive="base">
                                        <p:cTn id="34" dur="500"/>
                                        <p:tgtEl>
                                          <p:spTgt spid="6"/>
                                        </p:tgtEl>
                                        <p:attrNameLst>
                                          <p:attrName>ppt_y</p:attrName>
                                        </p:attrNameLst>
                                      </p:cBhvr>
                                      <p:tavLst>
                                        <p:tav tm="0">
                                          <p:val>
                                            <p:strVal val="ppt_y"/>
                                          </p:val>
                                        </p:tav>
                                        <p:tav tm="100000">
                                          <p:val>
                                            <p:strVal val="1+ppt_h/2"/>
                                          </p:val>
                                        </p:tav>
                                      </p:tavLst>
                                    </p:anim>
                                    <p:set>
                                      <p:cBhvr>
                                        <p:cTn id="35" dur="1" fill="hold">
                                          <p:stCondLst>
                                            <p:cond delay="499"/>
                                          </p:stCondLst>
                                        </p:cTn>
                                        <p:tgtEl>
                                          <p:spTgt spid="6"/>
                                        </p:tgtEl>
                                        <p:attrNameLst>
                                          <p:attrName>style.visibility</p:attrName>
                                        </p:attrNameLst>
                                      </p:cBhvr>
                                      <p:to>
                                        <p:strVal val="hidden"/>
                                      </p:to>
                                    </p:set>
                                  </p:childTnLst>
                                </p:cTn>
                              </p:par>
                            </p:childTnLst>
                          </p:cTn>
                        </p:par>
                        <p:par>
                          <p:cTn id="36" fill="hold">
                            <p:stCondLst>
                              <p:cond delay="500"/>
                            </p:stCondLst>
                            <p:childTnLst>
                              <p:par>
                                <p:cTn id="37" presetID="15"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fltVal val="0"/>
                                          </p:val>
                                        </p:tav>
                                        <p:tav tm="100000">
                                          <p:val>
                                            <p:strVal val="#ppt_w"/>
                                          </p:val>
                                        </p:tav>
                                      </p:tavLst>
                                    </p:anim>
                                    <p:anim calcmode="lin" valueType="num">
                                      <p:cBhvr>
                                        <p:cTn id="40" dur="1000" fill="hold"/>
                                        <p:tgtEl>
                                          <p:spTgt spid="7"/>
                                        </p:tgtEl>
                                        <p:attrNameLst>
                                          <p:attrName>ppt_h</p:attrName>
                                        </p:attrNameLst>
                                      </p:cBhvr>
                                      <p:tavLst>
                                        <p:tav tm="0">
                                          <p:val>
                                            <p:fltVal val="0"/>
                                          </p:val>
                                        </p:tav>
                                        <p:tav tm="100000">
                                          <p:val>
                                            <p:strVal val="#ppt_h"/>
                                          </p:val>
                                        </p:tav>
                                      </p:tavLst>
                                    </p:anim>
                                    <p:anim calcmode="lin" valueType="num">
                                      <p:cBhvr>
                                        <p:cTn id="41"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2" grpId="0"/>
      <p:bldP spid="2" grpId="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15364"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矩形 3"/>
          <p:cNvSpPr>
            <a:spLocks noChangeArrowheads="1"/>
          </p:cNvSpPr>
          <p:nvPr/>
        </p:nvSpPr>
        <p:spPr bwMode="auto">
          <a:xfrm>
            <a:off x="0" y="2171700"/>
            <a:ext cx="12192000" cy="262890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7414" name="文本框 5"/>
          <p:cNvSpPr>
            <a:spLocks noChangeArrowheads="1"/>
          </p:cNvSpPr>
          <p:nvPr/>
        </p:nvSpPr>
        <p:spPr bwMode="auto">
          <a:xfrm>
            <a:off x="3736023" y="2789238"/>
            <a:ext cx="445643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lvl="1" algn="l" eaLnBrk="1" hangingPunct="1"/>
            <a:r>
              <a:rPr lang="zh-CN" altLang="en-US" sz="6000" b="1">
                <a:solidFill>
                  <a:schemeClr val="bg1"/>
                </a:solidFill>
                <a:latin typeface="Calibri" panose="020F0502020204030204" pitchFamily="34" charset="0"/>
                <a:sym typeface="Calibri" panose="020F0502020204030204" pitchFamily="34" charset="0"/>
              </a:rPr>
              <a:t>优势及参考</a:t>
            </a:r>
            <a:endParaRPr lang="zh-CN" altLang="en-US" sz="6000" b="1">
              <a:solidFill>
                <a:schemeClr val="bg1"/>
              </a:solidFill>
              <a:latin typeface="Calibri" panose="020F0502020204030204" pitchFamily="34" charset="0"/>
              <a:sym typeface="Calibri" panose="020F0502020204030204" pitchFamily="34" charset="0"/>
            </a:endParaRPr>
          </a:p>
        </p:txBody>
      </p:sp>
      <p:grpSp>
        <p:nvGrpSpPr>
          <p:cNvPr id="17416" name="Group 8"/>
          <p:cNvGrpSpPr/>
          <p:nvPr/>
        </p:nvGrpSpPr>
        <p:grpSpPr bwMode="auto">
          <a:xfrm>
            <a:off x="5645150" y="1716088"/>
            <a:ext cx="889000" cy="889000"/>
            <a:chOff x="0" y="0"/>
            <a:chExt cx="888824" cy="888824"/>
          </a:xfrm>
        </p:grpSpPr>
        <p:sp>
          <p:nvSpPr>
            <p:cNvPr id="15369" name="矩形 4"/>
            <p:cNvSpPr>
              <a:spLocks noChangeArrowheads="1"/>
            </p:cNvSpPr>
            <p:nvPr/>
          </p:nvSpPr>
          <p:spPr bwMode="auto">
            <a:xfrm rot="2700000">
              <a:off x="0" y="0"/>
              <a:ext cx="888824" cy="888824"/>
            </a:xfrm>
            <a:prstGeom prst="rect">
              <a:avLst/>
            </a:prstGeom>
            <a:solidFill>
              <a:srgbClr val="2F374C"/>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a:solidFill>
                  <a:srgbClr val="A5A5A5"/>
                </a:solidFill>
                <a:latin typeface="宋体" panose="02010600030101010101" pitchFamily="2" charset="-122"/>
                <a:sym typeface="宋体" panose="02010600030101010101" pitchFamily="2" charset="-122"/>
              </a:endParaRPr>
            </a:p>
          </p:txBody>
        </p:sp>
        <p:grpSp>
          <p:nvGrpSpPr>
            <p:cNvPr id="15370" name="Group 10"/>
            <p:cNvGrpSpPr/>
            <p:nvPr/>
          </p:nvGrpSpPr>
          <p:grpSpPr bwMode="auto">
            <a:xfrm>
              <a:off x="202319" y="208668"/>
              <a:ext cx="484187" cy="471488"/>
              <a:chOff x="0" y="0"/>
              <a:chExt cx="484187" cy="471488"/>
            </a:xfrm>
          </p:grpSpPr>
          <p:sp>
            <p:nvSpPr>
              <p:cNvPr id="15371" name="Freeform 5"/>
              <p:cNvSpPr>
                <a:spLocks noChangeArrowheads="1"/>
              </p:cNvSpPr>
              <p:nvPr/>
            </p:nvSpPr>
            <p:spPr bwMode="auto">
              <a:xfrm>
                <a:off x="207962" y="0"/>
                <a:ext cx="84137" cy="393700"/>
              </a:xfrm>
              <a:custGeom>
                <a:avLst/>
                <a:gdLst>
                  <a:gd name="T0" fmla="*/ 72664 w 22"/>
                  <a:gd name="T1" fmla="*/ 393700 h 103"/>
                  <a:gd name="T2" fmla="*/ 84137 w 22"/>
                  <a:gd name="T3" fmla="*/ 386055 h 103"/>
                  <a:gd name="T4" fmla="*/ 84137 w 22"/>
                  <a:gd name="T5" fmla="*/ 7645 h 103"/>
                  <a:gd name="T6" fmla="*/ 72664 w 22"/>
                  <a:gd name="T7" fmla="*/ 0 h 103"/>
                  <a:gd name="T8" fmla="*/ 7649 w 22"/>
                  <a:gd name="T9" fmla="*/ 0 h 103"/>
                  <a:gd name="T10" fmla="*/ 0 w 22"/>
                  <a:gd name="T11" fmla="*/ 7645 h 103"/>
                  <a:gd name="T12" fmla="*/ 0 w 22"/>
                  <a:gd name="T13" fmla="*/ 386055 h 103"/>
                  <a:gd name="T14" fmla="*/ 7649 w 22"/>
                  <a:gd name="T15" fmla="*/ 393700 h 103"/>
                  <a:gd name="T16" fmla="*/ 72664 w 22"/>
                  <a:gd name="T17" fmla="*/ 393700 h 1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03"/>
                  <a:gd name="T29" fmla="*/ 22 w 22"/>
                  <a:gd name="T30" fmla="*/ 103 h 1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03">
                    <a:moveTo>
                      <a:pt x="19" y="103"/>
                    </a:moveTo>
                    <a:cubicBezTo>
                      <a:pt x="21" y="103"/>
                      <a:pt x="22" y="102"/>
                      <a:pt x="22" y="101"/>
                    </a:cubicBezTo>
                    <a:cubicBezTo>
                      <a:pt x="22" y="2"/>
                      <a:pt x="22" y="2"/>
                      <a:pt x="22" y="2"/>
                    </a:cubicBezTo>
                    <a:cubicBezTo>
                      <a:pt x="22" y="1"/>
                      <a:pt x="21" y="0"/>
                      <a:pt x="19" y="0"/>
                    </a:cubicBezTo>
                    <a:cubicBezTo>
                      <a:pt x="2" y="0"/>
                      <a:pt x="2" y="0"/>
                      <a:pt x="2" y="0"/>
                    </a:cubicBezTo>
                    <a:cubicBezTo>
                      <a:pt x="1" y="0"/>
                      <a:pt x="0" y="1"/>
                      <a:pt x="0" y="2"/>
                    </a:cubicBezTo>
                    <a:cubicBezTo>
                      <a:pt x="0" y="101"/>
                      <a:pt x="0" y="101"/>
                      <a:pt x="0" y="101"/>
                    </a:cubicBezTo>
                    <a:cubicBezTo>
                      <a:pt x="0" y="102"/>
                      <a:pt x="1" y="103"/>
                      <a:pt x="2" y="103"/>
                    </a:cubicBezTo>
                    <a:lnTo>
                      <a:pt x="19" y="103"/>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5372" name="Freeform 6"/>
              <p:cNvSpPr>
                <a:spLocks noChangeArrowheads="1"/>
              </p:cNvSpPr>
              <p:nvPr/>
            </p:nvSpPr>
            <p:spPr bwMode="auto">
              <a:xfrm>
                <a:off x="346075" y="84138"/>
                <a:ext cx="84137" cy="309563"/>
              </a:xfrm>
              <a:custGeom>
                <a:avLst/>
                <a:gdLst>
                  <a:gd name="T0" fmla="*/ 76488 w 22"/>
                  <a:gd name="T1" fmla="*/ 309563 h 81"/>
                  <a:gd name="T2" fmla="*/ 84137 w 22"/>
                  <a:gd name="T3" fmla="*/ 301919 h 81"/>
                  <a:gd name="T4" fmla="*/ 84137 w 22"/>
                  <a:gd name="T5" fmla="*/ 7644 h 81"/>
                  <a:gd name="T6" fmla="*/ 76488 w 22"/>
                  <a:gd name="T7" fmla="*/ 0 h 81"/>
                  <a:gd name="T8" fmla="*/ 7649 w 22"/>
                  <a:gd name="T9" fmla="*/ 0 h 81"/>
                  <a:gd name="T10" fmla="*/ 0 w 22"/>
                  <a:gd name="T11" fmla="*/ 7644 h 81"/>
                  <a:gd name="T12" fmla="*/ 0 w 22"/>
                  <a:gd name="T13" fmla="*/ 301919 h 81"/>
                  <a:gd name="T14" fmla="*/ 7649 w 22"/>
                  <a:gd name="T15" fmla="*/ 309563 h 81"/>
                  <a:gd name="T16" fmla="*/ 76488 w 22"/>
                  <a:gd name="T17" fmla="*/ 309563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81"/>
                  <a:gd name="T29" fmla="*/ 22 w 22"/>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81">
                    <a:moveTo>
                      <a:pt x="20" y="81"/>
                    </a:moveTo>
                    <a:cubicBezTo>
                      <a:pt x="21" y="81"/>
                      <a:pt x="22" y="80"/>
                      <a:pt x="22" y="79"/>
                    </a:cubicBezTo>
                    <a:cubicBezTo>
                      <a:pt x="22" y="2"/>
                      <a:pt x="22" y="2"/>
                      <a:pt x="22" y="2"/>
                    </a:cubicBezTo>
                    <a:cubicBezTo>
                      <a:pt x="22" y="1"/>
                      <a:pt x="21" y="0"/>
                      <a:pt x="20" y="0"/>
                    </a:cubicBezTo>
                    <a:cubicBezTo>
                      <a:pt x="2" y="0"/>
                      <a:pt x="2" y="0"/>
                      <a:pt x="2" y="0"/>
                    </a:cubicBezTo>
                    <a:cubicBezTo>
                      <a:pt x="1" y="0"/>
                      <a:pt x="0" y="1"/>
                      <a:pt x="0" y="2"/>
                    </a:cubicBezTo>
                    <a:cubicBezTo>
                      <a:pt x="0" y="79"/>
                      <a:pt x="0" y="79"/>
                      <a:pt x="0" y="79"/>
                    </a:cubicBezTo>
                    <a:cubicBezTo>
                      <a:pt x="0" y="80"/>
                      <a:pt x="1" y="81"/>
                      <a:pt x="2" y="81"/>
                    </a:cubicBezTo>
                    <a:lnTo>
                      <a:pt x="20" y="81"/>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5373" name="Freeform 7"/>
              <p:cNvSpPr>
                <a:spLocks noChangeArrowheads="1"/>
              </p:cNvSpPr>
              <p:nvPr/>
            </p:nvSpPr>
            <p:spPr bwMode="auto">
              <a:xfrm>
                <a:off x="76200" y="163513"/>
                <a:ext cx="80962" cy="230188"/>
              </a:xfrm>
              <a:custGeom>
                <a:avLst/>
                <a:gdLst>
                  <a:gd name="T0" fmla="*/ 73251 w 21"/>
                  <a:gd name="T1" fmla="*/ 230188 h 60"/>
                  <a:gd name="T2" fmla="*/ 80962 w 21"/>
                  <a:gd name="T3" fmla="*/ 222515 h 60"/>
                  <a:gd name="T4" fmla="*/ 80962 w 21"/>
                  <a:gd name="T5" fmla="*/ 7673 h 60"/>
                  <a:gd name="T6" fmla="*/ 73251 w 21"/>
                  <a:gd name="T7" fmla="*/ 0 h 60"/>
                  <a:gd name="T8" fmla="*/ 7711 w 21"/>
                  <a:gd name="T9" fmla="*/ 0 h 60"/>
                  <a:gd name="T10" fmla="*/ 0 w 21"/>
                  <a:gd name="T11" fmla="*/ 7673 h 60"/>
                  <a:gd name="T12" fmla="*/ 0 w 21"/>
                  <a:gd name="T13" fmla="*/ 222515 h 60"/>
                  <a:gd name="T14" fmla="*/ 7711 w 21"/>
                  <a:gd name="T15" fmla="*/ 230188 h 60"/>
                  <a:gd name="T16" fmla="*/ 73251 w 21"/>
                  <a:gd name="T17" fmla="*/ 230188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60"/>
                  <a:gd name="T29" fmla="*/ 21 w 21"/>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60">
                    <a:moveTo>
                      <a:pt x="19" y="60"/>
                    </a:moveTo>
                    <a:cubicBezTo>
                      <a:pt x="20" y="60"/>
                      <a:pt x="21" y="59"/>
                      <a:pt x="21" y="58"/>
                    </a:cubicBezTo>
                    <a:cubicBezTo>
                      <a:pt x="21" y="2"/>
                      <a:pt x="21" y="2"/>
                      <a:pt x="21" y="2"/>
                    </a:cubicBezTo>
                    <a:cubicBezTo>
                      <a:pt x="21" y="1"/>
                      <a:pt x="20" y="0"/>
                      <a:pt x="19" y="0"/>
                    </a:cubicBezTo>
                    <a:cubicBezTo>
                      <a:pt x="2" y="0"/>
                      <a:pt x="2" y="0"/>
                      <a:pt x="2" y="0"/>
                    </a:cubicBezTo>
                    <a:cubicBezTo>
                      <a:pt x="1" y="0"/>
                      <a:pt x="0" y="1"/>
                      <a:pt x="0" y="2"/>
                    </a:cubicBezTo>
                    <a:cubicBezTo>
                      <a:pt x="0" y="58"/>
                      <a:pt x="0" y="58"/>
                      <a:pt x="0" y="58"/>
                    </a:cubicBezTo>
                    <a:cubicBezTo>
                      <a:pt x="0" y="59"/>
                      <a:pt x="1" y="60"/>
                      <a:pt x="2" y="60"/>
                    </a:cubicBezTo>
                    <a:lnTo>
                      <a:pt x="19" y="6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5374" name="Freeform 8"/>
              <p:cNvSpPr>
                <a:spLocks noChangeArrowheads="1"/>
              </p:cNvSpPr>
              <p:nvPr/>
            </p:nvSpPr>
            <p:spPr bwMode="auto">
              <a:xfrm>
                <a:off x="0" y="0"/>
                <a:ext cx="484187" cy="471488"/>
              </a:xfrm>
              <a:custGeom>
                <a:avLst/>
                <a:gdLst>
                  <a:gd name="T0" fmla="*/ 19214 w 126"/>
                  <a:gd name="T1" fmla="*/ 0 h 123"/>
                  <a:gd name="T2" fmla="*/ 7686 w 126"/>
                  <a:gd name="T3" fmla="*/ 0 h 123"/>
                  <a:gd name="T4" fmla="*/ 0 w 126"/>
                  <a:gd name="T5" fmla="*/ 11500 h 123"/>
                  <a:gd name="T6" fmla="*/ 0 w 126"/>
                  <a:gd name="T7" fmla="*/ 459988 h 123"/>
                  <a:gd name="T8" fmla="*/ 7686 w 126"/>
                  <a:gd name="T9" fmla="*/ 471488 h 123"/>
                  <a:gd name="T10" fmla="*/ 472659 w 126"/>
                  <a:gd name="T11" fmla="*/ 471488 h 123"/>
                  <a:gd name="T12" fmla="*/ 484187 w 126"/>
                  <a:gd name="T13" fmla="*/ 459988 h 123"/>
                  <a:gd name="T14" fmla="*/ 484187 w 126"/>
                  <a:gd name="T15" fmla="*/ 448489 h 123"/>
                  <a:gd name="T16" fmla="*/ 472659 w 126"/>
                  <a:gd name="T17" fmla="*/ 436989 h 123"/>
                  <a:gd name="T18" fmla="*/ 30742 w 126"/>
                  <a:gd name="T19" fmla="*/ 436989 h 123"/>
                  <a:gd name="T20" fmla="*/ 30742 w 126"/>
                  <a:gd name="T21" fmla="*/ 11500 h 123"/>
                  <a:gd name="T22" fmla="*/ 19214 w 126"/>
                  <a:gd name="T23" fmla="*/ 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6"/>
                  <a:gd name="T37" fmla="*/ 0 h 123"/>
                  <a:gd name="T38" fmla="*/ 126 w 126"/>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6" h="123">
                    <a:moveTo>
                      <a:pt x="5" y="0"/>
                    </a:moveTo>
                    <a:cubicBezTo>
                      <a:pt x="2" y="0"/>
                      <a:pt x="2" y="0"/>
                      <a:pt x="2" y="0"/>
                    </a:cubicBezTo>
                    <a:cubicBezTo>
                      <a:pt x="1" y="0"/>
                      <a:pt x="0" y="1"/>
                      <a:pt x="0" y="3"/>
                    </a:cubicBezTo>
                    <a:cubicBezTo>
                      <a:pt x="0" y="120"/>
                      <a:pt x="0" y="120"/>
                      <a:pt x="0" y="120"/>
                    </a:cubicBezTo>
                    <a:cubicBezTo>
                      <a:pt x="0" y="122"/>
                      <a:pt x="1" y="123"/>
                      <a:pt x="2" y="123"/>
                    </a:cubicBezTo>
                    <a:cubicBezTo>
                      <a:pt x="123" y="123"/>
                      <a:pt x="123" y="123"/>
                      <a:pt x="123" y="123"/>
                    </a:cubicBezTo>
                    <a:cubicBezTo>
                      <a:pt x="124" y="123"/>
                      <a:pt x="126" y="122"/>
                      <a:pt x="126" y="120"/>
                    </a:cubicBezTo>
                    <a:cubicBezTo>
                      <a:pt x="126" y="117"/>
                      <a:pt x="126" y="117"/>
                      <a:pt x="126" y="117"/>
                    </a:cubicBezTo>
                    <a:cubicBezTo>
                      <a:pt x="126" y="116"/>
                      <a:pt x="124" y="114"/>
                      <a:pt x="123" y="114"/>
                    </a:cubicBezTo>
                    <a:cubicBezTo>
                      <a:pt x="8" y="114"/>
                      <a:pt x="8" y="114"/>
                      <a:pt x="8" y="114"/>
                    </a:cubicBezTo>
                    <a:cubicBezTo>
                      <a:pt x="8" y="3"/>
                      <a:pt x="8" y="3"/>
                      <a:pt x="8" y="3"/>
                    </a:cubicBezTo>
                    <a:cubicBezTo>
                      <a:pt x="8" y="1"/>
                      <a:pt x="7" y="0"/>
                      <a:pt x="5" y="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17413"/>
                                        </p:tgtEl>
                                        <p:attrNameLst>
                                          <p:attrName>style.visibility</p:attrName>
                                        </p:attrNameLst>
                                      </p:cBhvr>
                                      <p:to>
                                        <p:strVal val="visible"/>
                                      </p:to>
                                    </p:set>
                                    <p:animEffect>
                                      <p:cBhvr>
                                        <p:cTn id="7" dur="500"/>
                                        <p:tgtEl>
                                          <p:spTgt spid="174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416"/>
                                        </p:tgtEl>
                                        <p:attrNameLst>
                                          <p:attrName>style.visibility</p:attrName>
                                        </p:attrNameLst>
                                      </p:cBhvr>
                                      <p:to>
                                        <p:strVal val="visible"/>
                                      </p:to>
                                    </p:set>
                                    <p:animEffect>
                                      <p:cBhvr>
                                        <p:cTn id="11" dur="500"/>
                                        <p:tgtEl>
                                          <p:spTgt spid="17416"/>
                                        </p:tgtEl>
                                      </p:cBhvr>
                                    </p:animEffect>
                                  </p:childTnLst>
                                </p:cTn>
                              </p:par>
                            </p:childTnLst>
                          </p:cTn>
                        </p:par>
                        <p:par>
                          <p:cTn id="12" fill="hold">
                            <p:stCondLst>
                              <p:cond delay="1000"/>
                            </p:stCondLst>
                            <p:childTnLst>
                              <p:par>
                                <p:cTn id="13" presetID="23" presetClass="entr" presetSubtype="36" fill="hold" grpId="0" nodeType="afterEffect">
                                  <p:stCondLst>
                                    <p:cond delay="0"/>
                                  </p:stCondLst>
                                  <p:iterate type="lt">
                                    <p:tmPct val="17000"/>
                                  </p:iterate>
                                  <p:childTnLst>
                                    <p:set>
                                      <p:cBhvr>
                                        <p:cTn id="14" dur="1" fill="hold">
                                          <p:stCondLst>
                                            <p:cond delay="0"/>
                                          </p:stCondLst>
                                        </p:cTn>
                                        <p:tgtEl>
                                          <p:spTgt spid="17414"/>
                                        </p:tgtEl>
                                        <p:attrNameLst>
                                          <p:attrName>style.visibility</p:attrName>
                                        </p:attrNameLst>
                                      </p:cBhvr>
                                      <p:to>
                                        <p:strVal val="visible"/>
                                      </p:to>
                                    </p:set>
                                    <p:anim calcmode="lin" valueType="num">
                                      <p:cBhvr>
                                        <p:cTn id="15" dur="500" fill="hold"/>
                                        <p:tgtEl>
                                          <p:spTgt spid="17414"/>
                                        </p:tgtEl>
                                        <p:attrNameLst>
                                          <p:attrName>ppt_w</p:attrName>
                                        </p:attrNameLst>
                                      </p:cBhvr>
                                      <p:tavLst>
                                        <p:tav tm="0">
                                          <p:val>
                                            <p:strVal val="(6*min(max(#ppt_w*#ppt_h,.3),1)-7.4)/-.7*#ppt_w"/>
                                          </p:val>
                                        </p:tav>
                                        <p:tav tm="100000">
                                          <p:val>
                                            <p:strVal val="#ppt_w"/>
                                          </p:val>
                                        </p:tav>
                                      </p:tavLst>
                                    </p:anim>
                                    <p:anim calcmode="lin" valueType="num">
                                      <p:cBhvr>
                                        <p:cTn id="16" dur="500" fill="hold"/>
                                        <p:tgtEl>
                                          <p:spTgt spid="17414"/>
                                        </p:tgtEl>
                                        <p:attrNameLst>
                                          <p:attrName>ppt_h</p:attrName>
                                        </p:attrNameLst>
                                      </p:cBhvr>
                                      <p:tavLst>
                                        <p:tav tm="0">
                                          <p:val>
                                            <p:strVal val="(6*min(max(#ppt_w*#ppt_h,.3),1)-7.4)/-.7*#ppt_h"/>
                                          </p:val>
                                        </p:tav>
                                        <p:tav tm="100000">
                                          <p:val>
                                            <p:strVal val="#ppt_h"/>
                                          </p:val>
                                        </p:tav>
                                      </p:tavLst>
                                    </p:anim>
                                    <p:anim calcmode="lin" valueType="num">
                                      <p:cBhvr>
                                        <p:cTn id="17" dur="500" fill="hold"/>
                                        <p:tgtEl>
                                          <p:spTgt spid="17414"/>
                                        </p:tgtEl>
                                        <p:attrNameLst>
                                          <p:attrName>ppt_x</p:attrName>
                                        </p:attrNameLst>
                                      </p:cBhvr>
                                      <p:tavLst>
                                        <p:tav tm="0">
                                          <p:val>
                                            <p:fltVal val="0.5"/>
                                          </p:val>
                                        </p:tav>
                                        <p:tav tm="100000">
                                          <p:val>
                                            <p:strVal val="#ppt_x"/>
                                          </p:val>
                                        </p:tav>
                                      </p:tavLst>
                                    </p:anim>
                                    <p:anim calcmode="lin" valueType="num">
                                      <p:cBhvr>
                                        <p:cTn id="18" dur="500" fill="hold"/>
                                        <p:tgtEl>
                                          <p:spTgt spid="1741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ldLvl="0" animBg="1" autoUpdateAnimBg="0"/>
      <p:bldP spid="17414"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9461" name="文本框 4"/>
          <p:cNvSpPr>
            <a:spLocks noChangeArrowheads="1"/>
          </p:cNvSpPr>
          <p:nvPr/>
        </p:nvSpPr>
        <p:spPr bwMode="auto">
          <a:xfrm>
            <a:off x="247650" y="55563"/>
            <a:ext cx="32340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4800" b="1">
                <a:solidFill>
                  <a:schemeClr val="bg1"/>
                </a:solidFill>
                <a:latin typeface="Calibri" panose="020F0502020204030204" pitchFamily="34" charset="0"/>
                <a:sym typeface="Calibri" panose="020F0502020204030204" pitchFamily="34" charset="0"/>
              </a:rPr>
              <a:t>优势及参考</a:t>
            </a:r>
            <a:endParaRPr lang="zh-CN" altLang="en-US" sz="4800" b="1">
              <a:solidFill>
                <a:schemeClr val="bg1"/>
              </a:solidFill>
              <a:latin typeface="Calibri" panose="020F0502020204030204" pitchFamily="34" charset="0"/>
              <a:sym typeface="Calibri" panose="020F0502020204030204" pitchFamily="34" charset="0"/>
            </a:endParaRPr>
          </a:p>
        </p:txBody>
      </p:sp>
      <p:sp>
        <p:nvSpPr>
          <p:cNvPr id="2" name="文本框 1"/>
          <p:cNvSpPr txBox="1"/>
          <p:nvPr/>
        </p:nvSpPr>
        <p:spPr>
          <a:xfrm>
            <a:off x="247650" y="1859915"/>
            <a:ext cx="5348605" cy="2306955"/>
          </a:xfrm>
          <a:prstGeom prst="rect">
            <a:avLst/>
          </a:prstGeom>
          <a:noFill/>
        </p:spPr>
        <p:txBody>
          <a:bodyPr wrap="square" rtlCol="0">
            <a:spAutoFit/>
          </a:bodyPr>
          <a:p>
            <a:pPr marL="342900" indent="-342900" algn="l">
              <a:buFont typeface="Arial" panose="020B0604020202090204" pitchFamily="34" charset="0"/>
              <a:buChar char="•"/>
            </a:pPr>
            <a:r>
              <a:rPr lang="zh-CN" altLang="en-US" sz="2400">
                <a:solidFill>
                  <a:schemeClr val="bg1"/>
                </a:solidFill>
              </a:rPr>
              <a:t>相比较函数来说，数据获取方式由被动变为主动</a:t>
            </a:r>
            <a:endParaRPr lang="zh-CN" altLang="en-US" sz="2400">
              <a:solidFill>
                <a:schemeClr val="bg1"/>
              </a:solidFill>
            </a:endParaRPr>
          </a:p>
          <a:p>
            <a:pPr marL="342900" indent="-342900" algn="l">
              <a:buFont typeface="Arial" panose="020B0604020202090204" pitchFamily="34" charset="0"/>
              <a:buChar char="•"/>
            </a:pPr>
            <a:r>
              <a:rPr lang="zh-CN" altLang="en-US" sz="2400">
                <a:solidFill>
                  <a:schemeClr val="bg1"/>
                </a:solidFill>
              </a:rPr>
              <a:t>相比较推送模式下的promise对象来说，它可以推送多个值</a:t>
            </a:r>
            <a:endParaRPr lang="zh-CN" altLang="en-US" sz="2400">
              <a:solidFill>
                <a:schemeClr val="bg1"/>
              </a:solidFill>
            </a:endParaRPr>
          </a:p>
          <a:p>
            <a:pPr marL="342900" indent="-342900" algn="l">
              <a:buFont typeface="Arial" panose="020B0604020202090204" pitchFamily="34" charset="0"/>
              <a:buChar char="•"/>
            </a:pPr>
            <a:r>
              <a:rPr lang="zh-CN" altLang="en-US" sz="2400">
                <a:solidFill>
                  <a:schemeClr val="bg1"/>
                </a:solidFill>
              </a:rPr>
              <a:t>函数式编程，让整个的代码清晰明了，一目了然。</a:t>
            </a:r>
            <a:endParaRPr lang="zh-CN" altLang="en-US" sz="2400">
              <a:solidFill>
                <a:schemeClr val="bg1"/>
              </a:solidFill>
            </a:endParaRPr>
          </a:p>
        </p:txBody>
      </p:sp>
      <p:sp>
        <p:nvSpPr>
          <p:cNvPr id="3" name="文本框 2"/>
          <p:cNvSpPr txBox="1"/>
          <p:nvPr/>
        </p:nvSpPr>
        <p:spPr>
          <a:xfrm>
            <a:off x="247650" y="1111885"/>
            <a:ext cx="895350" cy="521970"/>
          </a:xfrm>
          <a:prstGeom prst="rect">
            <a:avLst/>
          </a:prstGeom>
          <a:noFill/>
        </p:spPr>
        <p:txBody>
          <a:bodyPr wrap="none" rtlCol="0">
            <a:spAutoFit/>
          </a:bodyPr>
          <a:p>
            <a:pPr algn="l"/>
            <a:r>
              <a:rPr lang="en-US" sz="2800" b="1">
                <a:solidFill>
                  <a:srgbClr val="249F86"/>
                </a:solidFill>
                <a:latin typeface="Calibri" panose="020F0502020204030204" pitchFamily="34" charset="0"/>
              </a:rPr>
              <a:t>优势</a:t>
            </a:r>
            <a:endParaRPr lang="en-US" sz="2800" b="1">
              <a:solidFill>
                <a:srgbClr val="249F86"/>
              </a:solidFill>
              <a:latin typeface="Calibri" panose="020F050202020403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61"/>
                                        </p:tgtEl>
                                        <p:attrNameLst>
                                          <p:attrName>style.visibility</p:attrName>
                                        </p:attrNameLst>
                                      </p:cBhvr>
                                      <p:to>
                                        <p:strVal val="visible"/>
                                      </p:to>
                                    </p:set>
                                    <p:animEffect>
                                      <p:cBhvr>
                                        <p:cTn id="7" dur="500"/>
                                        <p:tgtEl>
                                          <p:spTgt spid="19461"/>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Left)">
                                      <p:cBhvr>
                                        <p:cTn id="11" dur="500"/>
                                        <p:tgtEl>
                                          <p:spTgt spid="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ldLvl="0" autoUpdateAnimBg="0"/>
      <p:bldP spid="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9461" name="文本框 4"/>
          <p:cNvSpPr>
            <a:spLocks noChangeArrowheads="1"/>
          </p:cNvSpPr>
          <p:nvPr/>
        </p:nvSpPr>
        <p:spPr bwMode="auto">
          <a:xfrm>
            <a:off x="247650" y="55563"/>
            <a:ext cx="32340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4800" b="1">
                <a:solidFill>
                  <a:schemeClr val="bg1"/>
                </a:solidFill>
                <a:latin typeface="Calibri" panose="020F0502020204030204" pitchFamily="34" charset="0"/>
                <a:sym typeface="Calibri" panose="020F0502020204030204" pitchFamily="34" charset="0"/>
              </a:rPr>
              <a:t>优势及参考</a:t>
            </a:r>
            <a:endParaRPr lang="zh-CN" altLang="en-US" sz="4800" b="1">
              <a:solidFill>
                <a:schemeClr val="bg1"/>
              </a:solidFill>
              <a:latin typeface="Calibri" panose="020F0502020204030204" pitchFamily="34" charset="0"/>
              <a:sym typeface="Calibri" panose="020F0502020204030204" pitchFamily="34" charset="0"/>
            </a:endParaRPr>
          </a:p>
        </p:txBody>
      </p:sp>
      <p:sp>
        <p:nvSpPr>
          <p:cNvPr id="4" name="文本框 3"/>
          <p:cNvSpPr txBox="1"/>
          <p:nvPr/>
        </p:nvSpPr>
        <p:spPr>
          <a:xfrm>
            <a:off x="247650" y="1337945"/>
            <a:ext cx="895350" cy="521970"/>
          </a:xfrm>
          <a:prstGeom prst="rect">
            <a:avLst/>
          </a:prstGeom>
          <a:noFill/>
        </p:spPr>
        <p:txBody>
          <a:bodyPr wrap="none" rtlCol="0">
            <a:spAutoFit/>
          </a:bodyPr>
          <a:p>
            <a:pPr algn="l"/>
            <a:r>
              <a:rPr lang="zh-CN" altLang="en-US" sz="2800" b="1">
                <a:solidFill>
                  <a:srgbClr val="249F86"/>
                </a:solidFill>
                <a:latin typeface="Calibri" panose="020F0502020204030204" pitchFamily="34" charset="0"/>
              </a:rPr>
              <a:t>参考</a:t>
            </a:r>
            <a:endParaRPr lang="zh-CN" altLang="en-US" sz="2800" b="1">
              <a:solidFill>
                <a:srgbClr val="249F86"/>
              </a:solidFill>
              <a:latin typeface="Calibri" panose="020F0502020204030204" pitchFamily="34" charset="0"/>
            </a:endParaRPr>
          </a:p>
        </p:txBody>
      </p:sp>
      <p:sp>
        <p:nvSpPr>
          <p:cNvPr id="5" name="文本框 4"/>
          <p:cNvSpPr txBox="1"/>
          <p:nvPr/>
        </p:nvSpPr>
        <p:spPr>
          <a:xfrm>
            <a:off x="247650" y="2045970"/>
            <a:ext cx="11734165" cy="4246245"/>
          </a:xfrm>
          <a:prstGeom prst="rect">
            <a:avLst/>
          </a:prstGeom>
          <a:noFill/>
        </p:spPr>
        <p:txBody>
          <a:bodyPr wrap="square" rtlCol="0">
            <a:spAutoFit/>
          </a:bodyPr>
          <a:p>
            <a:pPr marL="285750" indent="-285750" algn="l">
              <a:buFont typeface="Arial" panose="020B0604020202090204" pitchFamily="34" charset="0"/>
              <a:buChar char="•"/>
            </a:pPr>
            <a:r>
              <a:rPr lang="zh-CN" altLang="en-US" sz="1800">
                <a:solidFill>
                  <a:schemeClr val="bg1"/>
                </a:solidFill>
              </a:rPr>
              <a:t>官网中文文档 —&gt; </a:t>
            </a:r>
            <a:r>
              <a:rPr lang="zh-CN" altLang="en-US" sz="1800">
                <a:solidFill>
                  <a:schemeClr val="bg1"/>
                </a:solidFill>
                <a:hlinkClick r:id="rId2" action="ppaction://hlinkfile"/>
              </a:rPr>
              <a:t>https://cn.rx.js.org/manual/overview.html</a:t>
            </a:r>
            <a:endParaRPr lang="zh-CN" altLang="en-US" sz="1800">
              <a:solidFill>
                <a:schemeClr val="bg1"/>
              </a:solidFill>
            </a:endParaRPr>
          </a:p>
          <a:p>
            <a:pPr marL="285750" indent="-285750" algn="l">
              <a:buFont typeface="Arial" panose="020B0604020202090204" pitchFamily="34" charset="0"/>
              <a:buChar char="•"/>
            </a:pPr>
            <a:r>
              <a:rPr lang="zh-CN" altLang="en-US" sz="1800">
                <a:solidFill>
                  <a:schemeClr val="bg1"/>
                </a:solidFill>
              </a:rPr>
              <a:t>RxJS的操作方法中文文档 —&gt; </a:t>
            </a:r>
            <a:r>
              <a:rPr lang="zh-CN" altLang="en-US" sz="1800">
                <a:solidFill>
                  <a:schemeClr val="bg1"/>
                </a:solidFill>
                <a:hlinkClick r:id="rId3" action="ppaction://hlinkfile"/>
              </a:rPr>
              <a:t>https://buctwbzs.gitbooks.io/rxjs/content/</a:t>
            </a:r>
            <a:endParaRPr lang="zh-CN" altLang="en-US" sz="1800">
              <a:solidFill>
                <a:schemeClr val="bg1"/>
              </a:solidFill>
            </a:endParaRPr>
          </a:p>
          <a:p>
            <a:pPr marL="285750" indent="-285750" algn="l">
              <a:buFont typeface="Arial" panose="020B0604020202090204" pitchFamily="34" charset="0"/>
              <a:buChar char="•"/>
            </a:pPr>
            <a:r>
              <a:rPr lang="zh-CN" altLang="en-US" sz="1800">
                <a:solidFill>
                  <a:schemeClr val="bg1"/>
                </a:solidFill>
              </a:rPr>
              <a:t>RxJS与Promise 的区别（视频） —&gt; </a:t>
            </a:r>
            <a:r>
              <a:rPr lang="zh-CN" altLang="en-US" sz="1800">
                <a:solidFill>
                  <a:schemeClr val="bg1"/>
                </a:solidFill>
                <a:hlinkClick r:id="rId4" action="ppaction://hlinkfile"/>
              </a:rPr>
              <a:t>https://www.youtube.com/watch?v=5Rj8_4ftZeE&amp;t=0s&amp;list=PLbhC27Bf6WlnJReRfmuH5FCrWLXYwrFtO&amp;index=18</a:t>
            </a:r>
            <a:endParaRPr lang="zh-CN" altLang="en-US" sz="1800">
              <a:solidFill>
                <a:schemeClr val="bg1"/>
              </a:solidFill>
            </a:endParaRPr>
          </a:p>
          <a:p>
            <a:pPr marL="285750" indent="-285750" algn="l">
              <a:buFont typeface="Arial" panose="020B0604020202090204" pitchFamily="34" charset="0"/>
              <a:buChar char="•"/>
            </a:pPr>
            <a:r>
              <a:rPr lang="zh-CN" altLang="en-US" sz="1800">
                <a:solidFill>
                  <a:schemeClr val="bg1"/>
                </a:solidFill>
              </a:rPr>
              <a:t>观察者模式 —&gt; </a:t>
            </a:r>
            <a:r>
              <a:rPr lang="zh-CN" altLang="en-US" sz="1800">
                <a:solidFill>
                  <a:schemeClr val="bg1"/>
                </a:solidFill>
                <a:hlinkClick r:id="rId4" action="ppaction://hlinkfile"/>
              </a:rPr>
              <a:t>https://zh.wikipedia.org/wiki/%E8%A7%82%E5%AF%9F%E8%80%85%E6%A8%A1%E5%BC%8F</a:t>
            </a:r>
            <a:endParaRPr lang="zh-CN" altLang="en-US" sz="1800">
              <a:solidFill>
                <a:schemeClr val="bg1"/>
              </a:solidFill>
            </a:endParaRPr>
          </a:p>
          <a:p>
            <a:pPr marL="285750" indent="-285750" algn="l">
              <a:buFont typeface="Arial" panose="020B0604020202090204" pitchFamily="34" charset="0"/>
              <a:buChar char="•"/>
            </a:pPr>
            <a:r>
              <a:rPr lang="zh-CN" altLang="en-US" sz="1800">
                <a:solidFill>
                  <a:schemeClr val="bg1"/>
                </a:solidFill>
              </a:rPr>
              <a:t>迭代器模式 —&gt; </a:t>
            </a:r>
            <a:r>
              <a:rPr lang="zh-CN" altLang="en-US" sz="1800">
                <a:solidFill>
                  <a:schemeClr val="bg1"/>
                </a:solidFill>
                <a:hlinkClick r:id="rId5" action="ppaction://hlinkfile"/>
              </a:rPr>
              <a:t>https://zh.wikipedia.org/wiki/%E8%BF%AD%E4%BB%A3%E5%99%A8%E6%A8%A1%E5%BC%8F</a:t>
            </a:r>
            <a:endParaRPr lang="zh-CN" altLang="en-US" sz="1800">
              <a:solidFill>
                <a:schemeClr val="bg1"/>
              </a:solidFill>
            </a:endParaRPr>
          </a:p>
          <a:p>
            <a:pPr marL="285750" indent="-285750" algn="l">
              <a:buFont typeface="Arial" panose="020B0604020202090204" pitchFamily="34" charset="0"/>
              <a:buChar char="•"/>
            </a:pPr>
            <a:r>
              <a:rPr lang="zh-CN" altLang="en-US" sz="1800">
                <a:solidFill>
                  <a:schemeClr val="bg1"/>
                </a:solidFill>
              </a:rPr>
              <a:t>使用集合（管道）函数式编程 —&gt;</a:t>
            </a:r>
            <a:r>
              <a:rPr lang="zh-CN" altLang="en-US" sz="1800">
                <a:solidFill>
                  <a:schemeClr val="bg1"/>
                </a:solidFill>
                <a:hlinkClick r:id="rId6" action="ppaction://hlinkfile"/>
              </a:rPr>
              <a:t> https://martinfowler.com/articles/collection-pipeline/#NestedOperatorExpressions</a:t>
            </a:r>
            <a:endParaRPr lang="zh-CN" altLang="en-US" sz="1800">
              <a:solidFill>
                <a:schemeClr val="bg1"/>
              </a:solidFill>
            </a:endParaRPr>
          </a:p>
          <a:p>
            <a:pPr marL="285750" indent="-285750" algn="l">
              <a:buFont typeface="Arial" panose="020B0604020202090204" pitchFamily="34" charset="0"/>
              <a:buChar char="•"/>
            </a:pPr>
            <a:r>
              <a:rPr lang="zh-CN" altLang="en-US" sz="1800">
                <a:solidFill>
                  <a:schemeClr val="bg1"/>
                </a:solidFill>
              </a:rPr>
              <a:t>函数式编程 —&gt; </a:t>
            </a:r>
            <a:r>
              <a:rPr lang="zh-CN" altLang="en-US" sz="1800">
                <a:solidFill>
                  <a:schemeClr val="bg1"/>
                </a:solidFill>
                <a:hlinkClick r:id="rId7" action="ppaction://hlinkfile"/>
              </a:rPr>
              <a:t>https://zh.wikipedia.org/wiki/%E5%87%BD%E6%95%B0%E5%BC%8F%E7%BC%96%E7%A8%8B</a:t>
            </a:r>
            <a:endParaRPr lang="zh-CN" altLang="en-US" sz="1800">
              <a:solidFill>
                <a:schemeClr val="bg1"/>
              </a:solidFill>
            </a:endParaRPr>
          </a:p>
          <a:p>
            <a:pPr marL="285750" indent="-285750" algn="l">
              <a:buFont typeface="Arial" panose="020B0604020202090204" pitchFamily="34" charset="0"/>
              <a:buChar char="•"/>
            </a:pPr>
            <a:r>
              <a:rPr lang="zh-CN" altLang="en-US" sz="1800">
                <a:solidFill>
                  <a:schemeClr val="bg1"/>
                </a:solidFill>
              </a:rPr>
              <a:t>惰性计算 —&gt; </a:t>
            </a:r>
            <a:r>
              <a:rPr lang="zh-CN" altLang="en-US" sz="1800">
                <a:solidFill>
                  <a:schemeClr val="bg1"/>
                </a:solidFill>
                <a:hlinkClick r:id="rId8" action="ppaction://hlinkfile"/>
              </a:rPr>
              <a:t>https://zh.wikipedia.org/wiki/%E6%83%B0%E6%80%A7%E6%B1%82%E5%80%BC</a:t>
            </a:r>
            <a:endParaRPr lang="zh-CN" altLang="en-US" sz="1800">
              <a:solidFill>
                <a:schemeClr val="bg1"/>
              </a:solidFill>
            </a:endParaRPr>
          </a:p>
          <a:p>
            <a:pPr marL="285750" indent="-285750" algn="l">
              <a:buFont typeface="Arial" panose="020B0604020202090204" pitchFamily="34" charset="0"/>
              <a:buChar char="•"/>
            </a:pPr>
            <a:r>
              <a:rPr lang="zh-CN" altLang="en-US" sz="1800">
                <a:solidFill>
                  <a:schemeClr val="bg1"/>
                </a:solidFill>
              </a:rPr>
              <a:t>事件驱动 —&gt; </a:t>
            </a:r>
            <a:r>
              <a:rPr lang="zh-CN" altLang="en-US" sz="1800">
                <a:solidFill>
                  <a:schemeClr val="bg1"/>
                </a:solidFill>
                <a:hlinkClick r:id="rId9" action="ppaction://hlinkfile"/>
              </a:rPr>
              <a:t>https://baike.baidu.com/item/%E4%BA%8B%E4%BB%B6%E9%A9%B1%E5%8A%A8/9597519</a:t>
            </a:r>
            <a:endParaRPr lang="zh-CN" altLang="en-US" sz="1800">
              <a:solidFill>
                <a:schemeClr val="bg1"/>
              </a:solidFill>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61"/>
                                        </p:tgtEl>
                                        <p:attrNameLst>
                                          <p:attrName>style.visibility</p:attrName>
                                        </p:attrNameLst>
                                      </p:cBhvr>
                                      <p:to>
                                        <p:strVal val="visible"/>
                                      </p:to>
                                    </p:set>
                                    <p:animEffect>
                                      <p:cBhvr>
                                        <p:cTn id="7" dur="500"/>
                                        <p:tgtEl>
                                          <p:spTgt spid="19461"/>
                                        </p:tgtEl>
                                      </p:cBhvr>
                                    </p:animEffect>
                                  </p:childTnLst>
                                </p:cTn>
                              </p:par>
                            </p:childTnLst>
                          </p:cTn>
                        </p:par>
                        <p:par>
                          <p:cTn id="8" fill="hold">
                            <p:stCondLst>
                              <p:cond delay="500"/>
                            </p:stCondLst>
                            <p:childTnLst>
                              <p:par>
                                <p:cTn id="9" presetID="3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800" decel="100000"/>
                                        <p:tgtEl>
                                          <p:spTgt spid="4"/>
                                        </p:tgtEl>
                                      </p:cBhvr>
                                    </p:animEffect>
                                    <p:anim calcmode="lin" valueType="num">
                                      <p:cBhvr>
                                        <p:cTn id="12" dur="800" decel="100000" fill="hold"/>
                                        <p:tgtEl>
                                          <p:spTgt spid="4"/>
                                        </p:tgtEl>
                                        <p:attrNameLst>
                                          <p:attrName>style.rotation</p:attrName>
                                        </p:attrNameLst>
                                      </p:cBhvr>
                                      <p:tavLst>
                                        <p:tav tm="0">
                                          <p:val>
                                            <p:fltVal val="-90"/>
                                          </p:val>
                                        </p:tav>
                                        <p:tav tm="100000">
                                          <p:val>
                                            <p:fltVal val="0"/>
                                          </p:val>
                                        </p:tav>
                                      </p:tavLst>
                                    </p:anim>
                                    <p:anim calcmode="lin" valueType="num">
                                      <p:cBhvr>
                                        <p:cTn id="13" dur="800" decel="100000" fill="hold"/>
                                        <p:tgtEl>
                                          <p:spTgt spid="4"/>
                                        </p:tgtEl>
                                        <p:attrNameLst>
                                          <p:attrName>ppt_x</p:attrName>
                                        </p:attrNameLst>
                                      </p:cBhvr>
                                      <p:tavLst>
                                        <p:tav tm="0">
                                          <p:val>
                                            <p:strVal val="#ppt_x+0.4"/>
                                          </p:val>
                                        </p:tav>
                                        <p:tav tm="100000">
                                          <p:val>
                                            <p:strVal val="#ppt_x-0.05"/>
                                          </p:val>
                                        </p:tav>
                                      </p:tavLst>
                                    </p:anim>
                                    <p:anim calcmode="lin" valueType="num">
                                      <p:cBhvr>
                                        <p:cTn id="14" dur="800" decel="100000" fill="hold"/>
                                        <p:tgtEl>
                                          <p:spTgt spid="4"/>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par>
                          <p:cTn id="17" fill="hold">
                            <p:stCondLst>
                              <p:cond delay="1500"/>
                            </p:stCondLst>
                            <p:childTnLst>
                              <p:par>
                                <p:cTn id="18" presetID="15"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ldLvl="0" autoUpdateAnimBg="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25604"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任意多边形 10"/>
          <p:cNvSpPr>
            <a:spLocks noChangeArrowheads="1"/>
          </p:cNvSpPr>
          <p:nvPr/>
        </p:nvSpPr>
        <p:spPr bwMode="auto">
          <a:xfrm rot="5400000">
            <a:off x="8143081" y="2313782"/>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27654" name="任意多边形 11"/>
          <p:cNvSpPr>
            <a:spLocks noChangeArrowheads="1"/>
          </p:cNvSpPr>
          <p:nvPr/>
        </p:nvSpPr>
        <p:spPr bwMode="auto">
          <a:xfrm rot="16200000" flipH="1">
            <a:off x="1707356" y="2313782"/>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25611" name="文本框 6"/>
          <p:cNvSpPr>
            <a:spLocks noChangeArrowheads="1"/>
          </p:cNvSpPr>
          <p:nvPr/>
        </p:nvSpPr>
        <p:spPr bwMode="auto">
          <a:xfrm>
            <a:off x="3038475" y="1690370"/>
            <a:ext cx="6023610"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11500">
                <a:solidFill>
                  <a:schemeClr val="bg1"/>
                </a:solidFill>
                <a:latin typeface="Impact" panose="020B0806030902050204" pitchFamily="34" charset="0"/>
                <a:sym typeface="Impact" panose="020B0806030902050204" pitchFamily="34" charset="0"/>
              </a:rPr>
              <a:t>T H A N K S</a:t>
            </a:r>
            <a:endParaRPr lang="zh-CN" altLang="en-US" sz="11500">
              <a:solidFill>
                <a:schemeClr val="bg1"/>
              </a:solidFill>
              <a:latin typeface="Impact" panose="020B0806030902050204" pitchFamily="34" charset="0"/>
              <a:sym typeface="Impact" panose="020B0806030902050204" pitchFamily="34" charset="0"/>
            </a:endParaRPr>
          </a:p>
        </p:txBody>
      </p:sp>
      <p:sp>
        <p:nvSpPr>
          <p:cNvPr id="25609" name="文本框 13"/>
          <p:cNvSpPr>
            <a:spLocks noChangeArrowheads="1"/>
          </p:cNvSpPr>
          <p:nvPr/>
        </p:nvSpPr>
        <p:spPr bwMode="auto">
          <a:xfrm>
            <a:off x="4413885" y="5497195"/>
            <a:ext cx="247777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l" eaLnBrk="1" hangingPunct="1"/>
            <a:r>
              <a:rPr lang="en-US" altLang="zh-CN" sz="2000" dirty="0">
                <a:solidFill>
                  <a:schemeClr val="bg1"/>
                </a:solidFill>
                <a:latin typeface="Calibri" panose="020F0502020204030204" pitchFamily="34" charset="0"/>
                <a:sym typeface="Calibri" panose="020F0502020204030204" pitchFamily="34" charset="0"/>
              </a:rPr>
              <a:t>Prepared by: </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王乾明</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4"/>
                                        </p:tgtEl>
                                        <p:attrNameLst>
                                          <p:attrName>style.visibility</p:attrName>
                                        </p:attrNameLst>
                                      </p:cBhvr>
                                      <p:to>
                                        <p:strVal val="visible"/>
                                      </p:to>
                                    </p:set>
                                  </p:childTnLst>
                                </p:cTn>
                              </p:par>
                              <p:par>
                                <p:cTn id="9" presetID="63" presetClass="path" presetSubtype="0" fill="hold" grpId="1" nodeType="withEffect">
                                  <p:stCondLst>
                                    <p:cond delay="0"/>
                                  </p:stCondLst>
                                  <p:childTnLst>
                                    <p:animMotion origin="layout" path="M -0.24518 2.59259E-6 L -2.5E-6 2.59259E-6 " pathEditMode="relative" rAng="0" ptsTypes="AA">
                                      <p:cBhvr>
                                        <p:cTn id="10" dur="1250" fill="hold"/>
                                        <p:tgtEl>
                                          <p:spTgt spid="27653"/>
                                        </p:tgtEl>
                                        <p:attrNameLst>
                                          <p:attrName>ppt_x</p:attrName>
                                          <p:attrName>ppt_y</p:attrName>
                                        </p:attrNameLst>
                                      </p:cBhvr>
                                      <p:rCtr x="1226600" y="0"/>
                                    </p:animMotion>
                                  </p:childTnLst>
                                </p:cTn>
                              </p:par>
                              <p:par>
                                <p:cTn id="11" presetID="35" presetClass="path" presetSubtype="0" fill="hold" grpId="1" nodeType="withEffect">
                                  <p:stCondLst>
                                    <p:cond delay="0"/>
                                  </p:stCondLst>
                                  <p:childTnLst>
                                    <p:animMotion origin="layout" path="M 0.24674 2.59259E-6 L 5E-6 2.59259E-6 " pathEditMode="relative" rAng="0" ptsTypes="AA">
                                      <p:cBhvr>
                                        <p:cTn id="12" dur="1250" fill="hold"/>
                                        <p:tgtEl>
                                          <p:spTgt spid="27654"/>
                                        </p:tgtEl>
                                        <p:attrNameLst>
                                          <p:attrName>ppt_x</p:attrName>
                                          <p:attrName>ppt_y</p:attrName>
                                        </p:attrNameLst>
                                      </p:cBhvr>
                                      <p:rCtr x="-1242200" y="0"/>
                                    </p:animMotion>
                                  </p:childTnLst>
                                </p:cTn>
                              </p:par>
                            </p:childTnLst>
                          </p:cTn>
                        </p:par>
                        <p:par>
                          <p:cTn id="13" fill="hold">
                            <p:stCondLst>
                              <p:cond delay="0"/>
                            </p:stCondLst>
                            <p:childTnLst>
                              <p:par>
                                <p:cTn id="14" presetID="17" presetClass="entr" presetSubtype="10" fill="hold" grpId="4" nodeType="afterEffect">
                                  <p:stCondLst>
                                    <p:cond delay="0"/>
                                  </p:stCondLst>
                                  <p:iterate type="lt">
                                    <p:tmPct val="0"/>
                                  </p:iterate>
                                  <p:childTnLst>
                                    <p:set>
                                      <p:cBhvr>
                                        <p:cTn id="15" dur="1" fill="hold">
                                          <p:stCondLst>
                                            <p:cond delay="0"/>
                                          </p:stCondLst>
                                        </p:cTn>
                                        <p:tgtEl>
                                          <p:spTgt spid="25609"/>
                                        </p:tgtEl>
                                        <p:attrNameLst>
                                          <p:attrName>style.visibility</p:attrName>
                                        </p:attrNameLst>
                                      </p:cBhvr>
                                      <p:to>
                                        <p:strVal val="visible"/>
                                      </p:to>
                                    </p:set>
                                    <p:anim calcmode="lin" valueType="num">
                                      <p:cBhvr>
                                        <p:cTn id="16" dur="500" fill="hold"/>
                                        <p:tgtEl>
                                          <p:spTgt spid="25609"/>
                                        </p:tgtEl>
                                        <p:attrNameLst>
                                          <p:attrName>ppt_w</p:attrName>
                                        </p:attrNameLst>
                                      </p:cBhvr>
                                      <p:tavLst>
                                        <p:tav tm="0">
                                          <p:val>
                                            <p:fltVal val="0"/>
                                          </p:val>
                                        </p:tav>
                                        <p:tav tm="100000">
                                          <p:val>
                                            <p:strVal val="#ppt_w"/>
                                          </p:val>
                                        </p:tav>
                                      </p:tavLst>
                                    </p:anim>
                                    <p:anim calcmode="lin" valueType="num">
                                      <p:cBhvr>
                                        <p:cTn id="17" dur="500" fill="hold"/>
                                        <p:tgtEl>
                                          <p:spTgt spid="256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7653" grpId="1" animBg="1"/>
      <p:bldP spid="27654" grpId="0" animBg="1"/>
      <p:bldP spid="27654" grpId="1" animBg="1"/>
      <p:bldP spid="25609" grpId="1"/>
      <p:bldP spid="25609" grpId="2"/>
      <p:bldP spid="25609" grpId="3"/>
      <p:bldP spid="25609" grpId="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3076"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矩形 1"/>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126" name="文本框 2"/>
          <p:cNvSpPr>
            <a:spLocks noChangeArrowheads="1"/>
          </p:cNvSpPr>
          <p:nvPr/>
        </p:nvSpPr>
        <p:spPr bwMode="auto">
          <a:xfrm>
            <a:off x="247650" y="55563"/>
            <a:ext cx="3238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4800" b="1">
                <a:solidFill>
                  <a:schemeClr val="bg1"/>
                </a:solidFill>
                <a:latin typeface="Calibri" panose="020F0502020204030204" pitchFamily="34" charset="0"/>
                <a:sym typeface="Calibri" panose="020F0502020204030204" pitchFamily="34" charset="0"/>
              </a:rPr>
              <a:t>CONTENTS</a:t>
            </a:r>
            <a:endParaRPr lang="zh-CN" altLang="en-US" sz="4800" b="1">
              <a:solidFill>
                <a:schemeClr val="bg1"/>
              </a:solidFill>
              <a:latin typeface="Calibri" panose="020F0502020204030204" pitchFamily="34" charset="0"/>
              <a:sym typeface="宋体" panose="02010600030101010101" pitchFamily="2" charset="-122"/>
            </a:endParaRPr>
          </a:p>
        </p:txBody>
      </p:sp>
      <p:sp>
        <p:nvSpPr>
          <p:cNvPr id="5132" name="直接连接符 17"/>
          <p:cNvSpPr>
            <a:spLocks noChangeShapeType="1"/>
          </p:cNvSpPr>
          <p:nvPr/>
        </p:nvSpPr>
        <p:spPr bwMode="auto">
          <a:xfrm>
            <a:off x="943928" y="3629978"/>
            <a:ext cx="755650" cy="1587"/>
          </a:xfrm>
          <a:prstGeom prst="line">
            <a:avLst/>
          </a:prstGeom>
          <a:noFill/>
          <a:ln w="44450" cap="rnd">
            <a:solidFill>
              <a:srgbClr val="249F86"/>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33" name="文本框 19"/>
          <p:cNvSpPr>
            <a:spLocks noChangeArrowheads="1"/>
          </p:cNvSpPr>
          <p:nvPr/>
        </p:nvSpPr>
        <p:spPr bwMode="auto">
          <a:xfrm>
            <a:off x="1099503" y="2891790"/>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4000">
                <a:solidFill>
                  <a:schemeClr val="bg1"/>
                </a:solidFill>
                <a:latin typeface="Calibri Light" panose="020F0302020204030204" pitchFamily="34" charset="0"/>
                <a:sym typeface="Calibri Light" panose="020F0302020204030204" pitchFamily="34" charset="0"/>
              </a:rPr>
              <a:t>1</a:t>
            </a:r>
            <a:endParaRPr lang="zh-CN" altLang="en-US" sz="4000">
              <a:solidFill>
                <a:schemeClr val="bg1"/>
              </a:solidFill>
              <a:latin typeface="Calibri Light" panose="020F0302020204030204" pitchFamily="34" charset="0"/>
              <a:sym typeface="Calibri Light" panose="020F0302020204030204" pitchFamily="34" charset="0"/>
            </a:endParaRPr>
          </a:p>
        </p:txBody>
      </p:sp>
      <p:sp>
        <p:nvSpPr>
          <p:cNvPr id="3123" name="文本框 18"/>
          <p:cNvSpPr>
            <a:spLocks noChangeArrowheads="1"/>
          </p:cNvSpPr>
          <p:nvPr/>
        </p:nvSpPr>
        <p:spPr bwMode="auto">
          <a:xfrm>
            <a:off x="545465" y="378714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800">
                <a:solidFill>
                  <a:schemeClr val="bg1"/>
                </a:solidFill>
                <a:latin typeface="Calibri" panose="020F0502020204030204" pitchFamily="34" charset="0"/>
                <a:sym typeface="Calibri" panose="020F0502020204030204" pitchFamily="34" charset="0"/>
              </a:rPr>
              <a:t>模式对比</a:t>
            </a:r>
            <a:endParaRPr lang="zh-CN" altLang="en-US" sz="2800">
              <a:solidFill>
                <a:schemeClr val="bg1"/>
              </a:solidFill>
              <a:latin typeface="Calibri" panose="020F0502020204030204" pitchFamily="34" charset="0"/>
              <a:sym typeface="Calibri" panose="020F0502020204030204" pitchFamily="34" charset="0"/>
            </a:endParaRPr>
          </a:p>
        </p:txBody>
      </p:sp>
      <p:sp>
        <p:nvSpPr>
          <p:cNvPr id="5137" name="直接连接符 26"/>
          <p:cNvSpPr>
            <a:spLocks noChangeShapeType="1"/>
          </p:cNvSpPr>
          <p:nvPr/>
        </p:nvSpPr>
        <p:spPr bwMode="auto">
          <a:xfrm>
            <a:off x="3398203" y="3629978"/>
            <a:ext cx="755650" cy="1587"/>
          </a:xfrm>
          <a:prstGeom prst="line">
            <a:avLst/>
          </a:prstGeom>
          <a:noFill/>
          <a:ln w="44450" cap="rnd">
            <a:solidFill>
              <a:srgbClr val="249F86"/>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38" name="文本框 28"/>
          <p:cNvSpPr>
            <a:spLocks noChangeArrowheads="1"/>
          </p:cNvSpPr>
          <p:nvPr/>
        </p:nvSpPr>
        <p:spPr bwMode="auto">
          <a:xfrm>
            <a:off x="3553778" y="2891790"/>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4000">
                <a:solidFill>
                  <a:schemeClr val="bg1"/>
                </a:solidFill>
                <a:latin typeface="Calibri Light" panose="020F0302020204030204" pitchFamily="34" charset="0"/>
                <a:sym typeface="Calibri Light" panose="020F0302020204030204" pitchFamily="34" charset="0"/>
              </a:rPr>
              <a:t>2</a:t>
            </a:r>
            <a:endParaRPr lang="zh-CN" altLang="en-US" sz="4000">
              <a:solidFill>
                <a:schemeClr val="bg1"/>
              </a:solidFill>
              <a:latin typeface="Calibri Light" panose="020F0302020204030204" pitchFamily="34" charset="0"/>
              <a:sym typeface="Calibri Light" panose="020F0302020204030204" pitchFamily="34" charset="0"/>
            </a:endParaRPr>
          </a:p>
        </p:txBody>
      </p:sp>
      <p:sp>
        <p:nvSpPr>
          <p:cNvPr id="3121" name="文本框 27"/>
          <p:cNvSpPr>
            <a:spLocks noChangeArrowheads="1"/>
          </p:cNvSpPr>
          <p:nvPr/>
        </p:nvSpPr>
        <p:spPr bwMode="auto">
          <a:xfrm>
            <a:off x="2938780" y="3787140"/>
            <a:ext cx="17837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2800">
                <a:solidFill>
                  <a:schemeClr val="bg1"/>
                </a:solidFill>
                <a:latin typeface="Calibri" panose="020F0502020204030204" pitchFamily="34" charset="0"/>
                <a:sym typeface="Calibri" panose="020F0502020204030204" pitchFamily="34" charset="0"/>
              </a:rPr>
              <a:t>RxJs </a:t>
            </a:r>
            <a:r>
              <a:rPr lang="zh-CN" altLang="en-US" sz="2800">
                <a:solidFill>
                  <a:schemeClr val="bg1"/>
                </a:solidFill>
                <a:latin typeface="Calibri" panose="020F0502020204030204" pitchFamily="34" charset="0"/>
                <a:sym typeface="Calibri" panose="020F0502020204030204" pitchFamily="34" charset="0"/>
              </a:rPr>
              <a:t>定义</a:t>
            </a:r>
            <a:endParaRPr lang="zh-CN" altLang="en-US" sz="2800">
              <a:solidFill>
                <a:schemeClr val="bg1"/>
              </a:solidFill>
              <a:latin typeface="Calibri" panose="020F0502020204030204" pitchFamily="34" charset="0"/>
              <a:sym typeface="Calibri" panose="020F0502020204030204" pitchFamily="34" charset="0"/>
            </a:endParaRPr>
          </a:p>
        </p:txBody>
      </p:sp>
      <p:sp>
        <p:nvSpPr>
          <p:cNvPr id="5142" name="直接连接符 31"/>
          <p:cNvSpPr>
            <a:spLocks noChangeShapeType="1"/>
          </p:cNvSpPr>
          <p:nvPr/>
        </p:nvSpPr>
        <p:spPr bwMode="auto">
          <a:xfrm>
            <a:off x="5852478" y="3629978"/>
            <a:ext cx="755650" cy="1587"/>
          </a:xfrm>
          <a:prstGeom prst="line">
            <a:avLst/>
          </a:prstGeom>
          <a:noFill/>
          <a:ln w="44450" cap="rnd">
            <a:solidFill>
              <a:srgbClr val="249F86"/>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43" name="文本框 33"/>
          <p:cNvSpPr>
            <a:spLocks noChangeArrowheads="1"/>
          </p:cNvSpPr>
          <p:nvPr/>
        </p:nvSpPr>
        <p:spPr bwMode="auto">
          <a:xfrm>
            <a:off x="6008053" y="2891790"/>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4000">
                <a:solidFill>
                  <a:schemeClr val="bg1"/>
                </a:solidFill>
                <a:latin typeface="Calibri Light" panose="020F0302020204030204" pitchFamily="34" charset="0"/>
                <a:sym typeface="Calibri Light" panose="020F0302020204030204" pitchFamily="34" charset="0"/>
              </a:rPr>
              <a:t>3</a:t>
            </a:r>
            <a:endParaRPr lang="zh-CN" altLang="en-US" sz="4000">
              <a:solidFill>
                <a:schemeClr val="bg1"/>
              </a:solidFill>
              <a:latin typeface="Calibri Light" panose="020F0302020204030204" pitchFamily="34" charset="0"/>
              <a:sym typeface="Calibri Light" panose="020F0302020204030204" pitchFamily="34" charset="0"/>
            </a:endParaRPr>
          </a:p>
        </p:txBody>
      </p:sp>
      <p:sp>
        <p:nvSpPr>
          <p:cNvPr id="3119" name="文本框 32"/>
          <p:cNvSpPr>
            <a:spLocks noChangeArrowheads="1"/>
          </p:cNvSpPr>
          <p:nvPr/>
        </p:nvSpPr>
        <p:spPr bwMode="auto">
          <a:xfrm>
            <a:off x="5250180" y="3787140"/>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800">
                <a:solidFill>
                  <a:schemeClr val="bg1"/>
                </a:solidFill>
                <a:latin typeface="Calibri" panose="020F0502020204030204" pitchFamily="34" charset="0"/>
                <a:sym typeface="Calibri" panose="020F0502020204030204" pitchFamily="34" charset="0"/>
              </a:rPr>
              <a:t>关键概念点</a:t>
            </a:r>
            <a:endParaRPr lang="zh-CN" altLang="en-US" sz="2800">
              <a:solidFill>
                <a:schemeClr val="bg1"/>
              </a:solidFill>
              <a:latin typeface="Calibri" panose="020F0502020204030204" pitchFamily="34" charset="0"/>
              <a:sym typeface="Calibri" panose="020F0502020204030204" pitchFamily="34" charset="0"/>
            </a:endParaRPr>
          </a:p>
        </p:txBody>
      </p:sp>
      <p:sp>
        <p:nvSpPr>
          <p:cNvPr id="5151" name="直接连接符 58"/>
          <p:cNvSpPr>
            <a:spLocks noChangeShapeType="1"/>
          </p:cNvSpPr>
          <p:nvPr/>
        </p:nvSpPr>
        <p:spPr bwMode="auto">
          <a:xfrm>
            <a:off x="8299133" y="3631565"/>
            <a:ext cx="755650" cy="0"/>
          </a:xfrm>
          <a:prstGeom prst="line">
            <a:avLst/>
          </a:prstGeom>
          <a:noFill/>
          <a:ln w="44450" cap="rnd">
            <a:solidFill>
              <a:srgbClr val="249F86"/>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52" name="文本框 60"/>
          <p:cNvSpPr>
            <a:spLocks noChangeArrowheads="1"/>
          </p:cNvSpPr>
          <p:nvPr/>
        </p:nvSpPr>
        <p:spPr bwMode="auto">
          <a:xfrm>
            <a:off x="8454708" y="2891473"/>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4000">
                <a:solidFill>
                  <a:schemeClr val="bg1"/>
                </a:solidFill>
                <a:latin typeface="Calibri Light" panose="020F0302020204030204" pitchFamily="34" charset="0"/>
                <a:sym typeface="Calibri Light" panose="020F0302020204030204" pitchFamily="34" charset="0"/>
              </a:rPr>
              <a:t>4</a:t>
            </a:r>
            <a:endParaRPr lang="zh-CN" altLang="en-US" sz="4000">
              <a:solidFill>
                <a:schemeClr val="bg1"/>
              </a:solidFill>
              <a:latin typeface="Calibri Light" panose="020F0302020204030204" pitchFamily="34" charset="0"/>
              <a:sym typeface="Calibri Light" panose="020F0302020204030204" pitchFamily="34" charset="0"/>
            </a:endParaRPr>
          </a:p>
        </p:txBody>
      </p:sp>
      <p:sp>
        <p:nvSpPr>
          <p:cNvPr id="3115" name="文本框 59"/>
          <p:cNvSpPr>
            <a:spLocks noChangeArrowheads="1"/>
          </p:cNvSpPr>
          <p:nvPr/>
        </p:nvSpPr>
        <p:spPr bwMode="auto">
          <a:xfrm>
            <a:off x="8237855" y="378714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800">
                <a:solidFill>
                  <a:schemeClr val="bg1"/>
                </a:solidFill>
                <a:latin typeface="Calibri" panose="020F0502020204030204" pitchFamily="34" charset="0"/>
                <a:sym typeface="Calibri" panose="020F0502020204030204" pitchFamily="34" charset="0"/>
              </a:rPr>
              <a:t>优势</a:t>
            </a:r>
            <a:endParaRPr lang="zh-CN" altLang="en-US" sz="2800">
              <a:solidFill>
                <a:schemeClr val="bg1"/>
              </a:solidFill>
              <a:latin typeface="Calibri" panose="020F0502020204030204" pitchFamily="34" charset="0"/>
              <a:sym typeface="Calibri" panose="020F0502020204030204" pitchFamily="34" charset="0"/>
            </a:endParaRPr>
          </a:p>
        </p:txBody>
      </p:sp>
      <p:sp>
        <p:nvSpPr>
          <p:cNvPr id="5156" name="直接连接符 54"/>
          <p:cNvSpPr>
            <a:spLocks noChangeShapeType="1"/>
          </p:cNvSpPr>
          <p:nvPr/>
        </p:nvSpPr>
        <p:spPr bwMode="auto">
          <a:xfrm>
            <a:off x="10190163" y="3631565"/>
            <a:ext cx="755650" cy="0"/>
          </a:xfrm>
          <a:prstGeom prst="line">
            <a:avLst/>
          </a:prstGeom>
          <a:noFill/>
          <a:ln w="44450" cap="rnd">
            <a:solidFill>
              <a:srgbClr val="249F86"/>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57" name="文本框 56"/>
          <p:cNvSpPr>
            <a:spLocks noChangeArrowheads="1"/>
          </p:cNvSpPr>
          <p:nvPr/>
        </p:nvSpPr>
        <p:spPr bwMode="auto">
          <a:xfrm>
            <a:off x="10345738" y="2891473"/>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altLang="zh-CN" sz="4000">
                <a:solidFill>
                  <a:schemeClr val="bg1"/>
                </a:solidFill>
                <a:latin typeface="Calibri Light" panose="020F0302020204030204" pitchFamily="34" charset="0"/>
                <a:sym typeface="Calibri Light" panose="020F0302020204030204" pitchFamily="34" charset="0"/>
              </a:rPr>
              <a:t>5</a:t>
            </a:r>
            <a:endParaRPr lang="zh-CN" altLang="en-US" sz="4000">
              <a:solidFill>
                <a:schemeClr val="bg1"/>
              </a:solidFill>
              <a:latin typeface="Calibri Light" panose="020F0302020204030204" pitchFamily="34" charset="0"/>
              <a:sym typeface="Calibri Light" panose="020F0302020204030204" pitchFamily="34" charset="0"/>
            </a:endParaRPr>
          </a:p>
        </p:txBody>
      </p:sp>
      <p:sp>
        <p:nvSpPr>
          <p:cNvPr id="3113" name="文本框 55"/>
          <p:cNvSpPr>
            <a:spLocks noChangeArrowheads="1"/>
          </p:cNvSpPr>
          <p:nvPr/>
        </p:nvSpPr>
        <p:spPr bwMode="auto">
          <a:xfrm>
            <a:off x="9765665" y="378714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800">
                <a:solidFill>
                  <a:schemeClr val="bg1"/>
                </a:solidFill>
                <a:latin typeface="Calibri" panose="020F0502020204030204" pitchFamily="34" charset="0"/>
                <a:sym typeface="Calibri" panose="020F0502020204030204" pitchFamily="34" charset="0"/>
              </a:rPr>
              <a:t>相关参考</a:t>
            </a:r>
            <a:endParaRPr lang="zh-CN" altLang="en-US" sz="2800">
              <a:solidFill>
                <a:schemeClr val="bg1"/>
              </a:solidFill>
              <a:latin typeface="Calibri" panose="020F0502020204030204" pitchFamily="34" charset="0"/>
              <a:sym typeface="Calibri" panose="020F050202020403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350"/>
                                        <p:tgtEl>
                                          <p:spTgt spid="512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6"/>
                                        </p:tgtEl>
                                        <p:attrNameLst>
                                          <p:attrName>style.visibility</p:attrName>
                                        </p:attrNameLst>
                                      </p:cBhvr>
                                      <p:to>
                                        <p:strVal val="visible"/>
                                      </p:to>
                                    </p:set>
                                    <p:animEffect>
                                      <p:cBhvr>
                                        <p:cTn id="11" dur="500"/>
                                        <p:tgtEl>
                                          <p:spTgt spid="51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132"/>
                                        </p:tgtEl>
                                        <p:attrNameLst>
                                          <p:attrName>style.visibility</p:attrName>
                                        </p:attrNameLst>
                                      </p:cBhvr>
                                      <p:to>
                                        <p:strVal val="visible"/>
                                      </p:to>
                                    </p:set>
                                    <p:animEffect>
                                      <p:cBhvr>
                                        <p:cTn id="15" dur="250"/>
                                        <p:tgtEl>
                                          <p:spTgt spid="513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133"/>
                                        </p:tgtEl>
                                        <p:attrNameLst>
                                          <p:attrName>style.visibility</p:attrName>
                                        </p:attrNameLst>
                                      </p:cBhvr>
                                      <p:to>
                                        <p:strVal val="visible"/>
                                      </p:to>
                                    </p:set>
                                    <p:animEffect>
                                      <p:cBhvr>
                                        <p:cTn id="18" dur="250"/>
                                        <p:tgtEl>
                                          <p:spTgt spid="513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137"/>
                                        </p:tgtEl>
                                        <p:attrNameLst>
                                          <p:attrName>style.visibility</p:attrName>
                                        </p:attrNameLst>
                                      </p:cBhvr>
                                      <p:to>
                                        <p:strVal val="visible"/>
                                      </p:to>
                                    </p:set>
                                    <p:animEffect>
                                      <p:cBhvr>
                                        <p:cTn id="22" dur="250"/>
                                        <p:tgtEl>
                                          <p:spTgt spid="513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138"/>
                                        </p:tgtEl>
                                        <p:attrNameLst>
                                          <p:attrName>style.visibility</p:attrName>
                                        </p:attrNameLst>
                                      </p:cBhvr>
                                      <p:to>
                                        <p:strVal val="visible"/>
                                      </p:to>
                                    </p:set>
                                    <p:animEffect>
                                      <p:cBhvr>
                                        <p:cTn id="25" dur="250"/>
                                        <p:tgtEl>
                                          <p:spTgt spid="5138"/>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142"/>
                                        </p:tgtEl>
                                        <p:attrNameLst>
                                          <p:attrName>style.visibility</p:attrName>
                                        </p:attrNameLst>
                                      </p:cBhvr>
                                      <p:to>
                                        <p:strVal val="visible"/>
                                      </p:to>
                                    </p:set>
                                    <p:animEffect>
                                      <p:cBhvr>
                                        <p:cTn id="29" dur="250"/>
                                        <p:tgtEl>
                                          <p:spTgt spid="514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143"/>
                                        </p:tgtEl>
                                        <p:attrNameLst>
                                          <p:attrName>style.visibility</p:attrName>
                                        </p:attrNameLst>
                                      </p:cBhvr>
                                      <p:to>
                                        <p:strVal val="visible"/>
                                      </p:to>
                                    </p:set>
                                    <p:animEffect>
                                      <p:cBhvr>
                                        <p:cTn id="32" dur="250"/>
                                        <p:tgtEl>
                                          <p:spTgt spid="5143"/>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5151"/>
                                        </p:tgtEl>
                                        <p:attrNameLst>
                                          <p:attrName>style.visibility</p:attrName>
                                        </p:attrNameLst>
                                      </p:cBhvr>
                                      <p:to>
                                        <p:strVal val="visible"/>
                                      </p:to>
                                    </p:set>
                                    <p:animEffect>
                                      <p:cBhvr>
                                        <p:cTn id="36" dur="250"/>
                                        <p:tgtEl>
                                          <p:spTgt spid="515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152"/>
                                        </p:tgtEl>
                                        <p:attrNameLst>
                                          <p:attrName>style.visibility</p:attrName>
                                        </p:attrNameLst>
                                      </p:cBhvr>
                                      <p:to>
                                        <p:strVal val="visible"/>
                                      </p:to>
                                    </p:set>
                                    <p:animEffect>
                                      <p:cBhvr>
                                        <p:cTn id="39" dur="250"/>
                                        <p:tgtEl>
                                          <p:spTgt spid="5152"/>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156"/>
                                        </p:tgtEl>
                                        <p:attrNameLst>
                                          <p:attrName>style.visibility</p:attrName>
                                        </p:attrNameLst>
                                      </p:cBhvr>
                                      <p:to>
                                        <p:strVal val="visible"/>
                                      </p:to>
                                    </p:set>
                                    <p:animEffect>
                                      <p:cBhvr>
                                        <p:cTn id="43" dur="250"/>
                                        <p:tgtEl>
                                          <p:spTgt spid="515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57"/>
                                        </p:tgtEl>
                                        <p:attrNameLst>
                                          <p:attrName>style.visibility</p:attrName>
                                        </p:attrNameLst>
                                      </p:cBhvr>
                                      <p:to>
                                        <p:strVal val="visible"/>
                                      </p:to>
                                    </p:set>
                                    <p:animEffect>
                                      <p:cBhvr>
                                        <p:cTn id="46" dur="250"/>
                                        <p:tgtEl>
                                          <p:spTgt spid="5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ldLvl="0" animBg="1" autoUpdateAnimBg="0"/>
      <p:bldP spid="5126" grpId="0" bldLvl="0" autoUpdateAnimBg="0"/>
      <p:bldP spid="5132" grpId="0" bldLvl="0" animBg="1"/>
      <p:bldP spid="5133" grpId="0" bldLvl="0" autoUpdateAnimBg="0"/>
      <p:bldP spid="5137" grpId="0" bldLvl="0" animBg="1"/>
      <p:bldP spid="5138" grpId="0" bldLvl="0" autoUpdateAnimBg="0"/>
      <p:bldP spid="5142" grpId="0" bldLvl="0" animBg="1"/>
      <p:bldP spid="5143" grpId="0" bldLvl="0" autoUpdateAnimBg="0"/>
      <p:bldP spid="5151" grpId="0" bldLvl="0" animBg="1"/>
      <p:bldP spid="5152" grpId="0" bldLvl="0" autoUpdateAnimBg="0"/>
      <p:bldP spid="5156" grpId="0" bldLvl="0" animBg="1"/>
      <p:bldP spid="515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410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矩形 3"/>
          <p:cNvSpPr>
            <a:spLocks noChangeArrowheads="1"/>
          </p:cNvSpPr>
          <p:nvPr/>
        </p:nvSpPr>
        <p:spPr bwMode="auto">
          <a:xfrm>
            <a:off x="0" y="2171700"/>
            <a:ext cx="12192000" cy="262890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150" name="文本框 5"/>
          <p:cNvSpPr>
            <a:spLocks noChangeArrowheads="1"/>
          </p:cNvSpPr>
          <p:nvPr/>
        </p:nvSpPr>
        <p:spPr bwMode="auto">
          <a:xfrm>
            <a:off x="4477703" y="2640648"/>
            <a:ext cx="323596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6000" b="1">
                <a:solidFill>
                  <a:schemeClr val="bg1"/>
                </a:solidFill>
                <a:latin typeface="Calibri" panose="020F0502020204030204" pitchFamily="34" charset="0"/>
                <a:sym typeface="Calibri" panose="020F0502020204030204" pitchFamily="34" charset="0"/>
              </a:rPr>
              <a:t>模式对比</a:t>
            </a:r>
            <a:endParaRPr lang="zh-CN" altLang="en-US" sz="6000" b="1">
              <a:solidFill>
                <a:schemeClr val="bg1"/>
              </a:solidFill>
              <a:latin typeface="Calibri" panose="020F0502020204030204" pitchFamily="34" charset="0"/>
              <a:sym typeface="Calibri" panose="020F0502020204030204" pitchFamily="34" charset="0"/>
            </a:endParaRPr>
          </a:p>
        </p:txBody>
      </p:sp>
      <p:sp>
        <p:nvSpPr>
          <p:cNvPr id="6151" name="文本框 6"/>
          <p:cNvSpPr>
            <a:spLocks noChangeArrowheads="1"/>
          </p:cNvSpPr>
          <p:nvPr/>
        </p:nvSpPr>
        <p:spPr bwMode="auto">
          <a:xfrm>
            <a:off x="2584450" y="3581400"/>
            <a:ext cx="7010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lnSpc>
                <a:spcPts val="2400"/>
              </a:lnSpc>
            </a:pPr>
            <a:r>
              <a:rPr lang="en-US" altLang="zh-CN" sz="2000">
                <a:solidFill>
                  <a:srgbClr val="F2F2F2"/>
                </a:solidFill>
                <a:sym typeface="Arial" panose="020B0604020202090204" pitchFamily="34" charset="0"/>
              </a:rPr>
              <a:t>pull</a:t>
            </a:r>
            <a:r>
              <a:rPr lang="zh-CN" altLang="en-US" sz="2000">
                <a:solidFill>
                  <a:srgbClr val="F2F2F2"/>
                </a:solidFill>
                <a:sym typeface="Arial" panose="020B0604020202090204" pitchFamily="34" charset="0"/>
              </a:rPr>
              <a:t>拉取模式  </a:t>
            </a:r>
            <a:r>
              <a:rPr lang="en-US" altLang="zh-CN" sz="2000">
                <a:solidFill>
                  <a:srgbClr val="F2F2F2"/>
                </a:solidFill>
                <a:sym typeface="Arial" panose="020B0604020202090204" pitchFamily="34" charset="0"/>
              </a:rPr>
              <a:t>VS  push</a:t>
            </a:r>
            <a:r>
              <a:rPr lang="zh-CN" altLang="en-US" sz="2000">
                <a:solidFill>
                  <a:srgbClr val="F2F2F2"/>
                </a:solidFill>
                <a:sym typeface="Arial" panose="020B0604020202090204" pitchFamily="34" charset="0"/>
              </a:rPr>
              <a:t>推送模式</a:t>
            </a:r>
            <a:endParaRPr lang="zh-CN" altLang="en-US" sz="2000">
              <a:solidFill>
                <a:srgbClr val="F2F2F2"/>
              </a:solidFill>
              <a:sym typeface="Arial" panose="020B0604020202090204" pitchFamily="34" charset="0"/>
            </a:endParaRPr>
          </a:p>
        </p:txBody>
      </p:sp>
      <p:grpSp>
        <p:nvGrpSpPr>
          <p:cNvPr id="6152" name="Group 8"/>
          <p:cNvGrpSpPr/>
          <p:nvPr/>
        </p:nvGrpSpPr>
        <p:grpSpPr bwMode="auto">
          <a:xfrm>
            <a:off x="5645150" y="1716088"/>
            <a:ext cx="889000" cy="889000"/>
            <a:chOff x="0" y="0"/>
            <a:chExt cx="888824" cy="888824"/>
          </a:xfrm>
        </p:grpSpPr>
        <p:sp>
          <p:nvSpPr>
            <p:cNvPr id="4105" name="矩形 4"/>
            <p:cNvSpPr>
              <a:spLocks noChangeArrowheads="1"/>
            </p:cNvSpPr>
            <p:nvPr/>
          </p:nvSpPr>
          <p:spPr bwMode="auto">
            <a:xfrm rot="2700000">
              <a:off x="0" y="0"/>
              <a:ext cx="888824" cy="888824"/>
            </a:xfrm>
            <a:prstGeom prst="rect">
              <a:avLst/>
            </a:prstGeom>
            <a:solidFill>
              <a:srgbClr val="2F374C"/>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a:solidFill>
                  <a:srgbClr val="A5A5A5"/>
                </a:solidFill>
                <a:latin typeface="宋体" panose="02010600030101010101" pitchFamily="2" charset="-122"/>
                <a:sym typeface="宋体" panose="02010600030101010101" pitchFamily="2" charset="-122"/>
              </a:endParaRPr>
            </a:p>
          </p:txBody>
        </p:sp>
        <p:sp>
          <p:nvSpPr>
            <p:cNvPr id="4106" name="Freeform 6"/>
            <p:cNvSpPr>
              <a:spLocks noEditPoints="1" noChangeArrowheads="1"/>
            </p:cNvSpPr>
            <p:nvPr/>
          </p:nvSpPr>
          <p:spPr bwMode="auto">
            <a:xfrm>
              <a:off x="187237" y="197556"/>
              <a:ext cx="514350" cy="493712"/>
            </a:xfrm>
            <a:custGeom>
              <a:avLst/>
              <a:gdLst>
                <a:gd name="T0" fmla="*/ 88284 w 134"/>
                <a:gd name="T1" fmla="*/ 459267 h 129"/>
                <a:gd name="T2" fmla="*/ 88284 w 134"/>
                <a:gd name="T3" fmla="*/ 463094 h 129"/>
                <a:gd name="T4" fmla="*/ 99799 w 134"/>
                <a:gd name="T5" fmla="*/ 486058 h 129"/>
                <a:gd name="T6" fmla="*/ 126668 w 134"/>
                <a:gd name="T7" fmla="*/ 486058 h 129"/>
                <a:gd name="T8" fmla="*/ 257175 w 134"/>
                <a:gd name="T9" fmla="*/ 417168 h 129"/>
                <a:gd name="T10" fmla="*/ 383843 w 134"/>
                <a:gd name="T11" fmla="*/ 486058 h 129"/>
                <a:gd name="T12" fmla="*/ 414551 w 134"/>
                <a:gd name="T13" fmla="*/ 486058 h 129"/>
                <a:gd name="T14" fmla="*/ 426066 w 134"/>
                <a:gd name="T15" fmla="*/ 463094 h 129"/>
                <a:gd name="T16" fmla="*/ 426066 w 134"/>
                <a:gd name="T17" fmla="*/ 459267 h 129"/>
                <a:gd name="T18" fmla="*/ 395359 w 134"/>
                <a:gd name="T19" fmla="*/ 313832 h 129"/>
                <a:gd name="T20" fmla="*/ 502835 w 134"/>
                <a:gd name="T21" fmla="*/ 214325 h 129"/>
                <a:gd name="T22" fmla="*/ 514350 w 134"/>
                <a:gd name="T23" fmla="*/ 195188 h 129"/>
                <a:gd name="T24" fmla="*/ 510512 w 134"/>
                <a:gd name="T25" fmla="*/ 187534 h 129"/>
                <a:gd name="T26" fmla="*/ 487481 w 134"/>
                <a:gd name="T27" fmla="*/ 168398 h 129"/>
                <a:gd name="T28" fmla="*/ 341621 w 134"/>
                <a:gd name="T29" fmla="*/ 149262 h 129"/>
                <a:gd name="T30" fmla="*/ 280206 w 134"/>
                <a:gd name="T31" fmla="*/ 15309 h 129"/>
                <a:gd name="T32" fmla="*/ 257175 w 134"/>
                <a:gd name="T33" fmla="*/ 0 h 129"/>
                <a:gd name="T34" fmla="*/ 230306 w 134"/>
                <a:gd name="T35" fmla="*/ 15309 h 129"/>
                <a:gd name="T36" fmla="*/ 168891 w 134"/>
                <a:gd name="T37" fmla="*/ 149262 h 129"/>
                <a:gd name="T38" fmla="*/ 23031 w 134"/>
                <a:gd name="T39" fmla="*/ 168398 h 129"/>
                <a:gd name="T40" fmla="*/ 0 w 134"/>
                <a:gd name="T41" fmla="*/ 187534 h 129"/>
                <a:gd name="T42" fmla="*/ 0 w 134"/>
                <a:gd name="T43" fmla="*/ 195188 h 129"/>
                <a:gd name="T44" fmla="*/ 7677 w 134"/>
                <a:gd name="T45" fmla="*/ 214325 h 129"/>
                <a:gd name="T46" fmla="*/ 115153 w 134"/>
                <a:gd name="T47" fmla="*/ 313832 h 129"/>
                <a:gd name="T48" fmla="*/ 88284 w 134"/>
                <a:gd name="T49" fmla="*/ 459267 h 129"/>
                <a:gd name="T50" fmla="*/ 191922 w 134"/>
                <a:gd name="T51" fmla="*/ 179880 h 129"/>
                <a:gd name="T52" fmla="*/ 195760 w 134"/>
                <a:gd name="T53" fmla="*/ 172225 h 129"/>
                <a:gd name="T54" fmla="*/ 257175 w 134"/>
                <a:gd name="T55" fmla="*/ 42099 h 129"/>
                <a:gd name="T56" fmla="*/ 318590 w 134"/>
                <a:gd name="T57" fmla="*/ 172225 h 129"/>
                <a:gd name="T58" fmla="*/ 322428 w 134"/>
                <a:gd name="T59" fmla="*/ 179880 h 129"/>
                <a:gd name="T60" fmla="*/ 330105 w 134"/>
                <a:gd name="T61" fmla="*/ 179880 h 129"/>
                <a:gd name="T62" fmla="*/ 472127 w 134"/>
                <a:gd name="T63" fmla="*/ 199016 h 129"/>
                <a:gd name="T64" fmla="*/ 368490 w 134"/>
                <a:gd name="T65" fmla="*/ 294696 h 129"/>
                <a:gd name="T66" fmla="*/ 360813 w 134"/>
                <a:gd name="T67" fmla="*/ 302351 h 129"/>
                <a:gd name="T68" fmla="*/ 360813 w 134"/>
                <a:gd name="T69" fmla="*/ 310005 h 129"/>
                <a:gd name="T70" fmla="*/ 391520 w 134"/>
                <a:gd name="T71" fmla="*/ 451613 h 129"/>
                <a:gd name="T72" fmla="*/ 264852 w 134"/>
                <a:gd name="T73" fmla="*/ 382722 h 129"/>
                <a:gd name="T74" fmla="*/ 257175 w 134"/>
                <a:gd name="T75" fmla="*/ 378895 h 129"/>
                <a:gd name="T76" fmla="*/ 249498 w 134"/>
                <a:gd name="T77" fmla="*/ 382722 h 129"/>
                <a:gd name="T78" fmla="*/ 122830 w 134"/>
                <a:gd name="T79" fmla="*/ 451613 h 129"/>
                <a:gd name="T80" fmla="*/ 149699 w 134"/>
                <a:gd name="T81" fmla="*/ 310005 h 129"/>
                <a:gd name="T82" fmla="*/ 153537 w 134"/>
                <a:gd name="T83" fmla="*/ 302351 h 129"/>
                <a:gd name="T84" fmla="*/ 145860 w 134"/>
                <a:gd name="T85" fmla="*/ 294696 h 129"/>
                <a:gd name="T86" fmla="*/ 38384 w 134"/>
                <a:gd name="T87" fmla="*/ 199016 h 129"/>
                <a:gd name="T88" fmla="*/ 184245 w 134"/>
                <a:gd name="T89" fmla="*/ 179880 h 129"/>
                <a:gd name="T90" fmla="*/ 191922 w 134"/>
                <a:gd name="T91" fmla="*/ 179880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4"/>
                <a:gd name="T139" fmla="*/ 0 h 129"/>
                <a:gd name="T140" fmla="*/ 134 w 134"/>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4" h="129">
                  <a:moveTo>
                    <a:pt x="23" y="120"/>
                  </a:moveTo>
                  <a:cubicBezTo>
                    <a:pt x="23" y="120"/>
                    <a:pt x="23" y="121"/>
                    <a:pt x="23" y="121"/>
                  </a:cubicBezTo>
                  <a:cubicBezTo>
                    <a:pt x="23" y="123"/>
                    <a:pt x="24" y="126"/>
                    <a:pt x="26" y="127"/>
                  </a:cubicBezTo>
                  <a:cubicBezTo>
                    <a:pt x="28" y="129"/>
                    <a:pt x="31" y="129"/>
                    <a:pt x="33" y="127"/>
                  </a:cubicBezTo>
                  <a:cubicBezTo>
                    <a:pt x="33" y="127"/>
                    <a:pt x="59" y="113"/>
                    <a:pt x="67" y="109"/>
                  </a:cubicBezTo>
                  <a:cubicBezTo>
                    <a:pt x="100" y="127"/>
                    <a:pt x="100" y="127"/>
                    <a:pt x="100" y="127"/>
                  </a:cubicBezTo>
                  <a:cubicBezTo>
                    <a:pt x="103" y="129"/>
                    <a:pt x="106" y="129"/>
                    <a:pt x="108" y="127"/>
                  </a:cubicBezTo>
                  <a:cubicBezTo>
                    <a:pt x="110" y="126"/>
                    <a:pt x="111" y="123"/>
                    <a:pt x="111" y="121"/>
                  </a:cubicBezTo>
                  <a:cubicBezTo>
                    <a:pt x="111" y="121"/>
                    <a:pt x="111" y="120"/>
                    <a:pt x="111" y="120"/>
                  </a:cubicBezTo>
                  <a:cubicBezTo>
                    <a:pt x="111" y="120"/>
                    <a:pt x="105" y="91"/>
                    <a:pt x="103" y="82"/>
                  </a:cubicBezTo>
                  <a:cubicBezTo>
                    <a:pt x="131" y="56"/>
                    <a:pt x="131" y="56"/>
                    <a:pt x="131" y="56"/>
                  </a:cubicBezTo>
                  <a:cubicBezTo>
                    <a:pt x="133" y="55"/>
                    <a:pt x="134" y="53"/>
                    <a:pt x="134" y="51"/>
                  </a:cubicBezTo>
                  <a:cubicBezTo>
                    <a:pt x="134" y="50"/>
                    <a:pt x="134" y="49"/>
                    <a:pt x="133" y="49"/>
                  </a:cubicBezTo>
                  <a:cubicBezTo>
                    <a:pt x="132" y="46"/>
                    <a:pt x="130" y="44"/>
                    <a:pt x="127" y="44"/>
                  </a:cubicBezTo>
                  <a:cubicBezTo>
                    <a:pt x="127" y="44"/>
                    <a:pt x="98" y="40"/>
                    <a:pt x="89" y="39"/>
                  </a:cubicBezTo>
                  <a:cubicBezTo>
                    <a:pt x="73" y="4"/>
                    <a:pt x="73" y="4"/>
                    <a:pt x="73" y="4"/>
                  </a:cubicBezTo>
                  <a:cubicBezTo>
                    <a:pt x="72" y="2"/>
                    <a:pt x="70" y="0"/>
                    <a:pt x="67" y="0"/>
                  </a:cubicBezTo>
                  <a:cubicBezTo>
                    <a:pt x="64" y="0"/>
                    <a:pt x="61" y="2"/>
                    <a:pt x="60" y="4"/>
                  </a:cubicBezTo>
                  <a:cubicBezTo>
                    <a:pt x="44" y="39"/>
                    <a:pt x="44" y="39"/>
                    <a:pt x="44" y="39"/>
                  </a:cubicBezTo>
                  <a:cubicBezTo>
                    <a:pt x="6" y="44"/>
                    <a:pt x="6" y="44"/>
                    <a:pt x="6" y="44"/>
                  </a:cubicBezTo>
                  <a:cubicBezTo>
                    <a:pt x="3" y="44"/>
                    <a:pt x="1" y="46"/>
                    <a:pt x="0" y="49"/>
                  </a:cubicBezTo>
                  <a:cubicBezTo>
                    <a:pt x="0" y="49"/>
                    <a:pt x="0" y="50"/>
                    <a:pt x="0" y="51"/>
                  </a:cubicBezTo>
                  <a:cubicBezTo>
                    <a:pt x="0" y="53"/>
                    <a:pt x="1" y="55"/>
                    <a:pt x="2" y="56"/>
                  </a:cubicBezTo>
                  <a:cubicBezTo>
                    <a:pt x="2" y="56"/>
                    <a:pt x="24" y="76"/>
                    <a:pt x="30" y="82"/>
                  </a:cubicBezTo>
                  <a:lnTo>
                    <a:pt x="23" y="120"/>
                  </a:lnTo>
                  <a:close/>
                  <a:moveTo>
                    <a:pt x="50" y="47"/>
                  </a:moveTo>
                  <a:cubicBezTo>
                    <a:pt x="50" y="47"/>
                    <a:pt x="51" y="45"/>
                    <a:pt x="51" y="45"/>
                  </a:cubicBezTo>
                  <a:cubicBezTo>
                    <a:pt x="67" y="11"/>
                    <a:pt x="67" y="11"/>
                    <a:pt x="67" y="11"/>
                  </a:cubicBezTo>
                  <a:cubicBezTo>
                    <a:pt x="71" y="19"/>
                    <a:pt x="83" y="45"/>
                    <a:pt x="83" y="45"/>
                  </a:cubicBezTo>
                  <a:cubicBezTo>
                    <a:pt x="84" y="47"/>
                    <a:pt x="84" y="47"/>
                    <a:pt x="84" y="47"/>
                  </a:cubicBezTo>
                  <a:cubicBezTo>
                    <a:pt x="84" y="47"/>
                    <a:pt x="86" y="47"/>
                    <a:pt x="86" y="47"/>
                  </a:cubicBezTo>
                  <a:cubicBezTo>
                    <a:pt x="123" y="52"/>
                    <a:pt x="123" y="52"/>
                    <a:pt x="123" y="52"/>
                  </a:cubicBezTo>
                  <a:cubicBezTo>
                    <a:pt x="116" y="58"/>
                    <a:pt x="96" y="77"/>
                    <a:pt x="96" y="77"/>
                  </a:cubicBezTo>
                  <a:cubicBezTo>
                    <a:pt x="94" y="79"/>
                    <a:pt x="94" y="79"/>
                    <a:pt x="94" y="79"/>
                  </a:cubicBezTo>
                  <a:cubicBezTo>
                    <a:pt x="94" y="81"/>
                    <a:pt x="94" y="81"/>
                    <a:pt x="94" y="81"/>
                  </a:cubicBezTo>
                  <a:cubicBezTo>
                    <a:pt x="102" y="118"/>
                    <a:pt x="102" y="118"/>
                    <a:pt x="102" y="118"/>
                  </a:cubicBezTo>
                  <a:cubicBezTo>
                    <a:pt x="93" y="114"/>
                    <a:pt x="69" y="100"/>
                    <a:pt x="69" y="100"/>
                  </a:cubicBezTo>
                  <a:cubicBezTo>
                    <a:pt x="67" y="99"/>
                    <a:pt x="67" y="99"/>
                    <a:pt x="67" y="99"/>
                  </a:cubicBezTo>
                  <a:cubicBezTo>
                    <a:pt x="67" y="99"/>
                    <a:pt x="65" y="100"/>
                    <a:pt x="65" y="100"/>
                  </a:cubicBezTo>
                  <a:cubicBezTo>
                    <a:pt x="32" y="118"/>
                    <a:pt x="32" y="118"/>
                    <a:pt x="32" y="118"/>
                  </a:cubicBezTo>
                  <a:cubicBezTo>
                    <a:pt x="34" y="109"/>
                    <a:pt x="39" y="81"/>
                    <a:pt x="39" y="81"/>
                  </a:cubicBezTo>
                  <a:cubicBezTo>
                    <a:pt x="40" y="79"/>
                    <a:pt x="40" y="79"/>
                    <a:pt x="40" y="79"/>
                  </a:cubicBezTo>
                  <a:cubicBezTo>
                    <a:pt x="40" y="79"/>
                    <a:pt x="38" y="77"/>
                    <a:pt x="38" y="77"/>
                  </a:cubicBezTo>
                  <a:cubicBezTo>
                    <a:pt x="10" y="52"/>
                    <a:pt x="10" y="52"/>
                    <a:pt x="10" y="52"/>
                  </a:cubicBezTo>
                  <a:cubicBezTo>
                    <a:pt x="20" y="51"/>
                    <a:pt x="48" y="47"/>
                    <a:pt x="48" y="47"/>
                  </a:cubicBezTo>
                  <a:lnTo>
                    <a:pt x="50" y="47"/>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6149"/>
                                        </p:tgtEl>
                                        <p:attrNameLst>
                                          <p:attrName>style.visibility</p:attrName>
                                        </p:attrNameLst>
                                      </p:cBhvr>
                                      <p:to>
                                        <p:strVal val="visible"/>
                                      </p:to>
                                    </p:set>
                                    <p:animEffect>
                                      <p:cBhvr>
                                        <p:cTn id="7" dur="500"/>
                                        <p:tgtEl>
                                          <p:spTgt spid="61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152"/>
                                        </p:tgtEl>
                                        <p:attrNameLst>
                                          <p:attrName>style.visibility</p:attrName>
                                        </p:attrNameLst>
                                      </p:cBhvr>
                                      <p:to>
                                        <p:strVal val="visible"/>
                                      </p:to>
                                    </p:set>
                                    <p:animEffect>
                                      <p:cBhvr>
                                        <p:cTn id="11" dur="500"/>
                                        <p:tgtEl>
                                          <p:spTgt spid="6152"/>
                                        </p:tgtEl>
                                      </p:cBhvr>
                                    </p:animEffect>
                                  </p:childTnLst>
                                </p:cTn>
                              </p:par>
                            </p:childTnLst>
                          </p:cTn>
                        </p:par>
                        <p:par>
                          <p:cTn id="12" fill="hold">
                            <p:stCondLst>
                              <p:cond delay="1000"/>
                            </p:stCondLst>
                            <p:childTnLst>
                              <p:par>
                                <p:cTn id="13" presetID="23" presetClass="entr" presetSubtype="36" fill="hold" grpId="0" nodeType="afterEffect">
                                  <p:stCondLst>
                                    <p:cond delay="0"/>
                                  </p:stCondLst>
                                  <p:iterate type="lt">
                                    <p:tmPct val="17000"/>
                                  </p:iterate>
                                  <p:childTnLst>
                                    <p:set>
                                      <p:cBhvr>
                                        <p:cTn id="14" dur="1" fill="hold">
                                          <p:stCondLst>
                                            <p:cond delay="0"/>
                                          </p:stCondLst>
                                        </p:cTn>
                                        <p:tgtEl>
                                          <p:spTgt spid="6150"/>
                                        </p:tgtEl>
                                        <p:attrNameLst>
                                          <p:attrName>style.visibility</p:attrName>
                                        </p:attrNameLst>
                                      </p:cBhvr>
                                      <p:to>
                                        <p:strVal val="visible"/>
                                      </p:to>
                                    </p:set>
                                    <p:anim calcmode="lin" valueType="num">
                                      <p:cBhvr>
                                        <p:cTn id="15" dur="500" fill="hold"/>
                                        <p:tgtEl>
                                          <p:spTgt spid="6150"/>
                                        </p:tgtEl>
                                        <p:attrNameLst>
                                          <p:attrName>ppt_w</p:attrName>
                                        </p:attrNameLst>
                                      </p:cBhvr>
                                      <p:tavLst>
                                        <p:tav tm="0">
                                          <p:val>
                                            <p:strVal val="(6*min(max(#ppt_w*#ppt_h,.3),1)-7.4)/-.7*#ppt_w"/>
                                          </p:val>
                                        </p:tav>
                                        <p:tav tm="100000">
                                          <p:val>
                                            <p:strVal val="#ppt_w"/>
                                          </p:val>
                                        </p:tav>
                                      </p:tavLst>
                                    </p:anim>
                                    <p:anim calcmode="lin" valueType="num">
                                      <p:cBhvr>
                                        <p:cTn id="16" dur="500" fill="hold"/>
                                        <p:tgtEl>
                                          <p:spTgt spid="6150"/>
                                        </p:tgtEl>
                                        <p:attrNameLst>
                                          <p:attrName>ppt_h</p:attrName>
                                        </p:attrNameLst>
                                      </p:cBhvr>
                                      <p:tavLst>
                                        <p:tav tm="0">
                                          <p:val>
                                            <p:strVal val="(6*min(max(#ppt_w*#ppt_h,.3),1)-7.4)/-.7*#ppt_h"/>
                                          </p:val>
                                        </p:tav>
                                        <p:tav tm="100000">
                                          <p:val>
                                            <p:strVal val="#ppt_h"/>
                                          </p:val>
                                        </p:tav>
                                      </p:tavLst>
                                    </p:anim>
                                    <p:anim calcmode="lin" valueType="num">
                                      <p:cBhvr>
                                        <p:cTn id="17" dur="500" fill="hold"/>
                                        <p:tgtEl>
                                          <p:spTgt spid="6150"/>
                                        </p:tgtEl>
                                        <p:attrNameLst>
                                          <p:attrName>ppt_x</p:attrName>
                                        </p:attrNameLst>
                                      </p:cBhvr>
                                      <p:tavLst>
                                        <p:tav tm="0">
                                          <p:val>
                                            <p:fltVal val="0.5"/>
                                          </p:val>
                                        </p:tav>
                                        <p:tav tm="100000">
                                          <p:val>
                                            <p:strVal val="#ppt_x"/>
                                          </p:val>
                                        </p:tav>
                                      </p:tavLst>
                                    </p:anim>
                                    <p:anim calcmode="lin" valueType="num">
                                      <p:cBhvr>
                                        <p:cTn id="18" dur="500" fill="hold"/>
                                        <p:tgtEl>
                                          <p:spTgt spid="6150"/>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1255"/>
                            </p:stCondLst>
                            <p:childTnLst>
                              <p:par>
                                <p:cTn id="20" presetID="9" presetClass="entr" presetSubtype="0" fill="hold" grpId="0" nodeType="afterEffect">
                                  <p:stCondLst>
                                    <p:cond delay="0"/>
                                  </p:stCondLst>
                                  <p:childTnLst>
                                    <p:set>
                                      <p:cBhvr>
                                        <p:cTn id="21" dur="1" fill="hold">
                                          <p:stCondLst>
                                            <p:cond delay="0"/>
                                          </p:stCondLst>
                                        </p:cTn>
                                        <p:tgtEl>
                                          <p:spTgt spid="6151"/>
                                        </p:tgtEl>
                                        <p:attrNameLst>
                                          <p:attrName>style.visibility</p:attrName>
                                        </p:attrNameLst>
                                      </p:cBhvr>
                                      <p:to>
                                        <p:strVal val="visible"/>
                                      </p:to>
                                    </p:set>
                                    <p:animEffect>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P spid="6150" grpId="0" bldLvl="0" autoUpdateAnimBg="0"/>
      <p:bldP spid="6151"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文本框 4"/>
          <p:cNvSpPr>
            <a:spLocks noChangeArrowheads="1"/>
          </p:cNvSpPr>
          <p:nvPr/>
        </p:nvSpPr>
        <p:spPr bwMode="auto">
          <a:xfrm>
            <a:off x="247650" y="55563"/>
            <a:ext cx="262382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4800" b="1">
                <a:solidFill>
                  <a:schemeClr val="bg1"/>
                </a:solidFill>
                <a:latin typeface="Calibri" panose="020F0502020204030204" pitchFamily="34" charset="0"/>
                <a:sym typeface="Calibri" panose="020F0502020204030204" pitchFamily="34" charset="0"/>
              </a:rPr>
              <a:t>模式对比</a:t>
            </a:r>
            <a:endParaRPr lang="zh-CN" altLang="en-US" sz="4800" b="1">
              <a:solidFill>
                <a:schemeClr val="bg1"/>
              </a:solidFill>
              <a:latin typeface="Calibri" panose="020F0502020204030204" pitchFamily="34" charset="0"/>
              <a:sym typeface="Calibri" panose="020F0502020204030204" pitchFamily="34" charset="0"/>
            </a:endParaRPr>
          </a:p>
        </p:txBody>
      </p:sp>
      <p:sp>
        <p:nvSpPr>
          <p:cNvPr id="7223" name="文本框 61"/>
          <p:cNvSpPr>
            <a:spLocks noChangeArrowheads="1"/>
          </p:cNvSpPr>
          <p:nvPr/>
        </p:nvSpPr>
        <p:spPr bwMode="auto">
          <a:xfrm>
            <a:off x="247650" y="1060450"/>
            <a:ext cx="54641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sz="2800" b="1">
                <a:solidFill>
                  <a:srgbClr val="249F86"/>
                </a:solidFill>
                <a:latin typeface="Calibri" panose="020F0502020204030204" pitchFamily="34" charset="0"/>
                <a:sym typeface="Calibri" panose="020F0502020204030204" pitchFamily="34" charset="0"/>
              </a:rPr>
              <a:t>Pull </a:t>
            </a:r>
            <a:r>
              <a:rPr lang="zh-CN" altLang="en-US" sz="2800" b="1">
                <a:solidFill>
                  <a:srgbClr val="249F86"/>
                </a:solidFill>
                <a:latin typeface="Calibri" panose="020F0502020204030204" pitchFamily="34" charset="0"/>
                <a:sym typeface="Calibri" panose="020F0502020204030204" pitchFamily="34" charset="0"/>
              </a:rPr>
              <a:t>拉取模式 </a:t>
            </a:r>
            <a:r>
              <a:rPr lang="en-US" altLang="zh-CN" sz="2800" b="1">
                <a:solidFill>
                  <a:srgbClr val="249F86"/>
                </a:solidFill>
                <a:latin typeface="Calibri" panose="020F0502020204030204" pitchFamily="34" charset="0"/>
                <a:sym typeface="Calibri" panose="020F0502020204030204" pitchFamily="34" charset="0"/>
              </a:rPr>
              <a:t>VS  Push </a:t>
            </a:r>
            <a:r>
              <a:rPr lang="zh-CN" altLang="en-US" sz="2800" b="1">
                <a:solidFill>
                  <a:srgbClr val="249F86"/>
                </a:solidFill>
                <a:latin typeface="Calibri" panose="020F0502020204030204" pitchFamily="34" charset="0"/>
                <a:sym typeface="Calibri" panose="020F0502020204030204" pitchFamily="34" charset="0"/>
              </a:rPr>
              <a:t>推送模式</a:t>
            </a:r>
            <a:endParaRPr lang="zh-CN" altLang="en-US" sz="2800" b="1">
              <a:solidFill>
                <a:srgbClr val="249F86"/>
              </a:solidFill>
              <a:latin typeface="Calibri" panose="020F0502020204030204" pitchFamily="34" charset="0"/>
              <a:sym typeface="Calibri" panose="020F0502020204030204" pitchFamily="34" charset="0"/>
            </a:endParaRPr>
          </a:p>
        </p:txBody>
      </p:sp>
      <p:sp>
        <p:nvSpPr>
          <p:cNvPr id="7224" name="矩形 62"/>
          <p:cNvSpPr>
            <a:spLocks noChangeArrowheads="1"/>
          </p:cNvSpPr>
          <p:nvPr/>
        </p:nvSpPr>
        <p:spPr bwMode="auto">
          <a:xfrm>
            <a:off x="801688" y="1843088"/>
            <a:ext cx="6965950" cy="74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0" indent="0" algn="l" eaLnBrk="1" hangingPunct="1">
              <a:lnSpc>
                <a:spcPts val="1700"/>
              </a:lnSpc>
              <a:buFont typeface="Arial" panose="020B0604020202090204" pitchFamily="34" charset="0"/>
              <a:buNone/>
            </a:pPr>
            <a:r>
              <a:rPr lang="zh-CN" altLang="en-US" sz="1600">
                <a:solidFill>
                  <a:schemeClr val="bg1"/>
                </a:solidFill>
                <a:latin typeface="Calibri" panose="020F0502020204030204" pitchFamily="34" charset="0"/>
                <a:sym typeface="宋体" panose="02010600030101010101" pitchFamily="2" charset="-122"/>
              </a:rPr>
              <a:t>相同点：</a:t>
            </a:r>
            <a:endParaRPr lang="zh-CN" altLang="en-US" sz="1600">
              <a:solidFill>
                <a:schemeClr val="bg1"/>
              </a:solidFill>
              <a:latin typeface="Calibri" panose="020F0502020204030204" pitchFamily="34" charset="0"/>
              <a:sym typeface="宋体" panose="02010600030101010101" pitchFamily="2" charset="-122"/>
            </a:endParaRPr>
          </a:p>
          <a:p>
            <a:pPr marL="0" indent="0" algn="l" eaLnBrk="1" hangingPunct="1">
              <a:lnSpc>
                <a:spcPts val="1700"/>
              </a:lnSpc>
              <a:buFont typeface="Arial" panose="020B0604020202090204" pitchFamily="34" charset="0"/>
              <a:buNone/>
            </a:pPr>
            <a:endParaRPr lang="zh-CN" altLang="en-US" sz="1600">
              <a:solidFill>
                <a:schemeClr val="bg1"/>
              </a:solidFill>
              <a:latin typeface="Calibri" panose="020F0502020204030204" pitchFamily="34" charset="0"/>
              <a:sym typeface="宋体" panose="02010600030101010101" pitchFamily="2" charset="-122"/>
            </a:endParaRPr>
          </a:p>
          <a:p>
            <a:pPr marL="285750" indent="-285750" algn="l" eaLnBrk="1" hangingPunct="1">
              <a:lnSpc>
                <a:spcPts val="1700"/>
              </a:lnSpc>
              <a:buFont typeface="Arial" panose="020B0604020202090204" pitchFamily="34" charset="0"/>
              <a:buChar char="•"/>
            </a:pPr>
            <a:r>
              <a:rPr lang="zh-CN" altLang="en-US" sz="1600">
                <a:solidFill>
                  <a:schemeClr val="bg1"/>
                </a:solidFill>
                <a:latin typeface="Calibri" panose="020F0502020204030204" pitchFamily="34" charset="0"/>
                <a:sym typeface="宋体" panose="02010600030101010101" pitchFamily="2" charset="-122"/>
              </a:rPr>
              <a:t>都是数据传输交流的方式</a:t>
            </a:r>
            <a:endParaRPr lang="zh-CN" altLang="en-US" sz="1600">
              <a:solidFill>
                <a:schemeClr val="bg1"/>
              </a:solidFill>
              <a:latin typeface="Calibri" panose="020F0502020204030204" pitchFamily="34" charset="0"/>
              <a:sym typeface="宋体" panose="02010600030101010101" pitchFamily="2" charset="-122"/>
            </a:endParaRPr>
          </a:p>
        </p:txBody>
      </p:sp>
      <p:sp>
        <p:nvSpPr>
          <p:cNvPr id="2" name="矩形 62"/>
          <p:cNvSpPr>
            <a:spLocks noChangeArrowheads="1"/>
          </p:cNvSpPr>
          <p:nvPr/>
        </p:nvSpPr>
        <p:spPr bwMode="auto">
          <a:xfrm>
            <a:off x="801688" y="2855913"/>
            <a:ext cx="6965950" cy="963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0" indent="0" algn="l" eaLnBrk="1" hangingPunct="1">
              <a:lnSpc>
                <a:spcPts val="1700"/>
              </a:lnSpc>
              <a:buFont typeface="Arial" panose="020B0604020202090204" pitchFamily="34" charset="0"/>
              <a:buNone/>
            </a:pPr>
            <a:r>
              <a:rPr lang="zh-CN" altLang="en-US" sz="1600">
                <a:solidFill>
                  <a:schemeClr val="bg1"/>
                </a:solidFill>
                <a:latin typeface="Calibri" panose="020F0502020204030204" pitchFamily="34" charset="0"/>
                <a:sym typeface="宋体" panose="02010600030101010101" pitchFamily="2" charset="-122"/>
              </a:rPr>
              <a:t>不同点：</a:t>
            </a:r>
            <a:endParaRPr lang="zh-CN" altLang="en-US" sz="1600">
              <a:solidFill>
                <a:schemeClr val="bg1"/>
              </a:solidFill>
              <a:latin typeface="Calibri" panose="020F0502020204030204" pitchFamily="34" charset="0"/>
              <a:sym typeface="宋体" panose="02010600030101010101" pitchFamily="2" charset="-122"/>
            </a:endParaRPr>
          </a:p>
          <a:p>
            <a:pPr marL="0" indent="0" algn="l" eaLnBrk="1" hangingPunct="1">
              <a:lnSpc>
                <a:spcPts val="1700"/>
              </a:lnSpc>
              <a:buFont typeface="Arial" panose="020B0604020202090204" pitchFamily="34" charset="0"/>
              <a:buNone/>
            </a:pPr>
            <a:endParaRPr lang="zh-CN" altLang="en-US" sz="1600">
              <a:solidFill>
                <a:schemeClr val="bg1"/>
              </a:solidFill>
              <a:latin typeface="Calibri" panose="020F0502020204030204" pitchFamily="34" charset="0"/>
              <a:sym typeface="宋体" panose="02010600030101010101" pitchFamily="2" charset="-122"/>
            </a:endParaRPr>
          </a:p>
          <a:p>
            <a:pPr marL="285750" indent="-285750" algn="l" eaLnBrk="1" hangingPunct="1">
              <a:lnSpc>
                <a:spcPts val="1700"/>
              </a:lnSpc>
              <a:buFont typeface="Arial" panose="020B0604020202090204" pitchFamily="34" charset="0"/>
              <a:buChar char="•"/>
            </a:pPr>
            <a:r>
              <a:rPr lang="en-US" altLang="zh-CN" sz="1600">
                <a:solidFill>
                  <a:schemeClr val="bg1"/>
                </a:solidFill>
                <a:latin typeface="Calibri" panose="020F0502020204030204" pitchFamily="34" charset="0"/>
                <a:sym typeface="宋体" panose="02010600030101010101" pitchFamily="2" charset="-122"/>
              </a:rPr>
              <a:t>pull </a:t>
            </a:r>
            <a:r>
              <a:rPr lang="zh-CN" altLang="en-US" sz="1600">
                <a:solidFill>
                  <a:schemeClr val="bg1"/>
                </a:solidFill>
                <a:latin typeface="Calibri" panose="020F0502020204030204" pitchFamily="34" charset="0"/>
                <a:sym typeface="宋体" panose="02010600030101010101" pitchFamily="2" charset="-122"/>
              </a:rPr>
              <a:t>拉取模式更注重于数据的消费者</a:t>
            </a:r>
            <a:endParaRPr lang="zh-CN" altLang="en-US" sz="1600">
              <a:solidFill>
                <a:schemeClr val="bg1"/>
              </a:solidFill>
              <a:latin typeface="Calibri" panose="020F0502020204030204" pitchFamily="34" charset="0"/>
              <a:sym typeface="宋体" panose="02010600030101010101" pitchFamily="2" charset="-122"/>
            </a:endParaRPr>
          </a:p>
          <a:p>
            <a:pPr marL="285750" indent="-285750" algn="l" eaLnBrk="1" hangingPunct="1">
              <a:lnSpc>
                <a:spcPts val="1700"/>
              </a:lnSpc>
              <a:buFont typeface="Arial" panose="020B0604020202090204" pitchFamily="34" charset="0"/>
              <a:buChar char="•"/>
            </a:pPr>
            <a:r>
              <a:rPr lang="en-US" altLang="zh-CN" sz="1600">
                <a:solidFill>
                  <a:schemeClr val="bg1"/>
                </a:solidFill>
                <a:latin typeface="Calibri" panose="020F0502020204030204" pitchFamily="34" charset="0"/>
                <a:sym typeface="宋体" panose="02010600030101010101" pitchFamily="2" charset="-122"/>
              </a:rPr>
              <a:t>push </a:t>
            </a:r>
            <a:r>
              <a:rPr lang="zh-CN" altLang="en-US" sz="1600">
                <a:solidFill>
                  <a:schemeClr val="bg1"/>
                </a:solidFill>
                <a:latin typeface="Calibri" panose="020F0502020204030204" pitchFamily="34" charset="0"/>
                <a:sym typeface="宋体" panose="02010600030101010101" pitchFamily="2" charset="-122"/>
              </a:rPr>
              <a:t>推送模式更注重于数据的生产者</a:t>
            </a:r>
            <a:endParaRPr lang="zh-CN" altLang="en-US" sz="1600">
              <a:solidFill>
                <a:schemeClr val="bg1"/>
              </a:solidFill>
              <a:latin typeface="Calibri" panose="020F0502020204030204" pitchFamily="34" charset="0"/>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3357245" y="4118610"/>
            <a:ext cx="8696960" cy="2466340"/>
          </a:xfrm>
          <a:prstGeom prst="rect">
            <a:avLst/>
          </a:prstGeom>
        </p:spPr>
      </p:pic>
      <p:pic>
        <p:nvPicPr>
          <p:cNvPr id="4" name="图片 3"/>
          <p:cNvPicPr>
            <a:picLocks noChangeAspect="1"/>
          </p:cNvPicPr>
          <p:nvPr/>
        </p:nvPicPr>
        <p:blipFill>
          <a:blip r:embed="rId3"/>
          <a:stretch>
            <a:fillRect/>
          </a:stretch>
        </p:blipFill>
        <p:spPr>
          <a:xfrm>
            <a:off x="6631305" y="895350"/>
            <a:ext cx="5422900" cy="3035300"/>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p:cBhvr>
                                        <p:cTn id="7" dur="500"/>
                                        <p:tgtEl>
                                          <p:spTgt spid="717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223"/>
                                        </p:tgtEl>
                                        <p:attrNameLst>
                                          <p:attrName>style.visibility</p:attrName>
                                        </p:attrNameLst>
                                      </p:cBhvr>
                                      <p:to>
                                        <p:strVal val="visible"/>
                                      </p:to>
                                    </p:set>
                                    <p:animEffect>
                                      <p:cBhvr>
                                        <p:cTn id="11" dur="500"/>
                                        <p:tgtEl>
                                          <p:spTgt spid="722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224"/>
                                        </p:tgtEl>
                                        <p:attrNameLst>
                                          <p:attrName>style.visibility</p:attrName>
                                        </p:attrNameLst>
                                      </p:cBhvr>
                                      <p:to>
                                        <p:strVal val="visible"/>
                                      </p:to>
                                    </p:set>
                                    <p:animEffect>
                                      <p:cBhvr>
                                        <p:cTn id="15" dur="650"/>
                                        <p:tgtEl>
                                          <p:spTgt spid="72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p:cBhvr>
                                        <p:cTn id="20" dur="65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1000" fill="hold"/>
                                        <p:tgtEl>
                                          <p:spTgt spid="3"/>
                                        </p:tgtEl>
                                        <p:attrNameLst>
                                          <p:attrName>ppt_x</p:attrName>
                                        </p:attrNameLst>
                                      </p:cBhvr>
                                      <p:tavLst>
                                        <p:tav tm="0">
                                          <p:val>
                                            <p:strVal val="#ppt_x"/>
                                          </p:val>
                                        </p:tav>
                                        <p:tav tm="100000">
                                          <p:val>
                                            <p:strVal val="#ppt_x"/>
                                          </p:val>
                                        </p:tav>
                                      </p:tavLst>
                                    </p:anim>
                                    <p:anim calcmode="lin" valueType="num">
                                      <p:cBhvr additive="base">
                                        <p:cTn id="26"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5"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heckerboard(down)">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autoUpdateAnimBg="0"/>
      <p:bldP spid="7223" grpId="0" bldLvl="0" autoUpdateAnimBg="0"/>
      <p:bldP spid="7224" grpId="0" bldLvl="0" autoUpdateAnimBg="0"/>
      <p:bldP spid="2"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8196"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矩形 3"/>
          <p:cNvSpPr>
            <a:spLocks noChangeArrowheads="1"/>
          </p:cNvSpPr>
          <p:nvPr/>
        </p:nvSpPr>
        <p:spPr bwMode="auto">
          <a:xfrm>
            <a:off x="0" y="2171700"/>
            <a:ext cx="12192000" cy="262890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46" name="文本框 5"/>
          <p:cNvSpPr>
            <a:spLocks noChangeArrowheads="1"/>
          </p:cNvSpPr>
          <p:nvPr/>
        </p:nvSpPr>
        <p:spPr bwMode="auto">
          <a:xfrm>
            <a:off x="4355783" y="2921318"/>
            <a:ext cx="350075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sz="6000" b="1">
                <a:solidFill>
                  <a:schemeClr val="bg1"/>
                </a:solidFill>
                <a:latin typeface="Calibri" panose="020F0502020204030204" pitchFamily="34" charset="0"/>
                <a:sym typeface="Calibri" panose="020F0502020204030204" pitchFamily="34" charset="0"/>
              </a:rPr>
              <a:t>RxJs</a:t>
            </a:r>
            <a:r>
              <a:rPr lang="zh-CN" altLang="en-US" sz="6000" b="1">
                <a:solidFill>
                  <a:schemeClr val="bg1"/>
                </a:solidFill>
                <a:latin typeface="Calibri" panose="020F0502020204030204" pitchFamily="34" charset="0"/>
                <a:sym typeface="Calibri" panose="020F0502020204030204" pitchFamily="34" charset="0"/>
              </a:rPr>
              <a:t>定义</a:t>
            </a:r>
            <a:endParaRPr lang="zh-CN" altLang="en-US" sz="6000" b="1">
              <a:solidFill>
                <a:schemeClr val="bg1"/>
              </a:solidFill>
              <a:latin typeface="Calibri" panose="020F0502020204030204" pitchFamily="34" charset="0"/>
              <a:sym typeface="Calibri" panose="020F0502020204030204" pitchFamily="34" charset="0"/>
            </a:endParaRPr>
          </a:p>
        </p:txBody>
      </p:sp>
      <p:grpSp>
        <p:nvGrpSpPr>
          <p:cNvPr id="10248" name="Group 8"/>
          <p:cNvGrpSpPr/>
          <p:nvPr/>
        </p:nvGrpSpPr>
        <p:grpSpPr bwMode="auto">
          <a:xfrm>
            <a:off x="5645150" y="1716088"/>
            <a:ext cx="889000" cy="889000"/>
            <a:chOff x="0" y="0"/>
            <a:chExt cx="888824" cy="888824"/>
          </a:xfrm>
        </p:grpSpPr>
        <p:sp>
          <p:nvSpPr>
            <p:cNvPr id="8201" name="矩形 4"/>
            <p:cNvSpPr>
              <a:spLocks noChangeArrowheads="1"/>
            </p:cNvSpPr>
            <p:nvPr/>
          </p:nvSpPr>
          <p:spPr bwMode="auto">
            <a:xfrm rot="2700000">
              <a:off x="0" y="0"/>
              <a:ext cx="888824" cy="888824"/>
            </a:xfrm>
            <a:prstGeom prst="rect">
              <a:avLst/>
            </a:prstGeom>
            <a:solidFill>
              <a:srgbClr val="2F374C"/>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a:solidFill>
                  <a:srgbClr val="A5A5A5"/>
                </a:solidFill>
                <a:latin typeface="宋体" panose="02010600030101010101" pitchFamily="2" charset="-122"/>
                <a:sym typeface="宋体" panose="02010600030101010101" pitchFamily="2" charset="-122"/>
              </a:endParaRPr>
            </a:p>
          </p:txBody>
        </p:sp>
        <p:grpSp>
          <p:nvGrpSpPr>
            <p:cNvPr id="8202" name="Group 10"/>
            <p:cNvGrpSpPr/>
            <p:nvPr/>
          </p:nvGrpSpPr>
          <p:grpSpPr bwMode="auto">
            <a:xfrm>
              <a:off x="193587" y="234862"/>
              <a:ext cx="501650" cy="419100"/>
              <a:chOff x="0" y="0"/>
              <a:chExt cx="501650" cy="419100"/>
            </a:xfrm>
          </p:grpSpPr>
          <p:sp>
            <p:nvSpPr>
              <p:cNvPr id="8203" name="Freeform 14"/>
              <p:cNvSpPr>
                <a:spLocks noEditPoints="1" noChangeArrowheads="1"/>
              </p:cNvSpPr>
              <p:nvPr/>
            </p:nvSpPr>
            <p:spPr bwMode="auto">
              <a:xfrm>
                <a:off x="0" y="0"/>
                <a:ext cx="501650" cy="419100"/>
              </a:xfrm>
              <a:custGeom>
                <a:avLst/>
                <a:gdLst>
                  <a:gd name="T0" fmla="*/ 34465 w 131"/>
                  <a:gd name="T1" fmla="*/ 0 h 109"/>
                  <a:gd name="T2" fmla="*/ 0 w 131"/>
                  <a:gd name="T3" fmla="*/ 34605 h 109"/>
                  <a:gd name="T4" fmla="*/ 0 w 131"/>
                  <a:gd name="T5" fmla="*/ 384495 h 109"/>
                  <a:gd name="T6" fmla="*/ 34465 w 131"/>
                  <a:gd name="T7" fmla="*/ 419100 h 109"/>
                  <a:gd name="T8" fmla="*/ 467185 w 131"/>
                  <a:gd name="T9" fmla="*/ 419100 h 109"/>
                  <a:gd name="T10" fmla="*/ 501650 w 131"/>
                  <a:gd name="T11" fmla="*/ 384495 h 109"/>
                  <a:gd name="T12" fmla="*/ 501650 w 131"/>
                  <a:gd name="T13" fmla="*/ 34605 h 109"/>
                  <a:gd name="T14" fmla="*/ 467185 w 131"/>
                  <a:gd name="T15" fmla="*/ 0 h 109"/>
                  <a:gd name="T16" fmla="*/ 34465 w 131"/>
                  <a:gd name="T17" fmla="*/ 0 h 109"/>
                  <a:gd name="T18" fmla="*/ 34465 w 131"/>
                  <a:gd name="T19" fmla="*/ 34605 h 109"/>
                  <a:gd name="T20" fmla="*/ 467185 w 131"/>
                  <a:gd name="T21" fmla="*/ 34605 h 109"/>
                  <a:gd name="T22" fmla="*/ 467185 w 131"/>
                  <a:gd name="T23" fmla="*/ 249922 h 109"/>
                  <a:gd name="T24" fmla="*/ 382939 w 131"/>
                  <a:gd name="T25" fmla="*/ 169178 h 109"/>
                  <a:gd name="T26" fmla="*/ 367621 w 131"/>
                  <a:gd name="T27" fmla="*/ 169178 h 109"/>
                  <a:gd name="T28" fmla="*/ 275716 w 131"/>
                  <a:gd name="T29" fmla="*/ 257612 h 109"/>
                  <a:gd name="T30" fmla="*/ 145517 w 131"/>
                  <a:gd name="T31" fmla="*/ 126883 h 109"/>
                  <a:gd name="T32" fmla="*/ 137858 w 131"/>
                  <a:gd name="T33" fmla="*/ 123039 h 109"/>
                  <a:gd name="T34" fmla="*/ 130199 w 131"/>
                  <a:gd name="T35" fmla="*/ 126883 h 109"/>
                  <a:gd name="T36" fmla="*/ 34465 w 131"/>
                  <a:gd name="T37" fmla="*/ 226852 h 109"/>
                  <a:gd name="T38" fmla="*/ 34465 w 131"/>
                  <a:gd name="T39" fmla="*/ 226852 h 109"/>
                  <a:gd name="T40" fmla="*/ 34465 w 131"/>
                  <a:gd name="T41" fmla="*/ 34605 h 109"/>
                  <a:gd name="T42" fmla="*/ 34465 w 131"/>
                  <a:gd name="T43" fmla="*/ 269147 h 109"/>
                  <a:gd name="T44" fmla="*/ 137858 w 131"/>
                  <a:gd name="T45" fmla="*/ 161488 h 109"/>
                  <a:gd name="T46" fmla="*/ 287204 w 131"/>
                  <a:gd name="T47" fmla="*/ 311441 h 109"/>
                  <a:gd name="T48" fmla="*/ 294863 w 131"/>
                  <a:gd name="T49" fmla="*/ 315286 h 109"/>
                  <a:gd name="T50" fmla="*/ 302522 w 131"/>
                  <a:gd name="T51" fmla="*/ 311441 h 109"/>
                  <a:gd name="T52" fmla="*/ 310181 w 131"/>
                  <a:gd name="T53" fmla="*/ 307596 h 109"/>
                  <a:gd name="T54" fmla="*/ 310181 w 131"/>
                  <a:gd name="T55" fmla="*/ 292217 h 109"/>
                  <a:gd name="T56" fmla="*/ 294863 w 131"/>
                  <a:gd name="T57" fmla="*/ 280682 h 109"/>
                  <a:gd name="T58" fmla="*/ 375280 w 131"/>
                  <a:gd name="T59" fmla="*/ 199938 h 109"/>
                  <a:gd name="T60" fmla="*/ 467185 w 131"/>
                  <a:gd name="T61" fmla="*/ 288372 h 109"/>
                  <a:gd name="T62" fmla="*/ 467185 w 131"/>
                  <a:gd name="T63" fmla="*/ 384495 h 109"/>
                  <a:gd name="T64" fmla="*/ 34465 w 131"/>
                  <a:gd name="T65" fmla="*/ 384495 h 109"/>
                  <a:gd name="T66" fmla="*/ 34465 w 131"/>
                  <a:gd name="T67" fmla="*/ 269147 h 1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1"/>
                  <a:gd name="T103" fmla="*/ 0 h 109"/>
                  <a:gd name="T104" fmla="*/ 131 w 131"/>
                  <a:gd name="T105" fmla="*/ 109 h 10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1" h="109">
                    <a:moveTo>
                      <a:pt x="9" y="0"/>
                    </a:moveTo>
                    <a:cubicBezTo>
                      <a:pt x="4" y="0"/>
                      <a:pt x="0" y="4"/>
                      <a:pt x="0" y="9"/>
                    </a:cubicBezTo>
                    <a:cubicBezTo>
                      <a:pt x="0" y="100"/>
                      <a:pt x="0" y="100"/>
                      <a:pt x="0" y="100"/>
                    </a:cubicBezTo>
                    <a:cubicBezTo>
                      <a:pt x="0" y="105"/>
                      <a:pt x="4" y="109"/>
                      <a:pt x="9" y="109"/>
                    </a:cubicBezTo>
                    <a:cubicBezTo>
                      <a:pt x="122" y="109"/>
                      <a:pt x="122" y="109"/>
                      <a:pt x="122" y="109"/>
                    </a:cubicBezTo>
                    <a:cubicBezTo>
                      <a:pt x="127" y="109"/>
                      <a:pt x="131" y="105"/>
                      <a:pt x="131" y="100"/>
                    </a:cubicBezTo>
                    <a:cubicBezTo>
                      <a:pt x="131" y="9"/>
                      <a:pt x="131" y="9"/>
                      <a:pt x="131" y="9"/>
                    </a:cubicBezTo>
                    <a:cubicBezTo>
                      <a:pt x="131" y="4"/>
                      <a:pt x="127" y="0"/>
                      <a:pt x="122" y="0"/>
                    </a:cubicBezTo>
                    <a:lnTo>
                      <a:pt x="9" y="0"/>
                    </a:lnTo>
                    <a:close/>
                    <a:moveTo>
                      <a:pt x="9" y="9"/>
                    </a:moveTo>
                    <a:cubicBezTo>
                      <a:pt x="122" y="9"/>
                      <a:pt x="122" y="9"/>
                      <a:pt x="122" y="9"/>
                    </a:cubicBezTo>
                    <a:cubicBezTo>
                      <a:pt x="122" y="65"/>
                      <a:pt x="122" y="65"/>
                      <a:pt x="122" y="65"/>
                    </a:cubicBezTo>
                    <a:cubicBezTo>
                      <a:pt x="100" y="44"/>
                      <a:pt x="100" y="44"/>
                      <a:pt x="100" y="44"/>
                    </a:cubicBezTo>
                    <a:cubicBezTo>
                      <a:pt x="99" y="43"/>
                      <a:pt x="97" y="43"/>
                      <a:pt x="96" y="44"/>
                    </a:cubicBezTo>
                    <a:cubicBezTo>
                      <a:pt x="72" y="67"/>
                      <a:pt x="72" y="67"/>
                      <a:pt x="72" y="67"/>
                    </a:cubicBezTo>
                    <a:cubicBezTo>
                      <a:pt x="38" y="33"/>
                      <a:pt x="38" y="33"/>
                      <a:pt x="38" y="33"/>
                    </a:cubicBezTo>
                    <a:cubicBezTo>
                      <a:pt x="38" y="33"/>
                      <a:pt x="37" y="32"/>
                      <a:pt x="36" y="32"/>
                    </a:cubicBezTo>
                    <a:cubicBezTo>
                      <a:pt x="36" y="32"/>
                      <a:pt x="35" y="33"/>
                      <a:pt x="34" y="33"/>
                    </a:cubicBezTo>
                    <a:cubicBezTo>
                      <a:pt x="34" y="33"/>
                      <a:pt x="10" y="59"/>
                      <a:pt x="9" y="59"/>
                    </a:cubicBezTo>
                    <a:cubicBezTo>
                      <a:pt x="9" y="59"/>
                      <a:pt x="9" y="59"/>
                      <a:pt x="9" y="59"/>
                    </a:cubicBezTo>
                    <a:cubicBezTo>
                      <a:pt x="9" y="59"/>
                      <a:pt x="9" y="9"/>
                      <a:pt x="9" y="9"/>
                    </a:cubicBezTo>
                    <a:close/>
                    <a:moveTo>
                      <a:pt x="9" y="70"/>
                    </a:moveTo>
                    <a:cubicBezTo>
                      <a:pt x="36" y="42"/>
                      <a:pt x="36" y="42"/>
                      <a:pt x="36" y="42"/>
                    </a:cubicBezTo>
                    <a:cubicBezTo>
                      <a:pt x="75" y="81"/>
                      <a:pt x="75" y="81"/>
                      <a:pt x="75" y="81"/>
                    </a:cubicBezTo>
                    <a:cubicBezTo>
                      <a:pt x="76" y="82"/>
                      <a:pt x="77" y="82"/>
                      <a:pt x="77" y="82"/>
                    </a:cubicBezTo>
                    <a:cubicBezTo>
                      <a:pt x="78" y="82"/>
                      <a:pt x="79" y="82"/>
                      <a:pt x="79" y="81"/>
                    </a:cubicBezTo>
                    <a:cubicBezTo>
                      <a:pt x="81" y="80"/>
                      <a:pt x="81" y="80"/>
                      <a:pt x="81" y="80"/>
                    </a:cubicBezTo>
                    <a:cubicBezTo>
                      <a:pt x="82" y="79"/>
                      <a:pt x="82" y="77"/>
                      <a:pt x="81" y="76"/>
                    </a:cubicBezTo>
                    <a:cubicBezTo>
                      <a:pt x="77" y="73"/>
                      <a:pt x="77" y="73"/>
                      <a:pt x="77" y="73"/>
                    </a:cubicBezTo>
                    <a:cubicBezTo>
                      <a:pt x="98" y="52"/>
                      <a:pt x="98" y="52"/>
                      <a:pt x="98" y="52"/>
                    </a:cubicBezTo>
                    <a:cubicBezTo>
                      <a:pt x="122" y="75"/>
                      <a:pt x="122" y="75"/>
                      <a:pt x="122" y="75"/>
                    </a:cubicBezTo>
                    <a:cubicBezTo>
                      <a:pt x="122" y="100"/>
                      <a:pt x="122" y="100"/>
                      <a:pt x="122" y="100"/>
                    </a:cubicBezTo>
                    <a:cubicBezTo>
                      <a:pt x="9" y="100"/>
                      <a:pt x="9" y="100"/>
                      <a:pt x="9" y="100"/>
                    </a:cubicBezTo>
                    <a:lnTo>
                      <a:pt x="9" y="7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8204" name="Oval 15"/>
              <p:cNvSpPr>
                <a:spLocks noChangeArrowheads="1"/>
              </p:cNvSpPr>
              <p:nvPr/>
            </p:nvSpPr>
            <p:spPr bwMode="auto">
              <a:xfrm>
                <a:off x="217488" y="65087"/>
                <a:ext cx="100013" cy="100013"/>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000000"/>
                  </a:solidFill>
                  <a:latin typeface="Calibri" panose="020F0502020204030204" pitchFamily="34" charset="0"/>
                  <a:sym typeface="宋体" panose="02010600030101010101" pitchFamily="2" charset="-122"/>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10245"/>
                                        </p:tgtEl>
                                        <p:attrNameLst>
                                          <p:attrName>style.visibility</p:attrName>
                                        </p:attrNameLst>
                                      </p:cBhvr>
                                      <p:to>
                                        <p:strVal val="visible"/>
                                      </p:to>
                                    </p:set>
                                    <p:animEffect>
                                      <p:cBhvr>
                                        <p:cTn id="7" dur="500"/>
                                        <p:tgtEl>
                                          <p:spTgt spid="1024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248"/>
                                        </p:tgtEl>
                                        <p:attrNameLst>
                                          <p:attrName>style.visibility</p:attrName>
                                        </p:attrNameLst>
                                      </p:cBhvr>
                                      <p:to>
                                        <p:strVal val="visible"/>
                                      </p:to>
                                    </p:set>
                                    <p:animEffect>
                                      <p:cBhvr>
                                        <p:cTn id="11" dur="500"/>
                                        <p:tgtEl>
                                          <p:spTgt spid="10248"/>
                                        </p:tgtEl>
                                      </p:cBhvr>
                                    </p:animEffect>
                                  </p:childTnLst>
                                </p:cTn>
                              </p:par>
                            </p:childTnLst>
                          </p:cTn>
                        </p:par>
                        <p:par>
                          <p:cTn id="12" fill="hold">
                            <p:stCondLst>
                              <p:cond delay="1000"/>
                            </p:stCondLst>
                            <p:childTnLst>
                              <p:par>
                                <p:cTn id="13" presetID="23" presetClass="entr" presetSubtype="36" fill="hold" grpId="0" nodeType="afterEffect">
                                  <p:stCondLst>
                                    <p:cond delay="0"/>
                                  </p:stCondLst>
                                  <p:iterate type="lt">
                                    <p:tmPct val="17000"/>
                                  </p:iterate>
                                  <p:childTnLst>
                                    <p:set>
                                      <p:cBhvr>
                                        <p:cTn id="14" dur="1" fill="hold">
                                          <p:stCondLst>
                                            <p:cond delay="0"/>
                                          </p:stCondLst>
                                        </p:cTn>
                                        <p:tgtEl>
                                          <p:spTgt spid="10246"/>
                                        </p:tgtEl>
                                        <p:attrNameLst>
                                          <p:attrName>style.visibility</p:attrName>
                                        </p:attrNameLst>
                                      </p:cBhvr>
                                      <p:to>
                                        <p:strVal val="visible"/>
                                      </p:to>
                                    </p:set>
                                    <p:anim calcmode="lin" valueType="num">
                                      <p:cBhvr>
                                        <p:cTn id="15" dur="500" fill="hold"/>
                                        <p:tgtEl>
                                          <p:spTgt spid="10246"/>
                                        </p:tgtEl>
                                        <p:attrNameLst>
                                          <p:attrName>ppt_w</p:attrName>
                                        </p:attrNameLst>
                                      </p:cBhvr>
                                      <p:tavLst>
                                        <p:tav tm="0">
                                          <p:val>
                                            <p:strVal val="(6*min(max(#ppt_w*#ppt_h,.3),1)-7.4)/-.7*#ppt_w"/>
                                          </p:val>
                                        </p:tav>
                                        <p:tav tm="100000">
                                          <p:val>
                                            <p:strVal val="#ppt_w"/>
                                          </p:val>
                                        </p:tav>
                                      </p:tavLst>
                                    </p:anim>
                                    <p:anim calcmode="lin" valueType="num">
                                      <p:cBhvr>
                                        <p:cTn id="16" dur="500" fill="hold"/>
                                        <p:tgtEl>
                                          <p:spTgt spid="10246"/>
                                        </p:tgtEl>
                                        <p:attrNameLst>
                                          <p:attrName>ppt_h</p:attrName>
                                        </p:attrNameLst>
                                      </p:cBhvr>
                                      <p:tavLst>
                                        <p:tav tm="0">
                                          <p:val>
                                            <p:strVal val="(6*min(max(#ppt_w*#ppt_h,.3),1)-7.4)/-.7*#ppt_h"/>
                                          </p:val>
                                        </p:tav>
                                        <p:tav tm="100000">
                                          <p:val>
                                            <p:strVal val="#ppt_h"/>
                                          </p:val>
                                        </p:tav>
                                      </p:tavLst>
                                    </p:anim>
                                    <p:anim calcmode="lin" valueType="num">
                                      <p:cBhvr>
                                        <p:cTn id="17" dur="500" fill="hold"/>
                                        <p:tgtEl>
                                          <p:spTgt spid="10246"/>
                                        </p:tgtEl>
                                        <p:attrNameLst>
                                          <p:attrName>ppt_x</p:attrName>
                                        </p:attrNameLst>
                                      </p:cBhvr>
                                      <p:tavLst>
                                        <p:tav tm="0">
                                          <p:val>
                                            <p:fltVal val="0.5"/>
                                          </p:val>
                                        </p:tav>
                                        <p:tav tm="100000">
                                          <p:val>
                                            <p:strVal val="#ppt_x"/>
                                          </p:val>
                                        </p:tav>
                                      </p:tavLst>
                                    </p:anim>
                                    <p:anim calcmode="lin" valueType="num">
                                      <p:cBhvr>
                                        <p:cTn id="18" dur="500" fill="hold"/>
                                        <p:tgtEl>
                                          <p:spTgt spid="1024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ldLvl="0" animBg="1" autoUpdateAnimBg="0"/>
      <p:bldP spid="10246"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96" name="文本框 4"/>
          <p:cNvSpPr>
            <a:spLocks noChangeArrowheads="1"/>
          </p:cNvSpPr>
          <p:nvPr/>
        </p:nvSpPr>
        <p:spPr bwMode="auto">
          <a:xfrm>
            <a:off x="247650" y="55563"/>
            <a:ext cx="283781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sz="4800" b="1">
                <a:solidFill>
                  <a:schemeClr val="bg1"/>
                </a:solidFill>
                <a:latin typeface="Calibri" panose="020F0502020204030204" pitchFamily="34" charset="0"/>
                <a:sym typeface="Calibri" panose="020F0502020204030204" pitchFamily="34" charset="0"/>
              </a:rPr>
              <a:t>RxJs</a:t>
            </a:r>
            <a:r>
              <a:rPr lang="zh-CN" altLang="en-US" sz="4800" b="1">
                <a:solidFill>
                  <a:schemeClr val="bg1"/>
                </a:solidFill>
                <a:latin typeface="Calibri" panose="020F0502020204030204" pitchFamily="34" charset="0"/>
                <a:sym typeface="Calibri" panose="020F0502020204030204" pitchFamily="34" charset="0"/>
              </a:rPr>
              <a:t>定义</a:t>
            </a:r>
            <a:endParaRPr lang="zh-CN" altLang="en-US" sz="4800" b="1">
              <a:solidFill>
                <a:schemeClr val="bg1"/>
              </a:solidFill>
              <a:latin typeface="Calibri" panose="020F0502020204030204" pitchFamily="34" charset="0"/>
              <a:sym typeface="Calibri" panose="020F0502020204030204" pitchFamily="34" charset="0"/>
            </a:endParaRPr>
          </a:p>
        </p:txBody>
      </p:sp>
      <p:sp>
        <p:nvSpPr>
          <p:cNvPr id="8228" name="文本框 118"/>
          <p:cNvSpPr>
            <a:spLocks noChangeArrowheads="1"/>
          </p:cNvSpPr>
          <p:nvPr/>
        </p:nvSpPr>
        <p:spPr bwMode="auto">
          <a:xfrm>
            <a:off x="1406208" y="1191260"/>
            <a:ext cx="2384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r>
              <a:rPr lang="zh-CN" altLang="en-US" sz="2800" b="1">
                <a:solidFill>
                  <a:srgbClr val="249F86"/>
                </a:solidFill>
                <a:latin typeface="Calibri" panose="020F0502020204030204" pitchFamily="34" charset="0"/>
                <a:sym typeface="Calibri" panose="020F0502020204030204" pitchFamily="34" charset="0"/>
              </a:rPr>
              <a:t>什么是</a:t>
            </a:r>
            <a:r>
              <a:rPr lang="en-US" sz="2800" b="1">
                <a:solidFill>
                  <a:srgbClr val="249F86"/>
                </a:solidFill>
                <a:latin typeface="Calibri" panose="020F0502020204030204" pitchFamily="34" charset="0"/>
                <a:sym typeface="Calibri" panose="020F0502020204030204" pitchFamily="34" charset="0"/>
              </a:rPr>
              <a:t> RxJs?</a:t>
            </a:r>
            <a:endParaRPr lang="en-US" sz="2800" b="1">
              <a:solidFill>
                <a:srgbClr val="249F86"/>
              </a:solidFill>
              <a:latin typeface="Calibri" panose="020F0502020204030204" pitchFamily="34" charset="0"/>
              <a:sym typeface="Calibri" panose="020F0502020204030204" pitchFamily="34" charset="0"/>
            </a:endParaRPr>
          </a:p>
        </p:txBody>
      </p:sp>
      <p:sp>
        <p:nvSpPr>
          <p:cNvPr id="8229" name="矩形 119"/>
          <p:cNvSpPr>
            <a:spLocks noChangeArrowheads="1"/>
          </p:cNvSpPr>
          <p:nvPr/>
        </p:nvSpPr>
        <p:spPr bwMode="auto">
          <a:xfrm>
            <a:off x="1384300" y="1712913"/>
            <a:ext cx="94345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285750" indent="-285750" algn="l" eaLnBrk="1" hangingPunct="1">
              <a:lnSpc>
                <a:spcPts val="1700"/>
              </a:lnSpc>
              <a:buFont typeface="Arial" panose="020B0604020202090204" pitchFamily="34" charset="0"/>
              <a:buChar char="•"/>
            </a:pPr>
            <a:r>
              <a:rPr lang="zh-CN" altLang="en-US" sz="1600">
                <a:solidFill>
                  <a:schemeClr val="bg1"/>
                </a:solidFill>
                <a:latin typeface="Calibri" panose="020F0502020204030204" pitchFamily="34" charset="0"/>
                <a:sym typeface="Calibri" panose="020F0502020204030204" pitchFamily="34" charset="0"/>
              </a:rPr>
              <a:t>官方版缩略版：是一个通过使用可观察对象序列来编写异步和基于事件的程序库</a:t>
            </a:r>
            <a:endParaRPr lang="zh-CN" altLang="en-US" sz="1600">
              <a:solidFill>
                <a:schemeClr val="bg1"/>
              </a:solidFill>
              <a:latin typeface="Calibri" panose="020F0502020204030204" pitchFamily="34" charset="0"/>
              <a:sym typeface="Calibri" panose="020F0502020204030204" pitchFamily="34" charset="0"/>
            </a:endParaRPr>
          </a:p>
          <a:p>
            <a:pPr marL="285750" indent="-285750" algn="l" eaLnBrk="1" hangingPunct="1">
              <a:lnSpc>
                <a:spcPts val="1700"/>
              </a:lnSpc>
              <a:buFont typeface="Arial" panose="020B0604020202090204" pitchFamily="34" charset="0"/>
              <a:buChar char="•"/>
            </a:pPr>
            <a:r>
              <a:rPr lang="zh-CN" altLang="en-US" sz="1600">
                <a:solidFill>
                  <a:schemeClr val="bg1"/>
                </a:solidFill>
                <a:latin typeface="Calibri" panose="020F0502020204030204" pitchFamily="34" charset="0"/>
                <a:sym typeface="Calibri" panose="020F0502020204030204" pitchFamily="34" charset="0"/>
              </a:rPr>
              <a:t>个人版：通过一定的方法，将数据生产者生产出来的数据推送到数据消费者处的工具库。</a:t>
            </a:r>
            <a:endParaRPr lang="zh-CN" altLang="en-US" sz="1600">
              <a:solidFill>
                <a:schemeClr val="bg1"/>
              </a:solidFill>
              <a:latin typeface="Calibri" panose="020F0502020204030204" pitchFamily="34" charset="0"/>
              <a:sym typeface="Calibri" panose="020F0502020204030204" pitchFamily="34" charset="0"/>
            </a:endParaRPr>
          </a:p>
        </p:txBody>
      </p:sp>
      <p:sp>
        <p:nvSpPr>
          <p:cNvPr id="2" name="文本框 1"/>
          <p:cNvSpPr txBox="1"/>
          <p:nvPr/>
        </p:nvSpPr>
        <p:spPr>
          <a:xfrm>
            <a:off x="1384300" y="2752090"/>
            <a:ext cx="9304655" cy="1814830"/>
          </a:xfrm>
          <a:prstGeom prst="rect">
            <a:avLst/>
          </a:prstGeom>
          <a:noFill/>
        </p:spPr>
        <p:txBody>
          <a:bodyPr wrap="square" rtlCol="0">
            <a:spAutoFit/>
          </a:bodyPr>
          <a:p>
            <a:pPr marL="285750" indent="-285750" algn="l">
              <a:buFont typeface="Arial" panose="020B0604020202090204" pitchFamily="34" charset="0"/>
              <a:buChar char="•"/>
            </a:pPr>
            <a:r>
              <a:rPr lang="zh-CN" altLang="en-US" sz="1600">
                <a:solidFill>
                  <a:schemeClr val="bg1"/>
                </a:solidFill>
                <a:latin typeface="Calibri" panose="020F0502020204030204" pitchFamily="34" charset="0"/>
              </a:rPr>
              <a:t>观察者模式 --&gt; 通过一个对象管理所有依赖于它的对象，并且在自身发生变化时主动向依赖于它的对象发出通知。一般通过调用依赖于它的对象提供的方法来实现通知流程。这种模式一般被用来实时事件处理系统。</a:t>
            </a:r>
            <a:endParaRPr lang="zh-CN" altLang="en-US" sz="1600">
              <a:solidFill>
                <a:schemeClr val="bg1"/>
              </a:solidFill>
              <a:latin typeface="Calibri" panose="020F0502020204030204" pitchFamily="34" charset="0"/>
            </a:endParaRPr>
          </a:p>
          <a:p>
            <a:pPr marL="285750" indent="-285750" algn="l">
              <a:buFont typeface="Arial" panose="020B0604020202090204" pitchFamily="34" charset="0"/>
              <a:buChar char="•"/>
            </a:pPr>
            <a:r>
              <a:rPr lang="zh-CN" altLang="en-US" sz="1600">
                <a:solidFill>
                  <a:schemeClr val="bg1"/>
                </a:solidFill>
                <a:latin typeface="Calibri" panose="020F0502020204030204" pitchFamily="34" charset="0"/>
              </a:rPr>
              <a:t>迭代器模式 —&gt; 让用户通过特定的接口巡访容器中的每一个元素而不需要了解底层的实现。</a:t>
            </a:r>
            <a:endParaRPr lang="zh-CN" altLang="en-US" sz="1600">
              <a:solidFill>
                <a:schemeClr val="bg1"/>
              </a:solidFill>
              <a:latin typeface="Calibri" panose="020F0502020204030204" pitchFamily="34" charset="0"/>
            </a:endParaRPr>
          </a:p>
          <a:p>
            <a:pPr marL="285750" indent="-285750" algn="l">
              <a:buFont typeface="Arial" panose="020B0604020202090204" pitchFamily="34" charset="0"/>
              <a:buChar char="•"/>
            </a:pPr>
            <a:r>
              <a:rPr lang="zh-CN" altLang="en-US" sz="1600">
                <a:solidFill>
                  <a:schemeClr val="bg1"/>
                </a:solidFill>
                <a:latin typeface="Calibri" panose="020F0502020204030204" pitchFamily="34" charset="0"/>
              </a:rPr>
              <a:t>函数式编程 —&gt; 将一个复杂的执行过程拆分到细小的部分，通过简单执行逻辑让计算结果一步步的演进</a:t>
            </a:r>
            <a:endParaRPr lang="zh-CN" altLang="en-US" sz="1600">
              <a:solidFill>
                <a:schemeClr val="bg1"/>
              </a:solidFill>
              <a:latin typeface="Calibri" panose="020F0502020204030204" pitchFamily="34" charset="0"/>
            </a:endParaRPr>
          </a:p>
          <a:p>
            <a:pPr marL="285750" indent="-285750" algn="l">
              <a:buFont typeface="Arial" panose="020B0604020202090204" pitchFamily="34" charset="0"/>
              <a:buChar char="•"/>
            </a:pPr>
            <a:r>
              <a:rPr lang="zh-CN" altLang="en-US" sz="1600">
                <a:solidFill>
                  <a:schemeClr val="bg1"/>
                </a:solidFill>
                <a:latin typeface="Calibri" panose="020F0502020204030204" pitchFamily="34" charset="0"/>
              </a:rPr>
              <a:t>使用集合的函数式编程  —&gt; 将一些操作的输出通过集合的方式提供给下一个操作。</a:t>
            </a:r>
            <a:endParaRPr lang="zh-CN" altLang="en-US" sz="1600">
              <a:solidFill>
                <a:schemeClr val="bg1"/>
              </a:solidFill>
              <a:latin typeface="Calibri" panose="020F050202020403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p:cBhvr>
                                        <p:cTn id="7" dur="500"/>
                                        <p:tgtEl>
                                          <p:spTgt spid="819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228"/>
                                        </p:tgtEl>
                                        <p:attrNameLst>
                                          <p:attrName>style.visibility</p:attrName>
                                        </p:attrNameLst>
                                      </p:cBhvr>
                                      <p:to>
                                        <p:strVal val="visible"/>
                                      </p:to>
                                    </p:set>
                                    <p:animEffect>
                                      <p:cBhvr>
                                        <p:cTn id="11" dur="500"/>
                                        <p:tgtEl>
                                          <p:spTgt spid="822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229"/>
                                        </p:tgtEl>
                                        <p:attrNameLst>
                                          <p:attrName>style.visibility</p:attrName>
                                        </p:attrNameLst>
                                      </p:cBhvr>
                                      <p:to>
                                        <p:strVal val="visible"/>
                                      </p:to>
                                    </p:set>
                                    <p:animEffect>
                                      <p:cBhvr>
                                        <p:cTn id="15" dur="650"/>
                                        <p:tgtEl>
                                          <p:spTgt spid="8229"/>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7"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P spid="8228" grpId="0" bldLvl="0" autoUpdateAnimBg="0"/>
      <p:bldP spid="8229" grpId="0" bldLvl="0" autoUpdateAnimBg="0"/>
      <p:bldP spid="2" grpId="1"/>
      <p:bldP spid="2" grpId="2"/>
      <p:bldP spid="2" grpId="3"/>
      <p:bldP spid="2" grpId="4"/>
      <p:bldP spid="2" grpId="5"/>
      <p:bldP spid="2" grpId="6"/>
      <p:bldP spid="2" grpId="7"/>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8325228" y="6545425"/>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endParaRPr lang="en-US" altLang="zh-CN" sz="100" dirty="0">
              <a:solidFill>
                <a:prstClr val="white"/>
              </a:solidFill>
              <a:latin typeface="Calibri"/>
              <a:ea typeface="宋体"/>
            </a:endParaRPr>
          </a:p>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endParaRPr lang="en-US" altLang="zh-CN" sz="100" dirty="0">
              <a:solidFill>
                <a:prstClr val="white"/>
              </a:solidFill>
              <a:latin typeface="Calibri"/>
              <a:ea typeface="宋体"/>
            </a:endParaRPr>
          </a:p>
          <a:p>
            <a:pPr fontAlgn="auto">
              <a:spcBef>
                <a:spcPts val="0"/>
              </a:spcBef>
              <a:spcAft>
                <a:spcPts val="0"/>
              </a:spcAft>
              <a:buFontTx/>
              <a:buNone/>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buFontTx/>
              <a:buNone/>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11266"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11268"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矩形 3"/>
          <p:cNvSpPr>
            <a:spLocks noChangeArrowheads="1"/>
          </p:cNvSpPr>
          <p:nvPr/>
        </p:nvSpPr>
        <p:spPr bwMode="auto">
          <a:xfrm>
            <a:off x="0" y="2171700"/>
            <a:ext cx="12192000" cy="262890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318" name="文本框 5"/>
          <p:cNvSpPr>
            <a:spLocks noChangeArrowheads="1"/>
          </p:cNvSpPr>
          <p:nvPr/>
        </p:nvSpPr>
        <p:spPr bwMode="auto">
          <a:xfrm>
            <a:off x="4002088" y="2652713"/>
            <a:ext cx="399923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6000" b="1">
                <a:solidFill>
                  <a:schemeClr val="bg1"/>
                </a:solidFill>
                <a:latin typeface="Calibri" panose="020F0502020204030204" pitchFamily="34" charset="0"/>
                <a:sym typeface="Calibri" panose="020F0502020204030204" pitchFamily="34" charset="0"/>
              </a:rPr>
              <a:t>关键概念点</a:t>
            </a:r>
            <a:endParaRPr lang="zh-CN" altLang="en-US" sz="6000" b="1">
              <a:solidFill>
                <a:schemeClr val="bg1"/>
              </a:solidFill>
              <a:latin typeface="Calibri" panose="020F0502020204030204" pitchFamily="34" charset="0"/>
              <a:sym typeface="Calibri" panose="020F0502020204030204" pitchFamily="34" charset="0"/>
            </a:endParaRPr>
          </a:p>
        </p:txBody>
      </p:sp>
      <p:sp>
        <p:nvSpPr>
          <p:cNvPr id="13319" name="文本框 6"/>
          <p:cNvSpPr>
            <a:spLocks noChangeArrowheads="1"/>
          </p:cNvSpPr>
          <p:nvPr/>
        </p:nvSpPr>
        <p:spPr bwMode="auto">
          <a:xfrm>
            <a:off x="3324860" y="3785870"/>
            <a:ext cx="554291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0" indent="0" algn="l" eaLnBrk="1" hangingPunct="1">
              <a:lnSpc>
                <a:spcPts val="2400"/>
              </a:lnSpc>
              <a:buNone/>
            </a:pPr>
            <a:r>
              <a:rPr lang="en-US" altLang="zh-CN" sz="2000">
                <a:solidFill>
                  <a:srgbClr val="F2F2F2"/>
                </a:solidFill>
                <a:sym typeface="Arial" panose="020B0604020202090204" pitchFamily="34" charset="0"/>
              </a:rPr>
              <a:t>Observable         Observer              Subscription</a:t>
            </a:r>
            <a:endParaRPr lang="en-US" altLang="zh-CN" sz="2000">
              <a:solidFill>
                <a:srgbClr val="F2F2F2"/>
              </a:solidFill>
              <a:sym typeface="Arial" panose="020B0604020202090204" pitchFamily="34" charset="0"/>
            </a:endParaRPr>
          </a:p>
          <a:p>
            <a:pPr marL="0" indent="0" algn="l" eaLnBrk="1" hangingPunct="1">
              <a:lnSpc>
                <a:spcPts val="2400"/>
              </a:lnSpc>
              <a:buNone/>
            </a:pPr>
            <a:endParaRPr lang="en-US" altLang="zh-CN" sz="2000">
              <a:solidFill>
                <a:srgbClr val="F2F2F2"/>
              </a:solidFill>
              <a:sym typeface="Arial" panose="020B0604020202090204" pitchFamily="34" charset="0"/>
            </a:endParaRPr>
          </a:p>
          <a:p>
            <a:pPr marL="0" indent="0" algn="l" eaLnBrk="1" hangingPunct="1">
              <a:lnSpc>
                <a:spcPts val="2400"/>
              </a:lnSpc>
              <a:buNone/>
            </a:pPr>
            <a:r>
              <a:rPr lang="en-US" altLang="zh-CN" sz="2000">
                <a:solidFill>
                  <a:srgbClr val="F2F2F2"/>
                </a:solidFill>
                <a:sym typeface="Arial" panose="020B0604020202090204" pitchFamily="34" charset="0"/>
              </a:rPr>
              <a:t>Subjects              Schedulers          Operators</a:t>
            </a:r>
            <a:endParaRPr lang="en-US" altLang="zh-CN" sz="2000">
              <a:solidFill>
                <a:srgbClr val="F2F2F2"/>
              </a:solidFill>
              <a:sym typeface="Arial" panose="020B0604020202090204" pitchFamily="34" charset="0"/>
            </a:endParaRPr>
          </a:p>
        </p:txBody>
      </p:sp>
      <p:grpSp>
        <p:nvGrpSpPr>
          <p:cNvPr id="13320" name="Group 8"/>
          <p:cNvGrpSpPr/>
          <p:nvPr/>
        </p:nvGrpSpPr>
        <p:grpSpPr bwMode="auto">
          <a:xfrm>
            <a:off x="5645150" y="1716088"/>
            <a:ext cx="889000" cy="889000"/>
            <a:chOff x="0" y="0"/>
            <a:chExt cx="888824" cy="888824"/>
          </a:xfrm>
        </p:grpSpPr>
        <p:sp>
          <p:nvSpPr>
            <p:cNvPr id="11273" name="矩形 4"/>
            <p:cNvSpPr>
              <a:spLocks noChangeArrowheads="1"/>
            </p:cNvSpPr>
            <p:nvPr/>
          </p:nvSpPr>
          <p:spPr bwMode="auto">
            <a:xfrm rot="2700000">
              <a:off x="0" y="0"/>
              <a:ext cx="888824" cy="888824"/>
            </a:xfrm>
            <a:prstGeom prst="rect">
              <a:avLst/>
            </a:prstGeom>
            <a:solidFill>
              <a:srgbClr val="2F374C"/>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a:solidFill>
                  <a:srgbClr val="A5A5A5"/>
                </a:solidFill>
                <a:latin typeface="宋体" panose="02010600030101010101" pitchFamily="2" charset="-122"/>
                <a:sym typeface="宋体" panose="02010600030101010101" pitchFamily="2" charset="-122"/>
              </a:endParaRPr>
            </a:p>
          </p:txBody>
        </p:sp>
        <p:grpSp>
          <p:nvGrpSpPr>
            <p:cNvPr id="11274" name="Group 10"/>
            <p:cNvGrpSpPr/>
            <p:nvPr/>
          </p:nvGrpSpPr>
          <p:grpSpPr bwMode="auto">
            <a:xfrm>
              <a:off x="226925" y="215018"/>
              <a:ext cx="434975" cy="458788"/>
              <a:chOff x="0" y="0"/>
              <a:chExt cx="434975" cy="458788"/>
            </a:xfrm>
          </p:grpSpPr>
          <p:sp>
            <p:nvSpPr>
              <p:cNvPr id="11275" name="Freeform 5"/>
              <p:cNvSpPr>
                <a:spLocks noEditPoints="1" noChangeArrowheads="1"/>
              </p:cNvSpPr>
              <p:nvPr/>
            </p:nvSpPr>
            <p:spPr bwMode="auto">
              <a:xfrm>
                <a:off x="0" y="0"/>
                <a:ext cx="434975" cy="142875"/>
              </a:xfrm>
              <a:custGeom>
                <a:avLst/>
                <a:gdLst>
                  <a:gd name="T0" fmla="*/ 434975 w 113"/>
                  <a:gd name="T1" fmla="*/ 30892 h 37"/>
                  <a:gd name="T2" fmla="*/ 408030 w 113"/>
                  <a:gd name="T3" fmla="*/ 0 h 37"/>
                  <a:gd name="T4" fmla="*/ 30795 w 113"/>
                  <a:gd name="T5" fmla="*/ 0 h 37"/>
                  <a:gd name="T6" fmla="*/ 0 w 113"/>
                  <a:gd name="T7" fmla="*/ 30892 h 37"/>
                  <a:gd name="T8" fmla="*/ 0 w 113"/>
                  <a:gd name="T9" fmla="*/ 111983 h 37"/>
                  <a:gd name="T10" fmla="*/ 30795 w 113"/>
                  <a:gd name="T11" fmla="*/ 142875 h 37"/>
                  <a:gd name="T12" fmla="*/ 408030 w 113"/>
                  <a:gd name="T13" fmla="*/ 142875 h 37"/>
                  <a:gd name="T14" fmla="*/ 434975 w 113"/>
                  <a:gd name="T15" fmla="*/ 111983 h 37"/>
                  <a:gd name="T16" fmla="*/ 434975 w 113"/>
                  <a:gd name="T17" fmla="*/ 30892 h 37"/>
                  <a:gd name="T18" fmla="*/ 404180 w 113"/>
                  <a:gd name="T19" fmla="*/ 30892 h 37"/>
                  <a:gd name="T20" fmla="*/ 404180 w 113"/>
                  <a:gd name="T21" fmla="*/ 111983 h 37"/>
                  <a:gd name="T22" fmla="*/ 30795 w 113"/>
                  <a:gd name="T23" fmla="*/ 111983 h 37"/>
                  <a:gd name="T24" fmla="*/ 30795 w 113"/>
                  <a:gd name="T25" fmla="*/ 30892 h 37"/>
                  <a:gd name="T26" fmla="*/ 404180 w 113"/>
                  <a:gd name="T27" fmla="*/ 30892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3"/>
                  <a:gd name="T43" fmla="*/ 0 h 37"/>
                  <a:gd name="T44" fmla="*/ 113 w 113"/>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3" h="37">
                    <a:moveTo>
                      <a:pt x="113" y="8"/>
                    </a:moveTo>
                    <a:cubicBezTo>
                      <a:pt x="113" y="4"/>
                      <a:pt x="110" y="0"/>
                      <a:pt x="106" y="0"/>
                    </a:cubicBezTo>
                    <a:cubicBezTo>
                      <a:pt x="8" y="0"/>
                      <a:pt x="8" y="0"/>
                      <a:pt x="8" y="0"/>
                    </a:cubicBezTo>
                    <a:cubicBezTo>
                      <a:pt x="4" y="0"/>
                      <a:pt x="0" y="4"/>
                      <a:pt x="0" y="8"/>
                    </a:cubicBezTo>
                    <a:cubicBezTo>
                      <a:pt x="0" y="29"/>
                      <a:pt x="0" y="29"/>
                      <a:pt x="0" y="29"/>
                    </a:cubicBezTo>
                    <a:cubicBezTo>
                      <a:pt x="0" y="33"/>
                      <a:pt x="4" y="37"/>
                      <a:pt x="8" y="37"/>
                    </a:cubicBezTo>
                    <a:cubicBezTo>
                      <a:pt x="106" y="37"/>
                      <a:pt x="106" y="37"/>
                      <a:pt x="106" y="37"/>
                    </a:cubicBezTo>
                    <a:cubicBezTo>
                      <a:pt x="110" y="37"/>
                      <a:pt x="113" y="33"/>
                      <a:pt x="113" y="29"/>
                    </a:cubicBezTo>
                    <a:lnTo>
                      <a:pt x="113" y="8"/>
                    </a:lnTo>
                    <a:close/>
                    <a:moveTo>
                      <a:pt x="105" y="8"/>
                    </a:moveTo>
                    <a:cubicBezTo>
                      <a:pt x="105" y="29"/>
                      <a:pt x="105" y="29"/>
                      <a:pt x="105" y="29"/>
                    </a:cubicBezTo>
                    <a:cubicBezTo>
                      <a:pt x="8" y="29"/>
                      <a:pt x="8" y="29"/>
                      <a:pt x="8" y="29"/>
                    </a:cubicBezTo>
                    <a:cubicBezTo>
                      <a:pt x="8" y="8"/>
                      <a:pt x="8" y="8"/>
                      <a:pt x="8" y="8"/>
                    </a:cubicBezTo>
                    <a:lnTo>
                      <a:pt x="105" y="8"/>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1276" name="Freeform 6"/>
              <p:cNvSpPr>
                <a:spLocks noChangeArrowheads="1"/>
              </p:cNvSpPr>
              <p:nvPr/>
            </p:nvSpPr>
            <p:spPr bwMode="auto">
              <a:xfrm>
                <a:off x="303213" y="46038"/>
                <a:ext cx="77788" cy="31750"/>
              </a:xfrm>
              <a:custGeom>
                <a:avLst/>
                <a:gdLst>
                  <a:gd name="T0" fmla="*/ 7779 w 20"/>
                  <a:gd name="T1" fmla="*/ 31750 h 8"/>
                  <a:gd name="T2" fmla="*/ 70009 w 20"/>
                  <a:gd name="T3" fmla="*/ 31750 h 8"/>
                  <a:gd name="T4" fmla="*/ 77788 w 20"/>
                  <a:gd name="T5" fmla="*/ 23813 h 8"/>
                  <a:gd name="T6" fmla="*/ 77788 w 20"/>
                  <a:gd name="T7" fmla="*/ 11906 h 8"/>
                  <a:gd name="T8" fmla="*/ 70009 w 20"/>
                  <a:gd name="T9" fmla="*/ 0 h 8"/>
                  <a:gd name="T10" fmla="*/ 7779 w 20"/>
                  <a:gd name="T11" fmla="*/ 0 h 8"/>
                  <a:gd name="T12" fmla="*/ 0 w 20"/>
                  <a:gd name="T13" fmla="*/ 11906 h 8"/>
                  <a:gd name="T14" fmla="*/ 0 w 20"/>
                  <a:gd name="T15" fmla="*/ 23813 h 8"/>
                  <a:gd name="T16" fmla="*/ 7779 w 20"/>
                  <a:gd name="T17" fmla="*/ 3175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8"/>
                  <a:gd name="T29" fmla="*/ 20 w 20"/>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8">
                    <a:moveTo>
                      <a:pt x="2" y="8"/>
                    </a:moveTo>
                    <a:cubicBezTo>
                      <a:pt x="18" y="8"/>
                      <a:pt x="18" y="8"/>
                      <a:pt x="18" y="8"/>
                    </a:cubicBezTo>
                    <a:cubicBezTo>
                      <a:pt x="19" y="8"/>
                      <a:pt x="20" y="7"/>
                      <a:pt x="20" y="6"/>
                    </a:cubicBezTo>
                    <a:cubicBezTo>
                      <a:pt x="20" y="3"/>
                      <a:pt x="20" y="3"/>
                      <a:pt x="20" y="3"/>
                    </a:cubicBezTo>
                    <a:cubicBezTo>
                      <a:pt x="20" y="1"/>
                      <a:pt x="19" y="0"/>
                      <a:pt x="18" y="0"/>
                    </a:cubicBezTo>
                    <a:cubicBezTo>
                      <a:pt x="2" y="0"/>
                      <a:pt x="2" y="0"/>
                      <a:pt x="2" y="0"/>
                    </a:cubicBezTo>
                    <a:cubicBezTo>
                      <a:pt x="1" y="0"/>
                      <a:pt x="0" y="1"/>
                      <a:pt x="0" y="3"/>
                    </a:cubicBezTo>
                    <a:cubicBezTo>
                      <a:pt x="0" y="6"/>
                      <a:pt x="0" y="6"/>
                      <a:pt x="0" y="6"/>
                    </a:cubicBezTo>
                    <a:cubicBezTo>
                      <a:pt x="0" y="7"/>
                      <a:pt x="1" y="8"/>
                      <a:pt x="2" y="8"/>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1277" name="Freeform 7"/>
              <p:cNvSpPr>
                <a:spLocks noEditPoints="1" noChangeArrowheads="1"/>
              </p:cNvSpPr>
              <p:nvPr/>
            </p:nvSpPr>
            <p:spPr bwMode="auto">
              <a:xfrm>
                <a:off x="0" y="161925"/>
                <a:ext cx="434975" cy="139700"/>
              </a:xfrm>
              <a:custGeom>
                <a:avLst/>
                <a:gdLst>
                  <a:gd name="T0" fmla="*/ 408030 w 113"/>
                  <a:gd name="T1" fmla="*/ 0 h 36"/>
                  <a:gd name="T2" fmla="*/ 30795 w 113"/>
                  <a:gd name="T3" fmla="*/ 0 h 36"/>
                  <a:gd name="T4" fmla="*/ 0 w 113"/>
                  <a:gd name="T5" fmla="*/ 27164 h 36"/>
                  <a:gd name="T6" fmla="*/ 0 w 113"/>
                  <a:gd name="T7" fmla="*/ 112536 h 36"/>
                  <a:gd name="T8" fmla="*/ 30795 w 113"/>
                  <a:gd name="T9" fmla="*/ 139700 h 36"/>
                  <a:gd name="T10" fmla="*/ 408030 w 113"/>
                  <a:gd name="T11" fmla="*/ 139700 h 36"/>
                  <a:gd name="T12" fmla="*/ 434975 w 113"/>
                  <a:gd name="T13" fmla="*/ 112536 h 36"/>
                  <a:gd name="T14" fmla="*/ 434975 w 113"/>
                  <a:gd name="T15" fmla="*/ 27164 h 36"/>
                  <a:gd name="T16" fmla="*/ 408030 w 113"/>
                  <a:gd name="T17" fmla="*/ 0 h 36"/>
                  <a:gd name="T18" fmla="*/ 404180 w 113"/>
                  <a:gd name="T19" fmla="*/ 31044 h 36"/>
                  <a:gd name="T20" fmla="*/ 404180 w 113"/>
                  <a:gd name="T21" fmla="*/ 108656 h 36"/>
                  <a:gd name="T22" fmla="*/ 30795 w 113"/>
                  <a:gd name="T23" fmla="*/ 108656 h 36"/>
                  <a:gd name="T24" fmla="*/ 30795 w 113"/>
                  <a:gd name="T25" fmla="*/ 31044 h 36"/>
                  <a:gd name="T26" fmla="*/ 404180 w 113"/>
                  <a:gd name="T27" fmla="*/ 31044 h 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3"/>
                  <a:gd name="T43" fmla="*/ 0 h 36"/>
                  <a:gd name="T44" fmla="*/ 113 w 113"/>
                  <a:gd name="T45" fmla="*/ 36 h 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3" h="36">
                    <a:moveTo>
                      <a:pt x="106" y="0"/>
                    </a:moveTo>
                    <a:cubicBezTo>
                      <a:pt x="8" y="0"/>
                      <a:pt x="8" y="0"/>
                      <a:pt x="8" y="0"/>
                    </a:cubicBezTo>
                    <a:cubicBezTo>
                      <a:pt x="4" y="0"/>
                      <a:pt x="0" y="3"/>
                      <a:pt x="0" y="7"/>
                    </a:cubicBezTo>
                    <a:cubicBezTo>
                      <a:pt x="0" y="29"/>
                      <a:pt x="0" y="29"/>
                      <a:pt x="0" y="29"/>
                    </a:cubicBezTo>
                    <a:cubicBezTo>
                      <a:pt x="0" y="33"/>
                      <a:pt x="4" y="36"/>
                      <a:pt x="8" y="36"/>
                    </a:cubicBezTo>
                    <a:cubicBezTo>
                      <a:pt x="106" y="36"/>
                      <a:pt x="106" y="36"/>
                      <a:pt x="106" y="36"/>
                    </a:cubicBezTo>
                    <a:cubicBezTo>
                      <a:pt x="110" y="36"/>
                      <a:pt x="113" y="33"/>
                      <a:pt x="113" y="29"/>
                    </a:cubicBezTo>
                    <a:cubicBezTo>
                      <a:pt x="113" y="7"/>
                      <a:pt x="113" y="7"/>
                      <a:pt x="113" y="7"/>
                    </a:cubicBezTo>
                    <a:cubicBezTo>
                      <a:pt x="113" y="3"/>
                      <a:pt x="110" y="0"/>
                      <a:pt x="106" y="0"/>
                    </a:cubicBezTo>
                    <a:close/>
                    <a:moveTo>
                      <a:pt x="105" y="8"/>
                    </a:moveTo>
                    <a:cubicBezTo>
                      <a:pt x="105" y="28"/>
                      <a:pt x="105" y="28"/>
                      <a:pt x="105" y="28"/>
                    </a:cubicBezTo>
                    <a:cubicBezTo>
                      <a:pt x="8" y="28"/>
                      <a:pt x="8" y="28"/>
                      <a:pt x="8" y="28"/>
                    </a:cubicBezTo>
                    <a:cubicBezTo>
                      <a:pt x="8" y="8"/>
                      <a:pt x="8" y="8"/>
                      <a:pt x="8" y="8"/>
                    </a:cubicBezTo>
                    <a:lnTo>
                      <a:pt x="105" y="8"/>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1278" name="Freeform 8"/>
              <p:cNvSpPr>
                <a:spLocks noChangeArrowheads="1"/>
              </p:cNvSpPr>
              <p:nvPr/>
            </p:nvSpPr>
            <p:spPr bwMode="auto">
              <a:xfrm>
                <a:off x="303213" y="207963"/>
                <a:ext cx="77788" cy="26988"/>
              </a:xfrm>
              <a:custGeom>
                <a:avLst/>
                <a:gdLst>
                  <a:gd name="T0" fmla="*/ 7779 w 20"/>
                  <a:gd name="T1" fmla="*/ 26988 h 7"/>
                  <a:gd name="T2" fmla="*/ 70009 w 20"/>
                  <a:gd name="T3" fmla="*/ 26988 h 7"/>
                  <a:gd name="T4" fmla="*/ 77788 w 20"/>
                  <a:gd name="T5" fmla="*/ 19277 h 7"/>
                  <a:gd name="T6" fmla="*/ 77788 w 20"/>
                  <a:gd name="T7" fmla="*/ 7711 h 7"/>
                  <a:gd name="T8" fmla="*/ 70009 w 20"/>
                  <a:gd name="T9" fmla="*/ 0 h 7"/>
                  <a:gd name="T10" fmla="*/ 7779 w 20"/>
                  <a:gd name="T11" fmla="*/ 0 h 7"/>
                  <a:gd name="T12" fmla="*/ 0 w 20"/>
                  <a:gd name="T13" fmla="*/ 7711 h 7"/>
                  <a:gd name="T14" fmla="*/ 0 w 20"/>
                  <a:gd name="T15" fmla="*/ 19277 h 7"/>
                  <a:gd name="T16" fmla="*/ 7779 w 20"/>
                  <a:gd name="T17" fmla="*/ 26988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7"/>
                  <a:gd name="T29" fmla="*/ 20 w 20"/>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7">
                    <a:moveTo>
                      <a:pt x="2" y="7"/>
                    </a:moveTo>
                    <a:cubicBezTo>
                      <a:pt x="18" y="7"/>
                      <a:pt x="18" y="7"/>
                      <a:pt x="18" y="7"/>
                    </a:cubicBezTo>
                    <a:cubicBezTo>
                      <a:pt x="19" y="7"/>
                      <a:pt x="20" y="6"/>
                      <a:pt x="20" y="5"/>
                    </a:cubicBezTo>
                    <a:cubicBezTo>
                      <a:pt x="20" y="2"/>
                      <a:pt x="20" y="2"/>
                      <a:pt x="20" y="2"/>
                    </a:cubicBezTo>
                    <a:cubicBezTo>
                      <a:pt x="20" y="1"/>
                      <a:pt x="19" y="0"/>
                      <a:pt x="18" y="0"/>
                    </a:cubicBezTo>
                    <a:cubicBezTo>
                      <a:pt x="2" y="0"/>
                      <a:pt x="2" y="0"/>
                      <a:pt x="2" y="0"/>
                    </a:cubicBezTo>
                    <a:cubicBezTo>
                      <a:pt x="1" y="0"/>
                      <a:pt x="0" y="1"/>
                      <a:pt x="0" y="2"/>
                    </a:cubicBezTo>
                    <a:cubicBezTo>
                      <a:pt x="0" y="5"/>
                      <a:pt x="0" y="5"/>
                      <a:pt x="0" y="5"/>
                    </a:cubicBezTo>
                    <a:cubicBezTo>
                      <a:pt x="0" y="6"/>
                      <a:pt x="1" y="7"/>
                      <a:pt x="2" y="7"/>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1279" name="Freeform 9"/>
              <p:cNvSpPr>
                <a:spLocks noEditPoints="1" noChangeArrowheads="1"/>
              </p:cNvSpPr>
              <p:nvPr/>
            </p:nvSpPr>
            <p:spPr bwMode="auto">
              <a:xfrm>
                <a:off x="0" y="320675"/>
                <a:ext cx="434975" cy="138113"/>
              </a:xfrm>
              <a:custGeom>
                <a:avLst/>
                <a:gdLst>
                  <a:gd name="T0" fmla="*/ 30795 w 113"/>
                  <a:gd name="T1" fmla="*/ 138113 h 36"/>
                  <a:gd name="T2" fmla="*/ 408030 w 113"/>
                  <a:gd name="T3" fmla="*/ 138113 h 36"/>
                  <a:gd name="T4" fmla="*/ 434975 w 113"/>
                  <a:gd name="T5" fmla="*/ 111258 h 36"/>
                  <a:gd name="T6" fmla="*/ 434975 w 113"/>
                  <a:gd name="T7" fmla="*/ 26855 h 36"/>
                  <a:gd name="T8" fmla="*/ 408030 w 113"/>
                  <a:gd name="T9" fmla="*/ 0 h 36"/>
                  <a:gd name="T10" fmla="*/ 30795 w 113"/>
                  <a:gd name="T11" fmla="*/ 0 h 36"/>
                  <a:gd name="T12" fmla="*/ 0 w 113"/>
                  <a:gd name="T13" fmla="*/ 26855 h 36"/>
                  <a:gd name="T14" fmla="*/ 0 w 113"/>
                  <a:gd name="T15" fmla="*/ 111258 h 36"/>
                  <a:gd name="T16" fmla="*/ 30795 w 113"/>
                  <a:gd name="T17" fmla="*/ 138113 h 36"/>
                  <a:gd name="T18" fmla="*/ 30795 w 113"/>
                  <a:gd name="T19" fmla="*/ 107421 h 36"/>
                  <a:gd name="T20" fmla="*/ 30795 w 113"/>
                  <a:gd name="T21" fmla="*/ 30692 h 36"/>
                  <a:gd name="T22" fmla="*/ 404180 w 113"/>
                  <a:gd name="T23" fmla="*/ 30692 h 36"/>
                  <a:gd name="T24" fmla="*/ 404180 w 113"/>
                  <a:gd name="T25" fmla="*/ 107421 h 36"/>
                  <a:gd name="T26" fmla="*/ 30795 w 113"/>
                  <a:gd name="T27" fmla="*/ 107421 h 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3"/>
                  <a:gd name="T43" fmla="*/ 0 h 36"/>
                  <a:gd name="T44" fmla="*/ 113 w 113"/>
                  <a:gd name="T45" fmla="*/ 36 h 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3" h="36">
                    <a:moveTo>
                      <a:pt x="8" y="36"/>
                    </a:moveTo>
                    <a:cubicBezTo>
                      <a:pt x="106" y="36"/>
                      <a:pt x="106" y="36"/>
                      <a:pt x="106" y="36"/>
                    </a:cubicBezTo>
                    <a:cubicBezTo>
                      <a:pt x="110" y="36"/>
                      <a:pt x="113" y="33"/>
                      <a:pt x="113" y="29"/>
                    </a:cubicBezTo>
                    <a:cubicBezTo>
                      <a:pt x="113" y="7"/>
                      <a:pt x="113" y="7"/>
                      <a:pt x="113" y="7"/>
                    </a:cubicBezTo>
                    <a:cubicBezTo>
                      <a:pt x="113" y="3"/>
                      <a:pt x="110" y="0"/>
                      <a:pt x="106" y="0"/>
                    </a:cubicBezTo>
                    <a:cubicBezTo>
                      <a:pt x="8" y="0"/>
                      <a:pt x="8" y="0"/>
                      <a:pt x="8" y="0"/>
                    </a:cubicBezTo>
                    <a:cubicBezTo>
                      <a:pt x="4" y="0"/>
                      <a:pt x="0" y="3"/>
                      <a:pt x="0" y="7"/>
                    </a:cubicBezTo>
                    <a:cubicBezTo>
                      <a:pt x="0" y="29"/>
                      <a:pt x="0" y="29"/>
                      <a:pt x="0" y="29"/>
                    </a:cubicBezTo>
                    <a:cubicBezTo>
                      <a:pt x="0" y="33"/>
                      <a:pt x="4" y="36"/>
                      <a:pt x="8" y="36"/>
                    </a:cubicBezTo>
                    <a:close/>
                    <a:moveTo>
                      <a:pt x="8" y="28"/>
                    </a:moveTo>
                    <a:cubicBezTo>
                      <a:pt x="8" y="8"/>
                      <a:pt x="8" y="8"/>
                      <a:pt x="8" y="8"/>
                    </a:cubicBezTo>
                    <a:cubicBezTo>
                      <a:pt x="105" y="8"/>
                      <a:pt x="105" y="8"/>
                      <a:pt x="105" y="8"/>
                    </a:cubicBezTo>
                    <a:cubicBezTo>
                      <a:pt x="105" y="28"/>
                      <a:pt x="105" y="28"/>
                      <a:pt x="105" y="28"/>
                    </a:cubicBezTo>
                    <a:lnTo>
                      <a:pt x="8" y="28"/>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1280" name="Freeform 10"/>
              <p:cNvSpPr>
                <a:spLocks noChangeArrowheads="1"/>
              </p:cNvSpPr>
              <p:nvPr/>
            </p:nvSpPr>
            <p:spPr bwMode="auto">
              <a:xfrm>
                <a:off x="303213" y="366713"/>
                <a:ext cx="77788" cy="30163"/>
              </a:xfrm>
              <a:custGeom>
                <a:avLst/>
                <a:gdLst>
                  <a:gd name="T0" fmla="*/ 70009 w 20"/>
                  <a:gd name="T1" fmla="*/ 0 h 8"/>
                  <a:gd name="T2" fmla="*/ 7779 w 20"/>
                  <a:gd name="T3" fmla="*/ 0 h 8"/>
                  <a:gd name="T4" fmla="*/ 0 w 20"/>
                  <a:gd name="T5" fmla="*/ 7541 h 8"/>
                  <a:gd name="T6" fmla="*/ 0 w 20"/>
                  <a:gd name="T7" fmla="*/ 18852 h 8"/>
                  <a:gd name="T8" fmla="*/ 7779 w 20"/>
                  <a:gd name="T9" fmla="*/ 30163 h 8"/>
                  <a:gd name="T10" fmla="*/ 70009 w 20"/>
                  <a:gd name="T11" fmla="*/ 30163 h 8"/>
                  <a:gd name="T12" fmla="*/ 77788 w 20"/>
                  <a:gd name="T13" fmla="*/ 18852 h 8"/>
                  <a:gd name="T14" fmla="*/ 77788 w 20"/>
                  <a:gd name="T15" fmla="*/ 7541 h 8"/>
                  <a:gd name="T16" fmla="*/ 70009 w 20"/>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8"/>
                  <a:gd name="T29" fmla="*/ 20 w 20"/>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8">
                    <a:moveTo>
                      <a:pt x="18" y="0"/>
                    </a:moveTo>
                    <a:cubicBezTo>
                      <a:pt x="2" y="0"/>
                      <a:pt x="2" y="0"/>
                      <a:pt x="2" y="0"/>
                    </a:cubicBezTo>
                    <a:cubicBezTo>
                      <a:pt x="1" y="0"/>
                      <a:pt x="0" y="1"/>
                      <a:pt x="0" y="2"/>
                    </a:cubicBezTo>
                    <a:cubicBezTo>
                      <a:pt x="0" y="5"/>
                      <a:pt x="0" y="5"/>
                      <a:pt x="0" y="5"/>
                    </a:cubicBezTo>
                    <a:cubicBezTo>
                      <a:pt x="0" y="7"/>
                      <a:pt x="1" y="8"/>
                      <a:pt x="2" y="8"/>
                    </a:cubicBezTo>
                    <a:cubicBezTo>
                      <a:pt x="18" y="8"/>
                      <a:pt x="18" y="8"/>
                      <a:pt x="18" y="8"/>
                    </a:cubicBezTo>
                    <a:cubicBezTo>
                      <a:pt x="19" y="8"/>
                      <a:pt x="20" y="7"/>
                      <a:pt x="20" y="5"/>
                    </a:cubicBezTo>
                    <a:cubicBezTo>
                      <a:pt x="20" y="2"/>
                      <a:pt x="20" y="2"/>
                      <a:pt x="20" y="2"/>
                    </a:cubicBezTo>
                    <a:cubicBezTo>
                      <a:pt x="20" y="1"/>
                      <a:pt x="19" y="0"/>
                      <a:pt x="18" y="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13317"/>
                                        </p:tgtEl>
                                        <p:attrNameLst>
                                          <p:attrName>style.visibility</p:attrName>
                                        </p:attrNameLst>
                                      </p:cBhvr>
                                      <p:to>
                                        <p:strVal val="visible"/>
                                      </p:to>
                                    </p:set>
                                    <p:animEffect>
                                      <p:cBhvr>
                                        <p:cTn id="7" dur="500"/>
                                        <p:tgtEl>
                                          <p:spTgt spid="1331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320"/>
                                        </p:tgtEl>
                                        <p:attrNameLst>
                                          <p:attrName>style.visibility</p:attrName>
                                        </p:attrNameLst>
                                      </p:cBhvr>
                                      <p:to>
                                        <p:strVal val="visible"/>
                                      </p:to>
                                    </p:set>
                                    <p:animEffect>
                                      <p:cBhvr>
                                        <p:cTn id="11" dur="500"/>
                                        <p:tgtEl>
                                          <p:spTgt spid="13320"/>
                                        </p:tgtEl>
                                      </p:cBhvr>
                                    </p:animEffect>
                                  </p:childTnLst>
                                </p:cTn>
                              </p:par>
                            </p:childTnLst>
                          </p:cTn>
                        </p:par>
                        <p:par>
                          <p:cTn id="12" fill="hold">
                            <p:stCondLst>
                              <p:cond delay="1000"/>
                            </p:stCondLst>
                            <p:childTnLst>
                              <p:par>
                                <p:cTn id="13" presetID="23" presetClass="entr" presetSubtype="36" fill="hold" grpId="0" nodeType="afterEffect">
                                  <p:stCondLst>
                                    <p:cond delay="0"/>
                                  </p:stCondLst>
                                  <p:iterate type="lt">
                                    <p:tmPct val="17000"/>
                                  </p:iterate>
                                  <p:childTnLst>
                                    <p:set>
                                      <p:cBhvr>
                                        <p:cTn id="14" dur="1" fill="hold">
                                          <p:stCondLst>
                                            <p:cond delay="0"/>
                                          </p:stCondLst>
                                        </p:cTn>
                                        <p:tgtEl>
                                          <p:spTgt spid="13318"/>
                                        </p:tgtEl>
                                        <p:attrNameLst>
                                          <p:attrName>style.visibility</p:attrName>
                                        </p:attrNameLst>
                                      </p:cBhvr>
                                      <p:to>
                                        <p:strVal val="visible"/>
                                      </p:to>
                                    </p:set>
                                    <p:anim calcmode="lin" valueType="num">
                                      <p:cBhvr>
                                        <p:cTn id="15" dur="500" fill="hold"/>
                                        <p:tgtEl>
                                          <p:spTgt spid="13318"/>
                                        </p:tgtEl>
                                        <p:attrNameLst>
                                          <p:attrName>ppt_w</p:attrName>
                                        </p:attrNameLst>
                                      </p:cBhvr>
                                      <p:tavLst>
                                        <p:tav tm="0">
                                          <p:val>
                                            <p:strVal val="(6*min(max(#ppt_w*#ppt_h,.3),1)-7.4)/-.7*#ppt_w"/>
                                          </p:val>
                                        </p:tav>
                                        <p:tav tm="100000">
                                          <p:val>
                                            <p:strVal val="#ppt_w"/>
                                          </p:val>
                                        </p:tav>
                                      </p:tavLst>
                                    </p:anim>
                                    <p:anim calcmode="lin" valueType="num">
                                      <p:cBhvr>
                                        <p:cTn id="16" dur="500" fill="hold"/>
                                        <p:tgtEl>
                                          <p:spTgt spid="13318"/>
                                        </p:tgtEl>
                                        <p:attrNameLst>
                                          <p:attrName>ppt_h</p:attrName>
                                        </p:attrNameLst>
                                      </p:cBhvr>
                                      <p:tavLst>
                                        <p:tav tm="0">
                                          <p:val>
                                            <p:strVal val="(6*min(max(#ppt_w*#ppt_h,.3),1)-7.4)/-.7*#ppt_h"/>
                                          </p:val>
                                        </p:tav>
                                        <p:tav tm="100000">
                                          <p:val>
                                            <p:strVal val="#ppt_h"/>
                                          </p:val>
                                        </p:tav>
                                      </p:tavLst>
                                    </p:anim>
                                    <p:anim calcmode="lin" valueType="num">
                                      <p:cBhvr>
                                        <p:cTn id="17" dur="500" fill="hold"/>
                                        <p:tgtEl>
                                          <p:spTgt spid="13318"/>
                                        </p:tgtEl>
                                        <p:attrNameLst>
                                          <p:attrName>ppt_x</p:attrName>
                                        </p:attrNameLst>
                                      </p:cBhvr>
                                      <p:tavLst>
                                        <p:tav tm="0">
                                          <p:val>
                                            <p:fltVal val="0.5"/>
                                          </p:val>
                                        </p:tav>
                                        <p:tav tm="100000">
                                          <p:val>
                                            <p:strVal val="#ppt_x"/>
                                          </p:val>
                                        </p:tav>
                                      </p:tavLst>
                                    </p:anim>
                                    <p:anim calcmode="lin" valueType="num">
                                      <p:cBhvr>
                                        <p:cTn id="18" dur="500" fill="hold"/>
                                        <p:tgtEl>
                                          <p:spTgt spid="13318"/>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1339"/>
                            </p:stCondLst>
                            <p:childTnLst>
                              <p:par>
                                <p:cTn id="20" presetID="9" presetClass="entr" presetSubtype="0" fill="hold" grpId="0" nodeType="afterEffect">
                                  <p:stCondLst>
                                    <p:cond delay="0"/>
                                  </p:stCondLst>
                                  <p:childTnLst>
                                    <p:set>
                                      <p:cBhvr>
                                        <p:cTn id="21" dur="1" fill="hold">
                                          <p:stCondLst>
                                            <p:cond delay="0"/>
                                          </p:stCondLst>
                                        </p:cTn>
                                        <p:tgtEl>
                                          <p:spTgt spid="13319"/>
                                        </p:tgtEl>
                                        <p:attrNameLst>
                                          <p:attrName>style.visibility</p:attrName>
                                        </p:attrNameLst>
                                      </p:cBhvr>
                                      <p:to>
                                        <p:strVal val="visible"/>
                                      </p:to>
                                    </p:set>
                                    <p:animEffect>
                                      <p:cBhvr>
                                        <p:cTn id="22"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ldLvl="0" animBg="1" autoUpdateAnimBg="0"/>
      <p:bldP spid="13318" grpId="0" bldLvl="0" autoUpdateAnimBg="0"/>
      <p:bldP spid="13319"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220" name="文本框 4"/>
          <p:cNvSpPr>
            <a:spLocks noChangeArrowheads="1"/>
          </p:cNvSpPr>
          <p:nvPr/>
        </p:nvSpPr>
        <p:spPr bwMode="auto">
          <a:xfrm>
            <a:off x="247650" y="55563"/>
            <a:ext cx="77628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en-US" sz="4800" b="1">
                <a:solidFill>
                  <a:schemeClr val="bg1"/>
                </a:solidFill>
                <a:latin typeface="Calibri" panose="020F0502020204030204" pitchFamily="34" charset="0"/>
                <a:sym typeface="Calibri" panose="020F0502020204030204" pitchFamily="34" charset="0"/>
              </a:rPr>
              <a:t>Observable</a:t>
            </a:r>
            <a:r>
              <a:rPr lang="zh-CN" altLang="en-US" sz="4800" b="1">
                <a:solidFill>
                  <a:schemeClr val="bg1"/>
                </a:solidFill>
                <a:latin typeface="Calibri" panose="020F0502020204030204" pitchFamily="34" charset="0"/>
                <a:sym typeface="Calibri" panose="020F0502020204030204" pitchFamily="34" charset="0"/>
              </a:rPr>
              <a:t>（可观察对象）</a:t>
            </a:r>
            <a:endParaRPr lang="en-US" altLang="zh-CN" sz="4800" b="1">
              <a:solidFill>
                <a:schemeClr val="bg1"/>
              </a:solidFill>
              <a:latin typeface="Calibri" panose="020F0502020204030204" pitchFamily="34" charset="0"/>
              <a:sym typeface="Calibri" panose="020F0502020204030204" pitchFamily="34" charset="0"/>
            </a:endParaRPr>
          </a:p>
        </p:txBody>
      </p:sp>
      <p:sp>
        <p:nvSpPr>
          <p:cNvPr id="9245" name="文本框 66"/>
          <p:cNvSpPr>
            <a:spLocks noChangeArrowheads="1"/>
          </p:cNvSpPr>
          <p:nvPr/>
        </p:nvSpPr>
        <p:spPr bwMode="auto">
          <a:xfrm>
            <a:off x="247650" y="1332230"/>
            <a:ext cx="8953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r>
              <a:rPr lang="zh-CN" altLang="en-US" sz="2800" b="1">
                <a:solidFill>
                  <a:srgbClr val="249F86"/>
                </a:solidFill>
                <a:latin typeface="Calibri" panose="020F0502020204030204" pitchFamily="34" charset="0"/>
                <a:sym typeface="Calibri" panose="020F0502020204030204" pitchFamily="34" charset="0"/>
              </a:rPr>
              <a:t>定义</a:t>
            </a:r>
            <a:endParaRPr lang="zh-CN" altLang="en-US" sz="2800" b="1">
              <a:solidFill>
                <a:srgbClr val="249F86"/>
              </a:solidFill>
              <a:latin typeface="Calibri" panose="020F0502020204030204" pitchFamily="34" charset="0"/>
              <a:sym typeface="Calibri" panose="020F0502020204030204" pitchFamily="34" charset="0"/>
            </a:endParaRPr>
          </a:p>
        </p:txBody>
      </p:sp>
      <p:sp>
        <p:nvSpPr>
          <p:cNvPr id="9246" name="矩形 78"/>
          <p:cNvSpPr>
            <a:spLocks noChangeArrowheads="1"/>
          </p:cNvSpPr>
          <p:nvPr/>
        </p:nvSpPr>
        <p:spPr bwMode="auto">
          <a:xfrm>
            <a:off x="247650" y="1854200"/>
            <a:ext cx="54940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285750" indent="-285750" eaLnBrk="1" hangingPunct="1">
              <a:lnSpc>
                <a:spcPts val="2000"/>
              </a:lnSpc>
              <a:buFont typeface="Arial" panose="020B0604020202090204" pitchFamily="34" charset="0"/>
              <a:buChar char="•"/>
            </a:pPr>
            <a:r>
              <a:rPr lang="zh-CN" altLang="en-US">
                <a:solidFill>
                  <a:schemeClr val="bg1"/>
                </a:solidFill>
                <a:latin typeface="Calibri" panose="020F0502020204030204" pitchFamily="34" charset="0"/>
                <a:sym typeface="宋体" panose="02010600030101010101" pitchFamily="2" charset="-122"/>
              </a:rPr>
              <a:t>是一个可以调用的未来值或者事件的集合</a:t>
            </a:r>
            <a:endParaRPr lang="zh-CN" altLang="en-US">
              <a:solidFill>
                <a:schemeClr val="bg1"/>
              </a:solidFill>
              <a:latin typeface="Calibri" panose="020F0502020204030204" pitchFamily="34" charset="0"/>
              <a:sym typeface="宋体" panose="02010600030101010101" pitchFamily="2" charset="-122"/>
            </a:endParaRPr>
          </a:p>
          <a:p>
            <a:pPr marL="285750" indent="-285750" eaLnBrk="1" hangingPunct="1">
              <a:lnSpc>
                <a:spcPts val="2000"/>
              </a:lnSpc>
              <a:buFont typeface="Arial" panose="020B0604020202090204" pitchFamily="34" charset="0"/>
              <a:buChar char="•"/>
            </a:pPr>
            <a:r>
              <a:rPr lang="zh-CN" altLang="en-US">
                <a:solidFill>
                  <a:schemeClr val="bg1"/>
                </a:solidFill>
                <a:latin typeface="Calibri" panose="020F0502020204030204" pitchFamily="34" charset="0"/>
                <a:sym typeface="宋体" panose="02010600030101010101" pitchFamily="2" charset="-122"/>
              </a:rPr>
              <a:t>是一个可以产生多个值的数据生产者集合，并且可以将数据推送给数据消费者</a:t>
            </a:r>
            <a:endParaRPr lang="zh-CN" altLang="en-US">
              <a:solidFill>
                <a:schemeClr val="bg1"/>
              </a:solidFill>
              <a:latin typeface="Calibri" panose="020F0502020204030204" pitchFamily="34" charset="0"/>
              <a:sym typeface="宋体" panose="02010600030101010101" pitchFamily="2" charset="-122"/>
            </a:endParaRPr>
          </a:p>
        </p:txBody>
      </p:sp>
      <p:sp>
        <p:nvSpPr>
          <p:cNvPr id="2" name="文本框 1"/>
          <p:cNvSpPr txBox="1"/>
          <p:nvPr/>
        </p:nvSpPr>
        <p:spPr>
          <a:xfrm>
            <a:off x="346075" y="3122295"/>
            <a:ext cx="1711960" cy="521970"/>
          </a:xfrm>
          <a:prstGeom prst="rect">
            <a:avLst/>
          </a:prstGeom>
          <a:noFill/>
        </p:spPr>
        <p:txBody>
          <a:bodyPr wrap="square" rtlCol="0">
            <a:spAutoFit/>
          </a:bodyPr>
          <a:p>
            <a:r>
              <a:rPr lang="zh-CN" altLang="en-US" sz="2800" b="1">
                <a:solidFill>
                  <a:srgbClr val="249F86"/>
                </a:solidFill>
                <a:latin typeface="Calibri" panose="020F0502020204030204" pitchFamily="34" charset="0"/>
              </a:rPr>
              <a:t>VS 函数</a:t>
            </a:r>
            <a:endParaRPr lang="zh-CN" altLang="en-US" sz="2800" b="1">
              <a:solidFill>
                <a:srgbClr val="249F86"/>
              </a:solidFill>
              <a:latin typeface="Calibri" panose="020F0502020204030204" pitchFamily="34" charset="0"/>
            </a:endParaRPr>
          </a:p>
        </p:txBody>
      </p:sp>
      <p:graphicFrame>
        <p:nvGraphicFramePr>
          <p:cNvPr id="4" name="表格 3"/>
          <p:cNvGraphicFramePr/>
          <p:nvPr/>
        </p:nvGraphicFramePr>
        <p:xfrm>
          <a:off x="346075" y="4065905"/>
          <a:ext cx="9704070" cy="1143000"/>
        </p:xfrm>
        <a:graphic>
          <a:graphicData uri="http://schemas.openxmlformats.org/drawingml/2006/table">
            <a:tbl>
              <a:tblPr firstRow="1" bandRow="1">
                <a:tableStyleId>{5C22544A-7EE6-4342-B048-85BDC9FD1C3A}</a:tableStyleId>
              </a:tblPr>
              <a:tblGrid>
                <a:gridCol w="2844800"/>
                <a:gridCol w="2844800"/>
                <a:gridCol w="4014470"/>
              </a:tblGrid>
              <a:tr h="381000">
                <a:tc>
                  <a:txBody>
                    <a:bodyPr/>
                    <a:p>
                      <a:pPr algn="ctr">
                        <a:buNone/>
                      </a:pPr>
                      <a:endParaRPr lang="zh-CN" altLang="en-US"/>
                    </a:p>
                  </a:txBody>
                  <a:tcPr>
                    <a:noFill/>
                  </a:tcPr>
                </a:tc>
                <a:tc>
                  <a:txBody>
                    <a:bodyPr/>
                    <a:p>
                      <a:pPr algn="ctr">
                        <a:buNone/>
                      </a:pPr>
                      <a:r>
                        <a:rPr lang="zh-CN" altLang="en-US"/>
                        <a:t>函数</a:t>
                      </a:r>
                      <a:endParaRPr lang="zh-CN" altLang="en-US"/>
                    </a:p>
                  </a:txBody>
                  <a:tcPr>
                    <a:noFill/>
                  </a:tcPr>
                </a:tc>
                <a:tc>
                  <a:txBody>
                    <a:bodyPr/>
                    <a:p>
                      <a:pPr algn="ctr">
                        <a:buNone/>
                      </a:pPr>
                      <a:r>
                        <a:rPr lang="en-US" altLang="zh-CN"/>
                        <a:t>Observable</a:t>
                      </a:r>
                      <a:endParaRPr lang="en-US" altLang="zh-CN"/>
                    </a:p>
                  </a:txBody>
                  <a:tcPr>
                    <a:noFill/>
                  </a:tcPr>
                </a:tc>
              </a:tr>
              <a:tr h="381000">
                <a:tc>
                  <a:txBody>
                    <a:bodyPr/>
                    <a:p>
                      <a:pPr algn="ctr">
                        <a:buNone/>
                      </a:pPr>
                      <a:r>
                        <a:rPr lang="zh-CN" altLang="en-US"/>
                        <a:t>相同点</a:t>
                      </a:r>
                      <a:endParaRPr lang="zh-CN" altLang="en-US"/>
                    </a:p>
                  </a:txBody>
                  <a:tcPr/>
                </a:tc>
                <a:tc gridSpan="2">
                  <a:txBody>
                    <a:bodyPr/>
                    <a:p>
                      <a:pPr>
                        <a:buNone/>
                      </a:pPr>
                      <a:r>
                        <a:rPr lang="zh-CN" altLang="en-US"/>
                        <a:t>同步的去传递一个值或者结果</a:t>
                      </a:r>
                      <a:endParaRPr lang="zh-CN" altLang="en-US"/>
                    </a:p>
                  </a:txBody>
                  <a:tcPr/>
                </a:tc>
                <a:tc hMerge="1">
                  <a:tcPr/>
                </a:tc>
              </a:tr>
              <a:tr h="381000">
                <a:tc>
                  <a:txBody>
                    <a:bodyPr/>
                    <a:p>
                      <a:pPr algn="ctr">
                        <a:buNone/>
                      </a:pPr>
                      <a:r>
                        <a:rPr lang="zh-CN" altLang="en-US"/>
                        <a:t>不同点</a:t>
                      </a:r>
                      <a:endParaRPr lang="zh-CN" altLang="en-US"/>
                    </a:p>
                  </a:txBody>
                  <a:tcPr/>
                </a:tc>
                <a:tc>
                  <a:txBody>
                    <a:bodyPr/>
                    <a:p>
                      <a:pPr>
                        <a:buNone/>
                      </a:pPr>
                      <a:r>
                        <a:rPr lang="zh-CN" altLang="en-US"/>
                        <a:t>只能返回一个值或者结果</a:t>
                      </a:r>
                      <a:endParaRPr lang="zh-CN" altLang="en-US"/>
                    </a:p>
                  </a:txBody>
                  <a:tcPr/>
                </a:tc>
                <a:tc>
                  <a:txBody>
                    <a:bodyPr/>
                    <a:p>
                      <a:pPr>
                        <a:buNone/>
                      </a:pPr>
                      <a:r>
                        <a:rPr lang="zh-CN" altLang="en-US"/>
                        <a:t>可以返回多个值或结果</a:t>
                      </a:r>
                      <a:endParaRPr lang="zh-CN" altLang="en-US"/>
                    </a:p>
                  </a:txBody>
                  <a:tcPr/>
                </a:tc>
              </a:tr>
            </a:tbl>
          </a:graphicData>
        </a:graphic>
      </p:graphicFrame>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p:cBhvr>
                                        <p:cTn id="7" dur="500"/>
                                        <p:tgtEl>
                                          <p:spTgt spid="92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45"/>
                                        </p:tgtEl>
                                        <p:attrNameLst>
                                          <p:attrName>style.visibility</p:attrName>
                                        </p:attrNameLst>
                                      </p:cBhvr>
                                      <p:to>
                                        <p:strVal val="visible"/>
                                      </p:to>
                                    </p:set>
                                    <p:animEffect>
                                      <p:cBhvr>
                                        <p:cTn id="11" dur="500"/>
                                        <p:tgtEl>
                                          <p:spTgt spid="924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46"/>
                                        </p:tgtEl>
                                        <p:attrNameLst>
                                          <p:attrName>style.visibility</p:attrName>
                                        </p:attrNameLst>
                                      </p:cBhvr>
                                      <p:to>
                                        <p:strVal val="visible"/>
                                      </p:to>
                                    </p:set>
                                    <p:animEffect>
                                      <p:cBhvr>
                                        <p:cTn id="15" dur="650"/>
                                        <p:tgtEl>
                                          <p:spTgt spid="924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1000"/>
                                        <p:tgtEl>
                                          <p:spTgt spid="2"/>
                                        </p:tgtEl>
                                      </p:cBhvr>
                                    </p:animEffect>
                                  </p:childTnLst>
                                </p:cTn>
                              </p:par>
                            </p:childTnLst>
                          </p:cTn>
                        </p:par>
                        <p:par>
                          <p:cTn id="21" fill="hold">
                            <p:stCondLst>
                              <p:cond delay="1000"/>
                            </p:stCondLst>
                            <p:childTnLst>
                              <p:par>
                                <p:cTn id="22" presetID="4" presetClass="entr" presetSubtype="32"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ox(out)">
                                      <p:cBhvr>
                                        <p:cTn id="2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autoUpdateAnimBg="0"/>
      <p:bldP spid="9245" grpId="0" bldLvl="0" autoUpdateAnimBg="0"/>
      <p:bldP spid="9246" grpId="0" bldLvl="0" autoUpdateAnimBg="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268" name="文本框 4"/>
          <p:cNvSpPr>
            <a:spLocks noChangeArrowheads="1"/>
          </p:cNvSpPr>
          <p:nvPr/>
        </p:nvSpPr>
        <p:spPr bwMode="auto">
          <a:xfrm>
            <a:off x="247650" y="55563"/>
            <a:ext cx="77628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l" eaLnBrk="1" hangingPunct="1"/>
            <a:r>
              <a:rPr lang="en-US" sz="4800" b="1">
                <a:solidFill>
                  <a:schemeClr val="bg1"/>
                </a:solidFill>
                <a:latin typeface="Calibri" panose="020F0502020204030204" pitchFamily="34" charset="0"/>
                <a:sym typeface="Calibri" panose="020F0502020204030204" pitchFamily="34" charset="0"/>
              </a:rPr>
              <a:t>Observable</a:t>
            </a:r>
            <a:r>
              <a:rPr lang="zh-CN" altLang="en-US" sz="4800" b="1">
                <a:solidFill>
                  <a:schemeClr val="bg1"/>
                </a:solidFill>
                <a:latin typeface="Calibri" panose="020F0502020204030204" pitchFamily="34" charset="0"/>
                <a:sym typeface="Calibri" panose="020F0502020204030204" pitchFamily="34" charset="0"/>
              </a:rPr>
              <a:t>（可观察对象）</a:t>
            </a:r>
            <a:endParaRPr lang="zh-CN" altLang="en-US" sz="4800" b="1">
              <a:solidFill>
                <a:schemeClr val="bg1"/>
              </a:solidFill>
              <a:latin typeface="Calibri" panose="020F0502020204030204" pitchFamily="34" charset="0"/>
              <a:sym typeface="宋体" panose="02010600030101010101" pitchFamily="2" charset="-122"/>
            </a:endParaRPr>
          </a:p>
        </p:txBody>
      </p:sp>
      <p:sp>
        <p:nvSpPr>
          <p:cNvPr id="11282" name="文本框 36"/>
          <p:cNvSpPr>
            <a:spLocks noChangeArrowheads="1"/>
          </p:cNvSpPr>
          <p:nvPr/>
        </p:nvSpPr>
        <p:spPr bwMode="auto">
          <a:xfrm>
            <a:off x="247333" y="1453198"/>
            <a:ext cx="6154737"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lnSpc>
                <a:spcPts val="3600"/>
              </a:lnSpc>
            </a:pPr>
            <a:r>
              <a:rPr lang="zh-CN" altLang="en-US" sz="3600" b="1">
                <a:solidFill>
                  <a:schemeClr val="bg1"/>
                </a:solidFill>
                <a:sym typeface="Arial" panose="020B0604020202090204" pitchFamily="34" charset="0"/>
              </a:rPr>
              <a:t>核心点</a:t>
            </a:r>
            <a:endParaRPr lang="zh-CN" altLang="en-US" sz="3600" b="1">
              <a:solidFill>
                <a:schemeClr val="bg1"/>
              </a:solidFill>
              <a:sym typeface="Arial" panose="020B0604020202090204" pitchFamily="34" charset="0"/>
            </a:endParaRPr>
          </a:p>
        </p:txBody>
      </p:sp>
      <p:sp>
        <p:nvSpPr>
          <p:cNvPr id="11283" name="矩形 37"/>
          <p:cNvSpPr>
            <a:spLocks noChangeArrowheads="1"/>
          </p:cNvSpPr>
          <p:nvPr/>
        </p:nvSpPr>
        <p:spPr bwMode="auto">
          <a:xfrm>
            <a:off x="256540" y="2006283"/>
            <a:ext cx="61372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285750" indent="-285750" eaLnBrk="1" hangingPunct="1">
              <a:buFont typeface="Arial" panose="020B0604020202090204" pitchFamily="34" charset="0"/>
              <a:buChar char="•"/>
            </a:pPr>
            <a:r>
              <a:rPr lang="zh-CN" altLang="en-US" sz="1600">
                <a:solidFill>
                  <a:schemeClr val="bg1"/>
                </a:solidFill>
                <a:latin typeface="Calibri" panose="020F0502020204030204" pitchFamily="34" charset="0"/>
                <a:sym typeface="宋体" panose="02010600030101010101" pitchFamily="2" charset="-122"/>
              </a:rPr>
              <a:t>create observable（创建可观察对象）</a:t>
            </a:r>
            <a:endParaRPr lang="zh-CN" altLang="en-US" sz="1600">
              <a:solidFill>
                <a:schemeClr val="bg1"/>
              </a:solidFill>
              <a:latin typeface="Calibri" panose="020F0502020204030204" pitchFamily="34" charset="0"/>
              <a:sym typeface="宋体" panose="02010600030101010101" pitchFamily="2" charset="-122"/>
            </a:endParaRPr>
          </a:p>
          <a:p>
            <a:pPr marL="285750" indent="-285750" eaLnBrk="1" hangingPunct="1">
              <a:buFont typeface="Arial" panose="020B0604020202090204" pitchFamily="34" charset="0"/>
              <a:buChar char="•"/>
            </a:pPr>
            <a:r>
              <a:rPr lang="zh-CN" altLang="en-US" sz="1600">
                <a:solidFill>
                  <a:schemeClr val="bg1"/>
                </a:solidFill>
                <a:latin typeface="Calibri" panose="020F0502020204030204" pitchFamily="34" charset="0"/>
                <a:sym typeface="宋体" panose="02010600030101010101" pitchFamily="2" charset="-122"/>
              </a:rPr>
              <a:t>subscribe observable（订阅可观察对象）</a:t>
            </a:r>
            <a:endParaRPr lang="zh-CN" altLang="en-US" sz="1600">
              <a:solidFill>
                <a:schemeClr val="bg1"/>
              </a:solidFill>
              <a:latin typeface="Calibri" panose="020F0502020204030204" pitchFamily="34" charset="0"/>
              <a:sym typeface="宋体" panose="02010600030101010101" pitchFamily="2" charset="-122"/>
            </a:endParaRPr>
          </a:p>
          <a:p>
            <a:pPr marL="285750" indent="-285750" eaLnBrk="1" hangingPunct="1">
              <a:buFont typeface="Arial" panose="020B0604020202090204" pitchFamily="34" charset="0"/>
              <a:buChar char="•"/>
            </a:pPr>
            <a:r>
              <a:rPr lang="zh-CN" altLang="en-US" sz="1600">
                <a:solidFill>
                  <a:schemeClr val="bg1"/>
                </a:solidFill>
                <a:latin typeface="Calibri" panose="020F0502020204030204" pitchFamily="34" charset="0"/>
                <a:sym typeface="宋体" panose="02010600030101010101" pitchFamily="2" charset="-122"/>
              </a:rPr>
              <a:t>execute observable（执行可观察对象）</a:t>
            </a:r>
            <a:endParaRPr lang="zh-CN" altLang="en-US" sz="1600">
              <a:solidFill>
                <a:schemeClr val="bg1"/>
              </a:solidFill>
              <a:latin typeface="Calibri" panose="020F0502020204030204" pitchFamily="34" charset="0"/>
              <a:sym typeface="宋体" panose="02010600030101010101" pitchFamily="2" charset="-122"/>
            </a:endParaRPr>
          </a:p>
          <a:p>
            <a:pPr marL="285750" indent="-285750" eaLnBrk="1" hangingPunct="1">
              <a:buFont typeface="Arial" panose="020B0604020202090204" pitchFamily="34" charset="0"/>
              <a:buChar char="•"/>
            </a:pPr>
            <a:r>
              <a:rPr lang="zh-CN" altLang="en-US" sz="1600">
                <a:solidFill>
                  <a:schemeClr val="bg1"/>
                </a:solidFill>
                <a:latin typeface="Calibri" panose="020F0502020204030204" pitchFamily="34" charset="0"/>
                <a:sym typeface="宋体" panose="02010600030101010101" pitchFamily="2" charset="-122"/>
              </a:rPr>
              <a:t>dispose observables（销毁可观察对象）</a:t>
            </a:r>
            <a:endParaRPr lang="zh-CN" altLang="en-US" sz="1600">
              <a:solidFill>
                <a:schemeClr val="bg1"/>
              </a:solidFill>
              <a:latin typeface="Calibri" panose="020F0502020204030204" pitchFamily="34" charset="0"/>
              <a:sym typeface="宋体" panose="02010600030101010101" pitchFamily="2" charset="-122"/>
            </a:endParaRPr>
          </a:p>
        </p:txBody>
      </p:sp>
      <p:pic>
        <p:nvPicPr>
          <p:cNvPr id="2" name="图片 1" descr="Observable核心点"/>
          <p:cNvPicPr>
            <a:picLocks noChangeAspect="1"/>
          </p:cNvPicPr>
          <p:nvPr/>
        </p:nvPicPr>
        <p:blipFill>
          <a:blip r:embed="rId2"/>
          <a:stretch>
            <a:fillRect/>
          </a:stretch>
        </p:blipFill>
        <p:spPr>
          <a:xfrm>
            <a:off x="256540" y="3432175"/>
            <a:ext cx="10058400" cy="3287395"/>
          </a:xfrm>
          <a:prstGeom prst="rect">
            <a:avLst/>
          </a:prstGeom>
        </p:spPr>
      </p:pic>
      <p:pic>
        <p:nvPicPr>
          <p:cNvPr id="3" name="图片 2" descr="Observable核心点-结果"/>
          <p:cNvPicPr>
            <a:picLocks noChangeAspect="1"/>
          </p:cNvPicPr>
          <p:nvPr/>
        </p:nvPicPr>
        <p:blipFill>
          <a:blip r:embed="rId3"/>
          <a:stretch>
            <a:fillRect/>
          </a:stretch>
        </p:blipFill>
        <p:spPr>
          <a:xfrm>
            <a:off x="256540" y="3432175"/>
            <a:ext cx="5569585" cy="889000"/>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p:cBhvr>
                                        <p:cTn id="7" dur="500"/>
                                        <p:tgtEl>
                                          <p:spTgt spid="1126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282"/>
                                        </p:tgtEl>
                                        <p:attrNameLst>
                                          <p:attrName>style.visibility</p:attrName>
                                        </p:attrNameLst>
                                      </p:cBhvr>
                                      <p:to>
                                        <p:strVal val="visible"/>
                                      </p:to>
                                    </p:set>
                                    <p:animEffect>
                                      <p:cBhvr>
                                        <p:cTn id="11" dur="500"/>
                                        <p:tgtEl>
                                          <p:spTgt spid="1128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283">
                                            <p:txEl>
                                              <p:pRg st="0" end="0"/>
                                            </p:txEl>
                                          </p:spTgt>
                                        </p:tgtEl>
                                        <p:attrNameLst>
                                          <p:attrName>style.visibility</p:attrName>
                                        </p:attrNameLst>
                                      </p:cBhvr>
                                      <p:to>
                                        <p:strVal val="visible"/>
                                      </p:to>
                                    </p:set>
                                    <p:animEffect>
                                      <p:cBhvr>
                                        <p:cTn id="15" dur="650"/>
                                        <p:tgtEl>
                                          <p:spTgt spid="11283">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283">
                                            <p:txEl>
                                              <p:pRg st="1" end="1"/>
                                            </p:txEl>
                                          </p:spTgt>
                                        </p:tgtEl>
                                        <p:attrNameLst>
                                          <p:attrName>style.visibility</p:attrName>
                                        </p:attrNameLst>
                                      </p:cBhvr>
                                      <p:to>
                                        <p:strVal val="visible"/>
                                      </p:to>
                                    </p:set>
                                    <p:animEffect>
                                      <p:cBhvr>
                                        <p:cTn id="18" dur="650"/>
                                        <p:tgtEl>
                                          <p:spTgt spid="11283">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1283">
                                            <p:txEl>
                                              <p:pRg st="2" end="2"/>
                                            </p:txEl>
                                          </p:spTgt>
                                        </p:tgtEl>
                                        <p:attrNameLst>
                                          <p:attrName>style.visibility</p:attrName>
                                        </p:attrNameLst>
                                      </p:cBhvr>
                                      <p:to>
                                        <p:strVal val="visible"/>
                                      </p:to>
                                    </p:set>
                                    <p:animEffect>
                                      <p:cBhvr>
                                        <p:cTn id="21" dur="650"/>
                                        <p:tgtEl>
                                          <p:spTgt spid="11283">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1283">
                                            <p:txEl>
                                              <p:pRg st="3" end="3"/>
                                            </p:txEl>
                                          </p:spTgt>
                                        </p:tgtEl>
                                        <p:attrNameLst>
                                          <p:attrName>style.visibility</p:attrName>
                                        </p:attrNameLst>
                                      </p:cBhvr>
                                      <p:to>
                                        <p:strVal val="visible"/>
                                      </p:to>
                                    </p:set>
                                    <p:animEffect>
                                      <p:cBhvr>
                                        <p:cTn id="24" dur="650"/>
                                        <p:tgtEl>
                                          <p:spTgt spid="1128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heel(8)">
                                      <p:cBhvr>
                                        <p:cTn id="29" dur="1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2"/>
                                        </p:tgtEl>
                                        <p:attrNameLst>
                                          <p:attrName>ppt_x</p:attrName>
                                        </p:attrNameLst>
                                      </p:cBhvr>
                                      <p:tavLst>
                                        <p:tav tm="0">
                                          <p:val>
                                            <p:strVal val="ppt_x"/>
                                          </p:val>
                                        </p:tav>
                                        <p:tav tm="100000">
                                          <p:val>
                                            <p:strVal val="ppt_x"/>
                                          </p:val>
                                        </p:tav>
                                      </p:tavLst>
                                    </p:anim>
                                    <p:anim calcmode="lin" valueType="num">
                                      <p:cBhvr additive="base">
                                        <p:cTn id="34" dur="500"/>
                                        <p:tgtEl>
                                          <p:spTgt spid="2"/>
                                        </p:tgtEl>
                                        <p:attrNameLst>
                                          <p:attrName>ppt_y</p:attrName>
                                        </p:attrNameLst>
                                      </p:cBhvr>
                                      <p:tavLst>
                                        <p:tav tm="0">
                                          <p:val>
                                            <p:strVal val="ppt_y"/>
                                          </p:val>
                                        </p:tav>
                                        <p:tav tm="100000">
                                          <p:val>
                                            <p:strVal val="1+ppt_h/2"/>
                                          </p:val>
                                        </p:tav>
                                      </p:tavLst>
                                    </p:anim>
                                    <p:set>
                                      <p:cBhvr>
                                        <p:cTn id="35" dur="1" fill="hold">
                                          <p:stCondLst>
                                            <p:cond delay="499"/>
                                          </p:stCondLst>
                                        </p:cTn>
                                        <p:tgtEl>
                                          <p:spTgt spid="2"/>
                                        </p:tgtEl>
                                        <p:attrNameLst>
                                          <p:attrName>style.visibility</p:attrName>
                                        </p:attrNameLst>
                                      </p:cBhvr>
                                      <p:to>
                                        <p:strVal val="hidden"/>
                                      </p:to>
                                    </p:set>
                                  </p:childTnLst>
                                </p:cTn>
                              </p:par>
                              <p:par>
                                <p:cTn id="36" presetID="2" presetClass="entr" presetSubtype="4"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utoUpdateAnimBg="0"/>
      <p:bldP spid="11282" grpId="0" bldLvl="0" autoUpdateAnimBg="0"/>
      <p:bldP spid="11283" grpId="0" bldLvl="0" autoUpdateAnimBg="0" uiExpand="1" build="p"/>
    </p:bldLst>
  </p:timing>
</p:sld>
</file>

<file path=ppt/theme/theme1.xml><?xml version="1.0" encoding="utf-8"?>
<a:theme xmlns:a="http://schemas.openxmlformats.org/drawingml/2006/main" name="第一PPT，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90204" pitchFamily="34" charset="0"/>
          <a:buNone/>
          <a:defRPr kumimoji="0" lang="zh-CN" altLang="zh-CN"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90204" pitchFamily="34" charset="0"/>
          <a:buNone/>
          <a:defRPr kumimoji="0" lang="zh-CN" altLang="zh-CN"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2970</Words>
  <Application>WPS 演示</Application>
  <PresentationFormat>自定义</PresentationFormat>
  <Paragraphs>192</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方正书宋_GBK</vt:lpstr>
      <vt:lpstr>Wingdings</vt:lpstr>
      <vt:lpstr>宋体</vt:lpstr>
      <vt:lpstr>Calibri Light</vt:lpstr>
      <vt:lpstr>Calibri</vt:lpstr>
      <vt:lpstr>Impact</vt:lpstr>
      <vt:lpstr>微软雅黑</vt:lpstr>
      <vt:lpstr>Calibri</vt:lpstr>
      <vt:lpstr>宋体</vt:lpstr>
      <vt:lpstr>汉仪书宋二KW</vt:lpstr>
      <vt:lpstr>Helvetica Neue</vt:lpstr>
      <vt:lpstr>汉仪旗黑KW</vt:lpstr>
      <vt:lpstr>宋体</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灰色模糊</dc:title>
  <dc:creator>第一PPT</dc:creator>
  <cp:keywords>www.1ppt.com</cp:keywords>
  <cp:lastModifiedBy>qianming.wang</cp:lastModifiedBy>
  <cp:revision>118</cp:revision>
  <dcterms:created xsi:type="dcterms:W3CDTF">2019-04-21T15:59:31Z</dcterms:created>
  <dcterms:modified xsi:type="dcterms:W3CDTF">2019-04-21T15:59:31Z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2052-1.0.0.1203</vt:lpwstr>
  </property>
</Properties>
</file>