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8" r:id="rId3"/>
    <p:sldId id="256" r:id="rId4"/>
    <p:sldId id="257" r:id="rId5"/>
  </p:sldIdLst>
  <p:sldSz cx="12192000" cy="6858000"/>
  <p:notesSz cx="6858000" cy="9144000"/>
  <p:custDataLst>
    <p:tags r:id="rId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5" userDrawn="1">
          <p15:clr>
            <a:srgbClr val="A4A3A4"/>
          </p15:clr>
        </p15:guide>
        <p15:guide id="2" pos="385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B1FF"/>
    <a:srgbClr val="FFFFFF"/>
    <a:srgbClr val="133D89"/>
    <a:srgbClr val="D9D9D9"/>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55"/>
        <p:guide pos="385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tags" Target="tags/tag88.xml"/><Relationship Id="rId8" Type="http://schemas.openxmlformats.org/officeDocument/2006/relationships/tableStyles" Target="tableStyles.xml"/><Relationship Id="rId7" Type="http://schemas.openxmlformats.org/officeDocument/2006/relationships/viewProps" Target="viewProps.xml"/><Relationship Id="rId6" Type="http://schemas.openxmlformats.org/officeDocument/2006/relationships/presProps" Target="presProps.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smtClean="0"/>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chemeClr val="bg2"/>
            </a:gs>
            <a:gs pos="100000">
              <a:schemeClr val="bg2">
                <a:lumMod val="85000"/>
              </a:schemeClr>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66.xml"/><Relationship Id="rId6" Type="http://schemas.openxmlformats.org/officeDocument/2006/relationships/image" Target="../media/image3.png"/><Relationship Id="rId5" Type="http://schemas.openxmlformats.org/officeDocument/2006/relationships/tags" Target="../tags/tag65.xml"/><Relationship Id="rId4" Type="http://schemas.openxmlformats.org/officeDocument/2006/relationships/image" Target="../media/image2.png"/><Relationship Id="rId3" Type="http://schemas.openxmlformats.org/officeDocument/2006/relationships/tags" Target="../tags/tag64.xml"/><Relationship Id="rId2" Type="http://schemas.openxmlformats.org/officeDocument/2006/relationships/image" Target="../media/image1.jpeg"/><Relationship Id="rId1" Type="http://schemas.openxmlformats.org/officeDocument/2006/relationships/tags" Target="../tags/tag63.xml"/></Relationships>
</file>

<file path=ppt/slides/_rels/slide2.xml.rels><?xml version="1.0" encoding="UTF-8" standalone="yes"?>
<Relationships xmlns="http://schemas.openxmlformats.org/package/2006/relationships"><Relationship Id="rId9" Type="http://schemas.openxmlformats.org/officeDocument/2006/relationships/tags" Target="../tags/tag71.xml"/><Relationship Id="rId8" Type="http://schemas.openxmlformats.org/officeDocument/2006/relationships/image" Target="../media/image4.jpeg"/><Relationship Id="rId7" Type="http://schemas.openxmlformats.org/officeDocument/2006/relationships/tags" Target="../tags/tag70.xml"/><Relationship Id="rId6" Type="http://schemas.openxmlformats.org/officeDocument/2006/relationships/image" Target="../media/image3.png"/><Relationship Id="rId5" Type="http://schemas.openxmlformats.org/officeDocument/2006/relationships/tags" Target="../tags/tag69.xml"/><Relationship Id="rId4" Type="http://schemas.openxmlformats.org/officeDocument/2006/relationships/image" Target="../media/image2.png"/><Relationship Id="rId3" Type="http://schemas.openxmlformats.org/officeDocument/2006/relationships/tags" Target="../tags/tag68.xml"/><Relationship Id="rId21" Type="http://schemas.openxmlformats.org/officeDocument/2006/relationships/slideLayout" Target="../slideLayouts/slideLayout1.xml"/><Relationship Id="rId20" Type="http://schemas.openxmlformats.org/officeDocument/2006/relationships/tags" Target="../tags/tag82.xml"/><Relationship Id="rId2" Type="http://schemas.openxmlformats.org/officeDocument/2006/relationships/image" Target="../media/image1.jpeg"/><Relationship Id="rId19" Type="http://schemas.openxmlformats.org/officeDocument/2006/relationships/tags" Target="../tags/tag81.xml"/><Relationship Id="rId18" Type="http://schemas.openxmlformats.org/officeDocument/2006/relationships/tags" Target="../tags/tag80.xml"/><Relationship Id="rId17" Type="http://schemas.openxmlformats.org/officeDocument/2006/relationships/tags" Target="../tags/tag79.xml"/><Relationship Id="rId16" Type="http://schemas.openxmlformats.org/officeDocument/2006/relationships/tags" Target="../tags/tag78.xml"/><Relationship Id="rId15" Type="http://schemas.openxmlformats.org/officeDocument/2006/relationships/tags" Target="../tags/tag77.xml"/><Relationship Id="rId14" Type="http://schemas.openxmlformats.org/officeDocument/2006/relationships/tags" Target="../tags/tag76.xml"/><Relationship Id="rId13" Type="http://schemas.openxmlformats.org/officeDocument/2006/relationships/tags" Target="../tags/tag75.xml"/><Relationship Id="rId12" Type="http://schemas.openxmlformats.org/officeDocument/2006/relationships/tags" Target="../tags/tag74.xml"/><Relationship Id="rId11" Type="http://schemas.openxmlformats.org/officeDocument/2006/relationships/tags" Target="../tags/tag73.xml"/><Relationship Id="rId10" Type="http://schemas.openxmlformats.org/officeDocument/2006/relationships/tags" Target="../tags/tag72.xml"/><Relationship Id="rId1" Type="http://schemas.openxmlformats.org/officeDocument/2006/relationships/tags" Target="../tags/tag67.xml"/></Relationships>
</file>

<file path=ppt/slides/_rels/slide3.xml.rels><?xml version="1.0" encoding="UTF-8" standalone="yes"?>
<Relationships xmlns="http://schemas.openxmlformats.org/package/2006/relationships"><Relationship Id="rId9" Type="http://schemas.openxmlformats.org/officeDocument/2006/relationships/tags" Target="../tags/tag87.xml"/><Relationship Id="rId8" Type="http://schemas.openxmlformats.org/officeDocument/2006/relationships/image" Target="../media/image5.png"/><Relationship Id="rId7" Type="http://schemas.openxmlformats.org/officeDocument/2006/relationships/tags" Target="../tags/tag86.xml"/><Relationship Id="rId6" Type="http://schemas.openxmlformats.org/officeDocument/2006/relationships/image" Target="../media/image3.png"/><Relationship Id="rId5" Type="http://schemas.openxmlformats.org/officeDocument/2006/relationships/tags" Target="../tags/tag85.xml"/><Relationship Id="rId4" Type="http://schemas.openxmlformats.org/officeDocument/2006/relationships/image" Target="../media/image2.png"/><Relationship Id="rId3" Type="http://schemas.openxmlformats.org/officeDocument/2006/relationships/tags" Target="../tags/tag84.xml"/><Relationship Id="rId2" Type="http://schemas.openxmlformats.org/officeDocument/2006/relationships/image" Target="../media/image1.jpeg"/><Relationship Id="rId10" Type="http://schemas.openxmlformats.org/officeDocument/2006/relationships/slideLayout" Target="../slideLayouts/slideLayout1.xml"/><Relationship Id="rId1" Type="http://schemas.openxmlformats.org/officeDocument/2006/relationships/tags" Target="../tags/tag8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 name="图片 99"/>
          <p:cNvPicPr/>
          <p:nvPr>
            <p:custDataLst>
              <p:tags r:id="rId1"/>
            </p:custDataLst>
          </p:nvPr>
        </p:nvPicPr>
        <p:blipFill>
          <a:blip r:embed="rId2"/>
          <a:stretch>
            <a:fillRect/>
          </a:stretch>
        </p:blipFill>
        <p:spPr>
          <a:xfrm>
            <a:off x="-10795" y="-6350"/>
            <a:ext cx="12209145" cy="6863715"/>
          </a:xfrm>
          <a:prstGeom prst="rect">
            <a:avLst/>
          </a:prstGeom>
          <a:noFill/>
          <a:ln w="9525">
            <a:noFill/>
          </a:ln>
        </p:spPr>
      </p:pic>
      <p:sp>
        <p:nvSpPr>
          <p:cNvPr id="4" name="矩形 3"/>
          <p:cNvSpPr/>
          <p:nvPr/>
        </p:nvSpPr>
        <p:spPr>
          <a:xfrm>
            <a:off x="-9525" y="0"/>
            <a:ext cx="12200890" cy="1114425"/>
          </a:xfrm>
          <a:prstGeom prst="rect">
            <a:avLst/>
          </a:prstGeom>
          <a:solidFill>
            <a:srgbClr val="133D89"/>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2540" y="-6350"/>
            <a:ext cx="12200890" cy="11557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nvSpPr>
        <p:spPr>
          <a:xfrm>
            <a:off x="1421765" y="-12700"/>
            <a:ext cx="10776585" cy="12128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pic>
        <p:nvPicPr>
          <p:cNvPr id="7" name="图片 6"/>
          <p:cNvPicPr>
            <a:picLocks noChangeAspect="1"/>
          </p:cNvPicPr>
          <p:nvPr>
            <p:custDataLst>
              <p:tags r:id="rId3"/>
            </p:custDataLst>
          </p:nvPr>
        </p:nvPicPr>
        <p:blipFill>
          <a:blip r:embed="rId4"/>
          <a:stretch>
            <a:fillRect/>
          </a:stretch>
        </p:blipFill>
        <p:spPr>
          <a:xfrm>
            <a:off x="901700" y="242570"/>
            <a:ext cx="3642360" cy="518160"/>
          </a:xfrm>
          <a:prstGeom prst="rect">
            <a:avLst/>
          </a:prstGeom>
        </p:spPr>
      </p:pic>
      <p:sp>
        <p:nvSpPr>
          <p:cNvPr id="8" name="矩形 7"/>
          <p:cNvSpPr/>
          <p:nvPr/>
        </p:nvSpPr>
        <p:spPr>
          <a:xfrm>
            <a:off x="-10160" y="854075"/>
            <a:ext cx="12202160" cy="342265"/>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p:cNvPicPr>
            <a:picLocks noChangeAspect="1"/>
          </p:cNvPicPr>
          <p:nvPr>
            <p:custDataLst>
              <p:tags r:id="rId5"/>
            </p:custDataLst>
          </p:nvPr>
        </p:nvPicPr>
        <p:blipFill>
          <a:blip r:embed="rId6"/>
          <a:stretch>
            <a:fillRect/>
          </a:stretch>
        </p:blipFill>
        <p:spPr>
          <a:xfrm>
            <a:off x="1201420" y="922655"/>
            <a:ext cx="998220" cy="198120"/>
          </a:xfrm>
          <a:prstGeom prst="rect">
            <a:avLst/>
          </a:prstGeom>
        </p:spPr>
      </p:pic>
      <p:sp>
        <p:nvSpPr>
          <p:cNvPr id="3" name="矩形 2"/>
          <p:cNvSpPr/>
          <p:nvPr/>
        </p:nvSpPr>
        <p:spPr>
          <a:xfrm>
            <a:off x="-17780" y="-13970"/>
            <a:ext cx="12209780" cy="6871335"/>
          </a:xfrm>
          <a:prstGeom prst="rect">
            <a:avLst/>
          </a:prstGeom>
          <a:solidFill>
            <a:schemeClr val="dk1">
              <a:alpha val="14000"/>
            </a:schemeClr>
          </a:solidFill>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2" name="文本框 1"/>
          <p:cNvSpPr txBox="1"/>
          <p:nvPr/>
        </p:nvSpPr>
        <p:spPr>
          <a:xfrm>
            <a:off x="4174490" y="1760220"/>
            <a:ext cx="3847465" cy="368300"/>
          </a:xfrm>
          <a:prstGeom prst="rect">
            <a:avLst/>
          </a:prstGeom>
          <a:noFill/>
        </p:spPr>
        <p:txBody>
          <a:bodyPr wrap="square" rtlCol="0">
            <a:spAutoFit/>
          </a:bodyPr>
          <a:p>
            <a:pPr algn="ctr"/>
            <a:r>
              <a:rPr lang="en-US" altLang="zh-CN" b="1">
                <a:solidFill>
                  <a:schemeClr val="bg1"/>
                </a:solidFill>
              </a:rPr>
              <a:t>Company Competition Graph</a:t>
            </a:r>
            <a:endParaRPr lang="en-US" altLang="zh-CN" b="1">
              <a:solidFill>
                <a:schemeClr val="bg1"/>
              </a:solidFill>
            </a:endParaRPr>
          </a:p>
        </p:txBody>
      </p:sp>
      <p:sp>
        <p:nvSpPr>
          <p:cNvPr id="10" name="文本框 9"/>
          <p:cNvSpPr txBox="1"/>
          <p:nvPr/>
        </p:nvSpPr>
        <p:spPr>
          <a:xfrm>
            <a:off x="2384425" y="2153285"/>
            <a:ext cx="7499350" cy="306705"/>
          </a:xfrm>
          <a:prstGeom prst="rect">
            <a:avLst/>
          </a:prstGeom>
          <a:noFill/>
        </p:spPr>
        <p:txBody>
          <a:bodyPr wrap="square" rtlCol="0">
            <a:spAutoFit/>
          </a:bodyPr>
          <a:p>
            <a:r>
              <a:rPr lang="zh-CN" altLang="en-US" sz="1400" i="1">
                <a:solidFill>
                  <a:schemeClr val="bg1"/>
                </a:solidFill>
              </a:rPr>
              <a:t>Yanci Zhang, Yutong Lu, Haitao Mao, Jiawei Huang, Cien Zhang, Xinyi Li, Jinlin Ye, Rui Dai</a:t>
            </a:r>
            <a:endParaRPr lang="zh-CN" altLang="en-US" sz="1400" i="1">
              <a:solidFill>
                <a:schemeClr val="bg1"/>
              </a:solidFill>
            </a:endParaRPr>
          </a:p>
        </p:txBody>
      </p:sp>
      <p:sp>
        <p:nvSpPr>
          <p:cNvPr id="11" name="文本框 10"/>
          <p:cNvSpPr txBox="1"/>
          <p:nvPr/>
        </p:nvSpPr>
        <p:spPr>
          <a:xfrm>
            <a:off x="1656715" y="2553335"/>
            <a:ext cx="8883650" cy="2953385"/>
          </a:xfrm>
          <a:prstGeom prst="rect">
            <a:avLst/>
          </a:prstGeom>
          <a:noFill/>
        </p:spPr>
        <p:txBody>
          <a:bodyPr wrap="square" rtlCol="0">
            <a:spAutoFit/>
          </a:bodyPr>
          <a:p>
            <a:r>
              <a:rPr lang="zh-CN" altLang="en-US" sz="1600" i="1">
                <a:solidFill>
                  <a:schemeClr val="bg1"/>
                </a:solidFill>
              </a:rPr>
              <a:t>Abstract</a:t>
            </a:r>
            <a:endParaRPr lang="zh-CN" altLang="en-US" sz="1600" i="1">
              <a:solidFill>
                <a:schemeClr val="bg1"/>
              </a:solidFill>
            </a:endParaRPr>
          </a:p>
          <a:p>
            <a:endParaRPr lang="zh-CN" altLang="en-US" sz="1600" i="1">
              <a:solidFill>
                <a:schemeClr val="bg1"/>
              </a:solidFill>
            </a:endParaRPr>
          </a:p>
          <a:p>
            <a:pPr algn="just"/>
            <a:r>
              <a:rPr lang="zh-CN" altLang="en-US" sz="1400">
                <a:solidFill>
                  <a:schemeClr val="bg1"/>
                </a:solidFill>
              </a:rPr>
              <a:t>Financial market participants frequently rely on numerous business relationships to make investment decisions. Investors can learn about potential risks and opportunities associated with other connected entities through these corporate connections. Nonetheless, human annotation of a large corpus to extract such relationships is highly time-consuming, not to mention that it requires a considerable amount of industry expertise and professional training. Meanwhile, we have yet to observe means to generate reliable knowledge graphs of corporate relationships due to the lack of impartial and granular data sources. This study proposes a system to process financial reports and construct the public competitor graph to fill the void. Our method can retrieve more than 83% competition relationship of the S&amp;P 500 index companies. Based on the output from our system, we construct a knowledge graph with more than 700 nodes and 1200 edges. A demo interactive graph interface is available here.</a:t>
            </a:r>
            <a:endParaRPr lang="zh-CN" altLang="en-US" sz="1400">
              <a:solidFill>
                <a:schemeClr val="bg1"/>
              </a:solidFill>
            </a:endParaRPr>
          </a:p>
          <a:p>
            <a:endParaRPr lang="zh-CN" altLang="en-US" sz="1400">
              <a:solidFill>
                <a:schemeClr val="bg1"/>
              </a:solidFill>
            </a:endParaRPr>
          </a:p>
        </p:txBody>
      </p:sp>
      <p:sp>
        <p:nvSpPr>
          <p:cNvPr id="12" name="圆角矩形 11"/>
          <p:cNvSpPr/>
          <p:nvPr/>
        </p:nvSpPr>
        <p:spPr>
          <a:xfrm>
            <a:off x="5320665" y="5506720"/>
            <a:ext cx="1532890" cy="297180"/>
          </a:xfrm>
          <a:prstGeom prst="roundRect">
            <a:avLst/>
          </a:prstGeom>
          <a:solidFill>
            <a:srgbClr val="66B1FF"/>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600"/>
              <a:t>Try it out!</a:t>
            </a:r>
            <a:endParaRPr lang="en-US" altLang="zh-CN" sz="1600"/>
          </a:p>
        </p:txBody>
      </p:sp>
    </p:spTree>
    <p:custDataLst>
      <p:tags r:id="rId7"/>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 name="图片 99"/>
          <p:cNvPicPr/>
          <p:nvPr>
            <p:custDataLst>
              <p:tags r:id="rId1"/>
            </p:custDataLst>
          </p:nvPr>
        </p:nvPicPr>
        <p:blipFill>
          <a:blip r:embed="rId2"/>
          <a:stretch>
            <a:fillRect/>
          </a:stretch>
        </p:blipFill>
        <p:spPr>
          <a:xfrm>
            <a:off x="-10795" y="-6350"/>
            <a:ext cx="12209145" cy="6863715"/>
          </a:xfrm>
          <a:prstGeom prst="rect">
            <a:avLst/>
          </a:prstGeom>
          <a:noFill/>
          <a:ln w="9525">
            <a:noFill/>
          </a:ln>
        </p:spPr>
      </p:pic>
      <p:sp>
        <p:nvSpPr>
          <p:cNvPr id="4" name="矩形 3"/>
          <p:cNvSpPr/>
          <p:nvPr/>
        </p:nvSpPr>
        <p:spPr>
          <a:xfrm>
            <a:off x="-9525" y="0"/>
            <a:ext cx="12200890" cy="1114425"/>
          </a:xfrm>
          <a:prstGeom prst="rect">
            <a:avLst/>
          </a:prstGeom>
          <a:solidFill>
            <a:srgbClr val="133D89"/>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2540" y="-6350"/>
            <a:ext cx="12200890" cy="11557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nvSpPr>
        <p:spPr>
          <a:xfrm>
            <a:off x="1421765" y="-12700"/>
            <a:ext cx="10776585" cy="12128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pic>
        <p:nvPicPr>
          <p:cNvPr id="7" name="图片 6"/>
          <p:cNvPicPr>
            <a:picLocks noChangeAspect="1"/>
          </p:cNvPicPr>
          <p:nvPr>
            <p:custDataLst>
              <p:tags r:id="rId3"/>
            </p:custDataLst>
          </p:nvPr>
        </p:nvPicPr>
        <p:blipFill>
          <a:blip r:embed="rId4"/>
          <a:stretch>
            <a:fillRect/>
          </a:stretch>
        </p:blipFill>
        <p:spPr>
          <a:xfrm>
            <a:off x="901700" y="242570"/>
            <a:ext cx="3642360" cy="518160"/>
          </a:xfrm>
          <a:prstGeom prst="rect">
            <a:avLst/>
          </a:prstGeom>
        </p:spPr>
      </p:pic>
      <p:sp>
        <p:nvSpPr>
          <p:cNvPr id="8" name="矩形 7"/>
          <p:cNvSpPr/>
          <p:nvPr/>
        </p:nvSpPr>
        <p:spPr>
          <a:xfrm>
            <a:off x="-10160" y="854075"/>
            <a:ext cx="12202160" cy="342265"/>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p:cNvPicPr>
            <a:picLocks noChangeAspect="1"/>
          </p:cNvPicPr>
          <p:nvPr>
            <p:custDataLst>
              <p:tags r:id="rId5"/>
            </p:custDataLst>
          </p:nvPr>
        </p:nvPicPr>
        <p:blipFill>
          <a:blip r:embed="rId6"/>
          <a:stretch>
            <a:fillRect/>
          </a:stretch>
        </p:blipFill>
        <p:spPr>
          <a:xfrm>
            <a:off x="1201420" y="922655"/>
            <a:ext cx="998220" cy="198120"/>
          </a:xfrm>
          <a:prstGeom prst="rect">
            <a:avLst/>
          </a:prstGeom>
        </p:spPr>
      </p:pic>
      <p:sp>
        <p:nvSpPr>
          <p:cNvPr id="10" name="矩形 9"/>
          <p:cNvSpPr/>
          <p:nvPr>
            <p:custDataLst>
              <p:tags r:id="rId7"/>
            </p:custDataLst>
          </p:nvPr>
        </p:nvSpPr>
        <p:spPr>
          <a:xfrm>
            <a:off x="-17780" y="-13970"/>
            <a:ext cx="12209780" cy="6871335"/>
          </a:xfrm>
          <a:prstGeom prst="rect">
            <a:avLst/>
          </a:prstGeom>
          <a:solidFill>
            <a:schemeClr val="dk1">
              <a:alpha val="14000"/>
            </a:schemeClr>
          </a:solidFill>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11" name="圆角矩形 10"/>
          <p:cNvSpPr/>
          <p:nvPr/>
        </p:nvSpPr>
        <p:spPr>
          <a:xfrm>
            <a:off x="4044315" y="1727835"/>
            <a:ext cx="4107815" cy="4423410"/>
          </a:xfrm>
          <a:prstGeom prst="roundRect">
            <a:avLst>
              <a:gd name="adj" fmla="val 4204"/>
            </a:avLst>
          </a:prstGeom>
          <a:blipFill rotWithShape="1">
            <a:blip r:embed="rId8"/>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4253865" y="1941830"/>
            <a:ext cx="2912110" cy="337185"/>
          </a:xfrm>
          <a:prstGeom prst="rect">
            <a:avLst/>
          </a:prstGeom>
          <a:noFill/>
        </p:spPr>
        <p:txBody>
          <a:bodyPr wrap="square" rtlCol="0">
            <a:spAutoFit/>
          </a:bodyPr>
          <a:p>
            <a:r>
              <a:rPr lang="en-US" altLang="zh-CN" sz="1600"/>
              <a:t>Search a Company</a:t>
            </a:r>
            <a:endParaRPr lang="en-US" altLang="zh-CN" sz="1600"/>
          </a:p>
        </p:txBody>
      </p:sp>
      <p:sp>
        <p:nvSpPr>
          <p:cNvPr id="13" name="文本框 12"/>
          <p:cNvSpPr txBox="1"/>
          <p:nvPr/>
        </p:nvSpPr>
        <p:spPr>
          <a:xfrm>
            <a:off x="4253865" y="2458720"/>
            <a:ext cx="1898015" cy="275590"/>
          </a:xfrm>
          <a:prstGeom prst="rect">
            <a:avLst/>
          </a:prstGeom>
          <a:noFill/>
        </p:spPr>
        <p:txBody>
          <a:bodyPr wrap="square" rtlCol="0">
            <a:spAutoFit/>
          </a:bodyPr>
          <a:p>
            <a:r>
              <a:rPr lang="en-US" altLang="zh-CN" sz="1200"/>
              <a:t>Company Name</a:t>
            </a:r>
            <a:endParaRPr lang="en-US" altLang="zh-CN" sz="1200"/>
          </a:p>
        </p:txBody>
      </p:sp>
      <p:sp>
        <p:nvSpPr>
          <p:cNvPr id="14" name="圆角矩形 13"/>
          <p:cNvSpPr/>
          <p:nvPr/>
        </p:nvSpPr>
        <p:spPr>
          <a:xfrm>
            <a:off x="4314190" y="2734310"/>
            <a:ext cx="3595370" cy="372110"/>
          </a:xfrm>
          <a:prstGeom prst="roundRect">
            <a:avLst>
              <a:gd name="adj" fmla="val 13993"/>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1000" i="1">
                <a:solidFill>
                  <a:schemeClr val="tx1">
                    <a:lumMod val="65000"/>
                    <a:lumOff val="35000"/>
                  </a:schemeClr>
                </a:solidFill>
              </a:rPr>
              <a:t>Please enter a company name or ticker, e.g. MSFT</a:t>
            </a:r>
            <a:endParaRPr lang="en-US" altLang="zh-CN" sz="1000" i="1">
              <a:solidFill>
                <a:schemeClr val="tx1">
                  <a:lumMod val="65000"/>
                  <a:lumOff val="35000"/>
                </a:schemeClr>
              </a:solidFill>
            </a:endParaRPr>
          </a:p>
        </p:txBody>
      </p:sp>
      <p:grpSp>
        <p:nvGrpSpPr>
          <p:cNvPr id="25" name="组合 24"/>
          <p:cNvGrpSpPr/>
          <p:nvPr/>
        </p:nvGrpSpPr>
        <p:grpSpPr>
          <a:xfrm>
            <a:off x="4253865" y="3348990"/>
            <a:ext cx="3656965" cy="662305"/>
            <a:chOff x="6699" y="5274"/>
            <a:chExt cx="5759" cy="1043"/>
          </a:xfrm>
        </p:grpSpPr>
        <p:sp>
          <p:nvSpPr>
            <p:cNvPr id="16" name="文本框 15"/>
            <p:cNvSpPr txBox="1"/>
            <p:nvPr>
              <p:custDataLst>
                <p:tags r:id="rId9"/>
              </p:custDataLst>
            </p:nvPr>
          </p:nvSpPr>
          <p:spPr>
            <a:xfrm>
              <a:off x="6699" y="5274"/>
              <a:ext cx="5145" cy="441"/>
            </a:xfrm>
            <a:prstGeom prst="rect">
              <a:avLst/>
            </a:prstGeom>
            <a:noFill/>
          </p:spPr>
          <p:txBody>
            <a:bodyPr wrap="square" rtlCol="0">
              <a:noAutofit/>
            </a:bodyPr>
            <a:p>
              <a:r>
                <a:rPr lang="en-US" altLang="zh-CN" sz="1200"/>
                <a:t>How many layers of relationship to expand</a:t>
              </a:r>
              <a:endParaRPr lang="en-US" altLang="zh-CN" sz="1200"/>
            </a:p>
          </p:txBody>
        </p:sp>
        <p:grpSp>
          <p:nvGrpSpPr>
            <p:cNvPr id="24" name="组合 23"/>
            <p:cNvGrpSpPr/>
            <p:nvPr/>
          </p:nvGrpSpPr>
          <p:grpSpPr>
            <a:xfrm>
              <a:off x="6794" y="5715"/>
              <a:ext cx="5665" cy="603"/>
              <a:chOff x="6794" y="5715"/>
              <a:chExt cx="3037" cy="603"/>
            </a:xfrm>
          </p:grpSpPr>
          <p:sp>
            <p:nvSpPr>
              <p:cNvPr id="17" name="圆角矩形 16"/>
              <p:cNvSpPr/>
              <p:nvPr>
                <p:custDataLst>
                  <p:tags r:id="rId10"/>
                </p:custDataLst>
              </p:nvPr>
            </p:nvSpPr>
            <p:spPr>
              <a:xfrm>
                <a:off x="6794" y="5715"/>
                <a:ext cx="3037" cy="603"/>
              </a:xfrm>
              <a:prstGeom prst="roundRect">
                <a:avLst>
                  <a:gd name="adj" fmla="val 13993"/>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1000">
                    <a:solidFill>
                      <a:schemeClr val="bg1">
                        <a:lumMod val="65000"/>
                      </a:schemeClr>
                    </a:solidFill>
                  </a:rPr>
                  <a:t>1</a:t>
                </a:r>
                <a:endParaRPr lang="en-US" altLang="zh-CN" sz="1000">
                  <a:solidFill>
                    <a:schemeClr val="bg1">
                      <a:lumMod val="65000"/>
                    </a:schemeClr>
                  </a:solidFill>
                </a:endParaRPr>
              </a:p>
            </p:txBody>
          </p:sp>
          <p:sp>
            <p:nvSpPr>
              <p:cNvPr id="19" name="圆角矩形 18"/>
              <p:cNvSpPr/>
              <p:nvPr>
                <p:custDataLst>
                  <p:tags r:id="rId11"/>
                </p:custDataLst>
              </p:nvPr>
            </p:nvSpPr>
            <p:spPr>
              <a:xfrm>
                <a:off x="9215" y="6026"/>
                <a:ext cx="580" cy="265"/>
              </a:xfrm>
              <a:prstGeom prst="round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圆角矩形 19"/>
              <p:cNvSpPr/>
              <p:nvPr>
                <p:custDataLst>
                  <p:tags r:id="rId12"/>
                </p:custDataLst>
              </p:nvPr>
            </p:nvSpPr>
            <p:spPr>
              <a:xfrm>
                <a:off x="9215" y="5738"/>
                <a:ext cx="580" cy="265"/>
              </a:xfrm>
              <a:prstGeom prst="round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下箭头 20"/>
              <p:cNvSpPr/>
              <p:nvPr/>
            </p:nvSpPr>
            <p:spPr>
              <a:xfrm>
                <a:off x="9462" y="6118"/>
                <a:ext cx="95" cy="12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下箭头 21"/>
              <p:cNvSpPr/>
              <p:nvPr>
                <p:custDataLst>
                  <p:tags r:id="rId13"/>
                </p:custDataLst>
              </p:nvPr>
            </p:nvSpPr>
            <p:spPr>
              <a:xfrm rot="10800000">
                <a:off x="9462" y="5811"/>
                <a:ext cx="95" cy="12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grpSp>
        <p:nvGrpSpPr>
          <p:cNvPr id="27" name="组合 26"/>
          <p:cNvGrpSpPr/>
          <p:nvPr/>
        </p:nvGrpSpPr>
        <p:grpSpPr>
          <a:xfrm>
            <a:off x="4253865" y="4243705"/>
            <a:ext cx="3656965" cy="662305"/>
            <a:chOff x="6699" y="5274"/>
            <a:chExt cx="5759" cy="1043"/>
          </a:xfrm>
        </p:grpSpPr>
        <p:sp>
          <p:nvSpPr>
            <p:cNvPr id="28" name="文本框 27"/>
            <p:cNvSpPr txBox="1"/>
            <p:nvPr>
              <p:custDataLst>
                <p:tags r:id="rId14"/>
              </p:custDataLst>
            </p:nvPr>
          </p:nvSpPr>
          <p:spPr>
            <a:xfrm>
              <a:off x="6699" y="5274"/>
              <a:ext cx="5145" cy="441"/>
            </a:xfrm>
            <a:prstGeom prst="rect">
              <a:avLst/>
            </a:prstGeom>
            <a:noFill/>
          </p:spPr>
          <p:txBody>
            <a:bodyPr wrap="square" rtlCol="0">
              <a:noAutofit/>
            </a:bodyPr>
            <a:p>
              <a:r>
                <a:rPr lang="en-US" altLang="zh-CN" sz="1200"/>
                <a:t>How many nodes to show per layer</a:t>
              </a:r>
              <a:endParaRPr lang="en-US" altLang="zh-CN" sz="1200"/>
            </a:p>
          </p:txBody>
        </p:sp>
        <p:grpSp>
          <p:nvGrpSpPr>
            <p:cNvPr id="29" name="组合 28"/>
            <p:cNvGrpSpPr/>
            <p:nvPr/>
          </p:nvGrpSpPr>
          <p:grpSpPr>
            <a:xfrm>
              <a:off x="6794" y="5715"/>
              <a:ext cx="5665" cy="603"/>
              <a:chOff x="6794" y="5715"/>
              <a:chExt cx="3037" cy="603"/>
            </a:xfrm>
          </p:grpSpPr>
          <p:sp>
            <p:nvSpPr>
              <p:cNvPr id="30" name="圆角矩形 29"/>
              <p:cNvSpPr/>
              <p:nvPr>
                <p:custDataLst>
                  <p:tags r:id="rId15"/>
                </p:custDataLst>
              </p:nvPr>
            </p:nvSpPr>
            <p:spPr>
              <a:xfrm>
                <a:off x="6794" y="5715"/>
                <a:ext cx="3037" cy="603"/>
              </a:xfrm>
              <a:prstGeom prst="roundRect">
                <a:avLst>
                  <a:gd name="adj" fmla="val 13993"/>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1000">
                    <a:solidFill>
                      <a:schemeClr val="bg1">
                        <a:lumMod val="65000"/>
                      </a:schemeClr>
                    </a:solidFill>
                  </a:rPr>
                  <a:t>1</a:t>
                </a:r>
                <a:endParaRPr lang="en-US" altLang="zh-CN" sz="1000">
                  <a:solidFill>
                    <a:schemeClr val="bg1">
                      <a:lumMod val="65000"/>
                    </a:schemeClr>
                  </a:solidFill>
                </a:endParaRPr>
              </a:p>
            </p:txBody>
          </p:sp>
          <p:sp>
            <p:nvSpPr>
              <p:cNvPr id="31" name="圆角矩形 30"/>
              <p:cNvSpPr/>
              <p:nvPr>
                <p:custDataLst>
                  <p:tags r:id="rId16"/>
                </p:custDataLst>
              </p:nvPr>
            </p:nvSpPr>
            <p:spPr>
              <a:xfrm>
                <a:off x="9215" y="6026"/>
                <a:ext cx="580" cy="265"/>
              </a:xfrm>
              <a:prstGeom prst="round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圆角矩形 31"/>
              <p:cNvSpPr/>
              <p:nvPr>
                <p:custDataLst>
                  <p:tags r:id="rId17"/>
                </p:custDataLst>
              </p:nvPr>
            </p:nvSpPr>
            <p:spPr>
              <a:xfrm>
                <a:off x="9215" y="5738"/>
                <a:ext cx="580" cy="265"/>
              </a:xfrm>
              <a:prstGeom prst="round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下箭头 32"/>
              <p:cNvSpPr/>
              <p:nvPr>
                <p:custDataLst>
                  <p:tags r:id="rId18"/>
                </p:custDataLst>
              </p:nvPr>
            </p:nvSpPr>
            <p:spPr>
              <a:xfrm>
                <a:off x="9462" y="6118"/>
                <a:ext cx="95" cy="12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下箭头 33"/>
              <p:cNvSpPr/>
              <p:nvPr>
                <p:custDataLst>
                  <p:tags r:id="rId19"/>
                </p:custDataLst>
              </p:nvPr>
            </p:nvSpPr>
            <p:spPr>
              <a:xfrm rot="10800000">
                <a:off x="9462" y="5811"/>
                <a:ext cx="95" cy="12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sp>
        <p:nvSpPr>
          <p:cNvPr id="35" name="圆角矩形 34"/>
          <p:cNvSpPr/>
          <p:nvPr/>
        </p:nvSpPr>
        <p:spPr>
          <a:xfrm>
            <a:off x="5346065" y="5393690"/>
            <a:ext cx="1534160" cy="293370"/>
          </a:xfrm>
          <a:prstGeom prst="roundRect">
            <a:avLst/>
          </a:prstGeom>
          <a:solidFill>
            <a:srgbClr val="66B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Go!</a:t>
            </a:r>
            <a:endParaRPr lang="en-US" altLang="zh-CN"/>
          </a:p>
        </p:txBody>
      </p:sp>
    </p:spTree>
    <p:custDataLst>
      <p:tags r:id="rId20"/>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 name="图片 99"/>
          <p:cNvPicPr/>
          <p:nvPr>
            <p:custDataLst>
              <p:tags r:id="rId1"/>
            </p:custDataLst>
          </p:nvPr>
        </p:nvPicPr>
        <p:blipFill>
          <a:blip r:embed="rId2"/>
          <a:stretch>
            <a:fillRect/>
          </a:stretch>
        </p:blipFill>
        <p:spPr>
          <a:xfrm>
            <a:off x="-10795" y="-6350"/>
            <a:ext cx="12209145" cy="6863715"/>
          </a:xfrm>
          <a:prstGeom prst="rect">
            <a:avLst/>
          </a:prstGeom>
          <a:noFill/>
          <a:ln w="9525">
            <a:noFill/>
          </a:ln>
        </p:spPr>
      </p:pic>
      <p:sp>
        <p:nvSpPr>
          <p:cNvPr id="4" name="矩形 3"/>
          <p:cNvSpPr/>
          <p:nvPr/>
        </p:nvSpPr>
        <p:spPr>
          <a:xfrm>
            <a:off x="-9525" y="0"/>
            <a:ext cx="12200890" cy="1114425"/>
          </a:xfrm>
          <a:prstGeom prst="rect">
            <a:avLst/>
          </a:prstGeom>
          <a:solidFill>
            <a:srgbClr val="133D89"/>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2540" y="-6350"/>
            <a:ext cx="12200890" cy="11557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nvSpPr>
        <p:spPr>
          <a:xfrm>
            <a:off x="1421765" y="-12700"/>
            <a:ext cx="10776585" cy="12128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pic>
        <p:nvPicPr>
          <p:cNvPr id="7" name="图片 6"/>
          <p:cNvPicPr>
            <a:picLocks noChangeAspect="1"/>
          </p:cNvPicPr>
          <p:nvPr>
            <p:custDataLst>
              <p:tags r:id="rId3"/>
            </p:custDataLst>
          </p:nvPr>
        </p:nvPicPr>
        <p:blipFill>
          <a:blip r:embed="rId4"/>
          <a:stretch>
            <a:fillRect/>
          </a:stretch>
        </p:blipFill>
        <p:spPr>
          <a:xfrm>
            <a:off x="901700" y="242570"/>
            <a:ext cx="3642360" cy="518160"/>
          </a:xfrm>
          <a:prstGeom prst="rect">
            <a:avLst/>
          </a:prstGeom>
        </p:spPr>
      </p:pic>
      <p:sp>
        <p:nvSpPr>
          <p:cNvPr id="8" name="矩形 7"/>
          <p:cNvSpPr/>
          <p:nvPr/>
        </p:nvSpPr>
        <p:spPr>
          <a:xfrm>
            <a:off x="-10160" y="854075"/>
            <a:ext cx="12202160" cy="342265"/>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p:cNvPicPr>
            <a:picLocks noChangeAspect="1"/>
          </p:cNvPicPr>
          <p:nvPr>
            <p:custDataLst>
              <p:tags r:id="rId5"/>
            </p:custDataLst>
          </p:nvPr>
        </p:nvPicPr>
        <p:blipFill>
          <a:blip r:embed="rId6"/>
          <a:stretch>
            <a:fillRect/>
          </a:stretch>
        </p:blipFill>
        <p:spPr>
          <a:xfrm>
            <a:off x="1201420" y="922655"/>
            <a:ext cx="998220" cy="198120"/>
          </a:xfrm>
          <a:prstGeom prst="rect">
            <a:avLst/>
          </a:prstGeom>
        </p:spPr>
      </p:pic>
      <p:pic>
        <p:nvPicPr>
          <p:cNvPr id="2" name="图片 1"/>
          <p:cNvPicPr>
            <a:picLocks noChangeAspect="1"/>
          </p:cNvPicPr>
          <p:nvPr>
            <p:custDataLst>
              <p:tags r:id="rId7"/>
            </p:custDataLst>
          </p:nvPr>
        </p:nvPicPr>
        <p:blipFill>
          <a:blip r:embed="rId8"/>
          <a:stretch>
            <a:fillRect/>
          </a:stretch>
        </p:blipFill>
        <p:spPr>
          <a:xfrm>
            <a:off x="0" y="1691005"/>
            <a:ext cx="12190730" cy="4355465"/>
          </a:xfrm>
          <a:prstGeom prst="rect">
            <a:avLst/>
          </a:prstGeom>
        </p:spPr>
      </p:pic>
    </p:spTree>
    <p:custDataLst>
      <p:tags r:id="rId9"/>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88.xml><?xml version="1.0" encoding="utf-8"?>
<p:tagLst xmlns:p="http://schemas.openxmlformats.org/presentationml/2006/main">
  <p:tag name="COMMONDATA" val="eyJoZGlkIjoiMjIzOWY0NWUzNmU3YmYyMmRjOTYwN2EyZjM0Yzc4NzMifQ=="/>
  <p:tag name="KSO_WPP_MARK_KEY" val="a17c5e3c-eebb-4eca-85c8-5cdbb2eb8f8b"/>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gs>
            <a:gs pos="100000">
              <a:schemeClr val="phClr">
                <a:lumMod val="85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1280</Words>
  <Application>WPS 演示</Application>
  <PresentationFormat>宽屏</PresentationFormat>
  <Paragraphs>27</Paragraphs>
  <Slides>3</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vt:i4>
      </vt:variant>
    </vt:vector>
  </HeadingPairs>
  <TitlesOfParts>
    <vt:vector size="11" baseType="lpstr">
      <vt:lpstr>Arial</vt:lpstr>
      <vt:lpstr>宋体</vt:lpstr>
      <vt:lpstr>Wingdings</vt:lpstr>
      <vt:lpstr>Wingdings</vt:lpstr>
      <vt:lpstr>微软雅黑</vt:lpstr>
      <vt:lpstr>Arial Unicode MS</vt:lpstr>
      <vt:lpstr>Calibri</vt:lpstr>
      <vt:lpstr>Office 主题​​</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蓝煜鹏</cp:lastModifiedBy>
  <cp:revision>186</cp:revision>
  <dcterms:created xsi:type="dcterms:W3CDTF">2019-06-19T02:08:00Z</dcterms:created>
  <dcterms:modified xsi:type="dcterms:W3CDTF">2023-06-15T05:51:27Z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ICV">
    <vt:lpwstr>E0B0C2B19D35499A9B497FAE8AA43713_11</vt:lpwstr>
  </property>
</Properties>
</file>