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8"/>
  </p:notesMasterIdLst>
  <p:handoutMasterIdLst>
    <p:handoutMasterId r:id="rId29"/>
  </p:handoutMasterIdLst>
  <p:sldIdLst>
    <p:sldId id="1052" r:id="rId3"/>
    <p:sldId id="1053" r:id="rId4"/>
    <p:sldId id="1061" r:id="rId5"/>
    <p:sldId id="801" r:id="rId6"/>
    <p:sldId id="989" r:id="rId7"/>
    <p:sldId id="938" r:id="rId8"/>
    <p:sldId id="1032" r:id="rId9"/>
    <p:sldId id="1031" r:id="rId10"/>
    <p:sldId id="1037" r:id="rId11"/>
    <p:sldId id="1034" r:id="rId12"/>
    <p:sldId id="997" r:id="rId13"/>
    <p:sldId id="1038" r:id="rId14"/>
    <p:sldId id="1050" r:id="rId15"/>
    <p:sldId id="1039" r:id="rId16"/>
    <p:sldId id="1042" r:id="rId17"/>
    <p:sldId id="1051" r:id="rId18"/>
    <p:sldId id="1054" r:id="rId19"/>
    <p:sldId id="1059" r:id="rId20"/>
    <p:sldId id="1062" r:id="rId21"/>
    <p:sldId id="1058" r:id="rId22"/>
    <p:sldId id="1063" r:id="rId23"/>
    <p:sldId id="1056" r:id="rId24"/>
    <p:sldId id="1057" r:id="rId25"/>
    <p:sldId id="1064" r:id="rId26"/>
    <p:sldId id="1065" r:id="rId27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庄杰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B60"/>
    <a:srgbClr val="FF0000"/>
    <a:srgbClr val="BDDC8A"/>
    <a:srgbClr val="99CCFF"/>
    <a:srgbClr val="009999"/>
    <a:srgbClr val="3333CC"/>
    <a:srgbClr val="0099CC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8" autoAdjust="0"/>
    <p:restoredTop sz="89069" autoAdjust="0"/>
  </p:normalViewPr>
  <p:slideViewPr>
    <p:cSldViewPr snapToGrid="0">
      <p:cViewPr varScale="1">
        <p:scale>
          <a:sx n="105" d="100"/>
          <a:sy n="105" d="100"/>
        </p:scale>
        <p:origin x="140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03545D0-5856-4B3C-98EB-D6E14DF064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207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FEE8776-D9C4-4537-A212-CABF126F9D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9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19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71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38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017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136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062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912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946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Django </a:t>
            </a:r>
            <a:r>
              <a:rPr lang="zh-CN" altLang="en-US" dirty="0" smtClean="0"/>
              <a:t>框架已经写好了处理 请求的各种方法，调用即可。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97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85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14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19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2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70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59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479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96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8776-D9C4-4537-A212-CABF126F9D2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78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Picture 4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华文仿宋" pitchFamily="2" charset="-122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华文仿宋" pitchFamily="2" charset="-122"/>
            </a:endParaRPr>
          </a:p>
        </p:txBody>
      </p:sp>
      <p:pic>
        <p:nvPicPr>
          <p:cNvPr id="9" name="Picture 8" descr="新主楼－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039E-C175-411D-B93D-2F3488820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1B745-187F-4DDF-AC1D-B77CB5F496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E77D6-5D73-4163-997E-40E948C51B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B1D0-C8BA-4AF1-BDAD-B38FC99FF3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8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17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2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5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0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03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0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239000" y="62182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A41A78AA-A113-4167-92B2-7A37A788650C}" type="slidenum">
              <a:rPr lang="zh-CN" altLang="en-US" sz="24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25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7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47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E6237-F22E-4CE9-88D1-25224951ED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E3F13-E7DE-44C2-933C-2B25117BD0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024C-47B7-48A3-B3CE-CF87F5E943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8F1-F206-4AAF-9942-E744933448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A2FAD-EB3E-4A87-8539-08D358886A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1400-4782-44D5-A8DC-BA1F0C109F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C4012-E58E-4A34-9B67-6A68645909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30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2C6E5953-3DD7-42AA-95F9-F5C9E8D94F09}" type="slidenum">
              <a:rPr lang="zh-CN" altLang="en-US" sz="16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031" name="Line 27"/>
          <p:cNvSpPr>
            <a:spLocks noChangeShapeType="1"/>
          </p:cNvSpPr>
          <p:nvPr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华文仿宋" pitchFamily="2" charset="-122"/>
            </a:endParaRPr>
          </a:p>
        </p:txBody>
      </p:sp>
      <p:sp>
        <p:nvSpPr>
          <p:cNvPr id="1032" name="Line 28"/>
          <p:cNvSpPr>
            <a:spLocks noChangeShapeType="1"/>
          </p:cNvSpPr>
          <p:nvPr/>
        </p:nvSpPr>
        <p:spPr bwMode="auto">
          <a:xfrm flipV="1">
            <a:off x="0" y="842962"/>
            <a:ext cx="9144000" cy="339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华文仿宋" pitchFamily="2" charset="-122"/>
            </a:endParaRPr>
          </a:p>
        </p:txBody>
      </p:sp>
      <p:pic>
        <p:nvPicPr>
          <p:cNvPr id="1033" name="Picture 3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37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33"/>
          <p:cNvSpPr txBox="1">
            <a:spLocks noChangeArrowheads="1"/>
          </p:cNvSpPr>
          <p:nvPr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6450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ea typeface="宋体" pitchFamily="2" charset="-122"/>
              </a:defRPr>
            </a:lvl1pPr>
          </a:lstStyle>
          <a:p>
            <a:pPr>
              <a:defRPr/>
            </a:pPr>
            <a:fld id="{C521362B-8E7C-4436-92DD-4A313A299E9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9D11-5F05-438F-9654-3945F31059D8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69B0-D390-4C21-A563-F0A9F03066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2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du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480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D0B6CF-95D2-0945-46F3-4D6B565533E8}"/>
              </a:ext>
            </a:extLst>
          </p:cNvPr>
          <p:cNvSpPr txBox="1"/>
          <p:nvPr/>
        </p:nvSpPr>
        <p:spPr>
          <a:xfrm>
            <a:off x="130279" y="1155560"/>
            <a:ext cx="8591342" cy="369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熟练掌握</a:t>
            </a:r>
            <a:r>
              <a:rPr lang="en-US" altLang="zh-CN" sz="3200" dirty="0"/>
              <a:t>HTML</a:t>
            </a:r>
            <a:r>
              <a:rPr lang="zh-CN" altLang="en-US" sz="3200" dirty="0"/>
              <a:t>常用的标签和属性</a:t>
            </a:r>
            <a:endParaRPr lang="en-US" altLang="zh-CN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掌握常用的</a:t>
            </a:r>
            <a:r>
              <a:rPr lang="en-US" altLang="zh-CN" sz="3200" dirty="0"/>
              <a:t>CSS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对样式优先级、作用范围有基本的认识</a:t>
            </a:r>
            <a:endParaRPr lang="en-US" altLang="zh-CN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全面了解</a:t>
            </a:r>
            <a:r>
              <a:rPr lang="en-US" altLang="zh-CN" sz="3200" dirty="0"/>
              <a:t>JS</a:t>
            </a:r>
            <a:r>
              <a:rPr lang="zh-CN" altLang="en-US" sz="3200" dirty="0"/>
              <a:t>和</a:t>
            </a:r>
            <a:r>
              <a:rPr lang="en-US" altLang="zh-CN" sz="3200" dirty="0"/>
              <a:t>ES</a:t>
            </a:r>
            <a:r>
              <a:rPr lang="zh-CN" altLang="en-US" sz="3200" dirty="0"/>
              <a:t>的语法规则，多注意它们的一些特性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883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URL(</a:t>
            </a:r>
            <a:r>
              <a:rPr lang="zh-CN" altLang="en-US" dirty="0"/>
              <a:t>统一资源定位符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EDEA33-6DFC-46F5-57A6-434B5DE40FC5}"/>
              </a:ext>
            </a:extLst>
          </p:cNvPr>
          <p:cNvSpPr txBox="1"/>
          <p:nvPr/>
        </p:nvSpPr>
        <p:spPr>
          <a:xfrm>
            <a:off x="1076849" y="3578618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http://10.2.3.5:10000/item/index.html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43DB34-CC88-2699-A827-D6629C348E10}"/>
              </a:ext>
            </a:extLst>
          </p:cNvPr>
          <p:cNvSpPr txBox="1"/>
          <p:nvPr/>
        </p:nvSpPr>
        <p:spPr>
          <a:xfrm>
            <a:off x="1579266" y="1669701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</a:t>
            </a:r>
            <a:r>
              <a:rPr lang="en-US" altLang="zh-CN" dirty="0"/>
              <a:t>://</a:t>
            </a:r>
            <a:r>
              <a:rPr lang="zh-CN" altLang="en-US" dirty="0"/>
              <a:t>主机地址</a:t>
            </a:r>
            <a:r>
              <a:rPr lang="en-US" altLang="zh-CN" dirty="0"/>
              <a:t>:</a:t>
            </a:r>
            <a:r>
              <a:rPr lang="zh-CN" altLang="en-US" dirty="0"/>
              <a:t>端口</a:t>
            </a:r>
            <a:r>
              <a:rPr lang="en-US" altLang="zh-CN" dirty="0"/>
              <a:t>/</a:t>
            </a:r>
            <a:r>
              <a:rPr lang="zh-CN" altLang="en-US" dirty="0"/>
              <a:t>路径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5D98E-D71D-5C7A-11CB-5517BAD753AE}"/>
              </a:ext>
            </a:extLst>
          </p:cNvPr>
          <p:cNvSpPr/>
          <p:nvPr/>
        </p:nvSpPr>
        <p:spPr bwMode="auto">
          <a:xfrm>
            <a:off x="1076849" y="3654364"/>
            <a:ext cx="822290" cy="5705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1C6106-CC5D-3063-BCD9-26D33625CE13}"/>
              </a:ext>
            </a:extLst>
          </p:cNvPr>
          <p:cNvSpPr/>
          <p:nvPr/>
        </p:nvSpPr>
        <p:spPr bwMode="auto">
          <a:xfrm>
            <a:off x="1655807" y="1671375"/>
            <a:ext cx="956764" cy="6446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2B31D3-0C63-BB7B-2A42-73B7207829C7}"/>
              </a:ext>
            </a:extLst>
          </p:cNvPr>
          <p:cNvSpPr/>
          <p:nvPr/>
        </p:nvSpPr>
        <p:spPr bwMode="auto">
          <a:xfrm>
            <a:off x="2294373" y="3654364"/>
            <a:ext cx="1443613" cy="5705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45ABB6-056E-4BB5-376F-51043448F73D}"/>
              </a:ext>
            </a:extLst>
          </p:cNvPr>
          <p:cNvSpPr/>
          <p:nvPr/>
        </p:nvSpPr>
        <p:spPr bwMode="auto">
          <a:xfrm>
            <a:off x="3922686" y="3654364"/>
            <a:ext cx="1091442" cy="5705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68F511-2143-B4B3-0B3B-FB2D8E470305}"/>
              </a:ext>
            </a:extLst>
          </p:cNvPr>
          <p:cNvSpPr/>
          <p:nvPr/>
        </p:nvSpPr>
        <p:spPr bwMode="auto">
          <a:xfrm>
            <a:off x="5120115" y="3662850"/>
            <a:ext cx="3019050" cy="5620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11C9CA-83A6-F5F7-B927-CF22261393FC}"/>
              </a:ext>
            </a:extLst>
          </p:cNvPr>
          <p:cNvSpPr/>
          <p:nvPr/>
        </p:nvSpPr>
        <p:spPr bwMode="auto">
          <a:xfrm>
            <a:off x="2982337" y="1705956"/>
            <a:ext cx="1810727" cy="6100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616897-BE61-B142-C24F-62A436260D3E}"/>
              </a:ext>
            </a:extLst>
          </p:cNvPr>
          <p:cNvSpPr/>
          <p:nvPr/>
        </p:nvSpPr>
        <p:spPr bwMode="auto">
          <a:xfrm>
            <a:off x="4918667" y="1714442"/>
            <a:ext cx="919425" cy="60159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4EE2E1-356A-01D2-F532-EF34B48FBBD1}"/>
              </a:ext>
            </a:extLst>
          </p:cNvPr>
          <p:cNvSpPr/>
          <p:nvPr/>
        </p:nvSpPr>
        <p:spPr bwMode="auto">
          <a:xfrm>
            <a:off x="5970224" y="1705956"/>
            <a:ext cx="919425" cy="60159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339FA2-B006-F025-3229-962457FDAC2B}"/>
              </a:ext>
            </a:extLst>
          </p:cNvPr>
          <p:cNvCxnSpPr>
            <a:stCxn id="10" idx="2"/>
            <a:endCxn id="9" idx="0"/>
          </p:cNvCxnSpPr>
          <p:nvPr/>
        </p:nvCxnSpPr>
        <p:spPr bwMode="auto">
          <a:xfrm flipH="1">
            <a:off x="1487994" y="2316032"/>
            <a:ext cx="646195" cy="1338332"/>
          </a:xfrm>
          <a:prstGeom prst="lin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2660835-1828-D608-3A3A-63F86C37A638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 bwMode="auto">
          <a:xfrm flipH="1">
            <a:off x="3016180" y="2316032"/>
            <a:ext cx="871521" cy="1338332"/>
          </a:xfrm>
          <a:prstGeom prst="lin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BE7056B-0241-8A1D-DD25-726AB4880401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 bwMode="auto">
          <a:xfrm flipH="1">
            <a:off x="4468407" y="2316032"/>
            <a:ext cx="909973" cy="1338332"/>
          </a:xfrm>
          <a:prstGeom prst="lin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DB3ADB-D4A5-8D21-38C5-22E3D0972BD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 bwMode="auto">
          <a:xfrm>
            <a:off x="6429937" y="2307546"/>
            <a:ext cx="199703" cy="1355304"/>
          </a:xfrm>
          <a:prstGeom prst="lin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EA3194-7A45-CB4B-3807-4D54B3B7549C}"/>
              </a:ext>
            </a:extLst>
          </p:cNvPr>
          <p:cNvSpPr txBox="1"/>
          <p:nvPr/>
        </p:nvSpPr>
        <p:spPr>
          <a:xfrm>
            <a:off x="1458685" y="1197428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en-US" altLang="zh-CN" dirty="0">
                <a:solidFill>
                  <a:srgbClr val="FF0000"/>
                </a:solidFill>
              </a:rPr>
              <a:t>://</a:t>
            </a:r>
            <a:r>
              <a:rPr lang="zh-CN" altLang="en-US" dirty="0">
                <a:solidFill>
                  <a:srgbClr val="FF0000"/>
                </a:solidFill>
              </a:rPr>
              <a:t>主机地址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端口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38CC8-682B-7456-A1BF-5D264C2FA8BE}"/>
              </a:ext>
            </a:extLst>
          </p:cNvPr>
          <p:cNvSpPr txBox="1"/>
          <p:nvPr/>
        </p:nvSpPr>
        <p:spPr>
          <a:xfrm>
            <a:off x="228600" y="2020136"/>
            <a:ext cx="8724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hlinkClick r:id="rId3"/>
              </a:rPr>
              <a:t>https://www.baidu.com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省略了端口，</a:t>
            </a:r>
            <a:r>
              <a:rPr lang="en-US" altLang="zh-CN" sz="2800" dirty="0"/>
              <a:t>https</a:t>
            </a:r>
            <a:r>
              <a:rPr lang="zh-CN" altLang="en-US" sz="2800" dirty="0"/>
              <a:t>协议默认使用端口</a:t>
            </a:r>
            <a:r>
              <a:rPr lang="en-US" altLang="zh-CN" sz="2800" dirty="0"/>
              <a:t>443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hlinkClick r:id="rId4"/>
              </a:rPr>
              <a:t>www.baidu.com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省略了协议，理论上不允许，但浏览器会自动补全</a:t>
            </a:r>
            <a:r>
              <a:rPr lang="en-US" altLang="zh-CN" sz="2800" dirty="0"/>
              <a:t>http</a:t>
            </a:r>
            <a:r>
              <a:rPr lang="zh-CN" altLang="en-US" sz="2800" dirty="0"/>
              <a:t>或</a:t>
            </a:r>
            <a:r>
              <a:rPr lang="en-US" altLang="zh-CN" sz="2800" dirty="0"/>
              <a:t>https</a:t>
            </a:r>
            <a:r>
              <a:rPr lang="zh-CN" altLang="en-US" sz="2800" dirty="0"/>
              <a:t>协议，如果采用了其他协议则不能正确进行定位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733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DNS(Domain Name System)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354BC2-BC54-9AA9-F931-E1D1FB546CD9}"/>
              </a:ext>
            </a:extLst>
          </p:cNvPr>
          <p:cNvSpPr txBox="1"/>
          <p:nvPr/>
        </p:nvSpPr>
        <p:spPr>
          <a:xfrm>
            <a:off x="198662" y="937903"/>
            <a:ext cx="85737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网络中的主机都是用</a:t>
            </a:r>
            <a:r>
              <a:rPr lang="en-US" altLang="zh-CN" sz="3200" dirty="0"/>
              <a:t>IP</a:t>
            </a:r>
            <a:r>
              <a:rPr lang="zh-CN" altLang="en-US" sz="3200" dirty="0"/>
              <a:t>地址来标识和定位的，但在输入</a:t>
            </a:r>
            <a:r>
              <a:rPr lang="en-US" altLang="zh-CN" sz="3200" dirty="0">
                <a:hlinkClick r:id="rId3"/>
              </a:rPr>
              <a:t>https://www.baidu.com</a:t>
            </a:r>
            <a:r>
              <a:rPr lang="zh-CN" altLang="en-US" sz="3200" dirty="0"/>
              <a:t>时并没有包括</a:t>
            </a:r>
            <a:r>
              <a:rPr lang="en-US" altLang="zh-CN" sz="3200" dirty="0"/>
              <a:t>IP</a:t>
            </a:r>
            <a:r>
              <a:rPr lang="zh-CN" altLang="en-US" sz="3200" dirty="0"/>
              <a:t>地址，要如何进行定位？</a:t>
            </a:r>
          </a:p>
          <a:p>
            <a:endParaRPr lang="zh-CN" altLang="en-US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3E4EE4-C90B-8924-9346-9FE726B2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01249"/>
            <a:ext cx="5434065" cy="35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97413F-524F-ADA8-0EE9-14A3B41BF26A}"/>
              </a:ext>
            </a:extLst>
          </p:cNvPr>
          <p:cNvSpPr txBox="1"/>
          <p:nvPr/>
        </p:nvSpPr>
        <p:spPr>
          <a:xfrm>
            <a:off x="5493935" y="3547689"/>
            <a:ext cx="34472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通过</a:t>
            </a:r>
            <a:r>
              <a:rPr lang="en-US" altLang="zh-CN" sz="3200" dirty="0">
                <a:solidFill>
                  <a:srgbClr val="FF0000"/>
                </a:solidFill>
              </a:rPr>
              <a:t>DNS</a:t>
            </a:r>
            <a:r>
              <a:rPr lang="zh-CN" altLang="en-US" sz="3200" dirty="0">
                <a:solidFill>
                  <a:srgbClr val="FF0000"/>
                </a:solidFill>
              </a:rPr>
              <a:t>查询来得知其对应的</a:t>
            </a:r>
            <a:r>
              <a:rPr lang="en-US" altLang="zh-CN" sz="3200" dirty="0">
                <a:solidFill>
                  <a:srgbClr val="FF0000"/>
                </a:solidFill>
              </a:rPr>
              <a:t>IP</a:t>
            </a:r>
            <a:r>
              <a:rPr lang="zh-CN" altLang="en-US" sz="3200" dirty="0">
                <a:solidFill>
                  <a:srgbClr val="FF0000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5073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BAA6C-DDAA-790D-E89A-FF3824AEEF93}"/>
              </a:ext>
            </a:extLst>
          </p:cNvPr>
          <p:cNvSpPr txBox="1"/>
          <p:nvPr/>
        </p:nvSpPr>
        <p:spPr>
          <a:xfrm>
            <a:off x="228600" y="1045029"/>
            <a:ext cx="8309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IP</a:t>
            </a:r>
            <a:r>
              <a:rPr lang="zh-CN" altLang="en-US" sz="2800" dirty="0"/>
              <a:t>地址长度为</a:t>
            </a:r>
            <a:r>
              <a:rPr lang="en-US" altLang="zh-CN" sz="2800" dirty="0"/>
              <a:t>32</a:t>
            </a:r>
            <a:r>
              <a:rPr lang="zh-CN" altLang="en-US" sz="2800" dirty="0"/>
              <a:t>位，即四字节，为方便记忆，通常采用点分十进制记法，如</a:t>
            </a:r>
            <a:r>
              <a:rPr lang="en-US" altLang="zh-CN" sz="2800" dirty="0"/>
              <a:t>114.114.114.114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E21D47-6F66-2714-9F34-C5870B73980D}"/>
              </a:ext>
            </a:extLst>
          </p:cNvPr>
          <p:cNvSpPr txBox="1"/>
          <p:nvPr/>
        </p:nvSpPr>
        <p:spPr>
          <a:xfrm>
            <a:off x="128117" y="2474893"/>
            <a:ext cx="8309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私有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zh-CN" altLang="en-US" sz="2800" dirty="0">
                <a:solidFill>
                  <a:srgbClr val="FF0000"/>
                </a:solidFill>
              </a:rPr>
              <a:t>地址</a:t>
            </a:r>
            <a:r>
              <a:rPr lang="zh-CN" altLang="en-US" sz="2800" dirty="0"/>
              <a:t>：主机不能通过私有</a:t>
            </a:r>
            <a:r>
              <a:rPr lang="en-US" altLang="zh-CN" sz="2800" dirty="0"/>
              <a:t>IP</a:t>
            </a:r>
            <a:r>
              <a:rPr lang="zh-CN" altLang="en-US" sz="2800" dirty="0"/>
              <a:t>地址访问互联网，主要供组织内部使用，其地址段为：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10.0.0.0  24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172.16.0.0  16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192.168.0.0   16</a:t>
            </a:r>
          </a:p>
        </p:txBody>
      </p:sp>
    </p:spTree>
    <p:extLst>
      <p:ext uri="{BB962C8B-B14F-4D97-AF65-F5344CB8AC3E}">
        <p14:creationId xmlns:p14="http://schemas.microsoft.com/office/powerpoint/2010/main" val="34570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006EB-7655-BA20-8CFA-8C7C8755DFCC}"/>
              </a:ext>
            </a:extLst>
          </p:cNvPr>
          <p:cNvSpPr txBox="1"/>
          <p:nvPr/>
        </p:nvSpPr>
        <p:spPr>
          <a:xfrm>
            <a:off x="0" y="1081748"/>
            <a:ext cx="9340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特殊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zh-CN" altLang="en-US" sz="2800" dirty="0">
                <a:solidFill>
                  <a:srgbClr val="FF0000"/>
                </a:solidFill>
              </a:rPr>
              <a:t>地址</a:t>
            </a:r>
            <a:r>
              <a:rPr lang="zh-CN" altLang="en-US" sz="2800" dirty="0"/>
              <a:t>：这些</a:t>
            </a:r>
            <a:r>
              <a:rPr lang="en-US" altLang="zh-CN" sz="2800" dirty="0"/>
              <a:t>IP</a:t>
            </a:r>
            <a:r>
              <a:rPr lang="zh-CN" altLang="en-US" sz="2800" dirty="0"/>
              <a:t>地址和普通地址不同，有特殊作用。例如：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127.0.0.1 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zh-CN" altLang="en-US" sz="2800" dirty="0">
                <a:solidFill>
                  <a:srgbClr val="FF0000"/>
                </a:solidFill>
              </a:rPr>
              <a:t>指该计算机本身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该地址有时也被写为</a:t>
            </a:r>
            <a:r>
              <a:rPr lang="en-US" altLang="zh-CN" sz="2800" dirty="0">
                <a:solidFill>
                  <a:srgbClr val="FF0000"/>
                </a:solidFill>
              </a:rPr>
              <a:t>localhost</a:t>
            </a:r>
            <a:r>
              <a:rPr lang="zh-CN" altLang="en-US" sz="2800" dirty="0">
                <a:solidFill>
                  <a:srgbClr val="FF0000"/>
                </a:solidFill>
              </a:rPr>
              <a:t>。测试本地进程通信时常用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0.0.0.0</a:t>
            </a:r>
            <a:br>
              <a:rPr lang="en-US" altLang="zh-CN" sz="2800" dirty="0"/>
            </a:br>
            <a:r>
              <a:rPr lang="zh-CN" altLang="en-US" sz="2800" dirty="0"/>
              <a:t>一般指所有主机，特殊情况下会用到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995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框架建议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A1B18F-D2B3-8E8F-D92E-6B7CA9A9F62D}"/>
              </a:ext>
            </a:extLst>
          </p:cNvPr>
          <p:cNvSpPr txBox="1"/>
          <p:nvPr/>
        </p:nvSpPr>
        <p:spPr>
          <a:xfrm>
            <a:off x="35169" y="1215851"/>
            <a:ext cx="90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如果直接使用原生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开发，难度会大幅增加！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CF818D-04F5-36FF-8768-B0FE4A11BCB0}"/>
              </a:ext>
            </a:extLst>
          </p:cNvPr>
          <p:cNvSpPr txBox="1"/>
          <p:nvPr/>
        </p:nvSpPr>
        <p:spPr>
          <a:xfrm>
            <a:off x="5210068" y="4911654"/>
            <a:ext cx="393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前端三大著名框架：</a:t>
            </a:r>
            <a:r>
              <a:rPr lang="en-US" altLang="zh-CN" sz="2000" dirty="0"/>
              <a:t>Angular</a:t>
            </a:r>
            <a:r>
              <a:rPr lang="zh-CN" altLang="en-US" sz="2000" dirty="0"/>
              <a:t>、</a:t>
            </a:r>
            <a:r>
              <a:rPr lang="en-US" altLang="zh-CN" sz="2000" dirty="0"/>
              <a:t>Vue</a:t>
            </a:r>
            <a:r>
              <a:rPr lang="zh-CN" altLang="en-US" sz="2000" dirty="0"/>
              <a:t>、</a:t>
            </a:r>
            <a:r>
              <a:rPr lang="en-US" altLang="zh-CN" sz="2000" dirty="0"/>
              <a:t>React</a:t>
            </a:r>
            <a:endParaRPr lang="zh-CN" alt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D35BA7-8746-8072-ABE5-E54A8371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25" y="2874351"/>
            <a:ext cx="4074606" cy="203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AE524B-31FC-D266-0A25-5615B7A2A620}"/>
              </a:ext>
            </a:extLst>
          </p:cNvPr>
          <p:cNvSpPr txBox="1"/>
          <p:nvPr/>
        </p:nvSpPr>
        <p:spPr>
          <a:xfrm>
            <a:off x="228600" y="2603330"/>
            <a:ext cx="2557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 err="1"/>
              <a:t>Jquery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 err="1"/>
              <a:t>axios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 err="1"/>
              <a:t>js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8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7170188" y="1685652"/>
            <a:ext cx="1837787" cy="3496212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17024" y="1685652"/>
            <a:ext cx="3007199" cy="3543572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6766" y="1685652"/>
            <a:ext cx="1281113" cy="3496212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后端处理请求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146793" y="2662021"/>
            <a:ext cx="2377705" cy="771737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解析请求</a:t>
            </a:r>
            <a:endParaRPr lang="en-US" altLang="zh-CN" sz="2000" b="1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调用方法</a:t>
            </a:r>
            <a:endParaRPr lang="en-US" altLang="zh-CN" sz="2000" b="1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00380" y="3019417"/>
            <a:ext cx="876300" cy="962447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前端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76405" y="2662021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发送请求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040922" y="2953045"/>
            <a:ext cx="1038525" cy="27623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146793" y="1790689"/>
            <a:ext cx="2377705" cy="492714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431838" y="3019417"/>
            <a:ext cx="1314488" cy="962448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85244" y="2701965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请求数据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5994375" y="3994185"/>
            <a:ext cx="1070467" cy="280987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48222" y="4224338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返回数据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1592263" y="2953045"/>
            <a:ext cx="1040004" cy="27623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左箭头 28"/>
          <p:cNvSpPr/>
          <p:nvPr/>
        </p:nvSpPr>
        <p:spPr bwMode="auto">
          <a:xfrm>
            <a:off x="1568364" y="3996980"/>
            <a:ext cx="1040004" cy="280987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00800" y="4264299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返回数据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146793" y="3791155"/>
            <a:ext cx="2377705" cy="771737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处理数据</a:t>
            </a:r>
            <a:endParaRPr lang="en-US" altLang="zh-CN" sz="2000" b="1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1640999" y="3312456"/>
            <a:ext cx="876300" cy="52891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106063" y="3312456"/>
            <a:ext cx="876300" cy="52891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9552420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241617" y="4543425"/>
            <a:ext cx="4624387" cy="1154249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0974" y="1274763"/>
            <a:ext cx="8562976" cy="2635250"/>
          </a:xfrm>
        </p:spPr>
        <p:txBody>
          <a:bodyPr/>
          <a:lstStyle/>
          <a:p>
            <a:r>
              <a:rPr lang="en-US" altLang="zh-CN" dirty="0"/>
              <a:t>Model(</a:t>
            </a:r>
            <a:r>
              <a:rPr lang="zh-CN" altLang="en-US" dirty="0"/>
              <a:t>模型</a:t>
            </a:r>
            <a:r>
              <a:rPr lang="en-US" altLang="zh-CN" dirty="0"/>
              <a:t>) - View(</a:t>
            </a:r>
            <a:r>
              <a:rPr lang="zh-CN" altLang="en-US" dirty="0"/>
              <a:t>视图</a:t>
            </a:r>
            <a:r>
              <a:rPr lang="en-US" altLang="zh-CN" dirty="0"/>
              <a:t>)- Controller(</a:t>
            </a:r>
            <a:r>
              <a:rPr lang="zh-CN" altLang="en-US" dirty="0"/>
              <a:t>控制器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b="0" dirty="0" smtClean="0"/>
          </a:p>
          <a:p>
            <a:r>
              <a:rPr lang="zh-CN" altLang="en-US" b="0" dirty="0" smtClean="0"/>
              <a:t>模型层</a:t>
            </a:r>
            <a:r>
              <a:rPr lang="en-US" altLang="zh-CN" b="0" dirty="0" smtClean="0"/>
              <a:t>(Model</a:t>
            </a:r>
            <a:r>
              <a:rPr lang="en-US" altLang="zh-CN" b="0" dirty="0"/>
              <a:t>)</a:t>
            </a:r>
            <a:r>
              <a:rPr lang="zh-CN" altLang="en-US" b="0" dirty="0" smtClean="0"/>
              <a:t>：</a:t>
            </a:r>
            <a:r>
              <a:rPr lang="zh-CN" altLang="en-US" b="0" dirty="0"/>
              <a:t>指从现实世界中抽象出来的</a:t>
            </a:r>
            <a:r>
              <a:rPr lang="zh-CN" altLang="en-US" b="0" dirty="0" smtClean="0"/>
              <a:t>对象模型。</a:t>
            </a:r>
            <a:endParaRPr lang="en-US" altLang="zh-CN" b="0" dirty="0" smtClean="0"/>
          </a:p>
          <a:p>
            <a:r>
              <a:rPr lang="zh-CN" altLang="en-US" b="0" dirty="0" smtClean="0"/>
              <a:t>视图层</a:t>
            </a:r>
            <a:r>
              <a:rPr lang="en-US" altLang="zh-CN" b="0" dirty="0" smtClean="0"/>
              <a:t>(View</a:t>
            </a:r>
            <a:r>
              <a:rPr lang="en-US" altLang="zh-CN" b="0" dirty="0"/>
              <a:t>)</a:t>
            </a:r>
            <a:r>
              <a:rPr lang="zh-CN" altLang="en-US" b="0" dirty="0" smtClean="0"/>
              <a:t>：</a:t>
            </a:r>
            <a:r>
              <a:rPr lang="zh-CN" altLang="en-US" b="0" dirty="0"/>
              <a:t>是应用和用户之间的</a:t>
            </a:r>
            <a:r>
              <a:rPr lang="zh-CN" altLang="en-US" b="0" dirty="0" smtClean="0"/>
              <a:t>接口。</a:t>
            </a:r>
            <a:endParaRPr lang="zh-CN" altLang="en-US" b="0" dirty="0"/>
          </a:p>
          <a:p>
            <a:r>
              <a:rPr lang="zh-CN" altLang="en-US" b="0" dirty="0" smtClean="0"/>
              <a:t>控制器</a:t>
            </a:r>
            <a:r>
              <a:rPr lang="en-US" altLang="zh-CN" b="0" dirty="0" smtClean="0"/>
              <a:t>(Controller): </a:t>
            </a:r>
            <a:r>
              <a:rPr lang="zh-CN" altLang="en-US" b="0" dirty="0" smtClean="0"/>
              <a:t>控制器</a:t>
            </a:r>
            <a:r>
              <a:rPr lang="zh-CN" altLang="en-US" b="0" dirty="0"/>
              <a:t>负责视图和模型之间的</a:t>
            </a:r>
            <a:r>
              <a:rPr lang="zh-CN" altLang="en-US" b="0" dirty="0" smtClean="0"/>
              <a:t>交互。</a:t>
            </a:r>
            <a:endParaRPr lang="en-US" altLang="zh-CN" b="0" dirty="0" smtClean="0"/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419100" y="209551"/>
            <a:ext cx="4076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r>
              <a:rPr lang="en-US" altLang="zh-CN" kern="0" dirty="0" smtClean="0"/>
              <a:t>MVC </a:t>
            </a:r>
            <a:r>
              <a:rPr lang="zh-CN" altLang="en-US" kern="0" dirty="0" smtClean="0"/>
              <a:t>设计模式</a:t>
            </a:r>
            <a:endParaRPr lang="zh-CN" altLang="en-US" kern="0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2299263" y="4847569"/>
            <a:ext cx="1200153" cy="492714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视图层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66470" y="4847569"/>
            <a:ext cx="1192183" cy="492714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控制器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597212" y="4847569"/>
            <a:ext cx="1185860" cy="492714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模型层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3582349" y="4986770"/>
            <a:ext cx="285750" cy="21431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5241586" y="4986770"/>
            <a:ext cx="285750" cy="21431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956656" y="4986770"/>
            <a:ext cx="285750" cy="21431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337369" y="4543425"/>
            <a:ext cx="1635924" cy="1154249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577876" y="4847569"/>
            <a:ext cx="1166074" cy="492714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27384" y="4543425"/>
            <a:ext cx="1482943" cy="1154249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63911" y="4847569"/>
            <a:ext cx="1057030" cy="492714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1893260" y="4986770"/>
            <a:ext cx="285750" cy="21431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74053" dir="725782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66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33375" y="983062"/>
            <a:ext cx="9005889" cy="54939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Model</a:t>
            </a:r>
            <a:r>
              <a:rPr lang="en-US" altLang="zh-CN" sz="2800" dirty="0"/>
              <a:t>(</a:t>
            </a:r>
            <a:r>
              <a:rPr lang="zh-CN" altLang="en-US" sz="2800" dirty="0"/>
              <a:t>模型</a:t>
            </a:r>
            <a:r>
              <a:rPr lang="en-US" altLang="zh-CN" sz="2800" dirty="0"/>
              <a:t>) - View(</a:t>
            </a:r>
            <a:r>
              <a:rPr lang="zh-CN" altLang="en-US" sz="2800" dirty="0"/>
              <a:t>视图</a:t>
            </a:r>
            <a:r>
              <a:rPr lang="en-US" altLang="zh-CN" sz="2800" dirty="0"/>
              <a:t>)- </a:t>
            </a:r>
            <a:r>
              <a:rPr lang="en-US" altLang="zh-CN" sz="2800" dirty="0" smtClean="0"/>
              <a:t>Template(</a:t>
            </a:r>
            <a:r>
              <a:rPr lang="zh-CN" altLang="en-US" sz="2800" dirty="0" smtClean="0"/>
              <a:t>模板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1800" dirty="0" smtClean="0"/>
              <a:t>Model </a:t>
            </a:r>
            <a:r>
              <a:rPr lang="en-US" altLang="zh-CN" sz="1800" b="0" dirty="0" smtClean="0"/>
              <a:t>: </a:t>
            </a:r>
            <a:r>
              <a:rPr lang="zh-CN" altLang="en-US" sz="1800" b="0" dirty="0" smtClean="0"/>
              <a:t>和前面的 </a:t>
            </a:r>
            <a:r>
              <a:rPr lang="en-US" altLang="zh-CN" sz="1800" b="0" dirty="0" smtClean="0"/>
              <a:t>Model </a:t>
            </a:r>
            <a:r>
              <a:rPr lang="zh-CN" altLang="en-US" sz="1800" b="0" dirty="0" smtClean="0"/>
              <a:t>相同。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/>
              <a:t>不</a:t>
            </a:r>
            <a:r>
              <a:rPr lang="zh-CN" altLang="en-US" sz="1800" b="0" dirty="0" smtClean="0"/>
              <a:t>严谨的通俗理解：定义一个类，映射到数据库一</a:t>
            </a:r>
            <a:r>
              <a:rPr lang="zh-CN" altLang="en-US" sz="1800" b="0" dirty="0"/>
              <a:t>张</a:t>
            </a:r>
            <a:r>
              <a:rPr lang="zh-CN" altLang="en-US" sz="1800" b="0" dirty="0" smtClean="0"/>
              <a:t>表。</a:t>
            </a: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dirty="0"/>
              <a:t>Django View : </a:t>
            </a:r>
            <a:r>
              <a:rPr lang="zh-CN" altLang="en-US" sz="1800" dirty="0"/>
              <a:t>类似 </a:t>
            </a:r>
            <a:r>
              <a:rPr lang="en-US" altLang="zh-CN" sz="1800" dirty="0"/>
              <a:t>MVC </a:t>
            </a:r>
            <a:r>
              <a:rPr lang="zh-CN" altLang="en-US" sz="1800" dirty="0"/>
              <a:t>中的 </a:t>
            </a:r>
            <a:r>
              <a:rPr lang="en-US" altLang="zh-CN" sz="1800" dirty="0"/>
              <a:t>Controller </a:t>
            </a:r>
            <a:r>
              <a:rPr lang="zh-CN" altLang="en-US" sz="1800" dirty="0"/>
              <a:t>概念</a:t>
            </a: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b="0" dirty="0"/>
              <a:t>(1)</a:t>
            </a:r>
            <a:r>
              <a:rPr lang="zh-CN" altLang="en-US" sz="1800" b="0" dirty="0"/>
              <a:t>解析路由，转发请求。</a:t>
            </a: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b="0" dirty="0"/>
              <a:t>(2)</a:t>
            </a:r>
            <a:r>
              <a:rPr lang="zh-CN" altLang="en-US" sz="1800" b="0" dirty="0"/>
              <a:t>接受前端发来的请求，解析请求获得参数。</a:t>
            </a: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b="0" dirty="0"/>
              <a:t>(3)</a:t>
            </a:r>
            <a:r>
              <a:rPr lang="zh-CN" altLang="en-US" sz="1800" b="0" dirty="0"/>
              <a:t>调用写好的方法，在这些方法中操作数据模型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dirty="0"/>
              <a:t>Django Template : </a:t>
            </a:r>
            <a:r>
              <a:rPr lang="zh-CN" altLang="en-US" sz="1800" dirty="0"/>
              <a:t>类似 </a:t>
            </a:r>
            <a:r>
              <a:rPr lang="en-US" altLang="zh-CN" sz="1800" dirty="0"/>
              <a:t>MVC </a:t>
            </a:r>
            <a:r>
              <a:rPr lang="zh-CN" altLang="en-US" sz="1800" dirty="0"/>
              <a:t>中的 </a:t>
            </a:r>
            <a:r>
              <a:rPr lang="en-US" altLang="zh-CN" sz="1800" dirty="0"/>
              <a:t>View </a:t>
            </a:r>
            <a:r>
              <a:rPr lang="zh-CN" altLang="en-US" sz="1800" dirty="0" smtClean="0"/>
              <a:t>概念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0" dirty="0" smtClean="0"/>
              <a:t>(1)</a:t>
            </a:r>
            <a:r>
              <a:rPr lang="zh-CN" altLang="en-US" sz="1800" b="0" dirty="0" smtClean="0"/>
              <a:t>包含</a:t>
            </a:r>
            <a:r>
              <a:rPr lang="zh-CN" altLang="en-US" sz="1800" b="0" dirty="0"/>
              <a:t>表单，接受用户的输入内容</a:t>
            </a:r>
            <a:r>
              <a:rPr lang="zh-CN" altLang="en-US" sz="1800" b="0" dirty="0" smtClean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0" dirty="0" smtClean="0"/>
              <a:t>(2)</a:t>
            </a:r>
            <a:r>
              <a:rPr lang="zh-CN" altLang="en-US" sz="1800" b="0" dirty="0"/>
              <a:t>呈现 </a:t>
            </a:r>
            <a:r>
              <a:rPr lang="en-US" altLang="zh-CN" sz="1800" b="0" dirty="0"/>
              <a:t>Django </a:t>
            </a:r>
            <a:r>
              <a:rPr lang="en-US" altLang="zh-CN" sz="1800" b="0" dirty="0" smtClean="0"/>
              <a:t>view </a:t>
            </a:r>
            <a:r>
              <a:rPr lang="zh-CN" altLang="en-US" sz="1800" b="0" dirty="0" smtClean="0"/>
              <a:t>传来</a:t>
            </a:r>
            <a:r>
              <a:rPr lang="zh-CN" altLang="en-US" sz="1800" b="0" dirty="0"/>
              <a:t>的数据</a:t>
            </a:r>
            <a:r>
              <a:rPr lang="zh-CN" altLang="en-US" sz="1800" b="0" dirty="0" smtClean="0"/>
              <a:t>，渲染页面</a:t>
            </a:r>
            <a:r>
              <a:rPr lang="en-US" altLang="zh-CN" sz="1800" b="0" dirty="0" smtClean="0"/>
              <a:t>.</a:t>
            </a:r>
          </a:p>
          <a:p>
            <a:pPr marL="0" indent="0">
              <a:buNone/>
            </a:pPr>
            <a:r>
              <a:rPr lang="zh-CN" altLang="en-US" sz="1800" b="0" dirty="0" smtClean="0"/>
              <a:t> </a:t>
            </a:r>
            <a:r>
              <a:rPr lang="en-US" altLang="zh-CN" sz="1800" b="0" dirty="0"/>
              <a:t> </a:t>
            </a:r>
            <a:r>
              <a:rPr lang="en-US" altLang="zh-CN" sz="1800" b="0" dirty="0" smtClean="0"/>
              <a:t>  </a:t>
            </a:r>
            <a:r>
              <a:rPr lang="zh-CN" altLang="en-US" sz="1800" dirty="0" smtClean="0">
                <a:solidFill>
                  <a:srgbClr val="FF0000"/>
                </a:solidFill>
              </a:rPr>
              <a:t>前</a:t>
            </a:r>
            <a:r>
              <a:rPr lang="zh-CN" altLang="en-US" sz="1800" dirty="0">
                <a:solidFill>
                  <a:srgbClr val="FF0000"/>
                </a:solidFill>
              </a:rPr>
              <a:t>后端分离时，不使用该模板。</a:t>
            </a:r>
          </a:p>
          <a:p>
            <a:pPr marL="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endParaRPr lang="zh-CN" altLang="en-US" sz="2000" b="0" dirty="0" smtClean="0"/>
          </a:p>
        </p:txBody>
      </p:sp>
      <p:sp>
        <p:nvSpPr>
          <p:cNvPr id="8" name="标题 2"/>
          <p:cNvSpPr txBox="1">
            <a:spLocks/>
          </p:cNvSpPr>
          <p:nvPr/>
        </p:nvSpPr>
        <p:spPr bwMode="auto">
          <a:xfrm>
            <a:off x="276224" y="180976"/>
            <a:ext cx="6543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r>
              <a:rPr lang="en-US" altLang="zh-CN" kern="0" dirty="0" err="1"/>
              <a:t>d</a:t>
            </a:r>
            <a:r>
              <a:rPr lang="en-US" altLang="zh-CN" kern="0" dirty="0" err="1" smtClean="0"/>
              <a:t>jango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 MVT </a:t>
            </a:r>
            <a:r>
              <a:rPr lang="zh-CN" altLang="en-US" kern="0" dirty="0" smtClean="0"/>
              <a:t>设计模式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839090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497957"/>
            <a:ext cx="7207101" cy="348180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011564"/>
            <a:ext cx="428835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前后端不分离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所有的页面由后端渲染后提供给前端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0778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5439" y="993776"/>
            <a:ext cx="8591550" cy="1030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处理请求：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解析路由 </a:t>
            </a:r>
            <a:r>
              <a:rPr lang="en-US" altLang="zh-CN" dirty="0" smtClean="0"/>
              <a:t>:  urls.py           (</a:t>
            </a:r>
            <a:r>
              <a:rPr lang="en-US" altLang="zh-CN" dirty="0"/>
              <a:t>2)</a:t>
            </a:r>
            <a:r>
              <a:rPr lang="zh-CN" altLang="en-US" dirty="0"/>
              <a:t>解析请求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: views.py</a:t>
            </a:r>
            <a:endParaRPr lang="en-US" altLang="zh-CN" dirty="0"/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252413" y="138114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r>
              <a:rPr lang="zh-CN" altLang="en-US" kern="0" dirty="0" smtClean="0"/>
              <a:t>以 </a:t>
            </a:r>
            <a:r>
              <a:rPr lang="en-US" altLang="zh-CN" kern="0" dirty="0" err="1" smtClean="0"/>
              <a:t>django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为例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25439" y="2024064"/>
            <a:ext cx="776604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例子</a:t>
            </a:r>
            <a:r>
              <a:rPr lang="en-US" altLang="zh-CN" sz="2400" b="1" dirty="0" smtClean="0"/>
              <a:t>:   http</a:t>
            </a:r>
            <a:r>
              <a:rPr lang="en-US" altLang="zh-CN" sz="2400" b="1" dirty="0"/>
              <a:t>://127.0.0.1:8000/</a:t>
            </a:r>
            <a:r>
              <a:rPr lang="en-US" altLang="zh-CN" sz="2400" b="1" dirty="0">
                <a:solidFill>
                  <a:srgbClr val="FF0000"/>
                </a:solidFill>
              </a:rPr>
              <a:t>login</a:t>
            </a:r>
          </a:p>
          <a:p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(1) </a:t>
            </a:r>
            <a:r>
              <a:rPr lang="zh-CN" altLang="en-US" sz="1800" dirty="0" smtClean="0"/>
              <a:t>在 </a:t>
            </a:r>
            <a:r>
              <a:rPr lang="en-US" altLang="zh-CN" sz="1800" dirty="0"/>
              <a:t>urls.py 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绑定 </a:t>
            </a:r>
            <a:r>
              <a:rPr lang="en-US" altLang="zh-CN" sz="1800" dirty="0" smtClean="0"/>
              <a:t>login</a:t>
            </a:r>
            <a:r>
              <a:rPr lang="zh-CN" altLang="en-US" sz="1800" dirty="0" smtClean="0"/>
              <a:t>：</a:t>
            </a:r>
            <a:endParaRPr lang="en-US" altLang="zh-CN" sz="1800" dirty="0"/>
          </a:p>
          <a:p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urlpatterns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[</a:t>
            </a:r>
          </a:p>
          <a:p>
            <a:r>
              <a:rPr lang="en-US" altLang="zh-CN" sz="1800" dirty="0"/>
              <a:t>   </a:t>
            </a:r>
            <a:r>
              <a:rPr lang="en-US" altLang="zh-CN" sz="1800" dirty="0" smtClean="0"/>
              <a:t>          path</a:t>
            </a:r>
            <a:r>
              <a:rPr lang="en-US" altLang="zh-CN" sz="1800" dirty="0"/>
              <a:t>('</a:t>
            </a:r>
            <a:r>
              <a:rPr lang="en-US" altLang="zh-CN" sz="1800" dirty="0">
                <a:solidFill>
                  <a:srgbClr val="FF0000"/>
                </a:solidFill>
              </a:rPr>
              <a:t>login</a:t>
            </a:r>
            <a:r>
              <a:rPr lang="en-US" altLang="zh-CN" sz="1800" dirty="0"/>
              <a:t>/',  </a:t>
            </a:r>
            <a:r>
              <a:rPr lang="en-US" altLang="zh-CN" sz="1800" dirty="0" err="1">
                <a:solidFill>
                  <a:srgbClr val="358B60"/>
                </a:solidFill>
              </a:rPr>
              <a:t>user_login</a:t>
            </a:r>
            <a:r>
              <a:rPr lang="en-US" altLang="zh-CN" sz="1800" dirty="0"/>
              <a:t>,  name='login</a:t>
            </a:r>
            <a:r>
              <a:rPr lang="en-US" altLang="zh-CN" sz="1800" dirty="0" smtClean="0"/>
              <a:t>'),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]</a:t>
            </a:r>
          </a:p>
          <a:p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(2) </a:t>
            </a:r>
            <a:r>
              <a:rPr lang="zh-CN" altLang="en-US" sz="1800" dirty="0" smtClean="0"/>
              <a:t>在 </a:t>
            </a:r>
            <a:r>
              <a:rPr lang="en-US" altLang="zh-CN" sz="1800" dirty="0" smtClean="0"/>
              <a:t>views.py</a:t>
            </a:r>
            <a:r>
              <a:rPr lang="zh-CN" altLang="en-US" sz="1800" dirty="0" smtClean="0"/>
              <a:t> 中写 </a:t>
            </a:r>
            <a:r>
              <a:rPr lang="en-US" altLang="zh-CN" sz="1800" dirty="0" err="1">
                <a:solidFill>
                  <a:srgbClr val="358B60"/>
                </a:solidFill>
              </a:rPr>
              <a:t>user_login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处理请求的逻辑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</a:t>
            </a:r>
            <a:r>
              <a:rPr lang="en-US" altLang="zh-CN" sz="1800" dirty="0" err="1">
                <a:solidFill>
                  <a:srgbClr val="358B60"/>
                </a:solidFill>
              </a:rPr>
              <a:t>user_login</a:t>
            </a:r>
            <a:r>
              <a:rPr lang="en-US" altLang="zh-CN" sz="1800" dirty="0" smtClean="0"/>
              <a:t>(request):       # request </a:t>
            </a:r>
            <a:r>
              <a:rPr lang="zh-CN" altLang="en-US" sz="1800" dirty="0" smtClean="0"/>
              <a:t>是前端发来的请求</a:t>
            </a:r>
            <a:endParaRPr lang="en-US" altLang="zh-CN" sz="1800" dirty="0" smtClean="0"/>
          </a:p>
          <a:p>
            <a:r>
              <a:rPr lang="en-US" altLang="zh-CN" sz="1800" dirty="0"/>
              <a:t>      </a:t>
            </a:r>
            <a:r>
              <a:rPr lang="en-US" altLang="zh-CN" sz="1800" dirty="0" smtClean="0"/>
              <a:t>      if </a:t>
            </a:r>
            <a:r>
              <a:rPr lang="en-US" altLang="zh-CN" sz="1800" dirty="0" err="1"/>
              <a:t>request.method</a:t>
            </a:r>
            <a:r>
              <a:rPr lang="en-US" altLang="zh-CN" sz="1800" dirty="0"/>
              <a:t> == 'POST</a:t>
            </a:r>
            <a:r>
              <a:rPr lang="en-US" altLang="zh-CN" sz="1800" dirty="0" smtClean="0"/>
              <a:t>':            # </a:t>
            </a:r>
            <a:r>
              <a:rPr lang="zh-CN" altLang="en-US" sz="1800" dirty="0" smtClean="0"/>
              <a:t>验证用户登录是 </a:t>
            </a:r>
            <a:r>
              <a:rPr lang="en-US" altLang="zh-CN" sz="1800" dirty="0" smtClean="0"/>
              <a:t>POST 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r>
              <a:rPr lang="en-US" altLang="zh-CN" sz="1800" dirty="0"/>
              <a:t>                   </a:t>
            </a:r>
            <a:r>
              <a:rPr lang="en-US" altLang="zh-CN" sz="1800" dirty="0" err="1"/>
              <a:t>user_id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request.POST.get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user_id</a:t>
            </a:r>
            <a:r>
              <a:rPr lang="en-US" altLang="zh-CN" sz="1800" dirty="0" smtClean="0"/>
              <a:t>')         #</a:t>
            </a:r>
            <a:r>
              <a:rPr lang="zh-CN" altLang="en-US" sz="1800" dirty="0" smtClean="0"/>
              <a:t>从请求中获取参数</a:t>
            </a:r>
            <a:endParaRPr lang="en-US" altLang="zh-CN" sz="1800" dirty="0" smtClean="0"/>
          </a:p>
          <a:p>
            <a:r>
              <a:rPr lang="zh-CN" altLang="en-US" sz="1800" dirty="0" smtClean="0"/>
              <a:t>                   </a:t>
            </a:r>
            <a:r>
              <a:rPr lang="en-US" altLang="zh-CN" sz="1800" dirty="0" smtClean="0"/>
              <a:t>user </a:t>
            </a:r>
            <a:r>
              <a:rPr lang="en-US" altLang="zh-CN" sz="1800" dirty="0"/>
              <a:t>= </a:t>
            </a:r>
            <a:r>
              <a:rPr lang="en-US" altLang="zh-CN" sz="1800" dirty="0" err="1">
                <a:solidFill>
                  <a:srgbClr val="FF0000"/>
                </a:solidFill>
              </a:rPr>
              <a:t>User</a:t>
            </a:r>
            <a:r>
              <a:rPr lang="en-US" altLang="zh-CN" sz="1800" dirty="0" err="1"/>
              <a:t>.objects.get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user_id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user_id</a:t>
            </a:r>
            <a:r>
              <a:rPr lang="en-US" altLang="zh-CN" sz="1800" dirty="0" smtClean="0"/>
              <a:t>)    # </a:t>
            </a:r>
            <a:r>
              <a:rPr lang="zh-CN" altLang="en-US" sz="1800" dirty="0" smtClean="0"/>
              <a:t>操作数据模型 </a:t>
            </a:r>
            <a:r>
              <a:rPr lang="en-US" altLang="zh-CN" sz="1800" dirty="0" smtClean="0"/>
              <a:t>User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138520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181" y="1090612"/>
            <a:ext cx="9073357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例子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后端处理用户登录的逻辑</a:t>
            </a:r>
            <a:r>
              <a:rPr lang="en-US" altLang="zh-CN" sz="2400" b="1" dirty="0" smtClean="0"/>
              <a:t> 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/>
              <a:t>(1)</a:t>
            </a:r>
            <a:r>
              <a:rPr lang="zh-CN" altLang="en-US" sz="2400" b="1" dirty="0" smtClean="0"/>
              <a:t>首先定义 一个 </a:t>
            </a:r>
            <a:r>
              <a:rPr lang="en-US" altLang="zh-CN" sz="2400" b="1" dirty="0" smtClean="0"/>
              <a:t>User  </a:t>
            </a:r>
            <a:r>
              <a:rPr lang="zh-CN" altLang="en-US" sz="2400" b="1" dirty="0" smtClean="0"/>
              <a:t>类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/>
              <a:t>class </a:t>
            </a:r>
            <a:r>
              <a:rPr lang="en-US" altLang="zh-CN" sz="2200" b="1" dirty="0"/>
              <a:t>User(</a:t>
            </a:r>
            <a:r>
              <a:rPr lang="en-US" altLang="zh-CN" sz="2200" b="1" dirty="0" err="1"/>
              <a:t>models.Model</a:t>
            </a:r>
            <a:r>
              <a:rPr lang="en-US" altLang="zh-CN" sz="2200" b="1" dirty="0"/>
              <a:t>):</a:t>
            </a:r>
          </a:p>
          <a:p>
            <a:pPr marL="0" indent="0"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smtClean="0"/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user_id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= </a:t>
            </a:r>
            <a:r>
              <a:rPr lang="en-US" altLang="zh-CN" sz="2200" b="1" dirty="0" err="1"/>
              <a:t>models.CharField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max_length</a:t>
            </a:r>
            <a:r>
              <a:rPr lang="en-US" altLang="zh-CN" sz="2200" b="1" dirty="0"/>
              <a:t>=20, 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primary_key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=True</a:t>
            </a:r>
            <a:r>
              <a:rPr lang="en-US" altLang="zh-CN" sz="2200" b="1" dirty="0"/>
              <a:t>)</a:t>
            </a:r>
          </a:p>
          <a:p>
            <a:pPr marL="0" indent="0"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smtClean="0"/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user_pwd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= </a:t>
            </a:r>
            <a:r>
              <a:rPr lang="en-US" altLang="zh-CN" sz="2200" b="1" dirty="0" err="1"/>
              <a:t>models.CharField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max_length</a:t>
            </a:r>
            <a:r>
              <a:rPr lang="en-US" altLang="zh-CN" sz="2200" b="1" dirty="0"/>
              <a:t>=256, default="")</a:t>
            </a:r>
          </a:p>
          <a:p>
            <a:pPr marL="0" indent="0"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smtClean="0"/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user_name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= </a:t>
            </a:r>
            <a:r>
              <a:rPr lang="en-US" altLang="zh-CN" sz="2200" b="1" dirty="0" err="1"/>
              <a:t>models.CharField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max_length</a:t>
            </a:r>
            <a:r>
              <a:rPr lang="en-US" altLang="zh-CN" sz="2200" b="1" dirty="0"/>
              <a:t>=10, default="")</a:t>
            </a:r>
          </a:p>
          <a:p>
            <a:pPr marL="0" indent="0">
              <a:buNone/>
            </a:pPr>
            <a:r>
              <a:rPr lang="en-US" altLang="zh-CN" sz="2200" b="1" dirty="0"/>
              <a:t>    </a:t>
            </a:r>
            <a:r>
              <a:rPr lang="en-US" altLang="zh-CN" sz="2200" b="1" dirty="0" smtClean="0"/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user_type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= </a:t>
            </a:r>
            <a:r>
              <a:rPr lang="en-US" altLang="zh-CN" sz="2200" b="1" dirty="0" err="1"/>
              <a:t>models.IntegerField</a:t>
            </a:r>
            <a:r>
              <a:rPr lang="en-US" altLang="zh-CN" sz="2200" b="1" dirty="0"/>
              <a:t>(default=0</a:t>
            </a:r>
            <a:r>
              <a:rPr lang="en-US" altLang="zh-CN" sz="2200" b="1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数据迁移后，会在数据库中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生成一张对应的表</a:t>
            </a:r>
            <a:r>
              <a:rPr lang="zh-CN" altLang="en-US" sz="2000" b="1" dirty="0" smtClean="0"/>
              <a:t>，表有以上的字段。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流程：写一个类  </a:t>
            </a:r>
            <a:r>
              <a:rPr lang="en-US" altLang="zh-CN" sz="2000" b="1" dirty="0" smtClean="0"/>
              <a:t>-&gt;  </a:t>
            </a:r>
            <a:r>
              <a:rPr lang="zh-CN" altLang="en-US" sz="2000" b="1" dirty="0" smtClean="0"/>
              <a:t>执行数据迁移命令 </a:t>
            </a:r>
            <a:r>
              <a:rPr lang="en-US" altLang="zh-CN" sz="2000" b="1" dirty="0" smtClean="0"/>
              <a:t>-&gt; </a:t>
            </a:r>
            <a:r>
              <a:rPr lang="zh-CN" altLang="en-US" sz="2000" b="1" dirty="0" smtClean="0"/>
              <a:t>数据库生成 </a:t>
            </a:r>
            <a:r>
              <a:rPr lang="en-US" altLang="zh-CN" sz="2000" b="1" dirty="0" smtClean="0"/>
              <a:t>User </a:t>
            </a:r>
            <a:r>
              <a:rPr lang="zh-CN" altLang="en-US" sz="2000" b="1" dirty="0" smtClean="0"/>
              <a:t>表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</a:t>
            </a:r>
            <a:endParaRPr lang="en-US" altLang="zh-CN" sz="2000" b="1" dirty="0"/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276226" y="147639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r>
              <a:rPr lang="zh-CN" altLang="en-US" kern="0" dirty="0" smtClean="0"/>
              <a:t>以 </a:t>
            </a:r>
            <a:r>
              <a:rPr lang="en-US" altLang="zh-CN" kern="0" dirty="0" err="1" smtClean="0"/>
              <a:t>django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为例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75950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242888" y="195264"/>
            <a:ext cx="6300787" cy="533400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 err="1"/>
              <a:t>django</a:t>
            </a:r>
            <a:r>
              <a:rPr lang="en-US" altLang="zh-CN" dirty="0"/>
              <a:t> </a:t>
            </a:r>
            <a:r>
              <a:rPr lang="zh-CN" altLang="en-US" dirty="0"/>
              <a:t>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8611" y="1223874"/>
            <a:ext cx="7572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(2) </a:t>
            </a:r>
            <a:r>
              <a:rPr lang="zh-CN" altLang="en-US" sz="2800" b="1" dirty="0" smtClean="0"/>
              <a:t>在 </a:t>
            </a:r>
            <a:r>
              <a:rPr lang="en-US" altLang="zh-CN" sz="2800" b="1" dirty="0" smtClean="0"/>
              <a:t>urls.py </a:t>
            </a:r>
            <a:r>
              <a:rPr lang="zh-CN" altLang="en-US" sz="2800" b="1" dirty="0" smtClean="0"/>
              <a:t>中绑定 </a:t>
            </a:r>
            <a:r>
              <a:rPr lang="en-US" altLang="zh-CN" sz="2800" b="1" dirty="0" smtClean="0"/>
              <a:t>login</a:t>
            </a:r>
            <a:r>
              <a:rPr lang="zh-CN" altLang="en-US" sz="2800" b="1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URL:   http://127.0.0.1:8000/</a:t>
            </a:r>
            <a:r>
              <a:rPr lang="en-US" altLang="zh-CN" sz="2800" dirty="0" smtClean="0">
                <a:solidFill>
                  <a:srgbClr val="FF0000"/>
                </a:solidFill>
              </a:rPr>
              <a:t>login</a:t>
            </a:r>
          </a:p>
          <a:p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在 </a:t>
            </a:r>
            <a:r>
              <a:rPr lang="en-US" altLang="zh-CN" sz="2800" b="1" dirty="0" smtClean="0"/>
              <a:t>urls.py </a:t>
            </a:r>
            <a:r>
              <a:rPr lang="zh-CN" altLang="en-US" sz="2800" b="1" dirty="0" smtClean="0"/>
              <a:t>写以下代码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urlpatterns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[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path</a:t>
            </a:r>
            <a:r>
              <a:rPr lang="en-US" altLang="zh-CN" sz="2800" dirty="0"/>
              <a:t>('</a:t>
            </a:r>
            <a:r>
              <a:rPr lang="en-US" altLang="zh-CN" sz="2800" dirty="0">
                <a:solidFill>
                  <a:srgbClr val="FF0000"/>
                </a:solidFill>
              </a:rPr>
              <a:t>login</a:t>
            </a:r>
            <a:r>
              <a:rPr lang="en-US" altLang="zh-CN" sz="2800" dirty="0" smtClean="0"/>
              <a:t>/',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user_login</a:t>
            </a:r>
            <a:r>
              <a:rPr lang="en-US" altLang="zh-CN" sz="2800" dirty="0" smtClean="0"/>
              <a:t>,  name</a:t>
            </a:r>
            <a:r>
              <a:rPr lang="en-US" altLang="zh-CN" sz="2800" dirty="0"/>
              <a:t>='login</a:t>
            </a:r>
            <a:r>
              <a:rPr lang="en-US" altLang="zh-CN" sz="2800" dirty="0" smtClean="0"/>
              <a:t>'),</a:t>
            </a:r>
          </a:p>
          <a:p>
            <a:r>
              <a:rPr lang="en-US" altLang="zh-CN" sz="2800" dirty="0" smtClean="0"/>
              <a:t>]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80228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985" y="798641"/>
            <a:ext cx="886301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(3) </a:t>
            </a:r>
            <a:r>
              <a:rPr lang="zh-CN" altLang="en-US" sz="2800" b="1" dirty="0" smtClean="0"/>
              <a:t>在 </a:t>
            </a:r>
            <a:r>
              <a:rPr lang="en-US" altLang="zh-CN" sz="2800" b="1" dirty="0" smtClean="0"/>
              <a:t>views.py </a:t>
            </a:r>
            <a:r>
              <a:rPr lang="zh-CN" altLang="en-US" sz="2800" b="1" dirty="0" smtClean="0"/>
              <a:t>中</a:t>
            </a:r>
            <a:r>
              <a:rPr lang="zh-CN" altLang="en-US" sz="2800" b="1" dirty="0"/>
              <a:t>写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user_login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方法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>
                <a:solidFill>
                  <a:srgbClr val="358B60"/>
                </a:solidFill>
              </a:rPr>
              <a:t>user_login</a:t>
            </a:r>
            <a:r>
              <a:rPr lang="en-US" altLang="zh-CN" sz="2000" dirty="0"/>
              <a:t>(request):       # request </a:t>
            </a:r>
            <a:r>
              <a:rPr lang="zh-CN" altLang="en-US" sz="2000" dirty="0"/>
              <a:t>是前端发来的请求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</a:t>
            </a:r>
            <a:r>
              <a:rPr lang="en-US" altLang="zh-CN" sz="2000" dirty="0" smtClean="0"/>
              <a:t>if </a:t>
            </a:r>
            <a:r>
              <a:rPr lang="en-US" altLang="zh-CN" sz="2000" dirty="0" err="1"/>
              <a:t>request.method</a:t>
            </a:r>
            <a:r>
              <a:rPr lang="en-US" altLang="zh-CN" sz="2000" dirty="0"/>
              <a:t> == 'POST':            # </a:t>
            </a:r>
            <a:r>
              <a:rPr lang="zh-CN" altLang="en-US" sz="2000" dirty="0"/>
              <a:t>验证用户登录是 </a:t>
            </a:r>
            <a:r>
              <a:rPr lang="en-US" altLang="zh-CN" sz="2000" dirty="0"/>
              <a:t>POST </a:t>
            </a:r>
            <a:r>
              <a:rPr lang="zh-CN" altLang="en-US" sz="20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</a:t>
            </a:r>
            <a:r>
              <a:rPr lang="en-US" altLang="zh-CN" sz="2000" dirty="0" err="1" smtClean="0"/>
              <a:t>user_id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request.POST.get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user_id</a:t>
            </a:r>
            <a:r>
              <a:rPr lang="en-US" altLang="zh-CN" sz="2000" dirty="0"/>
              <a:t>')         #</a:t>
            </a:r>
            <a:r>
              <a:rPr lang="zh-CN" altLang="en-US" sz="2000" dirty="0"/>
              <a:t>从请求中获取参数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</a:t>
            </a:r>
            <a:r>
              <a:rPr lang="en-US" altLang="zh-CN" sz="2000" dirty="0" smtClean="0"/>
              <a:t>user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User.objects.get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user_id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user_id</a:t>
            </a:r>
            <a:r>
              <a:rPr lang="en-US" altLang="zh-CN" sz="2000" dirty="0"/>
              <a:t>)    # </a:t>
            </a:r>
            <a:r>
              <a:rPr lang="zh-CN" altLang="en-US" sz="2000" dirty="0"/>
              <a:t>操作数据模型 </a:t>
            </a:r>
            <a:r>
              <a:rPr lang="en-US" altLang="zh-CN" sz="2000" dirty="0"/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# </a:t>
            </a:r>
            <a:r>
              <a:rPr lang="zh-CN" altLang="en-US" sz="2000" dirty="0" smtClean="0"/>
              <a:t>接下来写判断逻辑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xxx 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    1. </a:t>
            </a:r>
            <a:r>
              <a:rPr lang="zh-CN" altLang="en-US" sz="2000" b="1" dirty="0" smtClean="0"/>
              <a:t>对 </a:t>
            </a:r>
            <a:r>
              <a:rPr lang="en-US" altLang="zh-CN" sz="2000" b="1" dirty="0" smtClean="0"/>
              <a:t>request </a:t>
            </a:r>
            <a:r>
              <a:rPr lang="zh-CN" altLang="en-US" sz="2000" b="1" dirty="0" smtClean="0"/>
              <a:t>处理的方法由 </a:t>
            </a:r>
            <a:r>
              <a:rPr lang="en-US" altLang="zh-CN" sz="2000" b="1" dirty="0" smtClean="0"/>
              <a:t>Django </a:t>
            </a:r>
            <a:r>
              <a:rPr lang="zh-CN" altLang="en-US" sz="2000" b="1" dirty="0" smtClean="0"/>
              <a:t>框架提供，直接调用就好。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2. </a:t>
            </a:r>
            <a:r>
              <a:rPr lang="zh-CN" altLang="en-US" sz="2000" b="1" dirty="0" smtClean="0"/>
              <a:t>如果前后端耦合，视图函数返回结果到模板。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如果前后端分离，视图函数按照接口，返回一个 </a:t>
            </a:r>
            <a:r>
              <a:rPr lang="en-US" altLang="zh-CN" sz="2000" b="1" dirty="0" smtClean="0"/>
              <a:t>JSON </a:t>
            </a:r>
            <a:r>
              <a:rPr lang="zh-CN" altLang="en-US" sz="2000" b="1" dirty="0" smtClean="0"/>
              <a:t>字符串给前端。</a:t>
            </a:r>
            <a:endParaRPr lang="en-US" altLang="zh-CN" sz="2000" b="1" dirty="0" smtClean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209551" y="142876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r>
              <a:rPr lang="zh-CN" altLang="en-US" kern="0" dirty="0" smtClean="0"/>
              <a:t>以 </a:t>
            </a:r>
            <a:r>
              <a:rPr lang="en-US" altLang="zh-CN" kern="0" dirty="0" err="1" smtClean="0"/>
              <a:t>django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为例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02624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4788" y="1122363"/>
            <a:ext cx="9034462" cy="52451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中间件：以第三方插件的形式安装调用，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在</a:t>
            </a:r>
            <a:r>
              <a:rPr lang="zh-CN" altLang="en-US" dirty="0"/>
              <a:t>处理请求和</a:t>
            </a:r>
            <a:r>
              <a:rPr lang="zh-CN" altLang="en-US" dirty="0" smtClean="0"/>
              <a:t>响应过程中执行的公共代码。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大家可能碰到一些问题：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跨域问题，安装 </a:t>
            </a:r>
            <a:r>
              <a:rPr lang="en-US" altLang="zh-CN" dirty="0" err="1"/>
              <a:t>django</a:t>
            </a:r>
            <a:r>
              <a:rPr lang="en-US" altLang="zh-CN" dirty="0"/>
              <a:t>-</a:t>
            </a:r>
            <a:r>
              <a:rPr lang="en-US" altLang="zh-CN" dirty="0" err="1"/>
              <a:t>cors</a:t>
            </a:r>
            <a:r>
              <a:rPr lang="en-US" altLang="zh-CN" dirty="0"/>
              <a:t>-headers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中间件并做一些设置。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4775" y="190500"/>
            <a:ext cx="8394700" cy="5334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270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4788" y="965199"/>
            <a:ext cx="8982075" cy="5245100"/>
          </a:xfrm>
        </p:spPr>
        <p:txBody>
          <a:bodyPr/>
          <a:lstStyle/>
          <a:p>
            <a:pPr marL="0" indent="0"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使用 数据模型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连接数据库的操作在 </a:t>
            </a:r>
            <a:r>
              <a:rPr lang="en-US" altLang="zh-CN" sz="1600" b="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600" b="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jango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设置文件中编写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b="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user = User(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user_id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=xxx)      #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创建用户实例</a:t>
            </a: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user.pwd = xxx                      #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给实例设置密码</a:t>
            </a: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user.save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()                              #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保存实例到数据库</a:t>
            </a: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首先使用 </a:t>
            </a:r>
            <a:r>
              <a:rPr lang="en-US" altLang="zh-CN" sz="160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PyMysql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连接数据库，创建一个连接 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:     </a:t>
            </a: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pymysql.connect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(host='localhost',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user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1600" b="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testuser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password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='test123',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='TESTDB')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cursor </a:t>
            </a:r>
            <a:r>
              <a:rPr lang="en-US" altLang="zh-CN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0" dirty="0" err="1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db.cursor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()        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cursor() </a:t>
            </a:r>
            <a:r>
              <a:rPr lang="zh-CN" altLang="en-US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方法创建一个游标对象 </a:t>
            </a:r>
            <a:endParaRPr lang="en-US" altLang="zh-CN" sz="1600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= CREATE 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USER &lt;</a:t>
            </a:r>
            <a:r>
              <a:rPr lang="zh-CN" altLang="en-US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 [ IDENTIFIED BY [ PASSWORD ] 'password' ]    #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编写 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SQL </a:t>
            </a:r>
            <a:r>
              <a:rPr lang="zh-CN" altLang="en-US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cursor.execute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                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执行 </a:t>
            </a:r>
            <a:r>
              <a:rPr lang="en-US" altLang="zh-CN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SQL </a:t>
            </a:r>
            <a:r>
              <a:rPr lang="zh-CN" altLang="en-US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 sz="1600" b="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关闭</a:t>
            </a:r>
            <a:r>
              <a:rPr lang="zh-CN" altLang="en-US" sz="1600" b="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连接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4788" y="190501"/>
            <a:ext cx="8394700" cy="533400"/>
          </a:xfrm>
        </p:spPr>
        <p:txBody>
          <a:bodyPr/>
          <a:lstStyle/>
          <a:p>
            <a:r>
              <a:rPr lang="zh-CN" altLang="en-US" dirty="0" smtClean="0"/>
              <a:t>是否使用数据模型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3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7184476" y="2490515"/>
            <a:ext cx="1837787" cy="3496212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831312" y="2490515"/>
            <a:ext cx="3007199" cy="3543572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3372" y="2490515"/>
            <a:ext cx="1428342" cy="3496212"/>
          </a:xfrm>
          <a:prstGeom prst="rect">
            <a:avLst/>
          </a:prstGeom>
          <a:solidFill>
            <a:srgbClr val="BDDC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431" y="224571"/>
            <a:ext cx="2681288" cy="533400"/>
          </a:xfrm>
          <a:effectLst/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161081" y="3466884"/>
            <a:ext cx="2377705" cy="771737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解析请求</a:t>
            </a:r>
            <a:endParaRPr lang="en-US" altLang="zh-CN" sz="2000" b="1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调用方法</a:t>
            </a:r>
            <a:endParaRPr lang="en-US" altLang="zh-CN" sz="2000" b="1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68656" y="2595552"/>
            <a:ext cx="1130742" cy="492715"/>
          </a:xfrm>
          <a:prstGeom prst="round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前端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00239" y="3466884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发送请求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055210" y="3757908"/>
            <a:ext cx="1038525" cy="27623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161081" y="2595552"/>
            <a:ext cx="2377705" cy="492714"/>
          </a:xfrm>
          <a:prstGeom prst="round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446126" y="3824280"/>
            <a:ext cx="1314488" cy="962448"/>
          </a:xfrm>
          <a:prstGeom prst="round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99532" y="3506828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请求数据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6008663" y="4799048"/>
            <a:ext cx="1070467" cy="280987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2510" y="5029201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返回数据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1716097" y="3757908"/>
            <a:ext cx="1040004" cy="27623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左箭头 28"/>
          <p:cNvSpPr/>
          <p:nvPr/>
        </p:nvSpPr>
        <p:spPr bwMode="auto">
          <a:xfrm>
            <a:off x="1692198" y="4801843"/>
            <a:ext cx="1040004" cy="280987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24634" y="5069162"/>
            <a:ext cx="10239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返回数据</a:t>
            </a:r>
            <a:endParaRPr lang="zh-CN" altLang="en-US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161081" y="4596018"/>
            <a:ext cx="2377705" cy="771737"/>
          </a:xfrm>
          <a:prstGeom prst="roundRect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处理数据</a:t>
            </a:r>
            <a:endParaRPr lang="en-US" altLang="zh-CN" sz="2000" b="1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1764833" y="4117319"/>
            <a:ext cx="876300" cy="52891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120351" y="4117319"/>
            <a:ext cx="876300" cy="528915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23" name="矩形 22"/>
          <p:cNvSpPr/>
          <p:nvPr/>
        </p:nvSpPr>
        <p:spPr>
          <a:xfrm>
            <a:off x="167650" y="761133"/>
            <a:ext cx="793571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前后端分离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后端只提供数据，前端接受数据后渲染页面。</a:t>
            </a:r>
            <a:endParaRPr lang="en-US" altLang="zh-CN" sz="1800" b="1" dirty="0" smtClean="0"/>
          </a:p>
          <a:p>
            <a:r>
              <a:rPr lang="zh-CN" altLang="en-US" sz="1800" b="1" dirty="0"/>
              <a:t>多</a:t>
            </a:r>
            <a:r>
              <a:rPr lang="zh-CN" altLang="en-US" sz="1800" b="1" dirty="0" smtClean="0"/>
              <a:t>人合作开发时，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建议大家选择这种方式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</p:txBody>
      </p:sp>
      <p:sp>
        <p:nvSpPr>
          <p:cNvPr id="26" name="圆角矩形 25"/>
          <p:cNvSpPr/>
          <p:nvPr/>
        </p:nvSpPr>
        <p:spPr bwMode="auto">
          <a:xfrm>
            <a:off x="368656" y="3466884"/>
            <a:ext cx="1130742" cy="771737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用户操作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68655" y="4562476"/>
            <a:ext cx="1130743" cy="805280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渲染页面</a:t>
            </a:r>
          </a:p>
        </p:txBody>
      </p:sp>
    </p:spTree>
    <p:extLst>
      <p:ext uri="{BB962C8B-B14F-4D97-AF65-F5344CB8AC3E}">
        <p14:creationId xmlns:p14="http://schemas.microsoft.com/office/powerpoint/2010/main" val="26956200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b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641850"/>
            <a:ext cx="2411412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0" y="6524625"/>
          <a:ext cx="9144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Image" r:id="rId5" imgW="5815873" imgH="317125" progId="">
                  <p:embed/>
                </p:oleObj>
              </mc:Choice>
              <mc:Fallback>
                <p:oleObj name="Image" r:id="rId5" imgW="5815873" imgH="317125" progId="">
                  <p:embed/>
                  <p:pic>
                    <p:nvPicPr>
                      <p:cNvPr id="0" name="Picture 4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24625"/>
                        <a:ext cx="91440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1" y="0"/>
            <a:ext cx="9180512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3AD6829-310A-F7A3-1504-7626C9FC8D5F}"/>
              </a:ext>
            </a:extLst>
          </p:cNvPr>
          <p:cNvSpPr txBox="1"/>
          <p:nvPr/>
        </p:nvSpPr>
        <p:spPr>
          <a:xfrm>
            <a:off x="130629" y="944545"/>
            <a:ext cx="378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A1A898-FBD5-B147-C46A-EBE557130846}"/>
              </a:ext>
            </a:extLst>
          </p:cNvPr>
          <p:cNvSpPr txBox="1"/>
          <p:nvPr/>
        </p:nvSpPr>
        <p:spPr>
          <a:xfrm>
            <a:off x="183880" y="1881673"/>
            <a:ext cx="3251211" cy="5174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网页的组成</a:t>
            </a:r>
            <a:endParaRPr lang="en-US" altLang="zh-CN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HTML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CSS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JavaScript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URL</a:t>
            </a:r>
            <a:r>
              <a:rPr lang="zh-CN" altLang="en-US" sz="3200" dirty="0"/>
              <a:t>与</a:t>
            </a:r>
            <a:r>
              <a:rPr lang="en-US" altLang="zh-CN" sz="3200" dirty="0"/>
              <a:t>IP</a:t>
            </a:r>
            <a:r>
              <a:rPr lang="zh-CN" altLang="en-US" sz="3200" dirty="0"/>
              <a:t>地址</a:t>
            </a:r>
            <a:endParaRPr lang="en-US" altLang="zh-CN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框架建议</a:t>
            </a:r>
            <a:endParaRPr lang="en-US" altLang="zh-CN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767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295"/>
    </mc:Choice>
    <mc:Fallback xmlns="">
      <p:transition advTm="62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网页的组成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104A5-D2A8-7350-9979-D39B57F26E38}"/>
              </a:ext>
            </a:extLst>
          </p:cNvPr>
          <p:cNvSpPr txBox="1"/>
          <p:nvPr/>
        </p:nvSpPr>
        <p:spPr>
          <a:xfrm>
            <a:off x="228600" y="104683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网页一般由三部分组成：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48C6BB-9435-7820-0BE7-CD82B911E2BF}"/>
              </a:ext>
            </a:extLst>
          </p:cNvPr>
          <p:cNvSpPr txBox="1"/>
          <p:nvPr/>
        </p:nvSpPr>
        <p:spPr>
          <a:xfrm>
            <a:off x="228600" y="2011345"/>
            <a:ext cx="8634046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HTML(Hyper Text Markup Language)</a:t>
            </a:r>
            <a:r>
              <a:rPr lang="zh-CN" altLang="en-US" sz="2800" dirty="0"/>
              <a:t>：超文本标记语言，用于描述网页内容</a:t>
            </a:r>
            <a:endParaRPr lang="en-US" altLang="zh-CN" sz="2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CSS(Cascading Style Sheets)</a:t>
            </a:r>
            <a:r>
              <a:rPr lang="zh-CN" altLang="en-US" sz="2800" dirty="0"/>
              <a:t>：层叠样式表，用于描述网页的样式和布局</a:t>
            </a:r>
            <a:endParaRPr lang="en-US" altLang="zh-CN" sz="2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JavaScript</a:t>
            </a:r>
            <a:r>
              <a:rPr lang="zh-CN" altLang="en-US" sz="2800" dirty="0"/>
              <a:t>：用于描述网页的逻辑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0B19316-A06A-CE10-BF2A-77140EFC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108"/>
            <a:ext cx="5029200" cy="46291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网页的组成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26375B-546D-19A9-DF39-2297331A43C4}"/>
              </a:ext>
            </a:extLst>
          </p:cNvPr>
          <p:cNvSpPr/>
          <p:nvPr/>
        </p:nvSpPr>
        <p:spPr bwMode="auto">
          <a:xfrm>
            <a:off x="0" y="2048657"/>
            <a:ext cx="4240404" cy="114896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970B46-81B9-C236-17CB-D791E121A1D2}"/>
              </a:ext>
            </a:extLst>
          </p:cNvPr>
          <p:cNvSpPr txBox="1"/>
          <p:nvPr/>
        </p:nvSpPr>
        <p:spPr>
          <a:xfrm>
            <a:off x="4425950" y="2299974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JavaScript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3A47FA-44CD-01FB-6947-DFE3C85D76E2}"/>
              </a:ext>
            </a:extLst>
          </p:cNvPr>
          <p:cNvSpPr/>
          <p:nvPr/>
        </p:nvSpPr>
        <p:spPr bwMode="auto">
          <a:xfrm>
            <a:off x="994787" y="4109776"/>
            <a:ext cx="1738365" cy="2733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809437-D72E-BF29-58A5-673C5DCA3B7F}"/>
              </a:ext>
            </a:extLst>
          </p:cNvPr>
          <p:cNvSpPr txBox="1"/>
          <p:nvPr/>
        </p:nvSpPr>
        <p:spPr>
          <a:xfrm>
            <a:off x="2387938" y="3586556"/>
            <a:ext cx="109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CSS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46B8D5-0243-7CF4-581A-9545636E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31" y="3871041"/>
            <a:ext cx="3257550" cy="199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A26B8-35FB-1F69-DED3-CC7F082C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84" y="1231761"/>
            <a:ext cx="3367977" cy="41135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F9B842-BC9D-4BB9-A52C-A18C811D64CB}"/>
              </a:ext>
            </a:extLst>
          </p:cNvPr>
          <p:cNvSpPr/>
          <p:nvPr/>
        </p:nvSpPr>
        <p:spPr bwMode="auto">
          <a:xfrm>
            <a:off x="3048786" y="1838848"/>
            <a:ext cx="749492" cy="40193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2BC7E8-6C07-4404-BECF-0B56B30B0919}"/>
              </a:ext>
            </a:extLst>
          </p:cNvPr>
          <p:cNvSpPr/>
          <p:nvPr/>
        </p:nvSpPr>
        <p:spPr bwMode="auto">
          <a:xfrm>
            <a:off x="3048786" y="2765651"/>
            <a:ext cx="749492" cy="40193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599C34-434A-23E5-AC39-1A7B7E7EB82C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1999622" y="2039815"/>
            <a:ext cx="10491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43A3262-403C-B4EC-E768-2892F9A500EA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999622" y="2966618"/>
            <a:ext cx="10491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38291D-7627-4276-655A-91F3D6165730}"/>
              </a:ext>
            </a:extLst>
          </p:cNvPr>
          <p:cNvCxnSpPr>
            <a:cxnSpLocks/>
          </p:cNvCxnSpPr>
          <p:nvPr/>
        </p:nvCxnSpPr>
        <p:spPr bwMode="auto">
          <a:xfrm>
            <a:off x="1999622" y="2039815"/>
            <a:ext cx="0" cy="92680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593256-9D28-E883-6198-14D7D9D55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934" y="2503216"/>
            <a:ext cx="159768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3786D5-9CB4-4C72-735E-54CE66E3B2C7}"/>
              </a:ext>
            </a:extLst>
          </p:cNvPr>
          <p:cNvSpPr txBox="1"/>
          <p:nvPr/>
        </p:nvSpPr>
        <p:spPr>
          <a:xfrm>
            <a:off x="106976" y="1410182"/>
            <a:ext cx="196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一组成对的标签及其包含的内容组成</a:t>
            </a:r>
            <a:r>
              <a:rPr lang="en-US" altLang="zh-CN" sz="2000" dirty="0"/>
              <a:t>HTML</a:t>
            </a:r>
            <a:r>
              <a:rPr lang="zh-CN" altLang="en-US" sz="2000" dirty="0"/>
              <a:t>元素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D7E54E8-5BD0-2D96-BAEF-5F2DA72D9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3798278" y="2039815"/>
            <a:ext cx="193933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F3CE5EE-2C19-6D2C-8D8F-C8D85C59A227}"/>
              </a:ext>
            </a:extLst>
          </p:cNvPr>
          <p:cNvSpPr txBox="1"/>
          <p:nvPr/>
        </p:nvSpPr>
        <p:spPr>
          <a:xfrm>
            <a:off x="5700816" y="1838848"/>
            <a:ext cx="157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开始标签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7359212-58CD-7A2A-BE58-DC5FA3BE5A8D}"/>
              </a:ext>
            </a:extLst>
          </p:cNvPr>
          <p:cNvCxnSpPr>
            <a:cxnSpLocks/>
          </p:cNvCxnSpPr>
          <p:nvPr/>
        </p:nvCxnSpPr>
        <p:spPr bwMode="auto">
          <a:xfrm flipH="1">
            <a:off x="3798278" y="2978341"/>
            <a:ext cx="193933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97DCE2F-F290-60C1-E7A9-4AC53ADA9332}"/>
              </a:ext>
            </a:extLst>
          </p:cNvPr>
          <p:cNvSpPr txBox="1"/>
          <p:nvPr/>
        </p:nvSpPr>
        <p:spPr>
          <a:xfrm>
            <a:off x="5700815" y="2742056"/>
            <a:ext cx="157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结束标签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690FDF-19A1-1AF3-1460-7EC209D40977}"/>
              </a:ext>
            </a:extLst>
          </p:cNvPr>
          <p:cNvSpPr/>
          <p:nvPr/>
        </p:nvSpPr>
        <p:spPr bwMode="auto">
          <a:xfrm>
            <a:off x="3641205" y="2245188"/>
            <a:ext cx="1572569" cy="2580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D02B076-A32B-1BC0-48E8-EE7235A44B1D}"/>
              </a:ext>
            </a:extLst>
          </p:cNvPr>
          <p:cNvCxnSpPr>
            <a:cxnSpLocks/>
          </p:cNvCxnSpPr>
          <p:nvPr/>
        </p:nvCxnSpPr>
        <p:spPr bwMode="auto">
          <a:xfrm flipH="1">
            <a:off x="5213774" y="2411452"/>
            <a:ext cx="193933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9E332A2-E070-90F8-02FA-D5E607485875}"/>
              </a:ext>
            </a:extLst>
          </p:cNvPr>
          <p:cNvSpPr txBox="1"/>
          <p:nvPr/>
        </p:nvSpPr>
        <p:spPr>
          <a:xfrm>
            <a:off x="7144378" y="2038903"/>
            <a:ext cx="2022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标签属性，通常有</a:t>
            </a:r>
            <a:r>
              <a:rPr lang="en-US" altLang="zh-CN" sz="2000" dirty="0"/>
              <a:t>name=“value”</a:t>
            </a:r>
            <a:r>
              <a:rPr lang="zh-CN" altLang="en-US" sz="2000" dirty="0"/>
              <a:t>的形式</a:t>
            </a:r>
          </a:p>
        </p:txBody>
      </p:sp>
    </p:spTree>
    <p:extLst>
      <p:ext uri="{BB962C8B-B14F-4D97-AF65-F5344CB8AC3E}">
        <p14:creationId xmlns:p14="http://schemas.microsoft.com/office/powerpoint/2010/main" val="4781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90A94C-2952-41A8-8891-1C4E4C99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EDC941-EB93-A3F5-469E-81A17BD9F365}"/>
              </a:ext>
            </a:extLst>
          </p:cNvPr>
          <p:cNvSpPr txBox="1"/>
          <p:nvPr/>
        </p:nvSpPr>
        <p:spPr>
          <a:xfrm>
            <a:off x="228600" y="1074271"/>
            <a:ext cx="83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CSS</a:t>
            </a:r>
            <a:r>
              <a:rPr lang="zh-CN" altLang="en-US" sz="2400" dirty="0"/>
              <a:t>用于告诉浏览器元素应该以什么样的形式渲染</a:t>
            </a:r>
            <a:r>
              <a:rPr lang="en-US" altLang="zh-CN" sz="2400" dirty="0"/>
              <a:t>(</a:t>
            </a:r>
            <a:r>
              <a:rPr lang="zh-CN" altLang="en-US" sz="2400" dirty="0"/>
              <a:t>字体、颜色等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481476-6C8D-B83A-9E48-EC419C33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8" y="2250876"/>
            <a:ext cx="3209925" cy="30289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2D5CD38-C7A5-07EE-D82D-30C02035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2857500"/>
            <a:ext cx="5429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A930A2-CC1B-2D82-7EEC-9D6678FC5C7C}"/>
              </a:ext>
            </a:extLst>
          </p:cNvPr>
          <p:cNvSpPr txBox="1"/>
          <p:nvPr/>
        </p:nvSpPr>
        <p:spPr>
          <a:xfrm>
            <a:off x="148213" y="1065273"/>
            <a:ext cx="839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JavaScript</a:t>
            </a:r>
            <a:r>
              <a:rPr lang="zh-CN" altLang="en-US" sz="3200" dirty="0"/>
              <a:t>可能会采用</a:t>
            </a:r>
            <a:r>
              <a:rPr lang="en-US" altLang="zh-CN" sz="3200" dirty="0"/>
              <a:t>ECMAScript(ES)</a:t>
            </a:r>
            <a:r>
              <a:rPr lang="zh-CN" altLang="en-US" sz="3200" dirty="0"/>
              <a:t>的标准：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C4840-FCA2-B11A-4965-514E559E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67" y="2091574"/>
            <a:ext cx="6236602" cy="23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76143</TotalTime>
  <Words>1217</Words>
  <Application>Microsoft Office PowerPoint</Application>
  <PresentationFormat>全屏显示(4:3)</PresentationFormat>
  <Paragraphs>209</Paragraphs>
  <Slides>25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等线</vt:lpstr>
      <vt:lpstr>等线 Light</vt:lpstr>
      <vt:lpstr>华文仿宋</vt:lpstr>
      <vt:lpstr>华文宋体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Grid</vt:lpstr>
      <vt:lpstr>自定义设计方案</vt:lpstr>
      <vt:lpstr>位图图像</vt:lpstr>
      <vt:lpstr>Image</vt:lpstr>
      <vt:lpstr> </vt:lpstr>
      <vt:lpstr>Web应用</vt:lpstr>
      <vt:lpstr>Web 应用</vt:lpstr>
      <vt:lpstr>PowerPoint 演示文稿</vt:lpstr>
      <vt:lpstr>网页的组成</vt:lpstr>
      <vt:lpstr>网页的组成</vt:lpstr>
      <vt:lpstr>HTML</vt:lpstr>
      <vt:lpstr>CSS</vt:lpstr>
      <vt:lpstr>JavaScript</vt:lpstr>
      <vt:lpstr>学习建议</vt:lpstr>
      <vt:lpstr>URL(统一资源定位符)</vt:lpstr>
      <vt:lpstr>URL</vt:lpstr>
      <vt:lpstr>DNS(Domain Name System)</vt:lpstr>
      <vt:lpstr>IP地址</vt:lpstr>
      <vt:lpstr>IP地址</vt:lpstr>
      <vt:lpstr>框架建议</vt:lpstr>
      <vt:lpstr>后端处理请求</vt:lpstr>
      <vt:lpstr>PowerPoint 演示文稿</vt:lpstr>
      <vt:lpstr>PowerPoint 演示文稿</vt:lpstr>
      <vt:lpstr>PowerPoint 演示文稿</vt:lpstr>
      <vt:lpstr>PowerPoint 演示文稿</vt:lpstr>
      <vt:lpstr>以 django 为例</vt:lpstr>
      <vt:lpstr>PowerPoint 演示文稿</vt:lpstr>
      <vt:lpstr> django 中间件</vt:lpstr>
      <vt:lpstr>是否使用数据模型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cyk</cp:lastModifiedBy>
  <cp:revision>5585</cp:revision>
  <dcterms:created xsi:type="dcterms:W3CDTF">2004-03-10T10:42:25Z</dcterms:created>
  <dcterms:modified xsi:type="dcterms:W3CDTF">2022-09-23T09:19:22Z</dcterms:modified>
</cp:coreProperties>
</file>