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463" r:id="rId2"/>
    <p:sldId id="564" r:id="rId3"/>
    <p:sldId id="549" r:id="rId4"/>
    <p:sldId id="550" r:id="rId5"/>
    <p:sldId id="551" r:id="rId6"/>
    <p:sldId id="552" r:id="rId7"/>
    <p:sldId id="553" r:id="rId8"/>
    <p:sldId id="554" r:id="rId9"/>
    <p:sldId id="555" r:id="rId10"/>
    <p:sldId id="556" r:id="rId11"/>
    <p:sldId id="557" r:id="rId12"/>
    <p:sldId id="558" r:id="rId13"/>
    <p:sldId id="559" r:id="rId14"/>
    <p:sldId id="560" r:id="rId15"/>
    <p:sldId id="561" r:id="rId16"/>
    <p:sldId id="562" r:id="rId17"/>
    <p:sldId id="563" r:id="rId18"/>
    <p:sldId id="481" r:id="rId19"/>
    <p:sldId id="482" r:id="rId20"/>
    <p:sldId id="483" r:id="rId21"/>
    <p:sldId id="484" r:id="rId22"/>
    <p:sldId id="485" r:id="rId23"/>
    <p:sldId id="486" r:id="rId24"/>
    <p:sldId id="487" r:id="rId25"/>
    <p:sldId id="488" r:id="rId26"/>
    <p:sldId id="489" r:id="rId27"/>
    <p:sldId id="490" r:id="rId28"/>
    <p:sldId id="492" r:id="rId29"/>
    <p:sldId id="493" r:id="rId30"/>
    <p:sldId id="537" r:id="rId31"/>
    <p:sldId id="494" r:id="rId32"/>
    <p:sldId id="495" r:id="rId33"/>
    <p:sldId id="496" r:id="rId34"/>
    <p:sldId id="497" r:id="rId35"/>
    <p:sldId id="548" r:id="rId36"/>
    <p:sldId id="498" r:id="rId37"/>
    <p:sldId id="499" r:id="rId38"/>
    <p:sldId id="502" r:id="rId39"/>
    <p:sldId id="503" r:id="rId40"/>
    <p:sldId id="504" r:id="rId41"/>
    <p:sldId id="532" r:id="rId42"/>
    <p:sldId id="538" r:id="rId43"/>
    <p:sldId id="539" r:id="rId44"/>
    <p:sldId id="540" r:id="rId45"/>
    <p:sldId id="536" r:id="rId46"/>
    <p:sldId id="506" r:id="rId47"/>
    <p:sldId id="507" r:id="rId48"/>
    <p:sldId id="508" r:id="rId49"/>
    <p:sldId id="509" r:id="rId50"/>
    <p:sldId id="510" r:id="rId51"/>
    <p:sldId id="511" r:id="rId52"/>
    <p:sldId id="512" r:id="rId53"/>
    <p:sldId id="513" r:id="rId54"/>
    <p:sldId id="514" r:id="rId55"/>
    <p:sldId id="515" r:id="rId56"/>
    <p:sldId id="516" r:id="rId57"/>
    <p:sldId id="517" r:id="rId58"/>
    <p:sldId id="518" r:id="rId59"/>
    <p:sldId id="534" r:id="rId60"/>
    <p:sldId id="519" r:id="rId61"/>
    <p:sldId id="520" r:id="rId62"/>
    <p:sldId id="521" r:id="rId63"/>
    <p:sldId id="522" r:id="rId64"/>
    <p:sldId id="523" r:id="rId65"/>
    <p:sldId id="535" r:id="rId66"/>
    <p:sldId id="524" r:id="rId67"/>
    <p:sldId id="525" r:id="rId68"/>
    <p:sldId id="526" r:id="rId69"/>
    <p:sldId id="527" r:id="rId70"/>
    <p:sldId id="529" r:id="rId71"/>
    <p:sldId id="530"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E1F14B"/>
    <a:srgbClr val="FFFFFF"/>
    <a:srgbClr val="167A27"/>
    <a:srgbClr val="198B2C"/>
    <a:srgbClr val="66FFFF"/>
    <a:srgbClr val="23C13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39" autoAdjust="0"/>
    <p:restoredTop sz="94660" autoAdjust="0"/>
  </p:normalViewPr>
  <p:slideViewPr>
    <p:cSldViewPr>
      <p:cViewPr varScale="1">
        <p:scale>
          <a:sx n="93" d="100"/>
          <a:sy n="93" d="100"/>
        </p:scale>
        <p:origin x="114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notesMaster" Target="notesMasters/notesMaster1.xml" /><Relationship Id="rId78"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4.wmf" /></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wmf" /></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7.wmf" /></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9.wmf" /></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6.emf" /><Relationship Id="rId2" Type="http://schemas.openxmlformats.org/officeDocument/2006/relationships/image" Target="../media/image105.emf" /><Relationship Id="rId1" Type="http://schemas.openxmlformats.org/officeDocument/2006/relationships/image" Target="../media/image104.emf" /></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4.wmf" /></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46.wmf" /></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image" Target="../media/image5.wmf" /></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image" Target="../media/image6.emf" /></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0.wmf" /><Relationship Id="rId3" Type="http://schemas.openxmlformats.org/officeDocument/2006/relationships/image" Target="../media/image15.wmf" /><Relationship Id="rId7" Type="http://schemas.openxmlformats.org/officeDocument/2006/relationships/image" Target="../media/image19.wmf" /><Relationship Id="rId2" Type="http://schemas.openxmlformats.org/officeDocument/2006/relationships/image" Target="../media/image14.wmf" /><Relationship Id="rId1" Type="http://schemas.openxmlformats.org/officeDocument/2006/relationships/image" Target="../media/image13.wmf" /><Relationship Id="rId6" Type="http://schemas.openxmlformats.org/officeDocument/2006/relationships/image" Target="../media/image18.wmf" /><Relationship Id="rId5" Type="http://schemas.openxmlformats.org/officeDocument/2006/relationships/image" Target="../media/image17.wmf" /><Relationship Id="rId4" Type="http://schemas.openxmlformats.org/officeDocument/2006/relationships/image" Target="../media/image16.wmf" /><Relationship Id="rId9" Type="http://schemas.openxmlformats.org/officeDocument/2006/relationships/image" Target="../media/image21.wmf" /></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 /><Relationship Id="rId2" Type="http://schemas.openxmlformats.org/officeDocument/2006/relationships/image" Target="../media/image23.wmf" /><Relationship Id="rId1" Type="http://schemas.openxmlformats.org/officeDocument/2006/relationships/image" Target="../media/image22.wmf" /><Relationship Id="rId6" Type="http://schemas.openxmlformats.org/officeDocument/2006/relationships/image" Target="../media/image27.wmf" /><Relationship Id="rId5" Type="http://schemas.openxmlformats.org/officeDocument/2006/relationships/image" Target="../media/image26.wmf" /><Relationship Id="rId4" Type="http://schemas.openxmlformats.org/officeDocument/2006/relationships/image" Target="../media/image25.wmf" /></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9.wmf" /><Relationship Id="rId1" Type="http://schemas.openxmlformats.org/officeDocument/2006/relationships/image" Target="../media/image28.wmf" /></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 /><Relationship Id="rId2" Type="http://schemas.openxmlformats.org/officeDocument/2006/relationships/image" Target="../media/image31.wmf" /><Relationship Id="rId1" Type="http://schemas.openxmlformats.org/officeDocument/2006/relationships/image" Target="../media/image30.wmf" /><Relationship Id="rId4" Type="http://schemas.openxmlformats.org/officeDocument/2006/relationships/image" Target="../media/image33.wmf" /></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 /><Relationship Id="rId2" Type="http://schemas.openxmlformats.org/officeDocument/2006/relationships/image" Target="../media/image31.wmf" /><Relationship Id="rId1" Type="http://schemas.openxmlformats.org/officeDocument/2006/relationships/image" Target="../media/image30.wmf" /></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 /><Relationship Id="rId2" Type="http://schemas.openxmlformats.org/officeDocument/2006/relationships/image" Target="../media/image37.wmf" /><Relationship Id="rId1" Type="http://schemas.openxmlformats.org/officeDocument/2006/relationships/image" Target="../media/image36.wmf" /><Relationship Id="rId4" Type="http://schemas.openxmlformats.org/officeDocument/2006/relationships/image" Target="../media/image39.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D75F144-F4CC-B8DA-456C-76125D6251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kumimoji="1" sz="1200">
                <a:latin typeface="Tahoma" pitchFamily="34" charset="0"/>
                <a:ea typeface="宋体" pitchFamily="2" charset="-122"/>
              </a:defRPr>
            </a:lvl1pPr>
          </a:lstStyle>
          <a:p>
            <a:pPr>
              <a:defRPr/>
            </a:pPr>
            <a:endParaRPr lang="zh-CN" altLang="en-US"/>
          </a:p>
        </p:txBody>
      </p:sp>
      <p:sp>
        <p:nvSpPr>
          <p:cNvPr id="87043" name="Rectangle 3">
            <a:extLst>
              <a:ext uri="{FF2B5EF4-FFF2-40B4-BE49-F238E27FC236}">
                <a16:creationId xmlns:a16="http://schemas.microsoft.com/office/drawing/2014/main" id="{CE0F6ADE-1B73-2355-0FEB-A24832DB518A}"/>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ahoma" pitchFamily="34" charset="0"/>
                <a:ea typeface="宋体" pitchFamily="2" charset="-122"/>
              </a:defRPr>
            </a:lvl1pPr>
          </a:lstStyle>
          <a:p>
            <a:pPr>
              <a:defRPr/>
            </a:pPr>
            <a:endParaRPr lang="en-US" altLang="zh-CN"/>
          </a:p>
        </p:txBody>
      </p:sp>
      <p:sp>
        <p:nvSpPr>
          <p:cNvPr id="87044" name="Rectangle 4">
            <a:extLst>
              <a:ext uri="{FF2B5EF4-FFF2-40B4-BE49-F238E27FC236}">
                <a16:creationId xmlns:a16="http://schemas.microsoft.com/office/drawing/2014/main" id="{6A7BF1B8-BDF0-7FC9-EF26-9DBC4841E233}"/>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kumimoji="1" sz="1200">
                <a:latin typeface="Tahoma" pitchFamily="34" charset="0"/>
                <a:ea typeface="宋体" pitchFamily="2" charset="-122"/>
              </a:defRPr>
            </a:lvl1pPr>
          </a:lstStyle>
          <a:p>
            <a:pPr>
              <a:defRPr/>
            </a:pPr>
            <a:endParaRPr lang="en-US" altLang="zh-CN"/>
          </a:p>
        </p:txBody>
      </p:sp>
      <p:sp>
        <p:nvSpPr>
          <p:cNvPr id="87045" name="Rectangle 5">
            <a:extLst>
              <a:ext uri="{FF2B5EF4-FFF2-40B4-BE49-F238E27FC236}">
                <a16:creationId xmlns:a16="http://schemas.microsoft.com/office/drawing/2014/main" id="{7E06B8A1-4233-AAB9-B6D7-6796111DE5E4}"/>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latin typeface="Tahoma" panose="020B0604030504040204" pitchFamily="34" charset="0"/>
              </a:defRPr>
            </a:lvl1pPr>
          </a:lstStyle>
          <a:p>
            <a:pPr>
              <a:defRPr/>
            </a:pPr>
            <a:fld id="{4AB8D641-DC2E-4C83-9456-C6273FE5885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1E0B2D27-6789-3B87-2DB7-DC13DAE98B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pPr>
              <a:defRPr/>
            </a:pPr>
            <a:endParaRPr lang="zh-CN" altLang="en-US"/>
          </a:p>
        </p:txBody>
      </p:sp>
      <p:sp>
        <p:nvSpPr>
          <p:cNvPr id="208899" name="Rectangle 3">
            <a:extLst>
              <a:ext uri="{FF2B5EF4-FFF2-40B4-BE49-F238E27FC236}">
                <a16:creationId xmlns:a16="http://schemas.microsoft.com/office/drawing/2014/main" id="{93B1F909-97A7-3BE5-FC34-22234FD40AC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Times New Roman" pitchFamily="18"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08050F81-49EA-C822-3F92-47EEEDC8FB7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901" name="Rectangle 5">
            <a:extLst>
              <a:ext uri="{FF2B5EF4-FFF2-40B4-BE49-F238E27FC236}">
                <a16:creationId xmlns:a16="http://schemas.microsoft.com/office/drawing/2014/main" id="{F286A0EF-3DD9-7E25-8E39-4010DACAAEA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8902" name="Rectangle 6">
            <a:extLst>
              <a:ext uri="{FF2B5EF4-FFF2-40B4-BE49-F238E27FC236}">
                <a16:creationId xmlns:a16="http://schemas.microsoft.com/office/drawing/2014/main" id="{3ED33A92-DD95-E4BF-85D3-E55A9B89151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Times New Roman" pitchFamily="18" charset="0"/>
                <a:ea typeface="宋体" pitchFamily="2" charset="-122"/>
              </a:defRPr>
            </a:lvl1pPr>
          </a:lstStyle>
          <a:p>
            <a:pPr>
              <a:defRPr/>
            </a:pPr>
            <a:endParaRPr lang="en-US" altLang="zh-CN"/>
          </a:p>
        </p:txBody>
      </p:sp>
      <p:sp>
        <p:nvSpPr>
          <p:cNvPr id="208903" name="Rectangle 7">
            <a:extLst>
              <a:ext uri="{FF2B5EF4-FFF2-40B4-BE49-F238E27FC236}">
                <a16:creationId xmlns:a16="http://schemas.microsoft.com/office/drawing/2014/main" id="{EB1F5AD3-C206-C969-3D35-FBBD0E83D98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ECAB713A-4C3D-44F7-B11F-D1BF045415B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4DAC171-0C4F-2307-8639-7699DC44E2D3}"/>
              </a:ext>
            </a:extLst>
          </p:cNvPr>
          <p:cNvGrpSpPr>
            <a:grpSpLocks/>
          </p:cNvGrpSpPr>
          <p:nvPr/>
        </p:nvGrpSpPr>
        <p:grpSpPr bwMode="auto">
          <a:xfrm>
            <a:off x="0" y="2438400"/>
            <a:ext cx="9009063" cy="1052513"/>
            <a:chOff x="0" y="1536"/>
            <a:chExt cx="5675" cy="663"/>
          </a:xfrm>
        </p:grpSpPr>
        <p:grpSp>
          <p:nvGrpSpPr>
            <p:cNvPr id="3" name="Group 3">
              <a:extLst>
                <a:ext uri="{FF2B5EF4-FFF2-40B4-BE49-F238E27FC236}">
                  <a16:creationId xmlns:a16="http://schemas.microsoft.com/office/drawing/2014/main" id="{F015B4D0-24DF-F214-8A7E-3884F8AD595B}"/>
                </a:ext>
              </a:extLst>
            </p:cNvPr>
            <p:cNvGrpSpPr>
              <a:grpSpLocks/>
            </p:cNvGrpSpPr>
            <p:nvPr/>
          </p:nvGrpSpPr>
          <p:grpSpPr bwMode="auto">
            <a:xfrm>
              <a:off x="185" y="1604"/>
              <a:ext cx="449" cy="299"/>
              <a:chOff x="720" y="336"/>
              <a:chExt cx="624" cy="432"/>
            </a:xfrm>
          </p:grpSpPr>
          <p:sp>
            <p:nvSpPr>
              <p:cNvPr id="10" name="Rectangle 4">
                <a:extLst>
                  <a:ext uri="{FF2B5EF4-FFF2-40B4-BE49-F238E27FC236}">
                    <a16:creationId xmlns:a16="http://schemas.microsoft.com/office/drawing/2014/main" id="{0DE3BF81-7034-389A-A1AE-08F11482EF1F}"/>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sp>
            <p:nvSpPr>
              <p:cNvPr id="11" name="Rectangle 5">
                <a:extLst>
                  <a:ext uri="{FF2B5EF4-FFF2-40B4-BE49-F238E27FC236}">
                    <a16:creationId xmlns:a16="http://schemas.microsoft.com/office/drawing/2014/main" id="{E43C1714-6D8B-691B-7318-A2A9A3438633}"/>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grpSp>
        <p:grpSp>
          <p:nvGrpSpPr>
            <p:cNvPr id="4" name="Group 6">
              <a:extLst>
                <a:ext uri="{FF2B5EF4-FFF2-40B4-BE49-F238E27FC236}">
                  <a16:creationId xmlns:a16="http://schemas.microsoft.com/office/drawing/2014/main" id="{51329F13-B595-AC95-AD5C-800202156458}"/>
                </a:ext>
              </a:extLst>
            </p:cNvPr>
            <p:cNvGrpSpPr>
              <a:grpSpLocks/>
            </p:cNvGrpSpPr>
            <p:nvPr/>
          </p:nvGrpSpPr>
          <p:grpSpPr bwMode="auto">
            <a:xfrm>
              <a:off x="263" y="1870"/>
              <a:ext cx="466" cy="299"/>
              <a:chOff x="912" y="2640"/>
              <a:chExt cx="672" cy="432"/>
            </a:xfrm>
          </p:grpSpPr>
          <p:sp>
            <p:nvSpPr>
              <p:cNvPr id="8" name="Rectangle 7">
                <a:extLst>
                  <a:ext uri="{FF2B5EF4-FFF2-40B4-BE49-F238E27FC236}">
                    <a16:creationId xmlns:a16="http://schemas.microsoft.com/office/drawing/2014/main" id="{D20B3CA9-54B6-DAD4-2C89-2A375FBC11BE}"/>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sp>
            <p:nvSpPr>
              <p:cNvPr id="9" name="Rectangle 8">
                <a:extLst>
                  <a:ext uri="{FF2B5EF4-FFF2-40B4-BE49-F238E27FC236}">
                    <a16:creationId xmlns:a16="http://schemas.microsoft.com/office/drawing/2014/main" id="{320D9AC0-C01D-72BD-BFF0-D9CAE9A00836}"/>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grpSp>
        <p:sp>
          <p:nvSpPr>
            <p:cNvPr id="5" name="Rectangle 9">
              <a:extLst>
                <a:ext uri="{FF2B5EF4-FFF2-40B4-BE49-F238E27FC236}">
                  <a16:creationId xmlns:a16="http://schemas.microsoft.com/office/drawing/2014/main" id="{EA17C54E-48D0-431B-FAE5-1BE326605A34}"/>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sp>
          <p:nvSpPr>
            <p:cNvPr id="6" name="Rectangle 10">
              <a:extLst>
                <a:ext uri="{FF2B5EF4-FFF2-40B4-BE49-F238E27FC236}">
                  <a16:creationId xmlns:a16="http://schemas.microsoft.com/office/drawing/2014/main" id="{EB499587-6025-0FD0-B69E-42A221ECA702}"/>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sp>
          <p:nvSpPr>
            <p:cNvPr id="7" name="Rectangle 11">
              <a:extLst>
                <a:ext uri="{FF2B5EF4-FFF2-40B4-BE49-F238E27FC236}">
                  <a16:creationId xmlns:a16="http://schemas.microsoft.com/office/drawing/2014/main" id="{D374927F-2CAB-E316-37FD-D92E7EFD7D5B}"/>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defRPr/>
              </a:pPr>
              <a:endParaRPr lang="zh-CN" alt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algn="ctr">
              <a:buFont typeface="Wingdings" pitchFamily="2" charset="2"/>
              <a:buNone/>
              <a:defRPr sz="3600"/>
            </a:lvl1pPr>
          </a:lstStyle>
          <a:p>
            <a:r>
              <a:rPr lang="zh-CN" altLang="en-US"/>
              <a:t>单击此处编辑母版副标题样式</a:t>
            </a:r>
          </a:p>
        </p:txBody>
      </p:sp>
    </p:spTree>
    <p:extLst>
      <p:ext uri="{BB962C8B-B14F-4D97-AF65-F5344CB8AC3E}">
        <p14:creationId xmlns:p14="http://schemas.microsoft.com/office/powerpoint/2010/main" val="69412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911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563" y="152400"/>
            <a:ext cx="2076450"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152400"/>
            <a:ext cx="6076950"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954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52400"/>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4213" y="1522413"/>
            <a:ext cx="4076700" cy="4802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13313" y="1522413"/>
            <a:ext cx="40767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13313" y="3998913"/>
            <a:ext cx="40767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559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52400"/>
            <a:ext cx="7793037" cy="1143000"/>
          </a:xfrm>
        </p:spPr>
        <p:txBody>
          <a:bodyPr/>
          <a:lstStyle/>
          <a:p>
            <a:r>
              <a:rPr lang="zh-CN" altLang="en-US"/>
              <a:t>单击此处编辑母版标题样式</a:t>
            </a:r>
          </a:p>
        </p:txBody>
      </p:sp>
      <p:sp>
        <p:nvSpPr>
          <p:cNvPr id="3" name="内容占位符 2"/>
          <p:cNvSpPr>
            <a:spLocks noGrp="1"/>
          </p:cNvSpPr>
          <p:nvPr>
            <p:ph sz="half" idx="1"/>
          </p:nvPr>
        </p:nvSpPr>
        <p:spPr>
          <a:xfrm>
            <a:off x="684213" y="1522413"/>
            <a:ext cx="4076700" cy="4802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13313" y="1522413"/>
            <a:ext cx="40767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13313" y="3998913"/>
            <a:ext cx="40767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281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90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4213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522413"/>
            <a:ext cx="4076700" cy="4802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3313" y="1522413"/>
            <a:ext cx="4076700" cy="4802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96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640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6745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96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911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7785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61AF5F-5D81-C8CB-92C5-32C3455CF1B2}"/>
              </a:ext>
            </a:extLst>
          </p:cNvPr>
          <p:cNvSpPr>
            <a:spLocks noChangeArrowheads="1"/>
          </p:cNvSpPr>
          <p:nvPr/>
        </p:nvSpPr>
        <p:spPr bwMode="ltGray">
          <a:xfrm>
            <a:off x="417513" y="633413"/>
            <a:ext cx="438150" cy="474662"/>
          </a:xfrm>
          <a:prstGeom prst="rect">
            <a:avLst/>
          </a:prstGeom>
          <a:solidFill>
            <a:schemeClr val="accent2"/>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27" name="Rectangle 3">
            <a:extLst>
              <a:ext uri="{FF2B5EF4-FFF2-40B4-BE49-F238E27FC236}">
                <a16:creationId xmlns:a16="http://schemas.microsoft.com/office/drawing/2014/main" id="{5E6608AD-2521-9D8F-E432-DE79D207D731}"/>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28" name="Rectangle 4">
            <a:extLst>
              <a:ext uri="{FF2B5EF4-FFF2-40B4-BE49-F238E27FC236}">
                <a16:creationId xmlns:a16="http://schemas.microsoft.com/office/drawing/2014/main" id="{F59DC39A-3840-AF50-362A-53E8AB6DFAFD}"/>
              </a:ext>
            </a:extLst>
          </p:cNvPr>
          <p:cNvSpPr>
            <a:spLocks noChangeArrowheads="1"/>
          </p:cNvSpPr>
          <p:nvPr/>
        </p:nvSpPr>
        <p:spPr bwMode="ltGray">
          <a:xfrm>
            <a:off x="541338" y="1055688"/>
            <a:ext cx="422275" cy="474662"/>
          </a:xfrm>
          <a:prstGeom prst="rect">
            <a:avLst/>
          </a:prstGeom>
          <a:solidFill>
            <a:schemeClr val="folHlink"/>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29" name="Rectangle 5">
            <a:extLst>
              <a:ext uri="{FF2B5EF4-FFF2-40B4-BE49-F238E27FC236}">
                <a16:creationId xmlns:a16="http://schemas.microsoft.com/office/drawing/2014/main" id="{20681921-0236-76CF-1A13-E8A32AF99716}"/>
              </a:ext>
            </a:extLst>
          </p:cNvPr>
          <p:cNvSpPr>
            <a:spLocks noChangeArrowheads="1"/>
          </p:cNvSpPr>
          <p:nvPr/>
        </p:nvSpPr>
        <p:spPr bwMode="ltGray">
          <a:xfrm>
            <a:off x="911225" y="1047750"/>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30" name="Rectangle 6">
            <a:extLst>
              <a:ext uri="{FF2B5EF4-FFF2-40B4-BE49-F238E27FC236}">
                <a16:creationId xmlns:a16="http://schemas.microsoft.com/office/drawing/2014/main" id="{B9E204CB-849D-60E2-0DE7-C56284C305DE}"/>
              </a:ext>
            </a:extLst>
          </p:cNvPr>
          <p:cNvSpPr>
            <a:spLocks noChangeArrowheads="1"/>
          </p:cNvSpPr>
          <p:nvPr/>
        </p:nvSpPr>
        <p:spPr bwMode="ltGray">
          <a:xfrm>
            <a:off x="127000" y="982663"/>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31" name="Rectangle 7">
            <a:extLst>
              <a:ext uri="{FF2B5EF4-FFF2-40B4-BE49-F238E27FC236}">
                <a16:creationId xmlns:a16="http://schemas.microsoft.com/office/drawing/2014/main" id="{B79CCCA3-44E0-D07A-46A1-94DD9A5ABA1A}"/>
              </a:ext>
            </a:extLst>
          </p:cNvPr>
          <p:cNvSpPr>
            <a:spLocks noChangeArrowheads="1"/>
          </p:cNvSpPr>
          <p:nvPr/>
        </p:nvSpPr>
        <p:spPr bwMode="gray">
          <a:xfrm>
            <a:off x="762000" y="547688"/>
            <a:ext cx="31750" cy="1052512"/>
          </a:xfrm>
          <a:prstGeom prst="rect">
            <a:avLst/>
          </a:prstGeom>
          <a:solidFill>
            <a:schemeClr val="bg2"/>
          </a:soli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32" name="Rectangle 8">
            <a:extLst>
              <a:ext uri="{FF2B5EF4-FFF2-40B4-BE49-F238E27FC236}">
                <a16:creationId xmlns:a16="http://schemas.microsoft.com/office/drawing/2014/main" id="{829FB7A0-C9A8-F225-8CDB-AB95A68A2DB5}"/>
              </a:ext>
            </a:extLst>
          </p:cNvPr>
          <p:cNvSpPr>
            <a:spLocks noChangeArrowheads="1"/>
          </p:cNvSpPr>
          <p:nvPr/>
        </p:nvSpPr>
        <p:spPr bwMode="gray">
          <a:xfrm>
            <a:off x="442913" y="1338263"/>
            <a:ext cx="8226425" cy="31750"/>
          </a:xfrm>
          <a:prstGeom prst="rect">
            <a:avLst/>
          </a:prstGeom>
          <a:gradFill rotWithShape="0">
            <a:gsLst>
              <a:gs pos="0">
                <a:schemeClr val="bg2"/>
              </a:gs>
              <a:gs pos="100000">
                <a:schemeClr val="bg1"/>
              </a:gs>
            </a:gsLst>
            <a:lin ang="0" scaled="1"/>
          </a:gradFill>
          <a:ln>
            <a:noFill/>
          </a:ln>
        </p:spPr>
        <p:txBody>
          <a:bodyPr wrap="none" anchor="ctr"/>
          <a:lstStyle>
            <a:lvl1pPr>
              <a:spcBef>
                <a:spcPct val="20000"/>
              </a:spcBef>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defRPr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defRPr sz="2400">
                <a:solidFill>
                  <a:schemeClr val="tx1"/>
                </a:solidFill>
                <a:latin typeface="宋体" panose="02010600030101010101" pitchFamily="2" charset="-122"/>
                <a:ea typeface="宋体" panose="02010600030101010101" pitchFamily="2" charset="-122"/>
              </a:defRPr>
            </a:lvl4pPr>
            <a:lvl5pPr marL="2057400" indent="-228600">
              <a:spcBef>
                <a:spcPct val="20000"/>
              </a:spcBef>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spcBef>
                <a:spcPct val="0"/>
              </a:spcBef>
              <a:defRPr/>
            </a:pPr>
            <a:endParaRPr kumimoji="1" lang="zh-CN" altLang="en-US">
              <a:latin typeface="Tahoma" panose="020B0604030504040204" pitchFamily="34" charset="0"/>
            </a:endParaRPr>
          </a:p>
        </p:txBody>
      </p:sp>
      <p:sp>
        <p:nvSpPr>
          <p:cNvPr id="1033" name="Rectangle 9">
            <a:extLst>
              <a:ext uri="{FF2B5EF4-FFF2-40B4-BE49-F238E27FC236}">
                <a16:creationId xmlns:a16="http://schemas.microsoft.com/office/drawing/2014/main" id="{A02FEB9F-5023-31C3-9C8E-43AB89F369BC}"/>
              </a:ext>
            </a:extLst>
          </p:cNvPr>
          <p:cNvSpPr>
            <a:spLocks noGrp="1" noChangeArrowheads="1"/>
          </p:cNvSpPr>
          <p:nvPr>
            <p:ph type="title"/>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FC9FBDB-3927-2EC4-4C91-908F82016A0D}"/>
              </a:ext>
            </a:extLst>
          </p:cNvPr>
          <p:cNvSpPr>
            <a:spLocks noGrp="1" noChangeArrowheads="1"/>
          </p:cNvSpPr>
          <p:nvPr>
            <p:ph type="body" idx="1"/>
          </p:nvPr>
        </p:nvSpPr>
        <p:spPr bwMode="auto">
          <a:xfrm>
            <a:off x="684213" y="1522413"/>
            <a:ext cx="83058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83" name="Rectangle 11">
            <a:extLst>
              <a:ext uri="{FF2B5EF4-FFF2-40B4-BE49-F238E27FC236}">
                <a16:creationId xmlns:a16="http://schemas.microsoft.com/office/drawing/2014/main" id="{4DD9585C-BBC3-75C6-729F-0249B7E3A7CA}"/>
              </a:ext>
            </a:extLst>
          </p:cNvPr>
          <p:cNvSpPr>
            <a:spLocks noChangeArrowheads="1"/>
          </p:cNvSpPr>
          <p:nvPr userDrawn="1"/>
        </p:nvSpPr>
        <p:spPr bwMode="auto">
          <a:xfrm>
            <a:off x="0" y="6597650"/>
            <a:ext cx="611188" cy="260350"/>
          </a:xfrm>
          <a:prstGeom prst="rect">
            <a:avLst/>
          </a:prstGeom>
          <a:noFill/>
          <a:ln w="9525">
            <a:noFill/>
            <a:miter lim="800000"/>
            <a:headEnd/>
            <a:tailEnd/>
          </a:ln>
          <a:effectLst/>
        </p:spPr>
        <p:txBody>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defRPr/>
            </a:pPr>
            <a:fld id="{80AE811B-E4E8-4791-9F5B-5CAFEAE87DB7}" type="slidenum">
              <a:rPr lang="zh-CN" altLang="en-US" sz="1400" smtClean="0">
                <a:latin typeface="Arial" panose="020B0604020202020204" pitchFamily="34" charset="0"/>
              </a:rPr>
              <a:pPr algn="ctr" eaLnBrk="1" hangingPunct="1">
                <a:defRPr/>
              </a:pPr>
              <a:t>‹#›</a:t>
            </a:fld>
            <a:endParaRPr lang="en-US" altLang="zh-CN" sz="14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8"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Lst>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b="1">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190500" indent="266700" algn="l" rtl="0" eaLnBrk="0" fontAlgn="base" hangingPunct="0">
        <a:lnSpc>
          <a:spcPct val="120000"/>
        </a:lnSpc>
        <a:spcBef>
          <a:spcPct val="20000"/>
        </a:spcBef>
        <a:spcAft>
          <a:spcPct val="0"/>
        </a:spcAft>
        <a:buClr>
          <a:schemeClr val="hlink"/>
        </a:buClr>
        <a:buSzPct val="55000"/>
        <a:buFont typeface="Wingdings" panose="05000000000000000000" pitchFamily="2" charset="2"/>
        <a:buChar char="n"/>
        <a:defRPr kumimoji="1" sz="3200" b="1">
          <a:solidFill>
            <a:schemeClr val="tx1"/>
          </a:solidFill>
          <a:latin typeface="+mn-lt"/>
          <a:ea typeface="+mn-ea"/>
        </a:defRPr>
      </a:lvl2pPr>
      <a:lvl3pPr marL="381000" indent="533400" algn="l" rtl="0" eaLnBrk="0" fontAlgn="base" hangingPunct="0">
        <a:spcBef>
          <a:spcPct val="20000"/>
        </a:spcBef>
        <a:spcAft>
          <a:spcPct val="0"/>
        </a:spcAft>
        <a:buClr>
          <a:schemeClr val="folHlink"/>
        </a:buClr>
        <a:buSzPct val="50000"/>
        <a:buFont typeface="Wingdings" panose="05000000000000000000" pitchFamily="2" charset="2"/>
        <a:buChar char="•"/>
        <a:defRPr kumimoji="1" sz="2800" b="1">
          <a:solidFill>
            <a:schemeClr val="tx1"/>
          </a:solidFill>
          <a:latin typeface="+mn-lt"/>
          <a:ea typeface="+mn-ea"/>
        </a:defRPr>
      </a:lvl3pPr>
      <a:lvl4pPr marL="571500" indent="800100" algn="l" rtl="0" eaLnBrk="0" fontAlgn="base" hangingPunct="0">
        <a:spcBef>
          <a:spcPct val="20000"/>
        </a:spcBef>
        <a:spcAft>
          <a:spcPct val="0"/>
        </a:spcAft>
        <a:buClr>
          <a:schemeClr val="accent2"/>
        </a:buClr>
        <a:buSzPct val="55000"/>
        <a:buFont typeface="Wingdings" panose="05000000000000000000" pitchFamily="2" charset="2"/>
        <a:buChar char="–"/>
        <a:defRPr kumimoji="1" sz="2800" b="1">
          <a:solidFill>
            <a:schemeClr val="tx1"/>
          </a:solidFill>
          <a:latin typeface="+mn-lt"/>
          <a:ea typeface="+mn-ea"/>
        </a:defRPr>
      </a:lvl4pPr>
      <a:lvl5pPr marL="762000" indent="1066800" algn="l" rtl="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itchFamily="34" charset="0"/>
          <a:ea typeface="楷体_GB2312" pitchFamily="49" charset="-122"/>
        </a:defRPr>
      </a:lvl5pPr>
      <a:lvl6pPr marL="1219200" algn="l" rtl="0" fontAlgn="base">
        <a:spcBef>
          <a:spcPct val="20000"/>
        </a:spcBef>
        <a:spcAft>
          <a:spcPct val="0"/>
        </a:spcAft>
        <a:buClr>
          <a:schemeClr val="accent1"/>
        </a:buClr>
        <a:buSzPct val="50000"/>
        <a:buFont typeface="Wingdings" pitchFamily="2" charset="2"/>
        <a:defRPr kumimoji="1" sz="2000" b="1">
          <a:solidFill>
            <a:schemeClr val="tx1"/>
          </a:solidFill>
          <a:latin typeface="Tahoma" pitchFamily="34" charset="0"/>
          <a:ea typeface="楷体_GB2312" pitchFamily="49" charset="-122"/>
        </a:defRPr>
      </a:lvl6pPr>
      <a:lvl7pPr marL="1676400" algn="l" rtl="0" fontAlgn="base">
        <a:spcBef>
          <a:spcPct val="20000"/>
        </a:spcBef>
        <a:spcAft>
          <a:spcPct val="0"/>
        </a:spcAft>
        <a:buClr>
          <a:schemeClr val="accent1"/>
        </a:buClr>
        <a:buSzPct val="50000"/>
        <a:buFont typeface="Wingdings" pitchFamily="2" charset="2"/>
        <a:defRPr kumimoji="1" sz="2000" b="1">
          <a:solidFill>
            <a:schemeClr val="tx1"/>
          </a:solidFill>
          <a:latin typeface="Tahoma" pitchFamily="34" charset="0"/>
          <a:ea typeface="楷体_GB2312" pitchFamily="49" charset="-122"/>
        </a:defRPr>
      </a:lvl7pPr>
      <a:lvl8pPr marL="2133600" algn="l" rtl="0" fontAlgn="base">
        <a:spcBef>
          <a:spcPct val="20000"/>
        </a:spcBef>
        <a:spcAft>
          <a:spcPct val="0"/>
        </a:spcAft>
        <a:buClr>
          <a:schemeClr val="accent1"/>
        </a:buClr>
        <a:buSzPct val="50000"/>
        <a:buFont typeface="Wingdings" pitchFamily="2" charset="2"/>
        <a:defRPr kumimoji="1" sz="2000" b="1">
          <a:solidFill>
            <a:schemeClr val="tx1"/>
          </a:solidFill>
          <a:latin typeface="Tahoma" pitchFamily="34" charset="0"/>
          <a:ea typeface="楷体_GB2312" pitchFamily="49" charset="-122"/>
        </a:defRPr>
      </a:lvl8pPr>
      <a:lvl9pPr marL="2590800" algn="l" rtl="0" fontAlgn="base">
        <a:spcBef>
          <a:spcPct val="20000"/>
        </a:spcBef>
        <a:spcAft>
          <a:spcPct val="0"/>
        </a:spcAft>
        <a:buClr>
          <a:schemeClr val="accent1"/>
        </a:buClr>
        <a:buSzPct val="50000"/>
        <a:buFont typeface="Wingdings" pitchFamily="2" charset="2"/>
        <a:defRPr kumimoji="1" sz="2000" b="1">
          <a:solidFill>
            <a:schemeClr val="tx1"/>
          </a:solidFill>
          <a:latin typeface="Tahoma" pitchFamily="34" charset="0"/>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wm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8" Type="http://schemas.openxmlformats.org/officeDocument/2006/relationships/image" Target="../media/image15.wmf" /><Relationship Id="rId13" Type="http://schemas.openxmlformats.org/officeDocument/2006/relationships/oleObject" Target="../embeddings/oleObject11.bin" /><Relationship Id="rId18" Type="http://schemas.openxmlformats.org/officeDocument/2006/relationships/image" Target="../media/image20.wmf" /><Relationship Id="rId3" Type="http://schemas.openxmlformats.org/officeDocument/2006/relationships/oleObject" Target="../embeddings/oleObject6.bin" /><Relationship Id="rId7" Type="http://schemas.openxmlformats.org/officeDocument/2006/relationships/oleObject" Target="../embeddings/oleObject8.bin" /><Relationship Id="rId12" Type="http://schemas.openxmlformats.org/officeDocument/2006/relationships/image" Target="../media/image17.wmf" /><Relationship Id="rId17" Type="http://schemas.openxmlformats.org/officeDocument/2006/relationships/oleObject" Target="../embeddings/oleObject13.bin" /><Relationship Id="rId2" Type="http://schemas.openxmlformats.org/officeDocument/2006/relationships/slideLayout" Target="../slideLayouts/slideLayout2.xml" /><Relationship Id="rId16" Type="http://schemas.openxmlformats.org/officeDocument/2006/relationships/image" Target="../media/image19.wmf" /><Relationship Id="rId20" Type="http://schemas.openxmlformats.org/officeDocument/2006/relationships/image" Target="../media/image21.wmf" /><Relationship Id="rId1" Type="http://schemas.openxmlformats.org/officeDocument/2006/relationships/vmlDrawing" Target="../drawings/vmlDrawing4.vml" /><Relationship Id="rId6" Type="http://schemas.openxmlformats.org/officeDocument/2006/relationships/image" Target="../media/image14.wmf" /><Relationship Id="rId11" Type="http://schemas.openxmlformats.org/officeDocument/2006/relationships/oleObject" Target="../embeddings/oleObject10.bin" /><Relationship Id="rId5" Type="http://schemas.openxmlformats.org/officeDocument/2006/relationships/oleObject" Target="../embeddings/oleObject7.bin" /><Relationship Id="rId15" Type="http://schemas.openxmlformats.org/officeDocument/2006/relationships/oleObject" Target="../embeddings/oleObject12.bin" /><Relationship Id="rId10" Type="http://schemas.openxmlformats.org/officeDocument/2006/relationships/image" Target="../media/image16.wmf" /><Relationship Id="rId19" Type="http://schemas.openxmlformats.org/officeDocument/2006/relationships/oleObject" Target="../embeddings/oleObject14.bin" /><Relationship Id="rId4" Type="http://schemas.openxmlformats.org/officeDocument/2006/relationships/image" Target="../media/image13.wmf" /><Relationship Id="rId9" Type="http://schemas.openxmlformats.org/officeDocument/2006/relationships/oleObject" Target="../embeddings/oleObject9.bin" /><Relationship Id="rId14" Type="http://schemas.openxmlformats.org/officeDocument/2006/relationships/image" Target="../media/image18.wmf" /></Relationships>
</file>

<file path=ppt/slides/_rels/slide13.xml.rels><?xml version="1.0" encoding="UTF-8" standalone="yes"?>
<Relationships xmlns="http://schemas.openxmlformats.org/package/2006/relationships"><Relationship Id="rId8" Type="http://schemas.openxmlformats.org/officeDocument/2006/relationships/image" Target="../media/image24.wmf" /><Relationship Id="rId13" Type="http://schemas.openxmlformats.org/officeDocument/2006/relationships/oleObject" Target="../embeddings/oleObject20.bin" /><Relationship Id="rId3" Type="http://schemas.openxmlformats.org/officeDocument/2006/relationships/oleObject" Target="../embeddings/oleObject15.bin" /><Relationship Id="rId7" Type="http://schemas.openxmlformats.org/officeDocument/2006/relationships/oleObject" Target="../embeddings/oleObject17.bin" /><Relationship Id="rId12" Type="http://schemas.openxmlformats.org/officeDocument/2006/relationships/image" Target="../media/image26.wmf" /><Relationship Id="rId2" Type="http://schemas.openxmlformats.org/officeDocument/2006/relationships/slideLayout" Target="../slideLayouts/slideLayout2.xml" /><Relationship Id="rId1" Type="http://schemas.openxmlformats.org/officeDocument/2006/relationships/vmlDrawing" Target="../drawings/vmlDrawing5.vml" /><Relationship Id="rId6" Type="http://schemas.openxmlformats.org/officeDocument/2006/relationships/image" Target="../media/image23.wmf" /><Relationship Id="rId11" Type="http://schemas.openxmlformats.org/officeDocument/2006/relationships/oleObject" Target="../embeddings/oleObject19.bin" /><Relationship Id="rId5" Type="http://schemas.openxmlformats.org/officeDocument/2006/relationships/oleObject" Target="../embeddings/oleObject16.bin" /><Relationship Id="rId10" Type="http://schemas.openxmlformats.org/officeDocument/2006/relationships/image" Target="../media/image25.wmf" /><Relationship Id="rId4" Type="http://schemas.openxmlformats.org/officeDocument/2006/relationships/image" Target="../media/image22.wmf" /><Relationship Id="rId9" Type="http://schemas.openxmlformats.org/officeDocument/2006/relationships/oleObject" Target="../embeddings/oleObject18.bin" /><Relationship Id="rId14" Type="http://schemas.openxmlformats.org/officeDocument/2006/relationships/image" Target="../media/image27.wmf" /></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 /><Relationship Id="rId2" Type="http://schemas.openxmlformats.org/officeDocument/2006/relationships/slideLayout" Target="../slideLayouts/slideLayout2.xml" /><Relationship Id="rId1" Type="http://schemas.openxmlformats.org/officeDocument/2006/relationships/vmlDrawing" Target="../drawings/vmlDrawing6.vml" /><Relationship Id="rId6" Type="http://schemas.openxmlformats.org/officeDocument/2006/relationships/image" Target="../media/image29.wmf" /><Relationship Id="rId5" Type="http://schemas.openxmlformats.org/officeDocument/2006/relationships/oleObject" Target="../embeddings/oleObject22.bin" /><Relationship Id="rId4" Type="http://schemas.openxmlformats.org/officeDocument/2006/relationships/image" Target="../media/image28.wmf" /></Relationships>
</file>

<file path=ppt/slides/_rels/slide15.xml.rels><?xml version="1.0" encoding="UTF-8" standalone="yes"?>
<Relationships xmlns="http://schemas.openxmlformats.org/package/2006/relationships"><Relationship Id="rId8" Type="http://schemas.openxmlformats.org/officeDocument/2006/relationships/image" Target="../media/image32.wmf" /><Relationship Id="rId3" Type="http://schemas.openxmlformats.org/officeDocument/2006/relationships/oleObject" Target="../embeddings/oleObject23.bin" /><Relationship Id="rId7" Type="http://schemas.openxmlformats.org/officeDocument/2006/relationships/oleObject" Target="../embeddings/oleObject25.bin" /><Relationship Id="rId2" Type="http://schemas.openxmlformats.org/officeDocument/2006/relationships/slideLayout" Target="../slideLayouts/slideLayout2.xml" /><Relationship Id="rId1" Type="http://schemas.openxmlformats.org/officeDocument/2006/relationships/vmlDrawing" Target="../drawings/vmlDrawing7.vml" /><Relationship Id="rId6" Type="http://schemas.openxmlformats.org/officeDocument/2006/relationships/image" Target="../media/image31.wmf" /><Relationship Id="rId5" Type="http://schemas.openxmlformats.org/officeDocument/2006/relationships/oleObject" Target="../embeddings/oleObject24.bin" /><Relationship Id="rId10" Type="http://schemas.openxmlformats.org/officeDocument/2006/relationships/image" Target="../media/image33.wmf" /><Relationship Id="rId4" Type="http://schemas.openxmlformats.org/officeDocument/2006/relationships/image" Target="../media/image30.wmf" /><Relationship Id="rId9" Type="http://schemas.openxmlformats.org/officeDocument/2006/relationships/oleObject" Target="../embeddings/oleObject26.bin" /></Relationships>
</file>

<file path=ppt/slides/_rels/slide16.xml.rels><?xml version="1.0" encoding="UTF-8" standalone="yes"?>
<Relationships xmlns="http://schemas.openxmlformats.org/package/2006/relationships"><Relationship Id="rId8" Type="http://schemas.openxmlformats.org/officeDocument/2006/relationships/image" Target="../media/image34.wmf" /><Relationship Id="rId3" Type="http://schemas.openxmlformats.org/officeDocument/2006/relationships/oleObject" Target="../embeddings/oleObject27.bin" /><Relationship Id="rId7" Type="http://schemas.openxmlformats.org/officeDocument/2006/relationships/oleObject" Target="../embeddings/oleObject29.bin" /><Relationship Id="rId2" Type="http://schemas.openxmlformats.org/officeDocument/2006/relationships/slideLayout" Target="../slideLayouts/slideLayout2.xml" /><Relationship Id="rId1" Type="http://schemas.openxmlformats.org/officeDocument/2006/relationships/vmlDrawing" Target="../drawings/vmlDrawing8.vml" /><Relationship Id="rId6" Type="http://schemas.openxmlformats.org/officeDocument/2006/relationships/image" Target="../media/image31.wmf" /><Relationship Id="rId5" Type="http://schemas.openxmlformats.org/officeDocument/2006/relationships/oleObject" Target="../embeddings/oleObject28.bin" /><Relationship Id="rId4" Type="http://schemas.openxmlformats.org/officeDocument/2006/relationships/image" Target="../media/image30.wmf" /><Relationship Id="rId9" Type="http://schemas.openxmlformats.org/officeDocument/2006/relationships/image" Target="../media/image35.wmf" /></Relationships>
</file>

<file path=ppt/slides/_rels/slide17.xml.rels><?xml version="1.0" encoding="UTF-8" standalone="yes"?>
<Relationships xmlns="http://schemas.openxmlformats.org/package/2006/relationships"><Relationship Id="rId8" Type="http://schemas.openxmlformats.org/officeDocument/2006/relationships/image" Target="../media/image38.wmf" /><Relationship Id="rId3" Type="http://schemas.openxmlformats.org/officeDocument/2006/relationships/oleObject" Target="../embeddings/oleObject30.bin" /><Relationship Id="rId7" Type="http://schemas.openxmlformats.org/officeDocument/2006/relationships/oleObject" Target="../embeddings/oleObject32.bin" /><Relationship Id="rId2" Type="http://schemas.openxmlformats.org/officeDocument/2006/relationships/slideLayout" Target="../slideLayouts/slideLayout2.xml" /><Relationship Id="rId1" Type="http://schemas.openxmlformats.org/officeDocument/2006/relationships/vmlDrawing" Target="../drawings/vmlDrawing9.vml" /><Relationship Id="rId6" Type="http://schemas.openxmlformats.org/officeDocument/2006/relationships/image" Target="../media/image37.wmf" /><Relationship Id="rId5" Type="http://schemas.openxmlformats.org/officeDocument/2006/relationships/oleObject" Target="../embeddings/oleObject31.bin" /><Relationship Id="rId10" Type="http://schemas.openxmlformats.org/officeDocument/2006/relationships/image" Target="../media/image39.wmf" /><Relationship Id="rId4" Type="http://schemas.openxmlformats.org/officeDocument/2006/relationships/image" Target="../media/image36.wmf" /><Relationship Id="rId9" Type="http://schemas.openxmlformats.org/officeDocument/2006/relationships/oleObject" Target="../embeddings/oleObject33.bin" /></Relationships>
</file>

<file path=ppt/slides/_rels/slide18.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7.xml" /><Relationship Id="rId4" Type="http://schemas.openxmlformats.org/officeDocument/2006/relationships/image" Target="../media/image42.png" /></Relationships>
</file>

<file path=ppt/slides/_rels/slide19.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2.emf" /><Relationship Id="rId4" Type="http://schemas.openxmlformats.org/officeDocument/2006/relationships/oleObject" Target="../embeddings/oleObject1.bin" /></Relationships>
</file>

<file path=ppt/slides/_rels/slide20.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slideLayout" Target="../slideLayouts/slideLayout7.xml" /><Relationship Id="rId1" Type="http://schemas.openxmlformats.org/officeDocument/2006/relationships/vmlDrawing" Target="../drawings/vmlDrawing10.vml" /><Relationship Id="rId6" Type="http://schemas.openxmlformats.org/officeDocument/2006/relationships/image" Target="../media/image46.wmf" /><Relationship Id="rId5" Type="http://schemas.openxmlformats.org/officeDocument/2006/relationships/oleObject" Target="../embeddings/oleObject34.bin" /><Relationship Id="rId4" Type="http://schemas.openxmlformats.org/officeDocument/2006/relationships/image" Target="../media/image48.png" /></Relationships>
</file>

<file path=ppt/slides/_rels/slide22.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image" Target="../media/image50.png" /><Relationship Id="rId1" Type="http://schemas.openxmlformats.org/officeDocument/2006/relationships/slideLayout" Target="../slideLayouts/slideLayout7.xml" /><Relationship Id="rId5" Type="http://schemas.openxmlformats.org/officeDocument/2006/relationships/image" Target="../media/image53.png" /><Relationship Id="rId4" Type="http://schemas.openxmlformats.org/officeDocument/2006/relationships/image" Target="../media/image52.png" /></Relationships>
</file>

<file path=ppt/slides/_rels/slide24.xml.rels><?xml version="1.0" encoding="UTF-8" standalone="yes"?>
<Relationships xmlns="http://schemas.openxmlformats.org/package/2006/relationships"><Relationship Id="rId2" Type="http://schemas.openxmlformats.org/officeDocument/2006/relationships/image" Target="../media/image54.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image" Target="../media/image55.png" /><Relationship Id="rId1" Type="http://schemas.openxmlformats.org/officeDocument/2006/relationships/slideLayout" Target="../slideLayouts/slideLayout7.xml" /><Relationship Id="rId4" Type="http://schemas.openxmlformats.org/officeDocument/2006/relationships/image" Target="../media/image57.png" /></Relationships>
</file>

<file path=ppt/slides/_rels/slide27.xml.rels><?xml version="1.0" encoding="UTF-8" standalone="yes"?>
<Relationships xmlns="http://schemas.openxmlformats.org/package/2006/relationships"><Relationship Id="rId2" Type="http://schemas.openxmlformats.org/officeDocument/2006/relationships/image" Target="../media/image58.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59.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61.png" /><Relationship Id="rId2" Type="http://schemas.openxmlformats.org/officeDocument/2006/relationships/image" Target="../media/image60.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62.wmf"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7.xml" /><Relationship Id="rId4" Type="http://schemas.openxmlformats.org/officeDocument/2006/relationships/image" Target="../media/image65.png" /></Relationships>
</file>

<file path=ppt/slides/_rels/slide32.xml.rels><?xml version="1.0" encoding="UTF-8" standalone="yes"?>
<Relationships xmlns="http://schemas.openxmlformats.org/package/2006/relationships"><Relationship Id="rId2" Type="http://schemas.openxmlformats.org/officeDocument/2006/relationships/image" Target="../media/image66.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8" Type="http://schemas.openxmlformats.org/officeDocument/2006/relationships/image" Target="../media/image73.png" /><Relationship Id="rId3" Type="http://schemas.openxmlformats.org/officeDocument/2006/relationships/image" Target="../media/image68.png" /><Relationship Id="rId7" Type="http://schemas.openxmlformats.org/officeDocument/2006/relationships/image" Target="../media/image72.png" /><Relationship Id="rId2" Type="http://schemas.openxmlformats.org/officeDocument/2006/relationships/image" Target="../media/image67.png" /><Relationship Id="rId1" Type="http://schemas.openxmlformats.org/officeDocument/2006/relationships/slideLayout" Target="../slideLayouts/slideLayout7.xml" /><Relationship Id="rId6" Type="http://schemas.openxmlformats.org/officeDocument/2006/relationships/image" Target="../media/image71.png" /><Relationship Id="rId5" Type="http://schemas.openxmlformats.org/officeDocument/2006/relationships/image" Target="../media/image70.png" /><Relationship Id="rId4" Type="http://schemas.openxmlformats.org/officeDocument/2006/relationships/image" Target="../media/image69.png" /></Relationships>
</file>

<file path=ppt/slides/_rels/slide34.xml.rels><?xml version="1.0" encoding="UTF-8" standalone="yes"?>
<Relationships xmlns="http://schemas.openxmlformats.org/package/2006/relationships"><Relationship Id="rId8" Type="http://schemas.openxmlformats.org/officeDocument/2006/relationships/image" Target="../media/image78.png" /><Relationship Id="rId3" Type="http://schemas.openxmlformats.org/officeDocument/2006/relationships/oleObject" Target="../embeddings/oleObject35.bin" /><Relationship Id="rId7" Type="http://schemas.openxmlformats.org/officeDocument/2006/relationships/image" Target="../media/image77.png" /><Relationship Id="rId2" Type="http://schemas.openxmlformats.org/officeDocument/2006/relationships/slideLayout" Target="../slideLayouts/slideLayout7.xml" /><Relationship Id="rId1" Type="http://schemas.openxmlformats.org/officeDocument/2006/relationships/vmlDrawing" Target="../drawings/vmlDrawing11.vml" /><Relationship Id="rId6" Type="http://schemas.openxmlformats.org/officeDocument/2006/relationships/image" Target="../media/image76.png" /><Relationship Id="rId5" Type="http://schemas.openxmlformats.org/officeDocument/2006/relationships/image" Target="../media/image75.png" /><Relationship Id="rId10" Type="http://schemas.openxmlformats.org/officeDocument/2006/relationships/image" Target="../media/image80.png" /><Relationship Id="rId4" Type="http://schemas.openxmlformats.org/officeDocument/2006/relationships/image" Target="../media/image74.wmf" /><Relationship Id="rId9" Type="http://schemas.openxmlformats.org/officeDocument/2006/relationships/image" Target="../media/image79.png" /></Relationships>
</file>

<file path=ppt/slides/_rels/slide35.xml.rels><?xml version="1.0" encoding="UTF-8" standalone="yes"?>
<Relationships xmlns="http://schemas.openxmlformats.org/package/2006/relationships"><Relationship Id="rId3" Type="http://schemas.openxmlformats.org/officeDocument/2006/relationships/image" Target="../media/image76.png" /><Relationship Id="rId2" Type="http://schemas.openxmlformats.org/officeDocument/2006/relationships/image" Target="../media/image75.png" /><Relationship Id="rId1" Type="http://schemas.openxmlformats.org/officeDocument/2006/relationships/slideLayout" Target="../slideLayouts/slideLayout7.xml" /><Relationship Id="rId4" Type="http://schemas.openxmlformats.org/officeDocument/2006/relationships/image" Target="../media/image45.png" /></Relationships>
</file>

<file path=ppt/slides/_rels/slide36.xml.rels><?xml version="1.0" encoding="UTF-8" standalone="yes"?>
<Relationships xmlns="http://schemas.openxmlformats.org/package/2006/relationships"><Relationship Id="rId2" Type="http://schemas.openxmlformats.org/officeDocument/2006/relationships/image" Target="../media/image81.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8" Type="http://schemas.openxmlformats.org/officeDocument/2006/relationships/image" Target="../media/image82.wmf" /><Relationship Id="rId3" Type="http://schemas.openxmlformats.org/officeDocument/2006/relationships/image" Target="../media/image83.png" /><Relationship Id="rId7" Type="http://schemas.openxmlformats.org/officeDocument/2006/relationships/oleObject" Target="../embeddings/oleObject36.bin" /><Relationship Id="rId2" Type="http://schemas.openxmlformats.org/officeDocument/2006/relationships/slideLayout" Target="../slideLayouts/slideLayout7.xml" /><Relationship Id="rId1" Type="http://schemas.openxmlformats.org/officeDocument/2006/relationships/vmlDrawing" Target="../drawings/vmlDrawing12.vml" /><Relationship Id="rId6" Type="http://schemas.openxmlformats.org/officeDocument/2006/relationships/image" Target="../media/image86.png" /><Relationship Id="rId5" Type="http://schemas.openxmlformats.org/officeDocument/2006/relationships/image" Target="../media/image85.png" /><Relationship Id="rId4" Type="http://schemas.openxmlformats.org/officeDocument/2006/relationships/image" Target="../media/image84.png" /></Relationships>
</file>

<file path=ppt/slides/_rels/slide38.xml.rels><?xml version="1.0" encoding="UTF-8" standalone="yes"?>
<Relationships xmlns="http://schemas.openxmlformats.org/package/2006/relationships"><Relationship Id="rId8" Type="http://schemas.openxmlformats.org/officeDocument/2006/relationships/image" Target="../media/image93.png" /><Relationship Id="rId3" Type="http://schemas.openxmlformats.org/officeDocument/2006/relationships/image" Target="../media/image88.png" /><Relationship Id="rId7" Type="http://schemas.openxmlformats.org/officeDocument/2006/relationships/image" Target="../media/image92.png" /><Relationship Id="rId2" Type="http://schemas.openxmlformats.org/officeDocument/2006/relationships/slideLayout" Target="../slideLayouts/slideLayout7.xml" /><Relationship Id="rId1" Type="http://schemas.openxmlformats.org/officeDocument/2006/relationships/vmlDrawing" Target="../drawings/vmlDrawing13.vml" /><Relationship Id="rId6" Type="http://schemas.openxmlformats.org/officeDocument/2006/relationships/image" Target="../media/image91.png" /><Relationship Id="rId11" Type="http://schemas.openxmlformats.org/officeDocument/2006/relationships/image" Target="../media/image87.wmf" /><Relationship Id="rId5" Type="http://schemas.openxmlformats.org/officeDocument/2006/relationships/image" Target="../media/image90.png" /><Relationship Id="rId10" Type="http://schemas.openxmlformats.org/officeDocument/2006/relationships/oleObject" Target="../embeddings/oleObject37.bin" /><Relationship Id="rId4" Type="http://schemas.openxmlformats.org/officeDocument/2006/relationships/image" Target="../media/image89.png" /><Relationship Id="rId9" Type="http://schemas.openxmlformats.org/officeDocument/2006/relationships/image" Target="../media/image94.png" /></Relationships>
</file>

<file path=ppt/slides/_rels/slide39.xml.rels><?xml version="1.0" encoding="UTF-8" standalone="yes"?>
<Relationships xmlns="http://schemas.openxmlformats.org/package/2006/relationships"><Relationship Id="rId3" Type="http://schemas.openxmlformats.org/officeDocument/2006/relationships/image" Target="../media/image96.png" /><Relationship Id="rId2" Type="http://schemas.openxmlformats.org/officeDocument/2006/relationships/image" Target="../media/image95.png" /><Relationship Id="rId1" Type="http://schemas.openxmlformats.org/officeDocument/2006/relationships/slideLayout" Target="../slideLayouts/slideLayout7.xml" /><Relationship Id="rId5" Type="http://schemas.openxmlformats.org/officeDocument/2006/relationships/image" Target="../media/image98.png" /><Relationship Id="rId4" Type="http://schemas.openxmlformats.org/officeDocument/2006/relationships/image" Target="../media/image97.png" /></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12.xml" /><Relationship Id="rId1" Type="http://schemas.openxmlformats.org/officeDocument/2006/relationships/vmlDrawing" Target="../drawings/vmlDrawing2.vml" /><Relationship Id="rId6" Type="http://schemas.openxmlformats.org/officeDocument/2006/relationships/image" Target="../media/image2.emf" /><Relationship Id="rId5" Type="http://schemas.openxmlformats.org/officeDocument/2006/relationships/oleObject" Target="../embeddings/oleObject3.bin" /><Relationship Id="rId4" Type="http://schemas.openxmlformats.org/officeDocument/2006/relationships/image" Target="../media/image5.wmf" /></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8.bin" /><Relationship Id="rId2" Type="http://schemas.openxmlformats.org/officeDocument/2006/relationships/slideLayout" Target="../slideLayouts/slideLayout7.xml" /><Relationship Id="rId1" Type="http://schemas.openxmlformats.org/officeDocument/2006/relationships/vmlDrawing" Target="../drawings/vmlDrawing14.vml" /><Relationship Id="rId6" Type="http://schemas.openxmlformats.org/officeDocument/2006/relationships/image" Target="../media/image101.png" /><Relationship Id="rId5" Type="http://schemas.openxmlformats.org/officeDocument/2006/relationships/image" Target="../media/image100.png" /><Relationship Id="rId4" Type="http://schemas.openxmlformats.org/officeDocument/2006/relationships/image" Target="../media/image99.wmf" /></Relationships>
</file>

<file path=ppt/slides/_rels/slide41.xml.rels><?xml version="1.0" encoding="UTF-8" standalone="yes"?>
<Relationships xmlns="http://schemas.openxmlformats.org/package/2006/relationships"><Relationship Id="rId3" Type="http://schemas.openxmlformats.org/officeDocument/2006/relationships/image" Target="../media/image103.png" /><Relationship Id="rId2" Type="http://schemas.openxmlformats.org/officeDocument/2006/relationships/image" Target="../media/image102.png"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8" Type="http://schemas.openxmlformats.org/officeDocument/2006/relationships/image" Target="../media/image106.emf" /><Relationship Id="rId3" Type="http://schemas.openxmlformats.org/officeDocument/2006/relationships/oleObject" Target="../embeddings/oleObject39.bin" /><Relationship Id="rId7" Type="http://schemas.openxmlformats.org/officeDocument/2006/relationships/oleObject" Target="../embeddings/oleObject41.bin" /><Relationship Id="rId2" Type="http://schemas.openxmlformats.org/officeDocument/2006/relationships/slideLayout" Target="../slideLayouts/slideLayout12.xml" /><Relationship Id="rId1" Type="http://schemas.openxmlformats.org/officeDocument/2006/relationships/vmlDrawing" Target="../drawings/vmlDrawing15.vml" /><Relationship Id="rId6" Type="http://schemas.openxmlformats.org/officeDocument/2006/relationships/image" Target="../media/image105.emf" /><Relationship Id="rId5" Type="http://schemas.openxmlformats.org/officeDocument/2006/relationships/oleObject" Target="../embeddings/oleObject40.bin" /><Relationship Id="rId4" Type="http://schemas.openxmlformats.org/officeDocument/2006/relationships/image" Target="../media/image104.emf" /></Relationships>
</file>

<file path=ppt/slides/_rels/slide43.xml.rels><?xml version="1.0" encoding="UTF-8" standalone="yes"?>
<Relationships xmlns="http://schemas.openxmlformats.org/package/2006/relationships"><Relationship Id="rId2" Type="http://schemas.openxmlformats.org/officeDocument/2006/relationships/hyperlink" Target="H0=200;%5bru,mach%5d=UAV_density(H0,20);mass=17;S=1.3536;g=9.8;CL2deg=0.299;Vt=sqrt(mass*g/(0.5*ru*S*CL2deg))CD2deg=0.028;Power=0.5*ru*Vt*Vt*S*CD2degPowerfull=mass*g/4.0;eng=Power/PowerfullCM2deg=0.0009;Cm_ele=-0.02052;ele=-CM2deg/Cm_ele" TargetMode="External" /><Relationship Id="rId1" Type="http://schemas.openxmlformats.org/officeDocument/2006/relationships/slideLayout" Target="../slideLayouts/slideLayout12.xml" /></Relationships>
</file>

<file path=ppt/slides/_rels/slide44.xml.rels><?xml version="1.0" encoding="UTF-8" standalone="yes"?>
<Relationships xmlns="http://schemas.openxmlformats.org/package/2006/relationships"><Relationship Id="rId2" Type="http://schemas.openxmlformats.org/officeDocument/2006/relationships/image" Target="../media/image107.png" /><Relationship Id="rId1" Type="http://schemas.openxmlformats.org/officeDocument/2006/relationships/slideLayout" Target="../slideLayouts/slideLayout12.xml" /></Relationships>
</file>

<file path=ppt/slides/_rels/slide45.xml.rels><?xml version="1.0" encoding="UTF-8" standalone="yes"?>
<Relationships xmlns="http://schemas.openxmlformats.org/package/2006/relationships"><Relationship Id="rId3" Type="http://schemas.openxmlformats.org/officeDocument/2006/relationships/image" Target="../media/image109.png" /><Relationship Id="rId2" Type="http://schemas.openxmlformats.org/officeDocument/2006/relationships/image" Target="../media/image108.png" /><Relationship Id="rId1" Type="http://schemas.openxmlformats.org/officeDocument/2006/relationships/slideLayout" Target="../slideLayouts/slideLayout7.xml" /><Relationship Id="rId5" Type="http://schemas.openxmlformats.org/officeDocument/2006/relationships/image" Target="../media/image111.png" /><Relationship Id="rId4" Type="http://schemas.openxmlformats.org/officeDocument/2006/relationships/image" Target="../media/image110.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112.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113.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3" Type="http://schemas.openxmlformats.org/officeDocument/2006/relationships/image" Target="../media/image115.png" /><Relationship Id="rId7" Type="http://schemas.openxmlformats.org/officeDocument/2006/relationships/image" Target="../media/image114.wmf" /><Relationship Id="rId2" Type="http://schemas.openxmlformats.org/officeDocument/2006/relationships/slideLayout" Target="../slideLayouts/slideLayout7.xml" /><Relationship Id="rId1" Type="http://schemas.openxmlformats.org/officeDocument/2006/relationships/vmlDrawing" Target="../drawings/vmlDrawing16.vml" /><Relationship Id="rId6" Type="http://schemas.openxmlformats.org/officeDocument/2006/relationships/oleObject" Target="../embeddings/oleObject42.bin" /><Relationship Id="rId5" Type="http://schemas.openxmlformats.org/officeDocument/2006/relationships/image" Target="../media/image117.png" /><Relationship Id="rId4" Type="http://schemas.openxmlformats.org/officeDocument/2006/relationships/image" Target="../media/image116.png" /></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Layout" Target="../slideLayouts/slideLayout13.xml" /><Relationship Id="rId1" Type="http://schemas.openxmlformats.org/officeDocument/2006/relationships/vmlDrawing" Target="../drawings/vmlDrawing3.vml" /><Relationship Id="rId6" Type="http://schemas.openxmlformats.org/officeDocument/2006/relationships/image" Target="../media/image7.emf" /><Relationship Id="rId5" Type="http://schemas.openxmlformats.org/officeDocument/2006/relationships/oleObject" Target="../embeddings/oleObject5.bin" /><Relationship Id="rId4" Type="http://schemas.openxmlformats.org/officeDocument/2006/relationships/image" Target="../media/image6.emf" /></Relationships>
</file>

<file path=ppt/slides/_rels/slide50.xml.rels><?xml version="1.0" encoding="UTF-8" standalone="yes"?>
<Relationships xmlns="http://schemas.openxmlformats.org/package/2006/relationships"><Relationship Id="rId3" Type="http://schemas.openxmlformats.org/officeDocument/2006/relationships/image" Target="../media/image119.png" /><Relationship Id="rId2" Type="http://schemas.openxmlformats.org/officeDocument/2006/relationships/image" Target="../media/image118.png" /><Relationship Id="rId1" Type="http://schemas.openxmlformats.org/officeDocument/2006/relationships/slideLayout" Target="../slideLayouts/slideLayout7.xml" /><Relationship Id="rId4" Type="http://schemas.openxmlformats.org/officeDocument/2006/relationships/image" Target="../media/image120.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112.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image" Target="../media/image121.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123.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3" Type="http://schemas.openxmlformats.org/officeDocument/2006/relationships/image" Target="../media/image125.png" /><Relationship Id="rId2" Type="http://schemas.openxmlformats.org/officeDocument/2006/relationships/image" Target="../media/image124.png" /><Relationship Id="rId1" Type="http://schemas.openxmlformats.org/officeDocument/2006/relationships/slideLayout" Target="../slideLayouts/slideLayout7.xml" /><Relationship Id="rId6" Type="http://schemas.openxmlformats.org/officeDocument/2006/relationships/image" Target="../media/image128.png" /><Relationship Id="rId5" Type="http://schemas.openxmlformats.org/officeDocument/2006/relationships/image" Target="../media/image127.png" /><Relationship Id="rId4" Type="http://schemas.openxmlformats.org/officeDocument/2006/relationships/image" Target="../media/image126.png" /></Relationships>
</file>

<file path=ppt/slides/_rels/slide56.xml.rels><?xml version="1.0" encoding="UTF-8" standalone="yes"?>
<Relationships xmlns="http://schemas.openxmlformats.org/package/2006/relationships"><Relationship Id="rId2" Type="http://schemas.openxmlformats.org/officeDocument/2006/relationships/image" Target="../media/image129.png"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3" Type="http://schemas.openxmlformats.org/officeDocument/2006/relationships/image" Target="../media/image131.png" /><Relationship Id="rId2" Type="http://schemas.openxmlformats.org/officeDocument/2006/relationships/image" Target="../media/image130.png" /><Relationship Id="rId1" Type="http://schemas.openxmlformats.org/officeDocument/2006/relationships/slideLayout" Target="../slideLayouts/slideLayout7.xml" /><Relationship Id="rId4" Type="http://schemas.openxmlformats.org/officeDocument/2006/relationships/image" Target="../media/image132.png" /></Relationships>
</file>

<file path=ppt/slides/_rels/slide58.xml.rels><?xml version="1.0" encoding="UTF-8" standalone="yes"?>
<Relationships xmlns="http://schemas.openxmlformats.org/package/2006/relationships"><Relationship Id="rId3" Type="http://schemas.openxmlformats.org/officeDocument/2006/relationships/image" Target="../media/image134.png" /><Relationship Id="rId2" Type="http://schemas.openxmlformats.org/officeDocument/2006/relationships/image" Target="../media/image133.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3" Type="http://schemas.openxmlformats.org/officeDocument/2006/relationships/image" Target="../media/image136.png" /><Relationship Id="rId2" Type="http://schemas.openxmlformats.org/officeDocument/2006/relationships/image" Target="../media/image13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image" Target="../media/image138.png" /><Relationship Id="rId2" Type="http://schemas.openxmlformats.org/officeDocument/2006/relationships/image" Target="../media/image137.png" /><Relationship Id="rId1" Type="http://schemas.openxmlformats.org/officeDocument/2006/relationships/slideLayout" Target="../slideLayouts/slideLayout7.xml" /><Relationship Id="rId4" Type="http://schemas.openxmlformats.org/officeDocument/2006/relationships/image" Target="../media/image139.png" /></Relationships>
</file>

<file path=ppt/slides/_rels/slide61.xml.rels><?xml version="1.0" encoding="UTF-8" standalone="yes"?>
<Relationships xmlns="http://schemas.openxmlformats.org/package/2006/relationships"><Relationship Id="rId3" Type="http://schemas.openxmlformats.org/officeDocument/2006/relationships/image" Target="../media/image141.png" /><Relationship Id="rId2" Type="http://schemas.openxmlformats.org/officeDocument/2006/relationships/image" Target="../media/image140.png" /><Relationship Id="rId1" Type="http://schemas.openxmlformats.org/officeDocument/2006/relationships/slideLayout" Target="../slideLayouts/slideLayout7.xml" /><Relationship Id="rId4" Type="http://schemas.openxmlformats.org/officeDocument/2006/relationships/image" Target="../media/image142.png" /></Relationships>
</file>

<file path=ppt/slides/_rels/slide62.xml.rels><?xml version="1.0" encoding="UTF-8" standalone="yes"?>
<Relationships xmlns="http://schemas.openxmlformats.org/package/2006/relationships"><Relationship Id="rId3" Type="http://schemas.openxmlformats.org/officeDocument/2006/relationships/image" Target="../media/image144.png" /><Relationship Id="rId2" Type="http://schemas.openxmlformats.org/officeDocument/2006/relationships/image" Target="../media/image143.png" /><Relationship Id="rId1" Type="http://schemas.openxmlformats.org/officeDocument/2006/relationships/slideLayout" Target="../slideLayouts/slideLayout7.xml" /><Relationship Id="rId4" Type="http://schemas.openxmlformats.org/officeDocument/2006/relationships/image" Target="../media/image145.png" /></Relationships>
</file>

<file path=ppt/slides/_rels/slide63.xml.rels><?xml version="1.0" encoding="UTF-8" standalone="yes"?>
<Relationships xmlns="http://schemas.openxmlformats.org/package/2006/relationships"><Relationship Id="rId2" Type="http://schemas.openxmlformats.org/officeDocument/2006/relationships/image" Target="../media/image143.png"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3.bin" /><Relationship Id="rId2" Type="http://schemas.openxmlformats.org/officeDocument/2006/relationships/slideLayout" Target="../slideLayouts/slideLayout7.xml" /><Relationship Id="rId1" Type="http://schemas.openxmlformats.org/officeDocument/2006/relationships/vmlDrawing" Target="../drawings/vmlDrawing17.vml" /><Relationship Id="rId6" Type="http://schemas.openxmlformats.org/officeDocument/2006/relationships/image" Target="../media/image148.png" /><Relationship Id="rId5" Type="http://schemas.openxmlformats.org/officeDocument/2006/relationships/image" Target="../media/image147.png" /><Relationship Id="rId4" Type="http://schemas.openxmlformats.org/officeDocument/2006/relationships/image" Target="../media/image146.wmf" /></Relationships>
</file>

<file path=ppt/slides/_rels/slide65.xml.rels><?xml version="1.0" encoding="UTF-8" standalone="yes"?>
<Relationships xmlns="http://schemas.openxmlformats.org/package/2006/relationships"><Relationship Id="rId3" Type="http://schemas.openxmlformats.org/officeDocument/2006/relationships/image" Target="../media/image150.png" /><Relationship Id="rId2" Type="http://schemas.openxmlformats.org/officeDocument/2006/relationships/image" Target="../media/image149.png"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image" Target="../media/image151.png"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3" Type="http://schemas.openxmlformats.org/officeDocument/2006/relationships/image" Target="../media/image153.png" /><Relationship Id="rId2" Type="http://schemas.openxmlformats.org/officeDocument/2006/relationships/image" Target="../media/image152.png"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3" Type="http://schemas.openxmlformats.org/officeDocument/2006/relationships/image" Target="../media/image155.png" /><Relationship Id="rId2" Type="http://schemas.openxmlformats.org/officeDocument/2006/relationships/image" Target="../media/image154.png"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3" Type="http://schemas.openxmlformats.org/officeDocument/2006/relationships/image" Target="../media/image109.png" /><Relationship Id="rId2" Type="http://schemas.openxmlformats.org/officeDocument/2006/relationships/image" Target="../media/image108.png" /><Relationship Id="rId1" Type="http://schemas.openxmlformats.org/officeDocument/2006/relationships/slideLayout" Target="../slideLayouts/slideLayout7.xml" /><Relationship Id="rId5" Type="http://schemas.openxmlformats.org/officeDocument/2006/relationships/image" Target="../media/image111.png" /><Relationship Id="rId4" Type="http://schemas.openxmlformats.org/officeDocument/2006/relationships/image" Target="../media/image110.png"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157.png" /><Relationship Id="rId2" Type="http://schemas.openxmlformats.org/officeDocument/2006/relationships/image" Target="../media/image156.png" /><Relationship Id="rId1" Type="http://schemas.openxmlformats.org/officeDocument/2006/relationships/slideLayout" Target="../slideLayouts/slideLayout7.xml" /><Relationship Id="rId4" Type="http://schemas.openxmlformats.org/officeDocument/2006/relationships/image" Target="../media/image158.png" /></Relationships>
</file>

<file path=ppt/slides/_rels/slide71.xml.rels><?xml version="1.0" encoding="UTF-8" standalone="yes"?>
<Relationships xmlns="http://schemas.openxmlformats.org/package/2006/relationships"><Relationship Id="rId3" Type="http://schemas.openxmlformats.org/officeDocument/2006/relationships/image" Target="../media/image160.png" /><Relationship Id="rId2" Type="http://schemas.openxmlformats.org/officeDocument/2006/relationships/image" Target="../media/image159.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9117FDC-FBFE-50EA-26ED-A299825CAAE5}"/>
              </a:ext>
            </a:extLst>
          </p:cNvPr>
          <p:cNvSpPr>
            <a:spLocks noGrp="1" noChangeArrowheads="1"/>
          </p:cNvSpPr>
          <p:nvPr>
            <p:ph type="ctrTitle"/>
          </p:nvPr>
        </p:nvSpPr>
        <p:spPr/>
        <p:txBody>
          <a:bodyPr/>
          <a:lstStyle/>
          <a:p>
            <a:pPr eaLnBrk="1" hangingPunct="1"/>
            <a:r>
              <a:rPr lang="zh-CN" altLang="en-US"/>
              <a:t>第一讲 气动力和力矩</a:t>
            </a:r>
          </a:p>
        </p:txBody>
      </p:sp>
      <p:sp>
        <p:nvSpPr>
          <p:cNvPr id="5123" name="Rectangle 3">
            <a:extLst>
              <a:ext uri="{FF2B5EF4-FFF2-40B4-BE49-F238E27FC236}">
                <a16:creationId xmlns:a16="http://schemas.microsoft.com/office/drawing/2014/main" id="{C2CA8B0E-89A1-6D68-E7DE-60E02B5D7478}"/>
              </a:ext>
            </a:extLst>
          </p:cNvPr>
          <p:cNvSpPr>
            <a:spLocks noGrp="1" noChangeArrowheads="1"/>
          </p:cNvSpPr>
          <p:nvPr>
            <p:ph type="subTitle" idx="1"/>
          </p:nvPr>
        </p:nvSpPr>
        <p:spPr>
          <a:xfrm>
            <a:off x="1700213" y="5445125"/>
            <a:ext cx="6400800" cy="792163"/>
          </a:xfrm>
        </p:spPr>
        <p:txBody>
          <a:bodyPr/>
          <a:lstStyle/>
          <a:p>
            <a:pPr marL="0" indent="0" algn="r" eaLnBrk="1" hangingPunct="1"/>
            <a:r>
              <a:rPr lang="zh-CN" altLang="en-US" sz="4000">
                <a:solidFill>
                  <a:schemeClr val="folHlink"/>
                </a:solidFill>
              </a:rPr>
              <a:t>吴了泥</a:t>
            </a:r>
            <a:endParaRPr lang="en-US" altLang="zh-CN" sz="4000">
              <a:solidFill>
                <a:schemeClr val="folHlink"/>
              </a:solidFill>
            </a:endParaRPr>
          </a:p>
          <a:p>
            <a:pPr marL="0" indent="0" algn="r" eaLnBrk="1" hangingPunct="1"/>
            <a:endParaRPr lang="zh-CN" altLang="en-US" sz="4000">
              <a:solidFill>
                <a:schemeClr val="folHlink"/>
              </a:solidFill>
            </a:endParaRPr>
          </a:p>
        </p:txBody>
      </p:sp>
      <p:sp>
        <p:nvSpPr>
          <p:cNvPr id="5124" name="Rectangle 4">
            <a:extLst>
              <a:ext uri="{FF2B5EF4-FFF2-40B4-BE49-F238E27FC236}">
                <a16:creationId xmlns:a16="http://schemas.microsoft.com/office/drawing/2014/main" id="{943D0AB4-6E8C-86A4-9A4C-F24AFDCCF225}"/>
              </a:ext>
            </a:extLst>
          </p:cNvPr>
          <p:cNvSpPr>
            <a:spLocks noChangeArrowheads="1"/>
          </p:cNvSpPr>
          <p:nvPr/>
        </p:nvSpPr>
        <p:spPr bwMode="auto">
          <a:xfrm>
            <a:off x="3563938" y="3284538"/>
            <a:ext cx="55451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r>
              <a:rPr lang="en-US" altLang="zh-CN" sz="3600">
                <a:latin typeface="Tahoma" panose="020B0604030504040204" pitchFamily="34" charset="0"/>
                <a:ea typeface="楷体_GB2312" pitchFamily="49" charset="-122"/>
              </a:rPr>
              <a:t>——</a:t>
            </a:r>
            <a:r>
              <a:rPr lang="zh-CN" altLang="en-US" sz="3600">
                <a:latin typeface="楷体_GB2312" pitchFamily="49" charset="-122"/>
                <a:ea typeface="楷体_GB2312" pitchFamily="49" charset="-122"/>
              </a:rPr>
              <a:t>纵向气动力和力矩</a:t>
            </a:r>
          </a:p>
          <a:p>
            <a:pPr eaLnBrk="1" hangingPunct="1">
              <a:buClrTx/>
              <a:buSzTx/>
              <a:buFontTx/>
              <a:buNone/>
            </a:pPr>
            <a:r>
              <a:rPr lang="en-US" altLang="zh-CN" sz="3600">
                <a:latin typeface="Tahoma" panose="020B0604030504040204" pitchFamily="34" charset="0"/>
                <a:ea typeface="楷体_GB2312" pitchFamily="49" charset="-122"/>
              </a:rPr>
              <a:t>——</a:t>
            </a:r>
            <a:r>
              <a:rPr lang="zh-CN" altLang="en-US" sz="3600">
                <a:latin typeface="楷体_GB2312" pitchFamily="49" charset="-122"/>
                <a:ea typeface="楷体_GB2312" pitchFamily="49" charset="-122"/>
              </a:rPr>
              <a:t>横侧向气动力和力矩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a:extLst>
              <a:ext uri="{FF2B5EF4-FFF2-40B4-BE49-F238E27FC236}">
                <a16:creationId xmlns:a16="http://schemas.microsoft.com/office/drawing/2014/main" id="{62FF7E8B-046E-EF42-E022-A152607A5769}"/>
              </a:ext>
            </a:extLst>
          </p:cNvPr>
          <p:cNvSpPr>
            <a:spLocks noGrp="1" noChangeArrowheads="1"/>
          </p:cNvSpPr>
          <p:nvPr>
            <p:ph type="body" idx="1"/>
          </p:nvPr>
        </p:nvSpPr>
        <p:spPr>
          <a:xfrm>
            <a:off x="250825" y="1517650"/>
            <a:ext cx="8704263" cy="5080000"/>
          </a:xfrm>
        </p:spPr>
        <p:txBody>
          <a:bodyPr/>
          <a:lstStyle/>
          <a:p>
            <a:pPr eaLnBrk="1" hangingPunct="1">
              <a:lnSpc>
                <a:spcPct val="90000"/>
              </a:lnSpc>
            </a:pPr>
            <a:r>
              <a:rPr lang="zh-CN" altLang="en-US" sz="2800">
                <a:effectLst>
                  <a:outerShdw blurRad="38100" dist="38100" dir="2700000" algn="tl">
                    <a:srgbClr val="FFFFFF"/>
                  </a:outerShdw>
                </a:effectLst>
                <a:latin typeface="宋体" panose="02010600030101010101" pitchFamily="2" charset="-122"/>
              </a:rPr>
              <a:t>刚体飞机，空间运动，有</a:t>
            </a:r>
            <a:r>
              <a:rPr lang="en-US" altLang="zh-CN" sz="2800">
                <a:effectLst>
                  <a:outerShdw blurRad="38100" dist="38100" dir="2700000" algn="tl">
                    <a:srgbClr val="FFFFFF"/>
                  </a:outerShdw>
                </a:effectLst>
                <a:latin typeface="宋体" panose="02010600030101010101" pitchFamily="2" charset="-122"/>
              </a:rPr>
              <a:t>6</a:t>
            </a:r>
            <a:r>
              <a:rPr lang="zh-CN" altLang="en-US" sz="2800">
                <a:effectLst>
                  <a:outerShdw blurRad="38100" dist="38100" dir="2700000" algn="tl">
                    <a:srgbClr val="FFFFFF"/>
                  </a:outerShdw>
                </a:effectLst>
                <a:latin typeface="宋体" panose="02010600030101010101" pitchFamily="2" charset="-122"/>
              </a:rPr>
              <a:t>个自由度：</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沿</a:t>
            </a:r>
            <a:r>
              <a:rPr lang="en-US" altLang="zh-CN" sz="2800">
                <a:effectLst>
                  <a:outerShdw blurRad="38100" dist="38100" dir="2700000" algn="tl">
                    <a:srgbClr val="FFFFFF"/>
                  </a:outerShdw>
                </a:effectLst>
                <a:latin typeface="宋体" panose="02010600030101010101" pitchFamily="2" charset="-122"/>
              </a:rPr>
              <a:t>x</a:t>
            </a:r>
            <a:r>
              <a:rPr lang="zh-CN" altLang="en-US" sz="2800">
                <a:effectLst>
                  <a:outerShdw blurRad="38100" dist="38100" dir="2700000" algn="tl">
                    <a:srgbClr val="FFFFFF"/>
                  </a:outerShdw>
                </a:effectLst>
                <a:latin typeface="宋体" panose="02010600030101010101" pitchFamily="2" charset="-122"/>
              </a:rPr>
              <a:t>、</a:t>
            </a:r>
            <a:r>
              <a:rPr lang="en-US" altLang="zh-CN" sz="2800">
                <a:effectLst>
                  <a:outerShdw blurRad="38100" dist="38100" dir="2700000" algn="tl">
                    <a:srgbClr val="FFFFFF"/>
                  </a:outerShdw>
                </a:effectLst>
                <a:latin typeface="宋体" panose="02010600030101010101" pitchFamily="2" charset="-122"/>
              </a:rPr>
              <a:t>y</a:t>
            </a:r>
            <a:r>
              <a:rPr lang="zh-CN" altLang="en-US" sz="2800">
                <a:effectLst>
                  <a:outerShdw blurRad="38100" dist="38100" dir="2700000" algn="tl">
                    <a:srgbClr val="FFFFFF"/>
                  </a:outerShdw>
                </a:effectLst>
                <a:latin typeface="宋体" panose="02010600030101010101" pitchFamily="2" charset="-122"/>
              </a:rPr>
              <a:t>、</a:t>
            </a:r>
            <a:r>
              <a:rPr lang="en-US" altLang="zh-CN" sz="2800">
                <a:effectLst>
                  <a:outerShdw blurRad="38100" dist="38100" dir="2700000" algn="tl">
                    <a:srgbClr val="FFFFFF"/>
                  </a:outerShdw>
                </a:effectLst>
                <a:latin typeface="宋体" panose="02010600030101010101" pitchFamily="2" charset="-122"/>
              </a:rPr>
              <a:t>z</a:t>
            </a:r>
            <a:r>
              <a:rPr lang="zh-CN" altLang="en-US" sz="2800">
                <a:effectLst>
                  <a:outerShdw blurRad="38100" dist="38100" dir="2700000" algn="tl">
                    <a:srgbClr val="FFFFFF"/>
                  </a:outerShdw>
                </a:effectLst>
                <a:latin typeface="宋体" panose="02010600030101010101" pitchFamily="2" charset="-122"/>
              </a:rPr>
              <a:t>轴的线运动（前后</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上下</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左右）</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绕</a:t>
            </a:r>
            <a:r>
              <a:rPr lang="en-US" altLang="zh-CN" sz="2800">
                <a:effectLst>
                  <a:outerShdw blurRad="38100" dist="38100" dir="2700000" algn="tl">
                    <a:srgbClr val="FFFFFF"/>
                  </a:outerShdw>
                </a:effectLst>
                <a:latin typeface="宋体" panose="02010600030101010101" pitchFamily="2" charset="-122"/>
              </a:rPr>
              <a:t>x</a:t>
            </a:r>
            <a:r>
              <a:rPr lang="zh-CN" altLang="en-US" sz="2800">
                <a:effectLst>
                  <a:outerShdw blurRad="38100" dist="38100" dir="2700000" algn="tl">
                    <a:srgbClr val="FFFFFF"/>
                  </a:outerShdw>
                </a:effectLst>
                <a:latin typeface="宋体" panose="02010600030101010101" pitchFamily="2" charset="-122"/>
              </a:rPr>
              <a:t>、</a:t>
            </a:r>
            <a:r>
              <a:rPr lang="en-US" altLang="zh-CN" sz="2800">
                <a:effectLst>
                  <a:outerShdw blurRad="38100" dist="38100" dir="2700000" algn="tl">
                    <a:srgbClr val="FFFFFF"/>
                  </a:outerShdw>
                </a:effectLst>
                <a:latin typeface="宋体" panose="02010600030101010101" pitchFamily="2" charset="-122"/>
              </a:rPr>
              <a:t>y</a:t>
            </a:r>
            <a:r>
              <a:rPr lang="zh-CN" altLang="en-US" sz="2800">
                <a:effectLst>
                  <a:outerShdw blurRad="38100" dist="38100" dir="2700000" algn="tl">
                    <a:srgbClr val="FFFFFF"/>
                  </a:outerShdw>
                </a:effectLst>
                <a:latin typeface="宋体" panose="02010600030101010101" pitchFamily="2" charset="-122"/>
              </a:rPr>
              <a:t>、</a:t>
            </a:r>
            <a:r>
              <a:rPr lang="en-US" altLang="zh-CN" sz="2800">
                <a:effectLst>
                  <a:outerShdw blurRad="38100" dist="38100" dir="2700000" algn="tl">
                    <a:srgbClr val="FFFFFF"/>
                  </a:outerShdw>
                </a:effectLst>
                <a:latin typeface="宋体" panose="02010600030101010101" pitchFamily="2" charset="-122"/>
              </a:rPr>
              <a:t>z</a:t>
            </a:r>
            <a:r>
              <a:rPr lang="zh-CN" altLang="en-US" sz="2800">
                <a:effectLst>
                  <a:outerShdw blurRad="38100" dist="38100" dir="2700000" algn="tl">
                    <a:srgbClr val="FFFFFF"/>
                  </a:outerShdw>
                </a:effectLst>
                <a:latin typeface="宋体" panose="02010600030101010101" pitchFamily="2" charset="-122"/>
              </a:rPr>
              <a:t>轴的转动角运动（俯仰</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滚转</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偏航</a:t>
            </a:r>
            <a:r>
              <a:rPr lang="en-US" altLang="zh-CN" sz="2800">
                <a:effectLst>
                  <a:outerShdw blurRad="38100" dist="38100" dir="2700000" algn="tl">
                    <a:srgbClr val="FFFFFF"/>
                  </a:outerShdw>
                </a:effectLst>
                <a:latin typeface="宋体" panose="02010600030101010101" pitchFamily="2" charset="-122"/>
              </a:rPr>
              <a:t>)</a:t>
            </a:r>
          </a:p>
          <a:p>
            <a:pPr eaLnBrk="1" hangingPunct="1">
              <a:lnSpc>
                <a:spcPct val="90000"/>
              </a:lnSpc>
            </a:pPr>
            <a:r>
              <a:rPr lang="zh-CN" altLang="en-US" sz="2800">
                <a:effectLst>
                  <a:outerShdw blurRad="38100" dist="38100" dir="2700000" algn="tl">
                    <a:srgbClr val="FFFFFF"/>
                  </a:outerShdw>
                </a:effectLst>
                <a:latin typeface="宋体" panose="02010600030101010101" pitchFamily="2" charset="-122"/>
              </a:rPr>
              <a:t>飞机有一个对称面：纵向剖面，几何对称、质量对称</a:t>
            </a:r>
          </a:p>
          <a:p>
            <a:pPr eaLnBrk="1" hangingPunct="1">
              <a:lnSpc>
                <a:spcPct val="9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纵向运动</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速度</a:t>
            </a:r>
            <a:r>
              <a:rPr lang="en-US" altLang="zh-CN" sz="2800">
                <a:effectLst>
                  <a:outerShdw blurRad="38100" dist="38100" dir="2700000" algn="tl">
                    <a:srgbClr val="FFFFFF"/>
                  </a:outerShdw>
                </a:effectLst>
                <a:latin typeface="宋体" panose="02010600030101010101" pitchFamily="2" charset="-122"/>
              </a:rPr>
              <a:t>V</a:t>
            </a:r>
            <a:r>
              <a:rPr lang="zh-CN" altLang="en-US" sz="2800">
                <a:effectLst>
                  <a:outerShdw blurRad="38100" dist="38100" dir="2700000" algn="tl">
                    <a:srgbClr val="FFFFFF"/>
                  </a:outerShdw>
                </a:effectLst>
                <a:latin typeface="宋体" panose="02010600030101010101" pitchFamily="2" charset="-122"/>
              </a:rPr>
              <a:t>，高度</a:t>
            </a:r>
            <a:r>
              <a:rPr lang="en-US" altLang="zh-CN" sz="2800">
                <a:effectLst>
                  <a:outerShdw blurRad="38100" dist="38100" dir="2700000" algn="tl">
                    <a:srgbClr val="FFFFFF"/>
                  </a:outerShdw>
                </a:effectLst>
                <a:latin typeface="宋体" panose="02010600030101010101" pitchFamily="2" charset="-122"/>
              </a:rPr>
              <a:t>H</a:t>
            </a:r>
            <a:r>
              <a:rPr lang="zh-CN" altLang="en-US" sz="2800">
                <a:effectLst>
                  <a:outerShdw blurRad="38100" dist="38100" dir="2700000" algn="tl">
                    <a:srgbClr val="FFFFFF"/>
                  </a:outerShdw>
                </a:effectLst>
                <a:latin typeface="宋体" panose="02010600030101010101" pitchFamily="2" charset="-122"/>
              </a:rPr>
              <a:t>，俯仰角</a:t>
            </a:r>
            <a:r>
              <a:rPr lang="zh-CN" altLang="en-US" sz="2800">
                <a:effectLst>
                  <a:outerShdw blurRad="38100" dist="38100" dir="2700000" algn="tl">
                    <a:srgbClr val="FFFFFF"/>
                  </a:outerShdw>
                </a:effectLst>
                <a:latin typeface="宋体" panose="02010600030101010101" pitchFamily="2" charset="-122"/>
                <a:sym typeface="Symbol" panose="05050102010706020507" pitchFamily="18" charset="2"/>
              </a:rPr>
              <a:t></a:t>
            </a:r>
          </a:p>
          <a:p>
            <a:pPr eaLnBrk="1" hangingPunct="1">
              <a:lnSpc>
                <a:spcPct val="9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2.</a:t>
            </a:r>
            <a:r>
              <a:rPr lang="zh-CN" altLang="en-US" sz="2800">
                <a:solidFill>
                  <a:srgbClr val="990033"/>
                </a:solidFill>
                <a:effectLst>
                  <a:outerShdw blurRad="38100" dist="38100" dir="2700000" algn="tl">
                    <a:srgbClr val="000000"/>
                  </a:outerShdw>
                </a:effectLst>
                <a:latin typeface="宋体" panose="02010600030101010101" pitchFamily="2" charset="-122"/>
              </a:rPr>
              <a:t>横航向运动</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质心的侧向移动，偏航角，滚转角</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纵向、横航向内部各变量之间的气动交联较强</a:t>
            </a:r>
          </a:p>
          <a:p>
            <a:pPr eaLnBrk="1" hangingPunct="1">
              <a:lnSpc>
                <a:spcPct val="9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纵向与横航向之间的气动交联较弱，可以简化分析</a:t>
            </a:r>
          </a:p>
        </p:txBody>
      </p:sp>
      <p:sp>
        <p:nvSpPr>
          <p:cNvPr id="14339" name="Rectangle 4">
            <a:extLst>
              <a:ext uri="{FF2B5EF4-FFF2-40B4-BE49-F238E27FC236}">
                <a16:creationId xmlns:a16="http://schemas.microsoft.com/office/drawing/2014/main" id="{E076DC27-B487-C17D-6749-660D7A76C957}"/>
              </a:ext>
            </a:extLst>
          </p:cNvPr>
          <p:cNvSpPr>
            <a:spLocks noGrp="1" noChangeArrowheads="1"/>
          </p:cNvSpPr>
          <p:nvPr>
            <p:ph type="title"/>
          </p:nvPr>
        </p:nvSpPr>
        <p:spPr>
          <a:noFill/>
        </p:spPr>
        <p:txBody>
          <a:bodyPr/>
          <a:lstStyle/>
          <a:p>
            <a:pPr eaLnBrk="1" hangingPunct="1"/>
            <a:r>
              <a:rPr lang="zh-CN" altLang="en-US"/>
              <a:t>飞机的运动自由度</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AB241BB-5ED0-1ABD-58E0-832EDDE1B89C}"/>
              </a:ext>
            </a:extLst>
          </p:cNvPr>
          <p:cNvSpPr>
            <a:spLocks noGrp="1" noChangeArrowheads="1"/>
          </p:cNvSpPr>
          <p:nvPr>
            <p:ph type="title"/>
          </p:nvPr>
        </p:nvSpPr>
        <p:spPr>
          <a:noFill/>
        </p:spPr>
        <p:txBody>
          <a:bodyPr/>
          <a:lstStyle/>
          <a:p>
            <a:pPr eaLnBrk="1" hangingPunct="1"/>
            <a:r>
              <a:rPr lang="zh-CN" altLang="en-US"/>
              <a:t>飞机的气动力和气动力矩计算</a:t>
            </a:r>
            <a:endParaRPr lang="en-US" altLang="zh-CN"/>
          </a:p>
        </p:txBody>
      </p:sp>
      <p:pic>
        <p:nvPicPr>
          <p:cNvPr id="15363" name="Picture 3">
            <a:extLst>
              <a:ext uri="{FF2B5EF4-FFF2-40B4-BE49-F238E27FC236}">
                <a16:creationId xmlns:a16="http://schemas.microsoft.com/office/drawing/2014/main" id="{1C94B0F1-CDB5-5D95-0810-7A4E2FF9A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00213"/>
            <a:ext cx="7921625"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507347A-7512-C613-FEAD-CEB9075932E5}"/>
              </a:ext>
            </a:extLst>
          </p:cNvPr>
          <p:cNvSpPr>
            <a:spLocks noGrp="1" noChangeArrowheads="1"/>
          </p:cNvSpPr>
          <p:nvPr>
            <p:ph type="title"/>
          </p:nvPr>
        </p:nvSpPr>
        <p:spPr>
          <a:noFill/>
        </p:spPr>
        <p:txBody>
          <a:bodyPr/>
          <a:lstStyle/>
          <a:p>
            <a:pPr eaLnBrk="1" hangingPunct="1"/>
            <a:r>
              <a:rPr lang="zh-CN" altLang="en-US"/>
              <a:t>飞机的气动力和气动力矩计算</a:t>
            </a:r>
            <a:endParaRPr lang="en-US" altLang="zh-CN"/>
          </a:p>
        </p:txBody>
      </p:sp>
      <p:graphicFrame>
        <p:nvGraphicFramePr>
          <p:cNvPr id="16387" name="Object 11">
            <a:extLst>
              <a:ext uri="{FF2B5EF4-FFF2-40B4-BE49-F238E27FC236}">
                <a16:creationId xmlns:a16="http://schemas.microsoft.com/office/drawing/2014/main" id="{A664144D-E34B-5145-E59B-7631CF295B6B}"/>
              </a:ext>
            </a:extLst>
          </p:cNvPr>
          <p:cNvGraphicFramePr>
            <a:graphicFrameLocks noGrp="1" noChangeAspect="1"/>
          </p:cNvGraphicFramePr>
          <p:nvPr>
            <p:ph idx="1"/>
          </p:nvPr>
        </p:nvGraphicFramePr>
        <p:xfrm>
          <a:off x="2325688" y="4659313"/>
          <a:ext cx="5834062" cy="895350"/>
        </p:xfrm>
        <a:graphic>
          <a:graphicData uri="http://schemas.openxmlformats.org/presentationml/2006/ole">
            <mc:AlternateContent xmlns:mc="http://schemas.openxmlformats.org/markup-compatibility/2006">
              <mc:Choice xmlns:v="urn:schemas-microsoft-com:vml" Requires="v">
                <p:oleObj spid="_x0000_s4097" name="公式" r:id="rId3" imgW="2565400" imgH="393700" progId="Equation.3">
                  <p:embed/>
                </p:oleObj>
              </mc:Choice>
              <mc:Fallback>
                <p:oleObj name="公式" r:id="rId3" imgW="2565400" imgH="393700" progId="Equation.3">
                  <p:embed/>
                  <p:pic>
                    <p:nvPicPr>
                      <p:cNvPr id="16387" name="Object 11">
                        <a:extLst>
                          <a:ext uri="{FF2B5EF4-FFF2-40B4-BE49-F238E27FC236}">
                            <a16:creationId xmlns:a16="http://schemas.microsoft.com/office/drawing/2014/main" id="{A664144D-E34B-5145-E59B-7631CF295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88" y="4659313"/>
                        <a:ext cx="5834062"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13">
            <a:extLst>
              <a:ext uri="{FF2B5EF4-FFF2-40B4-BE49-F238E27FC236}">
                <a16:creationId xmlns:a16="http://schemas.microsoft.com/office/drawing/2014/main" id="{FC4E2DF7-B91E-2CB9-1A68-6D63F30B800B}"/>
              </a:ext>
            </a:extLst>
          </p:cNvPr>
          <p:cNvGraphicFramePr>
            <a:graphicFrameLocks noChangeAspect="1"/>
          </p:cNvGraphicFramePr>
          <p:nvPr/>
        </p:nvGraphicFramePr>
        <p:xfrm>
          <a:off x="1571625" y="2219325"/>
          <a:ext cx="2989263" cy="561975"/>
        </p:xfrm>
        <a:graphic>
          <a:graphicData uri="http://schemas.openxmlformats.org/presentationml/2006/ole">
            <mc:AlternateContent xmlns:mc="http://schemas.openxmlformats.org/markup-compatibility/2006">
              <mc:Choice xmlns:v="urn:schemas-microsoft-com:vml" Requires="v">
                <p:oleObj spid="_x0000_s4098" name="公式" r:id="rId5" imgW="1282700" imgH="241300" progId="Equation.3">
                  <p:embed/>
                </p:oleObj>
              </mc:Choice>
              <mc:Fallback>
                <p:oleObj name="公式" r:id="rId5" imgW="1282700" imgH="241300" progId="Equation.3">
                  <p:embed/>
                  <p:pic>
                    <p:nvPicPr>
                      <p:cNvPr id="16388" name="Object 13">
                        <a:extLst>
                          <a:ext uri="{FF2B5EF4-FFF2-40B4-BE49-F238E27FC236}">
                            <a16:creationId xmlns:a16="http://schemas.microsoft.com/office/drawing/2014/main" id="{FC4E2DF7-B91E-2CB9-1A68-6D63F30B80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2219325"/>
                        <a:ext cx="298926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14">
            <a:extLst>
              <a:ext uri="{FF2B5EF4-FFF2-40B4-BE49-F238E27FC236}">
                <a16:creationId xmlns:a16="http://schemas.microsoft.com/office/drawing/2014/main" id="{28F3AAF5-C7A8-3015-49CD-CB5569C3A2C9}"/>
              </a:ext>
            </a:extLst>
          </p:cNvPr>
          <p:cNvGraphicFramePr>
            <a:graphicFrameLocks noChangeAspect="1"/>
          </p:cNvGraphicFramePr>
          <p:nvPr/>
        </p:nvGraphicFramePr>
        <p:xfrm>
          <a:off x="1571625" y="1700213"/>
          <a:ext cx="1984375" cy="531812"/>
        </p:xfrm>
        <a:graphic>
          <a:graphicData uri="http://schemas.openxmlformats.org/presentationml/2006/ole">
            <mc:AlternateContent xmlns:mc="http://schemas.openxmlformats.org/markup-compatibility/2006">
              <mc:Choice xmlns:v="urn:schemas-microsoft-com:vml" Requires="v">
                <p:oleObj spid="_x0000_s4099" name="公式" r:id="rId7" imgW="850900" imgH="228600" progId="Equation.3">
                  <p:embed/>
                </p:oleObj>
              </mc:Choice>
              <mc:Fallback>
                <p:oleObj name="公式" r:id="rId7" imgW="850900" imgH="228600" progId="Equation.3">
                  <p:embed/>
                  <p:pic>
                    <p:nvPicPr>
                      <p:cNvPr id="16389" name="Object 14">
                        <a:extLst>
                          <a:ext uri="{FF2B5EF4-FFF2-40B4-BE49-F238E27FC236}">
                            <a16:creationId xmlns:a16="http://schemas.microsoft.com/office/drawing/2014/main" id="{28F3AAF5-C7A8-3015-49CD-CB5569C3A2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1700213"/>
                        <a:ext cx="19843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15">
            <a:extLst>
              <a:ext uri="{FF2B5EF4-FFF2-40B4-BE49-F238E27FC236}">
                <a16:creationId xmlns:a16="http://schemas.microsoft.com/office/drawing/2014/main" id="{EE79DFA7-C478-EA1D-0E94-180CC14BF0AE}"/>
              </a:ext>
            </a:extLst>
          </p:cNvPr>
          <p:cNvGraphicFramePr>
            <a:graphicFrameLocks noChangeAspect="1"/>
          </p:cNvGraphicFramePr>
          <p:nvPr/>
        </p:nvGraphicFramePr>
        <p:xfrm>
          <a:off x="2195513" y="5478463"/>
          <a:ext cx="5918200" cy="830262"/>
        </p:xfrm>
        <a:graphic>
          <a:graphicData uri="http://schemas.openxmlformats.org/presentationml/2006/ole">
            <mc:AlternateContent xmlns:mc="http://schemas.openxmlformats.org/markup-compatibility/2006">
              <mc:Choice xmlns:v="urn:schemas-microsoft-com:vml" Requires="v">
                <p:oleObj spid="_x0000_s4100" name="公式" r:id="rId9" imgW="2806700" imgH="393700" progId="Equation.3">
                  <p:embed/>
                </p:oleObj>
              </mc:Choice>
              <mc:Fallback>
                <p:oleObj name="公式" r:id="rId9" imgW="2806700" imgH="393700" progId="Equation.3">
                  <p:embed/>
                  <p:pic>
                    <p:nvPicPr>
                      <p:cNvPr id="16390" name="Object 15">
                        <a:extLst>
                          <a:ext uri="{FF2B5EF4-FFF2-40B4-BE49-F238E27FC236}">
                            <a16:creationId xmlns:a16="http://schemas.microsoft.com/office/drawing/2014/main" id="{EE79DFA7-C478-EA1D-0E94-180CC14BF0A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478463"/>
                        <a:ext cx="591820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16">
            <a:extLst>
              <a:ext uri="{FF2B5EF4-FFF2-40B4-BE49-F238E27FC236}">
                <a16:creationId xmlns:a16="http://schemas.microsoft.com/office/drawing/2014/main" id="{B92D3881-4DF8-B1FA-EC8D-FC5C5C7BADAE}"/>
              </a:ext>
            </a:extLst>
          </p:cNvPr>
          <p:cNvGraphicFramePr>
            <a:graphicFrameLocks noChangeAspect="1"/>
          </p:cNvGraphicFramePr>
          <p:nvPr/>
        </p:nvGraphicFramePr>
        <p:xfrm>
          <a:off x="2209800" y="3933825"/>
          <a:ext cx="5891213" cy="830263"/>
        </p:xfrm>
        <a:graphic>
          <a:graphicData uri="http://schemas.openxmlformats.org/presentationml/2006/ole">
            <mc:AlternateContent xmlns:mc="http://schemas.openxmlformats.org/markup-compatibility/2006">
              <mc:Choice xmlns:v="urn:schemas-microsoft-com:vml" Requires="v">
                <p:oleObj spid="_x0000_s4101" name="公式" r:id="rId11" imgW="2794000" imgH="393700" progId="Equation.3">
                  <p:embed/>
                </p:oleObj>
              </mc:Choice>
              <mc:Fallback>
                <p:oleObj name="公式" r:id="rId11" imgW="2794000" imgH="393700" progId="Equation.3">
                  <p:embed/>
                  <p:pic>
                    <p:nvPicPr>
                      <p:cNvPr id="16391" name="Object 16">
                        <a:extLst>
                          <a:ext uri="{FF2B5EF4-FFF2-40B4-BE49-F238E27FC236}">
                            <a16:creationId xmlns:a16="http://schemas.microsoft.com/office/drawing/2014/main" id="{B92D3881-4DF8-B1FA-EC8D-FC5C5C7BAD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9800" y="3933825"/>
                        <a:ext cx="5891213"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7">
            <a:extLst>
              <a:ext uri="{FF2B5EF4-FFF2-40B4-BE49-F238E27FC236}">
                <a16:creationId xmlns:a16="http://schemas.microsoft.com/office/drawing/2014/main" id="{173C2F45-C0F1-B57F-F982-EAE595EEA052}"/>
              </a:ext>
            </a:extLst>
          </p:cNvPr>
          <p:cNvGraphicFramePr>
            <a:graphicFrameLocks noChangeAspect="1"/>
          </p:cNvGraphicFramePr>
          <p:nvPr/>
        </p:nvGraphicFramePr>
        <p:xfrm>
          <a:off x="1571625" y="2852738"/>
          <a:ext cx="1541463" cy="531812"/>
        </p:xfrm>
        <a:graphic>
          <a:graphicData uri="http://schemas.openxmlformats.org/presentationml/2006/ole">
            <mc:AlternateContent xmlns:mc="http://schemas.openxmlformats.org/markup-compatibility/2006">
              <mc:Choice xmlns:v="urn:schemas-microsoft-com:vml" Requires="v">
                <p:oleObj spid="_x0000_s4102" name="公式" r:id="rId13" imgW="660400" imgH="228600" progId="Equation.3">
                  <p:embed/>
                </p:oleObj>
              </mc:Choice>
              <mc:Fallback>
                <p:oleObj name="公式" r:id="rId13" imgW="660400" imgH="228600" progId="Equation.3">
                  <p:embed/>
                  <p:pic>
                    <p:nvPicPr>
                      <p:cNvPr id="16392" name="Object 17">
                        <a:extLst>
                          <a:ext uri="{FF2B5EF4-FFF2-40B4-BE49-F238E27FC236}">
                            <a16:creationId xmlns:a16="http://schemas.microsoft.com/office/drawing/2014/main" id="{173C2F45-C0F1-B57F-F982-EAE595EEA0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1625" y="2852738"/>
                        <a:ext cx="1541463"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8">
            <a:extLst>
              <a:ext uri="{FF2B5EF4-FFF2-40B4-BE49-F238E27FC236}">
                <a16:creationId xmlns:a16="http://schemas.microsoft.com/office/drawing/2014/main" id="{A841DBF1-B279-0A8C-5986-AD34FDE466CD}"/>
              </a:ext>
            </a:extLst>
          </p:cNvPr>
          <p:cNvGraphicFramePr>
            <a:graphicFrameLocks noChangeAspect="1"/>
          </p:cNvGraphicFramePr>
          <p:nvPr/>
        </p:nvGraphicFramePr>
        <p:xfrm>
          <a:off x="5653088" y="2003425"/>
          <a:ext cx="2989262" cy="561975"/>
        </p:xfrm>
        <a:graphic>
          <a:graphicData uri="http://schemas.openxmlformats.org/presentationml/2006/ole">
            <mc:AlternateContent xmlns:mc="http://schemas.openxmlformats.org/markup-compatibility/2006">
              <mc:Choice xmlns:v="urn:schemas-microsoft-com:vml" Requires="v">
                <p:oleObj spid="_x0000_s4103" name="公式" r:id="rId15" imgW="1282700" imgH="241300" progId="Equation.3">
                  <p:embed/>
                </p:oleObj>
              </mc:Choice>
              <mc:Fallback>
                <p:oleObj name="公式" r:id="rId15" imgW="1282700" imgH="241300" progId="Equation.3">
                  <p:embed/>
                  <p:pic>
                    <p:nvPicPr>
                      <p:cNvPr id="16393" name="Object 18">
                        <a:extLst>
                          <a:ext uri="{FF2B5EF4-FFF2-40B4-BE49-F238E27FC236}">
                            <a16:creationId xmlns:a16="http://schemas.microsoft.com/office/drawing/2014/main" id="{A841DBF1-B279-0A8C-5986-AD34FDE466C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3088" y="2003425"/>
                        <a:ext cx="29892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9">
            <a:extLst>
              <a:ext uri="{FF2B5EF4-FFF2-40B4-BE49-F238E27FC236}">
                <a16:creationId xmlns:a16="http://schemas.microsoft.com/office/drawing/2014/main" id="{FDC6CEE3-9DAE-AC9B-43BF-905458ECBE36}"/>
              </a:ext>
            </a:extLst>
          </p:cNvPr>
          <p:cNvGraphicFramePr>
            <a:graphicFrameLocks noChangeAspect="1"/>
          </p:cNvGraphicFramePr>
          <p:nvPr/>
        </p:nvGraphicFramePr>
        <p:xfrm>
          <a:off x="5622925" y="1498600"/>
          <a:ext cx="3049588" cy="561975"/>
        </p:xfrm>
        <a:graphic>
          <a:graphicData uri="http://schemas.openxmlformats.org/presentationml/2006/ole">
            <mc:AlternateContent xmlns:mc="http://schemas.openxmlformats.org/markup-compatibility/2006">
              <mc:Choice xmlns:v="urn:schemas-microsoft-com:vml" Requires="v">
                <p:oleObj spid="_x0000_s4104" name="公式" r:id="rId17" imgW="1308100" imgH="241300" progId="Equation.3">
                  <p:embed/>
                </p:oleObj>
              </mc:Choice>
              <mc:Fallback>
                <p:oleObj name="公式" r:id="rId17" imgW="1308100" imgH="241300" progId="Equation.3">
                  <p:embed/>
                  <p:pic>
                    <p:nvPicPr>
                      <p:cNvPr id="16394" name="Object 19">
                        <a:extLst>
                          <a:ext uri="{FF2B5EF4-FFF2-40B4-BE49-F238E27FC236}">
                            <a16:creationId xmlns:a16="http://schemas.microsoft.com/office/drawing/2014/main" id="{FDC6CEE3-9DAE-AC9B-43BF-905458ECBE3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22925" y="1498600"/>
                        <a:ext cx="30495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5" name="Object 20">
            <a:extLst>
              <a:ext uri="{FF2B5EF4-FFF2-40B4-BE49-F238E27FC236}">
                <a16:creationId xmlns:a16="http://schemas.microsoft.com/office/drawing/2014/main" id="{4EFCA1C5-5CCB-318D-A3B1-326D42ADC12D}"/>
              </a:ext>
            </a:extLst>
          </p:cNvPr>
          <p:cNvGraphicFramePr>
            <a:graphicFrameLocks noChangeAspect="1"/>
          </p:cNvGraphicFramePr>
          <p:nvPr/>
        </p:nvGraphicFramePr>
        <p:xfrm>
          <a:off x="5651500" y="2579688"/>
          <a:ext cx="3024188" cy="561975"/>
        </p:xfrm>
        <a:graphic>
          <a:graphicData uri="http://schemas.openxmlformats.org/presentationml/2006/ole">
            <mc:AlternateContent xmlns:mc="http://schemas.openxmlformats.org/markup-compatibility/2006">
              <mc:Choice xmlns:v="urn:schemas-microsoft-com:vml" Requires="v">
                <p:oleObj spid="_x0000_s4105" name="公式" r:id="rId19" imgW="1358310" imgH="241195" progId="Equation.3">
                  <p:embed/>
                </p:oleObj>
              </mc:Choice>
              <mc:Fallback>
                <p:oleObj name="公式" r:id="rId19" imgW="1358310" imgH="241195" progId="Equation.3">
                  <p:embed/>
                  <p:pic>
                    <p:nvPicPr>
                      <p:cNvPr id="16395" name="Object 20">
                        <a:extLst>
                          <a:ext uri="{FF2B5EF4-FFF2-40B4-BE49-F238E27FC236}">
                            <a16:creationId xmlns:a16="http://schemas.microsoft.com/office/drawing/2014/main" id="{4EFCA1C5-5CCB-318D-A3B1-326D42ADC12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51500" y="2579688"/>
                        <a:ext cx="30241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21" name="Rectangle 21">
            <a:extLst>
              <a:ext uri="{FF2B5EF4-FFF2-40B4-BE49-F238E27FC236}">
                <a16:creationId xmlns:a16="http://schemas.microsoft.com/office/drawing/2014/main" id="{76F38F1A-E4E2-ECC1-B909-A24C6ECE84C0}"/>
              </a:ext>
            </a:extLst>
          </p:cNvPr>
          <p:cNvSpPr>
            <a:spLocks noChangeArrowheads="1"/>
          </p:cNvSpPr>
          <p:nvPr/>
        </p:nvSpPr>
        <p:spPr bwMode="auto">
          <a:xfrm>
            <a:off x="0" y="1700213"/>
            <a:ext cx="1403350" cy="457200"/>
          </a:xfrm>
          <a:prstGeom prst="rect">
            <a:avLst/>
          </a:prstGeom>
          <a:noFill/>
          <a:ln w="9525">
            <a:noFill/>
            <a:miter lim="800000"/>
            <a:headEnd/>
            <a:tailEnd/>
          </a:ln>
          <a:effectLst/>
        </p:spPr>
        <p:txBody>
          <a:bodyPr wrap="none">
            <a:spAutoFit/>
          </a:bodyPr>
          <a:lstStyle/>
          <a:p>
            <a:pPr marL="457200" indent="-457200" eaLnBrk="1" hangingPunct="1">
              <a:spcBef>
                <a:spcPct val="20000"/>
              </a:spcBef>
              <a:defRPr/>
            </a:pPr>
            <a:r>
              <a:rPr kumimoji="1" lang="zh-CN" altLang="en-US" b="1">
                <a:effectLst>
                  <a:outerShdw blurRad="38100" dist="38100" dir="2700000" algn="tl">
                    <a:srgbClr val="FFFFFF"/>
                  </a:outerShdw>
                </a:effectLst>
              </a:rPr>
              <a:t>阻力系数</a:t>
            </a:r>
            <a:endParaRPr kumimoji="1" lang="en-US" altLang="zh-CN" b="1">
              <a:effectLst>
                <a:outerShdw blurRad="38100" dist="38100" dir="2700000" algn="tl">
                  <a:srgbClr val="FFFFFF"/>
                </a:outerShdw>
              </a:effectLst>
            </a:endParaRPr>
          </a:p>
        </p:txBody>
      </p:sp>
      <p:sp>
        <p:nvSpPr>
          <p:cNvPr id="358422" name="Rectangle 22">
            <a:extLst>
              <a:ext uri="{FF2B5EF4-FFF2-40B4-BE49-F238E27FC236}">
                <a16:creationId xmlns:a16="http://schemas.microsoft.com/office/drawing/2014/main" id="{AA079269-CA88-D4F5-7A53-03F2E60C6D56}"/>
              </a:ext>
            </a:extLst>
          </p:cNvPr>
          <p:cNvSpPr>
            <a:spLocks noChangeArrowheads="1"/>
          </p:cNvSpPr>
          <p:nvPr/>
        </p:nvSpPr>
        <p:spPr bwMode="auto">
          <a:xfrm>
            <a:off x="0" y="2276475"/>
            <a:ext cx="1403350" cy="457200"/>
          </a:xfrm>
          <a:prstGeom prst="rect">
            <a:avLst/>
          </a:prstGeom>
          <a:noFill/>
          <a:ln w="9525">
            <a:noFill/>
            <a:miter lim="800000"/>
            <a:headEnd/>
            <a:tailEnd/>
          </a:ln>
          <a:effectLst/>
        </p:spPr>
        <p:txBody>
          <a:bodyPr wrap="none">
            <a:spAutoFit/>
          </a:bodyPr>
          <a:lstStyle/>
          <a:p>
            <a:pPr marL="457200" indent="-457200" eaLnBrk="1" hangingPunct="1">
              <a:spcBef>
                <a:spcPct val="20000"/>
              </a:spcBef>
              <a:defRPr/>
            </a:pPr>
            <a:r>
              <a:rPr kumimoji="1" lang="zh-CN" altLang="en-US" b="1">
                <a:effectLst>
                  <a:outerShdw blurRad="38100" dist="38100" dir="2700000" algn="tl">
                    <a:srgbClr val="FFFFFF"/>
                  </a:outerShdw>
                </a:effectLst>
              </a:rPr>
              <a:t>升力系数</a:t>
            </a:r>
            <a:endParaRPr kumimoji="1" lang="en-US" altLang="zh-CN" b="1">
              <a:effectLst>
                <a:outerShdw blurRad="38100" dist="38100" dir="2700000" algn="tl">
                  <a:srgbClr val="FFFFFF"/>
                </a:outerShdw>
              </a:effectLst>
            </a:endParaRPr>
          </a:p>
        </p:txBody>
      </p:sp>
      <p:sp>
        <p:nvSpPr>
          <p:cNvPr id="358423" name="Rectangle 23">
            <a:extLst>
              <a:ext uri="{FF2B5EF4-FFF2-40B4-BE49-F238E27FC236}">
                <a16:creationId xmlns:a16="http://schemas.microsoft.com/office/drawing/2014/main" id="{9DEB4028-B958-0B81-3B25-A21E7A46F261}"/>
              </a:ext>
            </a:extLst>
          </p:cNvPr>
          <p:cNvSpPr>
            <a:spLocks noChangeArrowheads="1"/>
          </p:cNvSpPr>
          <p:nvPr/>
        </p:nvSpPr>
        <p:spPr bwMode="auto">
          <a:xfrm>
            <a:off x="0" y="2852738"/>
            <a:ext cx="1403350" cy="457200"/>
          </a:xfrm>
          <a:prstGeom prst="rect">
            <a:avLst/>
          </a:prstGeom>
          <a:noFill/>
          <a:ln w="9525">
            <a:noFill/>
            <a:miter lim="800000"/>
            <a:headEnd/>
            <a:tailEnd/>
          </a:ln>
          <a:effectLst/>
        </p:spPr>
        <p:txBody>
          <a:bodyPr wrap="none">
            <a:spAutoFit/>
          </a:bodyPr>
          <a:lstStyle>
            <a:lvl1pPr marL="457200" indent="-457200">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1" lang="zh-CN" altLang="en-US" b="1">
                <a:effectLst>
                  <a:outerShdw blurRad="38100" dist="38100" dir="2700000" algn="tl">
                    <a:srgbClr val="FFFFFF"/>
                  </a:outerShdw>
                </a:effectLst>
              </a:rPr>
              <a:t>侧力系数</a:t>
            </a:r>
            <a:endParaRPr kumimoji="1" lang="en-US" altLang="zh-CN" b="1">
              <a:effectLst>
                <a:outerShdw blurRad="38100" dist="38100" dir="2700000" algn="tl">
                  <a:srgbClr val="FFFFFF"/>
                </a:outerShdw>
              </a:effectLst>
            </a:endParaRPr>
          </a:p>
        </p:txBody>
      </p:sp>
      <p:sp>
        <p:nvSpPr>
          <p:cNvPr id="358424" name="Rectangle 24">
            <a:extLst>
              <a:ext uri="{FF2B5EF4-FFF2-40B4-BE49-F238E27FC236}">
                <a16:creationId xmlns:a16="http://schemas.microsoft.com/office/drawing/2014/main" id="{D7BA7FDA-46D7-EF47-BBB8-EA13270DD42B}"/>
              </a:ext>
            </a:extLst>
          </p:cNvPr>
          <p:cNvSpPr>
            <a:spLocks noChangeArrowheads="1"/>
          </p:cNvSpPr>
          <p:nvPr/>
        </p:nvSpPr>
        <p:spPr bwMode="auto">
          <a:xfrm>
            <a:off x="0" y="4076700"/>
            <a:ext cx="2012950" cy="457200"/>
          </a:xfrm>
          <a:prstGeom prst="rect">
            <a:avLst/>
          </a:prstGeom>
          <a:noFill/>
          <a:ln w="9525">
            <a:noFill/>
            <a:miter lim="800000"/>
            <a:headEnd/>
            <a:tailEnd/>
          </a:ln>
          <a:effectLst/>
        </p:spPr>
        <p:txBody>
          <a:bodyPr wrap="none">
            <a:spAutoFit/>
          </a:bodyPr>
          <a:lstStyle>
            <a:lvl1pPr marL="457200" indent="-457200">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1" lang="zh-CN" altLang="en-US" b="1">
                <a:effectLst>
                  <a:outerShdw blurRad="38100" dist="38100" dir="2700000" algn="tl">
                    <a:srgbClr val="FFFFFF"/>
                  </a:outerShdw>
                </a:effectLst>
              </a:rPr>
              <a:t>滚转力矩系数</a:t>
            </a:r>
            <a:endParaRPr kumimoji="1" lang="en-US" altLang="zh-CN" b="1">
              <a:effectLst>
                <a:outerShdw blurRad="38100" dist="38100" dir="2700000" algn="tl">
                  <a:srgbClr val="FFFFFF"/>
                </a:outerShdw>
              </a:effectLst>
            </a:endParaRPr>
          </a:p>
        </p:txBody>
      </p:sp>
      <p:sp>
        <p:nvSpPr>
          <p:cNvPr id="358425" name="Rectangle 25">
            <a:extLst>
              <a:ext uri="{FF2B5EF4-FFF2-40B4-BE49-F238E27FC236}">
                <a16:creationId xmlns:a16="http://schemas.microsoft.com/office/drawing/2014/main" id="{4971821F-8153-13DF-2C37-C36AEF4BF5C0}"/>
              </a:ext>
            </a:extLst>
          </p:cNvPr>
          <p:cNvSpPr>
            <a:spLocks noChangeArrowheads="1"/>
          </p:cNvSpPr>
          <p:nvPr/>
        </p:nvSpPr>
        <p:spPr bwMode="auto">
          <a:xfrm>
            <a:off x="0" y="4797425"/>
            <a:ext cx="2012950" cy="457200"/>
          </a:xfrm>
          <a:prstGeom prst="rect">
            <a:avLst/>
          </a:prstGeom>
          <a:noFill/>
          <a:ln w="9525">
            <a:noFill/>
            <a:miter lim="800000"/>
            <a:headEnd/>
            <a:tailEnd/>
          </a:ln>
          <a:effectLst/>
        </p:spPr>
        <p:txBody>
          <a:bodyPr wrap="none">
            <a:spAutoFit/>
          </a:bodyPr>
          <a:lstStyle/>
          <a:p>
            <a:pPr marL="457200" indent="-457200" eaLnBrk="1" hangingPunct="1">
              <a:spcBef>
                <a:spcPct val="20000"/>
              </a:spcBef>
              <a:defRPr/>
            </a:pPr>
            <a:r>
              <a:rPr kumimoji="1" lang="zh-CN" altLang="en-US" b="1">
                <a:effectLst>
                  <a:outerShdw blurRad="38100" dist="38100" dir="2700000" algn="tl">
                    <a:srgbClr val="FFFFFF"/>
                  </a:outerShdw>
                </a:effectLst>
              </a:rPr>
              <a:t>俯仰力矩系数</a:t>
            </a:r>
            <a:endParaRPr kumimoji="1" lang="en-US" altLang="zh-CN" b="1">
              <a:effectLst>
                <a:outerShdw blurRad="38100" dist="38100" dir="2700000" algn="tl">
                  <a:srgbClr val="FFFFFF"/>
                </a:outerShdw>
              </a:effectLst>
            </a:endParaRPr>
          </a:p>
        </p:txBody>
      </p:sp>
      <p:sp>
        <p:nvSpPr>
          <p:cNvPr id="358426" name="Rectangle 26">
            <a:extLst>
              <a:ext uri="{FF2B5EF4-FFF2-40B4-BE49-F238E27FC236}">
                <a16:creationId xmlns:a16="http://schemas.microsoft.com/office/drawing/2014/main" id="{C1426550-1D0B-7F0D-0785-E65A902E4706}"/>
              </a:ext>
            </a:extLst>
          </p:cNvPr>
          <p:cNvSpPr>
            <a:spLocks noChangeArrowheads="1"/>
          </p:cNvSpPr>
          <p:nvPr/>
        </p:nvSpPr>
        <p:spPr bwMode="auto">
          <a:xfrm>
            <a:off x="0" y="5589588"/>
            <a:ext cx="2012950" cy="457200"/>
          </a:xfrm>
          <a:prstGeom prst="rect">
            <a:avLst/>
          </a:prstGeom>
          <a:noFill/>
          <a:ln w="9525">
            <a:noFill/>
            <a:miter lim="800000"/>
            <a:headEnd/>
            <a:tailEnd/>
          </a:ln>
          <a:effectLst/>
        </p:spPr>
        <p:txBody>
          <a:bodyPr wrap="none">
            <a:spAutoFit/>
          </a:bodyPr>
          <a:lstStyle/>
          <a:p>
            <a:pPr marL="457200" indent="-457200" eaLnBrk="1" hangingPunct="1">
              <a:spcBef>
                <a:spcPct val="20000"/>
              </a:spcBef>
              <a:defRPr/>
            </a:pPr>
            <a:r>
              <a:rPr kumimoji="1" lang="zh-CN" altLang="en-US" b="1">
                <a:effectLst>
                  <a:outerShdw blurRad="38100" dist="38100" dir="2700000" algn="tl">
                    <a:srgbClr val="FFFFFF"/>
                  </a:outerShdw>
                </a:effectLst>
              </a:rPr>
              <a:t>偏航力矩系数</a:t>
            </a:r>
            <a:endParaRPr kumimoji="1" lang="en-US" altLang="zh-CN" b="1">
              <a:effectLst>
                <a:outerShdw blurRad="38100" dist="38100" dir="2700000" algn="tl">
                  <a:srgbClr val="FFFFFF"/>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02D7504-A6F0-5785-EB68-2BF2341045F5}"/>
              </a:ext>
            </a:extLst>
          </p:cNvPr>
          <p:cNvSpPr>
            <a:spLocks noGrp="1" noChangeArrowheads="1"/>
          </p:cNvSpPr>
          <p:nvPr>
            <p:ph type="title"/>
          </p:nvPr>
        </p:nvSpPr>
        <p:spPr>
          <a:noFill/>
        </p:spPr>
        <p:txBody>
          <a:bodyPr/>
          <a:lstStyle/>
          <a:p>
            <a:pPr eaLnBrk="1" hangingPunct="1"/>
            <a:r>
              <a:rPr lang="zh-CN" altLang="en-US"/>
              <a:t>飞机的气动力和气动力矩计算</a:t>
            </a:r>
            <a:endParaRPr lang="en-US" altLang="zh-CN"/>
          </a:p>
        </p:txBody>
      </p:sp>
      <p:sp>
        <p:nvSpPr>
          <p:cNvPr id="343045" name="Rectangle 5">
            <a:extLst>
              <a:ext uri="{FF2B5EF4-FFF2-40B4-BE49-F238E27FC236}">
                <a16:creationId xmlns:a16="http://schemas.microsoft.com/office/drawing/2014/main" id="{F7584228-40B2-9934-53E2-E3410658C162}"/>
              </a:ext>
            </a:extLst>
          </p:cNvPr>
          <p:cNvSpPr>
            <a:spLocks noChangeArrowheads="1"/>
          </p:cNvSpPr>
          <p:nvPr/>
        </p:nvSpPr>
        <p:spPr bwMode="auto">
          <a:xfrm>
            <a:off x="250825" y="1517650"/>
            <a:ext cx="8704263" cy="5080000"/>
          </a:xfrm>
          <a:prstGeom prst="rect">
            <a:avLst/>
          </a:prstGeom>
          <a:noFill/>
          <a:ln w="9525">
            <a:noFill/>
            <a:miter lim="800000"/>
            <a:headEnd/>
            <a:tailEnd/>
          </a:ln>
          <a:effectLst/>
        </p:spPr>
        <p:txBody>
          <a:bodyPr/>
          <a:lstStyle>
            <a:lvl1pPr>
              <a:defRPr sz="2400">
                <a:solidFill>
                  <a:schemeClr val="tx1"/>
                </a:solidFill>
                <a:latin typeface="宋体" panose="02010600030101010101" pitchFamily="2" charset="-122"/>
                <a:ea typeface="宋体" panose="02010600030101010101" pitchFamily="2" charset="-122"/>
              </a:defRPr>
            </a:lvl1pPr>
            <a:lvl2pPr marL="19050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气动数据反映到飞机运动方程中主要是以三个力和三个力矩形式给出的，即：阻力</a:t>
            </a:r>
            <a:r>
              <a:rPr kumimoji="1" lang="en-US" altLang="zh-CN" b="1">
                <a:effectLst>
                  <a:outerShdw blurRad="38100" dist="38100" dir="2700000" algn="tl">
                    <a:srgbClr val="FFFFFF"/>
                  </a:outerShdw>
                </a:effectLst>
                <a:latin typeface="Times New Roman" panose="02020603050405020304" pitchFamily="18" charset="0"/>
              </a:rPr>
              <a:t>D</a:t>
            </a:r>
            <a:r>
              <a:rPr kumimoji="1" lang="zh-CN" altLang="en-US" b="1">
                <a:effectLst>
                  <a:outerShdw blurRad="38100" dist="38100" dir="2700000" algn="tl">
                    <a:srgbClr val="FFFFFF"/>
                  </a:outerShdw>
                </a:effectLst>
                <a:latin typeface="Times New Roman" panose="02020603050405020304" pitchFamily="18" charset="0"/>
              </a:rPr>
              <a:t>、侧力</a:t>
            </a:r>
            <a:r>
              <a:rPr kumimoji="1" lang="en-US" altLang="zh-CN" b="1">
                <a:effectLst>
                  <a:outerShdw blurRad="38100" dist="38100" dir="2700000" algn="tl">
                    <a:srgbClr val="FFFFFF"/>
                  </a:outerShdw>
                </a:effectLst>
                <a:latin typeface="Times New Roman" panose="02020603050405020304" pitchFamily="18" charset="0"/>
              </a:rPr>
              <a:t>Y</a:t>
            </a:r>
            <a:r>
              <a:rPr kumimoji="1" lang="zh-CN" altLang="en-US" b="1">
                <a:effectLst>
                  <a:outerShdw blurRad="38100" dist="38100" dir="2700000" algn="tl">
                    <a:srgbClr val="FFFFFF"/>
                  </a:outerShdw>
                </a:effectLst>
                <a:latin typeface="Times New Roman" panose="02020603050405020304" pitchFamily="18" charset="0"/>
              </a:rPr>
              <a:t>、升力</a:t>
            </a:r>
            <a:r>
              <a:rPr kumimoji="1" lang="en-US" altLang="zh-CN" b="1">
                <a:effectLst>
                  <a:outerShdw blurRad="38100" dist="38100" dir="2700000" algn="tl">
                    <a:srgbClr val="FFFFFF"/>
                  </a:outerShdw>
                </a:effectLst>
                <a:latin typeface="Times New Roman" panose="02020603050405020304" pitchFamily="18" charset="0"/>
              </a:rPr>
              <a:t>L</a:t>
            </a:r>
            <a:r>
              <a:rPr kumimoji="1" lang="zh-CN" altLang="en-US" b="1">
                <a:effectLst>
                  <a:outerShdw blurRad="38100" dist="38100" dir="2700000" algn="tl">
                    <a:srgbClr val="FFFFFF"/>
                  </a:outerShdw>
                </a:effectLst>
                <a:latin typeface="Times New Roman" panose="02020603050405020304" pitchFamily="18" charset="0"/>
              </a:rPr>
              <a:t>、滚转力矩</a:t>
            </a:r>
            <a:r>
              <a:rPr kumimoji="1" lang="en-US" altLang="zh-CN" b="1">
                <a:effectLst>
                  <a:outerShdw blurRad="38100" dist="38100" dir="2700000" algn="tl">
                    <a:srgbClr val="FFFFFF"/>
                  </a:outerShdw>
                </a:effectLst>
                <a:latin typeface="Times New Roman" panose="02020603050405020304" pitchFamily="18" charset="0"/>
              </a:rPr>
              <a:t>R</a:t>
            </a:r>
            <a:r>
              <a:rPr kumimoji="1" lang="zh-CN" altLang="en-US" b="1">
                <a:effectLst>
                  <a:outerShdw blurRad="38100" dist="38100" dir="2700000" algn="tl">
                    <a:srgbClr val="FFFFFF"/>
                  </a:outerShdw>
                </a:effectLst>
                <a:latin typeface="Times New Roman" panose="02020603050405020304" pitchFamily="18" charset="0"/>
              </a:rPr>
              <a:t>、俯仰力矩</a:t>
            </a:r>
            <a:r>
              <a:rPr kumimoji="1" lang="en-US" altLang="zh-CN" b="1">
                <a:effectLst>
                  <a:outerShdw blurRad="38100" dist="38100" dir="2700000" algn="tl">
                    <a:srgbClr val="FFFFFF"/>
                  </a:outerShdw>
                </a:effectLst>
                <a:latin typeface="Times New Roman" panose="02020603050405020304" pitchFamily="18" charset="0"/>
              </a:rPr>
              <a:t>M</a:t>
            </a:r>
            <a:r>
              <a:rPr kumimoji="1" lang="zh-CN" altLang="en-US" b="1">
                <a:effectLst>
                  <a:outerShdw blurRad="38100" dist="38100" dir="2700000" algn="tl">
                    <a:srgbClr val="FFFFFF"/>
                  </a:outerShdw>
                </a:effectLst>
                <a:latin typeface="Times New Roman" panose="02020603050405020304" pitchFamily="18" charset="0"/>
              </a:rPr>
              <a:t>、偏航力矩</a:t>
            </a:r>
            <a:r>
              <a:rPr kumimoji="1" lang="en-US" altLang="zh-CN" b="1">
                <a:effectLst>
                  <a:outerShdw blurRad="38100" dist="38100" dir="2700000" algn="tl">
                    <a:srgbClr val="FFFFFF"/>
                  </a:outerShdw>
                </a:effectLst>
                <a:latin typeface="Times New Roman" panose="02020603050405020304" pitchFamily="18" charset="0"/>
              </a:rPr>
              <a:t>N</a:t>
            </a:r>
            <a:r>
              <a:rPr kumimoji="1" lang="zh-CN" altLang="en-US" b="1">
                <a:effectLst>
                  <a:outerShdw blurRad="38100" dist="38100" dir="2700000" algn="tl">
                    <a:srgbClr val="FFFFFF"/>
                  </a:outerShdw>
                </a:effectLst>
                <a:latin typeface="Times New Roman" panose="02020603050405020304" pitchFamily="18" charset="0"/>
              </a:rPr>
              <a:t>。这些气动力</a:t>
            </a:r>
            <a:r>
              <a:rPr kumimoji="1" lang="en-US" altLang="zh-CN" b="1">
                <a:effectLst>
                  <a:outerShdw blurRad="38100" dist="38100" dir="2700000" algn="tl">
                    <a:srgbClr val="FFFFFF"/>
                  </a:outerShdw>
                </a:effectLst>
                <a:latin typeface="Times New Roman" panose="02020603050405020304" pitchFamily="18" charset="0"/>
              </a:rPr>
              <a:t>(</a:t>
            </a:r>
            <a:r>
              <a:rPr kumimoji="1" lang="zh-CN" altLang="en-US" b="1">
                <a:effectLst>
                  <a:outerShdw blurRad="38100" dist="38100" dir="2700000" algn="tl">
                    <a:srgbClr val="FFFFFF"/>
                  </a:outerShdw>
                </a:effectLst>
                <a:latin typeface="Times New Roman" panose="02020603050405020304" pitchFamily="18" charset="0"/>
              </a:rPr>
              <a:t>力矩</a:t>
            </a:r>
            <a:r>
              <a:rPr kumimoji="1" lang="en-US" altLang="zh-CN" b="1">
                <a:effectLst>
                  <a:outerShdw blurRad="38100" dist="38100" dir="2700000" algn="tl">
                    <a:srgbClr val="FFFFFF"/>
                  </a:outerShdw>
                </a:effectLst>
                <a:latin typeface="Times New Roman" panose="02020603050405020304" pitchFamily="18" charset="0"/>
              </a:rPr>
              <a:t>)</a:t>
            </a:r>
            <a:r>
              <a:rPr kumimoji="1" lang="zh-CN" altLang="en-US" b="1">
                <a:effectLst>
                  <a:outerShdw blurRad="38100" dist="38100" dir="2700000" algn="tl">
                    <a:srgbClr val="FFFFFF"/>
                  </a:outerShdw>
                </a:effectLst>
                <a:latin typeface="Times New Roman" panose="02020603050405020304" pitchFamily="18" charset="0"/>
              </a:rPr>
              <a:t>都是随着飞机的状态变化而变化的，计算公式如下：</a:t>
            </a: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阻力：                                            </a:t>
            </a:r>
            <a:endParaRPr kumimoji="1" lang="en-US" altLang="zh-CN" b="1">
              <a:effectLst>
                <a:outerShdw blurRad="38100" dist="38100" dir="2700000" algn="tl">
                  <a:srgbClr val="FFFFFF"/>
                </a:outerShdw>
              </a:effectLst>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侧力：                                            </a:t>
            </a:r>
            <a:endParaRPr kumimoji="1" lang="en-US" altLang="zh-CN" b="1">
              <a:effectLst>
                <a:outerShdw blurRad="38100" dist="38100" dir="2700000" algn="tl">
                  <a:srgbClr val="FFFFFF"/>
                </a:outerShdw>
              </a:effectLst>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升力：                                            </a:t>
            </a:r>
            <a:endParaRPr kumimoji="1" lang="en-US" altLang="zh-CN" b="1">
              <a:effectLst>
                <a:outerShdw blurRad="38100" dist="38100" dir="2700000" algn="tl">
                  <a:srgbClr val="FFFFFF"/>
                </a:outerShdw>
              </a:effectLst>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滚转力矩：                                  </a:t>
            </a:r>
            <a:endParaRPr kumimoji="1" lang="en-US" altLang="zh-CN" b="1">
              <a:effectLst>
                <a:outerShdw blurRad="38100" dist="38100" dir="2700000" algn="tl">
                  <a:srgbClr val="FFFFFF"/>
                </a:outerShdw>
              </a:effectLst>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俯仰力矩：                                       </a:t>
            </a:r>
            <a:endParaRPr kumimoji="1" lang="en-US" altLang="zh-CN" b="1">
              <a:effectLst>
                <a:outerShdw blurRad="38100" dist="38100" dir="2700000" algn="tl">
                  <a:srgbClr val="FFFFFF"/>
                </a:outerShdw>
              </a:effectLst>
              <a:latin typeface="Times New Roman" panose="02020603050405020304" pitchFamily="18" charset="0"/>
            </a:endParaRPr>
          </a:p>
          <a:p>
            <a:pPr lvl="1" eaLnBrk="1" hangingPunct="1">
              <a:spcBef>
                <a:spcPct val="20000"/>
              </a:spcBef>
              <a:buClr>
                <a:schemeClr val="hlink"/>
              </a:buClr>
              <a:buSzPct val="55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偏航力矩：                                        </a:t>
            </a:r>
            <a:endParaRPr kumimoji="1" lang="en-US" altLang="zh-CN" b="1">
              <a:effectLst>
                <a:outerShdw blurRad="38100" dist="38100" dir="2700000" algn="tl">
                  <a:srgbClr val="FFFFFF"/>
                </a:outerShdw>
              </a:effectLst>
              <a:latin typeface="Times New Roman" panose="02020603050405020304" pitchFamily="18" charset="0"/>
            </a:endParaRPr>
          </a:p>
          <a:p>
            <a:pPr eaLnBrk="1" hangingPunct="1">
              <a:lnSpc>
                <a:spcPct val="80000"/>
              </a:lnSpc>
              <a:spcBef>
                <a:spcPct val="20000"/>
              </a:spcBef>
              <a:buClr>
                <a:schemeClr val="folHlink"/>
              </a:buClr>
              <a:buSzPct val="60000"/>
              <a:buFont typeface="Wingdings" panose="05000000000000000000" pitchFamily="2" charset="2"/>
              <a:buChar char="n"/>
            </a:pPr>
            <a:r>
              <a:rPr kumimoji="1" lang="zh-CN" altLang="en-US" b="1">
                <a:effectLst>
                  <a:outerShdw blurRad="38100" dist="38100" dir="2700000" algn="tl">
                    <a:srgbClr val="FFFFFF"/>
                  </a:outerShdw>
                </a:effectLst>
                <a:latin typeface="Times New Roman" panose="02020603050405020304" pitchFamily="18" charset="0"/>
              </a:rPr>
              <a:t>气动力通常是马赫数、迎角、侧滑角的函数，气动力矩是马赫数、迎角、侧滑角、气动舵面的函数。（马赫数是气流速度和当地音速之比，反映空气的压缩性）</a:t>
            </a:r>
          </a:p>
        </p:txBody>
      </p:sp>
      <p:sp>
        <p:nvSpPr>
          <p:cNvPr id="17412" name="Rectangle 7">
            <a:extLst>
              <a:ext uri="{FF2B5EF4-FFF2-40B4-BE49-F238E27FC236}">
                <a16:creationId xmlns:a16="http://schemas.microsoft.com/office/drawing/2014/main" id="{D516DA7D-9DD5-0FE8-4105-F06968D661F5}"/>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7413" name="Object 6">
            <a:extLst>
              <a:ext uri="{FF2B5EF4-FFF2-40B4-BE49-F238E27FC236}">
                <a16:creationId xmlns:a16="http://schemas.microsoft.com/office/drawing/2014/main" id="{0BCE8E69-C975-2BDF-6F1F-7A41455DAB1B}"/>
              </a:ext>
            </a:extLst>
          </p:cNvPr>
          <p:cNvGraphicFramePr>
            <a:graphicFrameLocks noChangeAspect="1"/>
          </p:cNvGraphicFramePr>
          <p:nvPr/>
        </p:nvGraphicFramePr>
        <p:xfrm>
          <a:off x="1763713" y="2684463"/>
          <a:ext cx="1152525" cy="384175"/>
        </p:xfrm>
        <a:graphic>
          <a:graphicData uri="http://schemas.openxmlformats.org/presentationml/2006/ole">
            <mc:AlternateContent xmlns:mc="http://schemas.openxmlformats.org/markup-compatibility/2006">
              <mc:Choice xmlns:v="urn:schemas-microsoft-com:vml" Requires="v">
                <p:oleObj spid="_x0000_s5121" name="公式" r:id="rId3" imgW="660113" imgH="215806" progId="Equation.3">
                  <p:embed/>
                </p:oleObj>
              </mc:Choice>
              <mc:Fallback>
                <p:oleObj name="公式" r:id="rId3" imgW="660113" imgH="215806" progId="Equation.3">
                  <p:embed/>
                  <p:pic>
                    <p:nvPicPr>
                      <p:cNvPr id="17413" name="Object 6">
                        <a:extLst>
                          <a:ext uri="{FF2B5EF4-FFF2-40B4-BE49-F238E27FC236}">
                            <a16:creationId xmlns:a16="http://schemas.microsoft.com/office/drawing/2014/main" id="{0BCE8E69-C975-2BDF-6F1F-7A41455DA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684463"/>
                        <a:ext cx="11525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9">
            <a:extLst>
              <a:ext uri="{FF2B5EF4-FFF2-40B4-BE49-F238E27FC236}">
                <a16:creationId xmlns:a16="http://schemas.microsoft.com/office/drawing/2014/main" id="{157E5EF6-74BA-C716-A22D-3788C8379842}"/>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7415" name="Object 8">
            <a:extLst>
              <a:ext uri="{FF2B5EF4-FFF2-40B4-BE49-F238E27FC236}">
                <a16:creationId xmlns:a16="http://schemas.microsoft.com/office/drawing/2014/main" id="{FB9E4B50-44CD-F891-45B4-A72A062C26B1}"/>
              </a:ext>
            </a:extLst>
          </p:cNvPr>
          <p:cNvGraphicFramePr>
            <a:graphicFrameLocks noChangeAspect="1"/>
          </p:cNvGraphicFramePr>
          <p:nvPr/>
        </p:nvGraphicFramePr>
        <p:xfrm>
          <a:off x="1619250" y="3213100"/>
          <a:ext cx="1152525" cy="407988"/>
        </p:xfrm>
        <a:graphic>
          <a:graphicData uri="http://schemas.openxmlformats.org/presentationml/2006/ole">
            <mc:AlternateContent xmlns:mc="http://schemas.openxmlformats.org/markup-compatibility/2006">
              <mc:Choice xmlns:v="urn:schemas-microsoft-com:vml" Requires="v">
                <p:oleObj spid="_x0000_s5122" name="公式" r:id="rId5" imgW="622030" imgH="215806" progId="Equation.3">
                  <p:embed/>
                </p:oleObj>
              </mc:Choice>
              <mc:Fallback>
                <p:oleObj name="公式" r:id="rId5" imgW="622030" imgH="215806" progId="Equation.3">
                  <p:embed/>
                  <p:pic>
                    <p:nvPicPr>
                      <p:cNvPr id="17415" name="Object 8">
                        <a:extLst>
                          <a:ext uri="{FF2B5EF4-FFF2-40B4-BE49-F238E27FC236}">
                            <a16:creationId xmlns:a16="http://schemas.microsoft.com/office/drawing/2014/main" id="{FB9E4B50-44CD-F891-45B4-A72A062C26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213100"/>
                        <a:ext cx="11525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6" name="Object 10">
            <a:extLst>
              <a:ext uri="{FF2B5EF4-FFF2-40B4-BE49-F238E27FC236}">
                <a16:creationId xmlns:a16="http://schemas.microsoft.com/office/drawing/2014/main" id="{61443C1D-DEB2-0DF8-D2FF-8603B097A0FC}"/>
              </a:ext>
            </a:extLst>
          </p:cNvPr>
          <p:cNvGraphicFramePr>
            <a:graphicFrameLocks noChangeAspect="1"/>
          </p:cNvGraphicFramePr>
          <p:nvPr/>
        </p:nvGraphicFramePr>
        <p:xfrm>
          <a:off x="1619250" y="3644900"/>
          <a:ext cx="1081088" cy="382588"/>
        </p:xfrm>
        <a:graphic>
          <a:graphicData uri="http://schemas.openxmlformats.org/presentationml/2006/ole">
            <mc:AlternateContent xmlns:mc="http://schemas.openxmlformats.org/markup-compatibility/2006">
              <mc:Choice xmlns:v="urn:schemas-microsoft-com:vml" Requires="v">
                <p:oleObj spid="_x0000_s5123" name="公式" r:id="rId7" imgW="622030" imgH="215806" progId="Equation.3">
                  <p:embed/>
                </p:oleObj>
              </mc:Choice>
              <mc:Fallback>
                <p:oleObj name="公式" r:id="rId7" imgW="622030" imgH="215806" progId="Equation.3">
                  <p:embed/>
                  <p:pic>
                    <p:nvPicPr>
                      <p:cNvPr id="17416" name="Object 10">
                        <a:extLst>
                          <a:ext uri="{FF2B5EF4-FFF2-40B4-BE49-F238E27FC236}">
                            <a16:creationId xmlns:a16="http://schemas.microsoft.com/office/drawing/2014/main" id="{61443C1D-DEB2-0DF8-D2FF-8603B097A0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644900"/>
                        <a:ext cx="10810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13">
            <a:extLst>
              <a:ext uri="{FF2B5EF4-FFF2-40B4-BE49-F238E27FC236}">
                <a16:creationId xmlns:a16="http://schemas.microsoft.com/office/drawing/2014/main" id="{28C6A0FC-071B-26DC-5279-B07AF1C3D6A2}"/>
              </a:ext>
            </a:extLst>
          </p:cNvPr>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7418" name="Object 12">
            <a:extLst>
              <a:ext uri="{FF2B5EF4-FFF2-40B4-BE49-F238E27FC236}">
                <a16:creationId xmlns:a16="http://schemas.microsoft.com/office/drawing/2014/main" id="{32E15702-B1B4-820E-8EEB-E5BA9B78679F}"/>
              </a:ext>
            </a:extLst>
          </p:cNvPr>
          <p:cNvGraphicFramePr>
            <a:graphicFrameLocks noChangeAspect="1"/>
          </p:cNvGraphicFramePr>
          <p:nvPr/>
        </p:nvGraphicFramePr>
        <p:xfrm>
          <a:off x="2195513" y="4076700"/>
          <a:ext cx="2136775" cy="376238"/>
        </p:xfrm>
        <a:graphic>
          <a:graphicData uri="http://schemas.openxmlformats.org/presentationml/2006/ole">
            <mc:AlternateContent xmlns:mc="http://schemas.openxmlformats.org/markup-compatibility/2006">
              <mc:Choice xmlns:v="urn:schemas-microsoft-com:vml" Requires="v">
                <p:oleObj spid="_x0000_s5124" name="公式" r:id="rId9" imgW="1079032" imgH="241195" progId="Equation.3">
                  <p:embed/>
                </p:oleObj>
              </mc:Choice>
              <mc:Fallback>
                <p:oleObj name="公式" r:id="rId9" imgW="1079032" imgH="241195" progId="Equation.3">
                  <p:embed/>
                  <p:pic>
                    <p:nvPicPr>
                      <p:cNvPr id="17418" name="Object 12">
                        <a:extLst>
                          <a:ext uri="{FF2B5EF4-FFF2-40B4-BE49-F238E27FC236}">
                            <a16:creationId xmlns:a16="http://schemas.microsoft.com/office/drawing/2014/main" id="{32E15702-B1B4-820E-8EEB-E5BA9B7867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076700"/>
                        <a:ext cx="21367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9" name="Rectangle 15">
            <a:extLst>
              <a:ext uri="{FF2B5EF4-FFF2-40B4-BE49-F238E27FC236}">
                <a16:creationId xmlns:a16="http://schemas.microsoft.com/office/drawing/2014/main" id="{19FA8D66-57AC-6FE7-10ED-0CB3FDD469D1}"/>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7420" name="Object 14">
            <a:extLst>
              <a:ext uri="{FF2B5EF4-FFF2-40B4-BE49-F238E27FC236}">
                <a16:creationId xmlns:a16="http://schemas.microsoft.com/office/drawing/2014/main" id="{AA3ED273-21C5-085A-87CC-C8DE82E1A68B}"/>
              </a:ext>
            </a:extLst>
          </p:cNvPr>
          <p:cNvGraphicFramePr>
            <a:graphicFrameLocks noChangeAspect="1"/>
          </p:cNvGraphicFramePr>
          <p:nvPr/>
        </p:nvGraphicFramePr>
        <p:xfrm>
          <a:off x="2195513" y="4481513"/>
          <a:ext cx="1368425" cy="387350"/>
        </p:xfrm>
        <a:graphic>
          <a:graphicData uri="http://schemas.openxmlformats.org/presentationml/2006/ole">
            <mc:AlternateContent xmlns:mc="http://schemas.openxmlformats.org/markup-compatibility/2006">
              <mc:Choice xmlns:v="urn:schemas-microsoft-com:vml" Requires="v">
                <p:oleObj spid="_x0000_s5125" name="公式" r:id="rId11" imgW="787058" imgH="215806" progId="Equation.3">
                  <p:embed/>
                </p:oleObj>
              </mc:Choice>
              <mc:Fallback>
                <p:oleObj name="公式" r:id="rId11" imgW="787058" imgH="215806" progId="Equation.3">
                  <p:embed/>
                  <p:pic>
                    <p:nvPicPr>
                      <p:cNvPr id="17420" name="Object 14">
                        <a:extLst>
                          <a:ext uri="{FF2B5EF4-FFF2-40B4-BE49-F238E27FC236}">
                            <a16:creationId xmlns:a16="http://schemas.microsoft.com/office/drawing/2014/main" id="{AA3ED273-21C5-085A-87CC-C8DE82E1A6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4481513"/>
                        <a:ext cx="13684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1" name="Rectangle 17">
            <a:extLst>
              <a:ext uri="{FF2B5EF4-FFF2-40B4-BE49-F238E27FC236}">
                <a16:creationId xmlns:a16="http://schemas.microsoft.com/office/drawing/2014/main" id="{B431BB9B-E185-9F4D-366C-77DE892C4656}"/>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7422" name="Object 16">
            <a:extLst>
              <a:ext uri="{FF2B5EF4-FFF2-40B4-BE49-F238E27FC236}">
                <a16:creationId xmlns:a16="http://schemas.microsoft.com/office/drawing/2014/main" id="{0D83E9AB-0554-800D-E95F-1CE62E06C921}"/>
              </a:ext>
            </a:extLst>
          </p:cNvPr>
          <p:cNvGraphicFramePr>
            <a:graphicFrameLocks noChangeAspect="1"/>
          </p:cNvGraphicFramePr>
          <p:nvPr/>
        </p:nvGraphicFramePr>
        <p:xfrm>
          <a:off x="2195513" y="4864100"/>
          <a:ext cx="1439862" cy="436563"/>
        </p:xfrm>
        <a:graphic>
          <a:graphicData uri="http://schemas.openxmlformats.org/presentationml/2006/ole">
            <mc:AlternateContent xmlns:mc="http://schemas.openxmlformats.org/markup-compatibility/2006">
              <mc:Choice xmlns:v="urn:schemas-microsoft-com:vml" Requires="v">
                <p:oleObj spid="_x0000_s5126" name="公式" r:id="rId13" imgW="749300" imgH="228600" progId="Equation.3">
                  <p:embed/>
                </p:oleObj>
              </mc:Choice>
              <mc:Fallback>
                <p:oleObj name="公式" r:id="rId13" imgW="749300" imgH="228600" progId="Equation.3">
                  <p:embed/>
                  <p:pic>
                    <p:nvPicPr>
                      <p:cNvPr id="17422" name="Object 16">
                        <a:extLst>
                          <a:ext uri="{FF2B5EF4-FFF2-40B4-BE49-F238E27FC236}">
                            <a16:creationId xmlns:a16="http://schemas.microsoft.com/office/drawing/2014/main" id="{0D83E9AB-0554-800D-E95F-1CE62E06C9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4864100"/>
                        <a:ext cx="1439862"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7BEB5C-2999-F671-A9D0-6C5FB8F33532}"/>
              </a:ext>
            </a:extLst>
          </p:cNvPr>
          <p:cNvSpPr>
            <a:spLocks noGrp="1" noChangeArrowheads="1"/>
          </p:cNvSpPr>
          <p:nvPr>
            <p:ph type="title"/>
          </p:nvPr>
        </p:nvSpPr>
        <p:spPr/>
        <p:txBody>
          <a:bodyPr/>
          <a:lstStyle/>
          <a:p>
            <a:pPr eaLnBrk="1" hangingPunct="1"/>
            <a:r>
              <a:rPr lang="zh-CN" altLang="en-US" sz="3600"/>
              <a:t>根据气动力和力矩解算飞行器状态</a:t>
            </a:r>
          </a:p>
        </p:txBody>
      </p:sp>
      <p:sp>
        <p:nvSpPr>
          <p:cNvPr id="18435" name="Rectangle 7">
            <a:extLst>
              <a:ext uri="{FF2B5EF4-FFF2-40B4-BE49-F238E27FC236}">
                <a16:creationId xmlns:a16="http://schemas.microsoft.com/office/drawing/2014/main" id="{A2BC39CF-89AF-648E-1421-9D99AC64DE5A}"/>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18436" name="Rectangle 8">
            <a:extLst>
              <a:ext uri="{FF2B5EF4-FFF2-40B4-BE49-F238E27FC236}">
                <a16:creationId xmlns:a16="http://schemas.microsoft.com/office/drawing/2014/main" id="{F0FA8107-FE1D-79F5-5667-B07FC98A64D4}"/>
              </a:ext>
            </a:extLst>
          </p:cNvPr>
          <p:cNvSpPr>
            <a:spLocks noChangeArrowheads="1"/>
          </p:cNvSpPr>
          <p:nvPr/>
        </p:nvSpPr>
        <p:spPr bwMode="auto">
          <a:xfrm>
            <a:off x="0" y="3621088"/>
            <a:ext cx="5270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800" b="0">
              <a:latin typeface="宋体" panose="02010600030101010101" pitchFamily="2" charset="-122"/>
              <a:cs typeface="Times New Roman" panose="02020603050405020304" pitchFamily="18" charset="0"/>
            </a:endParaRPr>
          </a:p>
          <a:p>
            <a:pPr>
              <a:spcBef>
                <a:spcPct val="0"/>
              </a:spcBef>
              <a:buClrTx/>
              <a:buSzTx/>
              <a:buFontTx/>
              <a:buNone/>
            </a:pPr>
            <a:endParaRPr kumimoji="0" lang="zh-CN" altLang="en-US" sz="2400" b="0">
              <a:cs typeface="Times New Roman" panose="02020603050405020304" pitchFamily="18" charset="0"/>
            </a:endParaRPr>
          </a:p>
        </p:txBody>
      </p:sp>
      <p:sp>
        <p:nvSpPr>
          <p:cNvPr id="18437" name="Rectangle 9">
            <a:extLst>
              <a:ext uri="{FF2B5EF4-FFF2-40B4-BE49-F238E27FC236}">
                <a16:creationId xmlns:a16="http://schemas.microsoft.com/office/drawing/2014/main" id="{D37452FB-73AA-0A73-6E6D-53BBF68D5D4E}"/>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18438" name="Rectangle 10">
            <a:extLst>
              <a:ext uri="{FF2B5EF4-FFF2-40B4-BE49-F238E27FC236}">
                <a16:creationId xmlns:a16="http://schemas.microsoft.com/office/drawing/2014/main" id="{F3EF939B-312F-8972-A654-44AA69E7058F}"/>
              </a:ext>
            </a:extLst>
          </p:cNvPr>
          <p:cNvSpPr>
            <a:spLocks noChangeArrowheads="1"/>
          </p:cNvSpPr>
          <p:nvPr/>
        </p:nvSpPr>
        <p:spPr bwMode="auto">
          <a:xfrm>
            <a:off x="0" y="3621088"/>
            <a:ext cx="83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2400" b="0">
              <a:cs typeface="Times New Roman" panose="02020603050405020304" pitchFamily="18" charset="0"/>
            </a:endParaRPr>
          </a:p>
        </p:txBody>
      </p:sp>
      <p:sp>
        <p:nvSpPr>
          <p:cNvPr id="18439" name="Rectangle 11">
            <a:extLst>
              <a:ext uri="{FF2B5EF4-FFF2-40B4-BE49-F238E27FC236}">
                <a16:creationId xmlns:a16="http://schemas.microsoft.com/office/drawing/2014/main" id="{8045F661-DD53-A234-4A02-061B9EEC17CB}"/>
              </a:ext>
            </a:extLst>
          </p:cNvPr>
          <p:cNvSpPr>
            <a:spLocks noChangeArrowheads="1"/>
          </p:cNvSpPr>
          <p:nvPr/>
        </p:nvSpPr>
        <p:spPr bwMode="auto">
          <a:xfrm>
            <a:off x="0" y="4171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18440" name="Rectangle 12">
            <a:extLst>
              <a:ext uri="{FF2B5EF4-FFF2-40B4-BE49-F238E27FC236}">
                <a16:creationId xmlns:a16="http://schemas.microsoft.com/office/drawing/2014/main" id="{2609C2B8-5ABC-5D71-7424-2F57B52472D9}"/>
              </a:ext>
            </a:extLst>
          </p:cNvPr>
          <p:cNvSpPr>
            <a:spLocks noChangeArrowheads="1"/>
          </p:cNvSpPr>
          <p:nvPr/>
        </p:nvSpPr>
        <p:spPr bwMode="auto">
          <a:xfrm>
            <a:off x="0" y="3649663"/>
            <a:ext cx="603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800" b="0">
              <a:latin typeface="宋体" panose="02010600030101010101" pitchFamily="2" charset="-122"/>
              <a:cs typeface="Times New Roman" panose="02020603050405020304" pitchFamily="18" charset="0"/>
            </a:endParaRPr>
          </a:p>
          <a:p>
            <a:pPr>
              <a:spcBef>
                <a:spcPct val="0"/>
              </a:spcBef>
              <a:buClrTx/>
              <a:buSzTx/>
              <a:buFontTx/>
              <a:buNone/>
            </a:pPr>
            <a:endParaRPr kumimoji="0" lang="zh-CN" altLang="en-US" sz="2400" b="0">
              <a:cs typeface="Times New Roman" panose="02020603050405020304" pitchFamily="18" charset="0"/>
            </a:endParaRPr>
          </a:p>
        </p:txBody>
      </p:sp>
      <p:graphicFrame>
        <p:nvGraphicFramePr>
          <p:cNvPr id="18441" name="Object 13">
            <a:extLst>
              <a:ext uri="{FF2B5EF4-FFF2-40B4-BE49-F238E27FC236}">
                <a16:creationId xmlns:a16="http://schemas.microsoft.com/office/drawing/2014/main" id="{DEDB33C7-FFA9-FDBB-82CE-34A72AEE3E88}"/>
              </a:ext>
            </a:extLst>
          </p:cNvPr>
          <p:cNvGraphicFramePr>
            <a:graphicFrameLocks noChangeAspect="1"/>
          </p:cNvGraphicFramePr>
          <p:nvPr/>
        </p:nvGraphicFramePr>
        <p:xfrm>
          <a:off x="395288" y="1773238"/>
          <a:ext cx="5391150" cy="1765300"/>
        </p:xfrm>
        <a:graphic>
          <a:graphicData uri="http://schemas.openxmlformats.org/presentationml/2006/ole">
            <mc:AlternateContent xmlns:mc="http://schemas.openxmlformats.org/markup-compatibility/2006">
              <mc:Choice xmlns:v="urn:schemas-microsoft-com:vml" Requires="v">
                <p:oleObj spid="_x0000_s6145" name="公式" r:id="rId3" imgW="2247900" imgH="736600" progId="Equation.3">
                  <p:embed/>
                </p:oleObj>
              </mc:Choice>
              <mc:Fallback>
                <p:oleObj name="公式" r:id="rId3" imgW="2247900" imgH="736600" progId="Equation.3">
                  <p:embed/>
                  <p:pic>
                    <p:nvPicPr>
                      <p:cNvPr id="18441" name="Object 13">
                        <a:extLst>
                          <a:ext uri="{FF2B5EF4-FFF2-40B4-BE49-F238E27FC236}">
                            <a16:creationId xmlns:a16="http://schemas.microsoft.com/office/drawing/2014/main" id="{DEDB33C7-FFA9-FDBB-82CE-34A72AEE3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773238"/>
                        <a:ext cx="539115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2" name="Object 14">
            <a:extLst>
              <a:ext uri="{FF2B5EF4-FFF2-40B4-BE49-F238E27FC236}">
                <a16:creationId xmlns:a16="http://schemas.microsoft.com/office/drawing/2014/main" id="{11430FC2-4FAD-B533-1073-0B898077283B}"/>
              </a:ext>
            </a:extLst>
          </p:cNvPr>
          <p:cNvGraphicFramePr>
            <a:graphicFrameLocks noChangeAspect="1"/>
          </p:cNvGraphicFramePr>
          <p:nvPr/>
        </p:nvGraphicFramePr>
        <p:xfrm>
          <a:off x="323850" y="3933825"/>
          <a:ext cx="7785100" cy="1765300"/>
        </p:xfrm>
        <a:graphic>
          <a:graphicData uri="http://schemas.openxmlformats.org/presentationml/2006/ole">
            <mc:AlternateContent xmlns:mc="http://schemas.openxmlformats.org/markup-compatibility/2006">
              <mc:Choice xmlns:v="urn:schemas-microsoft-com:vml" Requires="v">
                <p:oleObj spid="_x0000_s6146" name="公式" r:id="rId5" imgW="3390900" imgH="736600" progId="Equation.3">
                  <p:embed/>
                </p:oleObj>
              </mc:Choice>
              <mc:Fallback>
                <p:oleObj name="公式" r:id="rId5" imgW="3390900" imgH="736600" progId="Equation.3">
                  <p:embed/>
                  <p:pic>
                    <p:nvPicPr>
                      <p:cNvPr id="18442" name="Object 14">
                        <a:extLst>
                          <a:ext uri="{FF2B5EF4-FFF2-40B4-BE49-F238E27FC236}">
                            <a16:creationId xmlns:a16="http://schemas.microsoft.com/office/drawing/2014/main" id="{11430FC2-4FAD-B533-1073-0B89807728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3933825"/>
                        <a:ext cx="77851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BBA563D-B749-3A37-2F40-FC1DD451D19C}"/>
              </a:ext>
            </a:extLst>
          </p:cNvPr>
          <p:cNvSpPr>
            <a:spLocks noGrp="1" noChangeArrowheads="1"/>
          </p:cNvSpPr>
          <p:nvPr>
            <p:ph type="title"/>
          </p:nvPr>
        </p:nvSpPr>
        <p:spPr/>
        <p:txBody>
          <a:bodyPr/>
          <a:lstStyle/>
          <a:p>
            <a:pPr eaLnBrk="1" hangingPunct="1"/>
            <a:r>
              <a:rPr lang="zh-CN" altLang="en-US"/>
              <a:t>六自由度运动方程</a:t>
            </a:r>
            <a:endParaRPr lang="en-US" altLang="zh-CN"/>
          </a:p>
        </p:txBody>
      </p:sp>
      <p:graphicFrame>
        <p:nvGraphicFramePr>
          <p:cNvPr id="19459" name="Object 3">
            <a:extLst>
              <a:ext uri="{FF2B5EF4-FFF2-40B4-BE49-F238E27FC236}">
                <a16:creationId xmlns:a16="http://schemas.microsoft.com/office/drawing/2014/main" id="{E7FF4BD2-1BF4-DACB-518F-502BB7A634F5}"/>
              </a:ext>
            </a:extLst>
          </p:cNvPr>
          <p:cNvGraphicFramePr>
            <a:graphicFrameLocks noChangeAspect="1"/>
          </p:cNvGraphicFramePr>
          <p:nvPr/>
        </p:nvGraphicFramePr>
        <p:xfrm>
          <a:off x="539750" y="2060575"/>
          <a:ext cx="4716463" cy="1614488"/>
        </p:xfrm>
        <a:graphic>
          <a:graphicData uri="http://schemas.openxmlformats.org/presentationml/2006/ole">
            <mc:AlternateContent xmlns:mc="http://schemas.openxmlformats.org/markup-compatibility/2006">
              <mc:Choice xmlns:v="urn:schemas-microsoft-com:vml" Requires="v">
                <p:oleObj spid="_x0000_s7169" name="公式" r:id="rId3" imgW="2146300" imgH="736600" progId="Equation.3">
                  <p:embed/>
                </p:oleObj>
              </mc:Choice>
              <mc:Fallback>
                <p:oleObj name="公式" r:id="rId3" imgW="2146300" imgH="736600" progId="Equation.3">
                  <p:embed/>
                  <p:pic>
                    <p:nvPicPr>
                      <p:cNvPr id="19459" name="Object 3">
                        <a:extLst>
                          <a:ext uri="{FF2B5EF4-FFF2-40B4-BE49-F238E27FC236}">
                            <a16:creationId xmlns:a16="http://schemas.microsoft.com/office/drawing/2014/main" id="{E7FF4BD2-1BF4-DACB-518F-502BB7A63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60575"/>
                        <a:ext cx="4716463"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0" name="Object 4">
            <a:extLst>
              <a:ext uri="{FF2B5EF4-FFF2-40B4-BE49-F238E27FC236}">
                <a16:creationId xmlns:a16="http://schemas.microsoft.com/office/drawing/2014/main" id="{0E2679D8-4D7B-7B2D-BEAA-25A3FF817D96}"/>
              </a:ext>
            </a:extLst>
          </p:cNvPr>
          <p:cNvGraphicFramePr>
            <a:graphicFrameLocks noChangeAspect="1"/>
          </p:cNvGraphicFramePr>
          <p:nvPr/>
        </p:nvGraphicFramePr>
        <p:xfrm>
          <a:off x="4643438" y="4076700"/>
          <a:ext cx="1728787" cy="1512888"/>
        </p:xfrm>
        <a:graphic>
          <a:graphicData uri="http://schemas.openxmlformats.org/presentationml/2006/ole">
            <mc:AlternateContent xmlns:mc="http://schemas.openxmlformats.org/markup-compatibility/2006">
              <mc:Choice xmlns:v="urn:schemas-microsoft-com:vml" Requires="v">
                <p:oleObj spid="_x0000_s7170" name="公式" r:id="rId5" imgW="838200" imgH="736600" progId="Equation.3">
                  <p:embed/>
                </p:oleObj>
              </mc:Choice>
              <mc:Fallback>
                <p:oleObj name="公式" r:id="rId5" imgW="838200" imgH="736600" progId="Equation.3">
                  <p:embed/>
                  <p:pic>
                    <p:nvPicPr>
                      <p:cNvPr id="19460" name="Object 4">
                        <a:extLst>
                          <a:ext uri="{FF2B5EF4-FFF2-40B4-BE49-F238E27FC236}">
                            <a16:creationId xmlns:a16="http://schemas.microsoft.com/office/drawing/2014/main" id="{0E2679D8-4D7B-7B2D-BEAA-25A3FF817D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4076700"/>
                        <a:ext cx="1728787"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7">
            <a:extLst>
              <a:ext uri="{FF2B5EF4-FFF2-40B4-BE49-F238E27FC236}">
                <a16:creationId xmlns:a16="http://schemas.microsoft.com/office/drawing/2014/main" id="{E771BD82-3602-A426-420B-A22F7771366E}"/>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19462" name="Rectangle 8">
            <a:extLst>
              <a:ext uri="{FF2B5EF4-FFF2-40B4-BE49-F238E27FC236}">
                <a16:creationId xmlns:a16="http://schemas.microsoft.com/office/drawing/2014/main" id="{332EC300-99DF-98D2-A7AD-52336E77D60F}"/>
              </a:ext>
            </a:extLst>
          </p:cNvPr>
          <p:cNvSpPr>
            <a:spLocks noChangeArrowheads="1"/>
          </p:cNvSpPr>
          <p:nvPr/>
        </p:nvSpPr>
        <p:spPr bwMode="auto">
          <a:xfrm>
            <a:off x="0" y="3621088"/>
            <a:ext cx="5270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800" b="0">
              <a:latin typeface="宋体" panose="02010600030101010101" pitchFamily="2" charset="-122"/>
              <a:cs typeface="Times New Roman" panose="02020603050405020304" pitchFamily="18" charset="0"/>
            </a:endParaRPr>
          </a:p>
          <a:p>
            <a:pPr>
              <a:spcBef>
                <a:spcPct val="0"/>
              </a:spcBef>
              <a:buClrTx/>
              <a:buSzTx/>
              <a:buFontTx/>
              <a:buNone/>
            </a:pPr>
            <a:endParaRPr kumimoji="0" lang="zh-CN" altLang="en-US" sz="2400" b="0">
              <a:cs typeface="Times New Roman" panose="02020603050405020304" pitchFamily="18" charset="0"/>
            </a:endParaRPr>
          </a:p>
        </p:txBody>
      </p:sp>
      <p:sp>
        <p:nvSpPr>
          <p:cNvPr id="19463" name="Rectangle 9">
            <a:extLst>
              <a:ext uri="{FF2B5EF4-FFF2-40B4-BE49-F238E27FC236}">
                <a16:creationId xmlns:a16="http://schemas.microsoft.com/office/drawing/2014/main" id="{E64F1778-1DFF-3FC1-EE18-83E5F187B04F}"/>
              </a:ext>
            </a:extLst>
          </p:cNvPr>
          <p:cNvSpPr>
            <a:spLocks noChangeArrowheads="1"/>
          </p:cNvSpPr>
          <p:nvPr/>
        </p:nvSpPr>
        <p:spPr bwMode="auto">
          <a:xfrm>
            <a:off x="0" y="2887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19464" name="Rectangle 10">
            <a:extLst>
              <a:ext uri="{FF2B5EF4-FFF2-40B4-BE49-F238E27FC236}">
                <a16:creationId xmlns:a16="http://schemas.microsoft.com/office/drawing/2014/main" id="{33D6677E-2F5F-0941-9C9B-A586ED69BEEC}"/>
              </a:ext>
            </a:extLst>
          </p:cNvPr>
          <p:cNvSpPr>
            <a:spLocks noChangeArrowheads="1"/>
          </p:cNvSpPr>
          <p:nvPr/>
        </p:nvSpPr>
        <p:spPr bwMode="auto">
          <a:xfrm>
            <a:off x="0" y="3621088"/>
            <a:ext cx="831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2400" b="0">
              <a:cs typeface="Times New Roman" panose="02020603050405020304" pitchFamily="18" charset="0"/>
            </a:endParaRPr>
          </a:p>
        </p:txBody>
      </p:sp>
      <p:sp>
        <p:nvSpPr>
          <p:cNvPr id="19465" name="Rectangle 11">
            <a:extLst>
              <a:ext uri="{FF2B5EF4-FFF2-40B4-BE49-F238E27FC236}">
                <a16:creationId xmlns:a16="http://schemas.microsoft.com/office/drawing/2014/main" id="{FF0904A5-B615-D5D4-0E43-BBF8DD861F5D}"/>
              </a:ext>
            </a:extLst>
          </p:cNvPr>
          <p:cNvSpPr>
            <a:spLocks noChangeArrowheads="1"/>
          </p:cNvSpPr>
          <p:nvPr/>
        </p:nvSpPr>
        <p:spPr bwMode="auto">
          <a:xfrm>
            <a:off x="0" y="3649663"/>
            <a:ext cx="60325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800" b="0">
              <a:latin typeface="宋体" panose="02010600030101010101" pitchFamily="2" charset="-122"/>
              <a:cs typeface="Times New Roman" panose="02020603050405020304" pitchFamily="18" charset="0"/>
            </a:endParaRPr>
          </a:p>
          <a:p>
            <a:pPr>
              <a:spcBef>
                <a:spcPct val="0"/>
              </a:spcBef>
              <a:buClrTx/>
              <a:buSzTx/>
              <a:buFontTx/>
              <a:buNone/>
            </a:pPr>
            <a:endParaRPr kumimoji="0" lang="zh-CN" altLang="en-US" sz="2400" b="0">
              <a:cs typeface="Times New Roman" panose="02020603050405020304" pitchFamily="18" charset="0"/>
            </a:endParaRPr>
          </a:p>
        </p:txBody>
      </p:sp>
      <p:sp>
        <p:nvSpPr>
          <p:cNvPr id="19466" name="Rectangle 13">
            <a:extLst>
              <a:ext uri="{FF2B5EF4-FFF2-40B4-BE49-F238E27FC236}">
                <a16:creationId xmlns:a16="http://schemas.microsoft.com/office/drawing/2014/main" id="{5FEA4E5F-37FF-272B-4847-1061A2D8F94F}"/>
              </a:ext>
            </a:extLst>
          </p:cNvPr>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9467" name="Object 12">
            <a:extLst>
              <a:ext uri="{FF2B5EF4-FFF2-40B4-BE49-F238E27FC236}">
                <a16:creationId xmlns:a16="http://schemas.microsoft.com/office/drawing/2014/main" id="{63BB5BC6-4915-85AE-93FC-351BED2A929E}"/>
              </a:ext>
            </a:extLst>
          </p:cNvPr>
          <p:cNvGraphicFramePr>
            <a:graphicFrameLocks noChangeAspect="1"/>
          </p:cNvGraphicFramePr>
          <p:nvPr/>
        </p:nvGraphicFramePr>
        <p:xfrm>
          <a:off x="6372225" y="1989138"/>
          <a:ext cx="2305050" cy="1530350"/>
        </p:xfrm>
        <a:graphic>
          <a:graphicData uri="http://schemas.openxmlformats.org/presentationml/2006/ole">
            <mc:AlternateContent xmlns:mc="http://schemas.openxmlformats.org/markup-compatibility/2006">
              <mc:Choice xmlns:v="urn:schemas-microsoft-com:vml" Requires="v">
                <p:oleObj spid="_x0000_s7171" name="公式" r:id="rId7" imgW="1079032" imgH="710891" progId="Equation.3">
                  <p:embed/>
                </p:oleObj>
              </mc:Choice>
              <mc:Fallback>
                <p:oleObj name="公式" r:id="rId7" imgW="1079032" imgH="710891" progId="Equation.3">
                  <p:embed/>
                  <p:pic>
                    <p:nvPicPr>
                      <p:cNvPr id="19467" name="Object 12">
                        <a:extLst>
                          <a:ext uri="{FF2B5EF4-FFF2-40B4-BE49-F238E27FC236}">
                            <a16:creationId xmlns:a16="http://schemas.microsoft.com/office/drawing/2014/main" id="{63BB5BC6-4915-85AE-93FC-351BED2A92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1989138"/>
                        <a:ext cx="230505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8" name="Rectangle 15">
            <a:extLst>
              <a:ext uri="{FF2B5EF4-FFF2-40B4-BE49-F238E27FC236}">
                <a16:creationId xmlns:a16="http://schemas.microsoft.com/office/drawing/2014/main" id="{F12072D6-7C51-74AA-781B-751F8D4B34EB}"/>
              </a:ext>
            </a:extLst>
          </p:cNvPr>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graphicFrame>
        <p:nvGraphicFramePr>
          <p:cNvPr id="19469" name="Object 14">
            <a:extLst>
              <a:ext uri="{FF2B5EF4-FFF2-40B4-BE49-F238E27FC236}">
                <a16:creationId xmlns:a16="http://schemas.microsoft.com/office/drawing/2014/main" id="{852A8FC2-6929-6B03-3F97-00151BC9E6CC}"/>
              </a:ext>
            </a:extLst>
          </p:cNvPr>
          <p:cNvGraphicFramePr>
            <a:graphicFrameLocks noChangeAspect="1"/>
          </p:cNvGraphicFramePr>
          <p:nvPr/>
        </p:nvGraphicFramePr>
        <p:xfrm>
          <a:off x="4643438" y="5661025"/>
          <a:ext cx="4248150" cy="588963"/>
        </p:xfrm>
        <a:graphic>
          <a:graphicData uri="http://schemas.openxmlformats.org/presentationml/2006/ole">
            <mc:AlternateContent xmlns:mc="http://schemas.openxmlformats.org/markup-compatibility/2006">
              <mc:Choice xmlns:v="urn:schemas-microsoft-com:vml" Requires="v">
                <p:oleObj spid="_x0000_s7172" name="公式" r:id="rId9" imgW="1993900" imgH="279400" progId="Equation.3">
                  <p:embed/>
                </p:oleObj>
              </mc:Choice>
              <mc:Fallback>
                <p:oleObj name="公式" r:id="rId9" imgW="1993900" imgH="279400" progId="Equation.3">
                  <p:embed/>
                  <p:pic>
                    <p:nvPicPr>
                      <p:cNvPr id="19469" name="Object 14">
                        <a:extLst>
                          <a:ext uri="{FF2B5EF4-FFF2-40B4-BE49-F238E27FC236}">
                            <a16:creationId xmlns:a16="http://schemas.microsoft.com/office/drawing/2014/main" id="{852A8FC2-6929-6B03-3F97-00151BC9E6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5661025"/>
                        <a:ext cx="424815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78A4F27-BC8F-896F-118C-DC5E0B95E5F8}"/>
              </a:ext>
            </a:extLst>
          </p:cNvPr>
          <p:cNvSpPr>
            <a:spLocks noGrp="1" noChangeArrowheads="1"/>
          </p:cNvSpPr>
          <p:nvPr>
            <p:ph type="title"/>
          </p:nvPr>
        </p:nvSpPr>
        <p:spPr/>
        <p:txBody>
          <a:bodyPr/>
          <a:lstStyle/>
          <a:p>
            <a:pPr eaLnBrk="1" hangingPunct="1"/>
            <a:r>
              <a:rPr lang="zh-CN" altLang="en-US"/>
              <a:t>六自由度运动方程</a:t>
            </a:r>
            <a:endParaRPr lang="en-US" altLang="zh-CN"/>
          </a:p>
        </p:txBody>
      </p:sp>
      <p:graphicFrame>
        <p:nvGraphicFramePr>
          <p:cNvPr id="20483" name="Object 15">
            <a:extLst>
              <a:ext uri="{FF2B5EF4-FFF2-40B4-BE49-F238E27FC236}">
                <a16:creationId xmlns:a16="http://schemas.microsoft.com/office/drawing/2014/main" id="{BE2F89C2-2D86-B75C-466C-854978836C4E}"/>
              </a:ext>
            </a:extLst>
          </p:cNvPr>
          <p:cNvGraphicFramePr>
            <a:graphicFrameLocks noChangeAspect="1"/>
          </p:cNvGraphicFramePr>
          <p:nvPr/>
        </p:nvGraphicFramePr>
        <p:xfrm>
          <a:off x="0" y="5013325"/>
          <a:ext cx="4716463" cy="1614488"/>
        </p:xfrm>
        <a:graphic>
          <a:graphicData uri="http://schemas.openxmlformats.org/presentationml/2006/ole">
            <mc:AlternateContent xmlns:mc="http://schemas.openxmlformats.org/markup-compatibility/2006">
              <mc:Choice xmlns:v="urn:schemas-microsoft-com:vml" Requires="v">
                <p:oleObj spid="_x0000_s8193" name="公式" r:id="rId3" imgW="2146300" imgH="736600" progId="Equation.3">
                  <p:embed/>
                </p:oleObj>
              </mc:Choice>
              <mc:Fallback>
                <p:oleObj name="公式" r:id="rId3" imgW="2146300" imgH="736600" progId="Equation.3">
                  <p:embed/>
                  <p:pic>
                    <p:nvPicPr>
                      <p:cNvPr id="20483" name="Object 15">
                        <a:extLst>
                          <a:ext uri="{FF2B5EF4-FFF2-40B4-BE49-F238E27FC236}">
                            <a16:creationId xmlns:a16="http://schemas.microsoft.com/office/drawing/2014/main" id="{BE2F89C2-2D86-B75C-466C-854978836C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13325"/>
                        <a:ext cx="4716463"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14">
            <a:extLst>
              <a:ext uri="{FF2B5EF4-FFF2-40B4-BE49-F238E27FC236}">
                <a16:creationId xmlns:a16="http://schemas.microsoft.com/office/drawing/2014/main" id="{74FE2539-CC6C-BBD4-9DFA-1C83E2EAB0CE}"/>
              </a:ext>
            </a:extLst>
          </p:cNvPr>
          <p:cNvGraphicFramePr>
            <a:graphicFrameLocks noChangeAspect="1"/>
          </p:cNvGraphicFramePr>
          <p:nvPr/>
        </p:nvGraphicFramePr>
        <p:xfrm>
          <a:off x="6083300" y="1557338"/>
          <a:ext cx="1728788" cy="1512887"/>
        </p:xfrm>
        <a:graphic>
          <a:graphicData uri="http://schemas.openxmlformats.org/presentationml/2006/ole">
            <mc:AlternateContent xmlns:mc="http://schemas.openxmlformats.org/markup-compatibility/2006">
              <mc:Choice xmlns:v="urn:schemas-microsoft-com:vml" Requires="v">
                <p:oleObj spid="_x0000_s8194" name="公式" r:id="rId5" imgW="838200" imgH="736600" progId="Equation.3">
                  <p:embed/>
                </p:oleObj>
              </mc:Choice>
              <mc:Fallback>
                <p:oleObj name="公式" r:id="rId5" imgW="838200" imgH="736600" progId="Equation.3">
                  <p:embed/>
                  <p:pic>
                    <p:nvPicPr>
                      <p:cNvPr id="20484" name="Object 14">
                        <a:extLst>
                          <a:ext uri="{FF2B5EF4-FFF2-40B4-BE49-F238E27FC236}">
                            <a16:creationId xmlns:a16="http://schemas.microsoft.com/office/drawing/2014/main" id="{74FE2539-CC6C-BBD4-9DFA-1C83E2EAB0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3300" y="1557338"/>
                        <a:ext cx="172878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12">
            <a:extLst>
              <a:ext uri="{FF2B5EF4-FFF2-40B4-BE49-F238E27FC236}">
                <a16:creationId xmlns:a16="http://schemas.microsoft.com/office/drawing/2014/main" id="{E5C98A3A-48F8-1B0F-1BD4-427BCED31D40}"/>
              </a:ext>
            </a:extLst>
          </p:cNvPr>
          <p:cNvGraphicFramePr>
            <a:graphicFrameLocks noChangeAspect="1"/>
          </p:cNvGraphicFramePr>
          <p:nvPr/>
        </p:nvGraphicFramePr>
        <p:xfrm>
          <a:off x="0" y="1412875"/>
          <a:ext cx="5543550" cy="1825625"/>
        </p:xfrm>
        <a:graphic>
          <a:graphicData uri="http://schemas.openxmlformats.org/presentationml/2006/ole">
            <mc:AlternateContent xmlns:mc="http://schemas.openxmlformats.org/markup-compatibility/2006">
              <mc:Choice xmlns:v="urn:schemas-microsoft-com:vml" Requires="v">
                <p:oleObj spid="_x0000_s8195" name="公式" r:id="rId7" imgW="2311400" imgH="762000" progId="Equation.3">
                  <p:embed/>
                </p:oleObj>
              </mc:Choice>
              <mc:Fallback>
                <p:oleObj name="公式" r:id="rId7" imgW="2311400" imgH="762000" progId="Equation.3">
                  <p:embed/>
                  <p:pic>
                    <p:nvPicPr>
                      <p:cNvPr id="20485" name="Object 12">
                        <a:extLst>
                          <a:ext uri="{FF2B5EF4-FFF2-40B4-BE49-F238E27FC236}">
                            <a16:creationId xmlns:a16="http://schemas.microsoft.com/office/drawing/2014/main" id="{E5C98A3A-48F8-1B0F-1BD4-427BCED31D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412875"/>
                        <a:ext cx="55435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6" name="Picture 11">
            <a:extLst>
              <a:ext uri="{FF2B5EF4-FFF2-40B4-BE49-F238E27FC236}">
                <a16:creationId xmlns:a16="http://schemas.microsoft.com/office/drawing/2014/main" id="{9385C384-3D07-3956-27F4-AC335544F2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141663"/>
            <a:ext cx="4752975"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6D28EBD-CC5E-EB29-1C2A-54E4B3571B49}"/>
              </a:ext>
            </a:extLst>
          </p:cNvPr>
          <p:cNvSpPr>
            <a:spLocks noGrp="1" noChangeArrowheads="1"/>
          </p:cNvSpPr>
          <p:nvPr>
            <p:ph type="title"/>
          </p:nvPr>
        </p:nvSpPr>
        <p:spPr/>
        <p:txBody>
          <a:bodyPr/>
          <a:lstStyle/>
          <a:p>
            <a:pPr eaLnBrk="1" hangingPunct="1"/>
            <a:r>
              <a:rPr lang="zh-CN" altLang="en-US"/>
              <a:t>六自由度运动方程</a:t>
            </a:r>
            <a:endParaRPr lang="en-US" altLang="zh-CN"/>
          </a:p>
        </p:txBody>
      </p:sp>
      <p:graphicFrame>
        <p:nvGraphicFramePr>
          <p:cNvPr id="21507" name="Object 11">
            <a:extLst>
              <a:ext uri="{FF2B5EF4-FFF2-40B4-BE49-F238E27FC236}">
                <a16:creationId xmlns:a16="http://schemas.microsoft.com/office/drawing/2014/main" id="{74E78CB4-351A-FDEF-62CE-8F417CAB796D}"/>
              </a:ext>
            </a:extLst>
          </p:cNvPr>
          <p:cNvGraphicFramePr>
            <a:graphicFrameLocks noChangeAspect="1"/>
          </p:cNvGraphicFramePr>
          <p:nvPr/>
        </p:nvGraphicFramePr>
        <p:xfrm>
          <a:off x="395288" y="3644900"/>
          <a:ext cx="3240087" cy="1741488"/>
        </p:xfrm>
        <a:graphic>
          <a:graphicData uri="http://schemas.openxmlformats.org/presentationml/2006/ole">
            <mc:AlternateContent xmlns:mc="http://schemas.openxmlformats.org/markup-compatibility/2006">
              <mc:Choice xmlns:v="urn:schemas-microsoft-com:vml" Requires="v">
                <p:oleObj spid="_x0000_s9217" name="公式" r:id="rId3" imgW="2324100" imgH="1320800" progId="Equation.3">
                  <p:embed/>
                </p:oleObj>
              </mc:Choice>
              <mc:Fallback>
                <p:oleObj name="公式" r:id="rId3" imgW="2324100" imgH="1320800" progId="Equation.3">
                  <p:embed/>
                  <p:pic>
                    <p:nvPicPr>
                      <p:cNvPr id="21507" name="Object 11">
                        <a:extLst>
                          <a:ext uri="{FF2B5EF4-FFF2-40B4-BE49-F238E27FC236}">
                            <a16:creationId xmlns:a16="http://schemas.microsoft.com/office/drawing/2014/main" id="{74E78CB4-351A-FDEF-62CE-8F417CAB7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644900"/>
                        <a:ext cx="3240087"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10">
            <a:extLst>
              <a:ext uri="{FF2B5EF4-FFF2-40B4-BE49-F238E27FC236}">
                <a16:creationId xmlns:a16="http://schemas.microsoft.com/office/drawing/2014/main" id="{431AD02F-2AF8-25C3-617F-CA377A309117}"/>
              </a:ext>
            </a:extLst>
          </p:cNvPr>
          <p:cNvGraphicFramePr>
            <a:graphicFrameLocks noChangeAspect="1"/>
          </p:cNvGraphicFramePr>
          <p:nvPr/>
        </p:nvGraphicFramePr>
        <p:xfrm>
          <a:off x="396875" y="5445125"/>
          <a:ext cx="8135938" cy="1296988"/>
        </p:xfrm>
        <a:graphic>
          <a:graphicData uri="http://schemas.openxmlformats.org/presentationml/2006/ole">
            <mc:AlternateContent xmlns:mc="http://schemas.openxmlformats.org/markup-compatibility/2006">
              <mc:Choice xmlns:v="urn:schemas-microsoft-com:vml" Requires="v">
                <p:oleObj spid="_x0000_s9218" name="公式" r:id="rId5" imgW="5537200" imgH="787400" progId="Equation.3">
                  <p:embed/>
                </p:oleObj>
              </mc:Choice>
              <mc:Fallback>
                <p:oleObj name="公式" r:id="rId5" imgW="5537200" imgH="787400" progId="Equation.3">
                  <p:embed/>
                  <p:pic>
                    <p:nvPicPr>
                      <p:cNvPr id="21508" name="Object 10">
                        <a:extLst>
                          <a:ext uri="{FF2B5EF4-FFF2-40B4-BE49-F238E27FC236}">
                            <a16:creationId xmlns:a16="http://schemas.microsoft.com/office/drawing/2014/main" id="{431AD02F-2AF8-25C3-617F-CA377A3091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5445125"/>
                        <a:ext cx="8135938"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9">
            <a:extLst>
              <a:ext uri="{FF2B5EF4-FFF2-40B4-BE49-F238E27FC236}">
                <a16:creationId xmlns:a16="http://schemas.microsoft.com/office/drawing/2014/main" id="{613D8D92-3CB6-F837-2C05-5B67AB2C3BC5}"/>
              </a:ext>
            </a:extLst>
          </p:cNvPr>
          <p:cNvGraphicFramePr>
            <a:graphicFrameLocks noChangeAspect="1"/>
          </p:cNvGraphicFramePr>
          <p:nvPr/>
        </p:nvGraphicFramePr>
        <p:xfrm>
          <a:off x="395288" y="1595438"/>
          <a:ext cx="6481762" cy="1987550"/>
        </p:xfrm>
        <a:graphic>
          <a:graphicData uri="http://schemas.openxmlformats.org/presentationml/2006/ole">
            <mc:AlternateContent xmlns:mc="http://schemas.openxmlformats.org/markup-compatibility/2006">
              <mc:Choice xmlns:v="urn:schemas-microsoft-com:vml" Requires="v">
                <p:oleObj spid="_x0000_s9219" name="公式" r:id="rId7" imgW="4622800" imgH="1422400" progId="Equation.3">
                  <p:embed/>
                </p:oleObj>
              </mc:Choice>
              <mc:Fallback>
                <p:oleObj name="公式" r:id="rId7" imgW="4622800" imgH="1422400" progId="Equation.3">
                  <p:embed/>
                  <p:pic>
                    <p:nvPicPr>
                      <p:cNvPr id="21509" name="Object 9">
                        <a:extLst>
                          <a:ext uri="{FF2B5EF4-FFF2-40B4-BE49-F238E27FC236}">
                            <a16:creationId xmlns:a16="http://schemas.microsoft.com/office/drawing/2014/main" id="{613D8D92-3CB6-F837-2C05-5B67AB2C3B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1595438"/>
                        <a:ext cx="6481762"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8">
            <a:extLst>
              <a:ext uri="{FF2B5EF4-FFF2-40B4-BE49-F238E27FC236}">
                <a16:creationId xmlns:a16="http://schemas.microsoft.com/office/drawing/2014/main" id="{86F585A8-DF04-7DD9-6D9A-9062F397EAE3}"/>
              </a:ext>
            </a:extLst>
          </p:cNvPr>
          <p:cNvGraphicFramePr>
            <a:graphicFrameLocks noChangeAspect="1"/>
          </p:cNvGraphicFramePr>
          <p:nvPr/>
        </p:nvGraphicFramePr>
        <p:xfrm>
          <a:off x="5076825" y="3573463"/>
          <a:ext cx="3240088" cy="1857375"/>
        </p:xfrm>
        <a:graphic>
          <a:graphicData uri="http://schemas.openxmlformats.org/presentationml/2006/ole">
            <mc:AlternateContent xmlns:mc="http://schemas.openxmlformats.org/markup-compatibility/2006">
              <mc:Choice xmlns:v="urn:schemas-microsoft-com:vml" Requires="v">
                <p:oleObj spid="_x0000_s9220" name="公式" r:id="rId9" imgW="2019300" imgH="1066800" progId="Equation.3">
                  <p:embed/>
                </p:oleObj>
              </mc:Choice>
              <mc:Fallback>
                <p:oleObj name="公式" r:id="rId9" imgW="2019300" imgH="1066800" progId="Equation.3">
                  <p:embed/>
                  <p:pic>
                    <p:nvPicPr>
                      <p:cNvPr id="21510" name="Object 8">
                        <a:extLst>
                          <a:ext uri="{FF2B5EF4-FFF2-40B4-BE49-F238E27FC236}">
                            <a16:creationId xmlns:a16="http://schemas.microsoft.com/office/drawing/2014/main" id="{86F585A8-DF04-7DD9-6D9A-9062F397EA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3573463"/>
                        <a:ext cx="32400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Rectangle 12">
            <a:extLst>
              <a:ext uri="{FF2B5EF4-FFF2-40B4-BE49-F238E27FC236}">
                <a16:creationId xmlns:a16="http://schemas.microsoft.com/office/drawing/2014/main" id="{9D42147D-70E2-B6C8-83DD-C2E75AEFEF8F}"/>
              </a:ext>
            </a:extLst>
          </p:cNvPr>
          <p:cNvSpPr>
            <a:spLocks noChangeArrowheads="1"/>
          </p:cNvSpPr>
          <p:nvPr/>
        </p:nvSpPr>
        <p:spPr bwMode="auto">
          <a:xfrm>
            <a:off x="0" y="1641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21512" name="Rectangle 13">
            <a:extLst>
              <a:ext uri="{FF2B5EF4-FFF2-40B4-BE49-F238E27FC236}">
                <a16:creationId xmlns:a16="http://schemas.microsoft.com/office/drawing/2014/main" id="{A4571E4B-E7CA-0F18-26BA-03A1CC3E89B1}"/>
              </a:ext>
            </a:extLst>
          </p:cNvPr>
          <p:cNvSpPr>
            <a:spLocks noChangeArrowheads="1"/>
          </p:cNvSpPr>
          <p:nvPr/>
        </p:nvSpPr>
        <p:spPr bwMode="auto">
          <a:xfrm>
            <a:off x="0" y="195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
        <p:nvSpPr>
          <p:cNvPr id="21513" name="Rectangle 14">
            <a:extLst>
              <a:ext uri="{FF2B5EF4-FFF2-40B4-BE49-F238E27FC236}">
                <a16:creationId xmlns:a16="http://schemas.microsoft.com/office/drawing/2014/main" id="{3B404763-DACE-736D-4217-A21545E4F1EE}"/>
              </a:ext>
            </a:extLst>
          </p:cNvPr>
          <p:cNvSpPr>
            <a:spLocks noChangeArrowheads="1"/>
          </p:cNvSpPr>
          <p:nvPr/>
        </p:nvSpPr>
        <p:spPr bwMode="auto">
          <a:xfrm>
            <a:off x="0" y="3282950"/>
            <a:ext cx="6413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b="0">
                <a:cs typeface="Times New Roman" panose="02020603050405020304" pitchFamily="18" charset="0"/>
              </a:rPr>
              <a:t>    </a:t>
            </a:r>
            <a:endParaRPr kumimoji="0" lang="zh-CN" altLang="en-US" sz="800" b="0">
              <a:latin typeface="宋体" panose="02010600030101010101" pitchFamily="2" charset="-122"/>
              <a:cs typeface="Times New Roman" panose="02020603050405020304" pitchFamily="18" charset="0"/>
            </a:endParaRPr>
          </a:p>
          <a:p>
            <a:pPr>
              <a:spcBef>
                <a:spcPct val="0"/>
              </a:spcBef>
              <a:buClrTx/>
              <a:buSzTx/>
              <a:buFontTx/>
              <a:buNone/>
            </a:pPr>
            <a:endParaRPr kumimoji="0" lang="zh-CN" altLang="en-US" sz="2400" b="0">
              <a:cs typeface="Times New Roman" panose="02020603050405020304" pitchFamily="18" charset="0"/>
            </a:endParaRPr>
          </a:p>
        </p:txBody>
      </p:sp>
      <p:sp>
        <p:nvSpPr>
          <p:cNvPr id="21514" name="Rectangle 18">
            <a:extLst>
              <a:ext uri="{FF2B5EF4-FFF2-40B4-BE49-F238E27FC236}">
                <a16:creationId xmlns:a16="http://schemas.microsoft.com/office/drawing/2014/main" id="{141A1198-6F52-868C-6052-B2C2CC365F20}"/>
              </a:ext>
            </a:extLst>
          </p:cNvPr>
          <p:cNvSpPr>
            <a:spLocks noChangeArrowheads="1"/>
          </p:cNvSpPr>
          <p:nvPr/>
        </p:nvSpPr>
        <p:spPr bwMode="auto">
          <a:xfrm>
            <a:off x="0" y="5216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endParaRPr kumimoji="0" lang="zh-CN" altLang="en-US" sz="2400" b="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7">
            <a:extLst>
              <a:ext uri="{FF2B5EF4-FFF2-40B4-BE49-F238E27FC236}">
                <a16:creationId xmlns:a16="http://schemas.microsoft.com/office/drawing/2014/main" id="{21F39C00-EE1A-F787-FBF5-25F5BC28F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3856038"/>
            <a:ext cx="4430712"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a:extLst>
              <a:ext uri="{FF2B5EF4-FFF2-40B4-BE49-F238E27FC236}">
                <a16:creationId xmlns:a16="http://schemas.microsoft.com/office/drawing/2014/main" id="{128CCD04-6866-A476-6E2A-D29FDB934644}"/>
              </a:ext>
            </a:extLst>
          </p:cNvPr>
          <p:cNvSpPr>
            <a:spLocks noGrp="1" noChangeArrowheads="1"/>
          </p:cNvSpPr>
          <p:nvPr>
            <p:ph idx="4294967295"/>
          </p:nvPr>
        </p:nvSpPr>
        <p:spPr>
          <a:xfrm>
            <a:off x="457200" y="1628775"/>
            <a:ext cx="8686800" cy="1949450"/>
          </a:xfrm>
        </p:spPr>
        <p:txBody>
          <a:bodyPr>
            <a:normAutofit/>
          </a:bodyPr>
          <a:lstStyle/>
          <a:p>
            <a:pPr marL="0" indent="0" eaLnBrk="1" hangingPunct="1">
              <a:lnSpc>
                <a:spcPct val="70000"/>
              </a:lnSpc>
              <a:buFont typeface="Wingdings" panose="05000000000000000000" pitchFamily="2" charset="2"/>
              <a:buNone/>
            </a:pPr>
            <a:r>
              <a:rPr lang="en-US" altLang="zh-CN" sz="2800">
                <a:solidFill>
                  <a:srgbClr val="990033"/>
                </a:solidFill>
                <a:latin typeface="华文中宋" panose="02010600040101010101" pitchFamily="2" charset="-122"/>
                <a:ea typeface="华文中宋" panose="02010600040101010101" pitchFamily="2" charset="-122"/>
              </a:rPr>
              <a:t>1.</a:t>
            </a:r>
            <a:r>
              <a:rPr lang="zh-CN" altLang="en-US" sz="2800">
                <a:solidFill>
                  <a:srgbClr val="990033"/>
                </a:solidFill>
                <a:latin typeface="华文中宋" panose="02010600040101010101" pitchFamily="2" charset="-122"/>
                <a:ea typeface="华文中宋" panose="02010600040101010101" pitchFamily="2" charset="-122"/>
              </a:rPr>
              <a:t>机翼升力：</a:t>
            </a:r>
            <a:r>
              <a:rPr lang="zh-CN" altLang="en-US" sz="2800">
                <a:latin typeface="隶书" panose="02010509060101010101" pitchFamily="49" charset="-122"/>
                <a:ea typeface="隶书" panose="02010509060101010101" pitchFamily="49" charset="-122"/>
              </a:rPr>
              <a:t>低速机翼</a:t>
            </a:r>
            <a:endParaRPr lang="en-US" altLang="zh-CN" sz="2800">
              <a:latin typeface="隶书" panose="02010509060101010101" pitchFamily="49" charset="-122"/>
              <a:ea typeface="隶书" panose="02010509060101010101" pitchFamily="49" charset="-122"/>
            </a:endParaRPr>
          </a:p>
          <a:p>
            <a:pPr marL="0" indent="0" eaLnBrk="1" hangingPunct="1">
              <a:lnSpc>
                <a:spcPct val="70000"/>
              </a:lnSpc>
              <a:buFont typeface="Wingdings" panose="05000000000000000000" pitchFamily="2" charset="2"/>
              <a:buNone/>
            </a:pPr>
            <a:endParaRPr lang="en-US" altLang="zh-CN" sz="2800">
              <a:effectLst>
                <a:outerShdw blurRad="38100" dist="38100" dir="2700000" algn="tl">
                  <a:srgbClr val="FFFFFF"/>
                </a:outerShdw>
              </a:effectLst>
              <a:latin typeface="隶书" panose="02010509060101010101" pitchFamily="49" charset="-122"/>
              <a:ea typeface="隶书" panose="02010509060101010101" pitchFamily="49" charset="-122"/>
            </a:endParaRPr>
          </a:p>
          <a:p>
            <a:pPr marL="0" indent="0" eaLnBrk="1" hangingPunct="1">
              <a:lnSpc>
                <a:spcPct val="70000"/>
              </a:lnSpc>
            </a:pPr>
            <a:r>
              <a:rPr lang="zh-CN" altLang="en-US" sz="2400">
                <a:latin typeface="宋体" panose="02010600030101010101" pitchFamily="2" charset="-122"/>
              </a:rPr>
              <a:t>翼弦长</a:t>
            </a:r>
            <a:r>
              <a:rPr lang="en-US" altLang="zh-CN" sz="2400" i="1">
                <a:latin typeface="宋体" panose="02010600030101010101" pitchFamily="2" charset="-122"/>
              </a:rPr>
              <a:t>c </a:t>
            </a:r>
            <a:r>
              <a:rPr lang="en-US" altLang="zh-CN" sz="2400">
                <a:latin typeface="宋体" panose="02010600030101010101" pitchFamily="2" charset="-122"/>
              </a:rPr>
              <a:t>——</a:t>
            </a:r>
            <a:r>
              <a:rPr lang="zh-CN" altLang="en-US" sz="2400">
                <a:latin typeface="宋体" panose="02010600030101010101" pitchFamily="2" charset="-122"/>
              </a:rPr>
              <a:t>翼型前缘点</a:t>
            </a:r>
            <a:r>
              <a:rPr lang="en-US" altLang="zh-CN" sz="2400">
                <a:latin typeface="宋体" panose="02010600030101010101" pitchFamily="2" charset="-122"/>
              </a:rPr>
              <a:t>A</a:t>
            </a:r>
            <a:r>
              <a:rPr lang="zh-CN" altLang="en-US" sz="2400">
                <a:latin typeface="宋体" panose="02010600030101010101" pitchFamily="2" charset="-122"/>
              </a:rPr>
              <a:t>至后缘点</a:t>
            </a:r>
            <a:r>
              <a:rPr lang="en-US" altLang="zh-CN" sz="2400">
                <a:latin typeface="宋体" panose="02010600030101010101" pitchFamily="2" charset="-122"/>
              </a:rPr>
              <a:t>B</a:t>
            </a:r>
            <a:r>
              <a:rPr lang="zh-CN" altLang="en-US" sz="2400">
                <a:latin typeface="宋体" panose="02010600030101010101" pitchFamily="2" charset="-122"/>
              </a:rPr>
              <a:t>的距离</a:t>
            </a:r>
          </a:p>
          <a:p>
            <a:pPr marL="0" indent="0" eaLnBrk="1" hangingPunct="1">
              <a:lnSpc>
                <a:spcPct val="70000"/>
              </a:lnSpc>
            </a:pPr>
            <a:r>
              <a:rPr lang="zh-CN" altLang="en-US" sz="2400">
                <a:latin typeface="宋体" panose="02010600030101010101" pitchFamily="2" charset="-122"/>
              </a:rPr>
              <a:t>相对厚度</a:t>
            </a:r>
            <a:r>
              <a:rPr lang="en-US" altLang="zh-CN" sz="2400">
                <a:latin typeface="宋体" panose="02010600030101010101" pitchFamily="2" charset="-122"/>
              </a:rPr>
              <a:t>,            , </a:t>
            </a:r>
            <a:r>
              <a:rPr lang="en-US" altLang="zh-CN" sz="2400" i="1">
                <a:solidFill>
                  <a:srgbClr val="00B050"/>
                </a:solidFill>
                <a:effectLst>
                  <a:outerShdw blurRad="38100" dist="38100" dir="2700000" algn="tl">
                    <a:srgbClr val="000000"/>
                  </a:outerShdw>
                </a:effectLst>
                <a:latin typeface="宋体" panose="02010600030101010101" pitchFamily="2" charset="-122"/>
              </a:rPr>
              <a:t>t</a:t>
            </a:r>
            <a:r>
              <a:rPr lang="en-US" altLang="zh-CN" sz="2400">
                <a:solidFill>
                  <a:srgbClr val="00B050"/>
                </a:solidFill>
                <a:effectLst>
                  <a:outerShdw blurRad="38100" dist="38100" dir="2700000" algn="tl">
                    <a:srgbClr val="000000"/>
                  </a:outerShdw>
                </a:effectLst>
                <a:latin typeface="宋体" panose="02010600030101010101" pitchFamily="2" charset="-122"/>
              </a:rPr>
              <a:t> —— </a:t>
            </a:r>
            <a:r>
              <a:rPr lang="zh-CN" altLang="en-US" sz="2400">
                <a:solidFill>
                  <a:srgbClr val="00B050"/>
                </a:solidFill>
                <a:effectLst>
                  <a:outerShdw blurRad="38100" dist="38100" dir="2700000" algn="tl">
                    <a:srgbClr val="000000"/>
                  </a:outerShdw>
                </a:effectLst>
                <a:latin typeface="宋体" panose="02010600030101010101" pitchFamily="2" charset="-122"/>
              </a:rPr>
              <a:t>最大厚度</a:t>
            </a:r>
          </a:p>
          <a:p>
            <a:pPr marL="0" indent="0" eaLnBrk="1" hangingPunct="1">
              <a:lnSpc>
                <a:spcPct val="70000"/>
              </a:lnSpc>
            </a:pPr>
            <a:r>
              <a:rPr lang="zh-CN" altLang="en-US" sz="2400">
                <a:latin typeface="宋体" panose="02010600030101010101" pitchFamily="2" charset="-122"/>
              </a:rPr>
              <a:t>相对弯度，           </a:t>
            </a:r>
            <a:r>
              <a:rPr lang="en-US" altLang="zh-CN" sz="2400">
                <a:latin typeface="宋体" panose="02010600030101010101" pitchFamily="2" charset="-122"/>
              </a:rPr>
              <a:t>,</a:t>
            </a:r>
            <a:r>
              <a:rPr lang="zh-CN" altLang="en-US" sz="2400">
                <a:latin typeface="宋体" panose="02010600030101010101" pitchFamily="2" charset="-122"/>
              </a:rPr>
              <a:t> </a:t>
            </a:r>
            <a:r>
              <a:rPr lang="en-US" altLang="zh-CN" sz="2400" i="1">
                <a:latin typeface="宋体" panose="02010600030101010101" pitchFamily="2" charset="-122"/>
              </a:rPr>
              <a:t>f</a:t>
            </a:r>
            <a:r>
              <a:rPr lang="en-US" altLang="zh-CN" sz="2400">
                <a:latin typeface="宋体" panose="02010600030101010101" pitchFamily="2" charset="-122"/>
              </a:rPr>
              <a:t> —— </a:t>
            </a:r>
            <a:r>
              <a:rPr lang="zh-CN" altLang="en-US" sz="2400">
                <a:latin typeface="宋体" panose="02010600030101010101" pitchFamily="2" charset="-122"/>
              </a:rPr>
              <a:t>中弧线最高点至翼弦线距离</a:t>
            </a:r>
          </a:p>
          <a:p>
            <a:pPr marL="0" indent="0" eaLnBrk="1" hangingPunct="1">
              <a:lnSpc>
                <a:spcPct val="70000"/>
              </a:lnSpc>
              <a:buFont typeface="Wingdings" panose="05000000000000000000" pitchFamily="2" charset="2"/>
              <a:buNone/>
            </a:pPr>
            <a:endParaRPr lang="zh-CN" altLang="en-US" sz="2400">
              <a:effectLst>
                <a:outerShdw blurRad="38100" dist="38100" dir="2700000" algn="tl">
                  <a:srgbClr val="FFFFFF"/>
                </a:outerShdw>
              </a:effectLst>
              <a:latin typeface="宋体" panose="02010600030101010101" pitchFamily="2" charset="-122"/>
            </a:endParaRPr>
          </a:p>
        </p:txBody>
      </p:sp>
      <p:pic>
        <p:nvPicPr>
          <p:cNvPr id="22532" name="Picture 12">
            <a:extLst>
              <a:ext uri="{FF2B5EF4-FFF2-40B4-BE49-F238E27FC236}">
                <a16:creationId xmlns:a16="http://schemas.microsoft.com/office/drawing/2014/main" id="{D27373D2-C620-172A-6AF6-36CA7119710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1688" y="2714625"/>
            <a:ext cx="18605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14">
            <a:extLst>
              <a:ext uri="{FF2B5EF4-FFF2-40B4-BE49-F238E27FC236}">
                <a16:creationId xmlns:a16="http://schemas.microsoft.com/office/drawing/2014/main" id="{3E45868F-7F57-43C9-D06F-101D5B8BAE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1688" y="3106738"/>
            <a:ext cx="1871662"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连接符 16">
            <a:extLst>
              <a:ext uri="{FF2B5EF4-FFF2-40B4-BE49-F238E27FC236}">
                <a16:creationId xmlns:a16="http://schemas.microsoft.com/office/drawing/2014/main" id="{15C7A382-B68B-FBF3-64B5-45156AED139D}"/>
              </a:ext>
            </a:extLst>
          </p:cNvPr>
          <p:cNvCxnSpPr/>
          <p:nvPr/>
        </p:nvCxnSpPr>
        <p:spPr>
          <a:xfrm rot="5400000">
            <a:off x="3276600" y="4897438"/>
            <a:ext cx="500063" cy="1587"/>
          </a:xfrm>
          <a:prstGeom prst="line">
            <a:avLst/>
          </a:prstGeom>
          <a:ln w="38100">
            <a:solidFill>
              <a:srgbClr val="00B050"/>
            </a:solidFill>
          </a:ln>
        </p:spPr>
        <p:style>
          <a:lnRef idx="2">
            <a:schemeClr val="accent3"/>
          </a:lnRef>
          <a:fillRef idx="0">
            <a:schemeClr val="accent3"/>
          </a:fillRef>
          <a:effectRef idx="1">
            <a:schemeClr val="accent3"/>
          </a:effectRef>
          <a:fontRef idx="minor">
            <a:schemeClr val="tx1"/>
          </a:fontRef>
        </p:style>
      </p:cxnSp>
      <p:sp>
        <p:nvSpPr>
          <p:cNvPr id="22535" name="Rectangle 18">
            <a:extLst>
              <a:ext uri="{FF2B5EF4-FFF2-40B4-BE49-F238E27FC236}">
                <a16:creationId xmlns:a16="http://schemas.microsoft.com/office/drawing/2014/main" id="{B8F77C6D-64AE-8DF2-6844-C8975BABE6AD}"/>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一 升力</a:t>
            </a:r>
            <a:endParaRPr lang="en-US" altLang="zh-CN" sz="440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034EA299-4451-C685-95A9-4E0A611D1792}"/>
              </a:ext>
            </a:extLst>
          </p:cNvPr>
          <p:cNvSpPr>
            <a:spLocks noGrp="1" noChangeArrowheads="1"/>
          </p:cNvSpPr>
          <p:nvPr>
            <p:ph idx="4294967295"/>
          </p:nvPr>
        </p:nvSpPr>
        <p:spPr>
          <a:xfrm>
            <a:off x="6300788" y="2060575"/>
            <a:ext cx="2557462" cy="576263"/>
          </a:xfrm>
        </p:spPr>
        <p:txBody>
          <a:bodyPr/>
          <a:lstStyle/>
          <a:p>
            <a:pPr marL="0" indent="0" eaLnBrk="1" hangingPunct="1">
              <a:buFont typeface="Wingdings" panose="05000000000000000000" pitchFamily="2" charset="2"/>
              <a:buNone/>
            </a:pPr>
            <a:r>
              <a:rPr lang="zh-CN" altLang="en-US" sz="2400">
                <a:solidFill>
                  <a:srgbClr val="990000"/>
                </a:solidFill>
                <a:latin typeface="宋体" panose="02010600030101010101" pitchFamily="2" charset="-122"/>
              </a:rPr>
              <a:t>平均空气动力弦：</a:t>
            </a:r>
          </a:p>
        </p:txBody>
      </p:sp>
      <p:pic>
        <p:nvPicPr>
          <p:cNvPr id="23555" name="Picture 4">
            <a:extLst>
              <a:ext uri="{FF2B5EF4-FFF2-40B4-BE49-F238E27FC236}">
                <a16:creationId xmlns:a16="http://schemas.microsoft.com/office/drawing/2014/main" id="{43B6CA81-AB10-96F6-5F72-E036007EA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55763"/>
            <a:ext cx="6121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Line 8">
            <a:extLst>
              <a:ext uri="{FF2B5EF4-FFF2-40B4-BE49-F238E27FC236}">
                <a16:creationId xmlns:a16="http://schemas.microsoft.com/office/drawing/2014/main" id="{F01FCDF5-5F87-8D4E-514D-7CAC25FF8829}"/>
              </a:ext>
            </a:extLst>
          </p:cNvPr>
          <p:cNvSpPr>
            <a:spLocks noChangeShapeType="1"/>
          </p:cNvSpPr>
          <p:nvPr/>
        </p:nvSpPr>
        <p:spPr bwMode="auto">
          <a:xfrm>
            <a:off x="5357813" y="2571750"/>
            <a:ext cx="215900" cy="0"/>
          </a:xfrm>
          <a:prstGeom prst="line">
            <a:avLst/>
          </a:prstGeom>
          <a:noFill/>
          <a:ln w="28575">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9">
            <a:extLst>
              <a:ext uri="{FF2B5EF4-FFF2-40B4-BE49-F238E27FC236}">
                <a16:creationId xmlns:a16="http://schemas.microsoft.com/office/drawing/2014/main" id="{DF9CE833-DCE7-6954-6F13-E508F69F5712}"/>
              </a:ext>
            </a:extLst>
          </p:cNvPr>
          <p:cNvSpPr txBox="1">
            <a:spLocks noChangeArrowheads="1"/>
          </p:cNvSpPr>
          <p:nvPr/>
        </p:nvSpPr>
        <p:spPr bwMode="auto">
          <a:xfrm>
            <a:off x="6300788" y="3643313"/>
            <a:ext cx="2700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0" lang="zh-CN" altLang="en-US" sz="2400">
                <a:solidFill>
                  <a:srgbClr val="003399"/>
                </a:solidFill>
                <a:latin typeface="宋体" panose="02010600030101010101" pitchFamily="2" charset="-122"/>
              </a:rPr>
              <a:t>式中</a:t>
            </a:r>
            <a:r>
              <a:rPr kumimoji="0" lang="en-US" altLang="zh-CN" sz="2400" i="1">
                <a:solidFill>
                  <a:srgbClr val="003399"/>
                </a:solidFill>
                <a:latin typeface="宋体" panose="02010600030101010101" pitchFamily="2" charset="-122"/>
              </a:rPr>
              <a:t>c(y)</a:t>
            </a:r>
            <a:r>
              <a:rPr kumimoji="0" lang="zh-CN" altLang="en-US" sz="2400">
                <a:solidFill>
                  <a:srgbClr val="003399"/>
                </a:solidFill>
                <a:latin typeface="宋体" panose="02010600030101010101" pitchFamily="2" charset="-122"/>
              </a:rPr>
              <a:t>表示沿展向坐标</a:t>
            </a:r>
            <a:r>
              <a:rPr kumimoji="0" lang="en-US" altLang="zh-CN" sz="2400">
                <a:solidFill>
                  <a:srgbClr val="003399"/>
                </a:solidFill>
                <a:latin typeface="宋体" panose="02010600030101010101" pitchFamily="2" charset="-122"/>
              </a:rPr>
              <a:t>y</a:t>
            </a:r>
            <a:r>
              <a:rPr kumimoji="0" lang="zh-CN" altLang="en-US" sz="2400">
                <a:solidFill>
                  <a:srgbClr val="003399"/>
                </a:solidFill>
                <a:latin typeface="宋体" panose="02010600030101010101" pitchFamily="2" charset="-122"/>
              </a:rPr>
              <a:t>处的弦长</a:t>
            </a:r>
            <a:r>
              <a:rPr kumimoji="0" lang="zh-CN" altLang="en-US" sz="1800">
                <a:latin typeface="宋体" panose="02010600030101010101" pitchFamily="2" charset="-122"/>
              </a:rPr>
              <a:t> </a:t>
            </a:r>
          </a:p>
        </p:txBody>
      </p:sp>
      <p:sp>
        <p:nvSpPr>
          <p:cNvPr id="23558" name="Rectangle 21">
            <a:extLst>
              <a:ext uri="{FF2B5EF4-FFF2-40B4-BE49-F238E27FC236}">
                <a16:creationId xmlns:a16="http://schemas.microsoft.com/office/drawing/2014/main" id="{6BAB629A-B5B0-A44C-E0DC-CC23201128C6}"/>
              </a:ext>
            </a:extLst>
          </p:cNvPr>
          <p:cNvSpPr>
            <a:spLocks noChangeArrowheads="1"/>
          </p:cNvSpPr>
          <p:nvPr/>
        </p:nvSpPr>
        <p:spPr bwMode="auto">
          <a:xfrm>
            <a:off x="539750" y="5084763"/>
            <a:ext cx="82867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spcBef>
                <a:spcPct val="0"/>
              </a:spcBef>
              <a:buClrTx/>
              <a:buSzTx/>
              <a:buFontTx/>
              <a:buNone/>
            </a:pPr>
            <a:r>
              <a:rPr kumimoji="0" lang="zh-CN" altLang="en-US" sz="2400">
                <a:latin typeface="宋体" panose="02010600030101010101" pitchFamily="2" charset="-122"/>
                <a:cs typeface="Times New Roman" panose="02020603050405020304" pitchFamily="18" charset="0"/>
              </a:rPr>
              <a:t>展弦比 </a:t>
            </a:r>
            <a:r>
              <a:rPr kumimoji="0" lang="en-US" altLang="zh-CN" sz="2400" i="1">
                <a:latin typeface="宋体" panose="02010600030101010101" pitchFamily="2" charset="-122"/>
                <a:cs typeface="Times New Roman" panose="02020603050405020304" pitchFamily="18" charset="0"/>
              </a:rPr>
              <a:t>A=b</a:t>
            </a:r>
            <a:r>
              <a:rPr kumimoji="0" lang="en-US" altLang="zh-CN" sz="2400" i="1" baseline="30000">
                <a:latin typeface="宋体" panose="02010600030101010101" pitchFamily="2" charset="-122"/>
                <a:cs typeface="Times New Roman" panose="02020603050405020304" pitchFamily="18" charset="0"/>
              </a:rPr>
              <a:t>2</a:t>
            </a:r>
            <a:r>
              <a:rPr kumimoji="0" lang="en-US" altLang="zh-CN" sz="2400" i="1">
                <a:latin typeface="宋体" panose="02010600030101010101" pitchFamily="2" charset="-122"/>
                <a:cs typeface="Times New Roman" panose="02020603050405020304" pitchFamily="18" charset="0"/>
              </a:rPr>
              <a:t>/S</a:t>
            </a:r>
            <a:r>
              <a:rPr kumimoji="0" lang="en-US" altLang="zh-CN" sz="2400" i="1" baseline="-30000">
                <a:latin typeface="宋体" panose="02010600030101010101" pitchFamily="2" charset="-122"/>
                <a:cs typeface="Times New Roman" panose="02020603050405020304" pitchFamily="18" charset="0"/>
              </a:rPr>
              <a:t>w</a:t>
            </a:r>
            <a:r>
              <a:rPr kumimoji="0" lang="zh-CN" altLang="en-US" sz="2400">
                <a:latin typeface="宋体" panose="02010600030101010101" pitchFamily="2" charset="-122"/>
                <a:cs typeface="Times New Roman" panose="02020603050405020304" pitchFamily="18" charset="0"/>
              </a:rPr>
              <a:t>，  </a:t>
            </a:r>
            <a:r>
              <a:rPr kumimoji="0" lang="en-US" altLang="zh-CN" sz="2400" i="1">
                <a:latin typeface="宋体" panose="02010600030101010101" pitchFamily="2" charset="-122"/>
                <a:cs typeface="Times New Roman" panose="02020603050405020304" pitchFamily="18" charset="0"/>
              </a:rPr>
              <a:t>b</a:t>
            </a:r>
            <a:r>
              <a:rPr kumimoji="0" lang="en-US" altLang="zh-CN" sz="2400">
                <a:latin typeface="宋体" panose="02010600030101010101" pitchFamily="2" charset="-122"/>
                <a:cs typeface="Times New Roman" panose="02020603050405020304" pitchFamily="18" charset="0"/>
              </a:rPr>
              <a:t>——</a:t>
            </a:r>
            <a:r>
              <a:rPr kumimoji="0" lang="zh-CN" altLang="en-US" sz="2400">
                <a:latin typeface="宋体" panose="02010600030101010101" pitchFamily="2" charset="-122"/>
                <a:cs typeface="Times New Roman" panose="02020603050405020304" pitchFamily="18" charset="0"/>
              </a:rPr>
              <a:t>机翼展长，   </a:t>
            </a:r>
            <a:r>
              <a:rPr kumimoji="0" lang="en-US" altLang="zh-CN" sz="2400" i="1">
                <a:latin typeface="宋体" panose="02010600030101010101" pitchFamily="2" charset="-122"/>
                <a:cs typeface="Times New Roman" panose="02020603050405020304" pitchFamily="18" charset="0"/>
              </a:rPr>
              <a:t>S</a:t>
            </a:r>
            <a:r>
              <a:rPr kumimoji="0" lang="en-US" altLang="zh-CN" sz="2400" i="1" baseline="-30000">
                <a:latin typeface="宋体" panose="02010600030101010101" pitchFamily="2" charset="-122"/>
                <a:cs typeface="Times New Roman" panose="02020603050405020304" pitchFamily="18" charset="0"/>
              </a:rPr>
              <a:t>w</a:t>
            </a:r>
            <a:r>
              <a:rPr kumimoji="0" lang="en-US" altLang="zh-CN" sz="2400">
                <a:latin typeface="宋体" panose="02010600030101010101" pitchFamily="2" charset="-122"/>
                <a:cs typeface="Times New Roman" panose="02020603050405020304" pitchFamily="18" charset="0"/>
              </a:rPr>
              <a:t>——</a:t>
            </a:r>
            <a:r>
              <a:rPr kumimoji="0" lang="zh-CN" altLang="en-US" sz="2400">
                <a:latin typeface="宋体" panose="02010600030101010101" pitchFamily="2" charset="-122"/>
                <a:cs typeface="Times New Roman" panose="02020603050405020304" pitchFamily="18" charset="0"/>
              </a:rPr>
              <a:t>机翼面积；</a:t>
            </a:r>
          </a:p>
          <a:p>
            <a:pPr>
              <a:spcBef>
                <a:spcPct val="0"/>
              </a:spcBef>
              <a:buClrTx/>
              <a:buSzTx/>
              <a:buFontTx/>
              <a:buNone/>
            </a:pPr>
            <a:r>
              <a:rPr kumimoji="0" lang="zh-CN" altLang="en-US" sz="2400">
                <a:latin typeface="宋体" panose="02010600030101010101" pitchFamily="2" charset="-122"/>
                <a:cs typeface="Times New Roman" panose="02020603050405020304" pitchFamily="18" charset="0"/>
              </a:rPr>
              <a:t>梯形比 </a:t>
            </a:r>
            <a:r>
              <a:rPr kumimoji="0" lang="zh-CN" altLang="en-US" sz="2400" i="1">
                <a:latin typeface="宋体" panose="02010600030101010101" pitchFamily="2" charset="-122"/>
                <a:cs typeface="Times New Roman" panose="02020603050405020304" pitchFamily="18" charset="0"/>
                <a:sym typeface="Symbol" panose="05050102010706020507" pitchFamily="18" charset="2"/>
              </a:rPr>
              <a:t></a:t>
            </a:r>
            <a:r>
              <a:rPr kumimoji="0" lang="en-US" altLang="zh-CN" sz="2400" i="1">
                <a:latin typeface="宋体" panose="02010600030101010101" pitchFamily="2" charset="-122"/>
                <a:cs typeface="Times New Roman" panose="02020603050405020304" pitchFamily="18" charset="0"/>
                <a:sym typeface="Symbol" panose="05050102010706020507" pitchFamily="18" charset="2"/>
              </a:rPr>
              <a:t>=c</a:t>
            </a:r>
            <a:r>
              <a:rPr kumimoji="0" lang="en-US" altLang="zh-CN" sz="2400" i="1" baseline="-25000">
                <a:latin typeface="宋体" panose="02010600030101010101" pitchFamily="2" charset="-122"/>
                <a:cs typeface="Times New Roman" panose="02020603050405020304" pitchFamily="18" charset="0"/>
                <a:sym typeface="Symbol" panose="05050102010706020507" pitchFamily="18" charset="2"/>
              </a:rPr>
              <a:t>t</a:t>
            </a:r>
            <a:r>
              <a:rPr kumimoji="0" lang="en-US" altLang="zh-CN" sz="2400" i="1">
                <a:latin typeface="宋体" panose="02010600030101010101" pitchFamily="2" charset="-122"/>
                <a:cs typeface="Times New Roman" panose="02020603050405020304" pitchFamily="18" charset="0"/>
                <a:sym typeface="Symbol" panose="05050102010706020507" pitchFamily="18" charset="2"/>
              </a:rPr>
              <a:t>/c</a:t>
            </a:r>
            <a:r>
              <a:rPr kumimoji="0" lang="en-US" altLang="zh-CN" sz="2400" i="1" baseline="-25000">
                <a:latin typeface="宋体" panose="02010600030101010101" pitchFamily="2" charset="-122"/>
                <a:cs typeface="Times New Roman" panose="02020603050405020304" pitchFamily="18" charset="0"/>
                <a:sym typeface="Symbol" panose="05050102010706020507" pitchFamily="18" charset="2"/>
              </a:rPr>
              <a:t>r</a:t>
            </a:r>
            <a:r>
              <a:rPr kumimoji="0" lang="en-US" altLang="zh-CN" sz="2400">
                <a:latin typeface="宋体" panose="02010600030101010101" pitchFamily="2" charset="-122"/>
                <a:cs typeface="Times New Roman" panose="02020603050405020304" pitchFamily="18" charset="0"/>
                <a:sym typeface="Symbol" panose="05050102010706020507" pitchFamily="18" charset="2"/>
              </a:rPr>
              <a:t>,</a:t>
            </a:r>
            <a:r>
              <a:rPr kumimoji="0" lang="zh-CN" altLang="en-US" sz="2400">
                <a:latin typeface="宋体" panose="02010600030101010101" pitchFamily="2" charset="-122"/>
                <a:cs typeface="Times New Roman" panose="02020603050405020304" pitchFamily="18" charset="0"/>
              </a:rPr>
              <a:t>   </a:t>
            </a:r>
            <a:r>
              <a:rPr kumimoji="0" lang="en-US" altLang="zh-CN" sz="2400" i="1">
                <a:latin typeface="宋体" panose="02010600030101010101" pitchFamily="2" charset="-122"/>
                <a:cs typeface="Times New Roman" panose="02020603050405020304" pitchFamily="18" charset="0"/>
              </a:rPr>
              <a:t>c</a:t>
            </a:r>
            <a:r>
              <a:rPr kumimoji="0" lang="en-US" altLang="zh-CN" sz="2400" i="1" baseline="-30000">
                <a:latin typeface="宋体" panose="02010600030101010101" pitchFamily="2" charset="-122"/>
                <a:cs typeface="Times New Roman" panose="02020603050405020304" pitchFamily="18" charset="0"/>
              </a:rPr>
              <a:t>r</a:t>
            </a:r>
            <a:r>
              <a:rPr kumimoji="0" lang="en-US" altLang="zh-CN" sz="2400">
                <a:latin typeface="宋体" panose="02010600030101010101" pitchFamily="2" charset="-122"/>
                <a:cs typeface="Times New Roman" panose="02020603050405020304" pitchFamily="18" charset="0"/>
              </a:rPr>
              <a:t>——</a:t>
            </a:r>
            <a:r>
              <a:rPr kumimoji="0" lang="zh-CN" altLang="en-US" sz="2400">
                <a:latin typeface="宋体" panose="02010600030101010101" pitchFamily="2" charset="-122"/>
                <a:cs typeface="Times New Roman" panose="02020603050405020304" pitchFamily="18" charset="0"/>
              </a:rPr>
              <a:t>翼根弦长，  </a:t>
            </a:r>
            <a:r>
              <a:rPr kumimoji="0" lang="en-US" altLang="zh-CN" sz="2400" i="1">
                <a:latin typeface="宋体" panose="02010600030101010101" pitchFamily="2" charset="-122"/>
                <a:cs typeface="Times New Roman" panose="02020603050405020304" pitchFamily="18" charset="0"/>
              </a:rPr>
              <a:t>c</a:t>
            </a:r>
            <a:r>
              <a:rPr kumimoji="0" lang="en-US" altLang="zh-CN" sz="2400" i="1" baseline="-30000">
                <a:latin typeface="宋体" panose="02010600030101010101" pitchFamily="2" charset="-122"/>
                <a:cs typeface="Times New Roman" panose="02020603050405020304" pitchFamily="18" charset="0"/>
              </a:rPr>
              <a:t>t</a:t>
            </a:r>
            <a:r>
              <a:rPr kumimoji="0" lang="en-US" altLang="zh-CN" sz="2400">
                <a:latin typeface="宋体" panose="02010600030101010101" pitchFamily="2" charset="-122"/>
                <a:cs typeface="Times New Roman" panose="02020603050405020304" pitchFamily="18" charset="0"/>
              </a:rPr>
              <a:t>——</a:t>
            </a:r>
            <a:r>
              <a:rPr kumimoji="0" lang="zh-CN" altLang="en-US" sz="2400">
                <a:latin typeface="宋体" panose="02010600030101010101" pitchFamily="2" charset="-122"/>
                <a:cs typeface="Times New Roman" panose="02020603050405020304" pitchFamily="18" charset="0"/>
              </a:rPr>
              <a:t>翼尖弦长；</a:t>
            </a:r>
          </a:p>
          <a:p>
            <a:pPr>
              <a:spcBef>
                <a:spcPct val="0"/>
              </a:spcBef>
              <a:buClrTx/>
              <a:buSzTx/>
              <a:buFontTx/>
              <a:buNone/>
            </a:pPr>
            <a:r>
              <a:rPr kumimoji="0" lang="zh-CN" altLang="en-US" sz="2400">
                <a:latin typeface="宋体" panose="02010600030101010101" pitchFamily="2" charset="-122"/>
                <a:cs typeface="Times New Roman" panose="02020603050405020304" pitchFamily="18" charset="0"/>
              </a:rPr>
              <a:t>前缘后掠角</a:t>
            </a:r>
            <a:r>
              <a:rPr kumimoji="0" lang="zh-CN" altLang="en-US" sz="2400" i="1">
                <a:latin typeface="宋体" panose="02010600030101010101" pitchFamily="2" charset="-122"/>
                <a:cs typeface="Times New Roman" panose="02020603050405020304" pitchFamily="18" charset="0"/>
                <a:sym typeface="Symbol" panose="05050102010706020507" pitchFamily="18" charset="2"/>
              </a:rPr>
              <a:t></a:t>
            </a:r>
            <a:r>
              <a:rPr kumimoji="0" lang="en-US" altLang="zh-CN" sz="2400" i="1" baseline="-25000">
                <a:latin typeface="宋体" panose="02010600030101010101" pitchFamily="2" charset="-122"/>
                <a:cs typeface="Times New Roman" panose="02020603050405020304" pitchFamily="18" charset="0"/>
                <a:sym typeface="Symbol" panose="05050102010706020507" pitchFamily="18" charset="2"/>
              </a:rPr>
              <a:t>0</a:t>
            </a:r>
            <a:r>
              <a:rPr kumimoji="0" lang="zh-CN" altLang="en-US" sz="2400">
                <a:latin typeface="宋体" panose="02010600030101010101" pitchFamily="2" charset="-122"/>
                <a:cs typeface="Times New Roman" panose="02020603050405020304" pitchFamily="18" charset="0"/>
              </a:rPr>
              <a:t>     </a:t>
            </a:r>
            <a:r>
              <a:rPr kumimoji="0" lang="en-US" altLang="zh-CN" sz="2400">
                <a:latin typeface="宋体" panose="02010600030101010101" pitchFamily="2" charset="-122"/>
                <a:cs typeface="Times New Roman" panose="02020603050405020304" pitchFamily="18" charset="0"/>
              </a:rPr>
              <a:t>1/4</a:t>
            </a:r>
            <a:r>
              <a:rPr kumimoji="0" lang="zh-CN" altLang="en-US" sz="2400">
                <a:latin typeface="宋体" panose="02010600030101010101" pitchFamily="2" charset="-122"/>
                <a:cs typeface="Times New Roman" panose="02020603050405020304" pitchFamily="18" charset="0"/>
              </a:rPr>
              <a:t>弦线后掠角 </a:t>
            </a:r>
            <a:r>
              <a:rPr kumimoji="0" lang="zh-CN" altLang="en-US" sz="2400" i="1">
                <a:latin typeface="宋体" panose="02010600030101010101" pitchFamily="2" charset="-122"/>
                <a:cs typeface="Times New Roman" panose="02020603050405020304" pitchFamily="18" charset="0"/>
                <a:sym typeface="Symbol" panose="05050102010706020507" pitchFamily="18" charset="2"/>
              </a:rPr>
              <a:t></a:t>
            </a:r>
            <a:r>
              <a:rPr kumimoji="0" lang="en-US" altLang="zh-CN" sz="2400" i="1" baseline="-25000">
                <a:latin typeface="宋体" panose="02010600030101010101" pitchFamily="2" charset="-122"/>
                <a:cs typeface="Times New Roman" panose="02020603050405020304" pitchFamily="18" charset="0"/>
                <a:sym typeface="Symbol" panose="05050102010706020507" pitchFamily="18" charset="2"/>
              </a:rPr>
              <a:t>1/4</a:t>
            </a:r>
            <a:r>
              <a:rPr kumimoji="0" lang="zh-CN" altLang="en-US" sz="2400" i="1">
                <a:latin typeface="宋体" panose="02010600030101010101" pitchFamily="2" charset="-122"/>
                <a:cs typeface="Times New Roman" panose="02020603050405020304" pitchFamily="18" charset="0"/>
              </a:rPr>
              <a:t> </a:t>
            </a:r>
            <a:endParaRPr kumimoji="0" lang="zh-CN" altLang="en-US" sz="2000">
              <a:latin typeface="宋体" panose="02010600030101010101" pitchFamily="2" charset="-122"/>
              <a:cs typeface="Times New Roman" panose="02020603050405020304" pitchFamily="18" charset="0"/>
            </a:endParaRPr>
          </a:p>
        </p:txBody>
      </p:sp>
      <p:pic>
        <p:nvPicPr>
          <p:cNvPr id="23559" name="Picture 14">
            <a:extLst>
              <a:ext uri="{FF2B5EF4-FFF2-40B4-BE49-F238E27FC236}">
                <a16:creationId xmlns:a16="http://schemas.microsoft.com/office/drawing/2014/main" id="{A91FBC52-E121-1738-E859-C7756FBE423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7175" y="2738438"/>
            <a:ext cx="2141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直接连接符 14">
            <a:extLst>
              <a:ext uri="{FF2B5EF4-FFF2-40B4-BE49-F238E27FC236}">
                <a16:creationId xmlns:a16="http://schemas.microsoft.com/office/drawing/2014/main" id="{586069C2-0789-0F0C-3432-EE9A6B3EF10B}"/>
              </a:ext>
            </a:extLst>
          </p:cNvPr>
          <p:cNvCxnSpPr/>
          <p:nvPr/>
        </p:nvCxnSpPr>
        <p:spPr>
          <a:xfrm rot="5400000">
            <a:off x="4537075" y="2535238"/>
            <a:ext cx="642937" cy="1588"/>
          </a:xfrm>
          <a:prstGeom prst="line">
            <a:avLst/>
          </a:prstGeom>
          <a:ln w="38100">
            <a:solidFill>
              <a:srgbClr val="990033"/>
            </a:solidFill>
          </a:ln>
        </p:spPr>
        <p:style>
          <a:lnRef idx="1">
            <a:schemeClr val="accent1"/>
          </a:lnRef>
          <a:fillRef idx="0">
            <a:schemeClr val="accent1"/>
          </a:fillRef>
          <a:effectRef idx="0">
            <a:schemeClr val="accent1"/>
          </a:effectRef>
          <a:fontRef idx="minor">
            <a:schemeClr val="tx1"/>
          </a:fontRef>
        </p:style>
      </p:cxnSp>
      <p:sp>
        <p:nvSpPr>
          <p:cNvPr id="23561" name="Rectangle 15">
            <a:extLst>
              <a:ext uri="{FF2B5EF4-FFF2-40B4-BE49-F238E27FC236}">
                <a16:creationId xmlns:a16="http://schemas.microsoft.com/office/drawing/2014/main" id="{4A2726F2-BFAC-709B-DE81-26840AAD541F}"/>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机翼形状</a:t>
            </a:r>
            <a:endParaRPr lang="en-US" altLang="zh-CN" sz="44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506784E-3DFA-38BA-4EEA-F7D9E7078F00}"/>
              </a:ext>
            </a:extLst>
          </p:cNvPr>
          <p:cNvSpPr>
            <a:spLocks noGrp="1" noChangeArrowheads="1"/>
          </p:cNvSpPr>
          <p:nvPr>
            <p:ph type="title"/>
          </p:nvPr>
        </p:nvSpPr>
        <p:spPr/>
        <p:txBody>
          <a:bodyPr/>
          <a:lstStyle/>
          <a:p>
            <a:pPr eaLnBrk="1" hangingPunct="1"/>
            <a:r>
              <a:rPr lang="zh-CN" altLang="en-US"/>
              <a:t>坐标系</a:t>
            </a:r>
            <a:endParaRPr lang="en-US" altLang="zh-CN"/>
          </a:p>
        </p:txBody>
      </p:sp>
      <p:sp>
        <p:nvSpPr>
          <p:cNvPr id="6147" name="Rectangle 3">
            <a:extLst>
              <a:ext uri="{FF2B5EF4-FFF2-40B4-BE49-F238E27FC236}">
                <a16:creationId xmlns:a16="http://schemas.microsoft.com/office/drawing/2014/main" id="{CDD70751-9398-6120-89AE-95CEC288FDA9}"/>
              </a:ext>
            </a:extLst>
          </p:cNvPr>
          <p:cNvSpPr>
            <a:spLocks noGrp="1" noChangeArrowheads="1"/>
          </p:cNvSpPr>
          <p:nvPr>
            <p:ph type="body" idx="1"/>
          </p:nvPr>
        </p:nvSpPr>
        <p:spPr>
          <a:xfrm>
            <a:off x="0" y="1700213"/>
            <a:ext cx="2016125" cy="1166812"/>
          </a:xfrm>
        </p:spPr>
        <p:txBody>
          <a:bodyPr/>
          <a:lstStyle/>
          <a:p>
            <a:pPr lvl="1" eaLnBrk="1" hangingPunct="1">
              <a:lnSpc>
                <a:spcPct val="100000"/>
              </a:lnSpc>
            </a:pPr>
            <a:r>
              <a:rPr lang="zh-CN" altLang="en-US" sz="2000"/>
              <a:t>机体坐标系</a:t>
            </a:r>
          </a:p>
          <a:p>
            <a:pPr lvl="1" eaLnBrk="1" hangingPunct="1">
              <a:lnSpc>
                <a:spcPct val="100000"/>
              </a:lnSpc>
            </a:pPr>
            <a:r>
              <a:rPr lang="zh-CN" altLang="en-US" sz="2000"/>
              <a:t>大地坐标系</a:t>
            </a:r>
          </a:p>
          <a:p>
            <a:pPr lvl="1" eaLnBrk="1" hangingPunct="1">
              <a:lnSpc>
                <a:spcPct val="100000"/>
              </a:lnSpc>
            </a:pPr>
            <a:r>
              <a:rPr lang="zh-CN" altLang="en-US" sz="2000"/>
              <a:t>来流坐标系</a:t>
            </a:r>
            <a:endParaRPr lang="zh-CN" altLang="en-US" sz="1800"/>
          </a:p>
        </p:txBody>
      </p:sp>
      <p:pic>
        <p:nvPicPr>
          <p:cNvPr id="6148" name="Picture 4">
            <a:extLst>
              <a:ext uri="{FF2B5EF4-FFF2-40B4-BE49-F238E27FC236}">
                <a16:creationId xmlns:a16="http://schemas.microsoft.com/office/drawing/2014/main" id="{608661DC-EA2E-4482-B781-07EC45CCC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635" t="6645"/>
          <a:stretch>
            <a:fillRect/>
          </a:stretch>
        </p:blipFill>
        <p:spPr bwMode="auto">
          <a:xfrm>
            <a:off x="2044700" y="1412875"/>
            <a:ext cx="5400675" cy="349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BAFDC17F-BBFB-F9BA-82D2-19F0D622B42F}"/>
              </a:ext>
            </a:extLst>
          </p:cNvPr>
          <p:cNvSpPr>
            <a:spLocks noChangeArrowheads="1"/>
          </p:cNvSpPr>
          <p:nvPr/>
        </p:nvSpPr>
        <p:spPr bwMode="auto">
          <a:xfrm>
            <a:off x="0" y="3284538"/>
            <a:ext cx="201612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19050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lvl="1" eaLnBrk="1" hangingPunct="1">
              <a:lnSpc>
                <a:spcPct val="100000"/>
              </a:lnSpc>
            </a:pPr>
            <a:r>
              <a:rPr lang="zh-CN" altLang="en-US" sz="2000"/>
              <a:t>俯仰</a:t>
            </a:r>
          </a:p>
          <a:p>
            <a:pPr lvl="1" eaLnBrk="1" hangingPunct="1">
              <a:lnSpc>
                <a:spcPct val="100000"/>
              </a:lnSpc>
            </a:pPr>
            <a:r>
              <a:rPr lang="zh-CN" altLang="en-US" sz="2000"/>
              <a:t>滚转</a:t>
            </a:r>
          </a:p>
          <a:p>
            <a:pPr lvl="1" eaLnBrk="1" hangingPunct="1">
              <a:lnSpc>
                <a:spcPct val="100000"/>
              </a:lnSpc>
            </a:pPr>
            <a:r>
              <a:rPr lang="zh-CN" altLang="en-US" sz="2000"/>
              <a:t>偏航</a:t>
            </a:r>
            <a:endParaRPr lang="zh-CN" altLang="en-US" sz="1800"/>
          </a:p>
        </p:txBody>
      </p:sp>
      <p:graphicFrame>
        <p:nvGraphicFramePr>
          <p:cNvPr id="6150" name="Object 15">
            <a:extLst>
              <a:ext uri="{FF2B5EF4-FFF2-40B4-BE49-F238E27FC236}">
                <a16:creationId xmlns:a16="http://schemas.microsoft.com/office/drawing/2014/main" id="{A15E6913-D066-9045-E3EB-3923BF512EC2}"/>
              </a:ext>
            </a:extLst>
          </p:cNvPr>
          <p:cNvGraphicFramePr>
            <a:graphicFrameLocks noChangeAspect="1"/>
          </p:cNvGraphicFramePr>
          <p:nvPr/>
        </p:nvGraphicFramePr>
        <p:xfrm>
          <a:off x="4787900" y="4292600"/>
          <a:ext cx="4356100" cy="2565400"/>
        </p:xfrm>
        <a:graphic>
          <a:graphicData uri="http://schemas.openxmlformats.org/presentationml/2006/ole">
            <mc:AlternateContent xmlns:mc="http://schemas.openxmlformats.org/markup-compatibility/2006">
              <mc:Choice xmlns:v="urn:schemas-microsoft-com:vml" Requires="v">
                <p:oleObj spid="_x0000_s1025" name="Visio" r:id="rId4" imgW="2800017" imgH="1930908" progId="Visio.Drawing.11">
                  <p:embed/>
                </p:oleObj>
              </mc:Choice>
              <mc:Fallback>
                <p:oleObj name="Visio" r:id="rId4" imgW="2800017" imgH="1930908" progId="Visio.Drawing.11">
                  <p:embed/>
                  <p:pic>
                    <p:nvPicPr>
                      <p:cNvPr id="6150" name="Object 15">
                        <a:extLst>
                          <a:ext uri="{FF2B5EF4-FFF2-40B4-BE49-F238E27FC236}">
                            <a16:creationId xmlns:a16="http://schemas.microsoft.com/office/drawing/2014/main" id="{A15E6913-D066-9045-E3EB-3923BF512E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4292600"/>
                        <a:ext cx="43561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259AA255-E04D-C6DF-AFC0-37A93DC25A53}"/>
              </a:ext>
            </a:extLst>
          </p:cNvPr>
          <p:cNvSpPr>
            <a:spLocks noGrp="1" noChangeArrowheads="1"/>
          </p:cNvSpPr>
          <p:nvPr>
            <p:ph idx="4294967295"/>
          </p:nvPr>
        </p:nvSpPr>
        <p:spPr>
          <a:xfrm>
            <a:off x="250825" y="1508125"/>
            <a:ext cx="8893175" cy="2641600"/>
          </a:xfrm>
        </p:spPr>
        <p:txBody>
          <a:bodyPr/>
          <a:lstStyle/>
          <a:p>
            <a:pPr marL="0" indent="0" eaLnBrk="1" hangingPunct="1">
              <a:lnSpc>
                <a:spcPct val="80000"/>
              </a:lnSpc>
              <a:buFont typeface="Wingdings 2" panose="05020102010507070707" pitchFamily="18" charset="2"/>
              <a:buChar char=""/>
            </a:pPr>
            <a:r>
              <a:rPr lang="zh-CN" altLang="en-US" sz="2400">
                <a:solidFill>
                  <a:srgbClr val="003399"/>
                </a:solidFill>
                <a:latin typeface="宋体" panose="02010600030101010101" pitchFamily="2" charset="-122"/>
              </a:rPr>
              <a:t>亚音速流中，气流流过有迎角</a:t>
            </a:r>
            <a:r>
              <a:rPr lang="zh-CN" altLang="en-US" sz="2400">
                <a:solidFill>
                  <a:srgbClr val="003399"/>
                </a:solidFill>
                <a:latin typeface="宋体" panose="02010600030101010101" pitchFamily="2" charset="-122"/>
                <a:sym typeface="Symbol" panose="05050102010706020507" pitchFamily="18" charset="2"/>
              </a:rPr>
              <a:t></a:t>
            </a:r>
            <a:r>
              <a:rPr lang="zh-CN" altLang="en-US" sz="2400">
                <a:solidFill>
                  <a:srgbClr val="003399"/>
                </a:solidFill>
                <a:latin typeface="宋体" panose="02010600030101010101" pitchFamily="2" charset="-122"/>
              </a:rPr>
              <a:t>的翼型时，在</a:t>
            </a:r>
            <a:r>
              <a:rPr lang="en-US" altLang="zh-CN" sz="2400">
                <a:solidFill>
                  <a:srgbClr val="003399"/>
                </a:solidFill>
                <a:latin typeface="宋体" panose="02010600030101010101" pitchFamily="2" charset="-122"/>
              </a:rPr>
              <a:t>A</a:t>
            </a:r>
            <a:r>
              <a:rPr lang="zh-CN" altLang="en-US" sz="2400">
                <a:solidFill>
                  <a:srgbClr val="003399"/>
                </a:solidFill>
                <a:latin typeface="宋体" panose="02010600030101010101" pitchFamily="2" charset="-122"/>
              </a:rPr>
              <a:t>、</a:t>
            </a:r>
            <a:r>
              <a:rPr lang="en-US" altLang="zh-CN" sz="2400">
                <a:solidFill>
                  <a:srgbClr val="003399"/>
                </a:solidFill>
                <a:latin typeface="宋体" panose="02010600030101010101" pitchFamily="2" charset="-122"/>
              </a:rPr>
              <a:t>B</a:t>
            </a:r>
            <a:r>
              <a:rPr lang="zh-CN" altLang="en-US" sz="2400">
                <a:solidFill>
                  <a:srgbClr val="003399"/>
                </a:solidFill>
                <a:latin typeface="宋体" panose="02010600030101010101" pitchFamily="2" charset="-122"/>
              </a:rPr>
              <a:t>点分流和汇合</a:t>
            </a:r>
            <a:r>
              <a:rPr lang="en-US" altLang="zh-CN" sz="2400">
                <a:solidFill>
                  <a:srgbClr val="003399"/>
                </a:solidFill>
                <a:latin typeface="宋体" panose="02010600030101010101" pitchFamily="2" charset="-122"/>
              </a:rPr>
              <a:t>,</a:t>
            </a:r>
            <a:r>
              <a:rPr lang="en-US" altLang="zh-CN" sz="2400">
                <a:solidFill>
                  <a:srgbClr val="990000"/>
                </a:solidFill>
                <a:latin typeface="宋体" panose="02010600030101010101" pitchFamily="2" charset="-122"/>
              </a:rPr>
              <a:t>A</a:t>
            </a:r>
            <a:r>
              <a:rPr lang="zh-CN" altLang="en-US" sz="2400">
                <a:solidFill>
                  <a:srgbClr val="990000"/>
                </a:solidFill>
                <a:latin typeface="宋体" panose="02010600030101010101" pitchFamily="2" charset="-122"/>
              </a:rPr>
              <a:t>，</a:t>
            </a:r>
            <a:r>
              <a:rPr lang="en-US" altLang="zh-CN" sz="2400">
                <a:solidFill>
                  <a:srgbClr val="990000"/>
                </a:solidFill>
                <a:latin typeface="宋体" panose="02010600030101010101" pitchFamily="2" charset="-122"/>
              </a:rPr>
              <a:t>B</a:t>
            </a:r>
            <a:r>
              <a:rPr lang="zh-CN" altLang="en-US" sz="2400">
                <a:solidFill>
                  <a:srgbClr val="990000"/>
                </a:solidFill>
                <a:latin typeface="宋体" panose="02010600030101010101" pitchFamily="2" charset="-122"/>
              </a:rPr>
              <a:t>点：</a:t>
            </a:r>
            <a:r>
              <a:rPr lang="zh-CN" altLang="en-US" sz="2400">
                <a:solidFill>
                  <a:srgbClr val="003399"/>
                </a:solidFill>
                <a:latin typeface="宋体" panose="02010600030101010101" pitchFamily="2" charset="-122"/>
              </a:rPr>
              <a:t>驻点</a:t>
            </a:r>
            <a:endParaRPr lang="en-US" altLang="zh-CN" sz="2400">
              <a:solidFill>
                <a:srgbClr val="003399"/>
              </a:solidFill>
              <a:latin typeface="宋体" panose="02010600030101010101" pitchFamily="2" charset="-122"/>
            </a:endParaRPr>
          </a:p>
          <a:p>
            <a:pPr marL="0" indent="0" eaLnBrk="1" hangingPunct="1">
              <a:lnSpc>
                <a:spcPct val="80000"/>
              </a:lnSpc>
              <a:buFont typeface="Wingdings 2" panose="05020102010507070707" pitchFamily="18" charset="2"/>
              <a:buChar char=""/>
            </a:pPr>
            <a:r>
              <a:rPr lang="zh-CN" altLang="en-US" sz="2400">
                <a:solidFill>
                  <a:srgbClr val="003399"/>
                </a:solidFill>
                <a:latin typeface="宋体" panose="02010600030101010101" pitchFamily="2" charset="-122"/>
              </a:rPr>
              <a:t>上表面气流路程较长，流速较快，按伯努利公式，上表面的</a:t>
            </a:r>
          </a:p>
          <a:p>
            <a:pPr marL="0" indent="0" eaLnBrk="1" hangingPunct="1">
              <a:lnSpc>
                <a:spcPct val="80000"/>
              </a:lnSpc>
              <a:buFont typeface="Wingdings" panose="05000000000000000000" pitchFamily="2" charset="2"/>
              <a:buNone/>
            </a:pPr>
            <a:r>
              <a:rPr lang="zh-CN" altLang="en-US" sz="2400">
                <a:solidFill>
                  <a:srgbClr val="003399"/>
                </a:solidFill>
                <a:latin typeface="宋体" panose="02010600030101010101" pitchFamily="2" charset="-122"/>
              </a:rPr>
              <a:t>  </a:t>
            </a:r>
            <a:r>
              <a:rPr lang="zh-CN" altLang="en-US" sz="2400" u="sng">
                <a:solidFill>
                  <a:srgbClr val="003399"/>
                </a:solidFill>
                <a:latin typeface="宋体" panose="02010600030101010101" pitchFamily="2" charset="-122"/>
              </a:rPr>
              <a:t>压强较小</a:t>
            </a:r>
            <a:r>
              <a:rPr lang="zh-CN" altLang="en-US" sz="2400">
                <a:solidFill>
                  <a:srgbClr val="003399"/>
                </a:solidFill>
                <a:latin typeface="宋体" panose="02010600030101010101" pitchFamily="2" charset="-122"/>
              </a:rPr>
              <a:t>；流经下表面的气流，路程较短，流速较小，</a:t>
            </a:r>
            <a:r>
              <a:rPr lang="zh-CN" altLang="en-US" sz="2400" u="sng">
                <a:solidFill>
                  <a:srgbClr val="003399"/>
                </a:solidFill>
                <a:latin typeface="宋体" panose="02010600030101010101" pitchFamily="2" charset="-122"/>
              </a:rPr>
              <a:t>压强比上表面大</a:t>
            </a:r>
            <a:r>
              <a:rPr lang="zh-CN" altLang="en-US" sz="2400" u="sng">
                <a:latin typeface="宋体" panose="02010600030101010101" pitchFamily="2" charset="-122"/>
              </a:rPr>
              <a:t> </a:t>
            </a:r>
          </a:p>
          <a:p>
            <a:pPr marL="0" indent="0" eaLnBrk="1" hangingPunct="1">
              <a:lnSpc>
                <a:spcPct val="80000"/>
              </a:lnSpc>
              <a:buFont typeface="Wingdings 2" panose="05020102010507070707" pitchFamily="18" charset="2"/>
              <a:buChar char=""/>
            </a:pPr>
            <a:r>
              <a:rPr lang="zh-CN" altLang="en-US" sz="2400">
                <a:solidFill>
                  <a:srgbClr val="003399"/>
                </a:solidFill>
                <a:latin typeface="宋体" panose="02010600030101010101" pitchFamily="2" charset="-122"/>
              </a:rPr>
              <a:t>上下表面气流的压力形成了压力差，总和就是升力，</a:t>
            </a:r>
            <a:endParaRPr lang="en-US" altLang="zh-CN" sz="2400">
              <a:solidFill>
                <a:srgbClr val="003399"/>
              </a:solidFill>
              <a:latin typeface="宋体" panose="02010600030101010101" pitchFamily="2" charset="-122"/>
            </a:endParaRPr>
          </a:p>
          <a:p>
            <a:pPr marL="0" indent="0" eaLnBrk="1" hangingPunct="1">
              <a:lnSpc>
                <a:spcPct val="80000"/>
              </a:lnSpc>
              <a:buFont typeface="Wingdings 2" panose="05020102010507070707" pitchFamily="18" charset="2"/>
              <a:buChar char=""/>
            </a:pPr>
            <a:r>
              <a:rPr lang="zh-CN" altLang="en-US" sz="2400">
                <a:solidFill>
                  <a:srgbClr val="003399"/>
                </a:solidFill>
                <a:latin typeface="宋体" panose="02010600030101010101" pitchFamily="2" charset="-122"/>
              </a:rPr>
              <a:t>升力</a:t>
            </a:r>
            <a:r>
              <a:rPr lang="zh-CN" altLang="en-US" sz="2400" u="sng">
                <a:solidFill>
                  <a:srgbClr val="996600"/>
                </a:solidFill>
                <a:latin typeface="宋体" panose="02010600030101010101" pitchFamily="2" charset="-122"/>
              </a:rPr>
              <a:t>垂直于翼面弦线</a:t>
            </a:r>
            <a:r>
              <a:rPr lang="zh-CN" altLang="en-US" sz="2400">
                <a:solidFill>
                  <a:srgbClr val="003399"/>
                </a:solidFill>
                <a:latin typeface="宋体" panose="02010600030101010101" pitchFamily="2" charset="-122"/>
              </a:rPr>
              <a:t>，分解到</a:t>
            </a:r>
            <a:r>
              <a:rPr lang="en-US" altLang="zh-CN" sz="2400">
                <a:solidFill>
                  <a:srgbClr val="003399"/>
                </a:solidFill>
                <a:latin typeface="宋体" panose="02010600030101010101" pitchFamily="2" charset="-122"/>
              </a:rPr>
              <a:t>V</a:t>
            </a:r>
            <a:r>
              <a:rPr lang="zh-CN" altLang="en-US" sz="2400">
                <a:solidFill>
                  <a:srgbClr val="003399"/>
                </a:solidFill>
                <a:latin typeface="宋体" panose="02010600030101010101" pitchFamily="2" charset="-122"/>
                <a:sym typeface="Symbol" panose="05050102010706020507" pitchFamily="18" charset="2"/>
              </a:rPr>
              <a:t>的垂直方向，</a:t>
            </a:r>
            <a:r>
              <a:rPr lang="zh-CN" altLang="en-US" sz="2400">
                <a:solidFill>
                  <a:srgbClr val="003399"/>
                </a:solidFill>
                <a:latin typeface="宋体" panose="02010600030101010101" pitchFamily="2" charset="-122"/>
              </a:rPr>
              <a:t>用</a:t>
            </a:r>
            <a:r>
              <a:rPr lang="zh-CN" altLang="en-US" sz="2400">
                <a:solidFill>
                  <a:srgbClr val="990000"/>
                </a:solidFill>
                <a:latin typeface="宋体" panose="02010600030101010101" pitchFamily="2" charset="-122"/>
              </a:rPr>
              <a:t>升力系数</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Lw-wing</a:t>
            </a:r>
            <a:r>
              <a:rPr lang="en-US" altLang="zh-CN" sz="2400">
                <a:solidFill>
                  <a:srgbClr val="003399"/>
                </a:solidFill>
                <a:latin typeface="宋体" panose="02010600030101010101" pitchFamily="2" charset="-122"/>
              </a:rPr>
              <a:t> </a:t>
            </a:r>
          </a:p>
        </p:txBody>
      </p:sp>
      <p:pic>
        <p:nvPicPr>
          <p:cNvPr id="24579" name="Picture 6">
            <a:extLst>
              <a:ext uri="{FF2B5EF4-FFF2-40B4-BE49-F238E27FC236}">
                <a16:creationId xmlns:a16="http://schemas.microsoft.com/office/drawing/2014/main" id="{88B6D237-A26B-85B5-C9AF-703762FE4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4149725"/>
            <a:ext cx="8208963"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7">
            <a:extLst>
              <a:ext uri="{FF2B5EF4-FFF2-40B4-BE49-F238E27FC236}">
                <a16:creationId xmlns:a16="http://schemas.microsoft.com/office/drawing/2014/main" id="{E3C70B0F-1879-153A-B40C-A52339960D6E}"/>
              </a:ext>
            </a:extLst>
          </p:cNvPr>
          <p:cNvSpPr txBox="1">
            <a:spLocks noChangeArrowheads="1"/>
          </p:cNvSpPr>
          <p:nvPr/>
        </p:nvSpPr>
        <p:spPr bwMode="auto">
          <a:xfrm>
            <a:off x="428625" y="6211888"/>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0" lang="zh-CN" altLang="en-US" sz="2400">
                <a:solidFill>
                  <a:srgbClr val="990000"/>
                </a:solidFill>
                <a:latin typeface="隶书" panose="02010509060101010101" pitchFamily="49" charset="-122"/>
                <a:ea typeface="隶书" panose="02010509060101010101" pitchFamily="49" charset="-122"/>
              </a:rPr>
              <a:t>升力系数与迎角</a:t>
            </a:r>
            <a:r>
              <a:rPr kumimoji="0" lang="zh-CN" altLang="en-US" sz="2400" i="1">
                <a:solidFill>
                  <a:srgbClr val="990000"/>
                </a:solidFill>
                <a:latin typeface="隶书" panose="02010509060101010101" pitchFamily="49" charset="-122"/>
                <a:ea typeface="隶书" panose="02010509060101010101" pitchFamily="49" charset="-122"/>
                <a:sym typeface="Symbol" panose="05050102010706020507" pitchFamily="18" charset="2"/>
              </a:rPr>
              <a:t>、速度</a:t>
            </a:r>
            <a:r>
              <a:rPr kumimoji="0" lang="en-US" altLang="zh-CN" sz="2400" i="1">
                <a:solidFill>
                  <a:srgbClr val="990000"/>
                </a:solidFill>
                <a:latin typeface="隶书" panose="02010509060101010101" pitchFamily="49" charset="-122"/>
                <a:ea typeface="隶书" panose="02010509060101010101" pitchFamily="49" charset="-122"/>
                <a:sym typeface="Symbol" panose="05050102010706020507" pitchFamily="18" charset="2"/>
              </a:rPr>
              <a:t>V</a:t>
            </a:r>
            <a:r>
              <a:rPr kumimoji="0" lang="zh-CN" altLang="en-US" sz="2400">
                <a:solidFill>
                  <a:srgbClr val="990000"/>
                </a:solidFill>
                <a:latin typeface="隶书" panose="02010509060101010101" pitchFamily="49" charset="-122"/>
                <a:ea typeface="隶书" panose="02010509060101010101" pitchFamily="49" charset="-122"/>
                <a:sym typeface="Symbol" panose="05050102010706020507" pitchFamily="18" charset="2"/>
              </a:rPr>
              <a:t>有关</a:t>
            </a:r>
          </a:p>
        </p:txBody>
      </p:sp>
      <p:cxnSp>
        <p:nvCxnSpPr>
          <p:cNvPr id="7" name="直接连接符 6">
            <a:extLst>
              <a:ext uri="{FF2B5EF4-FFF2-40B4-BE49-F238E27FC236}">
                <a16:creationId xmlns:a16="http://schemas.microsoft.com/office/drawing/2014/main" id="{69E1974A-C679-FDAB-4376-11763404EFA9}"/>
              </a:ext>
            </a:extLst>
          </p:cNvPr>
          <p:cNvCxnSpPr/>
          <p:nvPr/>
        </p:nvCxnSpPr>
        <p:spPr>
          <a:xfrm>
            <a:off x="6429375" y="5281613"/>
            <a:ext cx="1857375" cy="1587"/>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接箭头连接符 8">
            <a:extLst>
              <a:ext uri="{FF2B5EF4-FFF2-40B4-BE49-F238E27FC236}">
                <a16:creationId xmlns:a16="http://schemas.microsoft.com/office/drawing/2014/main" id="{3BE90DC2-98A6-5C2F-51B3-708994B2BFC8}"/>
              </a:ext>
            </a:extLst>
          </p:cNvPr>
          <p:cNvCxnSpPr/>
          <p:nvPr/>
        </p:nvCxnSpPr>
        <p:spPr>
          <a:xfrm rot="5400000" flipH="1" flipV="1">
            <a:off x="6501606" y="4783932"/>
            <a:ext cx="1000125"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57F00944-FBB1-43E7-4970-EED3ED7EC45C}"/>
              </a:ext>
            </a:extLst>
          </p:cNvPr>
          <p:cNvSpPr txBox="1"/>
          <p:nvPr/>
        </p:nvSpPr>
        <p:spPr>
          <a:xfrm>
            <a:off x="6429375" y="3789363"/>
            <a:ext cx="1071563" cy="366712"/>
          </a:xfrm>
          <a:prstGeom prst="rect">
            <a:avLst/>
          </a:prstGeom>
          <a:noFill/>
        </p:spPr>
        <p:txBody>
          <a:bodyPr>
            <a:spAutoFit/>
          </a:bodyPr>
          <a:lstStyle/>
          <a:p>
            <a:pPr eaLnBrk="1" hangingPunct="1">
              <a:defRPr/>
            </a:pPr>
            <a:r>
              <a:rPr lang="en-US" altLang="zh-CN" sz="1800" b="1" i="1" dirty="0" err="1">
                <a:solidFill>
                  <a:srgbClr val="003399"/>
                </a:solidFill>
                <a:effectLst>
                  <a:outerShdw blurRad="38100" dist="38100" dir="2700000" algn="tl">
                    <a:srgbClr val="C0C0C0"/>
                  </a:outerShdw>
                </a:effectLst>
                <a:latin typeface="隶书" pitchFamily="49" charset="-122"/>
                <a:ea typeface="隶书" pitchFamily="49" charset="-122"/>
              </a:rPr>
              <a:t>C</a:t>
            </a:r>
            <a:r>
              <a:rPr lang="en-US" altLang="zh-CN" sz="1800" b="1" i="1" baseline="-25000" dirty="0" err="1">
                <a:solidFill>
                  <a:srgbClr val="003399"/>
                </a:solidFill>
                <a:effectLst>
                  <a:outerShdw blurRad="38100" dist="38100" dir="2700000" algn="tl">
                    <a:srgbClr val="C0C0C0"/>
                  </a:outerShdw>
                </a:effectLst>
                <a:latin typeface="隶书" pitchFamily="49" charset="-122"/>
                <a:ea typeface="隶书" pitchFamily="49" charset="-122"/>
              </a:rPr>
              <a:t>Lw</a:t>
            </a:r>
            <a:r>
              <a:rPr lang="en-US" altLang="zh-CN" sz="1800" b="1" i="1" baseline="-25000" dirty="0">
                <a:solidFill>
                  <a:srgbClr val="003399"/>
                </a:solidFill>
                <a:effectLst>
                  <a:outerShdw blurRad="38100" dist="38100" dir="2700000" algn="tl">
                    <a:srgbClr val="C0C0C0"/>
                  </a:outerShdw>
                </a:effectLst>
                <a:latin typeface="隶书" pitchFamily="49" charset="-122"/>
                <a:ea typeface="隶书" pitchFamily="49" charset="-122"/>
              </a:rPr>
              <a:t>-wing</a:t>
            </a:r>
            <a:endParaRPr lang="zh-CN" altLang="en-US" sz="1800" dirty="0">
              <a:latin typeface="Arial" charset="0"/>
            </a:endParaRPr>
          </a:p>
        </p:txBody>
      </p:sp>
      <p:sp>
        <p:nvSpPr>
          <p:cNvPr id="24584" name="Rectangle 9">
            <a:extLst>
              <a:ext uri="{FF2B5EF4-FFF2-40B4-BE49-F238E27FC236}">
                <a16:creationId xmlns:a16="http://schemas.microsoft.com/office/drawing/2014/main" id="{05BB0785-9A19-8FA7-EEEA-7AA46FEBCF0F}"/>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机翼的升力</a:t>
            </a:r>
            <a:endParaRPr lang="en-US" altLang="zh-CN" sz="440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8072100D-B70B-8F4F-D565-D8DF13ADDA45}"/>
              </a:ext>
            </a:extLst>
          </p:cNvPr>
          <p:cNvSpPr>
            <a:spLocks noGrp="1" noChangeArrowheads="1"/>
          </p:cNvSpPr>
          <p:nvPr>
            <p:ph idx="4294967295"/>
          </p:nvPr>
        </p:nvSpPr>
        <p:spPr>
          <a:xfrm>
            <a:off x="53975" y="1431925"/>
            <a:ext cx="9036050" cy="3671888"/>
          </a:xfrm>
        </p:spPr>
        <p:txBody>
          <a:bodyPr/>
          <a:lstStyle/>
          <a:p>
            <a:pPr marL="0" indent="0" eaLnBrk="1" hangingPunct="1">
              <a:lnSpc>
                <a:spcPct val="120000"/>
              </a:lnSpc>
              <a:buFont typeface="Wingdings 2" panose="05020102010507070707" pitchFamily="18" charset="2"/>
              <a:buChar char=""/>
            </a:pPr>
            <a:r>
              <a:rPr lang="en-US" altLang="zh-CN" sz="2400" i="1">
                <a:solidFill>
                  <a:srgbClr val="003399"/>
                </a:solidFill>
                <a:latin typeface="宋体" panose="02010600030101010101" pitchFamily="2" charset="-122"/>
                <a:sym typeface="Symbol" panose="05050102010706020507" pitchFamily="18" charset="2"/>
              </a:rPr>
              <a:t>=0</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Lw0</a:t>
            </a:r>
            <a:r>
              <a:rPr lang="en-US" altLang="zh-CN" sz="2400" i="1">
                <a:solidFill>
                  <a:srgbClr val="003399"/>
                </a:solidFill>
                <a:latin typeface="宋体" panose="02010600030101010101" pitchFamily="2" charset="-122"/>
                <a:sym typeface="Symbol" panose="05050102010706020507" pitchFamily="18" charset="2"/>
              </a:rPr>
              <a:t>0</a:t>
            </a:r>
            <a:r>
              <a:rPr lang="zh-CN" altLang="en-US" sz="2400">
                <a:solidFill>
                  <a:srgbClr val="003399"/>
                </a:solidFill>
                <a:latin typeface="宋体" panose="02010600030101010101" pitchFamily="2" charset="-122"/>
                <a:sym typeface="Symbol" panose="05050102010706020507" pitchFamily="18" charset="2"/>
              </a:rPr>
              <a:t>，由于翼型弯度</a:t>
            </a:r>
            <a:r>
              <a:rPr lang="en-US" altLang="zh-CN" sz="2400" i="1">
                <a:solidFill>
                  <a:srgbClr val="003399"/>
                </a:solidFill>
                <a:latin typeface="宋体" panose="02010600030101010101" pitchFamily="2" charset="-122"/>
                <a:sym typeface="Symbol" panose="05050102010706020507" pitchFamily="18" charset="2"/>
              </a:rPr>
              <a:t>f</a:t>
            </a:r>
            <a:r>
              <a:rPr lang="zh-CN" altLang="en-US" sz="2400">
                <a:solidFill>
                  <a:srgbClr val="003399"/>
                </a:solidFill>
                <a:latin typeface="宋体" panose="02010600030101010101" pitchFamily="2" charset="-122"/>
                <a:sym typeface="Symbol" panose="05050102010706020507" pitchFamily="18" charset="2"/>
              </a:rPr>
              <a:t>为正， </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=0 </a:t>
            </a:r>
            <a:r>
              <a:rPr lang="zh-CN" altLang="en-US" sz="2400">
                <a:solidFill>
                  <a:srgbClr val="003399"/>
                </a:solidFill>
                <a:latin typeface="宋体" panose="02010600030101010101" pitchFamily="2" charset="-122"/>
                <a:sym typeface="Symbol" panose="05050102010706020507" pitchFamily="18" charset="2"/>
              </a:rPr>
              <a:t>时仍有压力差</a:t>
            </a:r>
          </a:p>
          <a:p>
            <a:pPr marL="0" indent="0" eaLnBrk="1" hangingPunct="1">
              <a:lnSpc>
                <a:spcPct val="120000"/>
              </a:lnSpc>
              <a:buFont typeface="Wingdings 2" panose="05020102010507070707" pitchFamily="18" charset="2"/>
              <a:buChar char=""/>
            </a:pP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0</a:t>
            </a:r>
            <a:r>
              <a:rPr lang="en-US" altLang="zh-CN" sz="2400" i="1">
                <a:solidFill>
                  <a:srgbClr val="003399"/>
                </a:solidFill>
                <a:latin typeface="宋体" panose="02010600030101010101" pitchFamily="2" charset="-122"/>
                <a:sym typeface="Symbol" panose="05050102010706020507" pitchFamily="18" charset="2"/>
              </a:rPr>
              <a:t>&lt;0</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a:t>
            </a:r>
            <a:r>
              <a:rPr lang="en-US" altLang="zh-CN" sz="2400" i="1">
                <a:solidFill>
                  <a:srgbClr val="003399"/>
                </a:solidFill>
                <a:latin typeface="宋体" panose="02010600030101010101" pitchFamily="2" charset="-122"/>
                <a:sym typeface="Symbol" panose="05050102010706020507" pitchFamily="18" charset="2"/>
              </a:rPr>
              <a:t>=0</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0</a:t>
            </a:r>
            <a:r>
              <a:rPr lang="en-US" altLang="zh-CN" sz="2400">
                <a:solidFill>
                  <a:srgbClr val="003399"/>
                </a:solidFill>
                <a:latin typeface="宋体" panose="02010600030101010101" pitchFamily="2" charset="-122"/>
                <a:sym typeface="Symbol" panose="05050102010706020507" pitchFamily="18" charset="2"/>
              </a:rPr>
              <a:t>—</a:t>
            </a:r>
            <a:r>
              <a:rPr lang="zh-CN" altLang="en-US" sz="2400">
                <a:solidFill>
                  <a:srgbClr val="990000"/>
                </a:solidFill>
                <a:latin typeface="宋体" panose="02010600030101010101" pitchFamily="2" charset="-122"/>
                <a:sym typeface="Symbol" panose="05050102010706020507" pitchFamily="18" charset="2"/>
              </a:rPr>
              <a:t>零升迎角</a:t>
            </a:r>
            <a:r>
              <a:rPr lang="zh-CN" altLang="en-US" sz="2400">
                <a:solidFill>
                  <a:srgbClr val="003399"/>
                </a:solidFill>
                <a:latin typeface="宋体" panose="02010600030101010101" pitchFamily="2" charset="-122"/>
                <a:sym typeface="Symbol" panose="05050102010706020507" pitchFamily="18" charset="2"/>
              </a:rPr>
              <a:t>，只有</a:t>
            </a:r>
            <a:r>
              <a:rPr lang="en-US" altLang="zh-CN" sz="2400" i="1">
                <a:solidFill>
                  <a:srgbClr val="003399"/>
                </a:solidFill>
                <a:latin typeface="宋体" panose="02010600030101010101" pitchFamily="2" charset="-122"/>
                <a:sym typeface="Symbol" panose="05050102010706020507" pitchFamily="18" charset="2"/>
              </a:rPr>
              <a:t>f=0</a:t>
            </a:r>
            <a:r>
              <a:rPr lang="zh-CN" altLang="en-US" sz="2400">
                <a:solidFill>
                  <a:srgbClr val="003399"/>
                </a:solidFill>
                <a:latin typeface="宋体" panose="02010600030101010101" pitchFamily="2" charset="-122"/>
                <a:sym typeface="Symbol" panose="05050102010706020507" pitchFamily="18" charset="2"/>
              </a:rPr>
              <a:t>，翼型上下对称时</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0</a:t>
            </a:r>
            <a:r>
              <a:rPr lang="en-US" altLang="zh-CN" sz="2400" i="1">
                <a:solidFill>
                  <a:srgbClr val="003399"/>
                </a:solidFill>
                <a:latin typeface="宋体" panose="02010600030101010101" pitchFamily="2" charset="-122"/>
                <a:sym typeface="Symbol" panose="05050102010706020507" pitchFamily="18" charset="2"/>
              </a:rPr>
              <a:t>=0</a:t>
            </a:r>
          </a:p>
          <a:p>
            <a:pPr marL="0" indent="0" eaLnBrk="1" hangingPunct="1">
              <a:lnSpc>
                <a:spcPct val="120000"/>
              </a:lnSpc>
              <a:buFont typeface="Wingdings 2" panose="05020102010507070707" pitchFamily="18" charset="2"/>
              <a:buChar char=""/>
            </a:pPr>
            <a:r>
              <a:rPr lang="en-US" altLang="zh-CN"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cr</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Lwmax</a:t>
            </a:r>
            <a:r>
              <a:rPr lang="zh-CN" altLang="en-US" sz="2400" i="1">
                <a:solidFill>
                  <a:srgbClr val="003399"/>
                </a:solidFill>
                <a:latin typeface="宋体" panose="02010600030101010101" pitchFamily="2" charset="-122"/>
                <a:sym typeface="Symbol" panose="05050102010706020507" pitchFamily="18" charset="2"/>
              </a:rPr>
              <a:t>，</a:t>
            </a:r>
            <a:r>
              <a:rPr lang="zh-CN" altLang="en-US" sz="2400">
                <a:solidFill>
                  <a:srgbClr val="003399"/>
                </a:solidFill>
                <a:latin typeface="宋体" panose="02010600030101010101" pitchFamily="2" charset="-122"/>
                <a:sym typeface="Symbol" panose="05050102010706020507" pitchFamily="18" charset="2"/>
              </a:rPr>
              <a:t>升力系数最大，</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cr</a:t>
            </a:r>
            <a:r>
              <a:rPr lang="en-US" altLang="zh-CN" sz="2400">
                <a:solidFill>
                  <a:srgbClr val="003399"/>
                </a:solidFill>
                <a:latin typeface="宋体" panose="02010600030101010101" pitchFamily="2" charset="-122"/>
                <a:sym typeface="Symbol" panose="05050102010706020507" pitchFamily="18" charset="2"/>
              </a:rPr>
              <a:t>-</a:t>
            </a:r>
            <a:r>
              <a:rPr lang="zh-CN" altLang="en-US" sz="2400">
                <a:solidFill>
                  <a:srgbClr val="003399"/>
                </a:solidFill>
                <a:latin typeface="宋体" panose="02010600030101010101" pitchFamily="2" charset="-122"/>
                <a:sym typeface="Symbol" panose="05050102010706020507" pitchFamily="18" charset="2"/>
              </a:rPr>
              <a:t>最大临界迎角，</a:t>
            </a:r>
            <a:r>
              <a:rPr lang="zh-CN" altLang="en-US" sz="2400">
                <a:solidFill>
                  <a:srgbClr val="990000"/>
                </a:solidFill>
                <a:latin typeface="宋体" panose="02010600030101010101" pitchFamily="2" charset="-122"/>
                <a:sym typeface="Symbol" panose="05050102010706020507" pitchFamily="18" charset="2"/>
              </a:rPr>
              <a:t>失速迎角</a:t>
            </a:r>
          </a:p>
          <a:p>
            <a:pPr marL="0" indent="0" eaLnBrk="1" hangingPunct="1">
              <a:lnSpc>
                <a:spcPct val="120000"/>
              </a:lnSpc>
              <a:buFont typeface="Wingdings 2" panose="05020102010507070707" pitchFamily="18" charset="2"/>
              <a:buChar char=""/>
            </a:pP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&gt;</a:t>
            </a:r>
            <a:r>
              <a:rPr lang="en-US" altLang="zh-CN" sz="2400" i="1" baseline="-25000">
                <a:solidFill>
                  <a:srgbClr val="003399"/>
                </a:solidFill>
                <a:latin typeface="宋体" panose="02010600030101010101" pitchFamily="2" charset="-122"/>
                <a:sym typeface="Symbol" panose="05050102010706020507" pitchFamily="18" charset="2"/>
              </a:rPr>
              <a:t>cr</a:t>
            </a:r>
            <a:r>
              <a:rPr lang="zh-CN" altLang="en-US" sz="2400">
                <a:solidFill>
                  <a:srgbClr val="003399"/>
                </a:solidFill>
                <a:latin typeface="宋体" panose="02010600030101010101" pitchFamily="2" charset="-122"/>
                <a:sym typeface="Symbol" panose="05050102010706020507" pitchFamily="18" charset="2"/>
              </a:rPr>
              <a:t>机翼表面气流严重分离为大漩涡，升力下降</a:t>
            </a:r>
          </a:p>
          <a:p>
            <a:pPr marL="0" indent="0" eaLnBrk="1" hangingPunct="1">
              <a:lnSpc>
                <a:spcPct val="120000"/>
              </a:lnSpc>
              <a:buFont typeface="Wingdings" panose="05000000000000000000" pitchFamily="2" charset="2"/>
              <a:buNone/>
            </a:pPr>
            <a:r>
              <a:rPr lang="zh-CN" altLang="en-US" sz="2400">
                <a:solidFill>
                  <a:srgbClr val="003399"/>
                </a:solidFill>
                <a:latin typeface="宋体" panose="02010600030101010101" pitchFamily="2" charset="-122"/>
                <a:sym typeface="Symbol" panose="05050102010706020507" pitchFamily="18" charset="2"/>
              </a:rPr>
              <a:t>   一般</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&lt;1015</a:t>
            </a:r>
            <a:r>
              <a:rPr lang="zh-CN" altLang="en-US" sz="2400">
                <a:solidFill>
                  <a:srgbClr val="003399"/>
                </a:solidFill>
                <a:latin typeface="宋体" panose="02010600030101010101" pitchFamily="2" charset="-122"/>
                <a:sym typeface="Symbol" panose="05050102010706020507" pitchFamily="18" charset="2"/>
              </a:rPr>
              <a:t>时，</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a:t>
            </a:r>
            <a:r>
              <a:rPr lang="zh-CN" altLang="en-US" sz="2400">
                <a:solidFill>
                  <a:srgbClr val="003399"/>
                </a:solidFill>
                <a:latin typeface="宋体" panose="02010600030101010101" pitchFamily="2" charset="-122"/>
                <a:sym typeface="Symbol" panose="05050102010706020507" pitchFamily="18" charset="2"/>
              </a:rPr>
              <a:t>与</a:t>
            </a:r>
            <a:r>
              <a:rPr lang="zh-CN" altLang="en-US" sz="2400" i="1">
                <a:solidFill>
                  <a:srgbClr val="003399"/>
                </a:solidFill>
                <a:latin typeface="宋体" panose="02010600030101010101" pitchFamily="2" charset="-122"/>
                <a:sym typeface="Symbol" panose="05050102010706020507" pitchFamily="18" charset="2"/>
              </a:rPr>
              <a:t></a:t>
            </a:r>
            <a:r>
              <a:rPr lang="zh-CN" altLang="en-US" sz="2400">
                <a:solidFill>
                  <a:srgbClr val="003399"/>
                </a:solidFill>
                <a:latin typeface="宋体" panose="02010600030101010101" pitchFamily="2" charset="-122"/>
                <a:sym typeface="Symbol" panose="05050102010706020507" pitchFamily="18" charset="2"/>
              </a:rPr>
              <a:t>成正比：</a:t>
            </a:r>
            <a:r>
              <a:rPr lang="en-US" altLang="zh-CN" sz="2400" i="1">
                <a:solidFill>
                  <a:srgbClr val="003399"/>
                </a:solidFill>
                <a:latin typeface="宋体" panose="02010600030101010101" pitchFamily="2" charset="-122"/>
                <a:sym typeface="Symbol" panose="05050102010706020507" pitchFamily="18" charset="2"/>
              </a:rPr>
              <a:t>C</a:t>
            </a:r>
            <a:r>
              <a:rPr lang="en-US" altLang="zh-CN" sz="2400" i="1" baseline="-25000">
                <a:solidFill>
                  <a:srgbClr val="003399"/>
                </a:solidFill>
                <a:latin typeface="宋体" panose="02010600030101010101" pitchFamily="2" charset="-122"/>
                <a:sym typeface="Symbol" panose="05050102010706020507" pitchFamily="18" charset="2"/>
              </a:rPr>
              <a:t>Lw</a:t>
            </a:r>
            <a:r>
              <a:rPr lang="en-US" altLang="zh-CN"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W</a:t>
            </a:r>
            <a:r>
              <a:rPr lang="zh-CN" altLang="en-US" sz="2400" i="1">
                <a:solidFill>
                  <a:srgbClr val="003399"/>
                </a:solidFill>
                <a:latin typeface="宋体" panose="02010600030101010101" pitchFamily="2" charset="-122"/>
                <a:sym typeface="Symbol" panose="05050102010706020507" pitchFamily="18" charset="2"/>
              </a:rPr>
              <a:t>（</a:t>
            </a:r>
            <a:r>
              <a:rPr lang="en-US" altLang="zh-CN" sz="2400" i="1">
                <a:solidFill>
                  <a:srgbClr val="003399"/>
                </a:solidFill>
                <a:latin typeface="宋体" panose="02010600030101010101" pitchFamily="2" charset="-122"/>
                <a:sym typeface="Symbol" panose="05050102010706020507" pitchFamily="18" charset="2"/>
              </a:rPr>
              <a:t>-</a:t>
            </a:r>
            <a:r>
              <a:rPr lang="en-US" altLang="zh-CN" sz="2400" i="1" baseline="-25000">
                <a:solidFill>
                  <a:srgbClr val="003399"/>
                </a:solidFill>
                <a:latin typeface="宋体" panose="02010600030101010101" pitchFamily="2" charset="-122"/>
                <a:sym typeface="Symbol" panose="05050102010706020507" pitchFamily="18" charset="2"/>
              </a:rPr>
              <a:t>0</a:t>
            </a:r>
            <a:r>
              <a:rPr lang="zh-CN" altLang="en-US" sz="2400" i="1">
                <a:solidFill>
                  <a:srgbClr val="003399"/>
                </a:solidFill>
                <a:latin typeface="宋体" panose="02010600030101010101" pitchFamily="2" charset="-122"/>
                <a:sym typeface="Symbol" panose="05050102010706020507" pitchFamily="18" charset="2"/>
              </a:rPr>
              <a:t>）</a:t>
            </a:r>
          </a:p>
          <a:p>
            <a:pPr marL="0" indent="0" eaLnBrk="1" hangingPunct="1">
              <a:buFont typeface="Wingdings" panose="05000000000000000000" pitchFamily="2" charset="2"/>
              <a:buNone/>
            </a:pPr>
            <a:r>
              <a:rPr lang="zh-CN" altLang="en-US" sz="2400">
                <a:solidFill>
                  <a:srgbClr val="003399"/>
                </a:solidFill>
                <a:latin typeface="宋体" panose="02010600030101010101" pitchFamily="2" charset="-122"/>
                <a:sym typeface="Symbol" panose="05050102010706020507" pitchFamily="18" charset="2"/>
              </a:rPr>
              <a:t>   式中：             </a:t>
            </a:r>
            <a:r>
              <a:rPr lang="en-US" altLang="zh-CN" sz="2400">
                <a:solidFill>
                  <a:srgbClr val="003399"/>
                </a:solidFill>
                <a:latin typeface="宋体" panose="02010600030101010101" pitchFamily="2" charset="-122"/>
                <a:sym typeface="Symbol" panose="05050102010706020507" pitchFamily="18" charset="2"/>
              </a:rPr>
              <a:t>— </a:t>
            </a:r>
            <a:r>
              <a:rPr lang="zh-CN" altLang="en-US" sz="2400">
                <a:solidFill>
                  <a:srgbClr val="990000"/>
                </a:solidFill>
                <a:latin typeface="宋体" panose="02010600030101010101" pitchFamily="2" charset="-122"/>
                <a:sym typeface="Symbol" panose="05050102010706020507" pitchFamily="18" charset="2"/>
              </a:rPr>
              <a:t>升力线斜率</a:t>
            </a:r>
          </a:p>
          <a:p>
            <a:pPr marL="0" indent="0" eaLnBrk="1" hangingPunct="1">
              <a:buFont typeface="Wingdings 2" panose="05020102010507070707" pitchFamily="18" charset="2"/>
              <a:buChar char=""/>
            </a:pPr>
            <a:r>
              <a:rPr lang="zh-CN" altLang="en-US" sz="2400">
                <a:solidFill>
                  <a:srgbClr val="FF3300"/>
                </a:solidFill>
                <a:latin typeface="宋体" panose="02010600030101010101" pitchFamily="2" charset="-122"/>
                <a:sym typeface="Symbol" panose="05050102010706020507" pitchFamily="18" charset="2"/>
              </a:rPr>
              <a:t>升力</a:t>
            </a:r>
            <a:endParaRPr lang="zh-CN" altLang="en-US" sz="2400">
              <a:solidFill>
                <a:srgbClr val="996600"/>
              </a:solidFill>
              <a:latin typeface="宋体" panose="02010600030101010101" pitchFamily="2" charset="-122"/>
              <a:sym typeface="Symbol" panose="05050102010706020507" pitchFamily="18" charset="2"/>
            </a:endParaRPr>
          </a:p>
        </p:txBody>
      </p:sp>
      <p:pic>
        <p:nvPicPr>
          <p:cNvPr id="25603" name="Picture 4">
            <a:extLst>
              <a:ext uri="{FF2B5EF4-FFF2-40B4-BE49-F238E27FC236}">
                <a16:creationId xmlns:a16="http://schemas.microsoft.com/office/drawing/2014/main" id="{445848E1-961B-C228-2618-203205FD4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4546600"/>
            <a:ext cx="43561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12">
            <a:extLst>
              <a:ext uri="{FF2B5EF4-FFF2-40B4-BE49-F238E27FC236}">
                <a16:creationId xmlns:a16="http://schemas.microsoft.com/office/drawing/2014/main" id="{C23EC5C8-CCAA-A07A-1CC6-101AC6B5AAD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7163" y="3941763"/>
            <a:ext cx="18494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5" name="对象 2">
            <a:extLst>
              <a:ext uri="{FF2B5EF4-FFF2-40B4-BE49-F238E27FC236}">
                <a16:creationId xmlns:a16="http://schemas.microsoft.com/office/drawing/2014/main" id="{69A81EC7-DE7C-6478-3F73-0D081B8AEB3C}"/>
              </a:ext>
            </a:extLst>
          </p:cNvPr>
          <p:cNvGraphicFramePr>
            <a:graphicFrameLocks noChangeAspect="1"/>
          </p:cNvGraphicFramePr>
          <p:nvPr/>
        </p:nvGraphicFramePr>
        <p:xfrm>
          <a:off x="250825" y="4803775"/>
          <a:ext cx="4464050" cy="762000"/>
        </p:xfrm>
        <a:graphic>
          <a:graphicData uri="http://schemas.openxmlformats.org/presentationml/2006/ole">
            <mc:AlternateContent xmlns:mc="http://schemas.openxmlformats.org/markup-compatibility/2006">
              <mc:Choice xmlns:v="urn:schemas-microsoft-com:vml" Requires="v">
                <p:oleObj spid="_x0000_s10241" name="Equation" r:id="rId5" imgW="2286000" imgH="393700" progId="Equation.DSMT4">
                  <p:embed/>
                </p:oleObj>
              </mc:Choice>
              <mc:Fallback>
                <p:oleObj name="Equation" r:id="rId5" imgW="2286000" imgH="393700" progId="Equation.DSMT4">
                  <p:embed/>
                  <p:pic>
                    <p:nvPicPr>
                      <p:cNvPr id="25605" name="对象 2">
                        <a:extLst>
                          <a:ext uri="{FF2B5EF4-FFF2-40B4-BE49-F238E27FC236}">
                            <a16:creationId xmlns:a16="http://schemas.microsoft.com/office/drawing/2014/main" id="{69A81EC7-DE7C-6478-3F73-0D081B8AEB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803775"/>
                        <a:ext cx="44640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15">
            <a:extLst>
              <a:ext uri="{FF2B5EF4-FFF2-40B4-BE49-F238E27FC236}">
                <a16:creationId xmlns:a16="http://schemas.microsoft.com/office/drawing/2014/main" id="{41991BB4-38EC-DE49-FDCA-A003F816B489}"/>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升力系数与迎角</a:t>
            </a:r>
            <a:r>
              <a:rPr lang="zh-CN" altLang="en-US" sz="4400">
                <a:solidFill>
                  <a:schemeClr val="tx2"/>
                </a:solidFill>
                <a:sym typeface="Symbol" panose="05050102010706020507" pitchFamily="18" charset="2"/>
              </a:rPr>
              <a:t></a:t>
            </a:r>
            <a:r>
              <a:rPr lang="zh-CN" altLang="en-US" sz="4400">
                <a:solidFill>
                  <a:schemeClr val="tx2"/>
                </a:solidFill>
              </a:rPr>
              <a:t>的关系</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7CC654EC-DC72-5499-5812-A7588BDBA4A5}"/>
              </a:ext>
            </a:extLst>
          </p:cNvPr>
          <p:cNvSpPr>
            <a:spLocks noGrp="1" noChangeArrowheads="1"/>
          </p:cNvSpPr>
          <p:nvPr>
            <p:ph idx="4294967295"/>
          </p:nvPr>
        </p:nvSpPr>
        <p:spPr>
          <a:xfrm>
            <a:off x="395288" y="1557338"/>
            <a:ext cx="8291512" cy="4895850"/>
          </a:xfrm>
        </p:spPr>
        <p:txBody>
          <a:bodyPr/>
          <a:lstStyle/>
          <a:p>
            <a:pPr marL="0" indent="0" eaLnBrk="1" hangingPunct="1">
              <a:buFont typeface="Wingdings 2" panose="05020102010507070707" pitchFamily="18" charset="2"/>
              <a:buChar char=""/>
            </a:pPr>
            <a:r>
              <a:rPr lang="zh-CN" altLang="en-US" sz="2800">
                <a:solidFill>
                  <a:srgbClr val="003399"/>
                </a:solidFill>
                <a:latin typeface="隶书" panose="02010509060101010101" pitchFamily="49" charset="-122"/>
                <a:ea typeface="隶书" panose="02010509060101010101" pitchFamily="49" charset="-122"/>
              </a:rPr>
              <a:t>圆柱形机身，</a:t>
            </a:r>
            <a:r>
              <a:rPr lang="zh-CN" altLang="en-US" sz="2800" i="1">
                <a:solidFill>
                  <a:srgbClr val="003399"/>
                </a:solidFill>
                <a:latin typeface="隶书" panose="02010509060101010101" pitchFamily="49" charset="-122"/>
                <a:ea typeface="隶书" panose="02010509060101010101" pitchFamily="49" charset="-122"/>
                <a:sym typeface="Symbol" panose="05050102010706020507" pitchFamily="18" charset="2"/>
              </a:rPr>
              <a:t> </a:t>
            </a:r>
            <a:r>
              <a:rPr lang="zh-CN" altLang="en-US" sz="2800">
                <a:solidFill>
                  <a:srgbClr val="003399"/>
                </a:solidFill>
                <a:latin typeface="隶书" panose="02010509060101010101" pitchFamily="49" charset="-122"/>
                <a:ea typeface="隶书" panose="02010509060101010101" pitchFamily="49" charset="-122"/>
                <a:sym typeface="Symbol" panose="05050102010706020507" pitchFamily="18" charset="2"/>
              </a:rPr>
              <a:t>较小时</a:t>
            </a:r>
            <a:r>
              <a:rPr lang="zh-CN" altLang="en-US" sz="2800">
                <a:solidFill>
                  <a:srgbClr val="003399"/>
                </a:solidFill>
                <a:latin typeface="隶书" panose="02010509060101010101" pitchFamily="49" charset="-122"/>
                <a:ea typeface="隶书" panose="02010509060101010101" pitchFamily="49" charset="-122"/>
              </a:rPr>
              <a:t>基本不产生升力</a:t>
            </a:r>
          </a:p>
          <a:p>
            <a:pPr marL="0" indent="0" eaLnBrk="1" hangingPunct="1">
              <a:buFont typeface="Wingdings 2" panose="05020102010507070707" pitchFamily="18" charset="2"/>
              <a:buChar char=""/>
            </a:pPr>
            <a:r>
              <a:rPr lang="zh-CN" altLang="en-US" sz="2800">
                <a:solidFill>
                  <a:srgbClr val="003399"/>
                </a:solidFill>
                <a:latin typeface="隶书" panose="02010509060101010101" pitchFamily="49" charset="-122"/>
                <a:ea typeface="隶书" panose="02010509060101010101" pitchFamily="49" charset="-122"/>
              </a:rPr>
              <a:t>大迎角下机身背部分离出许多旋涡，有些升力 </a:t>
            </a:r>
          </a:p>
          <a:p>
            <a:pPr marL="0" indent="0" eaLnBrk="1" hangingPunct="1">
              <a:buFont typeface="Wingdings 2" panose="05020102010507070707" pitchFamily="18" charset="2"/>
              <a:buChar char=""/>
            </a:pPr>
            <a:r>
              <a:rPr lang="zh-CN" altLang="en-US" sz="2800">
                <a:solidFill>
                  <a:srgbClr val="003399"/>
                </a:solidFill>
                <a:latin typeface="隶书" panose="02010509060101010101" pitchFamily="49" charset="-122"/>
                <a:ea typeface="隶书" panose="02010509060101010101" pitchFamily="49" charset="-122"/>
              </a:rPr>
              <a:t>机身升力系数：</a:t>
            </a:r>
          </a:p>
          <a:p>
            <a:pPr marL="0" indent="0" eaLnBrk="1" hangingPunct="1">
              <a:buFont typeface="Wingdings" panose="05000000000000000000" pitchFamily="2" charset="2"/>
              <a:buNone/>
            </a:pPr>
            <a:endParaRPr lang="zh-CN" altLang="en-US" sz="2800">
              <a:solidFill>
                <a:srgbClr val="003399"/>
              </a:solidFill>
              <a:latin typeface="隶书" panose="02010509060101010101" pitchFamily="49" charset="-122"/>
              <a:ea typeface="隶书" panose="02010509060101010101" pitchFamily="49" charset="-122"/>
            </a:endParaRPr>
          </a:p>
          <a:p>
            <a:pPr marL="0" indent="0" eaLnBrk="1" hangingPunct="1">
              <a:buFont typeface="Wingdings" panose="05000000000000000000" pitchFamily="2" charset="2"/>
              <a:buNone/>
            </a:pPr>
            <a:r>
              <a:rPr lang="zh-CN" altLang="en-US" sz="2800">
                <a:solidFill>
                  <a:srgbClr val="003399"/>
                </a:solidFill>
                <a:latin typeface="隶书" panose="02010509060101010101" pitchFamily="49" charset="-122"/>
                <a:ea typeface="隶书" panose="02010509060101010101" pitchFamily="49" charset="-122"/>
              </a:rPr>
              <a:t>  </a:t>
            </a:r>
            <a:r>
              <a:rPr lang="en-US" altLang="zh-CN" sz="2800" i="1">
                <a:solidFill>
                  <a:srgbClr val="003399"/>
                </a:solidFill>
                <a:latin typeface="隶书" panose="02010509060101010101" pitchFamily="49" charset="-122"/>
                <a:ea typeface="隶书" panose="02010509060101010101" pitchFamily="49" charset="-122"/>
              </a:rPr>
              <a:t>S</a:t>
            </a:r>
            <a:r>
              <a:rPr lang="en-US" altLang="zh-CN" sz="2800" i="1" baseline="-25000">
                <a:solidFill>
                  <a:srgbClr val="003399"/>
                </a:solidFill>
                <a:latin typeface="隶书" panose="02010509060101010101" pitchFamily="49" charset="-122"/>
                <a:ea typeface="隶书" panose="02010509060101010101" pitchFamily="49" charset="-122"/>
              </a:rPr>
              <a:t>b</a:t>
            </a:r>
            <a:r>
              <a:rPr lang="en-US" altLang="zh-CN" sz="2800">
                <a:solidFill>
                  <a:srgbClr val="003399"/>
                </a:solidFill>
                <a:latin typeface="Arial" panose="020B0604020202020204" pitchFamily="34" charset="0"/>
                <a:ea typeface="隶书" panose="02010509060101010101" pitchFamily="49" charset="-122"/>
              </a:rPr>
              <a:t>—</a:t>
            </a:r>
            <a:r>
              <a:rPr lang="zh-CN" altLang="en-US" sz="2800">
                <a:solidFill>
                  <a:srgbClr val="003399"/>
                </a:solidFill>
                <a:ea typeface="隶书" panose="02010509060101010101" pitchFamily="49" charset="-122"/>
              </a:rPr>
              <a:t>机身的横截面积</a:t>
            </a:r>
            <a:r>
              <a:rPr lang="zh-CN" altLang="en-US" sz="2800"/>
              <a:t> </a:t>
            </a:r>
          </a:p>
          <a:p>
            <a:pPr marL="0" indent="0" eaLnBrk="1" hangingPunct="1">
              <a:buFont typeface="Wingdings 2" panose="05020102010507070707" pitchFamily="18" charset="2"/>
              <a:buChar char=""/>
            </a:pPr>
            <a:r>
              <a:rPr lang="zh-CN" altLang="en-US" sz="2800">
                <a:solidFill>
                  <a:srgbClr val="003399"/>
                </a:solidFill>
                <a:ea typeface="隶书" panose="02010509060101010101" pitchFamily="49" charset="-122"/>
              </a:rPr>
              <a:t>导弹弹体与机身相同，较少产生升力</a:t>
            </a:r>
          </a:p>
          <a:p>
            <a:pPr marL="0" indent="0" eaLnBrk="1" hangingPunct="1">
              <a:buFont typeface="Wingdings 2" panose="05020102010507070707" pitchFamily="18" charset="2"/>
              <a:buChar char=""/>
            </a:pPr>
            <a:r>
              <a:rPr lang="zh-CN" altLang="en-US" sz="2800">
                <a:solidFill>
                  <a:srgbClr val="003399"/>
                </a:solidFill>
                <a:latin typeface="隶书" panose="02010509060101010101" pitchFamily="49" charset="-122"/>
                <a:ea typeface="隶书" panose="02010509060101010101" pitchFamily="49" charset="-122"/>
              </a:rPr>
              <a:t>超音速飞机的机身头部一般为圆锥形，有迎角时，升力就产生在这圆锥形的头部 </a:t>
            </a:r>
            <a:endParaRPr lang="zh-CN" altLang="en-US" sz="2800">
              <a:solidFill>
                <a:srgbClr val="003399"/>
              </a:solidFill>
              <a:ea typeface="隶书" panose="02010509060101010101" pitchFamily="49" charset="-122"/>
            </a:endParaRPr>
          </a:p>
        </p:txBody>
      </p:sp>
      <p:pic>
        <p:nvPicPr>
          <p:cNvPr id="26627" name="Picture 6">
            <a:extLst>
              <a:ext uri="{FF2B5EF4-FFF2-40B4-BE49-F238E27FC236}">
                <a16:creationId xmlns:a16="http://schemas.microsoft.com/office/drawing/2014/main" id="{1B52DE82-CA40-7748-B387-26A23DE1DA5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00" y="2595563"/>
            <a:ext cx="228123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FAF2B960-0D40-B5F7-E61F-01571200A7C4}"/>
              </a:ext>
            </a:extLst>
          </p:cNvPr>
          <p:cNvCxnSpPr/>
          <p:nvPr/>
        </p:nvCxnSpPr>
        <p:spPr>
          <a:xfrm>
            <a:off x="4633913" y="3238500"/>
            <a:ext cx="866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73C9A5C-E99A-9168-3899-7BCB3D318A7E}"/>
              </a:ext>
            </a:extLst>
          </p:cNvPr>
          <p:cNvCxnSpPr/>
          <p:nvPr/>
        </p:nvCxnSpPr>
        <p:spPr>
          <a:xfrm>
            <a:off x="5140325" y="3238500"/>
            <a:ext cx="633413" cy="2222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630" name="TextBox 7">
            <a:extLst>
              <a:ext uri="{FF2B5EF4-FFF2-40B4-BE49-F238E27FC236}">
                <a16:creationId xmlns:a16="http://schemas.microsoft.com/office/drawing/2014/main" id="{2D31660F-67C5-65DD-C2F0-B0523315C65E}"/>
              </a:ext>
            </a:extLst>
          </p:cNvPr>
          <p:cNvSpPr txBox="1">
            <a:spLocks noChangeArrowheads="1"/>
          </p:cNvSpPr>
          <p:nvPr/>
        </p:nvSpPr>
        <p:spPr bwMode="auto">
          <a:xfrm>
            <a:off x="5757863" y="327660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800">
                <a:solidFill>
                  <a:srgbClr val="FF0000"/>
                </a:solidFill>
                <a:latin typeface="Arial" panose="020B0604020202020204" pitchFamily="34" charset="0"/>
              </a:rPr>
              <a:t>动压</a:t>
            </a:r>
          </a:p>
        </p:txBody>
      </p:sp>
      <p:sp>
        <p:nvSpPr>
          <p:cNvPr id="26631" name="Rectangle 10">
            <a:extLst>
              <a:ext uri="{FF2B5EF4-FFF2-40B4-BE49-F238E27FC236}">
                <a16:creationId xmlns:a16="http://schemas.microsoft.com/office/drawing/2014/main" id="{CA5F2821-0100-3943-61FD-FABEFC0BCED7}"/>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2.</a:t>
            </a:r>
            <a:r>
              <a:rPr lang="zh-CN" altLang="en-US" sz="4400">
                <a:solidFill>
                  <a:schemeClr val="tx2"/>
                </a:solidFill>
              </a:rPr>
              <a:t>机身的升力</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84DFFEA7-0914-CFF5-E50D-9AD3738D4A7E}"/>
              </a:ext>
            </a:extLst>
          </p:cNvPr>
          <p:cNvSpPr>
            <a:spLocks noGrp="1" noChangeArrowheads="1"/>
          </p:cNvSpPr>
          <p:nvPr>
            <p:ph idx="4294967295"/>
          </p:nvPr>
        </p:nvSpPr>
        <p:spPr>
          <a:xfrm>
            <a:off x="250825" y="1557338"/>
            <a:ext cx="8435975" cy="4751387"/>
          </a:xfrm>
        </p:spPr>
        <p:txBody>
          <a:bodyPr/>
          <a:lstStyle/>
          <a:p>
            <a:pPr marL="0" indent="0" eaLnBrk="1" hangingPunct="1">
              <a:lnSpc>
                <a:spcPct val="90000"/>
              </a:lnSpc>
              <a:buFont typeface="Wingdings 2" panose="05020102010507070707" pitchFamily="18" charset="2"/>
              <a:buChar char=""/>
            </a:pPr>
            <a:r>
              <a:rPr lang="zh-CN" altLang="en-US" sz="2000">
                <a:solidFill>
                  <a:srgbClr val="003399"/>
                </a:solidFill>
                <a:latin typeface="宋体" panose="02010600030101010101" pitchFamily="2" charset="-122"/>
              </a:rPr>
              <a:t>机翼有升力时，上表面的压力低于下表面，因而在左右翼尖处的端头，气流将从下表面向上表面翻卷，然后随迎面气流拖出两条旋涡</a:t>
            </a:r>
            <a:r>
              <a:rPr lang="en-US" altLang="zh-CN" sz="2000">
                <a:solidFill>
                  <a:srgbClr val="003399"/>
                </a:solidFill>
                <a:latin typeface="宋体" panose="02010600030101010101" pitchFamily="2" charset="-122"/>
              </a:rPr>
              <a:t>—</a:t>
            </a:r>
            <a:r>
              <a:rPr lang="zh-CN" altLang="en-US" sz="2000">
                <a:solidFill>
                  <a:srgbClr val="003399"/>
                </a:solidFill>
                <a:latin typeface="宋体" panose="02010600030101010101" pitchFamily="2" charset="-122"/>
              </a:rPr>
              <a:t>翼尖尾涡，</a:t>
            </a:r>
            <a:r>
              <a:rPr lang="zh-CN" altLang="en-US" sz="2000">
                <a:solidFill>
                  <a:srgbClr val="990000"/>
                </a:solidFill>
                <a:latin typeface="宋体" panose="02010600030101010101" pitchFamily="2" charset="-122"/>
              </a:rPr>
              <a:t>洗流，影响尾翼的升力</a:t>
            </a:r>
            <a:r>
              <a:rPr lang="zh-CN" altLang="en-US" sz="2000">
                <a:solidFill>
                  <a:srgbClr val="003399"/>
                </a:solidFill>
                <a:latin typeface="宋体" panose="02010600030101010101" pitchFamily="2" charset="-122"/>
              </a:rPr>
              <a:t> </a:t>
            </a:r>
          </a:p>
          <a:p>
            <a:pPr marL="0" indent="0" eaLnBrk="1" hangingPunct="1">
              <a:lnSpc>
                <a:spcPct val="90000"/>
              </a:lnSpc>
              <a:buFont typeface="Wingdings 2" panose="05020102010507070707" pitchFamily="18" charset="2"/>
              <a:buChar char=""/>
            </a:pPr>
            <a:r>
              <a:rPr lang="zh-CN" altLang="en-US" sz="2000">
                <a:solidFill>
                  <a:srgbClr val="003399"/>
                </a:solidFill>
                <a:latin typeface="宋体" panose="02010600030101010101" pitchFamily="2" charset="-122"/>
              </a:rPr>
              <a:t>水平尾翼相当于一个</a:t>
            </a:r>
            <a:r>
              <a:rPr lang="zh-CN" altLang="en-US" sz="2000">
                <a:solidFill>
                  <a:srgbClr val="006666"/>
                </a:solidFill>
                <a:latin typeface="宋体" panose="02010600030101010101" pitchFamily="2" charset="-122"/>
              </a:rPr>
              <a:t>小机翼</a:t>
            </a:r>
            <a:r>
              <a:rPr lang="zh-CN" altLang="en-US" sz="2000">
                <a:solidFill>
                  <a:srgbClr val="003399"/>
                </a:solidFill>
                <a:latin typeface="宋体" panose="02010600030101010101" pitchFamily="2" charset="-122"/>
              </a:rPr>
              <a:t>，受到前面机翼</a:t>
            </a:r>
            <a:r>
              <a:rPr lang="zh-CN" altLang="en-US" sz="2000">
                <a:solidFill>
                  <a:srgbClr val="990000"/>
                </a:solidFill>
                <a:latin typeface="宋体" panose="02010600030101010101" pitchFamily="2" charset="-122"/>
              </a:rPr>
              <a:t>下洗</a:t>
            </a:r>
            <a:r>
              <a:rPr lang="zh-CN" altLang="en-US" sz="2000">
                <a:solidFill>
                  <a:srgbClr val="003399"/>
                </a:solidFill>
                <a:latin typeface="宋体" panose="02010600030101010101" pitchFamily="2" charset="-122"/>
              </a:rPr>
              <a:t>的影晌，尾翼处气流要改变方向</a:t>
            </a:r>
          </a:p>
          <a:p>
            <a:pPr marL="0" indent="0" eaLnBrk="1" hangingPunct="1">
              <a:lnSpc>
                <a:spcPct val="90000"/>
              </a:lnSpc>
              <a:buFont typeface="Wingdings 2" panose="05020102010507070707" pitchFamily="18" charset="2"/>
              <a:buChar char=""/>
            </a:pPr>
            <a:r>
              <a:rPr lang="zh-CN" altLang="en-US" sz="2000">
                <a:solidFill>
                  <a:srgbClr val="003399"/>
                </a:solidFill>
                <a:latin typeface="宋体" panose="02010600030101010101" pitchFamily="2" charset="-122"/>
              </a:rPr>
              <a:t>设下洗速度</a:t>
            </a:r>
            <a:r>
              <a:rPr lang="en-US" altLang="zh-CN" sz="2000">
                <a:solidFill>
                  <a:srgbClr val="003399"/>
                </a:solidFill>
                <a:latin typeface="宋体" panose="02010600030101010101" pitchFamily="2" charset="-122"/>
              </a:rPr>
              <a:t>W</a:t>
            </a:r>
            <a:r>
              <a:rPr lang="en-US" altLang="zh-CN" sz="2000" baseline="-25000">
                <a:solidFill>
                  <a:srgbClr val="003399"/>
                </a:solidFill>
                <a:latin typeface="宋体" panose="02010600030101010101" pitchFamily="2" charset="-122"/>
              </a:rPr>
              <a:t>t</a:t>
            </a:r>
            <a:r>
              <a:rPr lang="en-US" altLang="zh-CN" sz="2000">
                <a:solidFill>
                  <a:srgbClr val="003399"/>
                </a:solidFill>
                <a:latin typeface="宋体" panose="02010600030101010101" pitchFamily="2" charset="-122"/>
              </a:rPr>
              <a:t> </a:t>
            </a:r>
          </a:p>
          <a:p>
            <a:pPr marL="0" indent="0" eaLnBrk="1" hangingPunct="1">
              <a:lnSpc>
                <a:spcPct val="90000"/>
              </a:lnSpc>
              <a:buFont typeface="Wingdings" panose="05000000000000000000" pitchFamily="2" charset="2"/>
              <a:buNone/>
            </a:pPr>
            <a:r>
              <a:rPr lang="en-US" altLang="zh-CN" sz="2000">
                <a:solidFill>
                  <a:srgbClr val="003399"/>
                </a:solidFill>
                <a:latin typeface="宋体" panose="02010600030101010101" pitchFamily="2" charset="-122"/>
              </a:rPr>
              <a:t>  </a:t>
            </a:r>
            <a:r>
              <a:rPr lang="zh-CN" altLang="en-US" sz="2000">
                <a:solidFill>
                  <a:srgbClr val="003399"/>
                </a:solidFill>
                <a:latin typeface="宋体" panose="02010600030101010101" pitchFamily="2" charset="-122"/>
              </a:rPr>
              <a:t>下洗角：</a:t>
            </a:r>
          </a:p>
          <a:p>
            <a:pPr marL="0" indent="0" eaLnBrk="1" hangingPunct="1">
              <a:lnSpc>
                <a:spcPct val="90000"/>
              </a:lnSpc>
              <a:buFont typeface="Wingdings" panose="05000000000000000000" pitchFamily="2" charset="2"/>
              <a:buNone/>
            </a:pPr>
            <a:r>
              <a:rPr lang="zh-CN" altLang="en-US" sz="2000">
                <a:solidFill>
                  <a:srgbClr val="003399"/>
                </a:solidFill>
                <a:latin typeface="宋体" panose="02010600030101010101" pitchFamily="2" charset="-122"/>
              </a:rPr>
              <a:t>  与迎角成正比</a:t>
            </a:r>
          </a:p>
          <a:p>
            <a:pPr marL="0" indent="0" eaLnBrk="1" hangingPunct="1">
              <a:lnSpc>
                <a:spcPct val="90000"/>
              </a:lnSpc>
              <a:buFont typeface="Wingdings 2" panose="05020102010507070707" pitchFamily="18" charset="2"/>
              <a:buChar char=""/>
            </a:pPr>
            <a:endParaRPr lang="en-US" altLang="zh-CN" sz="2000">
              <a:solidFill>
                <a:srgbClr val="003399"/>
              </a:solidFill>
              <a:latin typeface="宋体" panose="02010600030101010101" pitchFamily="2" charset="-122"/>
            </a:endParaRPr>
          </a:p>
          <a:p>
            <a:pPr marL="0" indent="0" eaLnBrk="1" hangingPunct="1">
              <a:lnSpc>
                <a:spcPct val="90000"/>
              </a:lnSpc>
              <a:buFont typeface="Wingdings 2" panose="05020102010507070707" pitchFamily="18" charset="2"/>
              <a:buChar char=""/>
            </a:pPr>
            <a:r>
              <a:rPr lang="zh-CN" altLang="en-US" sz="2000">
                <a:solidFill>
                  <a:srgbClr val="003399"/>
                </a:solidFill>
                <a:latin typeface="宋体" panose="02010600030101010101" pitchFamily="2" charset="-122"/>
              </a:rPr>
              <a:t>机翼迎角</a:t>
            </a:r>
            <a:r>
              <a:rPr lang="zh-CN" altLang="en-US" sz="2000" i="1">
                <a:solidFill>
                  <a:srgbClr val="003399"/>
                </a:solidFill>
                <a:latin typeface="宋体" panose="02010600030101010101" pitchFamily="2" charset="-122"/>
                <a:sym typeface="Symbol" panose="05050102010706020507" pitchFamily="18" charset="2"/>
              </a:rPr>
              <a:t> </a:t>
            </a:r>
            <a:r>
              <a:rPr lang="zh-CN" altLang="en-US" sz="2000">
                <a:solidFill>
                  <a:srgbClr val="003399"/>
                </a:solidFill>
                <a:latin typeface="宋体" panose="02010600030101010101" pitchFamily="2" charset="-122"/>
              </a:rPr>
              <a:t>减小一个</a:t>
            </a:r>
            <a:r>
              <a:rPr lang="zh-CN" altLang="en-US" sz="2000" i="1">
                <a:solidFill>
                  <a:srgbClr val="003399"/>
                </a:solidFill>
                <a:latin typeface="宋体" panose="02010600030101010101" pitchFamily="2" charset="-122"/>
                <a:sym typeface="Symbol" panose="05050102010706020507" pitchFamily="18" charset="2"/>
              </a:rPr>
              <a:t></a:t>
            </a:r>
            <a:r>
              <a:rPr lang="zh-CN" altLang="en-US" sz="2000">
                <a:solidFill>
                  <a:srgbClr val="003399"/>
                </a:solidFill>
                <a:latin typeface="宋体" panose="02010600030101010101" pitchFamily="2" charset="-122"/>
              </a:rPr>
              <a:t>，才是</a:t>
            </a:r>
            <a:r>
              <a:rPr lang="zh-CN" altLang="en-US" sz="2000" u="sng">
                <a:solidFill>
                  <a:srgbClr val="003399"/>
                </a:solidFill>
                <a:latin typeface="宋体" panose="02010600030101010101" pitchFamily="2" charset="-122"/>
              </a:rPr>
              <a:t>平尾的实际迎角</a:t>
            </a:r>
            <a:r>
              <a:rPr lang="zh-CN" altLang="en-US" sz="2000" u="sng">
                <a:solidFill>
                  <a:srgbClr val="003399"/>
                </a:solidFill>
                <a:latin typeface="宋体" panose="02010600030101010101" pitchFamily="2" charset="-122"/>
                <a:sym typeface="Symbol" panose="05050102010706020507" pitchFamily="18" charset="2"/>
              </a:rPr>
              <a:t></a:t>
            </a:r>
            <a:r>
              <a:rPr lang="en-US" altLang="zh-CN" sz="2000" u="sng" baseline="-25000">
                <a:solidFill>
                  <a:srgbClr val="003399"/>
                </a:solidFill>
                <a:latin typeface="宋体" panose="02010600030101010101" pitchFamily="2" charset="-122"/>
                <a:sym typeface="Symbol" panose="05050102010706020507" pitchFamily="18" charset="2"/>
              </a:rPr>
              <a:t>t</a:t>
            </a:r>
            <a:r>
              <a:rPr lang="en-US" altLang="zh-CN" sz="2000" u="sng">
                <a:solidFill>
                  <a:srgbClr val="003399"/>
                </a:solidFill>
                <a:latin typeface="宋体" panose="02010600030101010101" pitchFamily="2" charset="-122"/>
              </a:rPr>
              <a:t> </a:t>
            </a:r>
          </a:p>
          <a:p>
            <a:pPr marL="0" indent="0" eaLnBrk="1" hangingPunct="1">
              <a:lnSpc>
                <a:spcPct val="90000"/>
              </a:lnSpc>
              <a:buFont typeface="Wingdings 2" panose="05020102010507070707" pitchFamily="18" charset="2"/>
              <a:buChar char=""/>
            </a:pPr>
            <a:r>
              <a:rPr lang="zh-CN" altLang="en-US" sz="2000" u="sng">
                <a:latin typeface="宋体" panose="02010600030101010101" pitchFamily="2" charset="-122"/>
              </a:rPr>
              <a:t>升降舵</a:t>
            </a:r>
            <a:r>
              <a:rPr lang="zh-CN" altLang="en-US" sz="2000">
                <a:latin typeface="宋体" panose="02010600030101010101" pitchFamily="2" charset="-122"/>
              </a:rPr>
              <a:t>偏转改变了平尾翼型弯度，因而也改变了平尾升力</a:t>
            </a:r>
          </a:p>
          <a:p>
            <a:pPr marL="0" indent="0" eaLnBrk="1" hangingPunct="1">
              <a:lnSpc>
                <a:spcPct val="90000"/>
              </a:lnSpc>
              <a:buFont typeface="Wingdings" panose="05000000000000000000" pitchFamily="2" charset="2"/>
              <a:buNone/>
            </a:pPr>
            <a:r>
              <a:rPr lang="zh-CN" altLang="en-US" sz="2000">
                <a:latin typeface="宋体" panose="02010600030101010101" pitchFamily="2" charset="-122"/>
              </a:rPr>
              <a:t>  平尾升力系数：</a:t>
            </a:r>
          </a:p>
          <a:p>
            <a:pPr marL="0" indent="0" eaLnBrk="1" hangingPunct="1">
              <a:lnSpc>
                <a:spcPct val="90000"/>
              </a:lnSpc>
              <a:buFont typeface="Wingdings 2" panose="05020102010507070707" pitchFamily="18" charset="2"/>
              <a:buChar char=""/>
            </a:pPr>
            <a:endParaRPr lang="en-US" altLang="zh-CN" sz="2000">
              <a:solidFill>
                <a:srgbClr val="990000"/>
              </a:solidFill>
              <a:latin typeface="宋体" panose="02010600030101010101" pitchFamily="2" charset="-122"/>
            </a:endParaRPr>
          </a:p>
          <a:p>
            <a:pPr marL="0" indent="0" eaLnBrk="1" hangingPunct="1">
              <a:lnSpc>
                <a:spcPct val="90000"/>
              </a:lnSpc>
              <a:buFont typeface="Wingdings 2" panose="05020102010507070707" pitchFamily="18" charset="2"/>
              <a:buChar char=""/>
            </a:pPr>
            <a:r>
              <a:rPr lang="zh-CN" altLang="en-US" sz="2000">
                <a:latin typeface="宋体" panose="02010600030101010101" pitchFamily="2" charset="-122"/>
              </a:rPr>
              <a:t>大飞机</a:t>
            </a:r>
            <a:r>
              <a:rPr lang="en-US" altLang="zh-CN" sz="2000">
                <a:latin typeface="宋体" panose="02010600030101010101" pitchFamily="2" charset="-122"/>
              </a:rPr>
              <a:t>—</a:t>
            </a:r>
            <a:r>
              <a:rPr lang="zh-CN" altLang="en-US" sz="2000">
                <a:latin typeface="宋体" panose="02010600030101010101" pitchFamily="2" charset="-122"/>
              </a:rPr>
              <a:t>全动式平尾</a:t>
            </a:r>
            <a:endParaRPr lang="zh-CN" altLang="en-US" sz="2000">
              <a:latin typeface="宋体" panose="02010600030101010101" pitchFamily="2" charset="-122"/>
              <a:sym typeface="Symbol" panose="05050102010706020507" pitchFamily="18" charset="2"/>
            </a:endParaRPr>
          </a:p>
        </p:txBody>
      </p:sp>
      <p:pic>
        <p:nvPicPr>
          <p:cNvPr id="27651" name="Picture 4">
            <a:extLst>
              <a:ext uri="{FF2B5EF4-FFF2-40B4-BE49-F238E27FC236}">
                <a16:creationId xmlns:a16="http://schemas.microsoft.com/office/drawing/2014/main" id="{1BF5D5AF-B4A9-9E7C-F36D-1756B9789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150" y="2863850"/>
            <a:ext cx="52768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3">
            <a:extLst>
              <a:ext uri="{FF2B5EF4-FFF2-40B4-BE49-F238E27FC236}">
                <a16:creationId xmlns:a16="http://schemas.microsoft.com/office/drawing/2014/main" id="{05D544A3-8E63-E1F3-295B-0F7E4B460A0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7213" y="3413125"/>
            <a:ext cx="16652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5">
            <a:extLst>
              <a:ext uri="{FF2B5EF4-FFF2-40B4-BE49-F238E27FC236}">
                <a16:creationId xmlns:a16="http://schemas.microsoft.com/office/drawing/2014/main" id="{23C9BAB1-C846-4299-3932-2A7462AF130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3825" y="5238750"/>
            <a:ext cx="241300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接连接符 20">
            <a:extLst>
              <a:ext uri="{FF2B5EF4-FFF2-40B4-BE49-F238E27FC236}">
                <a16:creationId xmlns:a16="http://schemas.microsoft.com/office/drawing/2014/main" id="{50759CF8-5484-E543-9630-8F5F89CB026B}"/>
              </a:ext>
            </a:extLst>
          </p:cNvPr>
          <p:cNvCxnSpPr/>
          <p:nvPr/>
        </p:nvCxnSpPr>
        <p:spPr>
          <a:xfrm>
            <a:off x="7286625" y="3863975"/>
            <a:ext cx="214313"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直接连接符 21">
            <a:extLst>
              <a:ext uri="{FF2B5EF4-FFF2-40B4-BE49-F238E27FC236}">
                <a16:creationId xmlns:a16="http://schemas.microsoft.com/office/drawing/2014/main" id="{E204201D-0628-5305-4F04-619D76C4086C}"/>
              </a:ext>
            </a:extLst>
          </p:cNvPr>
          <p:cNvCxnSpPr/>
          <p:nvPr/>
        </p:nvCxnSpPr>
        <p:spPr>
          <a:xfrm>
            <a:off x="6929438" y="4006850"/>
            <a:ext cx="214312" cy="1588"/>
          </a:xfrm>
          <a:prstGeom prst="line">
            <a:avLst/>
          </a:prstGeom>
        </p:spPr>
        <p:style>
          <a:lnRef idx="3">
            <a:schemeClr val="accent2"/>
          </a:lnRef>
          <a:fillRef idx="0">
            <a:schemeClr val="accent2"/>
          </a:fillRef>
          <a:effectRef idx="2">
            <a:schemeClr val="accent2"/>
          </a:effectRef>
          <a:fontRef idx="minor">
            <a:schemeClr val="tx1"/>
          </a:fontRef>
        </p:style>
      </p:cxnSp>
      <p:pic>
        <p:nvPicPr>
          <p:cNvPr id="27656" name="Picture 20">
            <a:extLst>
              <a:ext uri="{FF2B5EF4-FFF2-40B4-BE49-F238E27FC236}">
                <a16:creationId xmlns:a16="http://schemas.microsoft.com/office/drawing/2014/main" id="{A83DC343-3825-44AE-5B2E-443DB44AC6F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975" y="3773488"/>
            <a:ext cx="10080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曲线连接符 2">
            <a:extLst>
              <a:ext uri="{FF2B5EF4-FFF2-40B4-BE49-F238E27FC236}">
                <a16:creationId xmlns:a16="http://schemas.microsoft.com/office/drawing/2014/main" id="{B3823BE6-5749-C2F0-7077-E808B9D773C4}"/>
              </a:ext>
            </a:extLst>
          </p:cNvPr>
          <p:cNvCxnSpPr/>
          <p:nvPr/>
        </p:nvCxnSpPr>
        <p:spPr>
          <a:xfrm>
            <a:off x="4857750" y="3257550"/>
            <a:ext cx="496888" cy="106363"/>
          </a:xfrm>
          <a:prstGeom prst="curvedConnector3">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26">
            <a:extLst>
              <a:ext uri="{FF2B5EF4-FFF2-40B4-BE49-F238E27FC236}">
                <a16:creationId xmlns:a16="http://schemas.microsoft.com/office/drawing/2014/main" id="{A8FB00C9-36F0-5422-6053-038B6403E9BC}"/>
              </a:ext>
            </a:extLst>
          </p:cNvPr>
          <p:cNvCxnSpPr/>
          <p:nvPr/>
        </p:nvCxnSpPr>
        <p:spPr>
          <a:xfrm flipV="1">
            <a:off x="4999038" y="3449638"/>
            <a:ext cx="355600" cy="87312"/>
          </a:xfrm>
          <a:prstGeom prst="curvedConnector3">
            <a:avLst>
              <a:gd name="adj1" fmla="val 91230"/>
            </a:avLst>
          </a:prstGeom>
          <a:ln w="19050">
            <a:solidFill>
              <a:srgbClr val="99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2EFF008-8145-94F1-EFFC-979A3B8485E0}"/>
              </a:ext>
            </a:extLst>
          </p:cNvPr>
          <p:cNvCxnSpPr/>
          <p:nvPr/>
        </p:nvCxnSpPr>
        <p:spPr>
          <a:xfrm flipV="1">
            <a:off x="8243888" y="3311525"/>
            <a:ext cx="360362" cy="55245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7660" name="TextBox 14">
            <a:extLst>
              <a:ext uri="{FF2B5EF4-FFF2-40B4-BE49-F238E27FC236}">
                <a16:creationId xmlns:a16="http://schemas.microsoft.com/office/drawing/2014/main" id="{9A7303D1-7099-4571-39D1-3FC4A48DAB89}"/>
              </a:ext>
            </a:extLst>
          </p:cNvPr>
          <p:cNvSpPr txBox="1">
            <a:spLocks noChangeArrowheads="1"/>
          </p:cNvSpPr>
          <p:nvPr/>
        </p:nvSpPr>
        <p:spPr bwMode="auto">
          <a:xfrm>
            <a:off x="8135938" y="4330700"/>
            <a:ext cx="9366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200">
                <a:solidFill>
                  <a:srgbClr val="00B050"/>
                </a:solidFill>
                <a:latin typeface="Arial" panose="020B0604020202020204" pitchFamily="34" charset="0"/>
              </a:rPr>
              <a:t>升降舵下偏产生正升力</a:t>
            </a:r>
          </a:p>
        </p:txBody>
      </p:sp>
      <p:sp>
        <p:nvSpPr>
          <p:cNvPr id="27661" name="Rectangle 25">
            <a:extLst>
              <a:ext uri="{FF2B5EF4-FFF2-40B4-BE49-F238E27FC236}">
                <a16:creationId xmlns:a16="http://schemas.microsoft.com/office/drawing/2014/main" id="{9665C78A-9D20-CAF3-CE7A-4D0DA5934D97}"/>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3.</a:t>
            </a:r>
            <a:r>
              <a:rPr lang="zh-CN" altLang="en-US" sz="4400">
                <a:solidFill>
                  <a:schemeClr val="tx2"/>
                </a:solidFill>
              </a:rPr>
              <a:t>平尾的升力</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39C599FF-EE52-2090-0FA7-CC0F7BA70ABA}"/>
              </a:ext>
            </a:extLst>
          </p:cNvPr>
          <p:cNvSpPr>
            <a:spLocks noGrp="1" noChangeArrowheads="1"/>
          </p:cNvSpPr>
          <p:nvPr>
            <p:ph idx="4294967295"/>
          </p:nvPr>
        </p:nvSpPr>
        <p:spPr>
          <a:xfrm>
            <a:off x="457200" y="1519238"/>
            <a:ext cx="8229600" cy="5078412"/>
          </a:xfrm>
        </p:spPr>
        <p:txBody>
          <a:bodyPr/>
          <a:lstStyle/>
          <a:p>
            <a:pPr marL="0" indent="0" eaLnBrk="1" hangingPunct="1">
              <a:lnSpc>
                <a:spcPct val="80000"/>
              </a:lnSpc>
              <a:buFont typeface="Wingdings 2" panose="05020102010507070707" pitchFamily="18" charset="2"/>
              <a:buChar char=""/>
            </a:pPr>
            <a:r>
              <a:rPr lang="zh-CN" altLang="en-US" sz="2600">
                <a:solidFill>
                  <a:srgbClr val="003399"/>
                </a:solidFill>
                <a:ea typeface="隶书" panose="02010509060101010101" pitchFamily="49" charset="-122"/>
              </a:rPr>
              <a:t>飞机的升力为各部分升力之和：</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Lw</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Lb</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Lt</a:t>
            </a:r>
          </a:p>
          <a:p>
            <a:pPr marL="0" indent="0" eaLnBrk="1" hangingPunct="1">
              <a:lnSpc>
                <a:spcPct val="80000"/>
              </a:lnSpc>
              <a:buFont typeface="Wingdings 2" panose="05020102010507070707" pitchFamily="18" charset="2"/>
              <a:buChar char=""/>
            </a:pPr>
            <a:endParaRPr lang="en-US" altLang="zh-CN" sz="2600">
              <a:solidFill>
                <a:srgbClr val="003399"/>
              </a:solidFill>
              <a:ea typeface="隶书" panose="02010509060101010101" pitchFamily="49" charset="-122"/>
            </a:endParaRPr>
          </a:p>
          <a:p>
            <a:pPr marL="0" indent="0" eaLnBrk="1" hangingPunct="1">
              <a:lnSpc>
                <a:spcPct val="80000"/>
              </a:lnSpc>
              <a:buFont typeface="Wingdings 2" panose="05020102010507070707" pitchFamily="18" charset="2"/>
              <a:buChar char=""/>
            </a:pPr>
            <a:r>
              <a:rPr lang="zh-CN" altLang="en-US" sz="2600">
                <a:solidFill>
                  <a:srgbClr val="003399"/>
                </a:solidFill>
                <a:ea typeface="隶书" panose="02010509060101010101" pitchFamily="49" charset="-122"/>
              </a:rPr>
              <a:t>写成：</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L0</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a:t>
            </a:r>
            <a:r>
              <a:rPr lang="en-US" altLang="zh-CN" sz="2600" i="1" baseline="-25000">
                <a:solidFill>
                  <a:srgbClr val="003399"/>
                </a:solidFill>
                <a:ea typeface="隶书" panose="02010509060101010101" pitchFamily="49" charset="-122"/>
                <a:sym typeface="Symbol" panose="05050102010706020507" pitchFamily="18" charset="2"/>
              </a:rPr>
              <a:t> </a:t>
            </a:r>
            <a:r>
              <a:rPr lang="en-US" altLang="zh-CN" sz="2600" i="1">
                <a:solidFill>
                  <a:srgbClr val="003399"/>
                </a:solidFill>
                <a:ea typeface="隶书" panose="02010509060101010101" pitchFamily="49" charset="-122"/>
                <a:sym typeface="Symbol" panose="05050102010706020507" pitchFamily="18" charset="2"/>
              </a:rPr>
              <a:t></a:t>
            </a:r>
            <a:r>
              <a:rPr lang="en-US" altLang="zh-CN" sz="2600" i="1" baseline="-25000">
                <a:solidFill>
                  <a:srgbClr val="003399"/>
                </a:solidFill>
                <a:ea typeface="隶书" panose="02010509060101010101" pitchFamily="49" charset="-122"/>
                <a:sym typeface="Symbol" panose="05050102010706020507" pitchFamily="18" charset="2"/>
              </a:rPr>
              <a:t> </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a:t>
            </a:r>
            <a:r>
              <a:rPr lang="en-US" altLang="zh-CN" sz="2600" i="1" baseline="-25000">
                <a:solidFill>
                  <a:srgbClr val="003399"/>
                </a:solidFill>
                <a:ea typeface="隶书" panose="02010509060101010101" pitchFamily="49" charset="-122"/>
                <a:sym typeface="Symbol" panose="05050102010706020507" pitchFamily="18" charset="2"/>
              </a:rPr>
              <a:t>e </a:t>
            </a:r>
            <a:r>
              <a:rPr lang="en-US" altLang="zh-CN" sz="2600" i="1">
                <a:solidFill>
                  <a:srgbClr val="003399"/>
                </a:solidFill>
                <a:ea typeface="隶书" panose="02010509060101010101" pitchFamily="49" charset="-122"/>
                <a:sym typeface="Symbol" panose="05050102010706020507" pitchFamily="18" charset="2"/>
              </a:rPr>
              <a:t></a:t>
            </a:r>
            <a:r>
              <a:rPr lang="en-US" altLang="zh-CN" sz="2600" i="1" baseline="-25000">
                <a:solidFill>
                  <a:srgbClr val="003399"/>
                </a:solidFill>
                <a:ea typeface="隶书" panose="02010509060101010101" pitchFamily="49" charset="-122"/>
                <a:sym typeface="Symbol" panose="05050102010706020507" pitchFamily="18" charset="2"/>
              </a:rPr>
              <a:t>e</a:t>
            </a:r>
            <a:r>
              <a:rPr lang="zh-CN" altLang="en-US" sz="2600" i="1" baseline="-25000">
                <a:solidFill>
                  <a:srgbClr val="003399"/>
                </a:solidFill>
                <a:ea typeface="隶书" panose="02010509060101010101" pitchFamily="49" charset="-122"/>
                <a:sym typeface="Symbol" panose="05050102010706020507" pitchFamily="18" charset="2"/>
              </a:rPr>
              <a:t>， </a:t>
            </a:r>
            <a:r>
              <a:rPr lang="en-US" altLang="zh-CN" sz="2600" i="1">
                <a:solidFill>
                  <a:srgbClr val="003399"/>
                </a:solidFill>
                <a:ea typeface="隶书" panose="02010509060101010101" pitchFamily="49" charset="-122"/>
              </a:rPr>
              <a:t>C</a:t>
            </a:r>
            <a:r>
              <a:rPr lang="en-US" altLang="zh-CN" sz="2600" i="1" baseline="-25000">
                <a:solidFill>
                  <a:srgbClr val="003399"/>
                </a:solidFill>
                <a:ea typeface="隶书" panose="02010509060101010101" pitchFamily="49" charset="-122"/>
              </a:rPr>
              <a:t>L0</a:t>
            </a:r>
            <a:r>
              <a:rPr lang="en-US" altLang="zh-CN" sz="2600" i="1">
                <a:solidFill>
                  <a:srgbClr val="003399"/>
                </a:solidFill>
                <a:ea typeface="隶书" panose="02010509060101010101" pitchFamily="49" charset="-122"/>
              </a:rPr>
              <a:t>—</a:t>
            </a:r>
            <a:r>
              <a:rPr lang="en-US" altLang="zh-CN" sz="2600" i="1">
                <a:solidFill>
                  <a:srgbClr val="003399"/>
                </a:solidFill>
                <a:ea typeface="隶书" panose="02010509060101010101" pitchFamily="49" charset="-122"/>
                <a:sym typeface="Symbol" panose="05050102010706020507" pitchFamily="18" charset="2"/>
              </a:rPr>
              <a:t></a:t>
            </a:r>
            <a:r>
              <a:rPr lang="zh-CN" altLang="en-US" sz="2600" i="1">
                <a:solidFill>
                  <a:srgbClr val="003399"/>
                </a:solidFill>
                <a:ea typeface="隶书" panose="02010509060101010101" pitchFamily="49" charset="-122"/>
                <a:sym typeface="Symbol" panose="05050102010706020507" pitchFamily="18" charset="2"/>
              </a:rPr>
              <a:t>为</a:t>
            </a:r>
            <a:r>
              <a:rPr lang="en-US" altLang="zh-CN" sz="2600" i="1">
                <a:solidFill>
                  <a:srgbClr val="003399"/>
                </a:solidFill>
                <a:ea typeface="隶书" panose="02010509060101010101" pitchFamily="49" charset="-122"/>
                <a:sym typeface="Symbol" panose="05050102010706020507" pitchFamily="18" charset="2"/>
              </a:rPr>
              <a:t>0</a:t>
            </a:r>
            <a:r>
              <a:rPr lang="zh-CN" altLang="en-US" sz="2600" i="1">
                <a:solidFill>
                  <a:srgbClr val="003399"/>
                </a:solidFill>
                <a:ea typeface="隶书" panose="02010509060101010101" pitchFamily="49" charset="-122"/>
                <a:sym typeface="Symbol" panose="05050102010706020507" pitchFamily="18" charset="2"/>
              </a:rPr>
              <a:t>时的升力</a:t>
            </a:r>
            <a:endParaRPr lang="en-US" altLang="zh-CN" sz="2600" i="1">
              <a:solidFill>
                <a:srgbClr val="003399"/>
              </a:solidFill>
              <a:ea typeface="隶书" panose="02010509060101010101" pitchFamily="49" charset="-122"/>
              <a:sym typeface="Symbol" panose="05050102010706020507" pitchFamily="18" charset="2"/>
            </a:endParaRPr>
          </a:p>
          <a:p>
            <a:pPr marL="0" indent="0" eaLnBrk="1" hangingPunct="1">
              <a:lnSpc>
                <a:spcPct val="80000"/>
              </a:lnSpc>
              <a:buFont typeface="Wingdings 2" panose="05020102010507070707" pitchFamily="18" charset="2"/>
              <a:buChar char=""/>
            </a:pPr>
            <a:endParaRPr lang="en-US" altLang="zh-CN" sz="2600">
              <a:solidFill>
                <a:srgbClr val="003399"/>
              </a:solidFill>
              <a:latin typeface="隶书" panose="02010509060101010101" pitchFamily="49" charset="-122"/>
              <a:ea typeface="隶书" panose="02010509060101010101" pitchFamily="49" charset="-122"/>
              <a:sym typeface="Symbol" panose="05050102010706020507" pitchFamily="18" charset="2"/>
            </a:endParaRPr>
          </a:p>
          <a:p>
            <a:pPr marL="0" indent="0" eaLnBrk="1" hangingPunct="1">
              <a:lnSpc>
                <a:spcPct val="80000"/>
              </a:lnSpc>
              <a:buFont typeface="Wingdings 2" panose="05020102010507070707" pitchFamily="18" charset="2"/>
              <a:buChar char=""/>
            </a:pPr>
            <a:r>
              <a:rPr lang="zh-CN" altLang="en-US" sz="2600">
                <a:solidFill>
                  <a:srgbClr val="003399"/>
                </a:solidFill>
                <a:latin typeface="隶书" panose="02010509060101010101" pitchFamily="49" charset="-122"/>
                <a:ea typeface="隶书" panose="02010509060101010101" pitchFamily="49" charset="-122"/>
                <a:sym typeface="Symbol" panose="05050102010706020507" pitchFamily="18" charset="2"/>
              </a:rPr>
              <a:t>升力系数不仅与</a:t>
            </a:r>
            <a:r>
              <a:rPr lang="zh-CN" altLang="en-US" sz="26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600" i="1" baseline="-25000">
                <a:solidFill>
                  <a:srgbClr val="003399"/>
                </a:solidFill>
                <a:latin typeface="隶书" panose="02010509060101010101" pitchFamily="49" charset="-122"/>
                <a:ea typeface="隶书" panose="02010509060101010101" pitchFamily="49" charset="-122"/>
                <a:sym typeface="Symbol" panose="05050102010706020507" pitchFamily="18" charset="2"/>
              </a:rPr>
              <a:t>e</a:t>
            </a:r>
            <a:r>
              <a:rPr lang="zh-CN" altLang="en-US" sz="2600">
                <a:solidFill>
                  <a:srgbClr val="003399"/>
                </a:solidFill>
                <a:latin typeface="隶书" panose="02010509060101010101" pitchFamily="49" charset="-122"/>
                <a:ea typeface="隶书" panose="02010509060101010101" pitchFamily="49" charset="-122"/>
                <a:sym typeface="Symbol" panose="05050102010706020507" pitchFamily="18" charset="2"/>
              </a:rPr>
              <a:t>有关，还与飞行</a:t>
            </a:r>
            <a:r>
              <a:rPr lang="en-US" altLang="zh-CN" sz="2600">
                <a:solidFill>
                  <a:srgbClr val="003399"/>
                </a:solidFill>
                <a:latin typeface="隶书" panose="02010509060101010101" pitchFamily="49" charset="-122"/>
                <a:ea typeface="隶书" panose="02010509060101010101" pitchFamily="49" charset="-122"/>
                <a:sym typeface="Symbol" panose="05050102010706020507" pitchFamily="18" charset="2"/>
              </a:rPr>
              <a:t>M</a:t>
            </a:r>
            <a:r>
              <a:rPr lang="zh-CN" altLang="en-US" sz="2600">
                <a:solidFill>
                  <a:srgbClr val="003399"/>
                </a:solidFill>
                <a:latin typeface="隶书" panose="02010509060101010101" pitchFamily="49" charset="-122"/>
                <a:ea typeface="隶书" panose="02010509060101010101" pitchFamily="49" charset="-122"/>
                <a:sym typeface="Symbol" panose="05050102010706020507" pitchFamily="18" charset="2"/>
              </a:rPr>
              <a:t>数有关</a:t>
            </a:r>
          </a:p>
          <a:p>
            <a:pPr marL="0" indent="0" eaLnBrk="1" hangingPunct="1">
              <a:lnSpc>
                <a:spcPct val="80000"/>
              </a:lnSpc>
              <a:buFont typeface="Wingdings" panose="05000000000000000000" pitchFamily="2" charset="2"/>
              <a:buNone/>
            </a:pPr>
            <a:r>
              <a:rPr lang="en-US" altLang="zh-CN" sz="1900" i="1">
                <a:latin typeface="隶书" panose="02010509060101010101" pitchFamily="49" charset="-122"/>
                <a:ea typeface="隶书" panose="02010509060101010101" pitchFamily="49" charset="-122"/>
                <a:sym typeface="Symbol" panose="05050102010706020507" pitchFamily="18" charset="2"/>
              </a:rPr>
              <a:t>M&lt;0.5&gt;</a:t>
            </a:r>
            <a:r>
              <a:rPr lang="zh-CN" altLang="en-US" sz="1900" i="1">
                <a:latin typeface="隶书" panose="02010509060101010101" pitchFamily="49" charset="-122"/>
                <a:ea typeface="隶书" panose="02010509060101010101" pitchFamily="49" charset="-122"/>
                <a:sym typeface="Symbol" panose="05050102010706020507" pitchFamily="18" charset="2"/>
              </a:rPr>
              <a:t>，</a:t>
            </a:r>
            <a:r>
              <a:rPr lang="zh-CN" altLang="en-US" sz="2200">
                <a:latin typeface="隶书" panose="02010509060101010101" pitchFamily="49" charset="-122"/>
                <a:ea typeface="隶书" panose="02010509060101010101" pitchFamily="49" charset="-122"/>
                <a:sym typeface="Symbol" panose="05050102010706020507" pitchFamily="18" charset="2"/>
              </a:rPr>
              <a:t>升力系数基本不变，</a:t>
            </a:r>
            <a:r>
              <a:rPr lang="en-US" altLang="zh-CN" sz="1900">
                <a:latin typeface="隶书" panose="02010509060101010101" pitchFamily="49" charset="-122"/>
                <a:ea typeface="隶书" panose="02010509060101010101" pitchFamily="49" charset="-122"/>
                <a:sym typeface="Symbol" panose="05050102010706020507" pitchFamily="18" charset="2"/>
              </a:rPr>
              <a:t>  </a:t>
            </a:r>
            <a:r>
              <a:rPr lang="en-US" altLang="zh-CN" sz="1900" i="1">
                <a:latin typeface="隶书" panose="02010509060101010101" pitchFamily="49" charset="-122"/>
                <a:ea typeface="隶书" panose="02010509060101010101" pitchFamily="49" charset="-122"/>
                <a:sym typeface="Symbol" panose="05050102010706020507" pitchFamily="18" charset="2"/>
              </a:rPr>
              <a:t>0.5&lt;M&lt;Mcr</a:t>
            </a:r>
            <a:r>
              <a:rPr lang="zh-CN" altLang="en-US" sz="1900" i="1">
                <a:latin typeface="隶书" panose="02010509060101010101" pitchFamily="49" charset="-122"/>
                <a:ea typeface="隶书" panose="02010509060101010101" pitchFamily="49" charset="-122"/>
                <a:sym typeface="Symbol" panose="05050102010706020507" pitchFamily="18" charset="2"/>
              </a:rPr>
              <a:t>，</a:t>
            </a:r>
            <a:r>
              <a:rPr lang="zh-CN" altLang="en-US" sz="2200">
                <a:latin typeface="隶书" panose="02010509060101010101" pitchFamily="49" charset="-122"/>
                <a:ea typeface="隶书" panose="02010509060101010101" pitchFamily="49" charset="-122"/>
                <a:sym typeface="Symbol" panose="05050102010706020507" pitchFamily="18" charset="2"/>
              </a:rPr>
              <a:t>略有增加</a:t>
            </a:r>
            <a:endParaRPr lang="en-US" altLang="zh-CN" sz="2200">
              <a:latin typeface="隶书" panose="02010509060101010101" pitchFamily="49" charset="-122"/>
              <a:ea typeface="隶书" panose="02010509060101010101" pitchFamily="49" charset="-122"/>
              <a:sym typeface="Symbol" panose="05050102010706020507" pitchFamily="18" charset="2"/>
            </a:endParaRPr>
          </a:p>
          <a:p>
            <a:pPr marL="0" indent="0" eaLnBrk="1" hangingPunct="1">
              <a:lnSpc>
                <a:spcPct val="80000"/>
              </a:lnSpc>
              <a:buFont typeface="Wingdings" panose="05000000000000000000" pitchFamily="2" charset="2"/>
              <a:buNone/>
            </a:pPr>
            <a:r>
              <a:rPr lang="en-US" altLang="zh-CN" sz="1900">
                <a:latin typeface="隶书" panose="02010509060101010101" pitchFamily="49" charset="-122"/>
                <a:ea typeface="隶书" panose="02010509060101010101" pitchFamily="49" charset="-122"/>
                <a:sym typeface="Symbol" panose="05050102010706020507" pitchFamily="18" charset="2"/>
              </a:rPr>
              <a:t>    </a:t>
            </a:r>
            <a:r>
              <a:rPr lang="en-US" altLang="zh-CN" sz="1900" i="1">
                <a:latin typeface="隶书" panose="02010509060101010101" pitchFamily="49" charset="-122"/>
                <a:ea typeface="隶书" panose="02010509060101010101" pitchFamily="49" charset="-122"/>
                <a:sym typeface="Symbol" panose="05050102010706020507" pitchFamily="18" charset="2"/>
              </a:rPr>
              <a:t>M&gt;Mcr</a:t>
            </a:r>
            <a:r>
              <a:rPr lang="zh-CN" altLang="en-US" sz="1900" i="1">
                <a:latin typeface="隶书" panose="02010509060101010101" pitchFamily="49" charset="-122"/>
                <a:ea typeface="隶书" panose="02010509060101010101" pitchFamily="49" charset="-122"/>
                <a:sym typeface="Symbol" panose="05050102010706020507" pitchFamily="18" charset="2"/>
              </a:rPr>
              <a:t>，</a:t>
            </a:r>
            <a:r>
              <a:rPr lang="zh-CN" altLang="en-US" sz="2200">
                <a:latin typeface="隶书" panose="02010509060101010101" pitchFamily="49" charset="-122"/>
                <a:ea typeface="隶书" panose="02010509060101010101" pitchFamily="49" charset="-122"/>
                <a:sym typeface="Symbol" panose="05050102010706020507" pitchFamily="18" charset="2"/>
              </a:rPr>
              <a:t>增大加剧，</a:t>
            </a:r>
            <a:r>
              <a:rPr lang="en-US" altLang="zh-CN" sz="1900">
                <a:latin typeface="隶书" panose="02010509060101010101" pitchFamily="49" charset="-122"/>
                <a:ea typeface="隶书" panose="02010509060101010101" pitchFamily="49" charset="-122"/>
                <a:sym typeface="Symbol" panose="05050102010706020507" pitchFamily="18" charset="2"/>
              </a:rPr>
              <a:t>    </a:t>
            </a:r>
            <a:r>
              <a:rPr lang="en-US" altLang="zh-CN" sz="1900" i="1">
                <a:latin typeface="隶书" panose="02010509060101010101" pitchFamily="49" charset="-122"/>
                <a:ea typeface="隶书" panose="02010509060101010101" pitchFamily="49" charset="-122"/>
                <a:sym typeface="Symbol" panose="05050102010706020507" pitchFamily="18" charset="2"/>
              </a:rPr>
              <a:t>M&gt;1.5</a:t>
            </a:r>
            <a:r>
              <a:rPr lang="zh-CN" altLang="en-US" sz="1900" i="1">
                <a:latin typeface="隶书" panose="02010509060101010101" pitchFamily="49" charset="-122"/>
                <a:ea typeface="隶书" panose="02010509060101010101" pitchFamily="49" charset="-122"/>
                <a:sym typeface="Symbol" panose="05050102010706020507" pitchFamily="18" charset="2"/>
              </a:rPr>
              <a:t>，</a:t>
            </a:r>
            <a:r>
              <a:rPr lang="zh-CN" altLang="en-US" sz="2200">
                <a:latin typeface="隶书" panose="02010509060101010101" pitchFamily="49" charset="-122"/>
                <a:ea typeface="隶书" panose="02010509060101010101" pitchFamily="49" charset="-122"/>
                <a:sym typeface="Symbol" panose="05050102010706020507" pitchFamily="18" charset="2"/>
              </a:rPr>
              <a:t>大幅度减小</a:t>
            </a:r>
            <a:endParaRPr lang="en-US" altLang="zh-CN" sz="2200">
              <a:latin typeface="隶书" panose="02010509060101010101" pitchFamily="49" charset="-122"/>
              <a:ea typeface="隶书" panose="02010509060101010101" pitchFamily="49" charset="-122"/>
              <a:sym typeface="Symbol" panose="05050102010706020507" pitchFamily="18" charset="2"/>
            </a:endParaRPr>
          </a:p>
          <a:p>
            <a:pPr marL="0" indent="0" eaLnBrk="1" hangingPunct="1">
              <a:lnSpc>
                <a:spcPct val="80000"/>
              </a:lnSpc>
              <a:buFont typeface="Wingdings 2" panose="05020102010507070707" pitchFamily="18" charset="2"/>
              <a:buChar char=""/>
            </a:pPr>
            <a:endParaRPr lang="en-US" altLang="zh-CN" sz="2600">
              <a:solidFill>
                <a:srgbClr val="003399"/>
              </a:solidFill>
              <a:ea typeface="隶书" panose="02010509060101010101" pitchFamily="49" charset="-122"/>
              <a:sym typeface="Symbol" panose="05050102010706020507" pitchFamily="18" charset="2"/>
            </a:endParaRPr>
          </a:p>
          <a:p>
            <a:pPr marL="0" indent="0" eaLnBrk="1" hangingPunct="1">
              <a:lnSpc>
                <a:spcPct val="80000"/>
              </a:lnSpc>
              <a:buFont typeface="Wingdings 2" panose="05020102010507070707" pitchFamily="18" charset="2"/>
              <a:buChar char=""/>
            </a:pPr>
            <a:r>
              <a:rPr lang="zh-CN" altLang="en-US" sz="2600">
                <a:solidFill>
                  <a:srgbClr val="003399"/>
                </a:solidFill>
                <a:ea typeface="隶书" panose="02010509060101010101" pitchFamily="49" charset="-122"/>
                <a:sym typeface="Symbol" panose="05050102010706020507" pitchFamily="18" charset="2"/>
              </a:rPr>
              <a:t>在全飞行包线内升力系数是</a:t>
            </a:r>
          </a:p>
          <a:p>
            <a:pPr marL="0" indent="0" eaLnBrk="1" hangingPunct="1">
              <a:lnSpc>
                <a:spcPct val="80000"/>
              </a:lnSpc>
              <a:buFont typeface="Wingdings" panose="05000000000000000000" pitchFamily="2" charset="2"/>
              <a:buNone/>
            </a:pPr>
            <a:r>
              <a:rPr lang="zh-CN" altLang="en-US" sz="2600">
                <a:solidFill>
                  <a:srgbClr val="003399"/>
                </a:solidFill>
                <a:ea typeface="隶书" panose="02010509060101010101" pitchFamily="49" charset="-122"/>
                <a:sym typeface="Symbol" panose="05050102010706020507" pitchFamily="18" charset="2"/>
              </a:rPr>
              <a:t>  </a:t>
            </a:r>
            <a:r>
              <a:rPr lang="en-US" altLang="zh-CN" sz="2600">
                <a:solidFill>
                  <a:srgbClr val="003399"/>
                </a:solidFill>
                <a:ea typeface="隶书" panose="02010509060101010101" pitchFamily="49" charset="-122"/>
                <a:sym typeface="Symbol" panose="05050102010706020507" pitchFamily="18" charset="2"/>
              </a:rPr>
              <a:t>M</a:t>
            </a:r>
            <a:r>
              <a:rPr lang="zh-CN" altLang="en-US" sz="2600">
                <a:solidFill>
                  <a:srgbClr val="003399"/>
                </a:solidFill>
                <a:ea typeface="隶书" panose="02010509060101010101" pitchFamily="49" charset="-122"/>
                <a:sym typeface="Symbol" panose="05050102010706020507" pitchFamily="18" charset="2"/>
              </a:rPr>
              <a:t>数、高度、</a:t>
            </a:r>
            <a:r>
              <a:rPr lang="zh-CN" altLang="en-US" sz="26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600" i="1" baseline="-25000">
                <a:solidFill>
                  <a:srgbClr val="003399"/>
                </a:solidFill>
                <a:latin typeface="隶书" panose="02010509060101010101" pitchFamily="49" charset="-122"/>
                <a:ea typeface="隶书" panose="02010509060101010101" pitchFamily="49" charset="-122"/>
                <a:sym typeface="Symbol" panose="05050102010706020507" pitchFamily="18" charset="2"/>
              </a:rPr>
              <a:t>e</a:t>
            </a:r>
            <a:r>
              <a:rPr lang="zh-CN" altLang="en-US" sz="2600">
                <a:solidFill>
                  <a:srgbClr val="003399"/>
                </a:solidFill>
                <a:latin typeface="隶书" panose="02010509060101010101" pitchFamily="49" charset="-122"/>
                <a:ea typeface="隶书" panose="02010509060101010101" pitchFamily="49" charset="-122"/>
                <a:sym typeface="Symbol" panose="05050102010706020507" pitchFamily="18" charset="2"/>
              </a:rPr>
              <a:t>的函数</a:t>
            </a:r>
            <a:endParaRPr lang="en-US" altLang="zh-CN" sz="2600">
              <a:solidFill>
                <a:srgbClr val="003399"/>
              </a:solidFill>
              <a:ea typeface="隶书" panose="02010509060101010101" pitchFamily="49" charset="-122"/>
            </a:endParaRPr>
          </a:p>
        </p:txBody>
      </p:sp>
      <p:pic>
        <p:nvPicPr>
          <p:cNvPr id="28675" name="Picture 4">
            <a:extLst>
              <a:ext uri="{FF2B5EF4-FFF2-40B4-BE49-F238E27FC236}">
                <a16:creationId xmlns:a16="http://schemas.microsoft.com/office/drawing/2014/main" id="{F93DCAE5-2790-024D-761C-A2BC841F1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4572000"/>
            <a:ext cx="37433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a:extLst>
              <a:ext uri="{FF2B5EF4-FFF2-40B4-BE49-F238E27FC236}">
                <a16:creationId xmlns:a16="http://schemas.microsoft.com/office/drawing/2014/main" id="{98B7185F-3F47-35FA-F961-F2C2BB9BE7CE}"/>
              </a:ext>
            </a:extLst>
          </p:cNvPr>
          <p:cNvCxnSpPr/>
          <p:nvPr/>
        </p:nvCxnSpPr>
        <p:spPr>
          <a:xfrm rot="5400000">
            <a:off x="5287169" y="5857081"/>
            <a:ext cx="857250" cy="1588"/>
          </a:xfrm>
          <a:prstGeom prst="line">
            <a:avLst/>
          </a:prstGeom>
          <a:ln w="19050">
            <a:prstDash val="sysDash"/>
          </a:ln>
        </p:spPr>
        <p:style>
          <a:lnRef idx="2">
            <a:schemeClr val="accent2"/>
          </a:lnRef>
          <a:fillRef idx="0">
            <a:schemeClr val="accent2"/>
          </a:fillRef>
          <a:effectRef idx="1">
            <a:schemeClr val="accent2"/>
          </a:effectRef>
          <a:fontRef idx="minor">
            <a:schemeClr val="tx1"/>
          </a:fontRef>
        </p:style>
      </p:cxnSp>
      <p:sp>
        <p:nvSpPr>
          <p:cNvPr id="28677" name="TextBox 6">
            <a:extLst>
              <a:ext uri="{FF2B5EF4-FFF2-40B4-BE49-F238E27FC236}">
                <a16:creationId xmlns:a16="http://schemas.microsoft.com/office/drawing/2014/main" id="{2CF9BDD7-F2DB-1337-E2D3-C4B5907B83BE}"/>
              </a:ext>
            </a:extLst>
          </p:cNvPr>
          <p:cNvSpPr txBox="1">
            <a:spLocks noChangeArrowheads="1"/>
          </p:cNvSpPr>
          <p:nvPr/>
        </p:nvSpPr>
        <p:spPr bwMode="auto">
          <a:xfrm>
            <a:off x="5500688" y="6357938"/>
            <a:ext cx="500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en-US" altLang="zh-CN" sz="1600" b="0">
                <a:latin typeface="Arial" panose="020B0604020202020204" pitchFamily="34" charset="0"/>
              </a:rPr>
              <a:t>0.5</a:t>
            </a:r>
            <a:endParaRPr kumimoji="0" lang="zh-CN" altLang="en-US" sz="1600" b="0">
              <a:latin typeface="Arial" panose="020B0604020202020204" pitchFamily="34" charset="0"/>
            </a:endParaRPr>
          </a:p>
        </p:txBody>
      </p:sp>
      <p:sp>
        <p:nvSpPr>
          <p:cNvPr id="28678" name="Rectangle 7">
            <a:extLst>
              <a:ext uri="{FF2B5EF4-FFF2-40B4-BE49-F238E27FC236}">
                <a16:creationId xmlns:a16="http://schemas.microsoft.com/office/drawing/2014/main" id="{68E16488-F0CF-D11A-A16F-D4EB0BB794E1}"/>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4.</a:t>
            </a:r>
            <a:r>
              <a:rPr lang="zh-CN" altLang="en-US" sz="4400">
                <a:solidFill>
                  <a:schemeClr val="tx2"/>
                </a:solidFill>
              </a:rPr>
              <a:t>整机的升力</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BCA6F2D0-744D-20D9-3604-C5D11B22DF08}"/>
              </a:ext>
            </a:extLst>
          </p:cNvPr>
          <p:cNvSpPr>
            <a:spLocks noGrp="1" noChangeArrowheads="1"/>
          </p:cNvSpPr>
          <p:nvPr>
            <p:ph idx="4294967295"/>
          </p:nvPr>
        </p:nvSpPr>
        <p:spPr>
          <a:xfrm>
            <a:off x="179388" y="1428750"/>
            <a:ext cx="8785225" cy="5143500"/>
          </a:xfrm>
        </p:spPr>
        <p:txBody>
          <a:bodyPr/>
          <a:lstStyle/>
          <a:p>
            <a:pPr marL="609600" indent="-609600" eaLnBrk="1" hangingPunct="1">
              <a:lnSpc>
                <a:spcPts val="3600"/>
              </a:lnSpc>
              <a:buFont typeface="Wingdings 2" panose="05020102010507070707" pitchFamily="18" charset="2"/>
              <a:buChar char=""/>
            </a:pPr>
            <a:r>
              <a:rPr lang="zh-CN" altLang="en-US" sz="2800">
                <a:solidFill>
                  <a:srgbClr val="003399"/>
                </a:solidFill>
                <a:latin typeface="宋体" panose="02010600030101010101" pitchFamily="2" charset="-122"/>
              </a:rPr>
              <a:t>气流作用于物体表面的</a:t>
            </a:r>
            <a:r>
              <a:rPr lang="zh-CN" altLang="en-US" sz="2800">
                <a:solidFill>
                  <a:srgbClr val="990000"/>
                </a:solidFill>
                <a:latin typeface="宋体" panose="02010600030101010101" pitchFamily="2" charset="-122"/>
              </a:rPr>
              <a:t>法向力</a:t>
            </a:r>
            <a:r>
              <a:rPr lang="zh-CN" altLang="en-US" sz="2800">
                <a:solidFill>
                  <a:srgbClr val="003399"/>
                </a:solidFill>
                <a:latin typeface="宋体" panose="02010600030101010101" pitchFamily="2" charset="-122"/>
              </a:rPr>
              <a:t>及气流对物体表面的切向</a:t>
            </a:r>
            <a:r>
              <a:rPr lang="zh-CN" altLang="en-US" sz="2800">
                <a:solidFill>
                  <a:srgbClr val="990000"/>
                </a:solidFill>
                <a:latin typeface="宋体" panose="02010600030101010101" pitchFamily="2" charset="-122"/>
              </a:rPr>
              <a:t>摩擦力</a:t>
            </a:r>
            <a:r>
              <a:rPr lang="zh-CN" altLang="en-US" sz="2800">
                <a:solidFill>
                  <a:srgbClr val="003399"/>
                </a:solidFill>
                <a:latin typeface="宋体" panose="02010600030101010101" pitchFamily="2" charset="-122"/>
              </a:rPr>
              <a:t>，形成了阻力。 </a:t>
            </a:r>
          </a:p>
          <a:p>
            <a:pPr marL="609600" indent="-609600" eaLnBrk="1" hangingPunct="1">
              <a:lnSpc>
                <a:spcPts val="3600"/>
              </a:lnSpc>
              <a:buFont typeface="Wingdings 2" panose="05020102010507070707" pitchFamily="18" charset="2"/>
              <a:buChar char=""/>
            </a:pPr>
            <a:r>
              <a:rPr lang="zh-CN" altLang="en-US" sz="2800">
                <a:solidFill>
                  <a:srgbClr val="003399"/>
                </a:solidFill>
                <a:latin typeface="宋体" panose="02010600030101010101" pitchFamily="2" charset="-122"/>
              </a:rPr>
              <a:t>两部分：</a:t>
            </a:r>
          </a:p>
          <a:p>
            <a:pPr marL="609600" indent="-609600" eaLnBrk="1" hangingPunct="1">
              <a:lnSpc>
                <a:spcPts val="3600"/>
              </a:lnSpc>
              <a:buFont typeface="Wingdings" panose="05000000000000000000" pitchFamily="2" charset="2"/>
              <a:buNone/>
            </a:pPr>
            <a:r>
              <a:rPr lang="zh-CN" altLang="en-US" sz="2800">
                <a:solidFill>
                  <a:srgbClr val="003399"/>
                </a:solidFill>
                <a:latin typeface="宋体" panose="02010600030101010101" pitchFamily="2" charset="-122"/>
              </a:rPr>
              <a:t>     </a:t>
            </a:r>
            <a:r>
              <a:rPr lang="zh-CN" altLang="en-US" sz="2800">
                <a:solidFill>
                  <a:srgbClr val="993300"/>
                </a:solidFill>
                <a:latin typeface="宋体" panose="02010600030101010101" pitchFamily="2" charset="-122"/>
              </a:rPr>
              <a:t>零升阻力（与升力无关）</a:t>
            </a:r>
            <a:r>
              <a:rPr lang="en-US" altLang="zh-CN" sz="2800">
                <a:solidFill>
                  <a:srgbClr val="993300"/>
                </a:solidFill>
                <a:latin typeface="宋体" panose="02010600030101010101" pitchFamily="2" charset="-122"/>
              </a:rPr>
              <a:t>:</a:t>
            </a:r>
          </a:p>
          <a:p>
            <a:pPr marL="609600" indent="-609600" eaLnBrk="1" hangingPunct="1">
              <a:lnSpc>
                <a:spcPts val="3600"/>
              </a:lnSpc>
              <a:buFont typeface="Wingdings" panose="05000000000000000000" pitchFamily="2" charset="2"/>
              <a:buNone/>
            </a:pPr>
            <a:r>
              <a:rPr lang="en-US" altLang="zh-CN" sz="2800">
                <a:solidFill>
                  <a:srgbClr val="003399"/>
                </a:solidFill>
                <a:latin typeface="宋体" panose="02010600030101010101" pitchFamily="2" charset="-122"/>
              </a:rPr>
              <a:t>               </a:t>
            </a:r>
            <a:r>
              <a:rPr lang="zh-CN" altLang="en-US" sz="2800">
                <a:solidFill>
                  <a:srgbClr val="003399"/>
                </a:solidFill>
                <a:latin typeface="宋体" panose="02010600030101010101" pitchFamily="2" charset="-122"/>
              </a:rPr>
              <a:t>摩擦阻力、压差阻力和零升波阻 </a:t>
            </a:r>
          </a:p>
          <a:p>
            <a:pPr marL="609600" indent="-609600" eaLnBrk="1" hangingPunct="1">
              <a:lnSpc>
                <a:spcPts val="3600"/>
              </a:lnSpc>
              <a:buFont typeface="Wingdings" panose="05000000000000000000" pitchFamily="2" charset="2"/>
              <a:buNone/>
            </a:pPr>
            <a:r>
              <a:rPr lang="zh-CN" altLang="en-US" sz="2800">
                <a:solidFill>
                  <a:srgbClr val="003399"/>
                </a:solidFill>
                <a:latin typeface="宋体" panose="02010600030101010101" pitchFamily="2" charset="-122"/>
              </a:rPr>
              <a:t>     </a:t>
            </a:r>
            <a:r>
              <a:rPr lang="zh-CN" altLang="en-US" sz="2800">
                <a:solidFill>
                  <a:srgbClr val="993300"/>
                </a:solidFill>
                <a:latin typeface="宋体" panose="02010600030101010101" pitchFamily="2" charset="-122"/>
              </a:rPr>
              <a:t>升致阻力（升力导致）</a:t>
            </a:r>
            <a:r>
              <a:rPr lang="en-US" altLang="zh-CN" sz="2800">
                <a:solidFill>
                  <a:srgbClr val="993300"/>
                </a:solidFill>
                <a:latin typeface="宋体" panose="02010600030101010101" pitchFamily="2" charset="-122"/>
              </a:rPr>
              <a:t>:</a:t>
            </a:r>
          </a:p>
          <a:p>
            <a:pPr marL="609600" indent="-609600" eaLnBrk="1" hangingPunct="1">
              <a:lnSpc>
                <a:spcPts val="3600"/>
              </a:lnSpc>
              <a:buFont typeface="Wingdings" panose="05000000000000000000" pitchFamily="2" charset="2"/>
              <a:buNone/>
            </a:pPr>
            <a:r>
              <a:rPr lang="en-US" altLang="zh-CN" sz="2800">
                <a:solidFill>
                  <a:srgbClr val="003399"/>
                </a:solidFill>
                <a:latin typeface="宋体" panose="02010600030101010101" pitchFamily="2" charset="-122"/>
              </a:rPr>
              <a:t>              </a:t>
            </a:r>
            <a:r>
              <a:rPr lang="zh-CN" altLang="en-US" sz="2800">
                <a:solidFill>
                  <a:srgbClr val="003399"/>
                </a:solidFill>
                <a:latin typeface="宋体" panose="02010600030101010101" pitchFamily="2" charset="-122"/>
              </a:rPr>
              <a:t>诱导阻力和升致波阻</a:t>
            </a:r>
            <a:endParaRPr lang="zh-CN" altLang="en-US" sz="2400">
              <a:solidFill>
                <a:srgbClr val="FF3300"/>
              </a:solidFill>
              <a:latin typeface="宋体" panose="02010600030101010101" pitchFamily="2" charset="-122"/>
            </a:endParaRPr>
          </a:p>
        </p:txBody>
      </p:sp>
      <p:sp>
        <p:nvSpPr>
          <p:cNvPr id="29699" name="Rectangle 7">
            <a:extLst>
              <a:ext uri="{FF2B5EF4-FFF2-40B4-BE49-F238E27FC236}">
                <a16:creationId xmlns:a16="http://schemas.microsoft.com/office/drawing/2014/main" id="{2E8377BE-816F-20DC-2541-93C4D2B289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29700" name="Rectangle 8">
            <a:extLst>
              <a:ext uri="{FF2B5EF4-FFF2-40B4-BE49-F238E27FC236}">
                <a16:creationId xmlns:a16="http://schemas.microsoft.com/office/drawing/2014/main" id="{556269F4-9BBA-F2FE-67B2-5FE1D539D6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29701" name="Rectangle 6">
            <a:extLst>
              <a:ext uri="{FF2B5EF4-FFF2-40B4-BE49-F238E27FC236}">
                <a16:creationId xmlns:a16="http://schemas.microsoft.com/office/drawing/2014/main" id="{9BEE56BF-FD48-0447-0881-57D724B60A1C}"/>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二 阻力</a:t>
            </a:r>
            <a:r>
              <a:rPr lang="en-US" altLang="zh-CN" sz="4400">
                <a:solidFill>
                  <a:schemeClr val="tx2"/>
                </a:solidFill>
              </a:rPr>
              <a:t>D</a:t>
            </a:r>
            <a:endParaRPr lang="zh-CN" altLang="en-US" sz="44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additive="base">
                                        <p:cTn id="21"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3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960E67AA-C98C-E9AE-8D3A-405E4E6AC102}"/>
              </a:ext>
            </a:extLst>
          </p:cNvPr>
          <p:cNvSpPr>
            <a:spLocks noGrp="1" noChangeArrowheads="1"/>
          </p:cNvSpPr>
          <p:nvPr>
            <p:ph idx="4294967295"/>
          </p:nvPr>
        </p:nvSpPr>
        <p:spPr>
          <a:xfrm>
            <a:off x="214313" y="1484313"/>
            <a:ext cx="8929687" cy="5211762"/>
          </a:xfrm>
        </p:spPr>
        <p:txBody>
          <a:bodyPr/>
          <a:lstStyle/>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空气是有粘性的，</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紧贴物面处的流速</a:t>
            </a:r>
            <a:r>
              <a:rPr lang="en-US" altLang="zh-CN" sz="2400">
                <a:solidFill>
                  <a:srgbClr val="003399"/>
                </a:solidFill>
                <a:latin typeface="隶书" panose="02010509060101010101" pitchFamily="49" charset="-122"/>
                <a:ea typeface="隶书" panose="02010509060101010101" pitchFamily="49" charset="-122"/>
              </a:rPr>
              <a:t>V</a:t>
            </a:r>
            <a:r>
              <a:rPr lang="zh-CN" altLang="en-US" sz="2400">
                <a:solidFill>
                  <a:srgbClr val="003399"/>
                </a:solidFill>
                <a:latin typeface="隶书" panose="02010509060101010101" pitchFamily="49" charset="-122"/>
                <a:ea typeface="隶书" panose="02010509060101010101" pitchFamily="49" charset="-122"/>
              </a:rPr>
              <a:t>为零</a:t>
            </a:r>
            <a:r>
              <a:rPr lang="zh-CN" altLang="en-US" sz="2400"/>
              <a:t> </a:t>
            </a:r>
          </a:p>
          <a:p>
            <a:pPr marL="0" indent="0" eaLnBrk="1" hangingPunct="1">
              <a:lnSpc>
                <a:spcPct val="80000"/>
              </a:lnSpc>
              <a:buFont typeface="Wingdings" panose="05000000000000000000" pitchFamily="2" charset="2"/>
              <a:buNone/>
            </a:pPr>
            <a:r>
              <a:rPr lang="zh-CN" altLang="en-US" sz="2400">
                <a:solidFill>
                  <a:srgbClr val="003399"/>
                </a:solidFill>
                <a:ea typeface="隶书" panose="02010509060101010101" pitchFamily="49" charset="-122"/>
              </a:rPr>
              <a:t>  沿物面的法向</a:t>
            </a:r>
            <a:r>
              <a:rPr lang="zh-CN" altLang="en-US" sz="2400">
                <a:solidFill>
                  <a:srgbClr val="003399"/>
                </a:solidFill>
                <a:latin typeface="隶书" panose="02010509060101010101" pitchFamily="49" charset="-122"/>
                <a:ea typeface="隶书" panose="02010509060101010101" pitchFamily="49" charset="-122"/>
              </a:rPr>
              <a:t>流速</a:t>
            </a:r>
            <a:r>
              <a:rPr lang="en-US" altLang="zh-CN" sz="2400">
                <a:solidFill>
                  <a:srgbClr val="003399"/>
                </a:solidFill>
                <a:latin typeface="隶书" panose="02010509060101010101" pitchFamily="49" charset="-122"/>
                <a:ea typeface="隶书" panose="02010509060101010101" pitchFamily="49" charset="-122"/>
              </a:rPr>
              <a:t>V</a:t>
            </a:r>
            <a:r>
              <a:rPr lang="zh-CN" altLang="en-US" sz="2400">
                <a:solidFill>
                  <a:srgbClr val="003399"/>
                </a:solidFill>
                <a:ea typeface="隶书" panose="02010509060101010101" pitchFamily="49" charset="-122"/>
              </a:rPr>
              <a:t>逐渐增大</a:t>
            </a:r>
            <a:r>
              <a:rPr lang="zh-CN" altLang="en-US" sz="2400"/>
              <a:t> </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400">
                <a:solidFill>
                  <a:srgbClr val="990000"/>
                </a:solidFill>
                <a:latin typeface="隶书" panose="02010509060101010101" pitchFamily="49" charset="-122"/>
                <a:ea typeface="隶书" panose="02010509060101010101" pitchFamily="49" charset="-122"/>
              </a:rPr>
              <a:t>附面层：</a:t>
            </a:r>
            <a:endParaRPr lang="en-US" altLang="zh-CN" sz="2400">
              <a:solidFill>
                <a:srgbClr val="990000"/>
              </a:solidFill>
              <a:latin typeface="隶书" panose="02010509060101010101" pitchFamily="49" charset="-122"/>
              <a:ea typeface="隶书" panose="02010509060101010101" pitchFamily="49" charset="-122"/>
            </a:endParaRPr>
          </a:p>
          <a:p>
            <a:pPr marL="0" indent="0" eaLnBrk="1" hangingPunct="1">
              <a:lnSpc>
                <a:spcPct val="80000"/>
              </a:lnSpc>
              <a:buFont typeface="Wingdings" panose="05000000000000000000" pitchFamily="2" charset="2"/>
              <a:buNone/>
            </a:pPr>
            <a:r>
              <a:rPr lang="en-US" altLang="zh-CN" sz="2400">
                <a:solidFill>
                  <a:srgbClr val="990000"/>
                </a:solidFill>
                <a:latin typeface="隶书" panose="02010509060101010101" pitchFamily="49" charset="-122"/>
                <a:ea typeface="隶书" panose="02010509060101010101" pitchFamily="49" charset="-122"/>
              </a:rPr>
              <a:t> </a:t>
            </a:r>
            <a:r>
              <a:rPr lang="zh-CN" altLang="en-US" sz="2400">
                <a:solidFill>
                  <a:srgbClr val="003399"/>
                </a:solidFill>
                <a:latin typeface="隶书" panose="02010509060101010101" pitchFamily="49" charset="-122"/>
                <a:ea typeface="隶书" panose="02010509060101010101" pitchFamily="49" charset="-122"/>
              </a:rPr>
              <a:t>从</a:t>
            </a:r>
            <a:r>
              <a:rPr lang="en-US" altLang="zh-CN" sz="2400">
                <a:solidFill>
                  <a:srgbClr val="003399"/>
                </a:solidFill>
                <a:latin typeface="隶书" panose="02010509060101010101" pitchFamily="49" charset="-122"/>
                <a:ea typeface="隶书" panose="02010509060101010101" pitchFamily="49" charset="-122"/>
              </a:rPr>
              <a:t>V=0</a:t>
            </a:r>
            <a:r>
              <a:rPr lang="zh-CN" altLang="en-US" sz="2400">
                <a:solidFill>
                  <a:srgbClr val="003399"/>
                </a:solidFill>
                <a:latin typeface="隶书" panose="02010509060101010101" pitchFamily="49" charset="-122"/>
                <a:ea typeface="隶书" panose="02010509060101010101" pitchFamily="49" charset="-122"/>
              </a:rPr>
              <a:t>到</a:t>
            </a:r>
            <a:r>
              <a:rPr lang="en-US" altLang="zh-CN" sz="2400">
                <a:solidFill>
                  <a:srgbClr val="003399"/>
                </a:solidFill>
                <a:latin typeface="隶书" panose="02010509060101010101" pitchFamily="49" charset="-122"/>
                <a:ea typeface="隶书" panose="02010509060101010101" pitchFamily="49" charset="-122"/>
              </a:rPr>
              <a:t>V</a:t>
            </a:r>
            <a:r>
              <a:rPr lang="zh-CN" altLang="en-US" sz="2400">
                <a:solidFill>
                  <a:srgbClr val="003399"/>
                </a:solidFill>
                <a:latin typeface="隶书" panose="02010509060101010101" pitchFamily="49" charset="-122"/>
                <a:ea typeface="隶书" panose="02010509060101010101" pitchFamily="49" charset="-122"/>
              </a:rPr>
              <a:t>为自由流速的</a:t>
            </a:r>
            <a:r>
              <a:rPr lang="en-US" altLang="zh-CN" sz="2400">
                <a:solidFill>
                  <a:srgbClr val="003399"/>
                </a:solidFill>
                <a:latin typeface="隶书" panose="02010509060101010101" pitchFamily="49" charset="-122"/>
                <a:ea typeface="隶书" panose="02010509060101010101" pitchFamily="49" charset="-122"/>
              </a:rPr>
              <a:t>99%</a:t>
            </a:r>
            <a:r>
              <a:rPr lang="zh-CN" altLang="en-US" sz="2400">
                <a:solidFill>
                  <a:srgbClr val="003399"/>
                </a:solidFill>
                <a:latin typeface="隶书" panose="02010509060101010101" pitchFamily="49" charset="-122"/>
                <a:ea typeface="隶书" panose="02010509060101010101" pitchFamily="49" charset="-122"/>
              </a:rPr>
              <a:t>之间的流层</a:t>
            </a:r>
          </a:p>
          <a:p>
            <a:pPr marL="0" indent="0" eaLnBrk="1" hangingPunct="1">
              <a:lnSpc>
                <a:spcPct val="80000"/>
              </a:lnSpc>
              <a:buFont typeface="Wingdings" panose="05000000000000000000" pitchFamily="2" charset="2"/>
              <a:buNone/>
            </a:pPr>
            <a:r>
              <a:rPr lang="zh-CN" altLang="en-US" sz="2400">
                <a:solidFill>
                  <a:srgbClr val="003399"/>
                </a:solidFill>
                <a:ea typeface="隶书" panose="02010509060101010101" pitchFamily="49" charset="-122"/>
              </a:rPr>
              <a:t> 牛顿内摩擦应力公式：</a:t>
            </a:r>
          </a:p>
          <a:p>
            <a:pPr marL="0" indent="0" eaLnBrk="1" hangingPunct="1">
              <a:lnSpc>
                <a:spcPct val="80000"/>
              </a:lnSpc>
              <a:buFont typeface="Wingdings" panose="05000000000000000000" pitchFamily="2" charset="2"/>
              <a:buNone/>
            </a:pPr>
            <a:endParaRPr lang="zh-CN" altLang="en-US" sz="2400">
              <a:solidFill>
                <a:srgbClr val="003399"/>
              </a:solidFill>
              <a:ea typeface="隶书" panose="02010509060101010101" pitchFamily="49" charset="-122"/>
            </a:endParaRPr>
          </a:p>
          <a:p>
            <a:pPr marL="0" indent="0" eaLnBrk="1" hangingPunct="1">
              <a:lnSpc>
                <a:spcPct val="80000"/>
              </a:lnSpc>
              <a:buFont typeface="Wingdings" panose="05000000000000000000" pitchFamily="2" charset="2"/>
              <a:buNone/>
            </a:pPr>
            <a:r>
              <a:rPr lang="zh-CN" altLang="en-US" sz="2400">
                <a:solidFill>
                  <a:srgbClr val="003399"/>
                </a:solidFill>
                <a:ea typeface="隶书" panose="02010509060101010101" pitchFamily="49" charset="-122"/>
              </a:rPr>
              <a:t>  </a:t>
            </a:r>
            <a:r>
              <a:rPr lang="zh-CN" altLang="en-US" sz="2400" i="1">
                <a:solidFill>
                  <a:srgbClr val="003399"/>
                </a:solidFill>
                <a:ea typeface="隶书" panose="02010509060101010101" pitchFamily="49" charset="-122"/>
                <a:sym typeface="Symbol" panose="05050102010706020507" pitchFamily="18" charset="2"/>
              </a:rPr>
              <a:t></a:t>
            </a:r>
            <a:r>
              <a:rPr lang="en-US" altLang="zh-CN" sz="2400">
                <a:solidFill>
                  <a:srgbClr val="003399"/>
                </a:solidFill>
                <a:ea typeface="隶书" panose="02010509060101010101" pitchFamily="49" charset="-122"/>
                <a:sym typeface="Symbol" panose="05050102010706020507" pitchFamily="18" charset="2"/>
              </a:rPr>
              <a:t>— </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切向应力 ，</a:t>
            </a:r>
            <a:r>
              <a:rPr lang="zh-CN" altLang="en-US" sz="24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a:solidFill>
                  <a:srgbClr val="003399"/>
                </a:solidFill>
                <a:latin typeface="Arial" panose="020B0604020202020204" pitchFamily="34" charset="0"/>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 </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空气粘性系数 ，</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 </a:t>
            </a:r>
            <a:r>
              <a:rPr lang="en-US" altLang="zh-CN" sz="2400" i="1">
                <a:solidFill>
                  <a:srgbClr val="003399"/>
                </a:solidFill>
                <a:latin typeface="隶书" panose="02010509060101010101" pitchFamily="49" charset="-122"/>
                <a:ea typeface="隶书" panose="02010509060101010101" pitchFamily="49" charset="-122"/>
                <a:sym typeface="Symbol" panose="05050102010706020507" pitchFamily="18" charset="2"/>
              </a:rPr>
              <a:t>V</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i="1">
                <a:solidFill>
                  <a:srgbClr val="003399"/>
                </a:solidFill>
                <a:latin typeface="隶书" panose="02010509060101010101" pitchFamily="49" charset="-122"/>
                <a:ea typeface="隶书" panose="02010509060101010101" pitchFamily="49" charset="-122"/>
                <a:sym typeface="Symbol" panose="05050102010706020507" pitchFamily="18" charset="2"/>
              </a:rPr>
              <a:t>n</a:t>
            </a:r>
            <a:r>
              <a:rPr lang="en-US" altLang="zh-CN" sz="2400">
                <a:solidFill>
                  <a:srgbClr val="003399"/>
                </a:solidFill>
                <a:latin typeface="Arial" panose="020B0604020202020204" pitchFamily="34" charset="0"/>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 </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沿物面法向的速度梯度，</a:t>
            </a:r>
            <a:r>
              <a:rPr lang="zh-CN" altLang="en-US" sz="2400">
                <a:solidFill>
                  <a:srgbClr val="FF3300"/>
                </a:solidFill>
                <a:latin typeface="隶书" panose="02010509060101010101" pitchFamily="49" charset="-122"/>
                <a:ea typeface="隶书" panose="02010509060101010101" pitchFamily="49" charset="-122"/>
                <a:sym typeface="Symbol" panose="05050102010706020507" pitchFamily="18" charset="2"/>
              </a:rPr>
              <a:t>空气粘性与速度差形成阻力</a:t>
            </a:r>
            <a:r>
              <a:rPr lang="zh-CN" altLang="en-US" sz="2400">
                <a:solidFill>
                  <a:srgbClr val="FF3300"/>
                </a:solidFill>
                <a:latin typeface="隶书" panose="02010509060101010101" pitchFamily="49" charset="-122"/>
                <a:ea typeface="隶书" panose="02010509060101010101" pitchFamily="49" charset="-122"/>
              </a:rPr>
              <a:t> </a:t>
            </a:r>
            <a:endParaRPr lang="en-US" altLang="zh-CN" sz="2400">
              <a:solidFill>
                <a:srgbClr val="FF3300"/>
              </a:solidFill>
              <a:latin typeface="隶书" panose="02010509060101010101" pitchFamily="49" charset="-122"/>
              <a:ea typeface="隶书" panose="02010509060101010101" pitchFamily="49" charset="-122"/>
            </a:endParaRPr>
          </a:p>
          <a:p>
            <a:pPr marL="0" indent="0" eaLnBrk="1" hangingPunct="1">
              <a:lnSpc>
                <a:spcPct val="80000"/>
              </a:lnSpc>
              <a:buFont typeface="Wingdings 2" panose="05020102010507070707" pitchFamily="18" charset="2"/>
              <a:buChar char=""/>
            </a:pPr>
            <a:r>
              <a:rPr lang="zh-CN" altLang="en-US" sz="2400">
                <a:solidFill>
                  <a:srgbClr val="006666"/>
                </a:solidFill>
                <a:latin typeface="隶书" panose="02010509060101010101" pitchFamily="49" charset="-122"/>
                <a:ea typeface="隶书" panose="02010509060101010101" pitchFamily="49" charset="-122"/>
              </a:rPr>
              <a:t>层流附面层</a:t>
            </a:r>
            <a:r>
              <a:rPr lang="zh-CN" altLang="en-US" sz="2400">
                <a:solidFill>
                  <a:srgbClr val="003399"/>
                </a:solidFill>
                <a:latin typeface="隶书" panose="02010509060101010101" pitchFamily="49" charset="-122"/>
                <a:ea typeface="隶书" panose="02010509060101010101" pitchFamily="49" charset="-122"/>
              </a:rPr>
              <a:t>：各层互不混杂 </a:t>
            </a:r>
          </a:p>
          <a:p>
            <a:pPr marL="0" indent="0" eaLnBrk="1" hangingPunct="1">
              <a:lnSpc>
                <a:spcPct val="80000"/>
              </a:lnSpc>
              <a:buFont typeface="Wingdings 2" panose="05020102010507070707" pitchFamily="18" charset="2"/>
              <a:buChar char=""/>
            </a:pPr>
            <a:r>
              <a:rPr lang="zh-CN" altLang="en-US" sz="2400">
                <a:solidFill>
                  <a:srgbClr val="006666"/>
                </a:solidFill>
                <a:latin typeface="隶书" panose="02010509060101010101" pitchFamily="49" charset="-122"/>
                <a:ea typeface="隶书" panose="02010509060101010101" pitchFamily="49" charset="-122"/>
              </a:rPr>
              <a:t>紊流附面层</a:t>
            </a:r>
            <a:r>
              <a:rPr lang="zh-CN" altLang="en-US" sz="2400">
                <a:solidFill>
                  <a:srgbClr val="003399"/>
                </a:solidFill>
                <a:latin typeface="隶书" panose="02010509060101010101" pitchFamily="49" charset="-122"/>
                <a:ea typeface="隶书" panose="02010509060101010101" pitchFamily="49" charset="-122"/>
              </a:rPr>
              <a:t>：</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各层流体微团间相互渗透</a:t>
            </a:r>
          </a:p>
          <a:p>
            <a:pPr marL="0" indent="0" eaLnBrk="1" hangingPunct="1">
              <a:lnSpc>
                <a:spcPct val="80000"/>
              </a:lnSpc>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转换点：</a:t>
            </a:r>
            <a:r>
              <a:rPr lang="zh-CN" altLang="en-US" sz="2400">
                <a:solidFill>
                  <a:srgbClr val="003399"/>
                </a:solidFill>
                <a:ea typeface="隶书" panose="02010509060101010101" pitchFamily="49" charset="-122"/>
              </a:rPr>
              <a:t>飞行速度加大或</a:t>
            </a:r>
          </a:p>
          <a:p>
            <a:pPr marL="0" indent="0" eaLnBrk="1" hangingPunct="1">
              <a:lnSpc>
                <a:spcPct val="80000"/>
              </a:lnSpc>
              <a:buFont typeface="Wingdings" panose="05000000000000000000" pitchFamily="2" charset="2"/>
              <a:buNone/>
            </a:pPr>
            <a:r>
              <a:rPr lang="zh-CN" altLang="en-US" sz="2400">
                <a:solidFill>
                  <a:srgbClr val="003399"/>
                </a:solidFill>
                <a:ea typeface="隶书" panose="02010509060101010101" pitchFamily="49" charset="-122"/>
              </a:rPr>
              <a:t>   翼面粗糙度增加时，转换点前移</a:t>
            </a:r>
            <a:endParaRPr lang="zh-CN" altLang="en-US"/>
          </a:p>
        </p:txBody>
      </p:sp>
      <p:pic>
        <p:nvPicPr>
          <p:cNvPr id="30723" name="Picture 4">
            <a:extLst>
              <a:ext uri="{FF2B5EF4-FFF2-40B4-BE49-F238E27FC236}">
                <a16:creationId xmlns:a16="http://schemas.microsoft.com/office/drawing/2014/main" id="{F1D60246-7D5A-F6DB-CB0D-10DC2803C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1412875"/>
            <a:ext cx="4248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7">
            <a:extLst>
              <a:ext uri="{FF2B5EF4-FFF2-40B4-BE49-F238E27FC236}">
                <a16:creationId xmlns:a16="http://schemas.microsoft.com/office/drawing/2014/main" id="{E8205E05-99B3-0EAF-461C-481AAEC7CE8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8038" y="3414713"/>
            <a:ext cx="1433512"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a:extLst>
              <a:ext uri="{FF2B5EF4-FFF2-40B4-BE49-F238E27FC236}">
                <a16:creationId xmlns:a16="http://schemas.microsoft.com/office/drawing/2014/main" id="{02AFF28A-0E14-935E-6A06-6E30F04644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4797425"/>
            <a:ext cx="3995737"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7">
            <a:extLst>
              <a:ext uri="{FF2B5EF4-FFF2-40B4-BE49-F238E27FC236}">
                <a16:creationId xmlns:a16="http://schemas.microsoft.com/office/drawing/2014/main" id="{D7C47887-DDA0-01EC-767F-A8EF00ECCDBC}"/>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1.</a:t>
            </a:r>
            <a:r>
              <a:rPr lang="zh-CN" altLang="en-US" sz="4400">
                <a:solidFill>
                  <a:schemeClr val="tx2"/>
                </a:solidFill>
              </a:rPr>
              <a:t>摩擦阻力</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CCC9F2BA-82D4-E4B6-CB01-4532C1A1542E}"/>
              </a:ext>
            </a:extLst>
          </p:cNvPr>
          <p:cNvSpPr>
            <a:spLocks noGrp="1" noChangeArrowheads="1"/>
          </p:cNvSpPr>
          <p:nvPr>
            <p:ph idx="4294967295"/>
          </p:nvPr>
        </p:nvSpPr>
        <p:spPr>
          <a:xfrm>
            <a:off x="179388" y="1557338"/>
            <a:ext cx="8964612" cy="5111750"/>
          </a:xfrm>
        </p:spPr>
        <p:txBody>
          <a:bodyPr/>
          <a:lstStyle/>
          <a:p>
            <a:pPr marL="0" indent="0" eaLnBrk="1" hangingPunct="1">
              <a:lnSpc>
                <a:spcPct val="80000"/>
              </a:lnSpc>
              <a:buFont typeface="Wingdings 2" panose="05020102010507070707" pitchFamily="18" charset="2"/>
              <a:buNone/>
            </a:pPr>
            <a:r>
              <a:rPr lang="zh-CN" altLang="en-US" sz="2800">
                <a:solidFill>
                  <a:srgbClr val="990000"/>
                </a:solidFill>
                <a:latin typeface="华文中宋" panose="02010600040101010101" pitchFamily="2" charset="-122"/>
                <a:ea typeface="华文中宋" panose="02010600040101010101" pitchFamily="2" charset="-122"/>
              </a:rPr>
              <a:t> 压差阻力</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800">
                <a:solidFill>
                  <a:srgbClr val="006666"/>
                </a:solidFill>
                <a:latin typeface="隶书" panose="02010509060101010101" pitchFamily="49" charset="-122"/>
                <a:ea typeface="隶书" panose="02010509060101010101" pitchFamily="49" charset="-122"/>
              </a:rPr>
              <a:t>顺压区</a:t>
            </a:r>
            <a:r>
              <a:rPr lang="en-US" altLang="zh-CN" sz="2800">
                <a:solidFill>
                  <a:srgbClr val="003399"/>
                </a:solidFill>
                <a:latin typeface="Arial" panose="020B0604020202020204" pitchFamily="34" charset="0"/>
                <a:ea typeface="隶书" panose="02010509060101010101" pitchFamily="49" charset="-122"/>
              </a:rPr>
              <a:t>—</a:t>
            </a:r>
            <a:r>
              <a:rPr lang="zh-CN" altLang="en-US" sz="2800">
                <a:solidFill>
                  <a:srgbClr val="003399"/>
                </a:solidFill>
                <a:latin typeface="隶书" panose="02010509060101010101" pitchFamily="49" charset="-122"/>
                <a:ea typeface="隶书" panose="02010509060101010101" pitchFamily="49" charset="-122"/>
              </a:rPr>
              <a:t>最小压力点前</a:t>
            </a:r>
            <a:r>
              <a:rPr lang="en-US" altLang="zh-CN" sz="2800">
                <a:solidFill>
                  <a:srgbClr val="003399"/>
                </a:solidFill>
                <a:latin typeface="隶书" panose="02010509060101010101" pitchFamily="49" charset="-122"/>
                <a:ea typeface="隶书" panose="02010509060101010101" pitchFamily="49" charset="-122"/>
              </a:rPr>
              <a:t>,</a:t>
            </a:r>
            <a:r>
              <a:rPr lang="zh-CN" altLang="en-US" sz="2800">
                <a:solidFill>
                  <a:srgbClr val="003399"/>
                </a:solidFill>
                <a:latin typeface="隶书" panose="02010509060101010101" pitchFamily="49" charset="-122"/>
                <a:ea typeface="隶书" panose="02010509060101010101" pitchFamily="49" charset="-122"/>
              </a:rPr>
              <a:t>流速增加</a:t>
            </a:r>
            <a:r>
              <a:rPr lang="en-US" altLang="zh-CN" sz="2800">
                <a:solidFill>
                  <a:srgbClr val="003399"/>
                </a:solidFill>
                <a:latin typeface="隶书" panose="02010509060101010101" pitchFamily="49" charset="-122"/>
                <a:ea typeface="隶书" panose="02010509060101010101" pitchFamily="49" charset="-122"/>
              </a:rPr>
              <a:t>,</a:t>
            </a:r>
            <a:r>
              <a:rPr lang="zh-CN" altLang="en-US" sz="2800">
                <a:solidFill>
                  <a:srgbClr val="003399"/>
                </a:solidFill>
                <a:latin typeface="隶书" panose="02010509060101010101" pitchFamily="49" charset="-122"/>
                <a:ea typeface="隶书" panose="02010509060101010101" pitchFamily="49" charset="-122"/>
              </a:rPr>
              <a:t>压力降低</a:t>
            </a:r>
            <a:r>
              <a:rPr lang="en-US" altLang="zh-CN" sz="2800">
                <a:solidFill>
                  <a:srgbClr val="003399"/>
                </a:solidFill>
                <a:latin typeface="隶书" panose="02010509060101010101" pitchFamily="49" charset="-122"/>
                <a:ea typeface="隶书" panose="02010509060101010101" pitchFamily="49" charset="-122"/>
              </a:rPr>
              <a:t>,</a:t>
            </a:r>
            <a:r>
              <a:rPr lang="zh-CN" altLang="en-US" sz="2800">
                <a:solidFill>
                  <a:srgbClr val="003399"/>
                </a:solidFill>
                <a:latin typeface="隶书" panose="02010509060101010101" pitchFamily="49" charset="-122"/>
                <a:ea typeface="隶书" panose="02010509060101010101" pitchFamily="49" charset="-122"/>
              </a:rPr>
              <a:t>附面层薄</a:t>
            </a:r>
          </a:p>
          <a:p>
            <a:pPr marL="0" indent="0" eaLnBrk="1" hangingPunct="1">
              <a:lnSpc>
                <a:spcPct val="80000"/>
              </a:lnSpc>
              <a:buFont typeface="Wingdings" panose="05000000000000000000" pitchFamily="2" charset="2"/>
              <a:buNone/>
            </a:pPr>
            <a:r>
              <a:rPr lang="zh-CN" altLang="en-US" sz="2800">
                <a:solidFill>
                  <a:srgbClr val="003399"/>
                </a:solidFill>
                <a:latin typeface="隶书" panose="02010509060101010101" pitchFamily="49" charset="-122"/>
                <a:ea typeface="隶书" panose="02010509060101010101" pitchFamily="49" charset="-122"/>
              </a:rPr>
              <a:t> </a:t>
            </a:r>
            <a:r>
              <a:rPr lang="zh-CN" altLang="en-US" sz="2800">
                <a:solidFill>
                  <a:srgbClr val="006666"/>
                </a:solidFill>
                <a:latin typeface="隶书" panose="02010509060101010101" pitchFamily="49" charset="-122"/>
                <a:ea typeface="隶书" panose="02010509060101010101" pitchFamily="49" charset="-122"/>
              </a:rPr>
              <a:t>逆压区</a:t>
            </a:r>
            <a:r>
              <a:rPr lang="en-US" altLang="zh-CN" sz="2800">
                <a:solidFill>
                  <a:srgbClr val="003399"/>
                </a:solidFill>
                <a:latin typeface="Arial" panose="020B0604020202020204" pitchFamily="34" charset="0"/>
                <a:ea typeface="隶书" panose="02010509060101010101" pitchFamily="49" charset="-122"/>
              </a:rPr>
              <a:t>—</a:t>
            </a:r>
            <a:r>
              <a:rPr lang="zh-CN" altLang="en-US" sz="2800">
                <a:solidFill>
                  <a:srgbClr val="003399"/>
                </a:solidFill>
                <a:latin typeface="隶书" panose="02010509060101010101" pitchFamily="49" charset="-122"/>
                <a:ea typeface="隶书" panose="02010509060101010101" pitchFamily="49" charset="-122"/>
              </a:rPr>
              <a:t>流速减小，压力升高，附面层增厚</a:t>
            </a:r>
          </a:p>
          <a:p>
            <a:pPr marL="0" indent="0" eaLnBrk="1" hangingPunct="1">
              <a:lnSpc>
                <a:spcPct val="80000"/>
              </a:lnSpc>
              <a:buFont typeface="Wingdings" panose="05000000000000000000" pitchFamily="2" charset="2"/>
              <a:buNone/>
            </a:pPr>
            <a:r>
              <a:rPr lang="zh-CN" altLang="en-US" sz="2800">
                <a:solidFill>
                  <a:srgbClr val="006666"/>
                </a:solidFill>
                <a:latin typeface="隶书" panose="02010509060101010101" pitchFamily="49" charset="-122"/>
                <a:ea typeface="隶书" panose="02010509060101010101" pitchFamily="49" charset="-122"/>
              </a:rPr>
              <a:t>  分离点：</a:t>
            </a:r>
            <a:r>
              <a:rPr lang="zh-CN" altLang="en-US" sz="2800">
                <a:solidFill>
                  <a:srgbClr val="003399"/>
                </a:solidFill>
                <a:latin typeface="隶书" panose="02010509060101010101" pitchFamily="49" charset="-122"/>
                <a:ea typeface="隶书" panose="02010509060101010101" pitchFamily="49" charset="-122"/>
              </a:rPr>
              <a:t>空气不沿翼面流动，附面层分离形成漩涡区升力不再增加</a:t>
            </a:r>
          </a:p>
          <a:p>
            <a:pPr marL="0" indent="0" eaLnBrk="1" hangingPunct="1">
              <a:lnSpc>
                <a:spcPct val="8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endParaRPr lang="en-US" altLang="zh-CN" sz="2400">
              <a:solidFill>
                <a:srgbClr val="003399"/>
              </a:solidFill>
              <a:latin typeface="隶书" panose="02010509060101010101" pitchFamily="49" charset="-122"/>
              <a:ea typeface="隶书" panose="02010509060101010101" pitchFamily="49" charset="-122"/>
            </a:endParaRPr>
          </a:p>
          <a:p>
            <a:pPr marL="0" indent="0" eaLnBrk="1" hangingPunct="1">
              <a:lnSpc>
                <a:spcPct val="80000"/>
              </a:lnSpc>
              <a:buFont typeface="Wingdings" panose="05000000000000000000" pitchFamily="2" charset="2"/>
              <a:buNone/>
            </a:pPr>
            <a:r>
              <a:rPr lang="en-US" altLang="zh-CN" sz="2400">
                <a:solidFill>
                  <a:srgbClr val="003399"/>
                </a:solidFill>
                <a:latin typeface="隶书" panose="02010509060101010101" pitchFamily="49" charset="-122"/>
                <a:ea typeface="隶书" panose="02010509060101010101" pitchFamily="49" charset="-122"/>
              </a:rPr>
              <a:t>  </a:t>
            </a:r>
          </a:p>
          <a:p>
            <a:pPr marL="0" indent="0" eaLnBrk="1" hangingPunct="1">
              <a:lnSpc>
                <a:spcPct val="80000"/>
              </a:lnSpc>
              <a:buFont typeface="Wingdings" panose="05000000000000000000" pitchFamily="2" charset="2"/>
              <a:buNone/>
            </a:pPr>
            <a:endParaRPr lang="en-US" altLang="zh-CN" sz="2400">
              <a:solidFill>
                <a:srgbClr val="003399"/>
              </a:solidFill>
              <a:latin typeface="隶书" panose="02010509060101010101" pitchFamily="49" charset="-122"/>
              <a:ea typeface="隶书" panose="02010509060101010101" pitchFamily="49" charset="-122"/>
            </a:endParaRPr>
          </a:p>
          <a:p>
            <a:pPr marL="0" indent="0" eaLnBrk="1" hangingPunct="1">
              <a:lnSpc>
                <a:spcPct val="80000"/>
              </a:lnSpc>
              <a:buFont typeface="Wingdings" panose="05000000000000000000" pitchFamily="2" charset="2"/>
              <a:buNone/>
            </a:pPr>
            <a:r>
              <a:rPr lang="en-US" altLang="zh-CN" sz="2400">
                <a:solidFill>
                  <a:srgbClr val="003399"/>
                </a:solidFill>
                <a:latin typeface="隶书" panose="02010509060101010101" pitchFamily="49" charset="-122"/>
                <a:ea typeface="隶书" panose="02010509060101010101" pitchFamily="49" charset="-122"/>
              </a:rPr>
              <a:t> </a:t>
            </a:r>
            <a:r>
              <a:rPr lang="zh-CN" altLang="en-US" sz="2800">
                <a:solidFill>
                  <a:srgbClr val="990000"/>
                </a:solidFill>
                <a:latin typeface="隶书" panose="02010509060101010101" pitchFamily="49" charset="-122"/>
                <a:ea typeface="隶书" panose="02010509060101010101" pitchFamily="49" charset="-122"/>
              </a:rPr>
              <a:t>压差阻力</a:t>
            </a:r>
          </a:p>
          <a:p>
            <a:pPr marL="0" indent="0" eaLnBrk="1" hangingPunct="1">
              <a:lnSpc>
                <a:spcPct val="80000"/>
              </a:lnSpc>
              <a:buFont typeface="Wingdings" panose="05000000000000000000" pitchFamily="2" charset="2"/>
              <a:buNone/>
            </a:pPr>
            <a:r>
              <a:rPr lang="zh-CN" altLang="en-US" sz="2800">
                <a:solidFill>
                  <a:srgbClr val="003399"/>
                </a:solidFill>
                <a:latin typeface="隶书" panose="02010509060101010101" pitchFamily="49" charset="-122"/>
                <a:ea typeface="隶书" panose="02010509060101010101" pitchFamily="49" charset="-122"/>
              </a:rPr>
              <a:t> 翼型前缘高压区与后缘低压漩涡区，形成向后的压力差</a:t>
            </a:r>
          </a:p>
          <a:p>
            <a:pPr marL="0" indent="0" eaLnBrk="1" hangingPunct="1">
              <a:lnSpc>
                <a:spcPct val="80000"/>
              </a:lnSpc>
              <a:buFont typeface="Wingdings" panose="05000000000000000000" pitchFamily="2" charset="2"/>
              <a:buNone/>
            </a:pPr>
            <a:r>
              <a:rPr lang="zh-CN" altLang="en-US" sz="2800">
                <a:solidFill>
                  <a:srgbClr val="006666"/>
                </a:solidFill>
                <a:ea typeface="隶书" panose="02010509060101010101" pitchFamily="49" charset="-122"/>
              </a:rPr>
              <a:t>      </a:t>
            </a:r>
            <a:r>
              <a:rPr lang="zh-CN" altLang="en-US" sz="2800" u="sng">
                <a:solidFill>
                  <a:srgbClr val="006666"/>
                </a:solidFill>
                <a:ea typeface="隶书" panose="02010509060101010101" pitchFamily="49" charset="-122"/>
              </a:rPr>
              <a:t>分离点愈靠前，</a:t>
            </a:r>
            <a:r>
              <a:rPr lang="zh-CN" altLang="en-US" sz="2800" u="sng">
                <a:solidFill>
                  <a:srgbClr val="006666"/>
                </a:solidFill>
                <a:latin typeface="隶书" panose="02010509060101010101" pitchFamily="49" charset="-122"/>
                <a:ea typeface="隶书" panose="02010509060101010101" pitchFamily="49" charset="-122"/>
              </a:rPr>
              <a:t>漩涡</a:t>
            </a:r>
            <a:r>
              <a:rPr lang="zh-CN" altLang="en-US" sz="2800" u="sng">
                <a:solidFill>
                  <a:srgbClr val="006666"/>
                </a:solidFill>
                <a:ea typeface="隶书" panose="02010509060101010101" pitchFamily="49" charset="-122"/>
              </a:rPr>
              <a:t>区愈大，压差阻力也愈大</a:t>
            </a:r>
            <a:r>
              <a:rPr lang="zh-CN" altLang="en-US" sz="2800" u="sng"/>
              <a:t> </a:t>
            </a:r>
          </a:p>
        </p:txBody>
      </p:sp>
      <p:pic>
        <p:nvPicPr>
          <p:cNvPr id="31747" name="Picture 5">
            <a:extLst>
              <a:ext uri="{FF2B5EF4-FFF2-40B4-BE49-F238E27FC236}">
                <a16:creationId xmlns:a16="http://schemas.microsoft.com/office/drawing/2014/main" id="{E12C0C90-2661-ED30-9397-BBAB80E16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328988"/>
            <a:ext cx="46799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5">
            <a:extLst>
              <a:ext uri="{FF2B5EF4-FFF2-40B4-BE49-F238E27FC236}">
                <a16:creationId xmlns:a16="http://schemas.microsoft.com/office/drawing/2014/main" id="{EA50FCBC-F3CF-90F8-4A6A-9D1AB4F25AE9}"/>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2.</a:t>
            </a:r>
            <a:r>
              <a:rPr lang="zh-CN" altLang="en-US" sz="4400">
                <a:solidFill>
                  <a:schemeClr val="tx2"/>
                </a:solidFill>
              </a:rPr>
              <a:t>压差阻力</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9411C918-22B4-8C27-FD57-18A1602082D6}"/>
              </a:ext>
            </a:extLst>
          </p:cNvPr>
          <p:cNvSpPr>
            <a:spLocks noGrp="1" noChangeArrowheads="1"/>
          </p:cNvSpPr>
          <p:nvPr>
            <p:ph idx="4294967295"/>
          </p:nvPr>
        </p:nvSpPr>
        <p:spPr>
          <a:xfrm>
            <a:off x="-36513" y="1628775"/>
            <a:ext cx="5256213" cy="4895850"/>
          </a:xfrm>
        </p:spPr>
        <p:txBody>
          <a:bodyPr/>
          <a:lstStyle/>
          <a:p>
            <a:pPr marL="0" indent="0" eaLnBrk="1" hangingPunct="1">
              <a:buFont typeface="Wingdings" panose="05000000000000000000" pitchFamily="2" charset="2"/>
              <a:buNone/>
            </a:pPr>
            <a:r>
              <a:rPr lang="zh-CN" altLang="en-US" sz="2800">
                <a:solidFill>
                  <a:srgbClr val="006666"/>
                </a:solidFill>
                <a:latin typeface="宋体" panose="02010600030101010101" pitchFamily="2" charset="-122"/>
              </a:rPr>
              <a:t>亚音速飞行时</a:t>
            </a:r>
            <a:r>
              <a:rPr lang="en-US" altLang="zh-CN" sz="2800">
                <a:solidFill>
                  <a:srgbClr val="006666"/>
                </a:solidFill>
                <a:latin typeface="宋体" panose="02010600030101010101" pitchFamily="2" charset="-122"/>
              </a:rPr>
              <a:t>—</a:t>
            </a:r>
            <a:r>
              <a:rPr lang="zh-CN" altLang="en-US" sz="2800" u="sng">
                <a:solidFill>
                  <a:srgbClr val="006666"/>
                </a:solidFill>
                <a:latin typeface="宋体" panose="02010600030101010101" pitchFamily="2" charset="-122"/>
              </a:rPr>
              <a:t>诱导阻力</a:t>
            </a:r>
          </a:p>
          <a:p>
            <a:pPr marL="0" indent="0" eaLnBrk="1" hangingPunct="1">
              <a:lnSpc>
                <a:spcPct val="80000"/>
              </a:lnSpc>
              <a:buFont typeface="Wingdings" panose="05000000000000000000" pitchFamily="2" charset="2"/>
              <a:buNone/>
            </a:pPr>
            <a:r>
              <a:rPr lang="zh-CN" altLang="en-US" sz="2800">
                <a:solidFill>
                  <a:srgbClr val="003399"/>
                </a:solidFill>
                <a:latin typeface="宋体" panose="02010600030101010101" pitchFamily="2" charset="-122"/>
              </a:rPr>
              <a:t>    翼尖形成自由涡和下洗角，</a:t>
            </a:r>
          </a:p>
          <a:p>
            <a:pPr marL="0" indent="0" eaLnBrk="1" hangingPunct="1">
              <a:lnSpc>
                <a:spcPct val="80000"/>
              </a:lnSpc>
              <a:buFont typeface="Wingdings" panose="05000000000000000000" pitchFamily="2" charset="2"/>
              <a:buNone/>
            </a:pPr>
            <a:r>
              <a:rPr lang="zh-CN" altLang="en-US" sz="2800">
                <a:solidFill>
                  <a:srgbClr val="003399"/>
                </a:solidFill>
                <a:latin typeface="宋体" panose="02010600030101010101" pitchFamily="2" charset="-122"/>
              </a:rPr>
              <a:t>    升力有了向后的分力         </a:t>
            </a:r>
          </a:p>
          <a:p>
            <a:pPr marL="0" indent="0" eaLnBrk="1" hangingPunct="1">
              <a:lnSpc>
                <a:spcPct val="80000"/>
              </a:lnSpc>
              <a:buFont typeface="Wingdings" panose="05000000000000000000" pitchFamily="2" charset="2"/>
              <a:buNone/>
            </a:pPr>
            <a:r>
              <a:rPr lang="en-US" altLang="zh-CN" sz="2800">
                <a:solidFill>
                  <a:srgbClr val="003399"/>
                </a:solidFill>
                <a:latin typeface="宋体" panose="02010600030101010101" pitchFamily="2" charset="-122"/>
              </a:rPr>
              <a:t>    </a:t>
            </a:r>
            <a:r>
              <a:rPr lang="en-US" altLang="zh-CN" sz="2800" i="1">
                <a:solidFill>
                  <a:srgbClr val="003399"/>
                </a:solidFill>
                <a:latin typeface="宋体" panose="02010600030101010101" pitchFamily="2" charset="-122"/>
              </a:rPr>
              <a:t>C</a:t>
            </a:r>
            <a:r>
              <a:rPr lang="en-US" altLang="zh-CN" sz="2800" i="1" baseline="-25000">
                <a:solidFill>
                  <a:srgbClr val="003399"/>
                </a:solidFill>
                <a:latin typeface="宋体" panose="02010600030101010101" pitchFamily="2" charset="-122"/>
              </a:rPr>
              <a:t>Di</a:t>
            </a:r>
            <a:r>
              <a:rPr lang="en-US" altLang="zh-CN" sz="2800" i="1">
                <a:solidFill>
                  <a:srgbClr val="003399"/>
                </a:solidFill>
                <a:latin typeface="宋体" panose="02010600030101010101" pitchFamily="2" charset="-122"/>
              </a:rPr>
              <a:t>=C</a:t>
            </a:r>
            <a:r>
              <a:rPr lang="en-US" altLang="zh-CN" sz="2800" i="1" baseline="-25000">
                <a:solidFill>
                  <a:srgbClr val="003399"/>
                </a:solidFill>
                <a:latin typeface="宋体" panose="02010600030101010101" pitchFamily="2" charset="-122"/>
              </a:rPr>
              <a:t>L</a:t>
            </a:r>
            <a:r>
              <a:rPr lang="en-US" altLang="zh-CN" sz="2800" i="1">
                <a:solidFill>
                  <a:srgbClr val="003399"/>
                </a:solidFill>
                <a:latin typeface="宋体" panose="02010600030101010101" pitchFamily="2" charset="-122"/>
                <a:sym typeface="Symbol" panose="05050102010706020507" pitchFamily="18" charset="2"/>
              </a:rPr>
              <a:t></a:t>
            </a:r>
            <a:endParaRPr lang="zh-CN" altLang="en-US" sz="2800" i="1">
              <a:solidFill>
                <a:srgbClr val="003399"/>
              </a:solidFill>
              <a:latin typeface="宋体" panose="02010600030101010101" pitchFamily="2" charset="-122"/>
            </a:endParaRPr>
          </a:p>
          <a:p>
            <a:pPr marL="0" indent="0" eaLnBrk="1" hangingPunct="1">
              <a:lnSpc>
                <a:spcPct val="80000"/>
              </a:lnSpc>
              <a:buFont typeface="Wingdings" panose="05000000000000000000" pitchFamily="2" charset="2"/>
              <a:buNone/>
            </a:pPr>
            <a:r>
              <a:rPr lang="zh-CN" altLang="en-US" sz="2800">
                <a:solidFill>
                  <a:srgbClr val="003399"/>
                </a:solidFill>
                <a:latin typeface="宋体" panose="02010600030101010101" pitchFamily="2" charset="-122"/>
              </a:rPr>
              <a:t>    </a:t>
            </a:r>
            <a:r>
              <a:rPr lang="en-US" altLang="zh-CN" sz="2800" i="1">
                <a:solidFill>
                  <a:srgbClr val="003399"/>
                </a:solidFill>
                <a:latin typeface="宋体" panose="02010600030101010101" pitchFamily="2" charset="-122"/>
              </a:rPr>
              <a:t>C</a:t>
            </a:r>
            <a:r>
              <a:rPr lang="en-US" altLang="zh-CN" sz="2800" i="1" baseline="-25000">
                <a:solidFill>
                  <a:srgbClr val="003399"/>
                </a:solidFill>
                <a:latin typeface="宋体" panose="02010600030101010101" pitchFamily="2" charset="-122"/>
              </a:rPr>
              <a:t>Di</a:t>
            </a:r>
            <a:r>
              <a:rPr lang="en-US" altLang="zh-CN" sz="2800">
                <a:solidFill>
                  <a:srgbClr val="003399"/>
                </a:solidFill>
                <a:latin typeface="宋体" panose="02010600030101010101" pitchFamily="2" charset="-122"/>
              </a:rPr>
              <a:t>—</a:t>
            </a:r>
            <a:r>
              <a:rPr lang="zh-CN" altLang="en-US" sz="2800">
                <a:solidFill>
                  <a:srgbClr val="990000"/>
                </a:solidFill>
                <a:latin typeface="宋体" panose="02010600030101010101" pitchFamily="2" charset="-122"/>
              </a:rPr>
              <a:t>诱导阻力系数</a:t>
            </a:r>
          </a:p>
          <a:p>
            <a:pPr marL="0" indent="0" eaLnBrk="1" hangingPunct="1">
              <a:lnSpc>
                <a:spcPct val="80000"/>
              </a:lnSpc>
              <a:buFont typeface="Wingdings 2" panose="05020102010507070707" pitchFamily="18" charset="2"/>
              <a:buChar char=""/>
            </a:pPr>
            <a:r>
              <a:rPr lang="zh-CN" altLang="en-US" sz="2800">
                <a:solidFill>
                  <a:srgbClr val="003399"/>
                </a:solidFill>
                <a:latin typeface="宋体" panose="02010600030101010101" pitchFamily="2" charset="-122"/>
              </a:rPr>
              <a:t>展弦比大，诱导阻力小</a:t>
            </a:r>
          </a:p>
          <a:p>
            <a:pPr marL="0" indent="0" eaLnBrk="1" hangingPunct="1">
              <a:lnSpc>
                <a:spcPct val="80000"/>
              </a:lnSpc>
              <a:buFont typeface="Wingdings 2" panose="05020102010507070707" pitchFamily="18" charset="2"/>
              <a:buNone/>
            </a:pPr>
            <a:r>
              <a:rPr lang="zh-CN" altLang="en-US" sz="2800">
                <a:solidFill>
                  <a:srgbClr val="003399"/>
                </a:solidFill>
                <a:latin typeface="宋体" panose="02010600030101010101" pitchFamily="2" charset="-122"/>
              </a:rPr>
              <a:t>（滑翔机）</a:t>
            </a:r>
          </a:p>
        </p:txBody>
      </p:sp>
      <p:pic>
        <p:nvPicPr>
          <p:cNvPr id="32771" name="Picture 5">
            <a:extLst>
              <a:ext uri="{FF2B5EF4-FFF2-40B4-BE49-F238E27FC236}">
                <a16:creationId xmlns:a16="http://schemas.microsoft.com/office/drawing/2014/main" id="{DA6EF21F-3405-4343-1BEB-9CF85303C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175" y="1412875"/>
            <a:ext cx="410051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9">
            <a:extLst>
              <a:ext uri="{FF2B5EF4-FFF2-40B4-BE49-F238E27FC236}">
                <a16:creationId xmlns:a16="http://schemas.microsoft.com/office/drawing/2014/main" id="{DDA0AF22-DC36-B936-20FF-476549305B84}"/>
              </a:ext>
            </a:extLst>
          </p:cNvPr>
          <p:cNvSpPr txBox="1">
            <a:spLocks noChangeArrowheads="1"/>
          </p:cNvSpPr>
          <p:nvPr/>
        </p:nvSpPr>
        <p:spPr bwMode="auto">
          <a:xfrm>
            <a:off x="5940425" y="6021388"/>
            <a:ext cx="2592388" cy="822325"/>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维机翼升力小于</a:t>
            </a: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2</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维机翼的升力</a:t>
            </a:r>
          </a:p>
        </p:txBody>
      </p:sp>
      <p:sp>
        <p:nvSpPr>
          <p:cNvPr id="32773" name="Rectangle 7">
            <a:extLst>
              <a:ext uri="{FF2B5EF4-FFF2-40B4-BE49-F238E27FC236}">
                <a16:creationId xmlns:a16="http://schemas.microsoft.com/office/drawing/2014/main" id="{53109141-0C78-9398-5C1E-5443F558593D}"/>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3.</a:t>
            </a:r>
            <a:r>
              <a:rPr lang="zh-CN" altLang="en-US" sz="4400">
                <a:solidFill>
                  <a:schemeClr val="tx2"/>
                </a:solidFill>
              </a:rPr>
              <a:t>诱导阻力</a:t>
            </a:r>
            <a:r>
              <a:rPr lang="en-US" altLang="zh-CN" sz="4400">
                <a:solidFill>
                  <a:schemeClr val="tx2"/>
                </a:solidFill>
              </a:rPr>
              <a:t>(</a:t>
            </a:r>
            <a:r>
              <a:rPr lang="zh-CN" altLang="en-US" sz="4400">
                <a:solidFill>
                  <a:schemeClr val="tx2"/>
                </a:solidFill>
              </a:rPr>
              <a:t>升致阻力</a:t>
            </a:r>
            <a:r>
              <a:rPr lang="en-US" altLang="zh-CN" sz="4400">
                <a:solidFill>
                  <a:schemeClr val="tx2"/>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F529C2AF-8345-A645-2B9A-C6F294D5FC8B}"/>
              </a:ext>
            </a:extLst>
          </p:cNvPr>
          <p:cNvSpPr>
            <a:spLocks noGrp="1" noChangeArrowheads="1"/>
          </p:cNvSpPr>
          <p:nvPr>
            <p:ph idx="4294967295"/>
          </p:nvPr>
        </p:nvSpPr>
        <p:spPr>
          <a:xfrm>
            <a:off x="500063" y="1484313"/>
            <a:ext cx="8229600" cy="5616575"/>
          </a:xfrm>
        </p:spPr>
        <p:txBody>
          <a:bodyPr/>
          <a:lstStyle/>
          <a:p>
            <a:pPr marL="0" indent="0" eaLnBrk="1" hangingPunct="1">
              <a:buFont typeface="Wingdings 2" panose="05020102010507070707" pitchFamily="18" charset="2"/>
              <a:buChar char=""/>
            </a:pPr>
            <a:r>
              <a:rPr lang="zh-CN" altLang="en-US" sz="2400">
                <a:solidFill>
                  <a:srgbClr val="003399"/>
                </a:solidFill>
                <a:latin typeface="宋体" panose="02010600030101010101" pitchFamily="2" charset="-122"/>
              </a:rPr>
              <a:t>飞机的阻力系数 </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D0</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Di</a:t>
            </a:r>
          </a:p>
          <a:p>
            <a:pPr marL="0" indent="0" eaLnBrk="1" hangingPunct="1">
              <a:buFont typeface="Wingdings" panose="05000000000000000000" pitchFamily="2" charset="2"/>
              <a:buNone/>
            </a:pPr>
            <a:r>
              <a:rPr lang="en-US" altLang="zh-CN" sz="2400">
                <a:solidFill>
                  <a:srgbClr val="003399"/>
                </a:solidFill>
                <a:latin typeface="宋体" panose="02010600030101010101" pitchFamily="2" charset="-122"/>
              </a:rPr>
              <a:t>  </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D0</a:t>
            </a:r>
            <a:r>
              <a:rPr lang="en-US" altLang="zh-CN" sz="2400">
                <a:solidFill>
                  <a:srgbClr val="003399"/>
                </a:solidFill>
                <a:latin typeface="宋体" panose="02010600030101010101" pitchFamily="2" charset="-122"/>
              </a:rPr>
              <a:t> —</a:t>
            </a:r>
            <a:r>
              <a:rPr lang="zh-CN" altLang="en-US" sz="2400">
                <a:solidFill>
                  <a:srgbClr val="003399"/>
                </a:solidFill>
                <a:latin typeface="宋体" panose="02010600030101010101" pitchFamily="2" charset="-122"/>
              </a:rPr>
              <a:t>零升阻力系数，</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Di</a:t>
            </a:r>
            <a:r>
              <a:rPr lang="en-US" altLang="zh-CN" sz="2400">
                <a:solidFill>
                  <a:srgbClr val="003399"/>
                </a:solidFill>
                <a:latin typeface="宋体" panose="02010600030101010101" pitchFamily="2" charset="-122"/>
              </a:rPr>
              <a:t> —</a:t>
            </a:r>
            <a:r>
              <a:rPr lang="zh-CN" altLang="en-US" sz="2400">
                <a:solidFill>
                  <a:srgbClr val="003399"/>
                </a:solidFill>
                <a:latin typeface="宋体" panose="02010600030101010101" pitchFamily="2" charset="-122"/>
              </a:rPr>
              <a:t>升致阻力系数</a:t>
            </a:r>
            <a:r>
              <a:rPr lang="zh-CN" altLang="en-US">
                <a:latin typeface="宋体" panose="02010600030101010101" pitchFamily="2" charset="-122"/>
              </a:rPr>
              <a:t> </a:t>
            </a:r>
          </a:p>
          <a:p>
            <a:pPr marL="0" indent="0" eaLnBrk="1" hangingPunct="1">
              <a:buFont typeface="Wingdings 2" panose="05020102010507070707" pitchFamily="18" charset="2"/>
              <a:buChar char=""/>
            </a:pPr>
            <a:r>
              <a:rPr lang="zh-CN" altLang="en-US" sz="2400">
                <a:solidFill>
                  <a:srgbClr val="003399"/>
                </a:solidFill>
                <a:latin typeface="宋体" panose="02010600030101010101" pitchFamily="2" charset="-122"/>
              </a:rPr>
              <a:t>小迎角： </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a:t>
            </a:r>
            <a:r>
              <a:rPr lang="en-US" altLang="zh-CN" sz="2400" i="1">
                <a:solidFill>
                  <a:srgbClr val="003399"/>
                </a:solidFill>
                <a:latin typeface="宋体" panose="02010600030101010101" pitchFamily="2" charset="-122"/>
              </a:rPr>
              <a:t>=C</a:t>
            </a:r>
            <a:r>
              <a:rPr lang="en-US" altLang="zh-CN" sz="2400" i="1" baseline="-25000">
                <a:solidFill>
                  <a:srgbClr val="003399"/>
                </a:solidFill>
                <a:latin typeface="宋体" panose="02010600030101010101" pitchFamily="2" charset="-122"/>
              </a:rPr>
              <a:t>D0</a:t>
            </a:r>
            <a:r>
              <a:rPr lang="en-US" altLang="zh-CN" sz="2400" i="1">
                <a:solidFill>
                  <a:srgbClr val="003399"/>
                </a:solidFill>
                <a:latin typeface="宋体" panose="02010600030101010101" pitchFamily="2" charset="-122"/>
              </a:rPr>
              <a:t>(M)+A(M)C</a:t>
            </a:r>
            <a:r>
              <a:rPr lang="en-US" altLang="zh-CN" sz="2400" i="1" baseline="-25000">
                <a:solidFill>
                  <a:srgbClr val="003399"/>
                </a:solidFill>
                <a:latin typeface="宋体" panose="02010600030101010101" pitchFamily="2" charset="-122"/>
              </a:rPr>
              <a:t>L</a:t>
            </a:r>
            <a:r>
              <a:rPr lang="en-US" altLang="zh-CN" sz="2400" i="1" baseline="30000">
                <a:solidFill>
                  <a:srgbClr val="003399"/>
                </a:solidFill>
                <a:latin typeface="宋体" panose="02010600030101010101" pitchFamily="2" charset="-122"/>
              </a:rPr>
              <a:t>2</a:t>
            </a:r>
          </a:p>
          <a:p>
            <a:pPr marL="0" indent="0" eaLnBrk="1" hangingPunct="1">
              <a:buFont typeface="Wingdings" panose="05000000000000000000" pitchFamily="2" charset="2"/>
              <a:buNone/>
            </a:pPr>
            <a:r>
              <a:rPr lang="zh-CN" altLang="en-US" sz="2400">
                <a:solidFill>
                  <a:srgbClr val="990000"/>
                </a:solidFill>
                <a:latin typeface="宋体" panose="02010600030101010101" pitchFamily="2" charset="-122"/>
              </a:rPr>
              <a:t>阻力系数不仅与</a:t>
            </a:r>
            <a:r>
              <a:rPr lang="en-US" altLang="zh-CN" sz="2400" i="1">
                <a:solidFill>
                  <a:srgbClr val="990000"/>
                </a:solidFill>
                <a:latin typeface="宋体" panose="02010600030101010101" pitchFamily="2" charset="-122"/>
              </a:rPr>
              <a:t>C</a:t>
            </a:r>
            <a:r>
              <a:rPr lang="en-US" altLang="zh-CN" sz="2400" i="1" baseline="-25000">
                <a:solidFill>
                  <a:srgbClr val="990000"/>
                </a:solidFill>
                <a:latin typeface="宋体" panose="02010600030101010101" pitchFamily="2" charset="-122"/>
              </a:rPr>
              <a:t>L</a:t>
            </a:r>
            <a:r>
              <a:rPr lang="zh-CN" altLang="en-US" sz="2400">
                <a:solidFill>
                  <a:srgbClr val="990000"/>
                </a:solidFill>
                <a:latin typeface="宋体" panose="02010600030101010101" pitchFamily="2" charset="-122"/>
              </a:rPr>
              <a:t>有关，且与</a:t>
            </a:r>
            <a:r>
              <a:rPr lang="en-US" altLang="zh-CN" sz="2400">
                <a:solidFill>
                  <a:srgbClr val="990000"/>
                </a:solidFill>
                <a:latin typeface="宋体" panose="02010600030101010101" pitchFamily="2" charset="-122"/>
              </a:rPr>
              <a:t>M</a:t>
            </a:r>
            <a:r>
              <a:rPr lang="zh-CN" altLang="en-US" sz="2400">
                <a:solidFill>
                  <a:srgbClr val="990000"/>
                </a:solidFill>
                <a:latin typeface="宋体" panose="02010600030101010101" pitchFamily="2" charset="-122"/>
              </a:rPr>
              <a:t>数有关</a:t>
            </a:r>
            <a:r>
              <a:rPr lang="zh-CN" altLang="en-US" sz="2400">
                <a:solidFill>
                  <a:srgbClr val="003399"/>
                </a:solidFill>
                <a:latin typeface="宋体" panose="02010600030101010101" pitchFamily="2" charset="-122"/>
              </a:rPr>
              <a:t> </a:t>
            </a:r>
          </a:p>
          <a:p>
            <a:pPr marL="0" indent="0" eaLnBrk="1" hangingPunct="1">
              <a:buFont typeface="Wingdings" panose="05000000000000000000" pitchFamily="2" charset="2"/>
              <a:buNone/>
            </a:pPr>
            <a:r>
              <a:rPr lang="zh-CN" altLang="en-US" sz="2400">
                <a:solidFill>
                  <a:srgbClr val="006666"/>
                </a:solidFill>
                <a:latin typeface="宋体" panose="02010600030101010101" pitchFamily="2" charset="-122"/>
              </a:rPr>
              <a:t>       迎角</a:t>
            </a:r>
            <a:r>
              <a:rPr lang="zh-CN" altLang="en-US" sz="2400" i="1">
                <a:solidFill>
                  <a:srgbClr val="006666"/>
                </a:solidFill>
                <a:latin typeface="宋体" panose="02010600030101010101" pitchFamily="2" charset="-122"/>
                <a:sym typeface="Symbol" panose="05050102010706020507" pitchFamily="18" charset="2"/>
              </a:rPr>
              <a:t></a:t>
            </a:r>
            <a:r>
              <a:rPr lang="en-US" altLang="zh-CN" sz="2400" i="1">
                <a:solidFill>
                  <a:srgbClr val="006666"/>
                </a:solidFill>
                <a:latin typeface="宋体" panose="02010600030101010101" pitchFamily="2" charset="-122"/>
              </a:rPr>
              <a:t>=0</a:t>
            </a:r>
            <a:r>
              <a:rPr lang="zh-CN" altLang="en-US" sz="2400">
                <a:solidFill>
                  <a:srgbClr val="006666"/>
                </a:solidFill>
                <a:latin typeface="宋体" panose="02010600030101010101" pitchFamily="2" charset="-122"/>
              </a:rPr>
              <a:t>时</a:t>
            </a:r>
            <a:r>
              <a:rPr lang="en-US" altLang="zh-CN" sz="2400" i="1">
                <a:solidFill>
                  <a:srgbClr val="006666"/>
                </a:solidFill>
                <a:latin typeface="宋体" panose="02010600030101010101" pitchFamily="2" charset="-122"/>
              </a:rPr>
              <a:t>C</a:t>
            </a:r>
            <a:r>
              <a:rPr lang="en-US" altLang="zh-CN" sz="2400" i="1" baseline="-25000">
                <a:solidFill>
                  <a:srgbClr val="006666"/>
                </a:solidFill>
                <a:latin typeface="宋体" panose="02010600030101010101" pitchFamily="2" charset="-122"/>
              </a:rPr>
              <a:t>D0</a:t>
            </a:r>
            <a:r>
              <a:rPr lang="en-US" altLang="zh-CN" sz="2400" i="1">
                <a:solidFill>
                  <a:srgbClr val="006666"/>
                </a:solidFill>
                <a:latin typeface="宋体" panose="02010600030101010101" pitchFamily="2" charset="-122"/>
                <a:sym typeface="Symbol" panose="05050102010706020507" pitchFamily="18" charset="2"/>
              </a:rPr>
              <a:t></a:t>
            </a:r>
            <a:r>
              <a:rPr lang="en-US" altLang="zh-CN" sz="2400" i="1">
                <a:solidFill>
                  <a:srgbClr val="006666"/>
                </a:solidFill>
                <a:latin typeface="宋体" panose="02010600030101010101" pitchFamily="2" charset="-122"/>
              </a:rPr>
              <a:t>M</a:t>
            </a:r>
            <a:r>
              <a:rPr lang="zh-CN" altLang="en-US" sz="2400">
                <a:solidFill>
                  <a:srgbClr val="006666"/>
                </a:solidFill>
                <a:latin typeface="宋体" panose="02010600030101010101" pitchFamily="2" charset="-122"/>
              </a:rPr>
              <a:t>曲线</a:t>
            </a:r>
            <a:r>
              <a:rPr lang="zh-CN" altLang="en-US" sz="2400">
                <a:solidFill>
                  <a:srgbClr val="006666"/>
                </a:solidFill>
                <a:latin typeface="宋体" panose="02010600030101010101" pitchFamily="2" charset="-122"/>
                <a:sym typeface="Symbol" panose="05050102010706020507" pitchFamily="18" charset="2"/>
              </a:rPr>
              <a:t></a:t>
            </a:r>
            <a:r>
              <a:rPr lang="zh-CN" altLang="en-US">
                <a:latin typeface="宋体" panose="02010600030101010101" pitchFamily="2" charset="-122"/>
              </a:rPr>
              <a:t> </a:t>
            </a:r>
          </a:p>
          <a:p>
            <a:pPr marL="0" indent="0" eaLnBrk="1" hangingPunct="1">
              <a:buFont typeface="Wingdings 2" panose="05020102010507070707" pitchFamily="18" charset="2"/>
              <a:buChar char=""/>
            </a:pPr>
            <a:r>
              <a:rPr lang="zh-CN" altLang="en-US" sz="2400">
                <a:solidFill>
                  <a:srgbClr val="FF3300"/>
                </a:solidFill>
                <a:latin typeface="宋体" panose="02010600030101010101" pitchFamily="2" charset="-122"/>
              </a:rPr>
              <a:t>升阻比极曲线</a:t>
            </a:r>
            <a:r>
              <a:rPr lang="zh-CN" altLang="en-US">
                <a:latin typeface="宋体" panose="02010600030101010101" pitchFamily="2" charset="-122"/>
              </a:rPr>
              <a:t> </a:t>
            </a:r>
            <a:r>
              <a:rPr lang="en-US" altLang="zh-CN" sz="2400">
                <a:latin typeface="宋体" panose="02010600030101010101" pitchFamily="2" charset="-122"/>
              </a:rPr>
              <a:t>M</a:t>
            </a:r>
            <a:r>
              <a:rPr lang="en-US" altLang="zh-CN" sz="2400">
                <a:latin typeface="宋体" panose="02010600030101010101" pitchFamily="2" charset="-122"/>
                <a:sym typeface="Symbol" panose="05050102010706020507" pitchFamily="18" charset="2"/>
              </a:rPr>
              <a:t></a:t>
            </a:r>
            <a:r>
              <a:rPr lang="zh-CN" altLang="en-US" sz="2400">
                <a:latin typeface="宋体" panose="02010600030101010101" pitchFamily="2" charset="-122"/>
                <a:sym typeface="Symbol" panose="05050102010706020507" pitchFamily="18" charset="2"/>
              </a:rPr>
              <a:t>，</a:t>
            </a:r>
            <a:r>
              <a:rPr lang="en-US" altLang="zh-CN" sz="2400" i="1">
                <a:latin typeface="宋体" panose="02010600030101010101" pitchFamily="2" charset="-122"/>
                <a:sym typeface="Symbol" panose="05050102010706020507" pitchFamily="18" charset="2"/>
              </a:rPr>
              <a:t>C</a:t>
            </a:r>
            <a:r>
              <a:rPr lang="en-US" altLang="zh-CN" sz="2400" i="1" baseline="-25000">
                <a:latin typeface="宋体" panose="02010600030101010101" pitchFamily="2" charset="-122"/>
                <a:sym typeface="Symbol" panose="05050102010706020507" pitchFamily="18" charset="2"/>
              </a:rPr>
              <a:t>D</a:t>
            </a:r>
            <a:r>
              <a:rPr lang="en-US" altLang="zh-CN" sz="2400">
                <a:latin typeface="宋体" panose="02010600030101010101" pitchFamily="2" charset="-122"/>
                <a:sym typeface="Symbol" panose="05050102010706020507" pitchFamily="18" charset="2"/>
              </a:rPr>
              <a:t> </a:t>
            </a:r>
            <a:r>
              <a:rPr lang="zh-CN" altLang="en-US" sz="2400">
                <a:latin typeface="宋体" panose="02010600030101010101" pitchFamily="2" charset="-122"/>
                <a:sym typeface="Symbol" panose="05050102010706020507" pitchFamily="18" charset="2"/>
              </a:rPr>
              <a:t>，</a:t>
            </a:r>
            <a:r>
              <a:rPr lang="en-US" altLang="zh-CN" sz="2400" i="1">
                <a:latin typeface="宋体" panose="02010600030101010101" pitchFamily="2" charset="-122"/>
                <a:sym typeface="Symbol" panose="05050102010706020507" pitchFamily="18" charset="2"/>
              </a:rPr>
              <a:t>C</a:t>
            </a:r>
            <a:r>
              <a:rPr lang="en-US" altLang="zh-CN" sz="2400" i="1" baseline="-25000">
                <a:latin typeface="宋体" panose="02010600030101010101" pitchFamily="2" charset="-122"/>
                <a:sym typeface="Symbol" panose="05050102010706020507" pitchFamily="18" charset="2"/>
              </a:rPr>
              <a:t>L</a:t>
            </a:r>
            <a:r>
              <a:rPr lang="en-US" altLang="zh-CN" sz="2400">
                <a:latin typeface="宋体" panose="02010600030101010101" pitchFamily="2" charset="-122"/>
                <a:sym typeface="Symbol" panose="05050102010706020507" pitchFamily="18" charset="2"/>
              </a:rPr>
              <a:t></a:t>
            </a:r>
          </a:p>
          <a:p>
            <a:pPr marL="0" indent="0" eaLnBrk="1" hangingPunct="1">
              <a:buFont typeface="Wingdings" panose="05000000000000000000" pitchFamily="2" charset="2"/>
              <a:buNone/>
            </a:pPr>
            <a:r>
              <a:rPr lang="en-US" altLang="zh-CN" sz="2400">
                <a:solidFill>
                  <a:srgbClr val="003399"/>
                </a:solidFill>
                <a:latin typeface="宋体" panose="02010600030101010101" pitchFamily="2" charset="-122"/>
              </a:rPr>
              <a:t>  </a:t>
            </a:r>
            <a:r>
              <a:rPr lang="zh-CN" altLang="en-US" sz="2400">
                <a:solidFill>
                  <a:srgbClr val="FF3300"/>
                </a:solidFill>
                <a:latin typeface="宋体" panose="02010600030101010101" pitchFamily="2" charset="-122"/>
              </a:rPr>
              <a:t>升阻比</a:t>
            </a:r>
            <a:r>
              <a:rPr lang="en-US" altLang="zh-CN" sz="2400">
                <a:solidFill>
                  <a:srgbClr val="003399"/>
                </a:solidFill>
                <a:latin typeface="宋体" panose="02010600030101010101" pitchFamily="2" charset="-122"/>
              </a:rPr>
              <a:t>—</a:t>
            </a:r>
            <a:r>
              <a:rPr lang="zh-CN" altLang="en-US" sz="2400">
                <a:solidFill>
                  <a:srgbClr val="003399"/>
                </a:solidFill>
                <a:latin typeface="宋体" panose="02010600030101010101" pitchFamily="2" charset="-122"/>
              </a:rPr>
              <a:t>升力</a:t>
            </a:r>
            <a:r>
              <a:rPr lang="en-US" altLang="zh-CN" sz="2400">
                <a:solidFill>
                  <a:srgbClr val="003399"/>
                </a:solidFill>
                <a:latin typeface="宋体" panose="02010600030101010101" pitchFamily="2" charset="-122"/>
              </a:rPr>
              <a:t>/</a:t>
            </a:r>
            <a:r>
              <a:rPr lang="zh-CN" altLang="en-US" sz="2400">
                <a:solidFill>
                  <a:srgbClr val="003399"/>
                </a:solidFill>
                <a:latin typeface="宋体" panose="02010600030101010101" pitchFamily="2" charset="-122"/>
              </a:rPr>
              <a:t>阻力，越大越好</a:t>
            </a:r>
          </a:p>
          <a:p>
            <a:pPr marL="0" indent="0" eaLnBrk="1" hangingPunct="1">
              <a:buFont typeface="Wingdings" panose="05000000000000000000" pitchFamily="2" charset="2"/>
              <a:buNone/>
            </a:pPr>
            <a:r>
              <a:rPr lang="zh-CN" altLang="en-US" sz="2400">
                <a:solidFill>
                  <a:srgbClr val="003399"/>
                </a:solidFill>
                <a:latin typeface="宋体" panose="02010600030101010101" pitchFamily="2" charset="-122"/>
              </a:rPr>
              <a:t>  以较小的阻力获得较大的升力</a:t>
            </a:r>
          </a:p>
          <a:p>
            <a:pPr marL="0" indent="0" eaLnBrk="1" hangingPunct="1">
              <a:buFont typeface="Wingdings" panose="05000000000000000000" pitchFamily="2" charset="2"/>
              <a:buNone/>
            </a:pPr>
            <a:r>
              <a:rPr lang="zh-CN" altLang="en-US" sz="2400">
                <a:solidFill>
                  <a:srgbClr val="003399"/>
                </a:solidFill>
                <a:latin typeface="宋体" panose="02010600030101010101" pitchFamily="2" charset="-122"/>
              </a:rPr>
              <a:t>  与升力一样，可能是四维函数</a:t>
            </a:r>
          </a:p>
          <a:p>
            <a:pPr marL="0" indent="0" eaLnBrk="1" hangingPunct="1">
              <a:buFont typeface="Wingdings" panose="05000000000000000000" pitchFamily="2" charset="2"/>
              <a:buNone/>
            </a:pPr>
            <a:r>
              <a:rPr lang="zh-CN" altLang="en-US" sz="2400">
                <a:solidFill>
                  <a:srgbClr val="003399"/>
                </a:solidFill>
                <a:latin typeface="宋体" panose="02010600030101010101" pitchFamily="2" charset="-122"/>
              </a:rPr>
              <a:t>  与气动结构有关，总体设计要求</a:t>
            </a:r>
          </a:p>
        </p:txBody>
      </p:sp>
      <p:pic>
        <p:nvPicPr>
          <p:cNvPr id="33795" name="Picture 4">
            <a:extLst>
              <a:ext uri="{FF2B5EF4-FFF2-40B4-BE49-F238E27FC236}">
                <a16:creationId xmlns:a16="http://schemas.microsoft.com/office/drawing/2014/main" id="{AAF5B83A-CEAA-64D5-01F2-DF55A8EF4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76500"/>
            <a:ext cx="3097213"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5">
            <a:extLst>
              <a:ext uri="{FF2B5EF4-FFF2-40B4-BE49-F238E27FC236}">
                <a16:creationId xmlns:a16="http://schemas.microsoft.com/office/drawing/2014/main" id="{3A98FB63-116A-7302-E4D4-2A5486EE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3" y="4645025"/>
            <a:ext cx="32146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8">
            <a:extLst>
              <a:ext uri="{FF2B5EF4-FFF2-40B4-BE49-F238E27FC236}">
                <a16:creationId xmlns:a16="http://schemas.microsoft.com/office/drawing/2014/main" id="{234BA9A3-9156-04D9-A1EC-DCC70850AA2E}"/>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4.</a:t>
            </a:r>
            <a:r>
              <a:rPr lang="zh-CN" altLang="en-US" sz="4400">
                <a:solidFill>
                  <a:schemeClr val="tx2"/>
                </a:solidFill>
              </a:rPr>
              <a:t>整个飞机的阻力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DEF9FDE-6A8D-8991-2386-4FF02D6FB47F}"/>
              </a:ext>
            </a:extLst>
          </p:cNvPr>
          <p:cNvSpPr>
            <a:spLocks noGrp="1" noChangeArrowheads="1"/>
          </p:cNvSpPr>
          <p:nvPr>
            <p:ph type="title"/>
          </p:nvPr>
        </p:nvSpPr>
        <p:spPr/>
        <p:txBody>
          <a:bodyPr/>
          <a:lstStyle/>
          <a:p>
            <a:pPr eaLnBrk="1" hangingPunct="1"/>
            <a:r>
              <a:rPr lang="zh-CN" altLang="en-US"/>
              <a:t>坐标系</a:t>
            </a:r>
            <a:endParaRPr lang="en-US" altLang="zh-CN"/>
          </a:p>
        </p:txBody>
      </p:sp>
      <p:pic>
        <p:nvPicPr>
          <p:cNvPr id="7171" name="图片 4">
            <a:extLst>
              <a:ext uri="{FF2B5EF4-FFF2-40B4-BE49-F238E27FC236}">
                <a16:creationId xmlns:a16="http://schemas.microsoft.com/office/drawing/2014/main" id="{2CBD21DB-A2B0-7D92-EE19-8CD6438E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8572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a:extLst>
              <a:ext uri="{FF2B5EF4-FFF2-40B4-BE49-F238E27FC236}">
                <a16:creationId xmlns:a16="http://schemas.microsoft.com/office/drawing/2014/main" id="{05756923-26F9-D82D-AAA2-A2E721196DD8}"/>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升力</a:t>
            </a:r>
            <a:r>
              <a:rPr lang="en-US" altLang="zh-CN" sz="4400">
                <a:solidFill>
                  <a:schemeClr val="tx2"/>
                </a:solidFill>
              </a:rPr>
              <a:t>-</a:t>
            </a:r>
            <a:r>
              <a:rPr lang="zh-CN" altLang="en-US" sz="4400">
                <a:solidFill>
                  <a:schemeClr val="tx2"/>
                </a:solidFill>
              </a:rPr>
              <a:t>阻力</a:t>
            </a:r>
            <a:r>
              <a:rPr lang="en-US" altLang="zh-CN" sz="4400">
                <a:solidFill>
                  <a:schemeClr val="tx2"/>
                </a:solidFill>
              </a:rPr>
              <a:t>-</a:t>
            </a:r>
            <a:r>
              <a:rPr lang="zh-CN" altLang="en-US" sz="4400">
                <a:solidFill>
                  <a:schemeClr val="tx2"/>
                </a:solidFill>
              </a:rPr>
              <a:t>升阻比</a:t>
            </a:r>
          </a:p>
        </p:txBody>
      </p:sp>
      <p:pic>
        <p:nvPicPr>
          <p:cNvPr id="34819" name="Picture 6">
            <a:extLst>
              <a:ext uri="{FF2B5EF4-FFF2-40B4-BE49-F238E27FC236}">
                <a16:creationId xmlns:a16="http://schemas.microsoft.com/office/drawing/2014/main" id="{40BA5F1E-24D4-3428-EA39-2C8B685CE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377950"/>
            <a:ext cx="5976938"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D4DBE489-2A7A-D0DB-7CC5-E6E5E76FFEB0}"/>
              </a:ext>
            </a:extLst>
          </p:cNvPr>
          <p:cNvSpPr>
            <a:spLocks noGrp="1" noChangeArrowheads="1"/>
          </p:cNvSpPr>
          <p:nvPr>
            <p:ph idx="4294967295"/>
          </p:nvPr>
        </p:nvSpPr>
        <p:spPr>
          <a:xfrm>
            <a:off x="457200" y="1519238"/>
            <a:ext cx="8229600" cy="5365750"/>
          </a:xfrm>
        </p:spPr>
        <p:txBody>
          <a:bodyPr/>
          <a:lstStyle/>
          <a:p>
            <a:pPr marL="0" indent="0" eaLnBrk="1" hangingPunct="1">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作用于飞机的外力产生的绕机体</a:t>
            </a:r>
            <a:r>
              <a:rPr lang="en-US" altLang="zh-CN" sz="2400">
                <a:solidFill>
                  <a:srgbClr val="003399"/>
                </a:solidFill>
                <a:latin typeface="隶书" panose="02010509060101010101" pitchFamily="49" charset="-122"/>
                <a:ea typeface="隶书" panose="02010509060101010101" pitchFamily="49" charset="-122"/>
              </a:rPr>
              <a:t>oy</a:t>
            </a:r>
            <a:r>
              <a:rPr lang="zh-CN" altLang="en-US" sz="2400">
                <a:solidFill>
                  <a:srgbClr val="003399"/>
                </a:solidFill>
                <a:latin typeface="隶书" panose="02010509060101010101" pitchFamily="49" charset="-122"/>
                <a:ea typeface="隶书" panose="02010509060101010101" pitchFamily="49" charset="-122"/>
              </a:rPr>
              <a:t>轴的力矩 </a:t>
            </a: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气动力矩和发动机推力</a:t>
            </a:r>
            <a:r>
              <a:rPr lang="en-US" altLang="zh-CN" sz="2400">
                <a:solidFill>
                  <a:srgbClr val="003399"/>
                </a:solidFill>
                <a:latin typeface="隶书" panose="02010509060101010101" pitchFamily="49" charset="-122"/>
                <a:ea typeface="隶书" panose="02010509060101010101" pitchFamily="49" charset="-122"/>
              </a:rPr>
              <a:t>T</a:t>
            </a:r>
            <a:r>
              <a:rPr lang="zh-CN" altLang="en-US" sz="2400">
                <a:solidFill>
                  <a:srgbClr val="003399"/>
                </a:solidFill>
                <a:latin typeface="隶书" panose="02010509060101010101" pitchFamily="49" charset="-122"/>
                <a:ea typeface="隶书" panose="02010509060101010101" pitchFamily="49" charset="-122"/>
              </a:rPr>
              <a:t>产生的力矩</a:t>
            </a:r>
          </a:p>
          <a:p>
            <a:pPr marL="0" indent="0" eaLnBrk="1" hangingPunct="1">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推力</a:t>
            </a:r>
            <a:r>
              <a:rPr lang="en-US" altLang="zh-CN" sz="2400">
                <a:solidFill>
                  <a:srgbClr val="003399"/>
                </a:solidFill>
                <a:latin typeface="隶书" panose="02010509060101010101" pitchFamily="49" charset="-122"/>
                <a:ea typeface="隶书" panose="02010509060101010101" pitchFamily="49" charset="-122"/>
              </a:rPr>
              <a:t>T</a:t>
            </a:r>
            <a:r>
              <a:rPr lang="zh-CN" altLang="en-US" sz="2400">
                <a:solidFill>
                  <a:srgbClr val="003399"/>
                </a:solidFill>
                <a:latin typeface="隶书" panose="02010509060101010101" pitchFamily="49" charset="-122"/>
                <a:ea typeface="隶书" panose="02010509060101010101" pitchFamily="49" charset="-122"/>
              </a:rPr>
              <a:t>不通过飞机质心</a:t>
            </a: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400">
                <a:solidFill>
                  <a:srgbClr val="990033"/>
                </a:solidFill>
                <a:latin typeface="隶书" panose="02010509060101010101" pitchFamily="49" charset="-122"/>
                <a:ea typeface="隶书" panose="02010509060101010101" pitchFamily="49" charset="-122"/>
              </a:rPr>
              <a:t>推力产生的力矩</a:t>
            </a:r>
            <a:r>
              <a:rPr lang="zh-CN" altLang="en-US" sz="2400">
                <a:solidFill>
                  <a:srgbClr val="003399"/>
                </a:solidFill>
                <a:latin typeface="隶书" panose="02010509060101010101" pitchFamily="49" charset="-122"/>
                <a:ea typeface="隶书" panose="02010509060101010101" pitchFamily="49" charset="-122"/>
              </a:rPr>
              <a:t>：</a:t>
            </a:r>
            <a:r>
              <a:rPr lang="en-US" altLang="zh-CN" sz="2400" i="1">
                <a:solidFill>
                  <a:srgbClr val="003399"/>
                </a:solidFill>
                <a:latin typeface="隶书" panose="02010509060101010101" pitchFamily="49" charset="-122"/>
                <a:ea typeface="隶书" panose="02010509060101010101" pitchFamily="49" charset="-122"/>
              </a:rPr>
              <a:t>M</a:t>
            </a:r>
            <a:r>
              <a:rPr lang="en-US" altLang="zh-CN" sz="2400" i="1" baseline="-25000">
                <a:solidFill>
                  <a:srgbClr val="003399"/>
                </a:solidFill>
                <a:latin typeface="隶书" panose="02010509060101010101" pitchFamily="49" charset="-122"/>
                <a:ea typeface="隶书" panose="02010509060101010101" pitchFamily="49" charset="-122"/>
              </a:rPr>
              <a:t>T</a:t>
            </a:r>
            <a:r>
              <a:rPr lang="en-US" altLang="zh-CN" sz="2400" i="1">
                <a:solidFill>
                  <a:srgbClr val="003399"/>
                </a:solidFill>
                <a:latin typeface="隶书" panose="02010509060101010101" pitchFamily="49" charset="-122"/>
                <a:ea typeface="隶书" panose="02010509060101010101" pitchFamily="49" charset="-122"/>
              </a:rPr>
              <a:t>=T*z</a:t>
            </a:r>
            <a:r>
              <a:rPr lang="en-US" altLang="zh-CN" sz="2400" i="1" baseline="-25000">
                <a:solidFill>
                  <a:srgbClr val="003399"/>
                </a:solidFill>
                <a:latin typeface="隶书" panose="02010509060101010101" pitchFamily="49" charset="-122"/>
                <a:ea typeface="隶书" panose="02010509060101010101" pitchFamily="49" charset="-122"/>
              </a:rPr>
              <a:t>T</a:t>
            </a:r>
          </a:p>
          <a:p>
            <a:pPr marL="0" indent="0" eaLnBrk="1" hangingPunct="1">
              <a:buFont typeface="Wingdings" panose="05000000000000000000" pitchFamily="2" charset="2"/>
              <a:buNone/>
            </a:pPr>
            <a:r>
              <a:rPr lang="en-US" altLang="zh-CN" sz="2400" baseline="-25000">
                <a:solidFill>
                  <a:srgbClr val="003399"/>
                </a:solidFill>
                <a:latin typeface="隶书" panose="02010509060101010101" pitchFamily="49" charset="-122"/>
                <a:ea typeface="隶书" panose="02010509060101010101" pitchFamily="49" charset="-122"/>
              </a:rPr>
              <a:t>   </a:t>
            </a:r>
            <a:r>
              <a:rPr lang="en-US" altLang="zh-CN" sz="2400" i="1">
                <a:solidFill>
                  <a:srgbClr val="003399"/>
                </a:solidFill>
                <a:latin typeface="隶书" panose="02010509060101010101" pitchFamily="49" charset="-122"/>
                <a:ea typeface="隶书" panose="02010509060101010101" pitchFamily="49" charset="-122"/>
              </a:rPr>
              <a:t>z</a:t>
            </a:r>
            <a:r>
              <a:rPr lang="en-US" altLang="zh-CN" sz="2400" i="1" baseline="-25000">
                <a:solidFill>
                  <a:srgbClr val="003399"/>
                </a:solidFill>
                <a:latin typeface="隶书" panose="02010509060101010101" pitchFamily="49" charset="-122"/>
                <a:ea typeface="隶书" panose="02010509060101010101" pitchFamily="49" charset="-122"/>
              </a:rPr>
              <a:t>T </a:t>
            </a:r>
            <a:r>
              <a:rPr lang="en-US" altLang="zh-CN" sz="2400">
                <a:solidFill>
                  <a:srgbClr val="003399"/>
                </a:solidFill>
                <a:latin typeface="Arial" panose="020B0604020202020204" pitchFamily="34" charset="0"/>
                <a:ea typeface="隶书" panose="02010509060101010101" pitchFamily="49" charset="-122"/>
              </a:rPr>
              <a:t>—</a:t>
            </a:r>
            <a:r>
              <a:rPr lang="en-US" altLang="zh-CN" sz="2400">
                <a:solidFill>
                  <a:srgbClr val="003399"/>
                </a:solidFill>
                <a:latin typeface="隶书" panose="02010509060101010101" pitchFamily="49" charset="-122"/>
                <a:ea typeface="隶书" panose="02010509060101010101" pitchFamily="49" charset="-122"/>
              </a:rPr>
              <a:t> </a:t>
            </a:r>
            <a:r>
              <a:rPr lang="zh-CN" altLang="en-US" sz="2400">
                <a:solidFill>
                  <a:srgbClr val="003399"/>
                </a:solidFill>
                <a:latin typeface="隶书" panose="02010509060101010101" pitchFamily="49" charset="-122"/>
                <a:ea typeface="隶书" panose="02010509060101010101" pitchFamily="49" charset="-122"/>
              </a:rPr>
              <a:t>推力到质心的距离，</a:t>
            </a:r>
            <a:r>
              <a:rPr lang="en-US" altLang="zh-CN" sz="2400">
                <a:solidFill>
                  <a:srgbClr val="003399"/>
                </a:solidFill>
                <a:latin typeface="隶书" panose="02010509060101010101" pitchFamily="49" charset="-122"/>
                <a:ea typeface="隶书" panose="02010509060101010101" pitchFamily="49" charset="-122"/>
              </a:rPr>
              <a:t>T</a:t>
            </a:r>
            <a:r>
              <a:rPr lang="zh-CN" altLang="en-US" sz="2400">
                <a:solidFill>
                  <a:srgbClr val="003399"/>
                </a:solidFill>
                <a:latin typeface="隶书" panose="02010509060101010101" pitchFamily="49" charset="-122"/>
                <a:ea typeface="隶书" panose="02010509060101010101" pitchFamily="49" charset="-122"/>
              </a:rPr>
              <a:t>向量在质心之下，</a:t>
            </a:r>
            <a:r>
              <a:rPr lang="en-US" altLang="zh-CN" sz="2400" i="1">
                <a:solidFill>
                  <a:srgbClr val="003399"/>
                </a:solidFill>
                <a:latin typeface="隶书" panose="02010509060101010101" pitchFamily="49" charset="-122"/>
                <a:ea typeface="隶书" panose="02010509060101010101" pitchFamily="49" charset="-122"/>
              </a:rPr>
              <a:t>z</a:t>
            </a:r>
            <a:r>
              <a:rPr lang="en-US" altLang="zh-CN" sz="2400" i="1" baseline="-25000">
                <a:solidFill>
                  <a:srgbClr val="003399"/>
                </a:solidFill>
                <a:latin typeface="隶书" panose="02010509060101010101" pitchFamily="49" charset="-122"/>
                <a:ea typeface="隶书" panose="02010509060101010101" pitchFamily="49" charset="-122"/>
              </a:rPr>
              <a:t>T</a:t>
            </a:r>
            <a:r>
              <a:rPr lang="en-US" altLang="zh-CN" sz="2400" i="1">
                <a:solidFill>
                  <a:srgbClr val="003399"/>
                </a:solidFill>
                <a:latin typeface="隶书" panose="02010509060101010101" pitchFamily="49" charset="-122"/>
                <a:ea typeface="隶书" panose="02010509060101010101" pitchFamily="49" charset="-122"/>
              </a:rPr>
              <a:t>&gt;0</a:t>
            </a:r>
          </a:p>
          <a:p>
            <a:pPr marL="0" indent="0" eaLnBrk="1" hangingPunct="1">
              <a:buFont typeface="Wingdings 2" panose="05020102010507070707" pitchFamily="18" charset="2"/>
              <a:buChar char=""/>
            </a:pPr>
            <a:r>
              <a:rPr lang="zh-CN" altLang="en-US" sz="2400">
                <a:solidFill>
                  <a:srgbClr val="990000"/>
                </a:solidFill>
                <a:latin typeface="隶书" panose="02010509060101010101" pitchFamily="49" charset="-122"/>
                <a:ea typeface="隶书" panose="02010509060101010101" pitchFamily="49" charset="-122"/>
              </a:rPr>
              <a:t>空气动力引起的俯仰力矩</a:t>
            </a: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（静态）</a:t>
            </a:r>
            <a:r>
              <a:rPr lang="zh-CN" altLang="en-US" sz="2400">
                <a:solidFill>
                  <a:srgbClr val="006666"/>
                </a:solidFill>
                <a:latin typeface="隶书" panose="02010509060101010101" pitchFamily="49" charset="-122"/>
                <a:ea typeface="隶书" panose="02010509060101010101" pitchFamily="49" charset="-122"/>
              </a:rPr>
              <a:t>飞行速度、高度、迎角及升降舵偏角</a:t>
            </a:r>
            <a:r>
              <a:rPr lang="zh-CN" altLang="en-US" sz="2400">
                <a:solidFill>
                  <a:srgbClr val="003399"/>
                </a:solidFill>
                <a:latin typeface="隶书" panose="02010509060101010101" pitchFamily="49" charset="-122"/>
                <a:ea typeface="隶书" panose="02010509060101010101" pitchFamily="49" charset="-122"/>
              </a:rPr>
              <a:t>的函数</a:t>
            </a: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（动态）俯仰速率，迎角变化率，升降舵偏转速率的函数</a:t>
            </a:r>
            <a:endParaRPr lang="en-US" altLang="zh-CN" sz="2400">
              <a:solidFill>
                <a:srgbClr val="003399"/>
              </a:solidFill>
              <a:latin typeface="隶书" panose="02010509060101010101" pitchFamily="49" charset="-122"/>
              <a:ea typeface="隶书" panose="02010509060101010101" pitchFamily="49" charset="-122"/>
            </a:endParaRPr>
          </a:p>
          <a:p>
            <a:pPr marL="0" indent="0" eaLnBrk="1" hangingPunct="1">
              <a:buFont typeface="Wingdings" panose="05000000000000000000" pitchFamily="2" charset="2"/>
              <a:buNone/>
            </a:pPr>
            <a:endParaRPr lang="zh-CN" altLang="en-US" sz="2400">
              <a:solidFill>
                <a:srgbClr val="003399"/>
              </a:solidFill>
              <a:latin typeface="隶书" panose="02010509060101010101" pitchFamily="49" charset="-122"/>
              <a:ea typeface="隶书" panose="02010509060101010101" pitchFamily="49" charset="-122"/>
            </a:endParaRPr>
          </a:p>
          <a:p>
            <a:pPr marL="0" indent="0" eaLnBrk="1" hangingPunct="1">
              <a:buFont typeface="Wingdings" panose="05000000000000000000" pitchFamily="2" charset="2"/>
              <a:buNone/>
            </a:pPr>
            <a:endParaRPr lang="zh-CN" altLang="en-US" sz="2400">
              <a:solidFill>
                <a:srgbClr val="003399"/>
              </a:solidFill>
              <a:latin typeface="隶书" panose="02010509060101010101" pitchFamily="49" charset="-122"/>
              <a:ea typeface="隶书" panose="02010509060101010101" pitchFamily="49" charset="-122"/>
            </a:endParaRP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也可用俯仰力矩系数</a:t>
            </a:r>
            <a:r>
              <a:rPr lang="en-US" altLang="zh-CN" sz="2400" i="1">
                <a:solidFill>
                  <a:srgbClr val="003399"/>
                </a:solidFill>
                <a:latin typeface="隶书" panose="02010509060101010101" pitchFamily="49" charset="-122"/>
                <a:ea typeface="隶书" panose="02010509060101010101" pitchFamily="49" charset="-122"/>
              </a:rPr>
              <a:t>C</a:t>
            </a:r>
            <a:r>
              <a:rPr lang="en-US" altLang="zh-CN" sz="2400" i="1" baseline="-25000">
                <a:solidFill>
                  <a:srgbClr val="003399"/>
                </a:solidFill>
                <a:latin typeface="隶书" panose="02010509060101010101" pitchFamily="49" charset="-122"/>
                <a:ea typeface="隶书" panose="02010509060101010101" pitchFamily="49" charset="-122"/>
              </a:rPr>
              <a:t>m</a:t>
            </a:r>
            <a:r>
              <a:rPr lang="zh-CN" altLang="en-US" sz="2400">
                <a:solidFill>
                  <a:srgbClr val="003399"/>
                </a:solidFill>
                <a:latin typeface="隶书" panose="02010509060101010101" pitchFamily="49" charset="-122"/>
                <a:ea typeface="隶书" panose="02010509060101010101" pitchFamily="49" charset="-122"/>
              </a:rPr>
              <a:t>描述：  </a:t>
            </a:r>
          </a:p>
        </p:txBody>
      </p:sp>
      <p:pic>
        <p:nvPicPr>
          <p:cNvPr id="35843" name="Picture 4">
            <a:extLst>
              <a:ext uri="{FF2B5EF4-FFF2-40B4-BE49-F238E27FC236}">
                <a16:creationId xmlns:a16="http://schemas.microsoft.com/office/drawing/2014/main" id="{9F167D8B-ED13-CFE6-E881-B799394DD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084388"/>
            <a:ext cx="31718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11">
            <a:extLst>
              <a:ext uri="{FF2B5EF4-FFF2-40B4-BE49-F238E27FC236}">
                <a16:creationId xmlns:a16="http://schemas.microsoft.com/office/drawing/2014/main" id="{FE8D91CB-9C49-151A-9D0E-F319E5E0A3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5373688"/>
            <a:ext cx="3067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13">
            <a:extLst>
              <a:ext uri="{FF2B5EF4-FFF2-40B4-BE49-F238E27FC236}">
                <a16:creationId xmlns:a16="http://schemas.microsoft.com/office/drawing/2014/main" id="{49640880-1918-E4A9-961D-31872A4DA1F3}"/>
              </a:ext>
            </a:extLst>
          </p:cNvPr>
          <p:cNvSpPr>
            <a:spLocks noChangeArrowheads="1"/>
          </p:cNvSpPr>
          <p:nvPr/>
        </p:nvSpPr>
        <p:spPr bwMode="auto">
          <a:xfrm>
            <a:off x="0" y="80962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spcBef>
                <a:spcPct val="0"/>
              </a:spcBef>
              <a:buClrTx/>
              <a:buSzTx/>
              <a:buFontTx/>
              <a:buNone/>
            </a:pPr>
            <a:endParaRPr kumimoji="0" lang="zh-CN" altLang="zh-CN" sz="1800" b="0">
              <a:latin typeface="Arial" panose="020B0604020202020204" pitchFamily="34" charset="0"/>
            </a:endParaRPr>
          </a:p>
        </p:txBody>
      </p:sp>
      <p:sp>
        <p:nvSpPr>
          <p:cNvPr id="35846" name="Rectangle 16">
            <a:extLst>
              <a:ext uri="{FF2B5EF4-FFF2-40B4-BE49-F238E27FC236}">
                <a16:creationId xmlns:a16="http://schemas.microsoft.com/office/drawing/2014/main" id="{0F0FC3BE-2941-7D41-C7EF-DFD24981A174}"/>
              </a:ext>
            </a:extLst>
          </p:cNvPr>
          <p:cNvSpPr>
            <a:spLocks noChangeArrowheads="1"/>
          </p:cNvSpPr>
          <p:nvPr/>
        </p:nvSpPr>
        <p:spPr bwMode="auto">
          <a:xfrm>
            <a:off x="0" y="914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spcBef>
                <a:spcPct val="0"/>
              </a:spcBef>
              <a:buClrTx/>
              <a:buSzTx/>
              <a:buFontTx/>
              <a:buNone/>
            </a:pPr>
            <a:endParaRPr kumimoji="0" lang="zh-CN" altLang="zh-CN" sz="1800" b="0">
              <a:latin typeface="Arial" panose="020B0604020202020204" pitchFamily="34" charset="0"/>
            </a:endParaRPr>
          </a:p>
        </p:txBody>
      </p:sp>
      <p:pic>
        <p:nvPicPr>
          <p:cNvPr id="35847" name="Picture 17">
            <a:extLst>
              <a:ext uri="{FF2B5EF4-FFF2-40B4-BE49-F238E27FC236}">
                <a16:creationId xmlns:a16="http://schemas.microsoft.com/office/drawing/2014/main" id="{939730E4-F134-51C1-35B7-9EF42ECB2E7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6675" y="5235575"/>
            <a:ext cx="23177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Rectangle 19">
            <a:extLst>
              <a:ext uri="{FF2B5EF4-FFF2-40B4-BE49-F238E27FC236}">
                <a16:creationId xmlns:a16="http://schemas.microsoft.com/office/drawing/2014/main" id="{D77DAD36-7CC9-DDB6-F7FA-23E9D4094931}"/>
              </a:ext>
            </a:extLst>
          </p:cNvPr>
          <p:cNvSpPr>
            <a:spLocks noChangeArrowheads="1"/>
          </p:cNvSpPr>
          <p:nvPr/>
        </p:nvSpPr>
        <p:spPr bwMode="auto">
          <a:xfrm>
            <a:off x="0" y="914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spcBef>
                <a:spcPct val="0"/>
              </a:spcBef>
              <a:buClrTx/>
              <a:buSzTx/>
              <a:buFontTx/>
              <a:buNone/>
            </a:pPr>
            <a:endParaRPr kumimoji="0" lang="zh-CN" altLang="zh-CN" sz="1800" b="0">
              <a:latin typeface="Arial" panose="020B0604020202020204" pitchFamily="34" charset="0"/>
            </a:endParaRPr>
          </a:p>
        </p:txBody>
      </p:sp>
      <p:cxnSp>
        <p:nvCxnSpPr>
          <p:cNvPr id="3" name="直接连接符 2">
            <a:extLst>
              <a:ext uri="{FF2B5EF4-FFF2-40B4-BE49-F238E27FC236}">
                <a16:creationId xmlns:a16="http://schemas.microsoft.com/office/drawing/2014/main" id="{A8D77308-3D2A-7493-BA72-147CD836F709}"/>
              </a:ext>
            </a:extLst>
          </p:cNvPr>
          <p:cNvCxnSpPr/>
          <p:nvPr/>
        </p:nvCxnSpPr>
        <p:spPr>
          <a:xfrm>
            <a:off x="6156325" y="6043613"/>
            <a:ext cx="647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23BF3BE-FD4E-9336-2B24-4373BDED2A9F}"/>
              </a:ext>
            </a:extLst>
          </p:cNvPr>
          <p:cNvCxnSpPr/>
          <p:nvPr/>
        </p:nvCxnSpPr>
        <p:spPr>
          <a:xfrm>
            <a:off x="6804025" y="5756275"/>
            <a:ext cx="360363"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A79A527-45D2-8CAF-528C-3AA8465A5A16}"/>
              </a:ext>
            </a:extLst>
          </p:cNvPr>
          <p:cNvCxnSpPr/>
          <p:nvPr/>
        </p:nvCxnSpPr>
        <p:spPr>
          <a:xfrm>
            <a:off x="7164388" y="5756275"/>
            <a:ext cx="300037"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73CB57C-EEAE-553C-9A6F-6B3F756DC21C}"/>
              </a:ext>
            </a:extLst>
          </p:cNvPr>
          <p:cNvCxnSpPr/>
          <p:nvPr/>
        </p:nvCxnSpPr>
        <p:spPr>
          <a:xfrm>
            <a:off x="7315200" y="5756275"/>
            <a:ext cx="427038" cy="287338"/>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8346FD1-FB01-720B-6750-2AD95F105427}"/>
              </a:ext>
            </a:extLst>
          </p:cNvPr>
          <p:cNvSpPr txBox="1"/>
          <p:nvPr/>
        </p:nvSpPr>
        <p:spPr>
          <a:xfrm>
            <a:off x="7812088" y="6043613"/>
            <a:ext cx="1223962" cy="338137"/>
          </a:xfrm>
          <a:prstGeom prst="rect">
            <a:avLst/>
          </a:prstGeom>
          <a:noFill/>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r>
              <a:rPr lang="zh-CN" altLang="en-US" sz="1600" b="1">
                <a:solidFill>
                  <a:srgbClr val="AD8C01"/>
                </a:solidFill>
                <a:latin typeface="Arial" panose="020B0604020202020204" pitchFamily="34" charset="0"/>
              </a:rPr>
              <a:t>平均气动弦</a:t>
            </a:r>
          </a:p>
        </p:txBody>
      </p:sp>
      <p:sp>
        <p:nvSpPr>
          <p:cNvPr id="35854" name="Rectangle 22">
            <a:extLst>
              <a:ext uri="{FF2B5EF4-FFF2-40B4-BE49-F238E27FC236}">
                <a16:creationId xmlns:a16="http://schemas.microsoft.com/office/drawing/2014/main" id="{9ED45E29-93DD-04A7-A21F-C8D660206EB5}"/>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三 俯仰力矩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FC2B06F6-C861-8850-E8E3-562214DB253D}"/>
              </a:ext>
            </a:extLst>
          </p:cNvPr>
          <p:cNvSpPr>
            <a:spLocks noGrp="1" noChangeArrowheads="1"/>
          </p:cNvSpPr>
          <p:nvPr>
            <p:ph idx="4294967295"/>
          </p:nvPr>
        </p:nvSpPr>
        <p:spPr>
          <a:xfrm>
            <a:off x="457200" y="1555750"/>
            <a:ext cx="8229600" cy="4897438"/>
          </a:xfrm>
        </p:spPr>
        <p:txBody>
          <a:bodyPr/>
          <a:lstStyle/>
          <a:p>
            <a:pPr marL="0" indent="0" eaLnBrk="1" hangingPunct="1">
              <a:lnSpc>
                <a:spcPct val="80000"/>
              </a:lnSpc>
              <a:buFont typeface="Wingdings" panose="05000000000000000000" pitchFamily="2" charset="2"/>
              <a:buNone/>
            </a:pPr>
            <a:r>
              <a:rPr lang="zh-CN" altLang="en-US" sz="2400">
                <a:solidFill>
                  <a:srgbClr val="006666"/>
                </a:solidFill>
                <a:latin typeface="华文中宋" panose="02010600040101010101" pitchFamily="2" charset="-122"/>
                <a:ea typeface="华文中宋" panose="02010600040101010101" pitchFamily="2" charset="-122"/>
              </a:rPr>
              <a:t>机翼产生的俯仰力矩</a:t>
            </a:r>
            <a:r>
              <a:rPr lang="en-US" altLang="zh-CN" sz="2400">
                <a:solidFill>
                  <a:srgbClr val="006666"/>
                </a:solidFill>
                <a:latin typeface="华文中宋" panose="02010600040101010101" pitchFamily="2" charset="-122"/>
                <a:ea typeface="华文中宋" panose="02010600040101010101" pitchFamily="2" charset="-122"/>
              </a:rPr>
              <a:t>M</a:t>
            </a:r>
            <a:r>
              <a:rPr lang="en-US" altLang="zh-CN" sz="2400" baseline="-25000">
                <a:solidFill>
                  <a:srgbClr val="006666"/>
                </a:solidFill>
                <a:latin typeface="华文中宋" panose="02010600040101010101" pitchFamily="2" charset="-122"/>
                <a:ea typeface="华文中宋" panose="02010600040101010101" pitchFamily="2" charset="-122"/>
              </a:rPr>
              <a:t>w</a:t>
            </a:r>
            <a:r>
              <a:rPr lang="en-US" altLang="zh-CN" sz="2400">
                <a:solidFill>
                  <a:srgbClr val="006666"/>
                </a:solidFill>
                <a:latin typeface="华文中宋" panose="02010600040101010101" pitchFamily="2" charset="-122"/>
                <a:ea typeface="华文中宋" panose="02010600040101010101" pitchFamily="2" charset="-122"/>
              </a:rPr>
              <a:t>——</a:t>
            </a:r>
            <a:r>
              <a:rPr lang="zh-CN" altLang="en-US" sz="2400">
                <a:solidFill>
                  <a:srgbClr val="006666"/>
                </a:solidFill>
                <a:latin typeface="华文中宋" panose="02010600040101010101" pitchFamily="2" charset="-122"/>
                <a:ea typeface="华文中宋" panose="02010600040101010101" pitchFamily="2" charset="-122"/>
              </a:rPr>
              <a:t>机翼升力产生</a:t>
            </a:r>
            <a:endParaRPr lang="en-US" altLang="zh-CN" sz="2400">
              <a:solidFill>
                <a:srgbClr val="006666"/>
              </a:solidFill>
              <a:latin typeface="华文中宋" panose="02010600040101010101" pitchFamily="2" charset="-122"/>
              <a:ea typeface="华文中宋" panose="02010600040101010101" pitchFamily="2" charset="-122"/>
            </a:endParaRPr>
          </a:p>
          <a:p>
            <a:pPr marL="0" indent="0" eaLnBrk="1" hangingPunct="1">
              <a:lnSpc>
                <a:spcPct val="90000"/>
              </a:lnSpc>
              <a:buFont typeface="Wingdings" panose="05000000000000000000" pitchFamily="2" charset="2"/>
              <a:buNone/>
            </a:pPr>
            <a:r>
              <a:rPr lang="zh-CN" altLang="en-US" sz="2400">
                <a:solidFill>
                  <a:srgbClr val="996600"/>
                </a:solidFill>
                <a:latin typeface="隶书" panose="02010509060101010101" pitchFamily="49" charset="-122"/>
                <a:ea typeface="隶书" panose="02010509060101010101" pitchFamily="49" charset="-122"/>
              </a:rPr>
              <a:t>（</a:t>
            </a:r>
            <a:r>
              <a:rPr lang="en-US" altLang="zh-CN" sz="2400">
                <a:solidFill>
                  <a:srgbClr val="996600"/>
                </a:solidFill>
                <a:latin typeface="隶书" panose="02010509060101010101" pitchFamily="49" charset="-122"/>
                <a:ea typeface="隶书" panose="02010509060101010101" pitchFamily="49" charset="-122"/>
              </a:rPr>
              <a:t>1</a:t>
            </a:r>
            <a:r>
              <a:rPr lang="zh-CN" altLang="en-US" sz="2400">
                <a:solidFill>
                  <a:srgbClr val="996600"/>
                </a:solidFill>
                <a:latin typeface="隶书" panose="02010509060101010101" pitchFamily="49" charset="-122"/>
                <a:ea typeface="隶书" panose="02010509060101010101" pitchFamily="49" charset="-122"/>
              </a:rPr>
              <a:t>）二维机翼的气动力矩</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000">
                <a:solidFill>
                  <a:srgbClr val="990000"/>
                </a:solidFill>
                <a:latin typeface="隶书" panose="02010509060101010101" pitchFamily="49" charset="-122"/>
                <a:ea typeface="隶书" panose="02010509060101010101" pitchFamily="49" charset="-122"/>
              </a:rPr>
              <a:t>二维机翼：展长无限大，直机翼（简化模型，忽略阻力）</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作用于翼型表面的压力除了升力和阻力外，还有一个力矩，</a:t>
            </a:r>
            <a:r>
              <a:rPr lang="zh-CN" altLang="en-US" sz="2000" u="sng">
                <a:solidFill>
                  <a:srgbClr val="003399"/>
                </a:solidFill>
                <a:latin typeface="隶书" panose="02010509060101010101" pitchFamily="49" charset="-122"/>
                <a:ea typeface="隶书" panose="02010509060101010101" pitchFamily="49" charset="-122"/>
              </a:rPr>
              <a:t>力矩的   大小与</a:t>
            </a:r>
            <a:r>
              <a:rPr lang="zh-CN" altLang="en-US" sz="2000" u="sng">
                <a:solidFill>
                  <a:srgbClr val="993300"/>
                </a:solidFill>
                <a:latin typeface="隶书" panose="02010509060101010101" pitchFamily="49" charset="-122"/>
                <a:ea typeface="隶书" panose="02010509060101010101" pitchFamily="49" charset="-122"/>
              </a:rPr>
              <a:t>归算点</a:t>
            </a:r>
            <a:r>
              <a:rPr lang="zh-CN" altLang="en-US" sz="2000" u="sng">
                <a:solidFill>
                  <a:srgbClr val="003399"/>
                </a:solidFill>
                <a:latin typeface="隶书" panose="02010509060101010101" pitchFamily="49" charset="-122"/>
                <a:ea typeface="隶书" panose="02010509060101010101" pitchFamily="49" charset="-122"/>
              </a:rPr>
              <a:t>有关</a:t>
            </a:r>
            <a:r>
              <a:rPr lang="zh-CN" altLang="en-US" sz="2000">
                <a:solidFill>
                  <a:srgbClr val="003399"/>
                </a:solidFill>
                <a:latin typeface="隶书" panose="02010509060101010101" pitchFamily="49" charset="-122"/>
                <a:ea typeface="隶书" panose="02010509060101010101" pitchFamily="49" charset="-122"/>
              </a:rPr>
              <a:t>。右图</a:t>
            </a:r>
            <a:r>
              <a:rPr lang="en-US" altLang="zh-CN" sz="2000">
                <a:solidFill>
                  <a:srgbClr val="003399"/>
                </a:solidFill>
                <a:latin typeface="隶书" panose="02010509060101010101" pitchFamily="49" charset="-122"/>
                <a:ea typeface="隶书" panose="02010509060101010101" pitchFamily="49" charset="-122"/>
              </a:rPr>
              <a:t>:</a:t>
            </a:r>
            <a:r>
              <a:rPr lang="zh-CN" altLang="en-US" sz="2000">
                <a:solidFill>
                  <a:srgbClr val="990033"/>
                </a:solidFill>
                <a:latin typeface="隶书" panose="02010509060101010101" pitchFamily="49" charset="-122"/>
                <a:ea typeface="隶书" panose="02010509060101010101" pitchFamily="49" charset="-122"/>
              </a:rPr>
              <a:t>规算点取前缘点</a:t>
            </a:r>
            <a:r>
              <a:rPr lang="en-US" altLang="zh-CN" sz="2000">
                <a:solidFill>
                  <a:srgbClr val="990033"/>
                </a:solidFill>
                <a:latin typeface="隶书" panose="02010509060101010101" pitchFamily="49" charset="-122"/>
                <a:ea typeface="隶书" panose="02010509060101010101" pitchFamily="49" charset="-122"/>
              </a:rPr>
              <a:t>.</a:t>
            </a:r>
            <a:endParaRPr lang="zh-CN" altLang="en-US" sz="2000">
              <a:solidFill>
                <a:srgbClr val="990033"/>
              </a:solidFill>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二维机翼的升力系数：</a:t>
            </a:r>
            <a:r>
              <a:rPr lang="en-US" altLang="zh-CN" sz="2000" i="1">
                <a:solidFill>
                  <a:srgbClr val="003399"/>
                </a:solidFill>
                <a:latin typeface="隶书" panose="02010509060101010101" pitchFamily="49" charset="-122"/>
                <a:ea typeface="隶书" panose="02010509060101010101" pitchFamily="49" charset="-122"/>
              </a:rPr>
              <a:t>C</a:t>
            </a:r>
            <a:r>
              <a:rPr lang="en-US" altLang="zh-CN" sz="2000" i="1" baseline="-25000">
                <a:solidFill>
                  <a:srgbClr val="003399"/>
                </a:solidFill>
                <a:latin typeface="隶书" panose="02010509060101010101" pitchFamily="49" charset="-122"/>
                <a:ea typeface="隶书" panose="02010509060101010101" pitchFamily="49" charset="-122"/>
              </a:rPr>
              <a:t>L</a:t>
            </a:r>
            <a:r>
              <a:rPr lang="en-US" altLang="zh-CN" sz="2000" i="1">
                <a:solidFill>
                  <a:srgbClr val="003399"/>
                </a:solidFill>
                <a:latin typeface="隶书" panose="02010509060101010101" pitchFamily="49" charset="-122"/>
                <a:ea typeface="隶书" panose="02010509060101010101" pitchFamily="49" charset="-122"/>
              </a:rPr>
              <a:t>=L/(QS)</a:t>
            </a:r>
          </a:p>
          <a:p>
            <a:pPr marL="0" indent="0" eaLnBrk="1" hangingPunct="1">
              <a:lnSpc>
                <a:spcPct val="90000"/>
              </a:lnSpc>
              <a:buFont typeface="Wingdings" panose="05000000000000000000" pitchFamily="2" charset="2"/>
              <a:buNone/>
            </a:pPr>
            <a:r>
              <a:rPr lang="en-US" altLang="zh-CN" sz="2000">
                <a:solidFill>
                  <a:srgbClr val="003399"/>
                </a:solidFill>
                <a:latin typeface="隶书" panose="02010509060101010101" pitchFamily="49" charset="-122"/>
                <a:ea typeface="隶书" panose="02010509060101010101" pitchFamily="49" charset="-122"/>
              </a:rPr>
              <a:t>  </a:t>
            </a:r>
            <a:r>
              <a:rPr lang="zh-CN" altLang="en-US" sz="2000">
                <a:solidFill>
                  <a:srgbClr val="003399"/>
                </a:solidFill>
                <a:latin typeface="隶书" panose="02010509060101010101" pitchFamily="49" charset="-122"/>
                <a:ea typeface="隶书" panose="02010509060101010101" pitchFamily="49" charset="-122"/>
              </a:rPr>
              <a:t>俯仰力矩系数：</a:t>
            </a:r>
            <a:r>
              <a:rPr lang="en-US" altLang="zh-CN" sz="2000" i="1">
                <a:solidFill>
                  <a:srgbClr val="003399"/>
                </a:solidFill>
                <a:latin typeface="隶书" panose="02010509060101010101" pitchFamily="49" charset="-122"/>
                <a:ea typeface="隶书" panose="02010509060101010101" pitchFamily="49" charset="-122"/>
              </a:rPr>
              <a:t>C</a:t>
            </a:r>
            <a:r>
              <a:rPr lang="en-US" altLang="zh-CN" sz="2000" i="1" baseline="-25000">
                <a:solidFill>
                  <a:srgbClr val="003399"/>
                </a:solidFill>
                <a:latin typeface="隶书" panose="02010509060101010101" pitchFamily="49" charset="-122"/>
                <a:ea typeface="隶书" panose="02010509060101010101" pitchFamily="49" charset="-122"/>
              </a:rPr>
              <a:t>m</a:t>
            </a:r>
            <a:r>
              <a:rPr lang="en-US" altLang="zh-CN" sz="2000" i="1">
                <a:solidFill>
                  <a:srgbClr val="003399"/>
                </a:solidFill>
                <a:latin typeface="隶书" panose="02010509060101010101" pitchFamily="49" charset="-122"/>
                <a:ea typeface="隶书" panose="02010509060101010101" pitchFamily="49" charset="-122"/>
              </a:rPr>
              <a:t>=M/(QSc)</a:t>
            </a:r>
            <a:r>
              <a:rPr lang="zh-CN" altLang="en-US" sz="2000">
                <a:solidFill>
                  <a:srgbClr val="003399"/>
                </a:solidFill>
                <a:latin typeface="隶书" panose="02010509060101010101" pitchFamily="49" charset="-122"/>
                <a:ea typeface="隶书" panose="02010509060101010101" pitchFamily="49" charset="-122"/>
              </a:rPr>
              <a:t>，如右下图所示</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a:t>
            </a:r>
            <a:r>
              <a:rPr lang="en-US" altLang="zh-CN" sz="2000" i="1">
                <a:solidFill>
                  <a:srgbClr val="003399"/>
                </a:solidFill>
                <a:latin typeface="隶书" panose="02010509060101010101" pitchFamily="49" charset="-122"/>
                <a:ea typeface="隶书" panose="02010509060101010101" pitchFamily="49" charset="-122"/>
              </a:rPr>
              <a:t>c </a:t>
            </a:r>
            <a:r>
              <a:rPr lang="en-US" altLang="zh-CN" sz="2000">
                <a:solidFill>
                  <a:srgbClr val="003399"/>
                </a:solidFill>
                <a:latin typeface="Arial" panose="020B0604020202020204" pitchFamily="34" charset="0"/>
                <a:ea typeface="隶书" panose="02010509060101010101" pitchFamily="49" charset="-122"/>
              </a:rPr>
              <a:t>—</a:t>
            </a:r>
            <a:r>
              <a:rPr lang="en-US" altLang="zh-CN" sz="2000">
                <a:solidFill>
                  <a:srgbClr val="003399"/>
                </a:solidFill>
                <a:latin typeface="隶书" panose="02010509060101010101" pitchFamily="49" charset="-122"/>
                <a:ea typeface="隶书" panose="02010509060101010101" pitchFamily="49" charset="-122"/>
              </a:rPr>
              <a:t> </a:t>
            </a:r>
            <a:r>
              <a:rPr lang="zh-CN" altLang="en-US" sz="2000">
                <a:solidFill>
                  <a:srgbClr val="003399"/>
                </a:solidFill>
                <a:latin typeface="隶书" panose="02010509060101010101" pitchFamily="49" charset="-122"/>
                <a:ea typeface="隶书" panose="02010509060101010101" pitchFamily="49" charset="-122"/>
              </a:rPr>
              <a:t>二维翼弦长，</a:t>
            </a:r>
            <a:r>
              <a:rPr lang="en-US" altLang="zh-CN" sz="2000" i="1">
                <a:solidFill>
                  <a:srgbClr val="003399"/>
                </a:solidFill>
                <a:latin typeface="隶书" panose="02010509060101010101" pitchFamily="49" charset="-122"/>
                <a:ea typeface="隶书" panose="02010509060101010101" pitchFamily="49" charset="-122"/>
              </a:rPr>
              <a:t>S </a:t>
            </a:r>
            <a:r>
              <a:rPr lang="en-US" altLang="zh-CN" sz="2000">
                <a:solidFill>
                  <a:srgbClr val="003399"/>
                </a:solidFill>
                <a:latin typeface="隶书" panose="02010509060101010101" pitchFamily="49" charset="-122"/>
                <a:ea typeface="隶书" panose="02010509060101010101" pitchFamily="49" charset="-122"/>
              </a:rPr>
              <a:t>-</a:t>
            </a:r>
            <a:r>
              <a:rPr lang="zh-CN" altLang="en-US" sz="2000">
                <a:solidFill>
                  <a:srgbClr val="003399"/>
                </a:solidFill>
                <a:latin typeface="隶书" panose="02010509060101010101" pitchFamily="49" charset="-122"/>
                <a:ea typeface="隶书" panose="02010509060101010101" pitchFamily="49" charset="-122"/>
              </a:rPr>
              <a:t>某翼段面积</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如图：</a:t>
            </a:r>
            <a:r>
              <a:rPr lang="en-US" altLang="zh-CN" sz="2000" i="1">
                <a:solidFill>
                  <a:srgbClr val="003399"/>
                </a:solidFill>
                <a:latin typeface="隶书" panose="02010509060101010101" pitchFamily="49" charset="-122"/>
                <a:ea typeface="隶书" panose="02010509060101010101" pitchFamily="49" charset="-122"/>
              </a:rPr>
              <a:t>C</a:t>
            </a:r>
            <a:r>
              <a:rPr lang="en-US" altLang="zh-CN" sz="2000" i="1" baseline="-25000">
                <a:solidFill>
                  <a:srgbClr val="003399"/>
                </a:solidFill>
                <a:latin typeface="隶书" panose="02010509060101010101" pitchFamily="49" charset="-122"/>
                <a:ea typeface="隶书" panose="02010509060101010101" pitchFamily="49" charset="-122"/>
              </a:rPr>
              <a:t>L</a:t>
            </a:r>
            <a:r>
              <a:rPr lang="en-US" altLang="zh-CN" sz="2000" i="1">
                <a:solidFill>
                  <a:srgbClr val="003399"/>
                </a:solidFill>
                <a:latin typeface="隶书" panose="02010509060101010101" pitchFamily="49" charset="-122"/>
                <a:ea typeface="隶书" panose="02010509060101010101" pitchFamily="49" charset="-122"/>
              </a:rPr>
              <a:t>=0</a:t>
            </a:r>
            <a:r>
              <a:rPr lang="zh-CN" altLang="en-US" sz="2000" i="1">
                <a:solidFill>
                  <a:srgbClr val="003399"/>
                </a:solidFill>
                <a:latin typeface="隶书" panose="02010509060101010101" pitchFamily="49" charset="-122"/>
                <a:ea typeface="隶书" panose="02010509060101010101" pitchFamily="49" charset="-122"/>
              </a:rPr>
              <a:t>（</a:t>
            </a:r>
            <a:r>
              <a:rPr lang="zh-CN" altLang="en-US" sz="20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i="1" baseline="-25000">
                <a:solidFill>
                  <a:srgbClr val="003399"/>
                </a:solidFill>
                <a:latin typeface="隶书" panose="02010509060101010101" pitchFamily="49" charset="-122"/>
                <a:ea typeface="隶书" panose="02010509060101010101" pitchFamily="49" charset="-122"/>
                <a:sym typeface="Symbol" panose="05050102010706020507" pitchFamily="18" charset="2"/>
              </a:rPr>
              <a:t>0</a:t>
            </a:r>
            <a:r>
              <a:rPr lang="zh-CN" altLang="en-US" sz="2000" i="1">
                <a:solidFill>
                  <a:srgbClr val="003399"/>
                </a:solidFill>
                <a:latin typeface="隶书" panose="02010509060101010101" pitchFamily="49" charset="-122"/>
                <a:ea typeface="隶书" panose="02010509060101010101" pitchFamily="49" charset="-122"/>
              </a:rPr>
              <a:t>）</a:t>
            </a:r>
            <a:r>
              <a:rPr lang="zh-CN" altLang="en-US" sz="2000">
                <a:solidFill>
                  <a:srgbClr val="003399"/>
                </a:solidFill>
                <a:latin typeface="隶书" panose="02010509060101010101" pitchFamily="49" charset="-122"/>
                <a:ea typeface="隶书" panose="02010509060101010101" pitchFamily="49" charset="-122"/>
              </a:rPr>
              <a:t>，</a:t>
            </a:r>
            <a:r>
              <a:rPr lang="en-US" altLang="zh-CN" sz="2000" i="1">
                <a:solidFill>
                  <a:srgbClr val="003399"/>
                </a:solidFill>
                <a:latin typeface="隶书" panose="02010509060101010101" pitchFamily="49" charset="-122"/>
                <a:ea typeface="隶书" panose="02010509060101010101" pitchFamily="49" charset="-122"/>
              </a:rPr>
              <a:t>C</a:t>
            </a:r>
            <a:r>
              <a:rPr lang="en-US" altLang="zh-CN" sz="2000" i="1" baseline="-25000">
                <a:solidFill>
                  <a:srgbClr val="003399"/>
                </a:solidFill>
                <a:latin typeface="隶书" panose="02010509060101010101" pitchFamily="49" charset="-122"/>
                <a:ea typeface="隶书" panose="02010509060101010101" pitchFamily="49" charset="-122"/>
              </a:rPr>
              <a:t>m0 </a:t>
            </a:r>
            <a:r>
              <a:rPr lang="en-US" altLang="zh-CN" sz="2000">
                <a:solidFill>
                  <a:srgbClr val="003399"/>
                </a:solidFill>
                <a:latin typeface="Arial" panose="020B0604020202020204" pitchFamily="34" charset="0"/>
                <a:ea typeface="隶书" panose="02010509060101010101" pitchFamily="49" charset="-122"/>
              </a:rPr>
              <a:t>—</a:t>
            </a:r>
            <a:r>
              <a:rPr lang="zh-CN" altLang="en-US" sz="2000">
                <a:solidFill>
                  <a:srgbClr val="003399"/>
                </a:solidFill>
                <a:latin typeface="隶书" panose="02010509060101010101" pitchFamily="49" charset="-122"/>
                <a:ea typeface="隶书" panose="02010509060101010101" pitchFamily="49" charset="-122"/>
              </a:rPr>
              <a:t>零升力矩系数</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a:t>
            </a:r>
            <a:r>
              <a:rPr lang="en-US" altLang="zh-CN" sz="2000" i="1">
                <a:solidFill>
                  <a:srgbClr val="990000"/>
                </a:solidFill>
                <a:latin typeface="隶书" panose="02010509060101010101" pitchFamily="49" charset="-122"/>
                <a:ea typeface="隶书" panose="02010509060101010101" pitchFamily="49" charset="-122"/>
              </a:rPr>
              <a:t>C</a:t>
            </a:r>
            <a:r>
              <a:rPr lang="en-US" altLang="zh-CN" sz="2000" i="1" baseline="-25000">
                <a:solidFill>
                  <a:srgbClr val="990000"/>
                </a:solidFill>
                <a:latin typeface="隶书" panose="02010509060101010101" pitchFamily="49" charset="-122"/>
                <a:ea typeface="隶书" panose="02010509060101010101" pitchFamily="49" charset="-122"/>
              </a:rPr>
              <a:t>m0</a:t>
            </a:r>
            <a:r>
              <a:rPr lang="zh-CN" altLang="en-US" sz="2000">
                <a:solidFill>
                  <a:srgbClr val="990000"/>
                </a:solidFill>
                <a:latin typeface="隶书" panose="02010509060101010101" pitchFamily="49" charset="-122"/>
                <a:ea typeface="隶书" panose="02010509060101010101" pitchFamily="49" charset="-122"/>
              </a:rPr>
              <a:t>与归算点无关，纯力偶</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a:t>
            </a:r>
            <a:r>
              <a:rPr lang="en-US" altLang="zh-CN" sz="2000">
                <a:solidFill>
                  <a:srgbClr val="003399"/>
                </a:solidFill>
                <a:latin typeface="隶书" panose="02010509060101010101" pitchFamily="49" charset="-122"/>
                <a:ea typeface="隶书" panose="02010509060101010101" pitchFamily="49" charset="-122"/>
              </a:rPr>
              <a:t>  </a:t>
            </a:r>
            <a:r>
              <a:rPr lang="zh-CN" altLang="en-US" sz="2000">
                <a:solidFill>
                  <a:srgbClr val="003399"/>
                </a:solidFill>
                <a:latin typeface="隶书" panose="02010509060101010101" pitchFamily="49" charset="-122"/>
                <a:ea typeface="隶书" panose="02010509060101010101" pitchFamily="49" charset="-122"/>
              </a:rPr>
              <a:t>在</a:t>
            </a:r>
            <a:r>
              <a:rPr lang="zh-CN" altLang="en-US" sz="20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i="1">
                <a:solidFill>
                  <a:srgbClr val="003399"/>
                </a:solidFill>
                <a:latin typeface="隶书" panose="02010509060101010101" pitchFamily="49" charset="-122"/>
                <a:ea typeface="隶书" panose="02010509060101010101" pitchFamily="49" charset="-122"/>
                <a:sym typeface="Symbol" panose="05050102010706020507" pitchFamily="18" charset="2"/>
              </a:rPr>
              <a:t>10</a:t>
            </a:r>
            <a:r>
              <a:rPr lang="en-US" altLang="zh-CN" sz="2000" i="1">
                <a:solidFill>
                  <a:srgbClr val="003399"/>
                </a:solidFill>
                <a:latin typeface="Tempus Sans ITC" panose="04020404030007020202" pitchFamily="82" charset="0"/>
                <a:ea typeface="隶书" panose="02010509060101010101" pitchFamily="49" charset="-122"/>
                <a:sym typeface="Symbol" panose="05050102010706020507" pitchFamily="18" charset="2"/>
              </a:rPr>
              <a:t>~15</a:t>
            </a:r>
            <a:r>
              <a:rPr lang="zh-CN" altLang="en-US" sz="2000">
                <a:solidFill>
                  <a:srgbClr val="003399"/>
                </a:solidFill>
                <a:latin typeface="Tempus Sans ITC" panose="04020404030007020202" pitchFamily="82" charset="0"/>
                <a:ea typeface="隶书" panose="02010509060101010101" pitchFamily="49" charset="-122"/>
                <a:sym typeface="Symbol" panose="05050102010706020507" pitchFamily="18" charset="2"/>
              </a:rPr>
              <a:t>，俯仰力矩系数可用线性描述：</a:t>
            </a:r>
          </a:p>
          <a:p>
            <a:pPr marL="0" indent="0" eaLnBrk="1" hangingPunct="1">
              <a:lnSpc>
                <a:spcPct val="90000"/>
              </a:lnSpc>
              <a:buFont typeface="Wingdings" panose="05000000000000000000" pitchFamily="2" charset="2"/>
              <a:buNone/>
            </a:pPr>
            <a:r>
              <a:rPr lang="zh-CN" altLang="en-US" sz="2000">
                <a:solidFill>
                  <a:srgbClr val="003399"/>
                </a:solidFill>
                <a:latin typeface="Tempus Sans ITC" panose="04020404030007020202" pitchFamily="82" charset="0"/>
                <a:ea typeface="隶书" panose="02010509060101010101" pitchFamily="49" charset="-122"/>
                <a:sym typeface="Symbol" panose="05050102010706020507" pitchFamily="18" charset="2"/>
              </a:rPr>
              <a:t>        </a:t>
            </a:r>
            <a:r>
              <a:rPr lang="en-US" altLang="zh-CN" sz="2000" i="1">
                <a:latin typeface="隶书" panose="02010509060101010101" pitchFamily="49" charset="-122"/>
                <a:ea typeface="隶书" panose="02010509060101010101" pitchFamily="49" charset="-122"/>
              </a:rPr>
              <a:t>C</a:t>
            </a:r>
            <a:r>
              <a:rPr lang="en-US" altLang="zh-CN" sz="2000" i="1" baseline="-25000">
                <a:latin typeface="隶书" panose="02010509060101010101" pitchFamily="49" charset="-122"/>
                <a:ea typeface="隶书" panose="02010509060101010101" pitchFamily="49" charset="-122"/>
              </a:rPr>
              <a:t>m</a:t>
            </a:r>
            <a:r>
              <a:rPr lang="en-US" altLang="zh-CN" sz="2000" i="1">
                <a:latin typeface="隶书" panose="02010509060101010101" pitchFamily="49" charset="-122"/>
                <a:ea typeface="隶书" panose="02010509060101010101" pitchFamily="49" charset="-122"/>
              </a:rPr>
              <a:t>=C</a:t>
            </a:r>
            <a:r>
              <a:rPr lang="en-US" altLang="zh-CN" sz="2000" i="1" baseline="-25000">
                <a:latin typeface="隶书" panose="02010509060101010101" pitchFamily="49" charset="-122"/>
                <a:ea typeface="隶书" panose="02010509060101010101" pitchFamily="49" charset="-122"/>
              </a:rPr>
              <a:t>m0</a:t>
            </a:r>
            <a:r>
              <a:rPr lang="en-US" altLang="zh-CN" sz="2000" i="1">
                <a:latin typeface="隶书" panose="02010509060101010101" pitchFamily="49" charset="-122"/>
                <a:ea typeface="隶书" panose="02010509060101010101" pitchFamily="49" charset="-122"/>
              </a:rPr>
              <a:t>+(</a:t>
            </a:r>
            <a:r>
              <a:rPr lang="en-US" altLang="zh-CN" sz="2000" i="1">
                <a:latin typeface="隶书" panose="02010509060101010101" pitchFamily="49" charset="-122"/>
                <a:ea typeface="隶书" panose="02010509060101010101" pitchFamily="49" charset="-122"/>
                <a:sym typeface="Symbol" panose="05050102010706020507" pitchFamily="18" charset="2"/>
              </a:rPr>
              <a:t></a:t>
            </a:r>
            <a:r>
              <a:rPr lang="en-US" altLang="zh-CN" sz="2000" i="1">
                <a:latin typeface="隶书" panose="02010509060101010101" pitchFamily="49" charset="-122"/>
                <a:ea typeface="隶书" panose="02010509060101010101" pitchFamily="49" charset="-122"/>
              </a:rPr>
              <a:t>C</a:t>
            </a:r>
            <a:r>
              <a:rPr lang="en-US" altLang="zh-CN" sz="2000" i="1" baseline="-25000">
                <a:latin typeface="隶书" panose="02010509060101010101" pitchFamily="49" charset="-122"/>
                <a:ea typeface="隶书" panose="02010509060101010101" pitchFamily="49" charset="-122"/>
              </a:rPr>
              <a:t>m</a:t>
            </a:r>
            <a:r>
              <a:rPr lang="en-US" altLang="zh-CN" sz="2000" i="1">
                <a:latin typeface="隶书" panose="02010509060101010101" pitchFamily="49" charset="-122"/>
                <a:ea typeface="隶书" panose="02010509060101010101" pitchFamily="49" charset="-122"/>
              </a:rPr>
              <a:t>/</a:t>
            </a:r>
            <a:r>
              <a:rPr lang="en-US" altLang="zh-CN" sz="2000" i="1">
                <a:latin typeface="隶书" panose="02010509060101010101" pitchFamily="49" charset="-122"/>
                <a:ea typeface="隶书" panose="02010509060101010101" pitchFamily="49" charset="-122"/>
                <a:sym typeface="Symbol" panose="05050102010706020507" pitchFamily="18" charset="2"/>
              </a:rPr>
              <a:t>)</a:t>
            </a:r>
            <a:r>
              <a:rPr lang="en-US" altLang="zh-CN" sz="2000" i="1" baseline="-25000">
                <a:latin typeface="隶书" panose="02010509060101010101" pitchFamily="49" charset="-122"/>
                <a:ea typeface="隶书" panose="02010509060101010101" pitchFamily="49" charset="-122"/>
              </a:rPr>
              <a:t>o</a:t>
            </a:r>
            <a:r>
              <a:rPr lang="en-US" altLang="zh-CN" sz="2000" i="1">
                <a:latin typeface="隶书" panose="02010509060101010101" pitchFamily="49" charset="-122"/>
                <a:ea typeface="隶书" panose="02010509060101010101" pitchFamily="49" charset="-122"/>
              </a:rPr>
              <a:t>(</a:t>
            </a:r>
            <a:r>
              <a:rPr lang="en-US" altLang="zh-CN" sz="2000" i="1">
                <a:latin typeface="隶书" panose="02010509060101010101" pitchFamily="49" charset="-122"/>
                <a:ea typeface="隶书" panose="02010509060101010101" pitchFamily="49" charset="-122"/>
                <a:sym typeface="Symbol" panose="05050102010706020507" pitchFamily="18" charset="2"/>
              </a:rPr>
              <a:t>-</a:t>
            </a:r>
            <a:r>
              <a:rPr lang="en-US" altLang="zh-CN" sz="2000" i="1" baseline="-25000">
                <a:latin typeface="隶书" panose="02010509060101010101" pitchFamily="49" charset="-122"/>
                <a:ea typeface="隶书" panose="02010509060101010101" pitchFamily="49" charset="-122"/>
                <a:sym typeface="Symbol" panose="05050102010706020507" pitchFamily="18" charset="2"/>
              </a:rPr>
              <a:t>0</a:t>
            </a:r>
            <a:r>
              <a:rPr lang="en-US" altLang="zh-CN" sz="2000" i="1">
                <a:latin typeface="隶书" panose="02010509060101010101" pitchFamily="49" charset="-122"/>
                <a:ea typeface="隶书" panose="02010509060101010101" pitchFamily="49" charset="-122"/>
                <a:sym typeface="Symbol" panose="05050102010706020507" pitchFamily="18" charset="2"/>
              </a:rPr>
              <a:t>)</a:t>
            </a:r>
          </a:p>
          <a:p>
            <a:pPr marL="0" indent="0" eaLnBrk="1" hangingPunct="1">
              <a:lnSpc>
                <a:spcPct val="90000"/>
              </a:lnSpc>
              <a:buFont typeface="Wingdings" panose="05000000000000000000" pitchFamily="2" charset="2"/>
              <a:buNone/>
            </a:pPr>
            <a:r>
              <a:rPr lang="en-US" altLang="zh-CN" sz="2000">
                <a:solidFill>
                  <a:srgbClr val="003399"/>
                </a:solidFill>
                <a:latin typeface="隶书" panose="02010509060101010101" pitchFamily="49" charset="-122"/>
                <a:ea typeface="隶书" panose="02010509060101010101" pitchFamily="49" charset="-122"/>
                <a:sym typeface="Symbol" panose="05050102010706020507" pitchFamily="18" charset="2"/>
              </a:rPr>
              <a:t>  </a:t>
            </a:r>
            <a:r>
              <a:rPr lang="en-US" altLang="zh-CN" sz="2000">
                <a:solidFill>
                  <a:srgbClr val="003399"/>
                </a:solidFill>
                <a:latin typeface="隶书" panose="02010509060101010101" pitchFamily="49" charset="-122"/>
                <a:ea typeface="隶书" panose="02010509060101010101" pitchFamily="49" charset="-122"/>
              </a:rPr>
              <a:t>(</a:t>
            </a:r>
            <a:r>
              <a:rPr lang="en-US" altLang="zh-CN" sz="20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i="1">
                <a:solidFill>
                  <a:srgbClr val="003399"/>
                </a:solidFill>
                <a:latin typeface="隶书" panose="02010509060101010101" pitchFamily="49" charset="-122"/>
                <a:ea typeface="隶书" panose="02010509060101010101" pitchFamily="49" charset="-122"/>
              </a:rPr>
              <a:t>C</a:t>
            </a:r>
            <a:r>
              <a:rPr lang="en-US" altLang="zh-CN" sz="2000" i="1" baseline="-25000">
                <a:solidFill>
                  <a:srgbClr val="003399"/>
                </a:solidFill>
                <a:latin typeface="隶书" panose="02010509060101010101" pitchFamily="49" charset="-122"/>
                <a:ea typeface="隶书" panose="02010509060101010101" pitchFamily="49" charset="-122"/>
              </a:rPr>
              <a:t>m</a:t>
            </a:r>
            <a:r>
              <a:rPr lang="en-US" altLang="zh-CN" sz="2000">
                <a:solidFill>
                  <a:srgbClr val="003399"/>
                </a:solidFill>
                <a:latin typeface="隶书" panose="02010509060101010101" pitchFamily="49" charset="-122"/>
                <a:ea typeface="隶书" panose="02010509060101010101" pitchFamily="49" charset="-122"/>
              </a:rPr>
              <a:t>/</a:t>
            </a:r>
            <a:r>
              <a:rPr lang="en-US" altLang="zh-CN" sz="20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000" baseline="-25000">
                <a:solidFill>
                  <a:srgbClr val="003399"/>
                </a:solidFill>
                <a:latin typeface="隶书" panose="02010509060101010101" pitchFamily="49" charset="-122"/>
                <a:ea typeface="隶书" panose="02010509060101010101" pitchFamily="49" charset="-122"/>
              </a:rPr>
              <a:t>o</a:t>
            </a:r>
            <a:r>
              <a:rPr lang="en-US" altLang="zh-CN" sz="2000">
                <a:solidFill>
                  <a:srgbClr val="003399"/>
                </a:solidFill>
                <a:latin typeface="Arial" panose="020B0604020202020204" pitchFamily="34" charset="0"/>
                <a:ea typeface="隶书" panose="02010509060101010101" pitchFamily="49" charset="-122"/>
              </a:rPr>
              <a:t>—</a:t>
            </a:r>
            <a:r>
              <a:rPr lang="en-US" altLang="zh-CN" sz="2000">
                <a:solidFill>
                  <a:srgbClr val="003399"/>
                </a:solidFill>
                <a:latin typeface="隶书" panose="02010509060101010101" pitchFamily="49" charset="-122"/>
                <a:ea typeface="隶书" panose="02010509060101010101" pitchFamily="49" charset="-122"/>
              </a:rPr>
              <a:t> o</a:t>
            </a:r>
            <a:r>
              <a:rPr lang="zh-CN" altLang="en-US" sz="2000">
                <a:solidFill>
                  <a:srgbClr val="003399"/>
                </a:solidFill>
                <a:latin typeface="隶书" panose="02010509060101010101" pitchFamily="49" charset="-122"/>
                <a:ea typeface="隶书" panose="02010509060101010101" pitchFamily="49" charset="-122"/>
              </a:rPr>
              <a:t>表示对前缘点取矩</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对前缘点的</a:t>
            </a:r>
            <a:r>
              <a:rPr lang="zh-CN" altLang="en-US" sz="2000">
                <a:solidFill>
                  <a:srgbClr val="990000"/>
                </a:solidFill>
                <a:latin typeface="隶书" panose="02010509060101010101" pitchFamily="49" charset="-122"/>
                <a:ea typeface="隶书" panose="02010509060101010101" pitchFamily="49" charset="-122"/>
              </a:rPr>
              <a:t>俯仰力矩导数，斜率</a:t>
            </a:r>
          </a:p>
        </p:txBody>
      </p:sp>
      <p:pic>
        <p:nvPicPr>
          <p:cNvPr id="36867" name="Picture 4">
            <a:extLst>
              <a:ext uri="{FF2B5EF4-FFF2-40B4-BE49-F238E27FC236}">
                <a16:creationId xmlns:a16="http://schemas.microsoft.com/office/drawing/2014/main" id="{7811CA08-536D-7276-5885-DE0CECCEA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3430588"/>
            <a:ext cx="2232025"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6868" name="直接连接符 5">
            <a:extLst>
              <a:ext uri="{FF2B5EF4-FFF2-40B4-BE49-F238E27FC236}">
                <a16:creationId xmlns:a16="http://schemas.microsoft.com/office/drawing/2014/main" id="{8CFF77E1-3609-5DCF-D6D6-F8390682430B}"/>
              </a:ext>
            </a:extLst>
          </p:cNvPr>
          <p:cNvCxnSpPr>
            <a:cxnSpLocks noChangeShapeType="1"/>
          </p:cNvCxnSpPr>
          <p:nvPr/>
        </p:nvCxnSpPr>
        <p:spPr bwMode="auto">
          <a:xfrm flipV="1">
            <a:off x="7143750" y="4649788"/>
            <a:ext cx="500063" cy="500062"/>
          </a:xfrm>
          <a:prstGeom prst="line">
            <a:avLst/>
          </a:prstGeom>
          <a:noFill/>
          <a:ln w="28575" algn="ctr">
            <a:solidFill>
              <a:srgbClr val="FF3300"/>
            </a:solidFill>
            <a:round/>
            <a:headEnd/>
            <a:tailEn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470B8430-FC00-7D82-E3F6-AC581937A183}"/>
              </a:ext>
            </a:extLst>
          </p:cNvPr>
          <p:cNvCxnSpPr/>
          <p:nvPr/>
        </p:nvCxnSpPr>
        <p:spPr>
          <a:xfrm>
            <a:off x="7286625" y="5649913"/>
            <a:ext cx="642938" cy="28575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E140DBB-5AB5-427F-4635-34E8D480645D}"/>
              </a:ext>
            </a:extLst>
          </p:cNvPr>
          <p:cNvCxnSpPr/>
          <p:nvPr/>
        </p:nvCxnSpPr>
        <p:spPr>
          <a:xfrm>
            <a:off x="7000875" y="5292725"/>
            <a:ext cx="214313" cy="158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 name="直接箭头连接符 2">
            <a:extLst>
              <a:ext uri="{FF2B5EF4-FFF2-40B4-BE49-F238E27FC236}">
                <a16:creationId xmlns:a16="http://schemas.microsoft.com/office/drawing/2014/main" id="{661A6546-C9AD-FF9A-DC38-EBF0180ABCE5}"/>
              </a:ext>
            </a:extLst>
          </p:cNvPr>
          <p:cNvCxnSpPr>
            <a:endCxn id="0" idx="0"/>
          </p:cNvCxnSpPr>
          <p:nvPr/>
        </p:nvCxnSpPr>
        <p:spPr>
          <a:xfrm flipV="1">
            <a:off x="7775575" y="3430588"/>
            <a:ext cx="0" cy="433387"/>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6872" name="TextBox 3">
            <a:extLst>
              <a:ext uri="{FF2B5EF4-FFF2-40B4-BE49-F238E27FC236}">
                <a16:creationId xmlns:a16="http://schemas.microsoft.com/office/drawing/2014/main" id="{F7192A82-9C79-308E-0D81-DB5514565A42}"/>
              </a:ext>
            </a:extLst>
          </p:cNvPr>
          <p:cNvSpPr txBox="1">
            <a:spLocks noChangeArrowheads="1"/>
          </p:cNvSpPr>
          <p:nvPr/>
        </p:nvSpPr>
        <p:spPr bwMode="auto">
          <a:xfrm>
            <a:off x="7775575" y="3359150"/>
            <a:ext cx="746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400">
                <a:solidFill>
                  <a:srgbClr val="FF0000"/>
                </a:solidFill>
                <a:latin typeface="Arial" panose="020B0604020202020204" pitchFamily="34" charset="0"/>
              </a:rPr>
              <a:t>升力</a:t>
            </a:r>
          </a:p>
        </p:txBody>
      </p:sp>
      <p:sp>
        <p:nvSpPr>
          <p:cNvPr id="36873" name="Rectangle 10">
            <a:extLst>
              <a:ext uri="{FF2B5EF4-FFF2-40B4-BE49-F238E27FC236}">
                <a16:creationId xmlns:a16="http://schemas.microsoft.com/office/drawing/2014/main" id="{75454329-F707-FA04-A89A-140DCFE3D6F4}"/>
              </a:ext>
            </a:extLst>
          </p:cNvPr>
          <p:cNvSpPr>
            <a:spLocks noChangeArrowheads="1"/>
          </p:cNvSpPr>
          <p:nvPr/>
        </p:nvSpPr>
        <p:spPr bwMode="auto">
          <a:xfrm>
            <a:off x="1150938" y="333375"/>
            <a:ext cx="7793037"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1 </a:t>
            </a:r>
            <a:r>
              <a:rPr lang="zh-CN" altLang="en-US" sz="4400">
                <a:solidFill>
                  <a:schemeClr val="tx2"/>
                </a:solidFill>
              </a:rPr>
              <a:t>机翼的俯仰力矩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7F87AF9E-0BD7-E1F5-B77F-C6F57CF19EDF}"/>
              </a:ext>
            </a:extLst>
          </p:cNvPr>
          <p:cNvSpPr>
            <a:spLocks noGrp="1" noChangeArrowheads="1"/>
          </p:cNvSpPr>
          <p:nvPr>
            <p:ph idx="4294967295"/>
          </p:nvPr>
        </p:nvSpPr>
        <p:spPr>
          <a:xfrm>
            <a:off x="142875" y="1484313"/>
            <a:ext cx="8821738" cy="4824412"/>
          </a:xfrm>
        </p:spPr>
        <p:txBody>
          <a:bodyPr>
            <a:normAutofit/>
          </a:bodyPr>
          <a:lstStyle/>
          <a:p>
            <a:pPr marL="0" indent="0" eaLnBrk="1" hangingPunct="1">
              <a:lnSpc>
                <a:spcPct val="90000"/>
              </a:lnSpc>
              <a:buFont typeface="Wingdings 2" panose="05020102010507070707" pitchFamily="18" charset="2"/>
              <a:buChar char=""/>
            </a:pPr>
            <a:r>
              <a:rPr lang="en-US" altLang="zh-CN" sz="2400" i="1">
                <a:solidFill>
                  <a:srgbClr val="003399"/>
                </a:solidFill>
                <a:latin typeface="隶书" panose="02010509060101010101" pitchFamily="49" charset="-122"/>
                <a:ea typeface="隶书" panose="02010509060101010101" pitchFamily="49" charset="-122"/>
              </a:rPr>
              <a:t>C</a:t>
            </a:r>
            <a:r>
              <a:rPr lang="en-US" altLang="zh-CN" sz="2400" i="1" baseline="-25000">
                <a:solidFill>
                  <a:srgbClr val="003399"/>
                </a:solidFill>
                <a:latin typeface="隶书" panose="02010509060101010101" pitchFamily="49" charset="-122"/>
                <a:ea typeface="隶书" panose="02010509060101010101" pitchFamily="49" charset="-122"/>
              </a:rPr>
              <a:t>L</a:t>
            </a:r>
            <a:r>
              <a:rPr lang="zh-CN" altLang="en-US" sz="2400">
                <a:solidFill>
                  <a:srgbClr val="003399"/>
                </a:solidFill>
                <a:latin typeface="隶书" panose="02010509060101010101" pitchFamily="49" charset="-122"/>
                <a:ea typeface="隶书" panose="02010509060101010101" pitchFamily="49" charset="-122"/>
              </a:rPr>
              <a:t>与</a:t>
            </a:r>
            <a:r>
              <a:rPr lang="en-US" altLang="zh-CN" sz="2400" i="1">
                <a:solidFill>
                  <a:srgbClr val="003399"/>
                </a:solidFill>
                <a:latin typeface="隶书" panose="02010509060101010101" pitchFamily="49" charset="-122"/>
                <a:ea typeface="隶书" panose="02010509060101010101" pitchFamily="49" charset="-122"/>
              </a:rPr>
              <a:t>C</a:t>
            </a:r>
            <a:r>
              <a:rPr lang="en-US" altLang="zh-CN" sz="2400" i="1" baseline="-25000">
                <a:solidFill>
                  <a:srgbClr val="003399"/>
                </a:solidFill>
                <a:latin typeface="隶书" panose="02010509060101010101" pitchFamily="49" charset="-122"/>
                <a:ea typeface="隶书" panose="02010509060101010101" pitchFamily="49" charset="-122"/>
              </a:rPr>
              <a:t>m</a:t>
            </a:r>
            <a:r>
              <a:rPr lang="zh-CN" altLang="en-US" sz="2400">
                <a:solidFill>
                  <a:srgbClr val="003399"/>
                </a:solidFill>
                <a:latin typeface="隶书" panose="02010509060101010101" pitchFamily="49" charset="-122"/>
                <a:ea typeface="隶书" panose="02010509060101010101" pitchFamily="49" charset="-122"/>
              </a:rPr>
              <a:t>都有</a:t>
            </a:r>
            <a:r>
              <a:rPr lang="zh-CN" altLang="en-US" sz="2400">
                <a:solidFill>
                  <a:srgbClr val="990000"/>
                </a:solidFill>
                <a:latin typeface="隶书" panose="02010509060101010101" pitchFamily="49" charset="-122"/>
                <a:ea typeface="隶书" panose="02010509060101010101" pitchFamily="49" charset="-122"/>
              </a:rPr>
              <a:t>线性特性</a:t>
            </a:r>
            <a:r>
              <a:rPr lang="zh-CN" altLang="en-US" sz="2400">
                <a:solidFill>
                  <a:srgbClr val="003399"/>
                </a:solidFill>
                <a:latin typeface="隶书" panose="02010509060101010101" pitchFamily="49" charset="-122"/>
                <a:ea typeface="隶书" panose="02010509060101010101" pitchFamily="49" charset="-122"/>
              </a:rPr>
              <a:t>，可以改变取矩点，寻找一个新的点：</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400" u="sng">
                <a:latin typeface="隶书" panose="02010509060101010101" pitchFamily="49" charset="-122"/>
                <a:ea typeface="隶书" panose="02010509060101010101" pitchFamily="49" charset="-122"/>
              </a:rPr>
              <a:t>迎角变化时，只有升力改变，而力矩不变</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取某点</a:t>
            </a:r>
            <a:r>
              <a:rPr lang="en-US" altLang="zh-CN" sz="2400">
                <a:solidFill>
                  <a:srgbClr val="003399"/>
                </a:solidFill>
                <a:latin typeface="隶书" panose="02010509060101010101" pitchFamily="49" charset="-122"/>
                <a:ea typeface="隶书" panose="02010509060101010101" pitchFamily="49" charset="-122"/>
              </a:rPr>
              <a:t>F</a:t>
            </a:r>
            <a:r>
              <a:rPr lang="zh-CN" altLang="en-US" sz="2400">
                <a:solidFill>
                  <a:srgbClr val="003399"/>
                </a:solidFill>
                <a:latin typeface="隶书" panose="02010509060101010101" pitchFamily="49" charset="-122"/>
                <a:ea typeface="隶书" panose="02010509060101010101" pitchFamily="49" charset="-122"/>
              </a:rPr>
              <a:t>：设力矩系数</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式中：      为无因次距离，进一步</a:t>
            </a:r>
          </a:p>
          <a:p>
            <a:pPr marL="0" indent="0" eaLnBrk="1" hangingPunct="1">
              <a:lnSpc>
                <a:spcPct val="90000"/>
              </a:lnSpc>
              <a:buFont typeface="Wingdings" panose="05000000000000000000" pitchFamily="2" charset="2"/>
              <a:buNone/>
            </a:pPr>
            <a:endParaRPr lang="zh-CN" altLang="en-US" sz="24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如果使</a:t>
            </a:r>
            <a:r>
              <a:rPr lang="en-US" altLang="zh-CN" sz="2400" i="1">
                <a:solidFill>
                  <a:srgbClr val="003399"/>
                </a:solidFill>
                <a:latin typeface="隶书" panose="02010509060101010101" pitchFamily="49" charset="-122"/>
                <a:ea typeface="隶书" panose="02010509060101010101" pitchFamily="49" charset="-122"/>
              </a:rPr>
              <a:t>C</a:t>
            </a:r>
            <a:r>
              <a:rPr lang="en-US" altLang="zh-CN" sz="2400" i="1" baseline="-25000">
                <a:solidFill>
                  <a:srgbClr val="003399"/>
                </a:solidFill>
                <a:latin typeface="隶书" panose="02010509060101010101" pitchFamily="49" charset="-122"/>
                <a:ea typeface="隶书" panose="02010509060101010101" pitchFamily="49" charset="-122"/>
              </a:rPr>
              <a:t>mF </a:t>
            </a:r>
            <a:r>
              <a:rPr lang="zh-CN" altLang="en-US" sz="2400">
                <a:solidFill>
                  <a:srgbClr val="003399"/>
                </a:solidFill>
                <a:latin typeface="隶书" panose="02010509060101010101" pitchFamily="49" charset="-122"/>
                <a:ea typeface="隶书" panose="02010509060101010101" pitchFamily="49" charset="-122"/>
              </a:rPr>
              <a:t>不随迎角改变，应满足</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因此可得</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即：只有</a:t>
            </a:r>
            <a:r>
              <a:rPr lang="en-US" altLang="zh-CN" sz="2400">
                <a:solidFill>
                  <a:srgbClr val="003399"/>
                </a:solidFill>
                <a:latin typeface="隶书" panose="02010509060101010101" pitchFamily="49" charset="-122"/>
                <a:ea typeface="隶书" panose="02010509060101010101" pitchFamily="49" charset="-122"/>
              </a:rPr>
              <a:t>(</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C</a:t>
            </a:r>
            <a:r>
              <a:rPr lang="en-US" altLang="zh-CN" sz="2400" baseline="-25000">
                <a:solidFill>
                  <a:srgbClr val="003399"/>
                </a:solidFill>
                <a:latin typeface="隶书" panose="02010509060101010101" pitchFamily="49" charset="-122"/>
                <a:ea typeface="隶书" panose="02010509060101010101" pitchFamily="49" charset="-122"/>
                <a:sym typeface="Symbol" panose="05050102010706020507" pitchFamily="18" charset="2"/>
              </a:rPr>
              <a:t>m</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zh-CN" altLang="en-US" sz="2400">
                <a:solidFill>
                  <a:srgbClr val="003399"/>
                </a:solidFill>
                <a:latin typeface="隶书" panose="02010509060101010101" pitchFamily="49" charset="-122"/>
                <a:ea typeface="隶书" panose="02010509060101010101" pitchFamily="49" charset="-122"/>
              </a:rPr>
              <a:t>与</a:t>
            </a:r>
            <a:r>
              <a:rPr lang="en-US" altLang="zh-CN" sz="2400">
                <a:solidFill>
                  <a:srgbClr val="003399"/>
                </a:solidFill>
                <a:latin typeface="隶书" panose="02010509060101010101" pitchFamily="49" charset="-122"/>
                <a:ea typeface="隶书" panose="02010509060101010101" pitchFamily="49" charset="-122"/>
              </a:rPr>
              <a:t>(</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C</a:t>
            </a:r>
            <a:r>
              <a:rPr lang="en-US" altLang="zh-CN" sz="2400" baseline="-25000">
                <a:solidFill>
                  <a:srgbClr val="003399"/>
                </a:solidFill>
                <a:latin typeface="隶书" panose="02010509060101010101" pitchFamily="49" charset="-122"/>
                <a:ea typeface="隶书" panose="02010509060101010101" pitchFamily="49" charset="-122"/>
                <a:sym typeface="Symbol" panose="05050102010706020507" pitchFamily="18" charset="2"/>
              </a:rPr>
              <a:t>L</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zh-CN" altLang="en-US"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zh-CN" altLang="en-US" sz="2400">
                <a:solidFill>
                  <a:srgbClr val="003399"/>
                </a:solidFill>
                <a:latin typeface="隶书" panose="02010509060101010101" pitchFamily="49" charset="-122"/>
                <a:ea typeface="隶书" panose="02010509060101010101" pitchFamily="49" charset="-122"/>
              </a:rPr>
              <a:t>都是常值时，   才是常值</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en-US" altLang="zh-CN" sz="2400">
                <a:solidFill>
                  <a:srgbClr val="003399"/>
                </a:solidFill>
                <a:latin typeface="隶书" panose="02010509060101010101" pitchFamily="49" charset="-122"/>
                <a:ea typeface="隶书" panose="02010509060101010101" pitchFamily="49" charset="-122"/>
              </a:rPr>
              <a:t>F</a:t>
            </a:r>
            <a:r>
              <a:rPr lang="zh-CN" altLang="en-US" sz="2400">
                <a:solidFill>
                  <a:srgbClr val="003399"/>
                </a:solidFill>
                <a:latin typeface="隶书" panose="02010509060101010101" pitchFamily="49" charset="-122"/>
                <a:ea typeface="隶书" panose="02010509060101010101" pitchFamily="49" charset="-122"/>
              </a:rPr>
              <a:t>点</a:t>
            </a:r>
            <a:r>
              <a:rPr lang="en-US" altLang="zh-CN" sz="2400">
                <a:solidFill>
                  <a:srgbClr val="003399"/>
                </a:solidFill>
                <a:latin typeface="Arial" panose="020B0604020202020204" pitchFamily="34" charset="0"/>
                <a:ea typeface="隶书" panose="02010509060101010101" pitchFamily="49" charset="-122"/>
              </a:rPr>
              <a:t>—</a:t>
            </a:r>
            <a:r>
              <a:rPr lang="zh-CN" altLang="en-US" sz="2400">
                <a:solidFill>
                  <a:srgbClr val="990000"/>
                </a:solidFill>
                <a:latin typeface="隶书" panose="02010509060101010101" pitchFamily="49" charset="-122"/>
                <a:ea typeface="隶书" panose="02010509060101010101" pitchFamily="49" charset="-122"/>
              </a:rPr>
              <a:t>焦点，增量升力作用点</a:t>
            </a:r>
          </a:p>
          <a:p>
            <a:pPr marL="0" indent="0" eaLnBrk="1" hangingPunct="1">
              <a:lnSpc>
                <a:spcPct val="90000"/>
              </a:lnSpc>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zh-CN" altLang="en-US" sz="2400">
                <a:latin typeface="隶书" panose="02010509060101010101" pitchFamily="49" charset="-122"/>
                <a:ea typeface="隶书" panose="02010509060101010101" pitchFamily="49" charset="-122"/>
              </a:rPr>
              <a:t>迎角增加时，该点上升力变化，俯仰力矩不变</a:t>
            </a:r>
            <a:endParaRPr lang="en-US" altLang="zh-CN" sz="2400">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r>
              <a:rPr lang="en-US" altLang="zh-CN" sz="2400">
                <a:latin typeface="隶书" panose="02010509060101010101" pitchFamily="49" charset="-122"/>
                <a:ea typeface="隶书" panose="02010509060101010101" pitchFamily="49" charset="-122"/>
              </a:rPr>
              <a:t>  </a:t>
            </a:r>
            <a:r>
              <a:rPr lang="zh-CN" altLang="en-US" sz="2000">
                <a:latin typeface="隶书" panose="02010509060101010101" pitchFamily="49" charset="-122"/>
                <a:ea typeface="隶书" panose="02010509060101010101" pitchFamily="49" charset="-122"/>
              </a:rPr>
              <a:t>（</a:t>
            </a:r>
            <a:r>
              <a:rPr lang="zh-CN" altLang="en-US" sz="2000" u="sng">
                <a:latin typeface="隶书" panose="02010509060101010101" pitchFamily="49" charset="-122"/>
                <a:ea typeface="隶书" panose="02010509060101010101" pitchFamily="49" charset="-122"/>
              </a:rPr>
              <a:t>仅为了引出焦点的概念，不是飞机真实的力矩系数</a:t>
            </a:r>
            <a:r>
              <a:rPr lang="zh-CN" altLang="en-US" sz="2000">
                <a:latin typeface="隶书" panose="02010509060101010101" pitchFamily="49" charset="-122"/>
                <a:ea typeface="隶书" panose="02010509060101010101" pitchFamily="49" charset="-122"/>
              </a:rPr>
              <a:t>）</a:t>
            </a:r>
          </a:p>
        </p:txBody>
      </p:sp>
      <p:pic>
        <p:nvPicPr>
          <p:cNvPr id="37891" name="Picture 4">
            <a:extLst>
              <a:ext uri="{FF2B5EF4-FFF2-40B4-BE49-F238E27FC236}">
                <a16:creationId xmlns:a16="http://schemas.microsoft.com/office/drawing/2014/main" id="{4B46BD24-9680-9295-93FA-E8993BFFC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2112963"/>
            <a:ext cx="2916237"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0">
            <a:extLst>
              <a:ext uri="{FF2B5EF4-FFF2-40B4-BE49-F238E27FC236}">
                <a16:creationId xmlns:a16="http://schemas.microsoft.com/office/drawing/2014/main" id="{5B9DEC93-35DD-4DC3-3CD1-677742F388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7938" y="4286250"/>
            <a:ext cx="285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29">
            <a:extLst>
              <a:ext uri="{FF2B5EF4-FFF2-40B4-BE49-F238E27FC236}">
                <a16:creationId xmlns:a16="http://schemas.microsoft.com/office/drawing/2014/main" id="{81657DA5-A88E-D183-EEF3-CC78E3A3AD3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3313" y="2335213"/>
            <a:ext cx="15716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32">
            <a:extLst>
              <a:ext uri="{FF2B5EF4-FFF2-40B4-BE49-F238E27FC236}">
                <a16:creationId xmlns:a16="http://schemas.microsoft.com/office/drawing/2014/main" id="{8D992402-091D-16AC-18F4-A615CEEC1AB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65263" y="2771775"/>
            <a:ext cx="857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34">
            <a:extLst>
              <a:ext uri="{FF2B5EF4-FFF2-40B4-BE49-F238E27FC236}">
                <a16:creationId xmlns:a16="http://schemas.microsoft.com/office/drawing/2014/main" id="{ACE5617D-3D51-AB1E-FB6B-032CF364A1B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1088" y="3071813"/>
            <a:ext cx="40100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37">
            <a:extLst>
              <a:ext uri="{FF2B5EF4-FFF2-40B4-BE49-F238E27FC236}">
                <a16:creationId xmlns:a16="http://schemas.microsoft.com/office/drawing/2014/main" id="{97785BF2-AFA5-11DB-8E37-4E73C2CEDCD8}"/>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1450" y="3786188"/>
            <a:ext cx="928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39">
            <a:extLst>
              <a:ext uri="{FF2B5EF4-FFF2-40B4-BE49-F238E27FC236}">
                <a16:creationId xmlns:a16="http://schemas.microsoft.com/office/drawing/2014/main" id="{0C81D100-FA8D-F25A-3954-FC7695CCDD24}"/>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3929063"/>
            <a:ext cx="21431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Rectangle 39">
            <a:extLst>
              <a:ext uri="{FF2B5EF4-FFF2-40B4-BE49-F238E27FC236}">
                <a16:creationId xmlns:a16="http://schemas.microsoft.com/office/drawing/2014/main" id="{AF273583-2F39-D611-0CC4-DBEB782941CF}"/>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1 </a:t>
            </a:r>
            <a:r>
              <a:rPr lang="zh-CN" altLang="en-US" sz="4400">
                <a:solidFill>
                  <a:schemeClr val="tx2"/>
                </a:solidFill>
              </a:rPr>
              <a:t>机翼的俯仰力矩</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599A209-3531-71F7-74FE-EF37D419F831}"/>
              </a:ext>
            </a:extLst>
          </p:cNvPr>
          <p:cNvSpPr>
            <a:spLocks noGrp="1" noChangeArrowheads="1"/>
          </p:cNvSpPr>
          <p:nvPr>
            <p:ph type="title" idx="4294967295"/>
          </p:nvPr>
        </p:nvSpPr>
        <p:spPr>
          <a:xfrm>
            <a:off x="428625" y="142875"/>
            <a:ext cx="8229600" cy="476250"/>
          </a:xfrm>
        </p:spPr>
        <p:txBody>
          <a:bodyPr anchor="ctr">
            <a:noAutofit/>
          </a:bodyPr>
          <a:lstStyle/>
          <a:p>
            <a:pPr eaLnBrk="1" hangingPunct="1"/>
            <a:r>
              <a:rPr lang="zh-CN" altLang="en-US" sz="2800" b="0">
                <a:solidFill>
                  <a:srgbClr val="99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800" b="0">
                <a:solidFill>
                  <a:srgbClr val="99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2</a:t>
            </a:r>
            <a:r>
              <a:rPr lang="zh-CN" altLang="en-US" sz="2800" b="0">
                <a:solidFill>
                  <a:srgbClr val="99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）三维机翼的气动力矩</a:t>
            </a:r>
          </a:p>
        </p:txBody>
      </p:sp>
      <p:sp>
        <p:nvSpPr>
          <p:cNvPr id="38915" name="Rectangle 3">
            <a:extLst>
              <a:ext uri="{FF2B5EF4-FFF2-40B4-BE49-F238E27FC236}">
                <a16:creationId xmlns:a16="http://schemas.microsoft.com/office/drawing/2014/main" id="{D10090D7-C03F-293C-0B53-C669E03018B0}"/>
              </a:ext>
            </a:extLst>
          </p:cNvPr>
          <p:cNvSpPr>
            <a:spLocks noGrp="1" noChangeArrowheads="1"/>
          </p:cNvSpPr>
          <p:nvPr>
            <p:ph type="body" sz="half" idx="4294967295"/>
          </p:nvPr>
        </p:nvSpPr>
        <p:spPr>
          <a:xfrm>
            <a:off x="0" y="620713"/>
            <a:ext cx="8964613" cy="6165850"/>
          </a:xfrm>
        </p:spPr>
        <p:txBody>
          <a:bodyPr/>
          <a:lstStyle/>
          <a:p>
            <a:pPr marL="0" indent="0" eaLnBrk="1" hangingPunct="1">
              <a:lnSpc>
                <a:spcPct val="80000"/>
              </a:lnSpc>
              <a:buFont typeface="Wingdings 2" panose="05020102010507070707" pitchFamily="18" charset="2"/>
              <a:buChar char=""/>
            </a:pPr>
            <a:r>
              <a:rPr lang="zh-CN" altLang="en-US" sz="2000">
                <a:solidFill>
                  <a:srgbClr val="990000"/>
                </a:solidFill>
                <a:latin typeface="隶书" panose="02010509060101010101" pitchFamily="49" charset="-122"/>
                <a:ea typeface="隶书" panose="02010509060101010101" pitchFamily="49" charset="-122"/>
              </a:rPr>
              <a:t>三维机翼：机翼展长取</a:t>
            </a:r>
            <a:r>
              <a:rPr lang="en-US" altLang="zh-CN" sz="2000" i="1">
                <a:solidFill>
                  <a:srgbClr val="990000"/>
                </a:solidFill>
                <a:latin typeface="隶书" panose="02010509060101010101" pitchFamily="49" charset="-122"/>
                <a:ea typeface="隶书" panose="02010509060101010101" pitchFamily="49" charset="-122"/>
              </a:rPr>
              <a:t>C</a:t>
            </a:r>
            <a:r>
              <a:rPr lang="en-US" altLang="zh-CN" sz="2000" i="1" baseline="-25000">
                <a:solidFill>
                  <a:srgbClr val="990000"/>
                </a:solidFill>
                <a:latin typeface="隶书" panose="02010509060101010101" pitchFamily="49" charset="-122"/>
                <a:ea typeface="隶书" panose="02010509060101010101" pitchFamily="49" charset="-122"/>
              </a:rPr>
              <a:t>A </a:t>
            </a:r>
            <a:r>
              <a:rPr lang="en-US" altLang="zh-CN" sz="2000">
                <a:solidFill>
                  <a:srgbClr val="990000"/>
                </a:solidFill>
                <a:latin typeface="Arial" panose="020B0604020202020204" pitchFamily="34" charset="0"/>
                <a:ea typeface="隶书" panose="02010509060101010101" pitchFamily="49" charset="-122"/>
              </a:rPr>
              <a:t>—</a:t>
            </a:r>
            <a:r>
              <a:rPr lang="zh-CN" altLang="en-US" sz="2000">
                <a:solidFill>
                  <a:srgbClr val="990000"/>
                </a:solidFill>
                <a:latin typeface="隶书" panose="02010509060101010101" pitchFamily="49" charset="-122"/>
                <a:ea typeface="隶书" panose="02010509060101010101" pitchFamily="49" charset="-122"/>
              </a:rPr>
              <a:t>平均气动弦</a:t>
            </a:r>
          </a:p>
          <a:p>
            <a:pPr marL="0" indent="0" eaLnBrk="1" hangingPunct="1">
              <a:lnSpc>
                <a:spcPct val="80000"/>
              </a:lnSpc>
              <a:buFont typeface="Wingdings 2" panose="05020102010507070707" pitchFamily="18" charset="2"/>
              <a:buChar char=""/>
            </a:pPr>
            <a:r>
              <a:rPr lang="zh-CN" altLang="en-US" sz="2000">
                <a:solidFill>
                  <a:srgbClr val="003399"/>
                </a:solidFill>
                <a:latin typeface="隶书" panose="02010509060101010101" pitchFamily="49" charset="-122"/>
                <a:ea typeface="隶书" panose="02010509060101010101" pitchFamily="49" charset="-122"/>
              </a:rPr>
              <a:t>三维机翼的焦点：</a:t>
            </a:r>
            <a:r>
              <a:rPr lang="zh-CN" altLang="en-US" sz="2000">
                <a:latin typeface="隶书" panose="02010509060101010101" pitchFamily="49" charset="-122"/>
                <a:ea typeface="隶书" panose="02010509060101010101" pitchFamily="49" charset="-122"/>
              </a:rPr>
              <a:t>亚音速：</a:t>
            </a:r>
          </a:p>
          <a:p>
            <a:pPr marL="0" indent="0" eaLnBrk="1" hangingPunct="1">
              <a:lnSpc>
                <a:spcPct val="80000"/>
              </a:lnSpc>
              <a:buFont typeface="Wingdings" panose="05000000000000000000" pitchFamily="2" charset="2"/>
              <a:buNone/>
            </a:pPr>
            <a:r>
              <a:rPr lang="zh-CN" altLang="en-US" sz="2000">
                <a:latin typeface="隶书" panose="02010509060101010101" pitchFamily="49" charset="-122"/>
                <a:ea typeface="隶书" panose="02010509060101010101" pitchFamily="49" charset="-122"/>
              </a:rPr>
              <a:t>  大后掠角、小展弦比等因素对焦点位置有较大影响</a:t>
            </a:r>
          </a:p>
          <a:p>
            <a:pPr marL="0" indent="0" eaLnBrk="1" hangingPunct="1">
              <a:lnSpc>
                <a:spcPct val="80000"/>
              </a:lnSpc>
              <a:buFont typeface="Wingdings 2" panose="05020102010507070707" pitchFamily="18" charset="2"/>
              <a:buChar char=""/>
            </a:pPr>
            <a:r>
              <a:rPr lang="zh-CN" altLang="en-US" sz="2000">
                <a:solidFill>
                  <a:srgbClr val="003399"/>
                </a:solidFill>
                <a:latin typeface="隶书" panose="02010509060101010101" pitchFamily="49" charset="-122"/>
                <a:ea typeface="隶书" panose="02010509060101010101" pitchFamily="49" charset="-122"/>
              </a:rPr>
              <a:t>三维机翼的俯仰力矩：由焦点得出</a:t>
            </a:r>
            <a:r>
              <a:rPr lang="zh-CN" altLang="en-US" sz="2000">
                <a:latin typeface="隶书" panose="02010509060101010101" pitchFamily="49" charset="-122"/>
                <a:ea typeface="隶书" panose="02010509060101010101" pitchFamily="49" charset="-122"/>
              </a:rPr>
              <a:t> </a:t>
            </a:r>
          </a:p>
          <a:p>
            <a:pPr marL="0" indent="0" eaLnBrk="1" hangingPunct="1">
              <a:lnSpc>
                <a:spcPct val="80000"/>
              </a:lnSpc>
              <a:buFont typeface="Wingdings" panose="05000000000000000000" pitchFamily="2" charset="2"/>
              <a:buNone/>
            </a:pPr>
            <a:r>
              <a:rPr lang="zh-CN" altLang="en-US" sz="2000">
                <a:solidFill>
                  <a:srgbClr val="003399"/>
                </a:solidFill>
                <a:ea typeface="隶书" panose="02010509060101010101" pitchFamily="49" charset="-122"/>
              </a:rPr>
              <a:t>     设飞机质心与平均气动弦前缘点的距离为</a:t>
            </a:r>
            <a:r>
              <a:rPr lang="en-US" altLang="zh-CN" sz="2000">
                <a:solidFill>
                  <a:srgbClr val="003399"/>
                </a:solidFill>
                <a:ea typeface="隶书" panose="02010509060101010101" pitchFamily="49" charset="-122"/>
              </a:rPr>
              <a:t>X</a:t>
            </a:r>
            <a:r>
              <a:rPr lang="en-US" altLang="zh-CN" sz="2000" baseline="-25000">
                <a:solidFill>
                  <a:srgbClr val="003399"/>
                </a:solidFill>
                <a:ea typeface="隶书" panose="02010509060101010101" pitchFamily="49" charset="-122"/>
              </a:rPr>
              <a:t>c.g.</a:t>
            </a:r>
            <a:r>
              <a:rPr lang="en-US" altLang="zh-CN" sz="2000"/>
              <a:t> </a:t>
            </a:r>
          </a:p>
          <a:p>
            <a:pPr marL="0" indent="0" eaLnBrk="1" hangingPunct="1">
              <a:lnSpc>
                <a:spcPct val="80000"/>
              </a:lnSpc>
              <a:buFont typeface="Wingdings" panose="05000000000000000000" pitchFamily="2" charset="2"/>
              <a:buNone/>
            </a:pPr>
            <a:r>
              <a:rPr lang="zh-CN" altLang="en-US" sz="2000">
                <a:solidFill>
                  <a:srgbClr val="003399"/>
                </a:solidFill>
                <a:ea typeface="隶书" panose="02010509060101010101" pitchFamily="49" charset="-122"/>
              </a:rPr>
              <a:t>     令：</a:t>
            </a:r>
          </a:p>
          <a:p>
            <a:pPr marL="0" indent="0" eaLnBrk="1" hangingPunct="1">
              <a:lnSpc>
                <a:spcPct val="80000"/>
              </a:lnSpc>
              <a:buFont typeface="Wingdings" panose="05000000000000000000" pitchFamily="2" charset="2"/>
              <a:buNone/>
            </a:pPr>
            <a:endParaRPr lang="zh-CN" altLang="en-US" sz="2000">
              <a:solidFill>
                <a:srgbClr val="003399"/>
              </a:solidFill>
              <a:ea typeface="隶书" panose="02010509060101010101" pitchFamily="49" charset="-122"/>
            </a:endParaRPr>
          </a:p>
          <a:p>
            <a:pPr marL="0" indent="0" eaLnBrk="1" hangingPunct="1">
              <a:lnSpc>
                <a:spcPct val="80000"/>
              </a:lnSpc>
              <a:buFont typeface="Wingdings" panose="05000000000000000000" pitchFamily="2" charset="2"/>
              <a:buNone/>
            </a:pPr>
            <a:r>
              <a:rPr lang="zh-CN" altLang="en-US" sz="2000">
                <a:solidFill>
                  <a:srgbClr val="003399"/>
                </a:solidFill>
                <a:ea typeface="隶书" panose="02010509060101010101" pitchFamily="49" charset="-122"/>
              </a:rPr>
              <a:t>    对质心的力矩系数为</a:t>
            </a:r>
          </a:p>
          <a:p>
            <a:pPr marL="0" indent="0" eaLnBrk="1" hangingPunct="1">
              <a:lnSpc>
                <a:spcPct val="80000"/>
              </a:lnSpc>
              <a:buFont typeface="Wingdings" panose="05000000000000000000" pitchFamily="2" charset="2"/>
              <a:buNone/>
            </a:pPr>
            <a:r>
              <a:rPr lang="zh-CN" altLang="en-US" sz="2000">
                <a:solidFill>
                  <a:srgbClr val="003399"/>
                </a:solidFill>
                <a:ea typeface="隶书" panose="02010509060101010101" pitchFamily="49" charset="-122"/>
              </a:rPr>
              <a:t>    由于焦点到前缘的距离与质心到前缘的距离都是常值</a:t>
            </a:r>
          </a:p>
          <a:p>
            <a:pPr marL="0" indent="0" eaLnBrk="1" hangingPunct="1">
              <a:lnSpc>
                <a:spcPct val="80000"/>
              </a:lnSpc>
              <a:buFont typeface="Wingdings" panose="05000000000000000000" pitchFamily="2" charset="2"/>
              <a:buNone/>
            </a:pPr>
            <a:r>
              <a:rPr lang="zh-CN" altLang="en-US" sz="2000">
                <a:solidFill>
                  <a:srgbClr val="003399"/>
                </a:solidFill>
                <a:ea typeface="隶书" panose="02010509060101010101" pitchFamily="49" charset="-122"/>
              </a:rPr>
              <a:t>    所以俯仰力矩系数可用线性描述</a:t>
            </a:r>
            <a:r>
              <a:rPr lang="zh-CN" altLang="en-US" sz="2000"/>
              <a:t> </a:t>
            </a:r>
          </a:p>
          <a:p>
            <a:pPr marL="0" indent="0" eaLnBrk="1" hangingPunct="1">
              <a:lnSpc>
                <a:spcPct val="80000"/>
              </a:lnSpc>
              <a:buFont typeface="Wingdings 2" panose="05020102010507070707" pitchFamily="18" charset="2"/>
              <a:buChar char=""/>
            </a:pPr>
            <a:r>
              <a:rPr lang="zh-CN" altLang="en-US" sz="2000">
                <a:solidFill>
                  <a:srgbClr val="006666"/>
                </a:solidFill>
                <a:ea typeface="隶书" panose="02010509060101010101" pitchFamily="49" charset="-122"/>
              </a:rPr>
              <a:t> 质心在焦点之前，</a:t>
            </a:r>
            <a:r>
              <a:rPr lang="zh-CN" altLang="en-US" sz="2000"/>
              <a:t>              </a:t>
            </a:r>
            <a:endParaRPr lang="en-US" altLang="zh-CN" sz="2000"/>
          </a:p>
          <a:p>
            <a:pPr marL="0" indent="0" eaLnBrk="1" hangingPunct="1">
              <a:lnSpc>
                <a:spcPct val="80000"/>
              </a:lnSpc>
              <a:buFont typeface="Wingdings" panose="05000000000000000000" pitchFamily="2" charset="2"/>
              <a:buNone/>
            </a:pPr>
            <a:r>
              <a:rPr lang="en-US" altLang="zh-CN" sz="2000">
                <a:solidFill>
                  <a:srgbClr val="006666"/>
                </a:solidFill>
                <a:ea typeface="隶书" panose="02010509060101010101" pitchFamily="49" charset="-122"/>
              </a:rPr>
              <a:t>   </a:t>
            </a:r>
            <a:r>
              <a:rPr lang="zh-CN" altLang="en-US" sz="2000">
                <a:solidFill>
                  <a:srgbClr val="006666"/>
                </a:solidFill>
                <a:ea typeface="隶书" panose="02010509060101010101" pitchFamily="49" charset="-122"/>
              </a:rPr>
              <a:t>迎角</a:t>
            </a:r>
            <a:r>
              <a:rPr lang="zh-CN" altLang="en-US" sz="2000">
                <a:solidFill>
                  <a:srgbClr val="006666"/>
                </a:solidFill>
                <a:ea typeface="隶书" panose="02010509060101010101" pitchFamily="49" charset="-122"/>
                <a:sym typeface="Symbol" panose="05050102010706020507" pitchFamily="18" charset="2"/>
              </a:rPr>
              <a:t></a:t>
            </a:r>
            <a:r>
              <a:rPr lang="zh-CN" altLang="en-US" sz="2000">
                <a:solidFill>
                  <a:srgbClr val="006666"/>
                </a:solidFill>
                <a:ea typeface="隶书" panose="02010509060101010101" pitchFamily="49" charset="-122"/>
              </a:rPr>
              <a:t>，升力增量作用在焦点上</a:t>
            </a:r>
            <a:r>
              <a:rPr lang="en-US" altLang="zh-CN" sz="2000">
                <a:solidFill>
                  <a:srgbClr val="006666"/>
                </a:solidFill>
                <a:ea typeface="隶书" panose="02010509060101010101" pitchFamily="49" charset="-122"/>
              </a:rPr>
              <a:t>,</a:t>
            </a:r>
            <a:r>
              <a:rPr lang="zh-CN" altLang="en-US" sz="2000">
                <a:solidFill>
                  <a:srgbClr val="006666"/>
                </a:solidFill>
                <a:ea typeface="隶书" panose="02010509060101010101" pitchFamily="49" charset="-122"/>
              </a:rPr>
              <a:t>产生低头力矩</a:t>
            </a:r>
            <a:r>
              <a:rPr lang="en-US" altLang="zh-CN" sz="2000">
                <a:solidFill>
                  <a:srgbClr val="006666"/>
                </a:solidFill>
                <a:ea typeface="隶书" panose="02010509060101010101" pitchFamily="49" charset="-122"/>
              </a:rPr>
              <a:t>M&lt;0,</a:t>
            </a:r>
            <a:r>
              <a:rPr lang="en-US" altLang="zh-CN" sz="2000">
                <a:solidFill>
                  <a:srgbClr val="006666"/>
                </a:solidFill>
                <a:ea typeface="隶书" panose="02010509060101010101" pitchFamily="49" charset="-122"/>
                <a:sym typeface="Symbol" panose="05050102010706020507" pitchFamily="18" charset="2"/>
              </a:rPr>
              <a:t></a:t>
            </a:r>
            <a:r>
              <a:rPr lang="zh-CN" altLang="en-US" sz="2000">
                <a:solidFill>
                  <a:srgbClr val="006666"/>
                </a:solidFill>
                <a:ea typeface="隶书" panose="02010509060101010101" pitchFamily="49" charset="-122"/>
                <a:sym typeface="Symbol" panose="05050102010706020507" pitchFamily="18" charset="2"/>
              </a:rPr>
              <a:t>使迎角，减小升力，</a:t>
            </a:r>
            <a:r>
              <a:rPr lang="zh-CN" altLang="en-US" sz="2000">
                <a:solidFill>
                  <a:srgbClr val="FF3300"/>
                </a:solidFill>
                <a:ea typeface="隶书" panose="02010509060101010101" pitchFamily="49" charset="-122"/>
                <a:sym typeface="Symbol" panose="05050102010706020507" pitchFamily="18" charset="2"/>
              </a:rPr>
              <a:t>稳定作用</a:t>
            </a:r>
          </a:p>
          <a:p>
            <a:pPr marL="0" indent="0" eaLnBrk="1" hangingPunct="1">
              <a:lnSpc>
                <a:spcPct val="80000"/>
              </a:lnSpc>
              <a:buFont typeface="Wingdings 2" panose="05020102010507070707" pitchFamily="18" charset="2"/>
              <a:buChar char=""/>
            </a:pPr>
            <a:r>
              <a:rPr lang="zh-CN" altLang="en-US" sz="2000">
                <a:ea typeface="隶书" panose="02010509060101010101" pitchFamily="49" charset="-122"/>
                <a:sym typeface="Symbol" panose="05050102010706020507" pitchFamily="18" charset="2"/>
              </a:rPr>
              <a:t>反之，</a:t>
            </a:r>
            <a:r>
              <a:rPr lang="zh-CN" altLang="en-US" sz="2000">
                <a:ea typeface="隶书" panose="02010509060101010101" pitchFamily="49" charset="-122"/>
              </a:rPr>
              <a:t>质心在焦点之后，             </a:t>
            </a:r>
            <a:endParaRPr lang="en-US" altLang="zh-CN" sz="2000">
              <a:ea typeface="隶书" panose="02010509060101010101" pitchFamily="49" charset="-122"/>
            </a:endParaRPr>
          </a:p>
          <a:p>
            <a:pPr marL="0" indent="0" eaLnBrk="1" hangingPunct="1">
              <a:lnSpc>
                <a:spcPct val="80000"/>
              </a:lnSpc>
              <a:buFont typeface="Wingdings 2" panose="05020102010507070707" pitchFamily="18" charset="2"/>
              <a:buNone/>
            </a:pPr>
            <a:r>
              <a:rPr lang="en-US" altLang="zh-CN" sz="2000">
                <a:ea typeface="隶书" panose="02010509060101010101" pitchFamily="49" charset="-122"/>
              </a:rPr>
              <a:t>     </a:t>
            </a:r>
            <a:r>
              <a:rPr lang="zh-CN" altLang="en-US" sz="2000">
                <a:ea typeface="隶书" panose="02010509060101010101" pitchFamily="49" charset="-122"/>
              </a:rPr>
              <a:t>迎角</a:t>
            </a:r>
            <a:r>
              <a:rPr lang="zh-CN" altLang="en-US" sz="2000">
                <a:ea typeface="隶书" panose="02010509060101010101" pitchFamily="49" charset="-122"/>
                <a:sym typeface="Symbol" panose="05050102010706020507" pitchFamily="18" charset="2"/>
              </a:rPr>
              <a:t></a:t>
            </a:r>
            <a:r>
              <a:rPr lang="zh-CN" altLang="en-US" sz="2000">
                <a:ea typeface="隶书" panose="02010509060101010101" pitchFamily="49" charset="-122"/>
              </a:rPr>
              <a:t>，升力增量</a:t>
            </a:r>
            <a:r>
              <a:rPr lang="zh-CN" altLang="en-US" sz="2000">
                <a:ea typeface="隶书" panose="02010509060101010101" pitchFamily="49" charset="-122"/>
                <a:sym typeface="Symbol" panose="05050102010706020507" pitchFamily="18" charset="2"/>
              </a:rPr>
              <a:t>，</a:t>
            </a:r>
            <a:r>
              <a:rPr lang="zh-CN" altLang="en-US" sz="2000">
                <a:ea typeface="隶书" panose="02010509060101010101" pitchFamily="49" charset="-122"/>
              </a:rPr>
              <a:t>产生抬头力矩</a:t>
            </a:r>
            <a:r>
              <a:rPr lang="en-US" altLang="zh-CN" sz="2000">
                <a:ea typeface="隶书" panose="02010509060101010101" pitchFamily="49" charset="-122"/>
              </a:rPr>
              <a:t>M&gt;0,</a:t>
            </a:r>
            <a:r>
              <a:rPr lang="en-US" altLang="zh-CN" sz="2000">
                <a:ea typeface="隶书" panose="02010509060101010101" pitchFamily="49" charset="-122"/>
                <a:sym typeface="Symbol" panose="05050102010706020507" pitchFamily="18" charset="2"/>
              </a:rPr>
              <a:t></a:t>
            </a:r>
            <a:r>
              <a:rPr lang="zh-CN" altLang="en-US" sz="2000">
                <a:ea typeface="隶书" panose="02010509060101010101" pitchFamily="49" charset="-122"/>
                <a:sym typeface="Symbol" panose="05050102010706020507" pitchFamily="18" charset="2"/>
              </a:rPr>
              <a:t>使迎角继续 ，</a:t>
            </a:r>
            <a:r>
              <a:rPr lang="zh-CN" altLang="en-US" sz="2000">
                <a:solidFill>
                  <a:srgbClr val="FF3300"/>
                </a:solidFill>
                <a:ea typeface="隶书" panose="02010509060101010101" pitchFamily="49" charset="-122"/>
                <a:sym typeface="Symbol" panose="05050102010706020507" pitchFamily="18" charset="2"/>
              </a:rPr>
              <a:t>不稳定作用</a:t>
            </a:r>
          </a:p>
          <a:p>
            <a:pPr marL="0" indent="0" eaLnBrk="1" hangingPunct="1">
              <a:lnSpc>
                <a:spcPct val="80000"/>
              </a:lnSpc>
              <a:buFont typeface="Wingdings 2" panose="05020102010507070707" pitchFamily="18" charset="2"/>
              <a:buChar char=""/>
            </a:pPr>
            <a:r>
              <a:rPr lang="zh-CN" altLang="en-US" sz="2000" u="sng">
                <a:solidFill>
                  <a:srgbClr val="FF3300"/>
                </a:solidFill>
                <a:ea typeface="隶书" panose="02010509060101010101" pitchFamily="49" charset="-122"/>
                <a:sym typeface="Symbol" panose="05050102010706020507" pitchFamily="18" charset="2"/>
              </a:rPr>
              <a:t>焦点位置决定了飞机的静稳定性</a:t>
            </a:r>
          </a:p>
          <a:p>
            <a:pPr marL="0" indent="0" eaLnBrk="1" hangingPunct="1">
              <a:lnSpc>
                <a:spcPct val="80000"/>
              </a:lnSpc>
              <a:buFont typeface="Wingdings 2" panose="05020102010507070707" pitchFamily="18" charset="2"/>
              <a:buChar char=""/>
            </a:pPr>
            <a:r>
              <a:rPr lang="zh-CN" altLang="en-US" sz="2000">
                <a:solidFill>
                  <a:srgbClr val="003399"/>
                </a:solidFill>
                <a:ea typeface="隶书" panose="02010509060101010101" pitchFamily="49" charset="-122"/>
                <a:sym typeface="Symbol" panose="05050102010706020507" pitchFamily="18" charset="2"/>
              </a:rPr>
              <a:t>飞机俯仰力矩                                                俯仰力矩系数 </a:t>
            </a:r>
            <a:r>
              <a:rPr lang="en-US" altLang="zh-CN" sz="2000" i="1">
                <a:solidFill>
                  <a:srgbClr val="003399"/>
                </a:solidFill>
                <a:ea typeface="隶书" panose="02010509060101010101" pitchFamily="49" charset="-122"/>
                <a:sym typeface="Symbol" panose="05050102010706020507" pitchFamily="18" charset="2"/>
              </a:rPr>
              <a:t>C</a:t>
            </a:r>
            <a:r>
              <a:rPr lang="en-US" altLang="zh-CN" sz="2000" i="1" baseline="-25000">
                <a:solidFill>
                  <a:srgbClr val="003399"/>
                </a:solidFill>
                <a:ea typeface="隶书" panose="02010509060101010101" pitchFamily="49" charset="-122"/>
                <a:sym typeface="Symbol" panose="05050102010706020507" pitchFamily="18" charset="2"/>
              </a:rPr>
              <a:t>m</a:t>
            </a:r>
            <a:r>
              <a:rPr lang="en-US" altLang="zh-CN" sz="2000" i="1">
                <a:solidFill>
                  <a:srgbClr val="003399"/>
                </a:solidFill>
                <a:ea typeface="隶书" panose="02010509060101010101" pitchFamily="49" charset="-122"/>
                <a:sym typeface="Symbol" panose="05050102010706020507" pitchFamily="18" charset="2"/>
              </a:rPr>
              <a:t>&lt;0</a:t>
            </a:r>
            <a:r>
              <a:rPr lang="zh-CN" altLang="en-US" sz="2000" i="1">
                <a:solidFill>
                  <a:srgbClr val="003399"/>
                </a:solidFill>
                <a:ea typeface="隶书" panose="02010509060101010101" pitchFamily="49" charset="-122"/>
                <a:sym typeface="Symbol" panose="05050102010706020507" pitchFamily="18" charset="2"/>
              </a:rPr>
              <a:t> </a:t>
            </a:r>
          </a:p>
        </p:txBody>
      </p:sp>
      <p:graphicFrame>
        <p:nvGraphicFramePr>
          <p:cNvPr id="38916" name="Object 13">
            <a:extLst>
              <a:ext uri="{FF2B5EF4-FFF2-40B4-BE49-F238E27FC236}">
                <a16:creationId xmlns:a16="http://schemas.microsoft.com/office/drawing/2014/main" id="{506F95AB-4E91-0EDC-B141-F268176D71E2}"/>
              </a:ext>
            </a:extLst>
          </p:cNvPr>
          <p:cNvGraphicFramePr>
            <a:graphicFrameLocks noGrp="1" noChangeAspect="1"/>
          </p:cNvGraphicFramePr>
          <p:nvPr>
            <p:ph sz="half" idx="4294967295"/>
          </p:nvPr>
        </p:nvGraphicFramePr>
        <p:xfrm>
          <a:off x="428625" y="5830888"/>
          <a:ext cx="5295900" cy="384175"/>
        </p:xfrm>
        <a:graphic>
          <a:graphicData uri="http://schemas.openxmlformats.org/presentationml/2006/ole">
            <mc:AlternateContent xmlns:mc="http://schemas.openxmlformats.org/markup-compatibility/2006">
              <mc:Choice xmlns:v="urn:schemas-microsoft-com:vml" Requires="v">
                <p:oleObj spid="_x0000_s11265" name="Equation" r:id="rId3" imgW="3022600" imgH="228600" progId="Equation.DSMT4">
                  <p:embed/>
                </p:oleObj>
              </mc:Choice>
              <mc:Fallback>
                <p:oleObj name="Equation" r:id="rId3" imgW="3022600" imgH="228600" progId="Equation.DSMT4">
                  <p:embed/>
                  <p:pic>
                    <p:nvPicPr>
                      <p:cNvPr id="38916" name="Object 13">
                        <a:extLst>
                          <a:ext uri="{FF2B5EF4-FFF2-40B4-BE49-F238E27FC236}">
                            <a16:creationId xmlns:a16="http://schemas.microsoft.com/office/drawing/2014/main" id="{506F95AB-4E91-0EDC-B141-F268176D71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5830888"/>
                        <a:ext cx="52959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8917" name="Picture 7">
            <a:extLst>
              <a:ext uri="{FF2B5EF4-FFF2-40B4-BE49-F238E27FC236}">
                <a16:creationId xmlns:a16="http://schemas.microsoft.com/office/drawing/2014/main" id="{433409E2-6075-745C-F251-2345F6BE12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0" y="1285875"/>
            <a:ext cx="248443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10">
            <a:extLst>
              <a:ext uri="{FF2B5EF4-FFF2-40B4-BE49-F238E27FC236}">
                <a16:creationId xmlns:a16="http://schemas.microsoft.com/office/drawing/2014/main" id="{7602A1CC-EFA4-584E-0C77-35D9E504C9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0288" y="5229225"/>
            <a:ext cx="146685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14">
            <a:extLst>
              <a:ext uri="{FF2B5EF4-FFF2-40B4-BE49-F238E27FC236}">
                <a16:creationId xmlns:a16="http://schemas.microsoft.com/office/drawing/2014/main" id="{B43888D1-CA6E-C945-584B-7655065DB2E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0" name="Rectangle 17">
            <a:extLst>
              <a:ext uri="{FF2B5EF4-FFF2-40B4-BE49-F238E27FC236}">
                <a16:creationId xmlns:a16="http://schemas.microsoft.com/office/drawing/2014/main" id="{E9B68965-D095-2694-B5D0-F87D68DF98B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1" name="Rectangle 20">
            <a:extLst>
              <a:ext uri="{FF2B5EF4-FFF2-40B4-BE49-F238E27FC236}">
                <a16:creationId xmlns:a16="http://schemas.microsoft.com/office/drawing/2014/main" id="{06C59FE2-D085-5364-DCF5-408D695938C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2" name="Rectangle 22">
            <a:extLst>
              <a:ext uri="{FF2B5EF4-FFF2-40B4-BE49-F238E27FC236}">
                <a16:creationId xmlns:a16="http://schemas.microsoft.com/office/drawing/2014/main" id="{E151E740-F769-CAE5-9F63-DD6E15B9B33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3" name="Rectangle 25">
            <a:extLst>
              <a:ext uri="{FF2B5EF4-FFF2-40B4-BE49-F238E27FC236}">
                <a16:creationId xmlns:a16="http://schemas.microsoft.com/office/drawing/2014/main" id="{FD4DFFDD-6537-97AA-5DD6-552E48D375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4" name="Rectangle 21">
            <a:extLst>
              <a:ext uri="{FF2B5EF4-FFF2-40B4-BE49-F238E27FC236}">
                <a16:creationId xmlns:a16="http://schemas.microsoft.com/office/drawing/2014/main" id="{5608613C-FDDC-C17D-2FA1-1BD4DF963A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pic>
        <p:nvPicPr>
          <p:cNvPr id="38925" name="Picture 20">
            <a:extLst>
              <a:ext uri="{FF2B5EF4-FFF2-40B4-BE49-F238E27FC236}">
                <a16:creationId xmlns:a16="http://schemas.microsoft.com/office/drawing/2014/main" id="{12415283-F6E4-FA7B-EC81-8A44E45320F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3313" y="928688"/>
            <a:ext cx="866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Rectangle 23">
            <a:extLst>
              <a:ext uri="{FF2B5EF4-FFF2-40B4-BE49-F238E27FC236}">
                <a16:creationId xmlns:a16="http://schemas.microsoft.com/office/drawing/2014/main" id="{9BBD3B18-945A-C89D-25D6-7EB8CF64BCA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pic>
        <p:nvPicPr>
          <p:cNvPr id="38927" name="Picture 22">
            <a:extLst>
              <a:ext uri="{FF2B5EF4-FFF2-40B4-BE49-F238E27FC236}">
                <a16:creationId xmlns:a16="http://schemas.microsoft.com/office/drawing/2014/main" id="{8BFFC772-CF57-BDC4-412F-ACFBA6F76ACB}"/>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2205038"/>
            <a:ext cx="16986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8" name="Rectangle 25">
            <a:extLst>
              <a:ext uri="{FF2B5EF4-FFF2-40B4-BE49-F238E27FC236}">
                <a16:creationId xmlns:a16="http://schemas.microsoft.com/office/drawing/2014/main" id="{B559A434-C600-B8BA-1E9A-E4F37A5A219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sp>
        <p:nvSpPr>
          <p:cNvPr id="38929" name="Rectangle 27">
            <a:extLst>
              <a:ext uri="{FF2B5EF4-FFF2-40B4-BE49-F238E27FC236}">
                <a16:creationId xmlns:a16="http://schemas.microsoft.com/office/drawing/2014/main" id="{F4B0C2C1-7F8F-74E3-F363-CA8747A409F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pic>
        <p:nvPicPr>
          <p:cNvPr id="38930" name="Picture 26">
            <a:extLst>
              <a:ext uri="{FF2B5EF4-FFF2-40B4-BE49-F238E27FC236}">
                <a16:creationId xmlns:a16="http://schemas.microsoft.com/office/drawing/2014/main" id="{49EEA408-C68B-BA60-B38A-DA6D1C7BAD30}"/>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4688" y="4510088"/>
            <a:ext cx="9286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1" name="Rectangle 29">
            <a:extLst>
              <a:ext uri="{FF2B5EF4-FFF2-40B4-BE49-F238E27FC236}">
                <a16:creationId xmlns:a16="http://schemas.microsoft.com/office/drawing/2014/main" id="{96D6F20C-4FC8-BA44-4D00-82476B208E0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Arial" panose="020B0604020202020204" pitchFamily="34" charset="0"/>
            </a:endParaRPr>
          </a:p>
        </p:txBody>
      </p:sp>
      <p:pic>
        <p:nvPicPr>
          <p:cNvPr id="38932" name="Picture 28">
            <a:extLst>
              <a:ext uri="{FF2B5EF4-FFF2-40B4-BE49-F238E27FC236}">
                <a16:creationId xmlns:a16="http://schemas.microsoft.com/office/drawing/2014/main" id="{7447A98A-8420-078B-181E-F235CECDE408}"/>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71775" y="2652713"/>
            <a:ext cx="36004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直接连接符 24">
            <a:extLst>
              <a:ext uri="{FF2B5EF4-FFF2-40B4-BE49-F238E27FC236}">
                <a16:creationId xmlns:a16="http://schemas.microsoft.com/office/drawing/2014/main" id="{18DDC075-A155-2F6A-193C-8CC2958D570C}"/>
              </a:ext>
            </a:extLst>
          </p:cNvPr>
          <p:cNvCxnSpPr/>
          <p:nvPr/>
        </p:nvCxnSpPr>
        <p:spPr>
          <a:xfrm rot="5400000">
            <a:off x="6500813" y="3143250"/>
            <a:ext cx="715962"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直接连接符 26">
            <a:extLst>
              <a:ext uri="{FF2B5EF4-FFF2-40B4-BE49-F238E27FC236}">
                <a16:creationId xmlns:a16="http://schemas.microsoft.com/office/drawing/2014/main" id="{0CFD9E92-4341-FF24-B8E8-603B9FDF11DB}"/>
              </a:ext>
            </a:extLst>
          </p:cNvPr>
          <p:cNvCxnSpPr/>
          <p:nvPr/>
        </p:nvCxnSpPr>
        <p:spPr>
          <a:xfrm rot="5400000">
            <a:off x="6858001" y="3286125"/>
            <a:ext cx="430212" cy="1587"/>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箭头连接符 28">
            <a:extLst>
              <a:ext uri="{FF2B5EF4-FFF2-40B4-BE49-F238E27FC236}">
                <a16:creationId xmlns:a16="http://schemas.microsoft.com/office/drawing/2014/main" id="{8788C24D-1D89-5BA8-6570-5FF942EF3F7D}"/>
              </a:ext>
            </a:extLst>
          </p:cNvPr>
          <p:cNvCxnSpPr/>
          <p:nvPr/>
        </p:nvCxnSpPr>
        <p:spPr>
          <a:xfrm>
            <a:off x="6572250" y="3357563"/>
            <a:ext cx="2857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直接箭头连接符 30">
            <a:extLst>
              <a:ext uri="{FF2B5EF4-FFF2-40B4-BE49-F238E27FC236}">
                <a16:creationId xmlns:a16="http://schemas.microsoft.com/office/drawing/2014/main" id="{154F8529-CEB7-4C79-4A2D-45BEF0F9D0EF}"/>
              </a:ext>
            </a:extLst>
          </p:cNvPr>
          <p:cNvCxnSpPr/>
          <p:nvPr/>
        </p:nvCxnSpPr>
        <p:spPr>
          <a:xfrm rot="10800000">
            <a:off x="7072313" y="3357563"/>
            <a:ext cx="2857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D52FEB6-8FFB-4849-63CA-12A637699E38}"/>
              </a:ext>
            </a:extLst>
          </p:cNvPr>
          <p:cNvCxnSpPr/>
          <p:nvPr/>
        </p:nvCxnSpPr>
        <p:spPr>
          <a:xfrm>
            <a:off x="7500938" y="6143625"/>
            <a:ext cx="857250" cy="357188"/>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9E8D2659-22FE-4A85-5376-34939EF1E09F}"/>
              </a:ext>
            </a:extLst>
          </p:cNvPr>
          <p:cNvCxnSpPr/>
          <p:nvPr/>
        </p:nvCxnSpPr>
        <p:spPr>
          <a:xfrm>
            <a:off x="4295775" y="6237288"/>
            <a:ext cx="495300" cy="0"/>
          </a:xfrm>
          <a:prstGeom prst="line">
            <a:avLst/>
          </a:prstGeom>
          <a:ln w="1905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78CC629-F1DE-08F8-27DD-E9D7385B175D}"/>
              </a:ext>
            </a:extLst>
          </p:cNvPr>
          <p:cNvCxnSpPr/>
          <p:nvPr/>
        </p:nvCxnSpPr>
        <p:spPr>
          <a:xfrm>
            <a:off x="4543425" y="6237288"/>
            <a:ext cx="392113" cy="84137"/>
          </a:xfrm>
          <a:prstGeom prst="straightConnector1">
            <a:avLst/>
          </a:prstGeom>
          <a:ln w="190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8940" name="TextBox 5">
            <a:extLst>
              <a:ext uri="{FF2B5EF4-FFF2-40B4-BE49-F238E27FC236}">
                <a16:creationId xmlns:a16="http://schemas.microsoft.com/office/drawing/2014/main" id="{117C8FAD-116C-9680-02B8-7D92F58E85E3}"/>
              </a:ext>
            </a:extLst>
          </p:cNvPr>
          <p:cNvSpPr txBox="1">
            <a:spLocks noChangeArrowheads="1"/>
          </p:cNvSpPr>
          <p:nvPr/>
        </p:nvSpPr>
        <p:spPr bwMode="auto">
          <a:xfrm>
            <a:off x="4935538" y="6321425"/>
            <a:ext cx="860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400">
                <a:solidFill>
                  <a:srgbClr val="FF0000"/>
                </a:solidFill>
                <a:latin typeface="Arial" panose="020B0604020202020204" pitchFamily="34" charset="0"/>
              </a:rPr>
              <a:t>小于</a:t>
            </a:r>
            <a:r>
              <a:rPr kumimoji="0" lang="en-US" altLang="zh-CN" sz="1400">
                <a:solidFill>
                  <a:srgbClr val="FF0000"/>
                </a:solidFill>
                <a:latin typeface="Arial" panose="020B0604020202020204" pitchFamily="34" charset="0"/>
              </a:rPr>
              <a:t>0</a:t>
            </a:r>
            <a:endParaRPr kumimoji="0" lang="zh-CN" altLang="en-US" sz="1400">
              <a:solidFill>
                <a:srgbClr val="FF0000"/>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136FDC5-975D-0583-0152-25890A79CB83}"/>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1 </a:t>
            </a:r>
            <a:r>
              <a:rPr lang="zh-CN" altLang="en-US" sz="4400">
                <a:solidFill>
                  <a:schemeClr val="tx2"/>
                </a:solidFill>
              </a:rPr>
              <a:t>机翼的俯仰力矩</a:t>
            </a:r>
          </a:p>
        </p:txBody>
      </p:sp>
      <p:pic>
        <p:nvPicPr>
          <p:cNvPr id="39939" name="Picture 7">
            <a:extLst>
              <a:ext uri="{FF2B5EF4-FFF2-40B4-BE49-F238E27FC236}">
                <a16:creationId xmlns:a16="http://schemas.microsoft.com/office/drawing/2014/main" id="{C9401278-17B4-CD5E-1732-63742AB4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3517900"/>
            <a:ext cx="4056062"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10">
            <a:extLst>
              <a:ext uri="{FF2B5EF4-FFF2-40B4-BE49-F238E27FC236}">
                <a16:creationId xmlns:a16="http://schemas.microsoft.com/office/drawing/2014/main" id="{A4FC3480-B6D4-B398-93BE-F17A47BD6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3729038"/>
            <a:ext cx="3036887"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a:extLst>
              <a:ext uri="{FF2B5EF4-FFF2-40B4-BE49-F238E27FC236}">
                <a16:creationId xmlns:a16="http://schemas.microsoft.com/office/drawing/2014/main" id="{EA436EA7-E8C5-2B8F-1B10-0DD8DC2BF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92238"/>
            <a:ext cx="8208963"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D1AFA07E-C120-B62F-E2ED-0422C700B132}"/>
              </a:ext>
            </a:extLst>
          </p:cNvPr>
          <p:cNvSpPr>
            <a:spLocks noGrp="1" noChangeArrowheads="1"/>
          </p:cNvSpPr>
          <p:nvPr>
            <p:ph idx="4294967295"/>
          </p:nvPr>
        </p:nvSpPr>
        <p:spPr>
          <a:xfrm>
            <a:off x="179388" y="1557338"/>
            <a:ext cx="8785225" cy="4573587"/>
          </a:xfrm>
        </p:spPr>
        <p:txBody>
          <a:bodyPr/>
          <a:lstStyle/>
          <a:p>
            <a:pPr marL="0" indent="0" eaLnBrk="1" hangingPunct="1">
              <a:buFont typeface="Wingdings 2" panose="05020102010507070707" pitchFamily="18" charset="2"/>
              <a:buChar char=""/>
            </a:pPr>
            <a:r>
              <a:rPr lang="zh-CN" altLang="en-US" sz="2400">
                <a:solidFill>
                  <a:srgbClr val="003399"/>
                </a:solidFill>
                <a:latin typeface="宋体" panose="02010600030101010101" pitchFamily="2" charset="-122"/>
              </a:rPr>
              <a:t>亚音速飞机的机身基本没有升力，只有一个纯力偶，机身本身气动特性不稳定 </a:t>
            </a:r>
          </a:p>
          <a:p>
            <a:pPr marL="0" indent="0" eaLnBrk="1" hangingPunct="1">
              <a:buFont typeface="Wingdings 2" panose="05020102010507070707" pitchFamily="18" charset="2"/>
              <a:buChar char=""/>
            </a:pPr>
            <a:r>
              <a:rPr lang="zh-CN" altLang="en-US" sz="2400">
                <a:solidFill>
                  <a:srgbClr val="003399"/>
                </a:solidFill>
                <a:latin typeface="宋体" panose="02010600030101010101" pitchFamily="2" charset="-122"/>
              </a:rPr>
              <a:t>超音速飞机的头部是锥形体，迎角不为零时有升力，由于头部在质心之前，因此是不稳定作用  </a:t>
            </a:r>
          </a:p>
          <a:p>
            <a:pPr marL="0" indent="0" eaLnBrk="1" hangingPunct="1">
              <a:buFont typeface="Wingdings 2" panose="05020102010507070707" pitchFamily="18" charset="2"/>
              <a:buChar char=""/>
            </a:pPr>
            <a:r>
              <a:rPr lang="zh-CN" altLang="en-US" sz="2400">
                <a:solidFill>
                  <a:srgbClr val="003399"/>
                </a:solidFill>
                <a:latin typeface="宋体" panose="02010600030101010101" pitchFamily="2" charset="-122"/>
              </a:rPr>
              <a:t>考虑机翼</a:t>
            </a:r>
            <a:r>
              <a:rPr lang="en-US" altLang="zh-CN" sz="2400">
                <a:solidFill>
                  <a:srgbClr val="003399"/>
                </a:solidFill>
                <a:latin typeface="宋体" panose="02010600030101010101" pitchFamily="2" charset="-122"/>
              </a:rPr>
              <a:t>-</a:t>
            </a:r>
            <a:r>
              <a:rPr lang="zh-CN" altLang="en-US" sz="2400">
                <a:solidFill>
                  <a:srgbClr val="003399"/>
                </a:solidFill>
                <a:latin typeface="宋体" panose="02010600030101010101" pitchFamily="2" charset="-122"/>
              </a:rPr>
              <a:t>翼身组合体的俯仰力矩系数（吹风时一起吹）</a:t>
            </a:r>
          </a:p>
        </p:txBody>
      </p:sp>
      <p:pic>
        <p:nvPicPr>
          <p:cNvPr id="40963" name="Picture 6">
            <a:extLst>
              <a:ext uri="{FF2B5EF4-FFF2-40B4-BE49-F238E27FC236}">
                <a16:creationId xmlns:a16="http://schemas.microsoft.com/office/drawing/2014/main" id="{7C7C5076-37E7-A23C-DE18-069AC11D796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0" y="3933825"/>
            <a:ext cx="50006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7">
            <a:extLst>
              <a:ext uri="{FF2B5EF4-FFF2-40B4-BE49-F238E27FC236}">
                <a16:creationId xmlns:a16="http://schemas.microsoft.com/office/drawing/2014/main" id="{CC2740D5-4E0C-D1EE-5D35-743A5B76882B}"/>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2 </a:t>
            </a:r>
            <a:r>
              <a:rPr lang="zh-CN" altLang="en-US" sz="4400">
                <a:solidFill>
                  <a:schemeClr val="tx2"/>
                </a:solidFill>
              </a:rPr>
              <a:t>机身的俯仰力矩</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9C15D6A1-95E3-5661-8726-0C22DF2F0CF0}"/>
              </a:ext>
            </a:extLst>
          </p:cNvPr>
          <p:cNvSpPr>
            <a:spLocks noGrp="1" noChangeArrowheads="1"/>
          </p:cNvSpPr>
          <p:nvPr>
            <p:ph idx="4294967295"/>
          </p:nvPr>
        </p:nvSpPr>
        <p:spPr>
          <a:xfrm>
            <a:off x="323850" y="1412875"/>
            <a:ext cx="8435975" cy="5472113"/>
          </a:xfrm>
        </p:spPr>
        <p:txBody>
          <a:bodyPr/>
          <a:lstStyle/>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平尾对质心的俯仰力矩</a:t>
            </a:r>
          </a:p>
          <a:p>
            <a:pPr marL="0" indent="0" eaLnBrk="1" hangingPunct="1">
              <a:buFont typeface="Wingdings" panose="05000000000000000000" pitchFamily="2" charset="2"/>
              <a:buNone/>
            </a:pPr>
            <a:r>
              <a:rPr lang="zh-CN" altLang="en-US" sz="2400" i="1"/>
              <a:t>       </a:t>
            </a:r>
            <a:r>
              <a:rPr lang="en-US" altLang="zh-CN" sz="2400" i="1">
                <a:solidFill>
                  <a:srgbClr val="FF0000"/>
                </a:solidFill>
                <a:latin typeface="隶书" panose="02010509060101010101" pitchFamily="49" charset="-122"/>
                <a:ea typeface="隶书" panose="02010509060101010101" pitchFamily="49" charset="-122"/>
              </a:rPr>
              <a:t>M</a:t>
            </a:r>
            <a:r>
              <a:rPr lang="en-US" altLang="zh-CN" sz="2400" i="1" baseline="-25000">
                <a:solidFill>
                  <a:srgbClr val="FF0000"/>
                </a:solidFill>
                <a:latin typeface="隶书" panose="02010509060101010101" pitchFamily="49" charset="-122"/>
                <a:ea typeface="隶书" panose="02010509060101010101" pitchFamily="49" charset="-122"/>
              </a:rPr>
              <a:t>t</a:t>
            </a:r>
            <a:r>
              <a:rPr lang="en-US" altLang="zh-CN" sz="2400" i="1">
                <a:solidFill>
                  <a:srgbClr val="FF0000"/>
                </a:solidFill>
                <a:latin typeface="隶书" panose="02010509060101010101" pitchFamily="49" charset="-122"/>
                <a:ea typeface="隶书" panose="02010509060101010101" pitchFamily="49" charset="-122"/>
              </a:rPr>
              <a:t>=-L</a:t>
            </a:r>
            <a:r>
              <a:rPr lang="en-US" altLang="zh-CN" sz="2400" i="1" baseline="-25000">
                <a:solidFill>
                  <a:srgbClr val="FF0000"/>
                </a:solidFill>
                <a:latin typeface="隶书" panose="02010509060101010101" pitchFamily="49" charset="-122"/>
                <a:ea typeface="隶书" panose="02010509060101010101" pitchFamily="49" charset="-122"/>
              </a:rPr>
              <a:t>t</a:t>
            </a:r>
            <a:r>
              <a:rPr lang="en-US" altLang="zh-CN" sz="2400" i="1">
                <a:solidFill>
                  <a:srgbClr val="FF0000"/>
                </a:solidFill>
                <a:latin typeface="隶书" panose="02010509060101010101" pitchFamily="49" charset="-122"/>
                <a:ea typeface="隶书" panose="02010509060101010101" pitchFamily="49" charset="-122"/>
              </a:rPr>
              <a:t>*l</a:t>
            </a:r>
            <a:r>
              <a:rPr lang="en-US" altLang="zh-CN" sz="2400" i="1" baseline="-25000">
                <a:solidFill>
                  <a:srgbClr val="FF0000"/>
                </a:solidFill>
                <a:latin typeface="隶书" panose="02010509060101010101" pitchFamily="49" charset="-122"/>
                <a:ea typeface="隶书" panose="02010509060101010101" pitchFamily="49" charset="-122"/>
              </a:rPr>
              <a:t>t</a:t>
            </a:r>
            <a:r>
              <a:rPr lang="en-US" altLang="zh-CN" sz="2400" i="1">
                <a:solidFill>
                  <a:srgbClr val="FF0000"/>
                </a:solidFill>
                <a:latin typeface="隶书" panose="02010509060101010101" pitchFamily="49" charset="-122"/>
                <a:ea typeface="隶书" panose="02010509060101010101" pitchFamily="49" charset="-122"/>
              </a:rPr>
              <a:t>=C</a:t>
            </a:r>
            <a:r>
              <a:rPr lang="en-US" altLang="zh-CN" sz="2400" i="1" baseline="-25000">
                <a:solidFill>
                  <a:srgbClr val="FF0000"/>
                </a:solidFill>
                <a:latin typeface="隶书" panose="02010509060101010101" pitchFamily="49" charset="-122"/>
                <a:ea typeface="隶书" panose="02010509060101010101" pitchFamily="49" charset="-122"/>
              </a:rPr>
              <a:t>mt</a:t>
            </a:r>
            <a:r>
              <a:rPr lang="en-US" altLang="zh-CN" sz="2400" i="1">
                <a:solidFill>
                  <a:srgbClr val="FF0000"/>
                </a:solidFill>
                <a:latin typeface="隶书" panose="02010509060101010101" pitchFamily="49" charset="-122"/>
                <a:ea typeface="隶书" panose="02010509060101010101" pitchFamily="49" charset="-122"/>
              </a:rPr>
              <a:t>QS</a:t>
            </a:r>
            <a:r>
              <a:rPr lang="en-US" altLang="zh-CN" sz="2400" i="1" baseline="-25000">
                <a:solidFill>
                  <a:srgbClr val="FF0000"/>
                </a:solidFill>
                <a:latin typeface="隶书" panose="02010509060101010101" pitchFamily="49" charset="-122"/>
                <a:ea typeface="隶书" panose="02010509060101010101" pitchFamily="49" charset="-122"/>
              </a:rPr>
              <a:t>w</a:t>
            </a:r>
            <a:r>
              <a:rPr lang="en-US" altLang="zh-CN" sz="2400" i="1">
                <a:solidFill>
                  <a:srgbClr val="FF0000"/>
                </a:solidFill>
                <a:latin typeface="隶书" panose="02010509060101010101" pitchFamily="49" charset="-122"/>
                <a:ea typeface="隶书" panose="02010509060101010101" pitchFamily="49" charset="-122"/>
              </a:rPr>
              <a:t>c</a:t>
            </a:r>
            <a:r>
              <a:rPr lang="en-US" altLang="zh-CN" sz="2400" i="1" baseline="-25000">
                <a:solidFill>
                  <a:srgbClr val="FF0000"/>
                </a:solidFill>
                <a:latin typeface="隶书" panose="02010509060101010101" pitchFamily="49" charset="-122"/>
                <a:ea typeface="隶书" panose="02010509060101010101" pitchFamily="49" charset="-122"/>
              </a:rPr>
              <a:t>A</a:t>
            </a:r>
          </a:p>
          <a:p>
            <a:pPr marL="0" indent="0" eaLnBrk="1" hangingPunct="1">
              <a:buFont typeface="Wingdings" panose="05000000000000000000" pitchFamily="2" charset="2"/>
              <a:buNone/>
            </a:pPr>
            <a:r>
              <a:rPr lang="en-US" altLang="zh-CN" sz="2400">
                <a:latin typeface="隶书" panose="02010509060101010101" pitchFamily="49" charset="-122"/>
                <a:ea typeface="隶书" panose="02010509060101010101" pitchFamily="49" charset="-122"/>
              </a:rPr>
              <a:t>  </a:t>
            </a:r>
            <a:r>
              <a:rPr lang="en-US" altLang="zh-CN" sz="2400" i="1">
                <a:solidFill>
                  <a:srgbClr val="003399"/>
                </a:solidFill>
                <a:latin typeface="隶书" panose="02010509060101010101" pitchFamily="49" charset="-122"/>
                <a:ea typeface="隶书" panose="02010509060101010101" pitchFamily="49" charset="-122"/>
              </a:rPr>
              <a:t>L</a:t>
            </a:r>
            <a:r>
              <a:rPr lang="en-US" altLang="zh-CN" sz="2400" i="1" baseline="-25000">
                <a:solidFill>
                  <a:srgbClr val="003399"/>
                </a:solidFill>
                <a:latin typeface="隶书" panose="02010509060101010101" pitchFamily="49" charset="-122"/>
                <a:ea typeface="隶书" panose="02010509060101010101" pitchFamily="49" charset="-122"/>
              </a:rPr>
              <a:t>t</a:t>
            </a:r>
            <a:r>
              <a:rPr lang="en-US" altLang="zh-CN" sz="2400">
                <a:solidFill>
                  <a:srgbClr val="003399"/>
                </a:solidFill>
                <a:latin typeface="Arial" panose="020B0604020202020204" pitchFamily="34" charset="0"/>
                <a:ea typeface="隶书" panose="02010509060101010101" pitchFamily="49" charset="-122"/>
              </a:rPr>
              <a:t>—</a:t>
            </a:r>
            <a:r>
              <a:rPr lang="en-US" altLang="zh-CN" sz="2400">
                <a:solidFill>
                  <a:srgbClr val="003399"/>
                </a:solidFill>
                <a:latin typeface="隶书" panose="02010509060101010101" pitchFamily="49" charset="-122"/>
                <a:ea typeface="隶书" panose="02010509060101010101" pitchFamily="49" charset="-122"/>
              </a:rPr>
              <a:t> </a:t>
            </a:r>
            <a:r>
              <a:rPr lang="zh-CN" altLang="en-US" sz="2400">
                <a:solidFill>
                  <a:srgbClr val="003399"/>
                </a:solidFill>
                <a:latin typeface="隶书" panose="02010509060101010101" pitchFamily="49" charset="-122"/>
                <a:ea typeface="隶书" panose="02010509060101010101" pitchFamily="49" charset="-122"/>
              </a:rPr>
              <a:t>平尾升力，</a:t>
            </a:r>
          </a:p>
          <a:p>
            <a:pPr marL="0" indent="0" eaLnBrk="1" hangingPunct="1">
              <a:buFont typeface="Wingdings" panose="05000000000000000000" pitchFamily="2" charset="2"/>
              <a:buNone/>
            </a:pPr>
            <a:r>
              <a:rPr lang="zh-CN" altLang="en-US" sz="2400">
                <a:solidFill>
                  <a:srgbClr val="003399"/>
                </a:solidFill>
                <a:latin typeface="隶书" panose="02010509060101010101" pitchFamily="49" charset="-122"/>
                <a:ea typeface="隶书" panose="02010509060101010101" pitchFamily="49" charset="-122"/>
              </a:rPr>
              <a:t>  </a:t>
            </a:r>
            <a:r>
              <a:rPr lang="en-US" altLang="zh-CN" sz="2400" i="1">
                <a:solidFill>
                  <a:srgbClr val="003399"/>
                </a:solidFill>
                <a:latin typeface="隶书" panose="02010509060101010101" pitchFamily="49" charset="-122"/>
                <a:ea typeface="隶书" panose="02010509060101010101" pitchFamily="49" charset="-122"/>
              </a:rPr>
              <a:t>lt</a:t>
            </a:r>
            <a:r>
              <a:rPr lang="en-US" altLang="zh-CN" sz="2400">
                <a:solidFill>
                  <a:srgbClr val="003399"/>
                </a:solidFill>
                <a:latin typeface="Arial" panose="020B0604020202020204" pitchFamily="34" charset="0"/>
                <a:ea typeface="隶书" panose="02010509060101010101" pitchFamily="49" charset="-122"/>
              </a:rPr>
              <a:t>—</a:t>
            </a:r>
            <a:r>
              <a:rPr lang="zh-CN" altLang="en-US" sz="2400">
                <a:solidFill>
                  <a:srgbClr val="003399"/>
                </a:solidFill>
                <a:ea typeface="隶书" panose="02010509060101010101" pitchFamily="49" charset="-122"/>
              </a:rPr>
              <a:t>平尾焦点至飞机质心距离，也称平尾力臂</a:t>
            </a:r>
            <a:r>
              <a:rPr lang="zh-CN" altLang="en-US" sz="2400"/>
              <a:t> </a:t>
            </a:r>
          </a:p>
          <a:p>
            <a:pPr marL="0" indent="0" eaLnBrk="1" hangingPunct="1">
              <a:buFont typeface="Wingdings 2" panose="05020102010507070707" pitchFamily="18" charset="2"/>
              <a:buChar char=""/>
            </a:pPr>
            <a:endParaRPr lang="en-US" altLang="zh-CN" sz="2400">
              <a:solidFill>
                <a:srgbClr val="003399"/>
              </a:solidFill>
              <a:ea typeface="隶书" panose="02010509060101010101" pitchFamily="49" charset="-122"/>
            </a:endParaRPr>
          </a:p>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平尾升力</a:t>
            </a:r>
          </a:p>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平尾俯仰力矩系数</a:t>
            </a:r>
          </a:p>
          <a:p>
            <a:pPr marL="0" indent="0" eaLnBrk="1" hangingPunct="1">
              <a:buFont typeface="Wingdings 2" panose="05020102010507070707" pitchFamily="18" charset="2"/>
              <a:buChar char=""/>
            </a:pPr>
            <a:endParaRPr lang="zh-CN" altLang="en-US" sz="2400">
              <a:solidFill>
                <a:srgbClr val="003399"/>
              </a:solidFill>
              <a:ea typeface="隶书" panose="02010509060101010101" pitchFamily="49" charset="-122"/>
            </a:endParaRPr>
          </a:p>
          <a:p>
            <a:pPr marL="0" indent="0" eaLnBrk="1" hangingPunct="1">
              <a:buFont typeface="Wingdings" panose="05000000000000000000" pitchFamily="2" charset="2"/>
              <a:buNone/>
            </a:pPr>
            <a:r>
              <a:rPr lang="zh-CN" altLang="en-US" sz="2400">
                <a:solidFill>
                  <a:srgbClr val="003399"/>
                </a:solidFill>
                <a:ea typeface="隶书" panose="02010509060101010101" pitchFamily="49" charset="-122"/>
              </a:rPr>
              <a:t>  </a:t>
            </a:r>
            <a:endParaRPr lang="zh-CN" altLang="en-US" sz="2000">
              <a:solidFill>
                <a:srgbClr val="003399"/>
              </a:solidFill>
              <a:ea typeface="隶书" panose="02010509060101010101" pitchFamily="49" charset="-122"/>
            </a:endParaRPr>
          </a:p>
          <a:p>
            <a:pPr marL="0" indent="0" eaLnBrk="1" hangingPunct="1">
              <a:buFont typeface="Wingdings" panose="05000000000000000000" pitchFamily="2" charset="2"/>
              <a:buNone/>
            </a:pPr>
            <a:r>
              <a:rPr lang="zh-CN" altLang="en-US" sz="2000">
                <a:solidFill>
                  <a:srgbClr val="003399"/>
                </a:solidFill>
                <a:ea typeface="隶书" panose="02010509060101010101" pitchFamily="49" charset="-122"/>
              </a:rPr>
              <a:t>式中</a:t>
            </a:r>
            <a:r>
              <a:rPr lang="zh-CN" altLang="en-US" sz="2000">
                <a:solidFill>
                  <a:srgbClr val="003399"/>
                </a:solidFill>
                <a:latin typeface="隶书" panose="02010509060101010101" pitchFamily="49" charset="-122"/>
                <a:ea typeface="隶书" panose="02010509060101010101" pitchFamily="49" charset="-122"/>
              </a:rPr>
              <a:t>第一项与全机迎角有关。</a:t>
            </a:r>
            <a:r>
              <a:rPr lang="zh-CN" altLang="en-US" sz="20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zh-CN" altLang="en-US" sz="2000">
                <a:solidFill>
                  <a:srgbClr val="003399"/>
                </a:solidFill>
                <a:latin typeface="隶书" panose="02010509060101010101" pitchFamily="49" charset="-122"/>
                <a:ea typeface="隶书" panose="02010509060101010101" pitchFamily="49" charset="-122"/>
              </a:rPr>
              <a:t>正向增加则平尾对质心的负力矩也增大，</a:t>
            </a:r>
          </a:p>
          <a:p>
            <a:pPr marL="0" indent="0" eaLnBrk="1" hangingPunct="1">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是稳定作用。</a:t>
            </a:r>
            <a:r>
              <a:rPr lang="zh-CN" altLang="en-US" sz="2000">
                <a:solidFill>
                  <a:srgbClr val="990000"/>
                </a:solidFill>
                <a:latin typeface="隶书" panose="02010509060101010101" pitchFamily="49" charset="-122"/>
                <a:ea typeface="隶书" panose="02010509060101010101" pitchFamily="49" charset="-122"/>
              </a:rPr>
              <a:t>平尾对全机的作用是使焦点后移</a:t>
            </a:r>
          </a:p>
          <a:p>
            <a:pPr marL="0" indent="0" eaLnBrk="1" hangingPunct="1">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式中第二项与升降舵偏转角有关，称为</a:t>
            </a:r>
            <a:r>
              <a:rPr lang="zh-CN" altLang="en-US" sz="2000">
                <a:solidFill>
                  <a:srgbClr val="990000"/>
                </a:solidFill>
                <a:latin typeface="隶书" panose="02010509060101010101" pitchFamily="49" charset="-122"/>
                <a:ea typeface="隶书" panose="02010509060101010101" pitchFamily="49" charset="-122"/>
              </a:rPr>
              <a:t>俯仰操纵力矩</a:t>
            </a:r>
            <a:r>
              <a:rPr lang="zh-CN" altLang="en-US" sz="2000">
                <a:solidFill>
                  <a:srgbClr val="003399"/>
                </a:solidFill>
                <a:latin typeface="隶书" panose="02010509060101010101" pitchFamily="49" charset="-122"/>
                <a:ea typeface="隶书" panose="02010509060101010101" pitchFamily="49" charset="-122"/>
              </a:rPr>
              <a:t>，可写为操纵力矩系</a:t>
            </a:r>
          </a:p>
          <a:p>
            <a:pPr marL="0" indent="0" eaLnBrk="1" hangingPunct="1">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数导数，一般为常值。  </a:t>
            </a:r>
          </a:p>
        </p:txBody>
      </p:sp>
      <p:pic>
        <p:nvPicPr>
          <p:cNvPr id="41987" name="Picture 4">
            <a:extLst>
              <a:ext uri="{FF2B5EF4-FFF2-40B4-BE49-F238E27FC236}">
                <a16:creationId xmlns:a16="http://schemas.microsoft.com/office/drawing/2014/main" id="{9558F5A7-35FA-CA85-84C1-CECCA837A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211263"/>
            <a:ext cx="38893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17">
            <a:extLst>
              <a:ext uri="{FF2B5EF4-FFF2-40B4-BE49-F238E27FC236}">
                <a16:creationId xmlns:a16="http://schemas.microsoft.com/office/drawing/2014/main" id="{B899C191-F35B-729E-8D65-BC375CF73B8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30463" y="3395663"/>
            <a:ext cx="34369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20">
            <a:extLst>
              <a:ext uri="{FF2B5EF4-FFF2-40B4-BE49-F238E27FC236}">
                <a16:creationId xmlns:a16="http://schemas.microsoft.com/office/drawing/2014/main" id="{5BD5E522-2F8F-1EA5-8931-6CE9AC00BBC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3650" y="4714875"/>
            <a:ext cx="2378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23">
            <a:extLst>
              <a:ext uri="{FF2B5EF4-FFF2-40B4-BE49-F238E27FC236}">
                <a16:creationId xmlns:a16="http://schemas.microsoft.com/office/drawing/2014/main" id="{21273CA7-6E5B-144C-83DF-C51F11A68008}"/>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1950" y="4727575"/>
            <a:ext cx="39941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直接连接符 26">
            <a:extLst>
              <a:ext uri="{FF2B5EF4-FFF2-40B4-BE49-F238E27FC236}">
                <a16:creationId xmlns:a16="http://schemas.microsoft.com/office/drawing/2014/main" id="{27EEE7E6-5515-12BA-F3B7-FB772E57FEEB}"/>
              </a:ext>
            </a:extLst>
          </p:cNvPr>
          <p:cNvCxnSpPr/>
          <p:nvPr/>
        </p:nvCxnSpPr>
        <p:spPr>
          <a:xfrm>
            <a:off x="1501775" y="5299075"/>
            <a:ext cx="142875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9" name="直接连接符 28">
            <a:extLst>
              <a:ext uri="{FF2B5EF4-FFF2-40B4-BE49-F238E27FC236}">
                <a16:creationId xmlns:a16="http://schemas.microsoft.com/office/drawing/2014/main" id="{EF2F4C13-E794-8565-156C-881981586B45}"/>
              </a:ext>
            </a:extLst>
          </p:cNvPr>
          <p:cNvCxnSpPr/>
          <p:nvPr/>
        </p:nvCxnSpPr>
        <p:spPr>
          <a:xfrm>
            <a:off x="3287713" y="5299075"/>
            <a:ext cx="642937"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a:extLst>
              <a:ext uri="{FF2B5EF4-FFF2-40B4-BE49-F238E27FC236}">
                <a16:creationId xmlns:a16="http://schemas.microsoft.com/office/drawing/2014/main" id="{5D3CAE23-D5AF-8947-4302-2398CF00DBA8}"/>
              </a:ext>
            </a:extLst>
          </p:cNvPr>
          <p:cNvCxnSpPr/>
          <p:nvPr/>
        </p:nvCxnSpPr>
        <p:spPr>
          <a:xfrm>
            <a:off x="2787650" y="3932238"/>
            <a:ext cx="642938" cy="158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994" name="直接箭头连接符 31">
            <a:extLst>
              <a:ext uri="{FF2B5EF4-FFF2-40B4-BE49-F238E27FC236}">
                <a16:creationId xmlns:a16="http://schemas.microsoft.com/office/drawing/2014/main" id="{2EDA201B-49A1-5981-FA8F-FEA42AFDE499}"/>
              </a:ext>
            </a:extLst>
          </p:cNvPr>
          <p:cNvCxnSpPr>
            <a:cxnSpLocks noChangeShapeType="1"/>
          </p:cNvCxnSpPr>
          <p:nvPr/>
        </p:nvCxnSpPr>
        <p:spPr bwMode="auto">
          <a:xfrm flipV="1">
            <a:off x="3073400" y="3217863"/>
            <a:ext cx="285750" cy="285750"/>
          </a:xfrm>
          <a:prstGeom prst="straightConnector1">
            <a:avLst/>
          </a:prstGeom>
          <a:noFill/>
          <a:ln w="28575"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33" name="TextBox 32">
            <a:extLst>
              <a:ext uri="{FF2B5EF4-FFF2-40B4-BE49-F238E27FC236}">
                <a16:creationId xmlns:a16="http://schemas.microsoft.com/office/drawing/2014/main" id="{72D882D6-B1FA-FBA8-7354-1D055FF03DC0}"/>
              </a:ext>
            </a:extLst>
          </p:cNvPr>
          <p:cNvSpPr txBox="1"/>
          <p:nvPr/>
        </p:nvSpPr>
        <p:spPr>
          <a:xfrm>
            <a:off x="3359150" y="3074988"/>
            <a:ext cx="955675" cy="336550"/>
          </a:xfrm>
          <a:prstGeom prst="rect">
            <a:avLst/>
          </a:prstGeom>
          <a:noFill/>
        </p:spPr>
        <p:txBody>
          <a:bodyPr wrap="none">
            <a:spAutoFit/>
          </a:bodyPr>
          <a:lstStyle/>
          <a:p>
            <a:pPr eaLnBrk="1" hangingPunct="1">
              <a:defRPr/>
            </a:pPr>
            <a:r>
              <a:rPr lang="en-US" altLang="zh-CN" sz="1600" b="1" dirty="0">
                <a:solidFill>
                  <a:srgbClr val="00B050"/>
                </a:solidFill>
                <a:effectLst>
                  <a:outerShdw blurRad="38100" dist="38100" dir="2700000" algn="tl">
                    <a:srgbClr val="000000">
                      <a:alpha val="43137"/>
                    </a:srgbClr>
                  </a:outerShdw>
                </a:effectLst>
                <a:latin typeface="Arial" charset="0"/>
              </a:rPr>
              <a:t>QS-</a:t>
            </a:r>
            <a:r>
              <a:rPr lang="zh-CN" altLang="en-US" sz="1600" b="1" dirty="0">
                <a:solidFill>
                  <a:srgbClr val="00B050"/>
                </a:solidFill>
                <a:effectLst>
                  <a:outerShdw blurRad="38100" dist="38100" dir="2700000" algn="tl">
                    <a:srgbClr val="000000">
                      <a:alpha val="43137"/>
                    </a:srgbClr>
                  </a:outerShdw>
                </a:effectLst>
                <a:latin typeface="Arial" charset="0"/>
              </a:rPr>
              <a:t>动压</a:t>
            </a:r>
          </a:p>
        </p:txBody>
      </p:sp>
      <p:graphicFrame>
        <p:nvGraphicFramePr>
          <p:cNvPr id="41996" name="Object 28">
            <a:extLst>
              <a:ext uri="{FF2B5EF4-FFF2-40B4-BE49-F238E27FC236}">
                <a16:creationId xmlns:a16="http://schemas.microsoft.com/office/drawing/2014/main" id="{36D534FF-F9EB-A67C-9450-215AB184B5AB}"/>
              </a:ext>
            </a:extLst>
          </p:cNvPr>
          <p:cNvGraphicFramePr>
            <a:graphicFrameLocks noChangeAspect="1"/>
          </p:cNvGraphicFramePr>
          <p:nvPr/>
        </p:nvGraphicFramePr>
        <p:xfrm>
          <a:off x="3787775" y="3962400"/>
          <a:ext cx="2152650" cy="663575"/>
        </p:xfrm>
        <a:graphic>
          <a:graphicData uri="http://schemas.openxmlformats.org/presentationml/2006/ole">
            <mc:AlternateContent xmlns:mc="http://schemas.openxmlformats.org/markup-compatibility/2006">
              <mc:Choice xmlns:v="urn:schemas-microsoft-com:vml" Requires="v">
                <p:oleObj spid="_x0000_s12289" name="Equation" r:id="rId7" imgW="965200" imgH="431800" progId="Equation.DSMT4">
                  <p:embed/>
                </p:oleObj>
              </mc:Choice>
              <mc:Fallback>
                <p:oleObj name="Equation" r:id="rId7" imgW="965200" imgH="431800" progId="Equation.DSMT4">
                  <p:embed/>
                  <p:pic>
                    <p:nvPicPr>
                      <p:cNvPr id="41996" name="Object 28">
                        <a:extLst>
                          <a:ext uri="{FF2B5EF4-FFF2-40B4-BE49-F238E27FC236}">
                            <a16:creationId xmlns:a16="http://schemas.microsoft.com/office/drawing/2014/main" id="{36D534FF-F9EB-A67C-9450-215AB184B5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775" y="3962400"/>
                        <a:ext cx="21526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5" name="直接箭头连接符 34">
            <a:extLst>
              <a:ext uri="{FF2B5EF4-FFF2-40B4-BE49-F238E27FC236}">
                <a16:creationId xmlns:a16="http://schemas.microsoft.com/office/drawing/2014/main" id="{41F5F349-153E-1B76-4552-4CB26B761B80}"/>
              </a:ext>
            </a:extLst>
          </p:cNvPr>
          <p:cNvCxnSpPr/>
          <p:nvPr/>
        </p:nvCxnSpPr>
        <p:spPr>
          <a:xfrm>
            <a:off x="4430713" y="5003800"/>
            <a:ext cx="500062" cy="1588"/>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41998" name="Rectangle 34">
            <a:extLst>
              <a:ext uri="{FF2B5EF4-FFF2-40B4-BE49-F238E27FC236}">
                <a16:creationId xmlns:a16="http://schemas.microsoft.com/office/drawing/2014/main" id="{0B76A318-1F63-1413-A6EF-C94CBFCB07B7}"/>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3 </a:t>
            </a:r>
            <a:r>
              <a:rPr lang="zh-CN" altLang="en-US" sz="4400">
                <a:solidFill>
                  <a:schemeClr val="tx2"/>
                </a:solidFill>
              </a:rPr>
              <a:t>水平尾翼的俯仰力矩</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3D95A5CF-E1F0-2782-AF1F-EEE5F7AE0843}"/>
              </a:ext>
            </a:extLst>
          </p:cNvPr>
          <p:cNvSpPr>
            <a:spLocks noGrp="1" noChangeArrowheads="1"/>
          </p:cNvSpPr>
          <p:nvPr>
            <p:ph idx="4294967295"/>
          </p:nvPr>
        </p:nvSpPr>
        <p:spPr>
          <a:xfrm>
            <a:off x="214313" y="1512888"/>
            <a:ext cx="8472487" cy="5345112"/>
          </a:xfrm>
        </p:spPr>
        <p:txBody>
          <a:bodyPr/>
          <a:lstStyle/>
          <a:p>
            <a:pPr marL="0" indent="0" eaLnBrk="1" hangingPunct="1">
              <a:lnSpc>
                <a:spcPct val="90000"/>
              </a:lnSpc>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飞机绕</a:t>
            </a:r>
            <a:r>
              <a:rPr lang="en-US" altLang="zh-CN" sz="2400" i="1">
                <a:solidFill>
                  <a:srgbClr val="003399"/>
                </a:solidFill>
                <a:latin typeface="隶书" panose="02010509060101010101" pitchFamily="49" charset="-122"/>
                <a:ea typeface="隶书" panose="02010509060101010101" pitchFamily="49" charset="-122"/>
              </a:rPr>
              <a:t>oy</a:t>
            </a:r>
            <a:r>
              <a:rPr lang="zh-CN" altLang="en-US" sz="2400">
                <a:solidFill>
                  <a:srgbClr val="003399"/>
                </a:solidFill>
                <a:latin typeface="隶书" panose="02010509060101010101" pitchFamily="49" charset="-122"/>
                <a:ea typeface="隶书" panose="02010509060101010101" pitchFamily="49" charset="-122"/>
              </a:rPr>
              <a:t>轴</a:t>
            </a:r>
            <a:r>
              <a:rPr lang="zh-CN" altLang="en-US" sz="2400">
                <a:solidFill>
                  <a:srgbClr val="990033"/>
                </a:solidFill>
                <a:latin typeface="隶书" panose="02010509060101010101" pitchFamily="49" charset="-122"/>
                <a:ea typeface="隶书" panose="02010509060101010101" pitchFamily="49" charset="-122"/>
              </a:rPr>
              <a:t>俯仰角速率</a:t>
            </a:r>
            <a:r>
              <a:rPr lang="en-US" altLang="zh-CN" sz="2400" i="1">
                <a:solidFill>
                  <a:srgbClr val="990033"/>
                </a:solidFill>
                <a:latin typeface="隶书" panose="02010509060101010101" pitchFamily="49" charset="-122"/>
                <a:ea typeface="隶书" panose="02010509060101010101" pitchFamily="49" charset="-122"/>
              </a:rPr>
              <a:t>q</a:t>
            </a:r>
            <a:r>
              <a:rPr lang="en-US" altLang="zh-CN" sz="2400" i="1">
                <a:solidFill>
                  <a:srgbClr val="990033"/>
                </a:solidFill>
                <a:latin typeface="隶书" panose="02010509060101010101" pitchFamily="49" charset="-122"/>
                <a:ea typeface="隶书" panose="02010509060101010101" pitchFamily="49" charset="-122"/>
                <a:sym typeface="Symbol" panose="05050102010706020507" pitchFamily="18" charset="2"/>
              </a:rPr>
              <a:t>0 </a:t>
            </a:r>
            <a:r>
              <a:rPr lang="zh-CN" altLang="en-US" sz="2400">
                <a:solidFill>
                  <a:srgbClr val="003399"/>
                </a:solidFill>
                <a:latin typeface="隶书" panose="02010509060101010101" pitchFamily="49" charset="-122"/>
                <a:ea typeface="隶书" panose="02010509060101010101" pitchFamily="49" charset="-122"/>
              </a:rPr>
              <a:t>时，机翼</a:t>
            </a:r>
            <a:r>
              <a:rPr lang="en-US" altLang="zh-CN" sz="2400">
                <a:solidFill>
                  <a:srgbClr val="003399"/>
                </a:solidFill>
                <a:latin typeface="隶书" panose="02010509060101010101" pitchFamily="49" charset="-122"/>
                <a:ea typeface="隶书" panose="02010509060101010101" pitchFamily="49" charset="-122"/>
              </a:rPr>
              <a:t>/</a:t>
            </a:r>
            <a:r>
              <a:rPr lang="zh-CN" altLang="en-US" sz="2400">
                <a:solidFill>
                  <a:srgbClr val="003399"/>
                </a:solidFill>
                <a:latin typeface="隶书" panose="02010509060101010101" pitchFamily="49" charset="-122"/>
                <a:ea typeface="隶书" panose="02010509060101010101" pitchFamily="49" charset="-122"/>
              </a:rPr>
              <a:t>身</a:t>
            </a:r>
            <a:r>
              <a:rPr lang="en-US" altLang="zh-CN" sz="2400">
                <a:solidFill>
                  <a:srgbClr val="003399"/>
                </a:solidFill>
                <a:latin typeface="隶书" panose="02010509060101010101" pitchFamily="49" charset="-122"/>
                <a:ea typeface="隶书" panose="02010509060101010101" pitchFamily="49" charset="-122"/>
              </a:rPr>
              <a:t>/</a:t>
            </a:r>
            <a:r>
              <a:rPr lang="zh-CN" altLang="en-US" sz="2400">
                <a:solidFill>
                  <a:srgbClr val="003399"/>
                </a:solidFill>
                <a:latin typeface="隶书" panose="02010509060101010101" pitchFamily="49" charset="-122"/>
                <a:ea typeface="隶书" panose="02010509060101010101" pitchFamily="49" charset="-122"/>
              </a:rPr>
              <a:t>尾都产生俯仰力矩</a:t>
            </a:r>
          </a:p>
          <a:p>
            <a:pPr marL="0" indent="0" eaLnBrk="1" hangingPunct="1">
              <a:lnSpc>
                <a:spcPct val="90000"/>
              </a:lnSpc>
              <a:buFont typeface="Wingdings" panose="05000000000000000000" pitchFamily="2" charset="2"/>
              <a:buNone/>
            </a:pPr>
            <a:r>
              <a:rPr lang="zh-CN" altLang="en-US" sz="2000">
                <a:solidFill>
                  <a:srgbClr val="003399"/>
                </a:solidFill>
                <a:latin typeface="隶书" panose="02010509060101010101" pitchFamily="49" charset="-122"/>
                <a:ea typeface="隶书" panose="02010509060101010101" pitchFamily="49" charset="-122"/>
              </a:rPr>
              <a:t>  飞行速度为</a:t>
            </a:r>
            <a:r>
              <a:rPr lang="en-US" altLang="zh-CN" sz="2000">
                <a:solidFill>
                  <a:srgbClr val="003399"/>
                </a:solidFill>
                <a:latin typeface="隶书" panose="02010509060101010101" pitchFamily="49" charset="-122"/>
                <a:ea typeface="隶书" panose="02010509060101010101" pitchFamily="49" charset="-122"/>
              </a:rPr>
              <a:t>V</a:t>
            </a:r>
            <a:r>
              <a:rPr lang="zh-CN" altLang="en-US" sz="2000">
                <a:solidFill>
                  <a:srgbClr val="003399"/>
                </a:solidFill>
                <a:latin typeface="隶书" panose="02010509060101010101" pitchFamily="49" charset="-122"/>
                <a:ea typeface="隶书" panose="02010509060101010101" pitchFamily="49" charset="-122"/>
              </a:rPr>
              <a:t>，如果具有抬头的俯仰角速度</a:t>
            </a:r>
            <a:r>
              <a:rPr lang="en-US" altLang="zh-CN" sz="2000" i="1">
                <a:solidFill>
                  <a:srgbClr val="FF0000"/>
                </a:solidFill>
                <a:latin typeface="隶书" panose="02010509060101010101" pitchFamily="49" charset="-122"/>
                <a:ea typeface="隶书" panose="02010509060101010101" pitchFamily="49" charset="-122"/>
              </a:rPr>
              <a:t>q&gt;0</a:t>
            </a:r>
            <a:r>
              <a:rPr lang="zh-CN" altLang="en-US" sz="2000">
                <a:solidFill>
                  <a:srgbClr val="003399"/>
                </a:solidFill>
                <a:latin typeface="隶书" panose="02010509060101010101" pitchFamily="49" charset="-122"/>
                <a:ea typeface="隶书" panose="02010509060101010101" pitchFamily="49" charset="-122"/>
              </a:rPr>
              <a:t>，则平尾有向下的运动速度，</a:t>
            </a:r>
            <a:r>
              <a:rPr lang="zh-CN" altLang="en-US" sz="2000">
                <a:solidFill>
                  <a:srgbClr val="003399"/>
                </a:solidFill>
                <a:ea typeface="隶书" panose="02010509060101010101" pitchFamily="49" charset="-122"/>
              </a:rPr>
              <a:t>相当于平尾不动而空气气流向上吹，气流速度增量产生局部的迎角增量</a:t>
            </a:r>
            <a:r>
              <a:rPr lang="zh-CN" altLang="en-US" sz="2000" i="1">
                <a:solidFill>
                  <a:srgbClr val="003399"/>
                </a:solidFill>
                <a:ea typeface="隶书" panose="02010509060101010101" pitchFamily="49" charset="-122"/>
                <a:sym typeface="Symbol" panose="05050102010706020507" pitchFamily="18" charset="2"/>
              </a:rPr>
              <a:t></a:t>
            </a:r>
            <a:r>
              <a:rPr lang="en-US" altLang="zh-CN" sz="2000" i="1" baseline="-25000">
                <a:solidFill>
                  <a:srgbClr val="003399"/>
                </a:solidFill>
                <a:ea typeface="隶书" panose="02010509060101010101" pitchFamily="49" charset="-122"/>
                <a:sym typeface="Symbol" panose="05050102010706020507" pitchFamily="18" charset="2"/>
              </a:rPr>
              <a:t>t</a:t>
            </a:r>
            <a:r>
              <a:rPr lang="zh-CN" altLang="en-US" sz="2000">
                <a:solidFill>
                  <a:srgbClr val="003399"/>
                </a:solidFill>
                <a:ea typeface="隶书" panose="02010509060101010101" pitchFamily="49" charset="-122"/>
                <a:sym typeface="Symbol" panose="05050102010706020507" pitchFamily="18" charset="2"/>
              </a:rPr>
              <a:t>，升力增量</a:t>
            </a:r>
            <a:r>
              <a:rPr lang="zh-CN" altLang="en-US" sz="2000" i="1">
                <a:solidFill>
                  <a:srgbClr val="003399"/>
                </a:solidFill>
                <a:ea typeface="隶书" panose="02010509060101010101" pitchFamily="49" charset="-122"/>
                <a:sym typeface="Symbol" panose="05050102010706020507" pitchFamily="18" charset="2"/>
              </a:rPr>
              <a:t></a:t>
            </a:r>
            <a:r>
              <a:rPr lang="en-US" altLang="zh-CN" sz="2000" i="1">
                <a:solidFill>
                  <a:srgbClr val="003399"/>
                </a:solidFill>
                <a:ea typeface="隶书" panose="02010509060101010101" pitchFamily="49" charset="-122"/>
                <a:sym typeface="Symbol" panose="05050102010706020507" pitchFamily="18" charset="2"/>
              </a:rPr>
              <a:t>L</a:t>
            </a:r>
            <a:r>
              <a:rPr lang="en-US" altLang="zh-CN" sz="2000" i="1" baseline="-25000">
                <a:solidFill>
                  <a:srgbClr val="003399"/>
                </a:solidFill>
                <a:ea typeface="隶书" panose="02010509060101010101" pitchFamily="49" charset="-122"/>
                <a:sym typeface="Symbol" panose="05050102010706020507" pitchFamily="18" charset="2"/>
              </a:rPr>
              <a:t>t</a:t>
            </a:r>
            <a:r>
              <a:rPr lang="en-US" altLang="zh-CN" sz="2000" i="1">
                <a:solidFill>
                  <a:srgbClr val="003399"/>
                </a:solidFill>
                <a:latin typeface="隶书" panose="02010509060101010101" pitchFamily="49" charset="-122"/>
                <a:ea typeface="隶书" panose="02010509060101010101" pitchFamily="49" charset="-122"/>
              </a:rPr>
              <a:t> </a:t>
            </a:r>
          </a:p>
          <a:p>
            <a:pPr marL="0" indent="0" eaLnBrk="1" hangingPunct="1">
              <a:lnSpc>
                <a:spcPct val="90000"/>
              </a:lnSpc>
              <a:buFont typeface="Wingdings" panose="05000000000000000000" pitchFamily="2" charset="2"/>
              <a:buNone/>
            </a:pPr>
            <a:endParaRPr lang="en-US" altLang="zh-CN" sz="2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endParaRPr lang="en-US" altLang="zh-CN" sz="2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endParaRPr lang="en-US" altLang="zh-CN" sz="2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panose="05000000000000000000" pitchFamily="2" charset="2"/>
              <a:buNone/>
            </a:pPr>
            <a:endParaRPr lang="en-US" altLang="zh-CN" sz="2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None/>
            </a:pPr>
            <a:endParaRPr lang="zh-CN" altLang="en-US" sz="2000" i="1" baseline="-25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None/>
            </a:pPr>
            <a:endParaRPr lang="zh-CN" altLang="en-US" sz="2000" i="1" baseline="-25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None/>
            </a:pPr>
            <a:endParaRPr lang="zh-CN" altLang="en-US" sz="2000" i="1" baseline="-25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None/>
            </a:pPr>
            <a:endParaRPr lang="zh-CN" altLang="en-US" sz="2000" i="1" baseline="-25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None/>
            </a:pPr>
            <a:endParaRPr lang="zh-CN" altLang="en-US" sz="2000" i="1" baseline="-25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Char char=""/>
            </a:pPr>
            <a:r>
              <a:rPr lang="zh-CN" altLang="en-US" sz="2000">
                <a:solidFill>
                  <a:srgbClr val="003399"/>
                </a:solidFill>
                <a:latin typeface="隶书" panose="02010509060101010101" pitchFamily="49" charset="-122"/>
                <a:ea typeface="隶书" panose="02010509060101010101" pitchFamily="49" charset="-122"/>
              </a:rPr>
              <a:t>力矩导数 </a:t>
            </a:r>
            <a:endParaRPr lang="en-US" altLang="zh-CN" sz="2000">
              <a:solidFill>
                <a:srgbClr val="003399"/>
              </a:solidFill>
              <a:latin typeface="隶书" panose="02010509060101010101" pitchFamily="49" charset="-122"/>
              <a:ea typeface="隶书" panose="02010509060101010101" pitchFamily="49" charset="-122"/>
            </a:endParaRPr>
          </a:p>
          <a:p>
            <a:pPr marL="0" indent="0" eaLnBrk="1" hangingPunct="1">
              <a:lnSpc>
                <a:spcPct val="90000"/>
              </a:lnSpc>
              <a:buFont typeface="Wingdings 2" panose="05020102010507070707" pitchFamily="18" charset="2"/>
              <a:buChar char=""/>
            </a:pPr>
            <a:r>
              <a:rPr lang="zh-CN" altLang="en-US" sz="2400">
                <a:solidFill>
                  <a:srgbClr val="003399"/>
                </a:solidFill>
                <a:ea typeface="隶书" panose="02010509060101010101" pitchFamily="49" charset="-122"/>
              </a:rPr>
              <a:t>由飞机转动引起，其作用方向总是阻止飞机转动，故称为</a:t>
            </a:r>
            <a:r>
              <a:rPr lang="zh-CN" altLang="en-US" sz="2400">
                <a:solidFill>
                  <a:srgbClr val="990000"/>
                </a:solidFill>
                <a:ea typeface="隶书" panose="02010509060101010101" pitchFamily="49" charset="-122"/>
              </a:rPr>
              <a:t>阻尼力矩，平尾阻尼力矩最大，经验</a:t>
            </a:r>
            <a:r>
              <a:rPr lang="en-US" altLang="zh-CN" sz="2400">
                <a:solidFill>
                  <a:srgbClr val="990000"/>
                </a:solidFill>
                <a:ea typeface="隶书" panose="02010509060101010101" pitchFamily="49" charset="-122"/>
              </a:rPr>
              <a:t>:</a:t>
            </a:r>
            <a:r>
              <a:rPr lang="zh-CN" altLang="en-US"/>
              <a:t> </a:t>
            </a:r>
            <a:r>
              <a:rPr lang="zh-CN" altLang="en-US" sz="2400">
                <a:solidFill>
                  <a:srgbClr val="990033"/>
                </a:solidFill>
                <a:latin typeface="隶书" panose="02010509060101010101" pitchFamily="49" charset="-122"/>
                <a:ea typeface="隶书" panose="02010509060101010101" pitchFamily="49" charset="-122"/>
              </a:rPr>
              <a:t>全机</a:t>
            </a:r>
          </a:p>
        </p:txBody>
      </p:sp>
      <p:pic>
        <p:nvPicPr>
          <p:cNvPr id="43011" name="Picture 4">
            <a:extLst>
              <a:ext uri="{FF2B5EF4-FFF2-40B4-BE49-F238E27FC236}">
                <a16:creationId xmlns:a16="http://schemas.microsoft.com/office/drawing/2014/main" id="{D0BBE86F-F758-7AEB-7591-1FF25CB3C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213" y="3384550"/>
            <a:ext cx="3887787"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6">
            <a:extLst>
              <a:ext uri="{FF2B5EF4-FFF2-40B4-BE49-F238E27FC236}">
                <a16:creationId xmlns:a16="http://schemas.microsoft.com/office/drawing/2014/main" id="{4A560A49-C2EF-AC03-2098-18412A93B43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4413" y="3213100"/>
            <a:ext cx="2620962"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29">
            <a:extLst>
              <a:ext uri="{FF2B5EF4-FFF2-40B4-BE49-F238E27FC236}">
                <a16:creationId xmlns:a16="http://schemas.microsoft.com/office/drawing/2014/main" id="{4ACE0790-8694-D0A2-6C3B-5E1111F1D12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988" y="2852738"/>
            <a:ext cx="1008062"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33">
            <a:extLst>
              <a:ext uri="{FF2B5EF4-FFF2-40B4-BE49-F238E27FC236}">
                <a16:creationId xmlns:a16="http://schemas.microsoft.com/office/drawing/2014/main" id="{C8FDBF38-0039-D268-5F2E-BA4C4C78B29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 y="3765550"/>
            <a:ext cx="42481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42">
            <a:extLst>
              <a:ext uri="{FF2B5EF4-FFF2-40B4-BE49-F238E27FC236}">
                <a16:creationId xmlns:a16="http://schemas.microsoft.com/office/drawing/2014/main" id="{6672988C-5EE6-0FDC-F1DA-3F08636D5B96}"/>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7400" y="6092825"/>
            <a:ext cx="20034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38">
            <a:extLst>
              <a:ext uri="{FF2B5EF4-FFF2-40B4-BE49-F238E27FC236}">
                <a16:creationId xmlns:a16="http://schemas.microsoft.com/office/drawing/2014/main" id="{DF00B382-8AAE-690A-6CEE-D2CD67FEE438}"/>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0" y="5229225"/>
            <a:ext cx="46815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39">
            <a:extLst>
              <a:ext uri="{FF2B5EF4-FFF2-40B4-BE49-F238E27FC236}">
                <a16:creationId xmlns:a16="http://schemas.microsoft.com/office/drawing/2014/main" id="{837414BC-6193-862E-2C18-E498BEBD2013}"/>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988" y="4724400"/>
            <a:ext cx="2447925"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2" name="直接箭头连接符 41">
            <a:extLst>
              <a:ext uri="{FF2B5EF4-FFF2-40B4-BE49-F238E27FC236}">
                <a16:creationId xmlns:a16="http://schemas.microsoft.com/office/drawing/2014/main" id="{BA14BECC-CD09-A5A2-1789-73E21292BA36}"/>
              </a:ext>
            </a:extLst>
          </p:cNvPr>
          <p:cNvCxnSpPr/>
          <p:nvPr/>
        </p:nvCxnSpPr>
        <p:spPr>
          <a:xfrm rot="5400000" flipH="1" flipV="1">
            <a:off x="7966075" y="4926013"/>
            <a:ext cx="357187"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3019" name="Rectangle 43">
            <a:extLst>
              <a:ext uri="{FF2B5EF4-FFF2-40B4-BE49-F238E27FC236}">
                <a16:creationId xmlns:a16="http://schemas.microsoft.com/office/drawing/2014/main" id="{FD7E6460-C920-A916-BE84-E607ED49C190}"/>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5 </a:t>
            </a:r>
            <a:r>
              <a:rPr lang="zh-CN" altLang="en-US" sz="4400">
                <a:solidFill>
                  <a:schemeClr val="tx2"/>
                </a:solidFill>
              </a:rPr>
              <a:t>飞机绕</a:t>
            </a:r>
            <a:r>
              <a:rPr lang="en-US" altLang="zh-CN" sz="4400">
                <a:solidFill>
                  <a:schemeClr val="tx2"/>
                </a:solidFill>
              </a:rPr>
              <a:t>oy</a:t>
            </a:r>
            <a:r>
              <a:rPr lang="zh-CN" altLang="en-US" sz="4400">
                <a:solidFill>
                  <a:schemeClr val="tx2"/>
                </a:solidFill>
              </a:rPr>
              <a:t>轴转动的俯仰力矩</a:t>
            </a:r>
          </a:p>
        </p:txBody>
      </p:sp>
      <p:graphicFrame>
        <p:nvGraphicFramePr>
          <p:cNvPr id="43020" name="Object 45">
            <a:extLst>
              <a:ext uri="{FF2B5EF4-FFF2-40B4-BE49-F238E27FC236}">
                <a16:creationId xmlns:a16="http://schemas.microsoft.com/office/drawing/2014/main" id="{F68A066F-CC4B-7D61-1FA2-CEB86DA4B8EC}"/>
              </a:ext>
            </a:extLst>
          </p:cNvPr>
          <p:cNvGraphicFramePr>
            <a:graphicFrameLocks noChangeAspect="1"/>
          </p:cNvGraphicFramePr>
          <p:nvPr/>
        </p:nvGraphicFramePr>
        <p:xfrm>
          <a:off x="971550" y="4365625"/>
          <a:ext cx="2808288" cy="382588"/>
        </p:xfrm>
        <a:graphic>
          <a:graphicData uri="http://schemas.openxmlformats.org/presentationml/2006/ole">
            <mc:AlternateContent xmlns:mc="http://schemas.openxmlformats.org/markup-compatibility/2006">
              <mc:Choice xmlns:v="urn:schemas-microsoft-com:vml" Requires="v">
                <p:oleObj spid="_x0000_s13313" name="公式" r:id="rId10" imgW="1676400" imgH="228600" progId="Equation.3">
                  <p:embed/>
                </p:oleObj>
              </mc:Choice>
              <mc:Fallback>
                <p:oleObj name="公式" r:id="rId10" imgW="1676400" imgH="228600" progId="Equation.3">
                  <p:embed/>
                  <p:pic>
                    <p:nvPicPr>
                      <p:cNvPr id="43020" name="Object 45">
                        <a:extLst>
                          <a:ext uri="{FF2B5EF4-FFF2-40B4-BE49-F238E27FC236}">
                            <a16:creationId xmlns:a16="http://schemas.microsoft.com/office/drawing/2014/main" id="{F68A066F-CC4B-7D61-1FA2-CEB86DA4B8E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4365625"/>
                        <a:ext cx="28082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56A530D5-D1FB-A62B-D6B0-E841A0BAC4A6}"/>
              </a:ext>
            </a:extLst>
          </p:cNvPr>
          <p:cNvSpPr>
            <a:spLocks noGrp="1" noChangeArrowheads="1"/>
          </p:cNvSpPr>
          <p:nvPr>
            <p:ph idx="4294967295"/>
          </p:nvPr>
        </p:nvSpPr>
        <p:spPr>
          <a:xfrm>
            <a:off x="179388" y="1484313"/>
            <a:ext cx="8785225" cy="5005387"/>
          </a:xfrm>
        </p:spPr>
        <p:txBody>
          <a:bodyPr/>
          <a:lstStyle/>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飞机迎角的变化率不为</a:t>
            </a:r>
            <a:r>
              <a:rPr lang="en-US" altLang="zh-CN" sz="2400">
                <a:solidFill>
                  <a:srgbClr val="003399"/>
                </a:solidFill>
                <a:ea typeface="隶书" panose="02010509060101010101" pitchFamily="49" charset="-122"/>
              </a:rPr>
              <a:t>0</a:t>
            </a:r>
            <a:r>
              <a:rPr lang="zh-CN" altLang="en-US" sz="2400">
                <a:solidFill>
                  <a:srgbClr val="003399"/>
                </a:solidFill>
                <a:ea typeface="隶书" panose="02010509060101010101" pitchFamily="49" charset="-122"/>
              </a:rPr>
              <a:t>时（非定直平飞情况），</a:t>
            </a:r>
            <a:r>
              <a:rPr lang="zh-CN" altLang="en-US" sz="2400">
                <a:solidFill>
                  <a:srgbClr val="003399"/>
                </a:solidFill>
                <a:latin typeface="隶书" panose="02010509060101010101" pitchFamily="49" charset="-122"/>
                <a:ea typeface="隶书" panose="02010509060101010101" pitchFamily="49" charset="-122"/>
              </a:rPr>
              <a:t>机翼上的升力也不恒定，因而对平尾的下洗也不恒定。 </a:t>
            </a:r>
          </a:p>
          <a:p>
            <a:pPr marL="0" indent="0" eaLnBrk="1" hangingPunct="1">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气流从机翼流到平尾处需要一定的时间</a:t>
            </a:r>
            <a:r>
              <a:rPr lang="zh-CN" altLang="en-US" sz="24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i="1">
                <a:solidFill>
                  <a:srgbClr val="003399"/>
                </a:solidFill>
                <a:latin typeface="隶书" panose="02010509060101010101" pitchFamily="49" charset="-122"/>
                <a:ea typeface="隶书" panose="02010509060101010101" pitchFamily="49" charset="-122"/>
              </a:rPr>
              <a:t>t</a:t>
            </a:r>
            <a:r>
              <a:rPr lang="en-US" altLang="zh-CN" sz="2400">
                <a:solidFill>
                  <a:srgbClr val="003399"/>
                </a:solidFill>
                <a:latin typeface="隶书" panose="02010509060101010101" pitchFamily="49" charset="-122"/>
                <a:ea typeface="隶书" panose="02010509060101010101" pitchFamily="49" charset="-122"/>
              </a:rPr>
              <a:t>,</a:t>
            </a:r>
            <a:r>
              <a:rPr lang="zh-CN" altLang="en-US" sz="2400">
                <a:solidFill>
                  <a:srgbClr val="003399"/>
                </a:solidFill>
                <a:latin typeface="隶书" panose="02010509060101010101" pitchFamily="49" charset="-122"/>
                <a:ea typeface="隶书" panose="02010509060101010101" pitchFamily="49" charset="-122"/>
              </a:rPr>
              <a:t>平尾处受到的下洗是在</a:t>
            </a:r>
            <a:r>
              <a:rPr lang="zh-CN" altLang="en-US" sz="24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i="1">
                <a:solidFill>
                  <a:srgbClr val="003399"/>
                </a:solidFill>
                <a:latin typeface="隶书" panose="02010509060101010101" pitchFamily="49" charset="-122"/>
                <a:ea typeface="隶书" panose="02010509060101010101" pitchFamily="49" charset="-122"/>
              </a:rPr>
              <a:t>t</a:t>
            </a:r>
            <a:r>
              <a:rPr lang="zh-CN" altLang="en-US" sz="2400">
                <a:solidFill>
                  <a:srgbClr val="003399"/>
                </a:solidFill>
                <a:latin typeface="隶书" panose="02010509060101010101" pitchFamily="49" charset="-122"/>
                <a:ea typeface="隶书" panose="02010509060101010101" pitchFamily="49" charset="-122"/>
              </a:rPr>
              <a:t>时间前机翼升力所产生的，称为下洗时差</a:t>
            </a:r>
            <a:r>
              <a:rPr lang="zh-CN" altLang="en-US" sz="2400" i="1">
                <a:solidFill>
                  <a:srgbClr val="003399"/>
                </a:solidFill>
                <a:latin typeface="隶书" panose="02010509060101010101" pitchFamily="49" charset="-122"/>
                <a:ea typeface="隶书" panose="02010509060101010101" pitchFamily="49" charset="-122"/>
                <a:sym typeface="Symbol" panose="05050102010706020507" pitchFamily="18" charset="2"/>
              </a:rPr>
              <a:t></a:t>
            </a:r>
            <a:r>
              <a:rPr lang="en-US" altLang="zh-CN" sz="2400" i="1">
                <a:solidFill>
                  <a:srgbClr val="003399"/>
                </a:solidFill>
                <a:latin typeface="隶书" panose="02010509060101010101" pitchFamily="49" charset="-122"/>
                <a:ea typeface="隶书" panose="02010509060101010101" pitchFamily="49" charset="-122"/>
              </a:rPr>
              <a:t>t=l</a:t>
            </a:r>
            <a:r>
              <a:rPr lang="en-US" altLang="zh-CN" sz="2400" i="1" baseline="-25000">
                <a:solidFill>
                  <a:srgbClr val="003399"/>
                </a:solidFill>
                <a:latin typeface="隶书" panose="02010509060101010101" pitchFamily="49" charset="-122"/>
                <a:ea typeface="隶书" panose="02010509060101010101" pitchFamily="49" charset="-122"/>
              </a:rPr>
              <a:t>t</a:t>
            </a:r>
            <a:r>
              <a:rPr lang="en-US" altLang="zh-CN" sz="2400" i="1">
                <a:solidFill>
                  <a:srgbClr val="003399"/>
                </a:solidFill>
                <a:latin typeface="隶书" panose="02010509060101010101" pitchFamily="49" charset="-122"/>
                <a:ea typeface="隶书" panose="02010509060101010101" pitchFamily="49" charset="-122"/>
              </a:rPr>
              <a:t>/V</a:t>
            </a:r>
          </a:p>
          <a:p>
            <a:pPr marL="0" indent="0" eaLnBrk="1" hangingPunct="1">
              <a:buFont typeface="Wingdings 2" panose="05020102010507070707" pitchFamily="18" charset="2"/>
              <a:buChar char=""/>
            </a:pPr>
            <a:r>
              <a:rPr lang="zh-CN" altLang="en-US" sz="2400">
                <a:solidFill>
                  <a:srgbClr val="003399"/>
                </a:solidFill>
                <a:latin typeface="隶书" panose="02010509060101010101" pitchFamily="49" charset="-122"/>
                <a:ea typeface="隶书" panose="02010509060101010101" pitchFamily="49" charset="-122"/>
              </a:rPr>
              <a:t>下洗角</a:t>
            </a:r>
          </a:p>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平尾力矩修正量力矩系数</a:t>
            </a:r>
          </a:p>
          <a:p>
            <a:pPr marL="0" indent="0" eaLnBrk="1" hangingPunct="1">
              <a:buFont typeface="Wingdings 2" panose="05020102010507070707" pitchFamily="18" charset="2"/>
              <a:buNone/>
            </a:pPr>
            <a:endParaRPr lang="zh-CN" altLang="en-US" sz="2400">
              <a:solidFill>
                <a:srgbClr val="003399"/>
              </a:solidFill>
              <a:ea typeface="隶书" panose="02010509060101010101" pitchFamily="49" charset="-122"/>
            </a:endParaRPr>
          </a:p>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平尾下洗时差阻尼导数</a:t>
            </a:r>
          </a:p>
          <a:p>
            <a:pPr marL="0" indent="0" eaLnBrk="1" hangingPunct="1">
              <a:buFont typeface="Wingdings 2" panose="05020102010507070707" pitchFamily="18" charset="2"/>
              <a:buChar char=""/>
            </a:pPr>
            <a:endParaRPr lang="zh-CN" altLang="en-US" sz="2400">
              <a:solidFill>
                <a:srgbClr val="003399"/>
              </a:solidFill>
              <a:ea typeface="隶书" panose="02010509060101010101" pitchFamily="49" charset="-122"/>
            </a:endParaRPr>
          </a:p>
          <a:p>
            <a:pPr marL="0" indent="0" eaLnBrk="1" hangingPunct="1">
              <a:buFont typeface="Wingdings 2" panose="05020102010507070707" pitchFamily="18" charset="2"/>
              <a:buChar char=""/>
            </a:pPr>
            <a:r>
              <a:rPr lang="zh-CN" altLang="en-US" sz="2400">
                <a:solidFill>
                  <a:srgbClr val="003399"/>
                </a:solidFill>
                <a:ea typeface="隶书" panose="02010509060101010101" pitchFamily="49" charset="-122"/>
              </a:rPr>
              <a:t>此项阻止迎角变化率继续增大，故称</a:t>
            </a:r>
            <a:r>
              <a:rPr lang="zh-CN" altLang="en-US" sz="2400">
                <a:solidFill>
                  <a:srgbClr val="990000"/>
                </a:solidFill>
                <a:ea typeface="隶书" panose="02010509060101010101" pitchFamily="49" charset="-122"/>
              </a:rPr>
              <a:t>下洗时差阻尼力矩系数</a:t>
            </a:r>
            <a:r>
              <a:rPr lang="zh-CN" altLang="en-US"/>
              <a:t> </a:t>
            </a:r>
            <a:r>
              <a:rPr lang="zh-CN" altLang="en-US" sz="2400"/>
              <a:t>  </a:t>
            </a:r>
          </a:p>
        </p:txBody>
      </p:sp>
      <p:pic>
        <p:nvPicPr>
          <p:cNvPr id="44035" name="Picture 17">
            <a:extLst>
              <a:ext uri="{FF2B5EF4-FFF2-40B4-BE49-F238E27FC236}">
                <a16:creationId xmlns:a16="http://schemas.microsoft.com/office/drawing/2014/main" id="{AE882D15-2BC5-4ABF-8B2E-E428ACF160E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0" y="5770563"/>
            <a:ext cx="3935413"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0">
            <a:extLst>
              <a:ext uri="{FF2B5EF4-FFF2-40B4-BE49-F238E27FC236}">
                <a16:creationId xmlns:a16="http://schemas.microsoft.com/office/drawing/2014/main" id="{D9AC7694-C105-DA96-1977-442EC4952E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3716338"/>
            <a:ext cx="41751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21">
            <a:extLst>
              <a:ext uri="{FF2B5EF4-FFF2-40B4-BE49-F238E27FC236}">
                <a16:creationId xmlns:a16="http://schemas.microsoft.com/office/drawing/2014/main" id="{411C64E8-E98E-C3DA-7D9A-70B34A5617D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2997200"/>
            <a:ext cx="309562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24">
            <a:extLst>
              <a:ext uri="{FF2B5EF4-FFF2-40B4-BE49-F238E27FC236}">
                <a16:creationId xmlns:a16="http://schemas.microsoft.com/office/drawing/2014/main" id="{09E5050A-6FE4-AF5C-D1B3-F264F1C633F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4365625"/>
            <a:ext cx="34639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a:extLst>
              <a:ext uri="{FF2B5EF4-FFF2-40B4-BE49-F238E27FC236}">
                <a16:creationId xmlns:a16="http://schemas.microsoft.com/office/drawing/2014/main" id="{67D887F9-A18A-4878-B962-CD0324FC49CD}"/>
              </a:ext>
            </a:extLst>
          </p:cNvPr>
          <p:cNvCxnSpPr/>
          <p:nvPr/>
        </p:nvCxnSpPr>
        <p:spPr>
          <a:xfrm>
            <a:off x="7524750" y="4868863"/>
            <a:ext cx="214313" cy="1587"/>
          </a:xfrm>
          <a:prstGeom prst="line">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sp>
        <p:nvSpPr>
          <p:cNvPr id="44040" name="Rectangle 26">
            <a:extLst>
              <a:ext uri="{FF2B5EF4-FFF2-40B4-BE49-F238E27FC236}">
                <a16:creationId xmlns:a16="http://schemas.microsoft.com/office/drawing/2014/main" id="{1CCB404F-A9D5-E8BF-3580-092C6A3BB896}"/>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6 </a:t>
            </a:r>
            <a:r>
              <a:rPr lang="zh-CN" altLang="en-US" sz="4400">
                <a:solidFill>
                  <a:schemeClr val="tx2"/>
                </a:solidFill>
              </a:rPr>
              <a:t>下洗时差阻尼力矩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C3019DF-C288-8C90-1978-EF78D6391631}"/>
              </a:ext>
            </a:extLst>
          </p:cNvPr>
          <p:cNvSpPr>
            <a:spLocks noGrp="1" noChangeArrowheads="1"/>
          </p:cNvSpPr>
          <p:nvPr>
            <p:ph type="title"/>
          </p:nvPr>
        </p:nvSpPr>
        <p:spPr/>
        <p:txBody>
          <a:bodyPr/>
          <a:lstStyle/>
          <a:p>
            <a:pPr eaLnBrk="1" hangingPunct="1"/>
            <a:r>
              <a:rPr lang="zh-CN" altLang="en-US"/>
              <a:t>坐标系</a:t>
            </a:r>
          </a:p>
        </p:txBody>
      </p:sp>
      <p:sp>
        <p:nvSpPr>
          <p:cNvPr id="333827" name="Rectangle 3">
            <a:extLst>
              <a:ext uri="{FF2B5EF4-FFF2-40B4-BE49-F238E27FC236}">
                <a16:creationId xmlns:a16="http://schemas.microsoft.com/office/drawing/2014/main" id="{F6E60697-EC45-29B1-FF2F-E22D92A97031}"/>
              </a:ext>
            </a:extLst>
          </p:cNvPr>
          <p:cNvSpPr>
            <a:spLocks noGrp="1" noChangeArrowheads="1"/>
          </p:cNvSpPr>
          <p:nvPr>
            <p:ph type="body" sz="half" idx="1"/>
          </p:nvPr>
        </p:nvSpPr>
        <p:spPr>
          <a:xfrm>
            <a:off x="250825" y="1052513"/>
            <a:ext cx="8893175" cy="5805487"/>
          </a:xfrm>
        </p:spPr>
        <p:txBody>
          <a:bodyPr/>
          <a:lstStyle/>
          <a:p>
            <a:pPr eaLnBrk="1" hangingPunct="1">
              <a:buFont typeface="Wingdings" panose="05000000000000000000" pitchFamily="2" charset="2"/>
              <a:buNone/>
            </a:pPr>
            <a:endParaRPr lang="zh-CN" altLang="en-US" sz="2400" b="0">
              <a:solidFill>
                <a:schemeClr val="tx2"/>
              </a:solidFill>
              <a:effectLst>
                <a:outerShdw blurRad="38100" dist="38100" dir="2700000" algn="tl">
                  <a:srgbClr val="000000"/>
                </a:outerShdw>
              </a:effectLst>
              <a:ea typeface="隶书" panose="02010509060101010101" pitchFamily="49" charset="-122"/>
            </a:endParaRP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描述飞机的姿态、位置；飞机在大气中飞行，运动复杂，有多个坐标系描述；美制与苏制</a:t>
            </a:r>
          </a:p>
          <a:p>
            <a:pPr eaLnBrk="1" hangingPunct="1">
              <a:buFont typeface="Wingdings" panose="05000000000000000000" pitchFamily="2" charset="2"/>
              <a:buNone/>
            </a:pPr>
            <a:r>
              <a:rPr lang="en-US" altLang="zh-CN" sz="2400">
                <a:effectLst>
                  <a:outerShdw blurRad="38100" dist="38100" dir="2700000" algn="tl">
                    <a:srgbClr val="FFFFFF"/>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地面坐标系（地轴系）</a:t>
            </a:r>
          </a:p>
          <a:p>
            <a:pPr eaLnBrk="1" hangingPunct="1">
              <a:buFont typeface="Wingdings" panose="05000000000000000000" pitchFamily="2" charset="2"/>
              <a:buNone/>
            </a:pPr>
            <a:r>
              <a:rPr lang="zh-CN" altLang="en-US" sz="2800">
                <a:latin typeface="宋体" panose="02010600030101010101" pitchFamily="2" charset="-122"/>
              </a:rPr>
              <a:t>   </a:t>
            </a:r>
            <a:r>
              <a:rPr lang="zh-CN" altLang="en-US" sz="2400">
                <a:effectLst>
                  <a:outerShdw blurRad="38100" dist="38100" dir="2700000" algn="tl">
                    <a:srgbClr val="FFFFFF"/>
                  </a:outerShdw>
                </a:effectLst>
                <a:latin typeface="宋体" panose="02010600030101010101" pitchFamily="2" charset="-122"/>
              </a:rPr>
              <a:t>原点</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 —</a:t>
            </a:r>
            <a:r>
              <a:rPr lang="zh-CN" altLang="en-US" sz="2400">
                <a:effectLst>
                  <a:outerShdw blurRad="38100" dist="38100" dir="2700000" algn="tl">
                    <a:srgbClr val="FFFFFF"/>
                  </a:outerShdw>
                </a:effectLst>
                <a:latin typeface="宋体" panose="02010600030101010101" pitchFamily="2" charset="-122"/>
              </a:rPr>
              <a:t>地面某一点（起飞点）</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x</a:t>
            </a:r>
            <a:r>
              <a:rPr lang="en-US" altLang="zh-CN" sz="2400" baseline="-25000">
                <a:effectLst>
                  <a:outerShdw blurRad="38100" dist="38100" dir="2700000" algn="tl">
                    <a:srgbClr val="FFFFFF"/>
                  </a:outerShdw>
                </a:effectLst>
                <a:latin typeface="宋体" panose="02010600030101010101" pitchFamily="2" charset="-122"/>
              </a:rPr>
              <a:t>g  </a:t>
            </a:r>
            <a:r>
              <a:rPr lang="en-US" altLang="zh-CN" sz="2400">
                <a:effectLst>
                  <a:outerShdw blurRad="38100" dist="38100" dir="2700000" algn="tl">
                    <a:srgbClr val="FFFFFF"/>
                  </a:outerShdw>
                </a:effectLst>
                <a:latin typeface="宋体" panose="02010600030101010101" pitchFamily="2" charset="-122"/>
              </a:rPr>
              <a:t>—</a:t>
            </a:r>
            <a:r>
              <a:rPr lang="zh-CN" altLang="en-US" sz="2400">
                <a:effectLst>
                  <a:outerShdw blurRad="38100" dist="38100" dir="2700000" algn="tl">
                    <a:srgbClr val="FFFFFF"/>
                  </a:outerShdw>
                </a:effectLst>
                <a:latin typeface="宋体" panose="02010600030101010101" pitchFamily="2" charset="-122"/>
              </a:rPr>
              <a:t>地平面内，指向某方向（飞行航线）</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y</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 —</a:t>
            </a:r>
            <a:r>
              <a:rPr lang="zh-CN" altLang="en-US" sz="2400">
                <a:effectLst>
                  <a:outerShdw blurRad="38100" dist="38100" dir="2700000" algn="tl">
                    <a:srgbClr val="FFFFFF"/>
                  </a:outerShdw>
                </a:effectLst>
                <a:latin typeface="宋体" panose="02010600030101010101" pitchFamily="2" charset="-122"/>
              </a:rPr>
              <a:t>地平面内，垂直于</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x</a:t>
            </a:r>
            <a:r>
              <a:rPr lang="en-US" altLang="zh-CN" sz="2400" baseline="-25000">
                <a:effectLst>
                  <a:outerShdw blurRad="38100" dist="38100" dir="2700000" algn="tl">
                    <a:srgbClr val="FFFFFF"/>
                  </a:outerShdw>
                </a:effectLst>
                <a:latin typeface="宋体" panose="02010600030101010101" pitchFamily="2" charset="-122"/>
              </a:rPr>
              <a:t>g</a:t>
            </a:r>
            <a:r>
              <a:rPr lang="zh-CN" altLang="en-US" sz="2400">
                <a:effectLst>
                  <a:outerShdw blurRad="38100" dist="38100" dir="2700000" algn="tl">
                    <a:srgbClr val="FFFFFF"/>
                  </a:outerShdw>
                </a:effectLst>
                <a:latin typeface="宋体" panose="02010600030101010101" pitchFamily="2" charset="-122"/>
              </a:rPr>
              <a:t>，指向右方</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z</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 —</a:t>
            </a:r>
            <a:r>
              <a:rPr lang="zh-CN" altLang="en-US" sz="2400">
                <a:effectLst>
                  <a:outerShdw blurRad="38100" dist="38100" dir="2700000" algn="tl">
                    <a:srgbClr val="FFFFFF"/>
                  </a:outerShdw>
                </a:effectLst>
                <a:latin typeface="宋体" panose="02010600030101010101" pitchFamily="2" charset="-122"/>
              </a:rPr>
              <a:t>垂直地面，指向地心，</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描述飞机的轨迹运动</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“不动”的坐标系，惯性坐标系</a:t>
            </a:r>
          </a:p>
          <a:p>
            <a:pPr eaLnBrk="1" hangingPunct="1">
              <a:buFont typeface="Wingdings" panose="05000000000000000000" pitchFamily="2" charset="2"/>
              <a:buNone/>
            </a:pPr>
            <a:r>
              <a:rPr lang="zh-CN" altLang="en-US" sz="2400">
                <a:solidFill>
                  <a:schemeClr val="hlink"/>
                </a:solidFill>
                <a:effectLst>
                  <a:outerShdw blurRad="38100" dist="38100" dir="2700000" algn="tl">
                    <a:srgbClr val="000000"/>
                  </a:outerShdw>
                </a:effectLst>
                <a:latin typeface="宋体" panose="02010600030101010101" pitchFamily="2" charset="-122"/>
              </a:rPr>
              <a:t>  右手定则</a:t>
            </a:r>
          </a:p>
          <a:p>
            <a:pPr eaLnBrk="1" hangingPunct="1">
              <a:buFont typeface="Wingdings" panose="05000000000000000000" pitchFamily="2" charset="2"/>
              <a:buNone/>
            </a:pPr>
            <a:endParaRPr lang="zh-CN" altLang="en-US" sz="2400">
              <a:effectLst>
                <a:outerShdw blurRad="38100" dist="38100" dir="2700000" algn="tl">
                  <a:srgbClr val="FFFFFF"/>
                </a:outerShdw>
              </a:effectLst>
              <a:latin typeface="宋体" panose="02010600030101010101" pitchFamily="2" charset="-122"/>
            </a:endParaRPr>
          </a:p>
        </p:txBody>
      </p:sp>
      <p:graphicFrame>
        <p:nvGraphicFramePr>
          <p:cNvPr id="8196" name="Object 4">
            <a:extLst>
              <a:ext uri="{FF2B5EF4-FFF2-40B4-BE49-F238E27FC236}">
                <a16:creationId xmlns:a16="http://schemas.microsoft.com/office/drawing/2014/main" id="{069E093F-7E3D-BC86-55D4-D06323CC0853}"/>
              </a:ext>
            </a:extLst>
          </p:cNvPr>
          <p:cNvGraphicFramePr>
            <a:graphicFrameLocks noGrp="1" noChangeAspect="1"/>
          </p:cNvGraphicFramePr>
          <p:nvPr>
            <p:ph sz="quarter" idx="2"/>
          </p:nvPr>
        </p:nvGraphicFramePr>
        <p:xfrm>
          <a:off x="3779838" y="2276475"/>
          <a:ext cx="1768475" cy="533400"/>
        </p:xfrm>
        <a:graphic>
          <a:graphicData uri="http://schemas.openxmlformats.org/presentationml/2006/ole">
            <mc:AlternateContent xmlns:mc="http://schemas.openxmlformats.org/markup-compatibility/2006">
              <mc:Choice xmlns:v="urn:schemas-microsoft-com:vml" Requires="v">
                <p:oleObj spid="_x0000_s2049" name="Equation" r:id="rId3" imgW="876300" imgH="241300" progId="Equation.DSMT4">
                  <p:embed/>
                </p:oleObj>
              </mc:Choice>
              <mc:Fallback>
                <p:oleObj name="Equation" r:id="rId3" imgW="876300" imgH="241300" progId="Equation.DSMT4">
                  <p:embed/>
                  <p:pic>
                    <p:nvPicPr>
                      <p:cNvPr id="8196" name="Object 4">
                        <a:extLst>
                          <a:ext uri="{FF2B5EF4-FFF2-40B4-BE49-F238E27FC236}">
                            <a16:creationId xmlns:a16="http://schemas.microsoft.com/office/drawing/2014/main" id="{069E093F-7E3D-BC86-55D4-D06323CC08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2276475"/>
                        <a:ext cx="17684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72F5EDAC-C799-43AC-1291-3E2C8BD2692D}"/>
              </a:ext>
            </a:extLst>
          </p:cNvPr>
          <p:cNvGraphicFramePr>
            <a:graphicFrameLocks noGrp="1" noChangeAspect="1"/>
          </p:cNvGraphicFramePr>
          <p:nvPr>
            <p:ph sz="quarter" idx="3"/>
          </p:nvPr>
        </p:nvGraphicFramePr>
        <p:xfrm>
          <a:off x="4716463" y="4005263"/>
          <a:ext cx="4356100" cy="2565400"/>
        </p:xfrm>
        <a:graphic>
          <a:graphicData uri="http://schemas.openxmlformats.org/presentationml/2006/ole">
            <mc:AlternateContent xmlns:mc="http://schemas.openxmlformats.org/markup-compatibility/2006">
              <mc:Choice xmlns:v="urn:schemas-microsoft-com:vml" Requires="v">
                <p:oleObj spid="_x0000_s2050" name="Visio" r:id="rId5" imgW="2800017" imgH="1930908" progId="Visio.Drawing.11">
                  <p:embed/>
                </p:oleObj>
              </mc:Choice>
              <mc:Fallback>
                <p:oleObj name="Visio" r:id="rId5" imgW="2800017" imgH="1930908" progId="Visio.Drawing.11">
                  <p:embed/>
                  <p:pic>
                    <p:nvPicPr>
                      <p:cNvPr id="8197" name="Object 5">
                        <a:extLst>
                          <a:ext uri="{FF2B5EF4-FFF2-40B4-BE49-F238E27FC236}">
                            <a16:creationId xmlns:a16="http://schemas.microsoft.com/office/drawing/2014/main" id="{72F5EDAC-C799-43AC-1291-3E2C8BD269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005263"/>
                        <a:ext cx="43561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4">
            <a:extLst>
              <a:ext uri="{FF2B5EF4-FFF2-40B4-BE49-F238E27FC236}">
                <a16:creationId xmlns:a16="http://schemas.microsoft.com/office/drawing/2014/main" id="{8B4598EC-2F99-5447-6596-984F885B0B59}"/>
              </a:ext>
            </a:extLst>
          </p:cNvPr>
          <p:cNvGraphicFramePr>
            <a:graphicFrameLocks noGrp="1" noChangeAspect="1"/>
          </p:cNvGraphicFramePr>
          <p:nvPr>
            <p:ph idx="4294967295"/>
          </p:nvPr>
        </p:nvGraphicFramePr>
        <p:xfrm>
          <a:off x="3208338" y="1673225"/>
          <a:ext cx="792162" cy="469900"/>
        </p:xfrm>
        <a:graphic>
          <a:graphicData uri="http://schemas.openxmlformats.org/presentationml/2006/ole">
            <mc:AlternateContent xmlns:mc="http://schemas.openxmlformats.org/markup-compatibility/2006">
              <mc:Choice xmlns:v="urn:schemas-microsoft-com:vml" Requires="v">
                <p:oleObj spid="_x0000_s14337" name="Equation" r:id="rId3" imgW="406224" imgH="241195" progId="Equation.DSMT4">
                  <p:embed/>
                </p:oleObj>
              </mc:Choice>
              <mc:Fallback>
                <p:oleObj name="Equation" r:id="rId3" imgW="406224" imgH="241195" progId="Equation.DSMT4">
                  <p:embed/>
                  <p:pic>
                    <p:nvPicPr>
                      <p:cNvPr id="45058" name="Object 4">
                        <a:extLst>
                          <a:ext uri="{FF2B5EF4-FFF2-40B4-BE49-F238E27FC236}">
                            <a16:creationId xmlns:a16="http://schemas.microsoft.com/office/drawing/2014/main" id="{8B4598EC-2F99-5447-6596-984F885B0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8338" y="1673225"/>
                        <a:ext cx="7921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59" name="Text Box 6">
            <a:extLst>
              <a:ext uri="{FF2B5EF4-FFF2-40B4-BE49-F238E27FC236}">
                <a16:creationId xmlns:a16="http://schemas.microsoft.com/office/drawing/2014/main" id="{19F86F6B-7518-8463-96F9-BBAEA071A75C}"/>
              </a:ext>
            </a:extLst>
          </p:cNvPr>
          <p:cNvSpPr txBox="1">
            <a:spLocks noChangeArrowheads="1"/>
          </p:cNvSpPr>
          <p:nvPr/>
        </p:nvSpPr>
        <p:spPr bwMode="auto">
          <a:xfrm>
            <a:off x="539750" y="1624013"/>
            <a:ext cx="784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Char char="•"/>
            </a:pPr>
            <a:r>
              <a:rPr kumimoji="0" lang="zh-CN" altLang="en-US" sz="2400">
                <a:solidFill>
                  <a:srgbClr val="003399"/>
                </a:solidFill>
                <a:latin typeface="Arial" panose="020B0604020202020204" pitchFamily="34" charset="0"/>
                <a:ea typeface="隶书" panose="02010509060101010101" pitchFamily="49" charset="-122"/>
              </a:rPr>
              <a:t>升降舵的偏转速率</a:t>
            </a:r>
            <a:r>
              <a:rPr kumimoji="0" lang="zh-CN" altLang="en-US" sz="1800">
                <a:latin typeface="Arial" panose="020B0604020202020204" pitchFamily="34" charset="0"/>
              </a:rPr>
              <a:t>             </a:t>
            </a:r>
            <a:r>
              <a:rPr kumimoji="0" lang="zh-CN" altLang="en-US" sz="2400">
                <a:solidFill>
                  <a:srgbClr val="003399"/>
                </a:solidFill>
                <a:latin typeface="隶书" panose="02010509060101010101" pitchFamily="49" charset="-122"/>
                <a:ea typeface="隶书" panose="02010509060101010101" pitchFamily="49" charset="-122"/>
              </a:rPr>
              <a:t>时，</a:t>
            </a:r>
            <a:r>
              <a:rPr kumimoji="0" lang="zh-CN" altLang="en-US" sz="2400">
                <a:solidFill>
                  <a:srgbClr val="003399"/>
                </a:solidFill>
                <a:latin typeface="Arial" panose="020B0604020202020204" pitchFamily="34" charset="0"/>
                <a:ea typeface="隶书" panose="02010509060101010101" pitchFamily="49" charset="-122"/>
              </a:rPr>
              <a:t>相当于升降舵的弯度有变 </a:t>
            </a:r>
          </a:p>
          <a:p>
            <a:pPr eaLnBrk="1" hangingPunct="1">
              <a:spcBef>
                <a:spcPct val="50000"/>
              </a:spcBef>
              <a:buClrTx/>
              <a:buSzTx/>
              <a:buFontTx/>
              <a:buNone/>
            </a:pPr>
            <a:r>
              <a:rPr kumimoji="0" lang="zh-CN" altLang="en-US" sz="2400">
                <a:solidFill>
                  <a:srgbClr val="003399"/>
                </a:solidFill>
                <a:latin typeface="Arial" panose="020B0604020202020204" pitchFamily="34" charset="0"/>
                <a:ea typeface="隶书" panose="02010509060101010101" pitchFamily="49" charset="-122"/>
              </a:rPr>
              <a:t> 化速率，</a:t>
            </a:r>
            <a:r>
              <a:rPr kumimoji="0" lang="zh-CN" altLang="en-US" sz="2400">
                <a:solidFill>
                  <a:srgbClr val="003399"/>
                </a:solidFill>
                <a:latin typeface="隶书" panose="02010509060101010101" pitchFamily="49" charset="-122"/>
                <a:ea typeface="隶书" panose="02010509060101010101" pitchFamily="49" charset="-122"/>
              </a:rPr>
              <a:t>对重心也会产生附加力矩 </a:t>
            </a:r>
          </a:p>
          <a:p>
            <a:pPr eaLnBrk="1" hangingPunct="1">
              <a:spcBef>
                <a:spcPct val="50000"/>
              </a:spcBef>
              <a:buClrTx/>
              <a:buSzTx/>
              <a:buFontTx/>
              <a:buChar char="•"/>
            </a:pPr>
            <a:r>
              <a:rPr kumimoji="0" lang="zh-CN" altLang="en-US" sz="2400">
                <a:solidFill>
                  <a:srgbClr val="003399"/>
                </a:solidFill>
                <a:latin typeface="隶书" panose="02010509060101010101" pitchFamily="49" charset="-122"/>
                <a:ea typeface="隶书" panose="02010509060101010101" pitchFamily="49" charset="-122"/>
              </a:rPr>
              <a:t> 力矩导数                  式中</a:t>
            </a:r>
          </a:p>
        </p:txBody>
      </p:sp>
      <p:pic>
        <p:nvPicPr>
          <p:cNvPr id="45060" name="Picture 13">
            <a:extLst>
              <a:ext uri="{FF2B5EF4-FFF2-40B4-BE49-F238E27FC236}">
                <a16:creationId xmlns:a16="http://schemas.microsoft.com/office/drawing/2014/main" id="{C65CE5CE-7669-F282-50F6-F0387C990E7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57438" y="2654300"/>
            <a:ext cx="1998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16">
            <a:extLst>
              <a:ext uri="{FF2B5EF4-FFF2-40B4-BE49-F238E27FC236}">
                <a16:creationId xmlns:a16="http://schemas.microsoft.com/office/drawing/2014/main" id="{4F0B2749-370B-0E5A-4D9B-7EEFC9EA709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24525" y="2733675"/>
            <a:ext cx="18002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Rectangle 20">
            <a:extLst>
              <a:ext uri="{FF2B5EF4-FFF2-40B4-BE49-F238E27FC236}">
                <a16:creationId xmlns:a16="http://schemas.microsoft.com/office/drawing/2014/main" id="{3B51DEBC-E71E-0000-094A-917A0DDBA71B}"/>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rPr>
              <a:t>7 </a:t>
            </a:r>
            <a:r>
              <a:rPr lang="zh-CN" altLang="en-US" sz="4400">
                <a:solidFill>
                  <a:schemeClr val="tx2"/>
                </a:solidFill>
              </a:rPr>
              <a:t>升降舵偏转速率产生的力矩</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Text Box 9">
            <a:extLst>
              <a:ext uri="{FF2B5EF4-FFF2-40B4-BE49-F238E27FC236}">
                <a16:creationId xmlns:a16="http://schemas.microsoft.com/office/drawing/2014/main" id="{5DB1F075-363E-0241-C76F-C1CB95466D33}"/>
              </a:ext>
            </a:extLst>
          </p:cNvPr>
          <p:cNvSpPr txBox="1">
            <a:spLocks noChangeArrowheads="1"/>
          </p:cNvSpPr>
          <p:nvPr/>
        </p:nvSpPr>
        <p:spPr bwMode="auto">
          <a:xfrm>
            <a:off x="250825" y="1603375"/>
            <a:ext cx="8497888" cy="457200"/>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50000"/>
              </a:spcBef>
              <a:buFontTx/>
              <a:buChar char="•"/>
            </a:pPr>
            <a:r>
              <a:rPr lang="zh-CN" altLang="en-US" b="1">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rPr>
              <a:t>飞机总的俯仰力矩</a:t>
            </a:r>
            <a:r>
              <a:rPr lang="zh-CN" altLang="en-US" sz="1800">
                <a:latin typeface="Arial" panose="020B0604020202020204" pitchFamily="34" charset="0"/>
              </a:rPr>
              <a:t> </a:t>
            </a:r>
          </a:p>
        </p:txBody>
      </p:sp>
      <p:sp>
        <p:nvSpPr>
          <p:cNvPr id="32782" name="Text Box 14">
            <a:extLst>
              <a:ext uri="{FF2B5EF4-FFF2-40B4-BE49-F238E27FC236}">
                <a16:creationId xmlns:a16="http://schemas.microsoft.com/office/drawing/2014/main" id="{7FCC5EDF-FAB3-6354-1779-2C07C66D6343}"/>
              </a:ext>
            </a:extLst>
          </p:cNvPr>
          <p:cNvSpPr txBox="1">
            <a:spLocks noChangeArrowheads="1"/>
          </p:cNvSpPr>
          <p:nvPr/>
        </p:nvSpPr>
        <p:spPr bwMode="auto">
          <a:xfrm>
            <a:off x="642938" y="2971800"/>
            <a:ext cx="5081587" cy="457200"/>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i="1">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rPr>
              <a:t>C</a:t>
            </a:r>
            <a:r>
              <a:rPr lang="en-US" altLang="zh-CN" b="1" i="1" baseline="-25000">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rPr>
              <a:t>m</a:t>
            </a:r>
            <a:r>
              <a:rPr lang="en-US" altLang="zh-CN" b="1" i="1" baseline="-25000">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sym typeface="Symbol" panose="05050102010706020507" pitchFamily="18" charset="2"/>
              </a:rPr>
              <a:t></a:t>
            </a:r>
            <a:r>
              <a:rPr lang="en-US" altLang="zh-CN" b="1" i="1">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sym typeface="Symbol" panose="05050102010706020507" pitchFamily="18" charset="2"/>
              </a:rPr>
              <a:t>, C</a:t>
            </a:r>
            <a:r>
              <a:rPr lang="en-US" altLang="zh-CN" b="1" i="1" baseline="-25000">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sym typeface="Symbol" panose="05050102010706020507" pitchFamily="18" charset="2"/>
              </a:rPr>
              <a:t>me</a:t>
            </a:r>
            <a:r>
              <a:rPr lang="en-US" altLang="zh-CN" b="1">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rPr>
              <a:t>—</a:t>
            </a:r>
            <a:r>
              <a:rPr lang="en-US" altLang="zh-CN" b="1">
                <a:solidFill>
                  <a:srgbClr val="0033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003399"/>
                </a:solidFill>
                <a:effectLst>
                  <a:outerShdw blurRad="38100" dist="38100" dir="2700000" algn="tl">
                    <a:srgbClr val="000000"/>
                  </a:outerShdw>
                </a:effectLst>
                <a:latin typeface="隶书" panose="02010509060101010101" pitchFamily="49" charset="-122"/>
                <a:ea typeface="隶书" panose="02010509060101010101" pitchFamily="49" charset="-122"/>
              </a:rPr>
              <a:t>静力矩导数</a:t>
            </a:r>
          </a:p>
        </p:txBody>
      </p:sp>
      <p:sp>
        <p:nvSpPr>
          <p:cNvPr id="32783" name="Text Box 15">
            <a:extLst>
              <a:ext uri="{FF2B5EF4-FFF2-40B4-BE49-F238E27FC236}">
                <a16:creationId xmlns:a16="http://schemas.microsoft.com/office/drawing/2014/main" id="{217D5C9B-C73C-8EBE-3D1E-519E7605D103}"/>
              </a:ext>
            </a:extLst>
          </p:cNvPr>
          <p:cNvSpPr txBox="1">
            <a:spLocks noChangeArrowheads="1"/>
          </p:cNvSpPr>
          <p:nvPr/>
        </p:nvSpPr>
        <p:spPr bwMode="auto">
          <a:xfrm>
            <a:off x="2843213" y="3619500"/>
            <a:ext cx="3783012" cy="457200"/>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en-US" altLang="zh-CN" b="1">
                <a:solidFill>
                  <a:srgbClr val="003399"/>
                </a:solidFill>
                <a:effectLst>
                  <a:outerShdw blurRad="38100" dist="38100" dir="2700000" algn="tl">
                    <a:srgbClr val="000000"/>
                  </a:outerShdw>
                </a:effectLst>
                <a:latin typeface="Arial" panose="020B0604020202020204" pitchFamily="34" charset="0"/>
                <a:ea typeface="隶书" panose="02010509060101010101" pitchFamily="49" charset="-122"/>
              </a:rPr>
              <a:t>—</a:t>
            </a:r>
            <a:r>
              <a:rPr lang="en-US" altLang="zh-CN" b="1">
                <a:solidFill>
                  <a:srgbClr val="0033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003399"/>
                </a:solidFill>
                <a:effectLst>
                  <a:outerShdw blurRad="38100" dist="38100" dir="2700000" algn="tl">
                    <a:srgbClr val="000000"/>
                  </a:outerShdw>
                </a:effectLst>
                <a:latin typeface="隶书" panose="02010509060101010101" pitchFamily="49" charset="-122"/>
                <a:ea typeface="隶书" panose="02010509060101010101" pitchFamily="49" charset="-122"/>
              </a:rPr>
              <a:t>动力矩导数</a:t>
            </a:r>
          </a:p>
        </p:txBody>
      </p:sp>
      <p:pic>
        <p:nvPicPr>
          <p:cNvPr id="46085" name="Picture 19">
            <a:extLst>
              <a:ext uri="{FF2B5EF4-FFF2-40B4-BE49-F238E27FC236}">
                <a16:creationId xmlns:a16="http://schemas.microsoft.com/office/drawing/2014/main" id="{E4E5DF1A-1C4E-3CF6-91C5-C352E98ED5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775" y="1916113"/>
            <a:ext cx="82804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2">
            <a:extLst>
              <a:ext uri="{FF2B5EF4-FFF2-40B4-BE49-F238E27FC236}">
                <a16:creationId xmlns:a16="http://schemas.microsoft.com/office/drawing/2014/main" id="{C05FF601-84D2-9998-C683-DA18D1F36F1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3565525"/>
            <a:ext cx="2016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15">
            <a:extLst>
              <a:ext uri="{FF2B5EF4-FFF2-40B4-BE49-F238E27FC236}">
                <a16:creationId xmlns:a16="http://schemas.microsoft.com/office/drawing/2014/main" id="{24B8358B-5FE5-3A50-EB61-9316A2EE69B7}"/>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4400">
                <a:solidFill>
                  <a:schemeClr val="tx2"/>
                </a:solidFill>
                <a:latin typeface="宋体" panose="02010600030101010101" pitchFamily="2" charset="-122"/>
              </a:rPr>
              <a:t>8 </a:t>
            </a:r>
            <a:r>
              <a:rPr lang="zh-CN" altLang="en-US" sz="4400">
                <a:solidFill>
                  <a:schemeClr val="tx2"/>
                </a:solidFill>
                <a:latin typeface="宋体" panose="02010600030101010101" pitchFamily="2" charset="-122"/>
              </a:rPr>
              <a:t>俯仰力矩总和</a:t>
            </a:r>
          </a:p>
        </p:txBody>
      </p:sp>
      <p:sp>
        <p:nvSpPr>
          <p:cNvPr id="46088" name="Rectangle 16">
            <a:extLst>
              <a:ext uri="{FF2B5EF4-FFF2-40B4-BE49-F238E27FC236}">
                <a16:creationId xmlns:a16="http://schemas.microsoft.com/office/drawing/2014/main" id="{0D2C8EA8-A72B-81E6-66C7-6648933A1DEA}"/>
              </a:ext>
            </a:extLst>
          </p:cNvPr>
          <p:cNvSpPr>
            <a:spLocks noChangeArrowheads="1"/>
          </p:cNvSpPr>
          <p:nvPr/>
        </p:nvSpPr>
        <p:spPr bwMode="auto">
          <a:xfrm>
            <a:off x="500063" y="4429125"/>
            <a:ext cx="422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r>
              <a:rPr lang="zh-CN" altLang="en-US" sz="2400" i="1">
                <a:solidFill>
                  <a:srgbClr val="003399"/>
                </a:solidFill>
                <a:latin typeface="宋体" panose="02010600030101010101" pitchFamily="2" charset="-122"/>
              </a:rPr>
              <a:t>升力 </a:t>
            </a:r>
            <a:r>
              <a:rPr lang="en-US" altLang="zh-CN" sz="2400" i="1">
                <a:solidFill>
                  <a:srgbClr val="003399"/>
                </a:solidFill>
                <a:latin typeface="宋体" panose="02010600030101010101" pitchFamily="2" charset="-122"/>
              </a:rPr>
              <a:t>CL=CL0+CL</a:t>
            </a:r>
            <a:r>
              <a:rPr lang="en-US" altLang="zh-CN" sz="2400" i="1">
                <a:solidFill>
                  <a:srgbClr val="003399"/>
                </a:solidFill>
                <a:latin typeface="宋体" panose="02010600030101010101" pitchFamily="2" charset="-122"/>
                <a:sym typeface="Symbol" panose="05050102010706020507" pitchFamily="18" charset="2"/>
              </a:rPr>
              <a:t>* </a:t>
            </a:r>
            <a:r>
              <a:rPr lang="en-US" altLang="zh-CN" sz="2400" i="1">
                <a:solidFill>
                  <a:srgbClr val="003399"/>
                </a:solidFill>
                <a:latin typeface="宋体" panose="02010600030101010101" pitchFamily="2" charset="-122"/>
              </a:rPr>
              <a:t>+CL</a:t>
            </a:r>
            <a:r>
              <a:rPr lang="en-US" altLang="zh-CN" sz="2400" i="1">
                <a:solidFill>
                  <a:srgbClr val="003399"/>
                </a:solidFill>
                <a:latin typeface="宋体" panose="02010600030101010101" pitchFamily="2" charset="-122"/>
                <a:sym typeface="Symbol" panose="05050102010706020507" pitchFamily="18" charset="2"/>
              </a:rPr>
              <a:t>e*e</a:t>
            </a:r>
            <a:endParaRPr lang="zh-CN" altLang="en-US" sz="2400" i="1">
              <a:solidFill>
                <a:srgbClr val="003399"/>
              </a:solidFill>
              <a:latin typeface="宋体" panose="02010600030101010101" pitchFamily="2" charset="-122"/>
              <a:sym typeface="Symbol" panose="05050102010706020507" pitchFamily="18" charset="2"/>
            </a:endParaRPr>
          </a:p>
        </p:txBody>
      </p:sp>
      <p:sp>
        <p:nvSpPr>
          <p:cNvPr id="46089" name="Rectangle 17">
            <a:extLst>
              <a:ext uri="{FF2B5EF4-FFF2-40B4-BE49-F238E27FC236}">
                <a16:creationId xmlns:a16="http://schemas.microsoft.com/office/drawing/2014/main" id="{B5F4DB7A-4AD7-B22C-AD86-6823B8E05B50}"/>
              </a:ext>
            </a:extLst>
          </p:cNvPr>
          <p:cNvSpPr>
            <a:spLocks noChangeArrowheads="1"/>
          </p:cNvSpPr>
          <p:nvPr/>
        </p:nvSpPr>
        <p:spPr bwMode="auto">
          <a:xfrm>
            <a:off x="571500" y="5221288"/>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Font typeface="Wingdings 2" panose="05020102010507070707" pitchFamily="18" charset="2"/>
              <a:buNone/>
            </a:pPr>
            <a:r>
              <a:rPr lang="zh-CN" altLang="en-US" sz="2400" i="1">
                <a:solidFill>
                  <a:srgbClr val="003399"/>
                </a:solidFill>
                <a:latin typeface="宋体" panose="02010600030101010101" pitchFamily="2" charset="-122"/>
              </a:rPr>
              <a:t>阻力 </a:t>
            </a:r>
            <a:r>
              <a:rPr lang="en-US" altLang="zh-CN" sz="2400" i="1">
                <a:solidFill>
                  <a:srgbClr val="003399"/>
                </a:solidFill>
                <a:latin typeface="宋体" panose="02010600030101010101" pitchFamily="2" charset="-122"/>
              </a:rPr>
              <a:t>CD=CD0+CDi</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CDFB6AE-70FF-10DD-26F1-C46AE3642CD4}"/>
              </a:ext>
            </a:extLst>
          </p:cNvPr>
          <p:cNvSpPr>
            <a:spLocks noGrp="1" noChangeArrowheads="1"/>
          </p:cNvSpPr>
          <p:nvPr>
            <p:ph type="title"/>
          </p:nvPr>
        </p:nvSpPr>
        <p:spPr/>
        <p:txBody>
          <a:bodyPr/>
          <a:lstStyle/>
          <a:p>
            <a:r>
              <a:rPr lang="zh-CN" altLang="en-US"/>
              <a:t>巡航状态</a:t>
            </a:r>
          </a:p>
        </p:txBody>
      </p:sp>
      <p:sp>
        <p:nvSpPr>
          <p:cNvPr id="47107" name="Rectangle 3">
            <a:extLst>
              <a:ext uri="{FF2B5EF4-FFF2-40B4-BE49-F238E27FC236}">
                <a16:creationId xmlns:a16="http://schemas.microsoft.com/office/drawing/2014/main" id="{5EB19E0D-BCB0-6891-10D5-B2316E2D1EA9}"/>
              </a:ext>
            </a:extLst>
          </p:cNvPr>
          <p:cNvSpPr>
            <a:spLocks noGrp="1" noChangeArrowheads="1"/>
          </p:cNvSpPr>
          <p:nvPr>
            <p:ph type="body" sz="half" idx="1"/>
          </p:nvPr>
        </p:nvSpPr>
        <p:spPr>
          <a:xfrm>
            <a:off x="684213" y="1557338"/>
            <a:ext cx="7991475" cy="4802187"/>
          </a:xfrm>
        </p:spPr>
        <p:txBody>
          <a:bodyPr/>
          <a:lstStyle/>
          <a:p>
            <a:r>
              <a:rPr lang="zh-CN" altLang="en-US">
                <a:solidFill>
                  <a:srgbClr val="FF0000"/>
                </a:solidFill>
              </a:rPr>
              <a:t>巡航状态</a:t>
            </a:r>
          </a:p>
          <a:p>
            <a:pPr lvl="1"/>
            <a:r>
              <a:rPr lang="zh-CN" altLang="en-US" sz="2800"/>
              <a:t>根据飞行稳定状态的约束，求解配平状态。</a:t>
            </a:r>
          </a:p>
          <a:p>
            <a:pPr lvl="1"/>
            <a:r>
              <a:rPr lang="zh-CN" altLang="en-US" sz="2800"/>
              <a:t>根据最大升阻比迎角确定空速、推力、升降舵</a:t>
            </a:r>
          </a:p>
        </p:txBody>
      </p:sp>
      <p:graphicFrame>
        <p:nvGraphicFramePr>
          <p:cNvPr id="47108" name="Object 2">
            <a:extLst>
              <a:ext uri="{FF2B5EF4-FFF2-40B4-BE49-F238E27FC236}">
                <a16:creationId xmlns:a16="http://schemas.microsoft.com/office/drawing/2014/main" id="{5294FE04-3098-F9B6-FE7F-BBDECBDAC9A7}"/>
              </a:ext>
            </a:extLst>
          </p:cNvPr>
          <p:cNvGraphicFramePr>
            <a:graphicFrameLocks noGrp="1" noChangeAspect="1"/>
          </p:cNvGraphicFramePr>
          <p:nvPr>
            <p:ph sz="quarter" idx="2"/>
          </p:nvPr>
        </p:nvGraphicFramePr>
        <p:xfrm>
          <a:off x="1331913" y="3475038"/>
          <a:ext cx="4392612" cy="808037"/>
        </p:xfrm>
        <a:graphic>
          <a:graphicData uri="http://schemas.openxmlformats.org/presentationml/2006/ole">
            <mc:AlternateContent xmlns:mc="http://schemas.openxmlformats.org/markup-compatibility/2006">
              <mc:Choice xmlns:v="urn:schemas-microsoft-com:vml" Requires="v">
                <p:oleObj spid="_x0000_s15361" name="Visio" r:id="rId3" imgW="2908817" imgH="535731" progId="Visio.Drawing.11">
                  <p:embed/>
                </p:oleObj>
              </mc:Choice>
              <mc:Fallback>
                <p:oleObj name="Visio" r:id="rId3" imgW="2908817" imgH="535731" progId="Visio.Drawing.11">
                  <p:embed/>
                  <p:pic>
                    <p:nvPicPr>
                      <p:cNvPr id="47108" name="Object 2">
                        <a:extLst>
                          <a:ext uri="{FF2B5EF4-FFF2-40B4-BE49-F238E27FC236}">
                            <a16:creationId xmlns:a16="http://schemas.microsoft.com/office/drawing/2014/main" id="{5294FE04-3098-F9B6-FE7F-BBDECBDAC9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475038"/>
                        <a:ext cx="4392612"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Object 3">
            <a:extLst>
              <a:ext uri="{FF2B5EF4-FFF2-40B4-BE49-F238E27FC236}">
                <a16:creationId xmlns:a16="http://schemas.microsoft.com/office/drawing/2014/main" id="{7563EE23-29E1-1AFB-F73B-583046B9F0A6}"/>
              </a:ext>
            </a:extLst>
          </p:cNvPr>
          <p:cNvGraphicFramePr>
            <a:graphicFrameLocks noGrp="1" noChangeAspect="1"/>
          </p:cNvGraphicFramePr>
          <p:nvPr>
            <p:ph sz="quarter" idx="3"/>
          </p:nvPr>
        </p:nvGraphicFramePr>
        <p:xfrm>
          <a:off x="1331913" y="4456113"/>
          <a:ext cx="4392612" cy="750887"/>
        </p:xfrm>
        <a:graphic>
          <a:graphicData uri="http://schemas.openxmlformats.org/presentationml/2006/ole">
            <mc:AlternateContent xmlns:mc="http://schemas.openxmlformats.org/markup-compatibility/2006">
              <mc:Choice xmlns:v="urn:schemas-microsoft-com:vml" Requires="v">
                <p:oleObj spid="_x0000_s15362" name="Visio" r:id="rId5" imgW="2890691" imgH="493991" progId="Visio.Drawing.11">
                  <p:embed/>
                </p:oleObj>
              </mc:Choice>
              <mc:Fallback>
                <p:oleObj name="Visio" r:id="rId5" imgW="2890691" imgH="493991" progId="Visio.Drawing.11">
                  <p:embed/>
                  <p:pic>
                    <p:nvPicPr>
                      <p:cNvPr id="47109" name="Object 3">
                        <a:extLst>
                          <a:ext uri="{FF2B5EF4-FFF2-40B4-BE49-F238E27FC236}">
                            <a16:creationId xmlns:a16="http://schemas.microsoft.com/office/drawing/2014/main" id="{7563EE23-29E1-1AFB-F73B-583046B9F0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456113"/>
                        <a:ext cx="4392612"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4">
            <a:extLst>
              <a:ext uri="{FF2B5EF4-FFF2-40B4-BE49-F238E27FC236}">
                <a16:creationId xmlns:a16="http://schemas.microsoft.com/office/drawing/2014/main" id="{EDB7E583-9634-77FC-6950-6B6F1B2EC1C4}"/>
              </a:ext>
            </a:extLst>
          </p:cNvPr>
          <p:cNvGraphicFramePr>
            <a:graphicFrameLocks noChangeAspect="1"/>
          </p:cNvGraphicFramePr>
          <p:nvPr/>
        </p:nvGraphicFramePr>
        <p:xfrm>
          <a:off x="1331913" y="5445125"/>
          <a:ext cx="5183187" cy="914400"/>
        </p:xfrm>
        <a:graphic>
          <a:graphicData uri="http://schemas.openxmlformats.org/presentationml/2006/ole">
            <mc:AlternateContent xmlns:mc="http://schemas.openxmlformats.org/markup-compatibility/2006">
              <mc:Choice xmlns:v="urn:schemas-microsoft-com:vml" Requires="v">
                <p:oleObj spid="_x0000_s15363" name="Visio" r:id="rId7" imgW="3069795" imgH="499585" progId="Visio.Drawing.11">
                  <p:embed/>
                </p:oleObj>
              </mc:Choice>
              <mc:Fallback>
                <p:oleObj name="Visio" r:id="rId7" imgW="3069795" imgH="499585" progId="Visio.Drawing.11">
                  <p:embed/>
                  <p:pic>
                    <p:nvPicPr>
                      <p:cNvPr id="47110" name="Object 4">
                        <a:extLst>
                          <a:ext uri="{FF2B5EF4-FFF2-40B4-BE49-F238E27FC236}">
                            <a16:creationId xmlns:a16="http://schemas.microsoft.com/office/drawing/2014/main" id="{EDB7E583-9634-77FC-6950-6B6F1B2EC1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445125"/>
                        <a:ext cx="51831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5A90F03-43C0-2CB7-4A87-4C126BB45CD1}"/>
              </a:ext>
            </a:extLst>
          </p:cNvPr>
          <p:cNvSpPr>
            <a:spLocks noGrp="1" noChangeArrowheads="1"/>
          </p:cNvSpPr>
          <p:nvPr>
            <p:ph type="title"/>
          </p:nvPr>
        </p:nvSpPr>
        <p:spPr/>
        <p:txBody>
          <a:bodyPr/>
          <a:lstStyle/>
          <a:p>
            <a:r>
              <a:rPr lang="zh-CN" altLang="en-US"/>
              <a:t>巡航状态计算</a:t>
            </a:r>
          </a:p>
        </p:txBody>
      </p:sp>
      <p:sp>
        <p:nvSpPr>
          <p:cNvPr id="48131" name="Rectangle 4">
            <a:extLst>
              <a:ext uri="{FF2B5EF4-FFF2-40B4-BE49-F238E27FC236}">
                <a16:creationId xmlns:a16="http://schemas.microsoft.com/office/drawing/2014/main" id="{998BB6AC-1770-2F61-8534-B0450D234C12}"/>
              </a:ext>
            </a:extLst>
          </p:cNvPr>
          <p:cNvSpPr>
            <a:spLocks noChangeArrowheads="1"/>
          </p:cNvSpPr>
          <p:nvPr/>
        </p:nvSpPr>
        <p:spPr bwMode="auto">
          <a:xfrm>
            <a:off x="250825" y="2060575"/>
            <a:ext cx="88931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buClrTx/>
              <a:buSzTx/>
              <a:buFontTx/>
              <a:buNone/>
            </a:pPr>
            <a:r>
              <a:rPr kumimoji="0" lang="en-US" altLang="zh-CN" sz="2400" b="0">
                <a:hlinkClick r:id="rId2" action="ppaction://hlinkfile"/>
              </a:rPr>
              <a:t>H0=1000;[ru,mach]=UAV_density(H0,20);</a:t>
            </a:r>
          </a:p>
          <a:p>
            <a:pPr eaLnBrk="1" hangingPunct="1">
              <a:buClrTx/>
              <a:buSzTx/>
              <a:buFontTx/>
              <a:buNone/>
            </a:pPr>
            <a:r>
              <a:rPr kumimoji="0" lang="en-US" altLang="zh-CN" sz="2400" b="0">
                <a:hlinkClick r:id="rId2" action="ppaction://hlinkfile"/>
              </a:rPr>
              <a:t>mass=17;S=1.3536;g=9.8;</a:t>
            </a:r>
          </a:p>
          <a:p>
            <a:pPr eaLnBrk="1" hangingPunct="1">
              <a:buClrTx/>
              <a:buSzTx/>
              <a:buFontTx/>
              <a:buNone/>
            </a:pPr>
            <a:r>
              <a:rPr kumimoji="0" lang="en-US" altLang="zh-CN" sz="2400" b="0">
                <a:hlinkClick r:id="rId2" action="ppaction://hlinkfile"/>
              </a:rPr>
              <a:t>CL2deg=0.299;                          Vt=sqrt(mass*g/(0.5*ru*S*CL2deg))</a:t>
            </a:r>
          </a:p>
          <a:p>
            <a:pPr eaLnBrk="1" hangingPunct="1">
              <a:buClrTx/>
              <a:buSzTx/>
              <a:buFontTx/>
              <a:buNone/>
            </a:pPr>
            <a:r>
              <a:rPr kumimoji="0" lang="en-US" altLang="zh-CN" sz="2400" b="0">
                <a:hlinkClick r:id="rId2" action="ppaction://hlinkfile"/>
              </a:rPr>
              <a:t>CD2deg=0.028;                             Power=0.5*ru*Vt*Vt*S*CD2deg</a:t>
            </a:r>
          </a:p>
          <a:p>
            <a:pPr eaLnBrk="1" hangingPunct="1">
              <a:buClrTx/>
              <a:buSzTx/>
              <a:buFontTx/>
              <a:buNone/>
            </a:pPr>
            <a:r>
              <a:rPr kumimoji="0" lang="en-US" altLang="zh-CN" sz="2400" b="0">
                <a:hlinkClick r:id="rId2" action="ppaction://hlinkfile"/>
              </a:rPr>
              <a:t>Powerfull=mass*g/4.0;                      eng=Power/Powerfull</a:t>
            </a:r>
          </a:p>
          <a:p>
            <a:pPr eaLnBrk="1" hangingPunct="1">
              <a:buClrTx/>
              <a:buSzTx/>
              <a:buFontTx/>
              <a:buNone/>
            </a:pPr>
            <a:r>
              <a:rPr kumimoji="0" lang="en-US" altLang="zh-CN" sz="2400" b="0">
                <a:hlinkClick r:id="rId2" action="ppaction://hlinkfile"/>
              </a:rPr>
              <a:t>CM2deg=0.0009;Cm_ele=-0.02052;   ele=-CM2deg/Cm_ele</a:t>
            </a:r>
            <a:endParaRPr kumimoji="0" lang="zh-CN" altLang="en-US" sz="2400" b="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AE8041B-99A1-BE98-D3FB-CBFBD2F5495E}"/>
              </a:ext>
            </a:extLst>
          </p:cNvPr>
          <p:cNvSpPr>
            <a:spLocks noGrp="1" noChangeArrowheads="1"/>
          </p:cNvSpPr>
          <p:nvPr>
            <p:ph type="title"/>
          </p:nvPr>
        </p:nvSpPr>
        <p:spPr/>
        <p:txBody>
          <a:bodyPr/>
          <a:lstStyle/>
          <a:p>
            <a:r>
              <a:rPr lang="zh-CN" altLang="en-US"/>
              <a:t>巡航状态</a:t>
            </a:r>
          </a:p>
        </p:txBody>
      </p:sp>
      <p:pic>
        <p:nvPicPr>
          <p:cNvPr id="49155" name="Picture 10">
            <a:extLst>
              <a:ext uri="{FF2B5EF4-FFF2-40B4-BE49-F238E27FC236}">
                <a16:creationId xmlns:a16="http://schemas.microsoft.com/office/drawing/2014/main" id="{81AA8A09-331D-4639-DD0A-9D23FB627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341438"/>
            <a:ext cx="852328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3656491-F2F3-3F90-83B1-AD09C9E0C494}"/>
              </a:ext>
            </a:extLst>
          </p:cNvPr>
          <p:cNvSpPr>
            <a:spLocks noGrp="1" noChangeArrowheads="1"/>
          </p:cNvSpPr>
          <p:nvPr>
            <p:ph type="title" idx="4294967295"/>
          </p:nvPr>
        </p:nvSpPr>
        <p:spPr>
          <a:xfrm>
            <a:off x="1150938" y="549275"/>
            <a:ext cx="7793037" cy="777875"/>
          </a:xfrm>
        </p:spPr>
        <p:txBody>
          <a:bodyPr/>
          <a:lstStyle/>
          <a:p>
            <a:pPr eaLnBrk="1" hangingPunct="1"/>
            <a:r>
              <a:rPr lang="zh-CN" altLang="en-US" sz="3800">
                <a:solidFill>
                  <a:srgbClr val="C00000"/>
                </a:solidFill>
                <a:latin typeface="华文中宋" panose="02010600040101010101" pitchFamily="2" charset="-122"/>
                <a:ea typeface="华文中宋" panose="02010600040101010101" pitchFamily="2" charset="-122"/>
              </a:rPr>
              <a:t>四、侧力和侧向力矩表达式</a:t>
            </a:r>
            <a:r>
              <a:rPr lang="zh-CN" altLang="en-US" sz="4000">
                <a:solidFill>
                  <a:srgbClr val="C00000"/>
                </a:solidFill>
                <a:latin typeface="华文中宋" panose="02010600040101010101" pitchFamily="2" charset="-122"/>
                <a:ea typeface="华文中宋" panose="02010600040101010101" pitchFamily="2" charset="-122"/>
              </a:rPr>
              <a:t> </a:t>
            </a:r>
          </a:p>
        </p:txBody>
      </p:sp>
      <p:sp>
        <p:nvSpPr>
          <p:cNvPr id="34819" name="Rectangle 3">
            <a:extLst>
              <a:ext uri="{FF2B5EF4-FFF2-40B4-BE49-F238E27FC236}">
                <a16:creationId xmlns:a16="http://schemas.microsoft.com/office/drawing/2014/main" id="{D9808C88-9487-E7B6-0E30-3C34A8C0A836}"/>
              </a:ext>
            </a:extLst>
          </p:cNvPr>
          <p:cNvSpPr>
            <a:spLocks noGrp="1" noChangeArrowheads="1"/>
          </p:cNvSpPr>
          <p:nvPr>
            <p:ph type="body" idx="4294967295"/>
          </p:nvPr>
        </p:nvSpPr>
        <p:spPr>
          <a:xfrm>
            <a:off x="503238" y="1465263"/>
            <a:ext cx="8353425" cy="4987925"/>
          </a:xfrm>
        </p:spPr>
        <p:txBody>
          <a:bodyPr/>
          <a:lstStyle/>
          <a:p>
            <a:pPr marL="469900" indent="-469900" eaLnBrk="1" hangingPunct="1"/>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综上所述，由气动力形成的侧力和侧向力矩表示如下</a:t>
            </a:r>
            <a:r>
              <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a:t>
            </a:r>
          </a:p>
          <a:p>
            <a:pPr marL="469900" indent="-469900" eaLnBrk="1" hangingPunct="1">
              <a:buFont typeface="Wingdings" panose="05000000000000000000" pitchFamily="2" charset="2"/>
              <a:buNone/>
            </a:pPr>
            <a:endPar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endPar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endPar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endPar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几乎每个运动参数都起作用，说明相互的交联较强。</a:t>
            </a:r>
          </a:p>
          <a:p>
            <a:pPr marL="469900" indent="-469900" eaLnBrk="1" hangingPunct="1"/>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偏转副翼引起的侧力太小，故忽略不计。</a:t>
            </a:r>
            <a:r>
              <a:rPr lang="zh-CN" altLang="en-US" sz="2600">
                <a:solidFill>
                  <a:srgbClr val="003366"/>
                </a:solidFill>
                <a:latin typeface="隶书" panose="02010509060101010101" pitchFamily="49" charset="-122"/>
                <a:ea typeface="隶书" panose="02010509060101010101" pitchFamily="49" charset="-122"/>
              </a:rPr>
              <a:t> </a:t>
            </a:r>
          </a:p>
          <a:p>
            <a:pPr marL="469900" indent="-469900" eaLnBrk="1" hangingPunct="1"/>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另外，非定常导数：       </a:t>
            </a:r>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也会产生侧力与侧向力矩，很小，可以忽略。</a:t>
            </a:r>
          </a:p>
          <a:p>
            <a:pPr marL="469900" indent="-469900" eaLnBrk="1" hangingPunct="1"/>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所有空气动力和力矩都与高度、飞行马赫数</a:t>
            </a:r>
            <a:r>
              <a:rPr lang="en-US" altLang="zh-CN"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M</a:t>
            </a:r>
            <a:r>
              <a:rPr lang="zh-CN" altLang="en-US" sz="2600" b="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有关</a:t>
            </a:r>
            <a:r>
              <a:rPr lang="zh-CN" altLang="en-US">
                <a:sym typeface="Symbol" panose="05050102010706020507" pitchFamily="18" charset="2"/>
              </a:rPr>
              <a:t> </a:t>
            </a:r>
          </a:p>
        </p:txBody>
      </p:sp>
      <p:sp>
        <p:nvSpPr>
          <p:cNvPr id="50180" name="Rectangle 8">
            <a:extLst>
              <a:ext uri="{FF2B5EF4-FFF2-40B4-BE49-F238E27FC236}">
                <a16:creationId xmlns:a16="http://schemas.microsoft.com/office/drawing/2014/main" id="{070CE7A6-1C3B-210A-4F9E-23864573C66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14" name="左大括号 13">
            <a:extLst>
              <a:ext uri="{FF2B5EF4-FFF2-40B4-BE49-F238E27FC236}">
                <a16:creationId xmlns:a16="http://schemas.microsoft.com/office/drawing/2014/main" id="{BF8F4496-A793-5B2D-64BE-612334EFB792}"/>
              </a:ext>
            </a:extLst>
          </p:cNvPr>
          <p:cNvSpPr/>
          <p:nvPr/>
        </p:nvSpPr>
        <p:spPr>
          <a:xfrm>
            <a:off x="1177925" y="2270125"/>
            <a:ext cx="500063" cy="1500188"/>
          </a:xfrm>
          <a:prstGeom prst="leftBrace">
            <a:avLst/>
          </a:prstGeom>
        </p:spPr>
        <p:style>
          <a:lnRef idx="2">
            <a:schemeClr val="accent2"/>
          </a:lnRef>
          <a:fillRef idx="0">
            <a:schemeClr val="accent2"/>
          </a:fillRef>
          <a:effectRef idx="1">
            <a:schemeClr val="accent2"/>
          </a:effectRef>
          <a:fontRef idx="minor">
            <a:schemeClr val="tx1"/>
          </a:fontRef>
        </p:style>
        <p:txBody>
          <a:bodyPr anchor="ctr"/>
          <a:lstStyle/>
          <a:p>
            <a:pPr algn="ctr" eaLnBrk="1" hangingPunct="1">
              <a:defRPr/>
            </a:pPr>
            <a:endParaRPr lang="zh-CN" altLang="en-US" sz="1800"/>
          </a:p>
        </p:txBody>
      </p:sp>
      <p:sp>
        <p:nvSpPr>
          <p:cNvPr id="50182" name="Rectangle 13">
            <a:extLst>
              <a:ext uri="{FF2B5EF4-FFF2-40B4-BE49-F238E27FC236}">
                <a16:creationId xmlns:a16="http://schemas.microsoft.com/office/drawing/2014/main" id="{8CA66AC9-795D-3A0D-73A6-E33060A9190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50183" name="Picture 12">
            <a:extLst>
              <a:ext uri="{FF2B5EF4-FFF2-40B4-BE49-F238E27FC236}">
                <a16:creationId xmlns:a16="http://schemas.microsoft.com/office/drawing/2014/main" id="{C26C1B6A-B35D-5902-0FDC-993246D0071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2055813"/>
            <a:ext cx="381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Rectangle 16">
            <a:extLst>
              <a:ext uri="{FF2B5EF4-FFF2-40B4-BE49-F238E27FC236}">
                <a16:creationId xmlns:a16="http://schemas.microsoft.com/office/drawing/2014/main" id="{B59E8E57-9B6B-8C7D-392E-6475FEFE8B8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50185" name="Picture 15">
            <a:extLst>
              <a:ext uri="{FF2B5EF4-FFF2-40B4-BE49-F238E27FC236}">
                <a16:creationId xmlns:a16="http://schemas.microsoft.com/office/drawing/2014/main" id="{818A2E20-870F-5E1A-AE84-16E6B0AF22F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2627313"/>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9">
            <a:extLst>
              <a:ext uri="{FF2B5EF4-FFF2-40B4-BE49-F238E27FC236}">
                <a16:creationId xmlns:a16="http://schemas.microsoft.com/office/drawing/2014/main" id="{25D0BF46-C2C2-32ED-85F2-4A54F7364FB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50187" name="Picture 18">
            <a:extLst>
              <a:ext uri="{FF2B5EF4-FFF2-40B4-BE49-F238E27FC236}">
                <a16:creationId xmlns:a16="http://schemas.microsoft.com/office/drawing/2014/main" id="{FAB3057E-0FA6-0627-1F5D-265CF588EBE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3341688"/>
            <a:ext cx="485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88769D76-4C0B-1CF7-D9D6-B40B9BC1F0F1}"/>
              </a:ext>
            </a:extLst>
          </p:cNvPr>
          <p:cNvCxnSpPr/>
          <p:nvPr/>
        </p:nvCxnSpPr>
        <p:spPr>
          <a:xfrm>
            <a:off x="5106988" y="2484438"/>
            <a:ext cx="571500" cy="1587"/>
          </a:xfrm>
          <a:prstGeom prst="line">
            <a:avLst/>
          </a:prstGeom>
          <a:ln>
            <a:solidFill>
              <a:srgbClr val="FF9933"/>
            </a:solidFill>
          </a:ln>
        </p:spPr>
        <p:style>
          <a:lnRef idx="2">
            <a:schemeClr val="accent2"/>
          </a:lnRef>
          <a:fillRef idx="0">
            <a:schemeClr val="accent2"/>
          </a:fillRef>
          <a:effectRef idx="1">
            <a:schemeClr val="accent2"/>
          </a:effectRef>
          <a:fontRef idx="minor">
            <a:schemeClr val="tx1"/>
          </a:fontRef>
        </p:style>
      </p:cxnSp>
      <p:cxnSp>
        <p:nvCxnSpPr>
          <p:cNvPr id="23" name="直接连接符 22">
            <a:extLst>
              <a:ext uri="{FF2B5EF4-FFF2-40B4-BE49-F238E27FC236}">
                <a16:creationId xmlns:a16="http://schemas.microsoft.com/office/drawing/2014/main" id="{B1C76C03-A555-3505-7E8C-E2150A66BB87}"/>
              </a:ext>
            </a:extLst>
          </p:cNvPr>
          <p:cNvCxnSpPr/>
          <p:nvPr/>
        </p:nvCxnSpPr>
        <p:spPr>
          <a:xfrm>
            <a:off x="5178425" y="3127375"/>
            <a:ext cx="1285875" cy="1588"/>
          </a:xfrm>
          <a:prstGeom prst="line">
            <a:avLst/>
          </a:prstGeom>
          <a:ln>
            <a:solidFill>
              <a:srgbClr val="FF9933"/>
            </a:solidFill>
          </a:ln>
        </p:spPr>
        <p:style>
          <a:lnRef idx="2">
            <a:schemeClr val="accent2"/>
          </a:lnRef>
          <a:fillRef idx="0">
            <a:schemeClr val="accent2"/>
          </a:fillRef>
          <a:effectRef idx="1">
            <a:schemeClr val="accent2"/>
          </a:effectRef>
          <a:fontRef idx="minor">
            <a:schemeClr val="tx1"/>
          </a:fontRef>
        </p:style>
      </p:cxnSp>
      <p:cxnSp>
        <p:nvCxnSpPr>
          <p:cNvPr id="25" name="直接连接符 24">
            <a:extLst>
              <a:ext uri="{FF2B5EF4-FFF2-40B4-BE49-F238E27FC236}">
                <a16:creationId xmlns:a16="http://schemas.microsoft.com/office/drawing/2014/main" id="{47AC5DB3-E3B4-7A86-0662-FEA3BBAD6B57}"/>
              </a:ext>
            </a:extLst>
          </p:cNvPr>
          <p:cNvCxnSpPr/>
          <p:nvPr/>
        </p:nvCxnSpPr>
        <p:spPr>
          <a:xfrm>
            <a:off x="5392738" y="3841750"/>
            <a:ext cx="1285875" cy="1588"/>
          </a:xfrm>
          <a:prstGeom prst="line">
            <a:avLst/>
          </a:prstGeom>
          <a:ln>
            <a:solidFill>
              <a:srgbClr val="FF9933"/>
            </a:solidFill>
          </a:ln>
        </p:spPr>
        <p:style>
          <a:lnRef idx="2">
            <a:schemeClr val="accent2"/>
          </a:lnRef>
          <a:fillRef idx="0">
            <a:schemeClr val="accent2"/>
          </a:fillRef>
          <a:effectRef idx="1">
            <a:schemeClr val="accent2"/>
          </a:effectRef>
          <a:fontRef idx="minor">
            <a:schemeClr val="tx1"/>
          </a:fontRef>
        </p:style>
      </p:cxnSp>
      <p:sp>
        <p:nvSpPr>
          <p:cNvPr id="50191" name="Rectangle 22">
            <a:extLst>
              <a:ext uri="{FF2B5EF4-FFF2-40B4-BE49-F238E27FC236}">
                <a16:creationId xmlns:a16="http://schemas.microsoft.com/office/drawing/2014/main" id="{14A476E5-8EF1-8D6D-C870-C473475A0FD0}"/>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50192" name="Picture 21">
            <a:extLst>
              <a:ext uri="{FF2B5EF4-FFF2-40B4-BE49-F238E27FC236}">
                <a16:creationId xmlns:a16="http://schemas.microsoft.com/office/drawing/2014/main" id="{552AF8F7-E159-0270-AA14-59490050E0D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4300" y="4772025"/>
            <a:ext cx="1152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3" name="TextBox 23">
            <a:extLst>
              <a:ext uri="{FF2B5EF4-FFF2-40B4-BE49-F238E27FC236}">
                <a16:creationId xmlns:a16="http://schemas.microsoft.com/office/drawing/2014/main" id="{165DBA0D-1B12-BBB9-D5D8-1C31ECC358DA}"/>
              </a:ext>
            </a:extLst>
          </p:cNvPr>
          <p:cNvSpPr txBox="1">
            <a:spLocks noChangeArrowheads="1"/>
          </p:cNvSpPr>
          <p:nvPr/>
        </p:nvSpPr>
        <p:spPr bwMode="auto">
          <a:xfrm>
            <a:off x="7392988" y="2413000"/>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600">
                <a:solidFill>
                  <a:srgbClr val="000099"/>
                </a:solidFill>
                <a:latin typeface="Verdana" panose="020B0604030504040204" pitchFamily="34" charset="0"/>
              </a:rPr>
              <a:t>控制力</a:t>
            </a:r>
            <a:r>
              <a:rPr kumimoji="0" lang="en-US" altLang="zh-CN" sz="1600">
                <a:solidFill>
                  <a:srgbClr val="000099"/>
                </a:solidFill>
                <a:latin typeface="Verdana" panose="020B0604030504040204" pitchFamily="34" charset="0"/>
              </a:rPr>
              <a:t>/</a:t>
            </a:r>
            <a:r>
              <a:rPr kumimoji="0" lang="zh-CN" altLang="en-US" sz="1600">
                <a:solidFill>
                  <a:srgbClr val="000099"/>
                </a:solidFill>
                <a:latin typeface="Verdana" panose="020B0604030504040204" pitchFamily="34" charset="0"/>
              </a:rPr>
              <a:t>力矩</a:t>
            </a:r>
          </a:p>
        </p:txBody>
      </p:sp>
      <p:cxnSp>
        <p:nvCxnSpPr>
          <p:cNvPr id="27" name="直接箭头连接符 26">
            <a:extLst>
              <a:ext uri="{FF2B5EF4-FFF2-40B4-BE49-F238E27FC236}">
                <a16:creationId xmlns:a16="http://schemas.microsoft.com/office/drawing/2014/main" id="{D3389333-42B4-5497-E751-D5E7427B575A}"/>
              </a:ext>
            </a:extLst>
          </p:cNvPr>
          <p:cNvCxnSpPr>
            <a:endCxn id="50193" idx="1"/>
          </p:cNvCxnSpPr>
          <p:nvPr/>
        </p:nvCxnSpPr>
        <p:spPr>
          <a:xfrm>
            <a:off x="5821363" y="2341563"/>
            <a:ext cx="1571625" cy="241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93EEA87F-4187-4DA3-B520-4DF0FCFF3063}"/>
              </a:ext>
            </a:extLst>
          </p:cNvPr>
          <p:cNvCxnSpPr/>
          <p:nvPr/>
        </p:nvCxnSpPr>
        <p:spPr>
          <a:xfrm flipV="1">
            <a:off x="6678613" y="2770188"/>
            <a:ext cx="1152525" cy="1428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A5ADF0E5-6A28-724A-CA70-AE4E31608649}"/>
              </a:ext>
            </a:extLst>
          </p:cNvPr>
          <p:cNvCxnSpPr/>
          <p:nvPr/>
        </p:nvCxnSpPr>
        <p:spPr>
          <a:xfrm flipV="1">
            <a:off x="6892925" y="2770188"/>
            <a:ext cx="1143000" cy="8572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F9326C16-C09D-0B9E-E2F3-527A8FC5D918}"/>
              </a:ext>
            </a:extLst>
          </p:cNvPr>
          <p:cNvSpPr>
            <a:spLocks noGrp="1" noChangeArrowheads="1"/>
          </p:cNvSpPr>
          <p:nvPr>
            <p:ph type="body" idx="4294967295"/>
          </p:nvPr>
        </p:nvSpPr>
        <p:spPr>
          <a:xfrm>
            <a:off x="250825" y="1501775"/>
            <a:ext cx="8785225" cy="4951413"/>
          </a:xfrm>
        </p:spPr>
        <p:txBody>
          <a:bodyPr/>
          <a:lstStyle/>
          <a:p>
            <a:pPr marL="469900" indent="-469900" eaLnBrk="1" hangingPunct="1">
              <a:lnSpc>
                <a:spcPts val="3000"/>
              </a:lnSpc>
            </a:pPr>
            <a:r>
              <a:rPr lang="zh-CN" altLang="en-US" sz="2400">
                <a:solidFill>
                  <a:srgbClr val="003366"/>
                </a:solidFill>
                <a:latin typeface="宋体" panose="02010600030101010101" pitchFamily="2" charset="-122"/>
              </a:rPr>
              <a:t>描述纵向运动的变量：</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a:solidFill>
                  <a:srgbClr val="FF0000"/>
                </a:solidFill>
                <a:latin typeface="宋体" panose="02010600030101010101" pitchFamily="2" charset="-122"/>
                <a:sym typeface="Symbol" panose="05050102010706020507" pitchFamily="18" charset="2"/>
              </a:rPr>
              <a:t>q</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a:solidFill>
                  <a:srgbClr val="FF0000"/>
                </a:solidFill>
                <a:latin typeface="宋体" panose="02010600030101010101" pitchFamily="2" charset="-122"/>
                <a:sym typeface="Symbol" panose="05050102010706020507" pitchFamily="18" charset="2"/>
              </a:rPr>
              <a:t>V</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baseline="-25000">
                <a:solidFill>
                  <a:srgbClr val="FF0000"/>
                </a:solidFill>
                <a:latin typeface="宋体" panose="02010600030101010101" pitchFamily="2" charset="-122"/>
                <a:sym typeface="Symbol" panose="05050102010706020507" pitchFamily="18" charset="2"/>
              </a:rPr>
              <a:t>e</a:t>
            </a:r>
          </a:p>
          <a:p>
            <a:pPr marL="469900" indent="-469900" eaLnBrk="1" hangingPunct="1">
              <a:lnSpc>
                <a:spcPts val="3000"/>
              </a:lnSpc>
            </a:pPr>
            <a:r>
              <a:rPr lang="zh-CN" altLang="en-US" sz="2400">
                <a:solidFill>
                  <a:srgbClr val="003366"/>
                </a:solidFill>
                <a:latin typeface="宋体" panose="02010600030101010101" pitchFamily="2" charset="-122"/>
              </a:rPr>
              <a:t>描述横侧向运动的变量：</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a:solidFill>
                  <a:srgbClr val="FF0000"/>
                </a:solidFill>
                <a:latin typeface="宋体" panose="02010600030101010101" pitchFamily="2" charset="-122"/>
                <a:sym typeface="Symbol" panose="05050102010706020507" pitchFamily="18" charset="2"/>
              </a:rPr>
              <a:t>p</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a:solidFill>
                  <a:srgbClr val="FF0000"/>
                </a:solidFill>
                <a:latin typeface="宋体" panose="02010600030101010101" pitchFamily="2" charset="-122"/>
                <a:sym typeface="Symbol" panose="05050102010706020507" pitchFamily="18" charset="2"/>
              </a:rPr>
              <a:t>r</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baseline="-25000">
                <a:solidFill>
                  <a:srgbClr val="FF0000"/>
                </a:solidFill>
                <a:latin typeface="宋体" panose="02010600030101010101" pitchFamily="2" charset="-122"/>
                <a:sym typeface="Symbol" panose="05050102010706020507" pitchFamily="18" charset="2"/>
              </a:rPr>
              <a:t>a</a:t>
            </a:r>
            <a:r>
              <a:rPr lang="zh-CN" altLang="en-US" sz="2400" i="1">
                <a:solidFill>
                  <a:srgbClr val="FF0000"/>
                </a:solidFill>
                <a:latin typeface="宋体" panose="02010600030101010101" pitchFamily="2" charset="-122"/>
                <a:sym typeface="Symbol" panose="05050102010706020507" pitchFamily="18" charset="2"/>
              </a:rPr>
              <a:t>，</a:t>
            </a:r>
            <a:r>
              <a:rPr lang="en-US" altLang="zh-CN" sz="2400" i="1" baseline="-25000">
                <a:solidFill>
                  <a:srgbClr val="FF0000"/>
                </a:solidFill>
                <a:latin typeface="宋体" panose="02010600030101010101" pitchFamily="2" charset="-122"/>
                <a:sym typeface="Symbol" panose="05050102010706020507" pitchFamily="18" charset="2"/>
              </a:rPr>
              <a:t>r</a:t>
            </a:r>
          </a:p>
          <a:p>
            <a:pPr marL="469900" indent="-469900" eaLnBrk="1" hangingPunct="1">
              <a:lnSpc>
                <a:spcPts val="3000"/>
              </a:lnSpc>
            </a:pPr>
            <a:r>
              <a:rPr lang="zh-CN" altLang="en-US" sz="2400">
                <a:solidFill>
                  <a:srgbClr val="003366"/>
                </a:solidFill>
                <a:latin typeface="宋体" panose="02010600030101010101" pitchFamily="2" charset="-122"/>
                <a:sym typeface="Symbol" panose="05050102010706020507" pitchFamily="18" charset="2"/>
              </a:rPr>
              <a:t>飞机横航向的力与力矩：</a:t>
            </a:r>
            <a:endParaRPr lang="en-US" altLang="zh-CN" sz="2400">
              <a:solidFill>
                <a:srgbClr val="003366"/>
              </a:solidFill>
              <a:latin typeface="宋体" panose="02010600030101010101" pitchFamily="2" charset="-122"/>
              <a:sym typeface="Symbol" panose="05050102010706020507" pitchFamily="18" charset="2"/>
            </a:endParaRPr>
          </a:p>
          <a:p>
            <a:pPr marL="908050" lvl="1" indent="-436563" eaLnBrk="1" hangingPunct="1">
              <a:lnSpc>
                <a:spcPts val="3000"/>
              </a:lnSpc>
            </a:pPr>
            <a:r>
              <a:rPr lang="zh-CN" altLang="en-US" sz="2400">
                <a:solidFill>
                  <a:srgbClr val="0070C0"/>
                </a:solidFill>
                <a:latin typeface="宋体" panose="02010600030101010101" pitchFamily="2" charset="-122"/>
                <a:sym typeface="Symbol" panose="05050102010706020507" pitchFamily="18" charset="2"/>
              </a:rPr>
              <a:t>侧力</a:t>
            </a:r>
            <a:r>
              <a:rPr lang="en-US" altLang="zh-CN" sz="2400">
                <a:solidFill>
                  <a:srgbClr val="0070C0"/>
                </a:solidFill>
                <a:latin typeface="宋体" panose="02010600030101010101" pitchFamily="2" charset="-122"/>
                <a:sym typeface="Symbol" panose="05050102010706020507" pitchFamily="18" charset="2"/>
              </a:rPr>
              <a:t>Y</a:t>
            </a:r>
            <a:r>
              <a:rPr lang="zh-CN" altLang="en-US" sz="2400">
                <a:solidFill>
                  <a:srgbClr val="0070C0"/>
                </a:solidFill>
                <a:latin typeface="宋体" panose="02010600030101010101" pitchFamily="2" charset="-122"/>
                <a:sym typeface="Symbol" panose="05050102010706020507" pitchFamily="18" charset="2"/>
              </a:rPr>
              <a:t>，指向机体</a:t>
            </a:r>
            <a:r>
              <a:rPr lang="en-US" altLang="zh-CN" sz="2400">
                <a:solidFill>
                  <a:srgbClr val="0070C0"/>
                </a:solidFill>
                <a:latin typeface="宋体" panose="02010600030101010101" pitchFamily="2" charset="-122"/>
                <a:sym typeface="Symbol" panose="05050102010706020507" pitchFamily="18" charset="2"/>
              </a:rPr>
              <a:t>oy</a:t>
            </a:r>
            <a:r>
              <a:rPr lang="zh-CN" altLang="en-US" sz="2400">
                <a:solidFill>
                  <a:srgbClr val="0070C0"/>
                </a:solidFill>
                <a:latin typeface="宋体" panose="02010600030101010101" pitchFamily="2" charset="-122"/>
                <a:sym typeface="Symbol" panose="05050102010706020507" pitchFamily="18" charset="2"/>
              </a:rPr>
              <a:t>轴</a:t>
            </a:r>
            <a:endParaRPr lang="en-US" altLang="zh-CN" sz="2400">
              <a:solidFill>
                <a:srgbClr val="0070C0"/>
              </a:solidFill>
              <a:latin typeface="宋体" panose="02010600030101010101" pitchFamily="2" charset="-122"/>
              <a:sym typeface="Symbol" panose="05050102010706020507" pitchFamily="18" charset="2"/>
            </a:endParaRPr>
          </a:p>
          <a:p>
            <a:pPr marL="908050" lvl="1" indent="-436563" eaLnBrk="1" hangingPunct="1">
              <a:lnSpc>
                <a:spcPts val="3000"/>
              </a:lnSpc>
            </a:pPr>
            <a:r>
              <a:rPr lang="zh-CN" altLang="en-US" sz="2400">
                <a:solidFill>
                  <a:srgbClr val="0070C0"/>
                </a:solidFill>
                <a:latin typeface="宋体" panose="02010600030101010101" pitchFamily="2" charset="-122"/>
                <a:sym typeface="Symbol" panose="05050102010706020507" pitchFamily="18" charset="2"/>
              </a:rPr>
              <a:t>滚转力矩</a:t>
            </a:r>
            <a:r>
              <a:rPr lang="en-US" altLang="zh-CN" sz="2400">
                <a:solidFill>
                  <a:srgbClr val="0070C0"/>
                </a:solidFill>
                <a:latin typeface="宋体" panose="02010600030101010101" pitchFamily="2" charset="-122"/>
                <a:sym typeface="Symbol" panose="05050102010706020507" pitchFamily="18" charset="2"/>
              </a:rPr>
              <a:t>L</a:t>
            </a:r>
            <a:r>
              <a:rPr lang="zh-CN" altLang="en-US" sz="2400">
                <a:solidFill>
                  <a:srgbClr val="0070C0"/>
                </a:solidFill>
                <a:latin typeface="宋体" panose="02010600030101010101" pitchFamily="2" charset="-122"/>
                <a:sym typeface="Symbol" panose="05050102010706020507" pitchFamily="18" charset="2"/>
              </a:rPr>
              <a:t>，绕机体</a:t>
            </a:r>
            <a:r>
              <a:rPr lang="en-US" altLang="zh-CN" sz="2400">
                <a:solidFill>
                  <a:srgbClr val="0070C0"/>
                </a:solidFill>
                <a:latin typeface="宋体" panose="02010600030101010101" pitchFamily="2" charset="-122"/>
                <a:sym typeface="Symbol" panose="05050102010706020507" pitchFamily="18" charset="2"/>
              </a:rPr>
              <a:t>ox</a:t>
            </a:r>
            <a:r>
              <a:rPr lang="zh-CN" altLang="en-US" sz="2400">
                <a:solidFill>
                  <a:srgbClr val="0070C0"/>
                </a:solidFill>
                <a:latin typeface="宋体" panose="02010600030101010101" pitchFamily="2" charset="-122"/>
                <a:sym typeface="Symbol" panose="05050102010706020507" pitchFamily="18" charset="2"/>
              </a:rPr>
              <a:t>轴转动</a:t>
            </a:r>
            <a:endParaRPr lang="en-US" altLang="zh-CN" sz="2400">
              <a:solidFill>
                <a:srgbClr val="0070C0"/>
              </a:solidFill>
              <a:latin typeface="宋体" panose="02010600030101010101" pitchFamily="2" charset="-122"/>
              <a:sym typeface="Symbol" panose="05050102010706020507" pitchFamily="18" charset="2"/>
            </a:endParaRPr>
          </a:p>
          <a:p>
            <a:pPr marL="908050" lvl="1" indent="-436563" eaLnBrk="1" hangingPunct="1">
              <a:lnSpc>
                <a:spcPts val="3000"/>
              </a:lnSpc>
            </a:pPr>
            <a:r>
              <a:rPr lang="zh-CN" altLang="en-US" sz="2400">
                <a:solidFill>
                  <a:srgbClr val="0070C0"/>
                </a:solidFill>
                <a:latin typeface="宋体" panose="02010600030101010101" pitchFamily="2" charset="-122"/>
                <a:sym typeface="Symbol" panose="05050102010706020507" pitchFamily="18" charset="2"/>
              </a:rPr>
              <a:t>偏航力矩</a:t>
            </a:r>
            <a:r>
              <a:rPr lang="en-US" altLang="zh-CN" sz="2400">
                <a:solidFill>
                  <a:srgbClr val="0070C0"/>
                </a:solidFill>
                <a:latin typeface="宋体" panose="02010600030101010101" pitchFamily="2" charset="-122"/>
                <a:sym typeface="Symbol" panose="05050102010706020507" pitchFamily="18" charset="2"/>
              </a:rPr>
              <a:t>N</a:t>
            </a:r>
            <a:r>
              <a:rPr lang="zh-CN" altLang="en-US" sz="2400">
                <a:solidFill>
                  <a:srgbClr val="0070C0"/>
                </a:solidFill>
                <a:latin typeface="宋体" panose="02010600030101010101" pitchFamily="2" charset="-122"/>
                <a:sym typeface="Symbol" panose="05050102010706020507" pitchFamily="18" charset="2"/>
              </a:rPr>
              <a:t>，绕机体</a:t>
            </a:r>
            <a:r>
              <a:rPr lang="en-US" altLang="zh-CN" sz="2400">
                <a:solidFill>
                  <a:srgbClr val="0070C0"/>
                </a:solidFill>
                <a:latin typeface="宋体" panose="02010600030101010101" pitchFamily="2" charset="-122"/>
                <a:sym typeface="Symbol" panose="05050102010706020507" pitchFamily="18" charset="2"/>
              </a:rPr>
              <a:t>oz</a:t>
            </a:r>
            <a:r>
              <a:rPr lang="zh-CN" altLang="en-US" sz="2400">
                <a:solidFill>
                  <a:srgbClr val="0070C0"/>
                </a:solidFill>
                <a:latin typeface="宋体" panose="02010600030101010101" pitchFamily="2" charset="-122"/>
                <a:sym typeface="Symbol" panose="05050102010706020507" pitchFamily="18" charset="2"/>
              </a:rPr>
              <a:t>轴转动</a:t>
            </a:r>
            <a:endParaRPr lang="en-US" altLang="zh-CN" sz="2400">
              <a:solidFill>
                <a:srgbClr val="0070C0"/>
              </a:solidFill>
              <a:latin typeface="宋体" panose="02010600030101010101" pitchFamily="2" charset="-122"/>
              <a:sym typeface="Symbol" panose="05050102010706020507" pitchFamily="18" charset="2"/>
            </a:endParaRPr>
          </a:p>
          <a:p>
            <a:pPr marL="469900" indent="-469900" eaLnBrk="1" hangingPunct="1">
              <a:lnSpc>
                <a:spcPts val="3000"/>
              </a:lnSpc>
            </a:pPr>
            <a:r>
              <a:rPr lang="zh-CN" altLang="en-US" sz="2400">
                <a:solidFill>
                  <a:srgbClr val="003366"/>
                </a:solidFill>
                <a:latin typeface="宋体" panose="02010600030101010101" pitchFamily="2" charset="-122"/>
                <a:sym typeface="Symbol" panose="05050102010706020507" pitchFamily="18" charset="2"/>
              </a:rPr>
              <a:t>飞机总气动力</a:t>
            </a:r>
            <a:r>
              <a:rPr lang="zh-CN" altLang="en-US" sz="2400" u="sng">
                <a:solidFill>
                  <a:srgbClr val="990000"/>
                </a:solidFill>
                <a:latin typeface="宋体" panose="02010600030101010101" pitchFamily="2" charset="-122"/>
                <a:sym typeface="Symbol" panose="05050102010706020507" pitchFamily="18" charset="2"/>
              </a:rPr>
              <a:t>沿机体</a:t>
            </a:r>
            <a:r>
              <a:rPr lang="en-US" altLang="zh-CN" sz="2400" u="sng">
                <a:solidFill>
                  <a:srgbClr val="990000"/>
                </a:solidFill>
                <a:latin typeface="宋体" panose="02010600030101010101" pitchFamily="2" charset="-122"/>
                <a:sym typeface="Symbol" panose="05050102010706020507" pitchFamily="18" charset="2"/>
              </a:rPr>
              <a:t>oy</a:t>
            </a:r>
            <a:r>
              <a:rPr lang="zh-CN" altLang="en-US" sz="2400" u="sng">
                <a:solidFill>
                  <a:srgbClr val="990000"/>
                </a:solidFill>
                <a:latin typeface="宋体" panose="02010600030101010101" pitchFamily="2" charset="-122"/>
                <a:sym typeface="Symbol" panose="05050102010706020507" pitchFamily="18" charset="2"/>
              </a:rPr>
              <a:t>轴的分力</a:t>
            </a:r>
            <a:r>
              <a:rPr lang="zh-CN" altLang="en-US" sz="2400">
                <a:solidFill>
                  <a:srgbClr val="003366"/>
                </a:solidFill>
                <a:latin typeface="宋体" panose="02010600030101010101" pitchFamily="2" charset="-122"/>
                <a:sym typeface="Symbol" panose="05050102010706020507" pitchFamily="18" charset="2"/>
              </a:rPr>
              <a:t>称为侧力</a:t>
            </a:r>
            <a:r>
              <a:rPr lang="en-US" altLang="zh-CN" sz="2400">
                <a:solidFill>
                  <a:srgbClr val="003366"/>
                </a:solidFill>
                <a:latin typeface="宋体" panose="02010600030101010101" pitchFamily="2" charset="-122"/>
                <a:sym typeface="Symbol" panose="05050102010706020507" pitchFamily="18" charset="2"/>
              </a:rPr>
              <a:t>Y</a:t>
            </a:r>
          </a:p>
          <a:p>
            <a:pPr marL="469900" indent="-469900" eaLnBrk="1" hangingPunct="1">
              <a:lnSpc>
                <a:spcPts val="3000"/>
              </a:lnSpc>
              <a:buFont typeface="Wingdings" panose="05000000000000000000" pitchFamily="2" charset="2"/>
              <a:buNone/>
            </a:pPr>
            <a:r>
              <a:rPr lang="en-US" altLang="zh-CN" sz="2400">
                <a:solidFill>
                  <a:srgbClr val="003366"/>
                </a:solidFill>
                <a:latin typeface="宋体" panose="02010600030101010101" pitchFamily="2" charset="-122"/>
                <a:sym typeface="Symbol" panose="05050102010706020507" pitchFamily="18" charset="2"/>
              </a:rPr>
              <a:t> </a:t>
            </a:r>
            <a:r>
              <a:rPr lang="zh-CN" altLang="en-US" sz="2400">
                <a:solidFill>
                  <a:srgbClr val="003366"/>
                </a:solidFill>
                <a:latin typeface="宋体" panose="02010600030101010101" pitchFamily="2" charset="-122"/>
                <a:sym typeface="Symbol" panose="05050102010706020507" pitchFamily="18" charset="2"/>
              </a:rPr>
              <a:t>  侧力：</a:t>
            </a:r>
            <a:r>
              <a:rPr lang="en-US" altLang="zh-CN" sz="2400" i="1">
                <a:solidFill>
                  <a:srgbClr val="003366"/>
                </a:solidFill>
                <a:latin typeface="宋体" panose="02010600030101010101" pitchFamily="2" charset="-122"/>
                <a:sym typeface="Symbol" panose="05050102010706020507" pitchFamily="18" charset="2"/>
              </a:rPr>
              <a:t>Y=</a:t>
            </a:r>
            <a:r>
              <a:rPr lang="en-US" altLang="zh-CN" sz="2400" i="1">
                <a:solidFill>
                  <a:srgbClr val="FF0000"/>
                </a:solidFill>
                <a:latin typeface="宋体" panose="02010600030101010101" pitchFamily="2" charset="-122"/>
                <a:sym typeface="Symbol" panose="05050102010706020507" pitchFamily="18" charset="2"/>
              </a:rPr>
              <a:t>C</a:t>
            </a:r>
            <a:r>
              <a:rPr lang="en-US" altLang="zh-CN" sz="2400" i="1" baseline="-25000">
                <a:solidFill>
                  <a:srgbClr val="FF0000"/>
                </a:solidFill>
                <a:latin typeface="宋体" panose="02010600030101010101" pitchFamily="2" charset="-122"/>
                <a:sym typeface="Symbol" panose="05050102010706020507" pitchFamily="18" charset="2"/>
              </a:rPr>
              <a:t>y</a:t>
            </a:r>
            <a:r>
              <a:rPr lang="en-US" altLang="zh-CN" sz="2400" i="1">
                <a:solidFill>
                  <a:srgbClr val="003366"/>
                </a:solidFill>
                <a:latin typeface="宋体" panose="02010600030101010101" pitchFamily="2" charset="-122"/>
                <a:sym typeface="Symbol" panose="05050102010706020507" pitchFamily="18" charset="2"/>
              </a:rPr>
              <a:t>QS</a:t>
            </a:r>
            <a:r>
              <a:rPr lang="en-US" altLang="zh-CN" sz="2400" i="1" baseline="-25000">
                <a:solidFill>
                  <a:srgbClr val="003366"/>
                </a:solidFill>
                <a:latin typeface="宋体" panose="02010600030101010101" pitchFamily="2" charset="-122"/>
                <a:sym typeface="Symbol" panose="05050102010706020507" pitchFamily="18" charset="2"/>
              </a:rPr>
              <a:t>w</a:t>
            </a:r>
            <a:r>
              <a:rPr lang="zh-CN" altLang="en-US" sz="2400" i="1">
                <a:solidFill>
                  <a:srgbClr val="003366"/>
                </a:solidFill>
                <a:latin typeface="宋体" panose="02010600030101010101" pitchFamily="2" charset="-122"/>
                <a:sym typeface="Symbol" panose="05050102010706020507" pitchFamily="18" charset="2"/>
              </a:rPr>
              <a:t>，</a:t>
            </a:r>
            <a:r>
              <a:rPr lang="en-US" altLang="zh-CN" sz="2400" i="1">
                <a:solidFill>
                  <a:srgbClr val="003366"/>
                </a:solidFill>
                <a:latin typeface="宋体" panose="02010600030101010101" pitchFamily="2" charset="-122"/>
                <a:sym typeface="Symbol" panose="05050102010706020507" pitchFamily="18" charset="2"/>
              </a:rPr>
              <a:t>Q</a:t>
            </a:r>
            <a:r>
              <a:rPr lang="en-US" altLang="zh-CN" sz="2400">
                <a:solidFill>
                  <a:srgbClr val="003366"/>
                </a:solidFill>
                <a:latin typeface="宋体" panose="02010600030101010101" pitchFamily="2" charset="-122"/>
                <a:sym typeface="Symbol" panose="05050102010706020507" pitchFamily="18" charset="2"/>
              </a:rPr>
              <a:t> —</a:t>
            </a:r>
            <a:r>
              <a:rPr lang="zh-CN" altLang="en-US" sz="2400">
                <a:solidFill>
                  <a:srgbClr val="003366"/>
                </a:solidFill>
                <a:latin typeface="宋体" panose="02010600030101010101" pitchFamily="2" charset="-122"/>
                <a:sym typeface="Symbol" panose="05050102010706020507" pitchFamily="18" charset="2"/>
              </a:rPr>
              <a:t>动压，</a:t>
            </a:r>
            <a:r>
              <a:rPr lang="en-US" altLang="zh-CN" sz="2400" i="1">
                <a:solidFill>
                  <a:srgbClr val="003366"/>
                </a:solidFill>
                <a:latin typeface="宋体" panose="02010600030101010101" pitchFamily="2" charset="-122"/>
                <a:sym typeface="Symbol" panose="05050102010706020507" pitchFamily="18" charset="2"/>
              </a:rPr>
              <a:t>S</a:t>
            </a:r>
            <a:r>
              <a:rPr lang="en-US" altLang="zh-CN" sz="2400" i="1" baseline="-25000">
                <a:solidFill>
                  <a:srgbClr val="003366"/>
                </a:solidFill>
                <a:latin typeface="宋体" panose="02010600030101010101" pitchFamily="2" charset="-122"/>
                <a:sym typeface="Symbol" panose="05050102010706020507" pitchFamily="18" charset="2"/>
              </a:rPr>
              <a:t>w</a:t>
            </a:r>
            <a:r>
              <a:rPr lang="en-US" altLang="zh-CN" sz="2400" i="1">
                <a:solidFill>
                  <a:srgbClr val="003366"/>
                </a:solidFill>
                <a:latin typeface="宋体" panose="02010600030101010101" pitchFamily="2" charset="-122"/>
                <a:sym typeface="Symbol" panose="05050102010706020507" pitchFamily="18" charset="2"/>
              </a:rPr>
              <a:t>—</a:t>
            </a:r>
            <a:r>
              <a:rPr lang="zh-CN" altLang="en-US" sz="2400">
                <a:solidFill>
                  <a:srgbClr val="003366"/>
                </a:solidFill>
                <a:latin typeface="宋体" panose="02010600030101010101" pitchFamily="2" charset="-122"/>
                <a:sym typeface="Symbol" panose="05050102010706020507" pitchFamily="18" charset="2"/>
              </a:rPr>
              <a:t>机翼面积</a:t>
            </a:r>
            <a:r>
              <a:rPr lang="zh-CN" altLang="en-US" sz="2400" baseline="-25000">
                <a:solidFill>
                  <a:srgbClr val="003366"/>
                </a:solidFill>
                <a:latin typeface="宋体" panose="02010600030101010101" pitchFamily="2" charset="-122"/>
                <a:sym typeface="Symbol" panose="05050102010706020507" pitchFamily="18" charset="2"/>
              </a:rPr>
              <a:t> ，</a:t>
            </a:r>
            <a:r>
              <a:rPr lang="en-US" altLang="zh-CN" sz="2400">
                <a:solidFill>
                  <a:srgbClr val="003366"/>
                </a:solidFill>
                <a:latin typeface="宋体" panose="02010600030101010101" pitchFamily="2" charset="-122"/>
                <a:sym typeface="Symbol" panose="05050102010706020507" pitchFamily="18" charset="2"/>
              </a:rPr>
              <a:t> </a:t>
            </a:r>
            <a:r>
              <a:rPr lang="en-US" altLang="zh-CN" sz="2400">
                <a:solidFill>
                  <a:srgbClr val="FF0000"/>
                </a:solidFill>
                <a:latin typeface="宋体" panose="02010600030101010101" pitchFamily="2" charset="-122"/>
                <a:sym typeface="Symbol" panose="05050102010706020507" pitchFamily="18" charset="2"/>
              </a:rPr>
              <a:t>Cy</a:t>
            </a:r>
            <a:r>
              <a:rPr lang="en-US" altLang="zh-CN" sz="2400" i="1">
                <a:solidFill>
                  <a:srgbClr val="FF0000"/>
                </a:solidFill>
                <a:latin typeface="宋体" panose="02010600030101010101" pitchFamily="2" charset="-122"/>
                <a:sym typeface="Symbol" panose="05050102010706020507" pitchFamily="18" charset="2"/>
              </a:rPr>
              <a:t> — </a:t>
            </a:r>
            <a:r>
              <a:rPr lang="zh-CN" altLang="en-US" sz="2400">
                <a:solidFill>
                  <a:srgbClr val="FF0000"/>
                </a:solidFill>
                <a:latin typeface="宋体" panose="02010600030101010101" pitchFamily="2" charset="-122"/>
                <a:sym typeface="Symbol" panose="05050102010706020507" pitchFamily="18" charset="2"/>
              </a:rPr>
              <a:t>侧力系数</a:t>
            </a:r>
            <a:endParaRPr lang="zh-CN" altLang="en-US" sz="2400">
              <a:solidFill>
                <a:srgbClr val="003366"/>
              </a:solidFill>
              <a:latin typeface="宋体" panose="02010600030101010101" pitchFamily="2" charset="-122"/>
              <a:sym typeface="Symbol" panose="05050102010706020507" pitchFamily="18" charset="2"/>
            </a:endParaRPr>
          </a:p>
        </p:txBody>
      </p:sp>
      <p:sp>
        <p:nvSpPr>
          <p:cNvPr id="51203" name="Rectangle 4">
            <a:extLst>
              <a:ext uri="{FF2B5EF4-FFF2-40B4-BE49-F238E27FC236}">
                <a16:creationId xmlns:a16="http://schemas.microsoft.com/office/drawing/2014/main" id="{11F734AC-9CE9-2D84-8F6D-EED293DCEE0D}"/>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4400">
                <a:solidFill>
                  <a:schemeClr val="tx2"/>
                </a:solidFill>
              </a:rPr>
              <a:t>四 侧力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 calcmode="lin" valueType="num">
                                      <p:cBhvr additive="base">
                                        <p:cTn id="13"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 calcmode="lin" valueType="num">
                                      <p:cBhvr additive="base">
                                        <p:cTn id="19"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 calcmode="lin" valueType="num">
                                      <p:cBhvr additive="base">
                                        <p:cTn id="25"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 calcmode="lin" valueType="num">
                                      <p:cBhvr additive="base">
                                        <p:cTn id="31"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anim calcmode="lin" valueType="num">
                                      <p:cBhvr additive="base">
                                        <p:cTn id="35"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490EEBE5-D8C5-FB36-8DF3-5C0C85328300}"/>
              </a:ext>
            </a:extLst>
          </p:cNvPr>
          <p:cNvSpPr>
            <a:spLocks noGrp="1" noChangeArrowheads="1"/>
          </p:cNvSpPr>
          <p:nvPr>
            <p:ph idx="4294967295"/>
          </p:nvPr>
        </p:nvSpPr>
        <p:spPr>
          <a:xfrm>
            <a:off x="179388" y="1509713"/>
            <a:ext cx="6769100" cy="5303837"/>
          </a:xfrm>
        </p:spPr>
        <p:txBody>
          <a:bodyPr/>
          <a:lstStyle/>
          <a:p>
            <a:pPr marL="469900" indent="-469900" eaLnBrk="1" hangingPunct="1">
              <a:lnSpc>
                <a:spcPts val="3000"/>
              </a:lnSpc>
            </a:pP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，在</a:t>
            </a:r>
            <a:r>
              <a:rPr lang="zh-CN" altLang="en-US" sz="2600" u="sng">
                <a:solidFill>
                  <a:srgbClr val="990000"/>
                </a:solidFill>
                <a:latin typeface="隶书" panose="02010509060101010101" pitchFamily="49" charset="-122"/>
                <a:ea typeface="隶书" panose="02010509060101010101" pitchFamily="49" charset="-122"/>
                <a:sym typeface="Symbol" panose="05050102010706020507" pitchFamily="18" charset="2"/>
              </a:rPr>
              <a:t>垂直尾翼</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上产生侧力（</a:t>
            </a:r>
            <a:r>
              <a:rPr lang="zh-CN" altLang="en-US" sz="2600">
                <a:solidFill>
                  <a:srgbClr val="996600"/>
                </a:solidFill>
                <a:latin typeface="隶书" panose="02010509060101010101" pitchFamily="49" charset="-122"/>
                <a:ea typeface="隶书" panose="02010509060101010101" pitchFamily="49" charset="-122"/>
                <a:sym typeface="Symbol" panose="05050102010706020507" pitchFamily="18" charset="2"/>
              </a:rPr>
              <a:t>与</a:t>
            </a:r>
            <a:r>
              <a:rPr lang="zh-CN" altLang="en-US" sz="2600" i="1">
                <a:solidFill>
                  <a:srgbClr val="996600"/>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996600"/>
                </a:solidFill>
                <a:latin typeface="隶书" panose="02010509060101010101" pitchFamily="49" charset="-122"/>
                <a:ea typeface="隶书" panose="02010509060101010101" pitchFamily="49" charset="-122"/>
                <a:sym typeface="Symbol" panose="05050102010706020507" pitchFamily="18" charset="2"/>
              </a:rPr>
              <a:t>产生升力原理相同</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a:t>
            </a:r>
          </a:p>
          <a:p>
            <a:pPr marL="908050" lvl="1" indent="-436563" eaLnBrk="1" hangingPunct="1">
              <a:lnSpc>
                <a:spcPts val="3000"/>
              </a:lnSpc>
            </a:pPr>
            <a:r>
              <a:rPr lang="zh-CN" altLang="en-US" sz="2600">
                <a:solidFill>
                  <a:srgbClr val="003366"/>
                </a:solidFill>
                <a:ea typeface="隶书" panose="02010509060101010101" pitchFamily="49" charset="-122"/>
                <a:sym typeface="Symbol" panose="05050102010706020507" pitchFamily="18" charset="2"/>
              </a:rPr>
              <a:t>亚音速飞机机身没有侧力</a:t>
            </a:r>
          </a:p>
          <a:p>
            <a:pPr marL="908050" lvl="1" indent="-436563" eaLnBrk="1" hangingPunct="1">
              <a:lnSpc>
                <a:spcPts val="3000"/>
              </a:lnSpc>
            </a:pPr>
            <a:r>
              <a:rPr lang="zh-CN" altLang="en-US" sz="2600">
                <a:solidFill>
                  <a:srgbClr val="003366"/>
                </a:solidFill>
                <a:ea typeface="隶书" panose="02010509060101010101" pitchFamily="49" charset="-122"/>
                <a:sym typeface="Symbol" panose="05050102010706020507" pitchFamily="18" charset="2"/>
              </a:rPr>
              <a:t>超音速飞机机身的锥形头部有侧力，</a:t>
            </a:r>
            <a:r>
              <a:rPr lang="en-US" altLang="zh-CN" sz="2600">
                <a:solidFill>
                  <a:srgbClr val="003366"/>
                </a:solidFill>
                <a:ea typeface="隶书" panose="02010509060101010101" pitchFamily="49" charset="-122"/>
                <a:sym typeface="Symbol" panose="05050102010706020507" pitchFamily="18" charset="2"/>
              </a:rPr>
              <a:t> </a:t>
            </a:r>
            <a:r>
              <a:rPr lang="zh-CN" altLang="en-US" sz="2600">
                <a:solidFill>
                  <a:srgbClr val="003366"/>
                </a:solidFill>
                <a:ea typeface="隶书" panose="02010509060101010101" pitchFamily="49" charset="-122"/>
                <a:sym typeface="Symbol" panose="05050102010706020507" pitchFamily="18" charset="2"/>
              </a:rPr>
              <a:t>其侧力是机头与垂直尾翼侧力之和</a:t>
            </a:r>
            <a:r>
              <a:rPr lang="zh-CN" altLang="en-US" sz="2600">
                <a:sym typeface="Symbol" panose="05050102010706020507" pitchFamily="18" charset="2"/>
              </a:rPr>
              <a:t> </a:t>
            </a:r>
          </a:p>
          <a:p>
            <a:pPr marL="469900" indent="-469900" eaLnBrk="1" hangingPunct="1">
              <a:lnSpc>
                <a:spcPts val="3000"/>
              </a:lnSpc>
            </a:pPr>
            <a:r>
              <a:rPr lang="zh-CN" altLang="en-US" sz="2600" i="1">
                <a:solidFill>
                  <a:srgbClr val="0066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6666"/>
                </a:solidFill>
                <a:latin typeface="隶书" panose="02010509060101010101" pitchFamily="49" charset="-122"/>
                <a:ea typeface="隶书" panose="02010509060101010101" pitchFamily="49" charset="-122"/>
                <a:sym typeface="Symbol" panose="05050102010706020507" pitchFamily="18" charset="2"/>
              </a:rPr>
              <a:t>产生的</a:t>
            </a:r>
            <a:r>
              <a:rPr lang="zh-CN" altLang="en-US" sz="2600">
                <a:solidFill>
                  <a:srgbClr val="006666"/>
                </a:solidFill>
                <a:ea typeface="隶书" panose="02010509060101010101" pitchFamily="49" charset="-122"/>
                <a:sym typeface="Symbol" panose="05050102010706020507" pitchFamily="18" charset="2"/>
              </a:rPr>
              <a:t>侧力：</a:t>
            </a:r>
            <a:r>
              <a:rPr lang="en-US" altLang="zh-CN" sz="2600" i="1">
                <a:solidFill>
                  <a:srgbClr val="006666"/>
                </a:solidFill>
                <a:ea typeface="隶书" panose="02010509060101010101" pitchFamily="49" charset="-122"/>
                <a:sym typeface="Symbol" panose="05050102010706020507" pitchFamily="18" charset="2"/>
              </a:rPr>
              <a:t>Y()=1/2V</a:t>
            </a:r>
            <a:r>
              <a:rPr lang="en-US" altLang="zh-CN" sz="2600" i="1" baseline="30000">
                <a:solidFill>
                  <a:srgbClr val="006666"/>
                </a:solidFill>
                <a:ea typeface="隶书" panose="02010509060101010101" pitchFamily="49" charset="-122"/>
                <a:sym typeface="Symbol" panose="05050102010706020507" pitchFamily="18" charset="2"/>
              </a:rPr>
              <a:t>2</a:t>
            </a:r>
            <a:r>
              <a:rPr lang="en-US" altLang="zh-CN" sz="2600" i="1">
                <a:solidFill>
                  <a:srgbClr val="006666"/>
                </a:solidFill>
                <a:ea typeface="隶书" panose="02010509060101010101" pitchFamily="49" charset="-122"/>
                <a:sym typeface="Symbol" panose="05050102010706020507" pitchFamily="18" charset="2"/>
              </a:rPr>
              <a:t>S</a:t>
            </a:r>
            <a:r>
              <a:rPr lang="en-US" altLang="zh-CN" sz="2600" i="1" baseline="-25000">
                <a:solidFill>
                  <a:srgbClr val="006666"/>
                </a:solidFill>
                <a:ea typeface="隶书" panose="02010509060101010101" pitchFamily="49" charset="-122"/>
                <a:sym typeface="Symbol" panose="05050102010706020507" pitchFamily="18" charset="2"/>
              </a:rPr>
              <a:t>w</a:t>
            </a:r>
            <a:r>
              <a:rPr lang="en-US" altLang="zh-CN" sz="2600" i="1">
                <a:solidFill>
                  <a:srgbClr val="FF0000"/>
                </a:solidFill>
                <a:ea typeface="隶书" panose="02010509060101010101" pitchFamily="49" charset="-122"/>
                <a:sym typeface="Symbol" panose="05050102010706020507" pitchFamily="18" charset="2"/>
              </a:rPr>
              <a:t>C</a:t>
            </a:r>
            <a:r>
              <a:rPr lang="en-US" altLang="zh-CN" sz="2600" i="1" baseline="-25000">
                <a:solidFill>
                  <a:srgbClr val="FF0000"/>
                </a:solidFill>
                <a:ea typeface="隶书" panose="02010509060101010101" pitchFamily="49" charset="-122"/>
                <a:sym typeface="Symbol" panose="05050102010706020507" pitchFamily="18" charset="2"/>
              </a:rPr>
              <a:t>Y</a:t>
            </a:r>
            <a:r>
              <a:rPr lang="en-US" altLang="zh-CN" sz="2600" i="1">
                <a:solidFill>
                  <a:srgbClr val="006666"/>
                </a:solidFill>
                <a:ea typeface="隶书" panose="02010509060101010101" pitchFamily="49" charset="-122"/>
                <a:sym typeface="Symbol" panose="05050102010706020507" pitchFamily="18" charset="2"/>
              </a:rPr>
              <a:t></a:t>
            </a:r>
            <a:r>
              <a:rPr lang="zh-CN" altLang="en-US" sz="2600" i="1">
                <a:solidFill>
                  <a:srgbClr val="006666"/>
                </a:solidFill>
                <a:ea typeface="隶书" panose="02010509060101010101" pitchFamily="49" charset="-122"/>
                <a:sym typeface="Symbol" panose="05050102010706020507" pitchFamily="18" charset="2"/>
              </a:rPr>
              <a:t> </a:t>
            </a:r>
            <a:r>
              <a:rPr lang="en-US" altLang="zh-CN" sz="2600">
                <a:solidFill>
                  <a:srgbClr val="006666"/>
                </a:solidFill>
                <a:ea typeface="隶书" panose="02010509060101010101" pitchFamily="49" charset="-122"/>
                <a:sym typeface="Symbol" panose="05050102010706020507" pitchFamily="18" charset="2"/>
              </a:rPr>
              <a:t>,</a:t>
            </a:r>
            <a:r>
              <a:rPr lang="zh-CN" altLang="en-US" sz="2600">
                <a:solidFill>
                  <a:srgbClr val="006666"/>
                </a:solidFill>
                <a:ea typeface="隶书" panose="02010509060101010101" pitchFamily="49" charset="-122"/>
                <a:sym typeface="Symbol" panose="05050102010706020507" pitchFamily="18" charset="2"/>
              </a:rPr>
              <a:t>  </a:t>
            </a:r>
            <a:endParaRPr lang="en-US" altLang="zh-CN" sz="2600">
              <a:solidFill>
                <a:srgbClr val="006666"/>
              </a:solidFill>
              <a:ea typeface="隶书" panose="02010509060101010101" pitchFamily="49" charset="-122"/>
              <a:sym typeface="Symbol" panose="05050102010706020507" pitchFamily="18" charset="2"/>
            </a:endParaRPr>
          </a:p>
          <a:p>
            <a:pPr marL="469900" indent="-469900" eaLnBrk="1" hangingPunct="1">
              <a:lnSpc>
                <a:spcPts val="3000"/>
              </a:lnSpc>
              <a:buFont typeface="Wingdings" panose="05000000000000000000" pitchFamily="2" charset="2"/>
              <a:buNone/>
            </a:pPr>
            <a:r>
              <a:rPr lang="en-US" altLang="zh-CN" sz="2600">
                <a:solidFill>
                  <a:srgbClr val="006666"/>
                </a:solidFill>
                <a:ea typeface="隶书" panose="02010509060101010101" pitchFamily="49" charset="-122"/>
                <a:sym typeface="Symbol" panose="05050102010706020507" pitchFamily="18" charset="2"/>
              </a:rPr>
              <a:t>     </a:t>
            </a:r>
            <a:r>
              <a:rPr lang="zh-CN" altLang="en-US" sz="2200">
                <a:solidFill>
                  <a:srgbClr val="006666"/>
                </a:solidFill>
                <a:ea typeface="隶书" panose="02010509060101010101" pitchFamily="49" charset="-122"/>
                <a:sym typeface="Symbol" panose="05050102010706020507" pitchFamily="18" charset="2"/>
              </a:rPr>
              <a:t>侧力导数</a:t>
            </a:r>
            <a:r>
              <a:rPr lang="en-US" altLang="zh-CN" sz="2200">
                <a:solidFill>
                  <a:srgbClr val="006666"/>
                </a:solidFill>
                <a:ea typeface="隶书" panose="02010509060101010101" pitchFamily="49" charset="-122"/>
                <a:sym typeface="Symbol" panose="05050102010706020507" pitchFamily="18" charset="2"/>
              </a:rPr>
              <a:t>: </a:t>
            </a:r>
            <a:r>
              <a:rPr lang="en-US" altLang="zh-CN" sz="2200" i="1">
                <a:solidFill>
                  <a:srgbClr val="FF0000"/>
                </a:solidFill>
                <a:ea typeface="隶书" panose="02010509060101010101" pitchFamily="49" charset="-122"/>
                <a:sym typeface="Symbol" panose="05050102010706020507" pitchFamily="18" charset="2"/>
              </a:rPr>
              <a:t>C</a:t>
            </a:r>
            <a:r>
              <a:rPr lang="en-US" altLang="zh-CN" sz="2200" i="1" baseline="-25000">
                <a:solidFill>
                  <a:srgbClr val="FF0000"/>
                </a:solidFill>
                <a:ea typeface="隶书" panose="02010509060101010101" pitchFamily="49" charset="-122"/>
                <a:sym typeface="Symbol" panose="05050102010706020507" pitchFamily="18" charset="2"/>
              </a:rPr>
              <a:t>Y</a:t>
            </a:r>
            <a:r>
              <a:rPr lang="en-US" altLang="zh-CN" sz="2200" i="1">
                <a:solidFill>
                  <a:srgbClr val="FF0000"/>
                </a:solidFill>
                <a:ea typeface="隶书" panose="02010509060101010101" pitchFamily="49" charset="-122"/>
                <a:sym typeface="Symbol" panose="05050102010706020507" pitchFamily="18" charset="2"/>
              </a:rPr>
              <a:t>=</a:t>
            </a:r>
            <a:r>
              <a:rPr lang="en-US" altLang="zh-CN" sz="2200">
                <a:solidFill>
                  <a:srgbClr val="FF0000"/>
                </a:solidFill>
                <a:ea typeface="隶书" panose="02010509060101010101" pitchFamily="49" charset="-122"/>
                <a:sym typeface="Symbol" panose="05050102010706020507" pitchFamily="18" charset="2"/>
              </a:rPr>
              <a:t></a:t>
            </a:r>
            <a:r>
              <a:rPr lang="en-US" altLang="zh-CN" sz="2200" i="1">
                <a:solidFill>
                  <a:srgbClr val="FF0000"/>
                </a:solidFill>
                <a:ea typeface="隶书" panose="02010509060101010101" pitchFamily="49" charset="-122"/>
                <a:sym typeface="Symbol" panose="05050102010706020507" pitchFamily="18" charset="2"/>
              </a:rPr>
              <a:t>C</a:t>
            </a:r>
            <a:r>
              <a:rPr lang="en-US" altLang="zh-CN" sz="2200" i="1" baseline="-25000">
                <a:solidFill>
                  <a:srgbClr val="FF0000"/>
                </a:solidFill>
                <a:ea typeface="隶书" panose="02010509060101010101" pitchFamily="49" charset="-122"/>
                <a:sym typeface="Symbol" panose="05050102010706020507" pitchFamily="18" charset="2"/>
              </a:rPr>
              <a:t>y</a:t>
            </a:r>
            <a:r>
              <a:rPr lang="en-US" altLang="zh-CN" sz="2200" i="1">
                <a:solidFill>
                  <a:srgbClr val="FF0000"/>
                </a:solidFill>
                <a:ea typeface="隶书" panose="02010509060101010101" pitchFamily="49" charset="-122"/>
                <a:sym typeface="Symbol" panose="05050102010706020507" pitchFamily="18" charset="2"/>
              </a:rPr>
              <a:t>/</a:t>
            </a:r>
            <a:r>
              <a:rPr lang="en-US" altLang="zh-CN" sz="2200">
                <a:solidFill>
                  <a:srgbClr val="FF0000"/>
                </a:solidFill>
                <a:ea typeface="隶书" panose="02010509060101010101" pitchFamily="49" charset="-122"/>
                <a:sym typeface="Symbol" panose="05050102010706020507" pitchFamily="18" charset="2"/>
              </a:rPr>
              <a:t></a:t>
            </a:r>
            <a:r>
              <a:rPr lang="en-US" altLang="zh-CN" sz="2200" i="1">
                <a:solidFill>
                  <a:srgbClr val="FF0000"/>
                </a:solidFill>
                <a:ea typeface="隶书" panose="02010509060101010101" pitchFamily="49" charset="-122"/>
                <a:sym typeface="Symbol" panose="05050102010706020507" pitchFamily="18" charset="2"/>
              </a:rPr>
              <a:t></a:t>
            </a:r>
            <a:endParaRPr lang="zh-CN" altLang="en-US" sz="2200" i="1">
              <a:solidFill>
                <a:srgbClr val="FF0000"/>
              </a:solidFill>
              <a:ea typeface="隶书" panose="02010509060101010101" pitchFamily="49" charset="-122"/>
              <a:sym typeface="Symbol" panose="05050102010706020507" pitchFamily="18" charset="2"/>
            </a:endParaRPr>
          </a:p>
          <a:p>
            <a:pPr marL="469900" indent="-469900" eaLnBrk="1" hangingPunct="1">
              <a:lnSpc>
                <a:spcPts val="3000"/>
              </a:lnSpc>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右侧滑时</a:t>
            </a: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角为正，此时产生的侧力为负</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与</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oy</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轴反向</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a:sym typeface="Symbol" panose="05050102010706020507" pitchFamily="18" charset="2"/>
              </a:rPr>
              <a:t> </a:t>
            </a:r>
          </a:p>
          <a:p>
            <a:pPr marL="469900" indent="-469900" eaLnBrk="1" hangingPunct="1">
              <a:lnSpc>
                <a:spcPts val="3000"/>
              </a:lnSpc>
            </a:pPr>
            <a:r>
              <a:rPr lang="zh-CN" altLang="en-US" sz="2200">
                <a:solidFill>
                  <a:srgbClr val="0070C0"/>
                </a:solidFill>
                <a:latin typeface="华文中宋" panose="02010600040101010101" pitchFamily="2" charset="-122"/>
                <a:ea typeface="华文中宋" panose="02010600040101010101" pitchFamily="2" charset="-122"/>
                <a:sym typeface="Symbol" panose="05050102010706020507" pitchFamily="18" charset="2"/>
              </a:rPr>
              <a:t>侧力的方向在气流指向机身的方向上</a:t>
            </a:r>
            <a:r>
              <a:rPr lang="en-US" altLang="zh-CN" sz="2200">
                <a:solidFill>
                  <a:srgbClr val="0070C0"/>
                </a:solidFill>
                <a:latin typeface="华文中宋" panose="02010600040101010101" pitchFamily="2" charset="-122"/>
                <a:ea typeface="华文中宋" panose="02010600040101010101" pitchFamily="2" charset="-122"/>
                <a:sym typeface="Symbol" panose="05050102010706020507" pitchFamily="18" charset="2"/>
              </a:rPr>
              <a:t>,</a:t>
            </a:r>
          </a:p>
          <a:p>
            <a:pPr marL="469900" indent="-469900" eaLnBrk="1" hangingPunct="1">
              <a:lnSpc>
                <a:spcPts val="3000"/>
              </a:lnSpc>
              <a:buFont typeface="Wingdings" panose="05000000000000000000" pitchFamily="2" charset="2"/>
              <a:buNone/>
            </a:pPr>
            <a:r>
              <a:rPr lang="en-US" altLang="zh-CN" sz="2200">
                <a:solidFill>
                  <a:srgbClr val="0070C0"/>
                </a:solidFill>
                <a:latin typeface="华文中宋" panose="02010600040101010101" pitchFamily="2" charset="-122"/>
                <a:ea typeface="华文中宋" panose="02010600040101010101" pitchFamily="2" charset="-122"/>
                <a:sym typeface="Symbol" panose="05050102010706020507" pitchFamily="18" charset="2"/>
              </a:rPr>
              <a:t>     </a:t>
            </a:r>
            <a:r>
              <a:rPr lang="zh-CN" altLang="en-US" sz="2200">
                <a:solidFill>
                  <a:srgbClr val="0070C0"/>
                </a:solidFill>
                <a:latin typeface="华文中宋" panose="02010600040101010101" pitchFamily="2" charset="-122"/>
                <a:ea typeface="华文中宋" panose="02010600040101010101" pitchFamily="2" charset="-122"/>
                <a:sym typeface="Symbol" panose="05050102010706020507" pitchFamily="18" charset="2"/>
              </a:rPr>
              <a:t>侧力的大小与气流在飞机对称面上的分量成比例</a:t>
            </a:r>
            <a:endParaRPr lang="zh-CN" altLang="en-US" sz="2200">
              <a:solidFill>
                <a:srgbClr val="0070C0"/>
              </a:solidFill>
            </a:endParaRPr>
          </a:p>
        </p:txBody>
      </p:sp>
      <p:pic>
        <p:nvPicPr>
          <p:cNvPr id="52227" name="Picture 5">
            <a:extLst>
              <a:ext uri="{FF2B5EF4-FFF2-40B4-BE49-F238E27FC236}">
                <a16:creationId xmlns:a16="http://schemas.microsoft.com/office/drawing/2014/main" id="{8915AF64-C178-E38A-6CA4-C68CA125A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1341438"/>
            <a:ext cx="2224088"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a:extLst>
              <a:ext uri="{FF2B5EF4-FFF2-40B4-BE49-F238E27FC236}">
                <a16:creationId xmlns:a16="http://schemas.microsoft.com/office/drawing/2014/main" id="{2EBAEE2E-18A1-47F2-3F54-0E80D44F2F54}"/>
              </a:ext>
            </a:extLst>
          </p:cNvPr>
          <p:cNvCxnSpPr/>
          <p:nvPr/>
        </p:nvCxnSpPr>
        <p:spPr>
          <a:xfrm flipH="1">
            <a:off x="7897813" y="981075"/>
            <a:ext cx="274637" cy="7921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F34F7C29-9F86-DBB6-F31C-92C5F8B12179}"/>
              </a:ext>
            </a:extLst>
          </p:cNvPr>
          <p:cNvCxnSpPr/>
          <p:nvPr/>
        </p:nvCxnSpPr>
        <p:spPr>
          <a:xfrm flipH="1">
            <a:off x="7308850" y="2205038"/>
            <a:ext cx="4318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1F5F31B-07FE-2194-F1A1-F49E07053C9E}"/>
              </a:ext>
            </a:extLst>
          </p:cNvPr>
          <p:cNvCxnSpPr/>
          <p:nvPr/>
        </p:nvCxnSpPr>
        <p:spPr>
          <a:xfrm>
            <a:off x="7740650" y="2997200"/>
            <a:ext cx="863600"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2231" name="Rectangle 8">
            <a:extLst>
              <a:ext uri="{FF2B5EF4-FFF2-40B4-BE49-F238E27FC236}">
                <a16:creationId xmlns:a16="http://schemas.microsoft.com/office/drawing/2014/main" id="{03C0D078-30E8-82FF-41AD-1F182222EAD8}"/>
              </a:ext>
            </a:extLst>
          </p:cNvPr>
          <p:cNvSpPr>
            <a:spLocks noChangeArrowheads="1"/>
          </p:cNvSpPr>
          <p:nvPr/>
        </p:nvSpPr>
        <p:spPr bwMode="auto">
          <a:xfrm>
            <a:off x="1150938" y="1524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3800">
                <a:solidFill>
                  <a:srgbClr val="006666"/>
                </a:solidFill>
                <a:latin typeface="宋体" panose="02010600030101010101" pitchFamily="2" charset="-122"/>
                <a:sym typeface="Symbol" panose="05050102010706020507" pitchFamily="18" charset="2"/>
              </a:rPr>
              <a:t>1.</a:t>
            </a:r>
            <a:r>
              <a:rPr lang="zh-CN" altLang="en-US" sz="3800">
                <a:solidFill>
                  <a:srgbClr val="006666"/>
                </a:solidFill>
                <a:latin typeface="宋体" panose="02010600030101010101" pitchFamily="2" charset="-122"/>
                <a:sym typeface="Symbol" panose="05050102010706020507" pitchFamily="18" charset="2"/>
              </a:rPr>
              <a:t>侧滑角</a:t>
            </a:r>
            <a:r>
              <a:rPr lang="zh-CN" altLang="en-US" sz="3800" i="1">
                <a:solidFill>
                  <a:srgbClr val="006666"/>
                </a:solidFill>
                <a:latin typeface="宋体" panose="02010600030101010101" pitchFamily="2" charset="-122"/>
                <a:sym typeface="Symbol" panose="05050102010706020507" pitchFamily="18" charset="2"/>
              </a:rPr>
              <a:t></a:t>
            </a:r>
            <a:r>
              <a:rPr lang="zh-CN" altLang="en-US" sz="3800">
                <a:solidFill>
                  <a:srgbClr val="006666"/>
                </a:solidFill>
                <a:latin typeface="宋体" panose="02010600030101010101" pitchFamily="2" charset="-122"/>
                <a:sym typeface="Symbol" panose="05050102010706020507" pitchFamily="18" charset="2"/>
              </a:rPr>
              <a:t>引起的侧力</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A027CE0-FA13-5C3A-0BAC-2040EA2EAE2D}"/>
              </a:ext>
            </a:extLst>
          </p:cNvPr>
          <p:cNvSpPr>
            <a:spLocks noGrp="1" noChangeArrowheads="1"/>
          </p:cNvSpPr>
          <p:nvPr>
            <p:ph type="title" idx="4294967295"/>
          </p:nvPr>
        </p:nvSpPr>
        <p:spPr>
          <a:xfrm>
            <a:off x="574675" y="547688"/>
            <a:ext cx="8001000" cy="720725"/>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2.</a:t>
            </a:r>
            <a:r>
              <a:rPr lang="zh-CN" altLang="en-US" sz="3400">
                <a:solidFill>
                  <a:srgbClr val="006666"/>
                </a:solidFill>
                <a:latin typeface="华文中宋" panose="02010600040101010101" pitchFamily="2" charset="-122"/>
                <a:ea typeface="华文中宋" panose="02010600040101010101" pitchFamily="2" charset="-122"/>
              </a:rPr>
              <a:t>偏转方向舵</a:t>
            </a:r>
            <a:r>
              <a:rPr lang="zh-CN" altLang="en-US" sz="3400">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400" baseline="-25000">
                <a:solidFill>
                  <a:srgbClr val="006666"/>
                </a:solidFill>
                <a:latin typeface="华文中宋" panose="02010600040101010101" pitchFamily="2" charset="-122"/>
                <a:ea typeface="华文中宋" panose="02010600040101010101" pitchFamily="2" charset="-122"/>
                <a:sym typeface="Symbol" panose="05050102010706020507" pitchFamily="18" charset="2"/>
              </a:rPr>
              <a:t>r</a:t>
            </a:r>
            <a:r>
              <a:rPr lang="zh-CN" altLang="en-US" sz="3400">
                <a:solidFill>
                  <a:srgbClr val="006666"/>
                </a:solidFill>
                <a:latin typeface="华文中宋" panose="02010600040101010101" pitchFamily="2" charset="-122"/>
                <a:ea typeface="华文中宋" panose="02010600040101010101" pitchFamily="2" charset="-122"/>
              </a:rPr>
              <a:t>引起的侧力</a:t>
            </a:r>
            <a:r>
              <a:rPr lang="zh-CN" altLang="en-US" sz="3400">
                <a:latin typeface="华文中宋" panose="02010600040101010101" pitchFamily="2" charset="-122"/>
                <a:ea typeface="华文中宋" panose="02010600040101010101" pitchFamily="2" charset="-122"/>
              </a:rPr>
              <a:t> </a:t>
            </a:r>
          </a:p>
        </p:txBody>
      </p:sp>
      <p:sp>
        <p:nvSpPr>
          <p:cNvPr id="53251" name="Rectangle 3">
            <a:extLst>
              <a:ext uri="{FF2B5EF4-FFF2-40B4-BE49-F238E27FC236}">
                <a16:creationId xmlns:a16="http://schemas.microsoft.com/office/drawing/2014/main" id="{1260B52B-2119-CBAD-8F3A-DD77CAF0A05B}"/>
              </a:ext>
            </a:extLst>
          </p:cNvPr>
          <p:cNvSpPr>
            <a:spLocks noGrp="1" noChangeArrowheads="1"/>
          </p:cNvSpPr>
          <p:nvPr>
            <p:ph type="body" idx="4294967295"/>
          </p:nvPr>
        </p:nvSpPr>
        <p:spPr>
          <a:xfrm>
            <a:off x="142875" y="1517650"/>
            <a:ext cx="8605838" cy="5006975"/>
          </a:xfrm>
        </p:spPr>
        <p:txBody>
          <a:bodyPr/>
          <a:lstStyle/>
          <a:p>
            <a:pPr marL="469900" indent="-469900" eaLnBrk="1" hangingPunct="1">
              <a:lnSpc>
                <a:spcPct val="90000"/>
              </a:lnSpc>
            </a:pPr>
            <a:r>
              <a:rPr lang="en-US" altLang="zh-CN" sz="2800" i="1">
                <a:solidFill>
                  <a:srgbClr val="990000"/>
                </a:solidFill>
                <a:latin typeface="宋体" panose="02010600030101010101" pitchFamily="2" charset="-122"/>
                <a:sym typeface="Symbol" panose="05050102010706020507" pitchFamily="18" charset="2"/>
              </a:rPr>
              <a:t></a:t>
            </a:r>
            <a:r>
              <a:rPr lang="en-US" altLang="zh-CN" sz="2800" i="1" baseline="-25000">
                <a:solidFill>
                  <a:srgbClr val="990000"/>
                </a:solidFill>
                <a:latin typeface="宋体" panose="02010600030101010101" pitchFamily="2" charset="-122"/>
                <a:sym typeface="Symbol" panose="05050102010706020507" pitchFamily="18" charset="2"/>
              </a:rPr>
              <a:t>r</a:t>
            </a:r>
            <a:r>
              <a:rPr lang="en-US" altLang="zh-CN" sz="2800" i="1">
                <a:solidFill>
                  <a:srgbClr val="990000"/>
                </a:solidFill>
                <a:latin typeface="宋体" panose="02010600030101010101" pitchFamily="2" charset="-122"/>
                <a:sym typeface="Symbol" panose="05050102010706020507" pitchFamily="18" charset="2"/>
              </a:rPr>
              <a:t>0</a:t>
            </a:r>
            <a:r>
              <a:rPr lang="zh-CN" altLang="en-US" sz="2800">
                <a:solidFill>
                  <a:srgbClr val="990000"/>
                </a:solidFill>
                <a:latin typeface="宋体" panose="02010600030101010101" pitchFamily="2" charset="-122"/>
                <a:sym typeface="Symbol" panose="05050102010706020507" pitchFamily="18" charset="2"/>
              </a:rPr>
              <a:t>，</a:t>
            </a:r>
            <a:r>
              <a:rPr lang="zh-CN" altLang="en-US" sz="2800">
                <a:solidFill>
                  <a:srgbClr val="003366"/>
                </a:solidFill>
                <a:latin typeface="宋体" panose="02010600030101010101" pitchFamily="2" charset="-122"/>
                <a:sym typeface="Symbol" panose="05050102010706020507" pitchFamily="18" charset="2"/>
              </a:rPr>
              <a:t>是为了得到航向操纵力矩，但同时在飞机质心上也引起了侧力（</a:t>
            </a:r>
            <a:r>
              <a:rPr lang="zh-CN" altLang="en-US" sz="2800">
                <a:solidFill>
                  <a:srgbClr val="996600"/>
                </a:solidFill>
                <a:latin typeface="宋体" panose="02010600030101010101" pitchFamily="2" charset="-122"/>
                <a:sym typeface="Symbol" panose="05050102010706020507" pitchFamily="18" charset="2"/>
              </a:rPr>
              <a:t>与偏转升降舵产生升力相同</a:t>
            </a:r>
            <a:r>
              <a:rPr lang="zh-CN" altLang="en-US" sz="2800">
                <a:solidFill>
                  <a:srgbClr val="003366"/>
                </a:solidFill>
                <a:latin typeface="宋体" panose="02010600030101010101" pitchFamily="2" charset="-122"/>
                <a:sym typeface="Symbol" panose="05050102010706020507" pitchFamily="18" charset="2"/>
              </a:rPr>
              <a:t>）</a:t>
            </a:r>
          </a:p>
          <a:p>
            <a:pPr marL="469900" indent="-469900" eaLnBrk="1" hangingPunct="1">
              <a:lnSpc>
                <a:spcPct val="90000"/>
              </a:lnSpc>
            </a:pPr>
            <a:endParaRPr lang="en-US" altLang="zh-CN" sz="2800">
              <a:solidFill>
                <a:srgbClr val="003366"/>
              </a:solidFill>
              <a:latin typeface="宋体" panose="02010600030101010101" pitchFamily="2" charset="-122"/>
            </a:endParaRPr>
          </a:p>
          <a:p>
            <a:pPr marL="469900" indent="-469900" eaLnBrk="1" hangingPunct="1">
              <a:lnSpc>
                <a:spcPct val="90000"/>
              </a:lnSpc>
            </a:pPr>
            <a:r>
              <a:rPr lang="zh-CN" altLang="en-US" sz="2800">
                <a:solidFill>
                  <a:srgbClr val="003366"/>
                </a:solidFill>
                <a:latin typeface="宋体" panose="02010600030101010101" pitchFamily="2" charset="-122"/>
              </a:rPr>
              <a:t>偏转方向舵</a:t>
            </a:r>
            <a:r>
              <a:rPr lang="zh-CN" altLang="en-US" sz="2800">
                <a:solidFill>
                  <a:srgbClr val="003366"/>
                </a:solidFill>
                <a:latin typeface="宋体" panose="02010600030101010101" pitchFamily="2" charset="-122"/>
                <a:sym typeface="Symbol" panose="05050102010706020507" pitchFamily="18" charset="2"/>
              </a:rPr>
              <a:t></a:t>
            </a:r>
            <a:r>
              <a:rPr lang="en-US" altLang="zh-CN" sz="2800" baseline="-25000">
                <a:solidFill>
                  <a:srgbClr val="003366"/>
                </a:solidFill>
                <a:latin typeface="宋体" panose="02010600030101010101" pitchFamily="2" charset="-122"/>
                <a:sym typeface="Symbol" panose="05050102010706020507" pitchFamily="18" charset="2"/>
              </a:rPr>
              <a:t>r</a:t>
            </a:r>
            <a:r>
              <a:rPr lang="zh-CN" altLang="en-US" sz="2800">
                <a:solidFill>
                  <a:srgbClr val="003366"/>
                </a:solidFill>
                <a:latin typeface="宋体" panose="02010600030101010101" pitchFamily="2" charset="-122"/>
                <a:sym typeface="Symbol" panose="05050102010706020507" pitchFamily="18" charset="2"/>
              </a:rPr>
              <a:t>产生</a:t>
            </a:r>
            <a:r>
              <a:rPr lang="zh-CN" altLang="en-US" sz="2800">
                <a:solidFill>
                  <a:srgbClr val="003366"/>
                </a:solidFill>
                <a:latin typeface="宋体" panose="02010600030101010101" pitchFamily="2" charset="-122"/>
              </a:rPr>
              <a:t>的侧力</a:t>
            </a:r>
            <a:r>
              <a:rPr lang="zh-CN" altLang="en-US" sz="2800">
                <a:solidFill>
                  <a:srgbClr val="003366"/>
                </a:solidFill>
                <a:latin typeface="宋体" panose="02010600030101010101" pitchFamily="2" charset="-122"/>
                <a:sym typeface="Symbol" panose="05050102010706020507" pitchFamily="18" charset="2"/>
              </a:rPr>
              <a:t> </a:t>
            </a:r>
            <a:endParaRPr lang="en-US" altLang="zh-CN" sz="2800">
              <a:solidFill>
                <a:srgbClr val="003366"/>
              </a:solidFill>
              <a:latin typeface="宋体" panose="02010600030101010101" pitchFamily="2" charset="-122"/>
              <a:sym typeface="Symbol" panose="05050102010706020507" pitchFamily="18" charset="2"/>
            </a:endParaRPr>
          </a:p>
          <a:p>
            <a:pPr marL="469900" indent="-469900" eaLnBrk="1" hangingPunct="1">
              <a:lnSpc>
                <a:spcPct val="90000"/>
              </a:lnSpc>
            </a:pPr>
            <a:endParaRPr lang="zh-CN" altLang="en-US" sz="2800">
              <a:solidFill>
                <a:srgbClr val="003366"/>
              </a:solidFill>
              <a:latin typeface="宋体" panose="02010600030101010101" pitchFamily="2" charset="-122"/>
              <a:sym typeface="Symbol" panose="05050102010706020507" pitchFamily="18" charset="2"/>
            </a:endParaRPr>
          </a:p>
          <a:p>
            <a:pPr marL="469900" indent="-469900" eaLnBrk="1" hangingPunct="1">
              <a:lnSpc>
                <a:spcPct val="90000"/>
              </a:lnSpc>
            </a:pPr>
            <a:r>
              <a:rPr lang="zh-CN" altLang="en-US" sz="2800">
                <a:solidFill>
                  <a:srgbClr val="003366"/>
                </a:solidFill>
                <a:latin typeface="宋体" panose="02010600030101010101" pitchFamily="2" charset="-122"/>
                <a:sym typeface="Symbol" panose="05050102010706020507" pitchFamily="18" charset="2"/>
              </a:rPr>
              <a:t>方向舵侧力导数：</a:t>
            </a:r>
            <a:r>
              <a:rPr lang="en-US" altLang="zh-CN" sz="2800" i="1">
                <a:solidFill>
                  <a:srgbClr val="003366"/>
                </a:solidFill>
                <a:latin typeface="宋体" panose="02010600030101010101" pitchFamily="2" charset="-122"/>
                <a:sym typeface="Symbol" panose="05050102010706020507" pitchFamily="18" charset="2"/>
              </a:rPr>
              <a:t>C</a:t>
            </a:r>
            <a:r>
              <a:rPr lang="en-US" altLang="zh-CN" sz="2800" i="1" baseline="-25000">
                <a:solidFill>
                  <a:srgbClr val="003366"/>
                </a:solidFill>
                <a:latin typeface="宋体" panose="02010600030101010101" pitchFamily="2" charset="-122"/>
                <a:sym typeface="Symbol" panose="05050102010706020507" pitchFamily="18" charset="2"/>
              </a:rPr>
              <a:t>Yr</a:t>
            </a:r>
            <a:r>
              <a:rPr lang="en-US" altLang="zh-CN" sz="2800" i="1">
                <a:solidFill>
                  <a:srgbClr val="003366"/>
                </a:solidFill>
                <a:latin typeface="宋体" panose="02010600030101010101" pitchFamily="2" charset="-122"/>
                <a:sym typeface="Symbol" panose="05050102010706020507" pitchFamily="18" charset="2"/>
              </a:rPr>
              <a:t>= </a:t>
            </a:r>
            <a:r>
              <a:rPr lang="en-US" altLang="zh-CN" sz="2800">
                <a:solidFill>
                  <a:srgbClr val="003366"/>
                </a:solidFill>
                <a:latin typeface="宋体" panose="02010600030101010101" pitchFamily="2" charset="-122"/>
                <a:sym typeface="Symbol" panose="05050102010706020507" pitchFamily="18" charset="2"/>
              </a:rPr>
              <a:t></a:t>
            </a:r>
            <a:r>
              <a:rPr lang="en-US" altLang="zh-CN" sz="2800" i="1">
                <a:solidFill>
                  <a:srgbClr val="003366"/>
                </a:solidFill>
                <a:latin typeface="宋体" panose="02010600030101010101" pitchFamily="2" charset="-122"/>
                <a:sym typeface="Symbol" panose="05050102010706020507" pitchFamily="18" charset="2"/>
              </a:rPr>
              <a:t>C</a:t>
            </a:r>
            <a:r>
              <a:rPr lang="en-US" altLang="zh-CN" sz="2800" i="1" baseline="-25000">
                <a:solidFill>
                  <a:srgbClr val="003366"/>
                </a:solidFill>
                <a:latin typeface="宋体" panose="02010600030101010101" pitchFamily="2" charset="-122"/>
                <a:sym typeface="Symbol" panose="05050102010706020507" pitchFamily="18" charset="2"/>
              </a:rPr>
              <a:t>Y</a:t>
            </a:r>
            <a:r>
              <a:rPr lang="en-US" altLang="zh-CN" sz="2800" i="1">
                <a:solidFill>
                  <a:srgbClr val="003366"/>
                </a:solidFill>
                <a:latin typeface="宋体" panose="02010600030101010101" pitchFamily="2" charset="-122"/>
                <a:sym typeface="Symbol" panose="05050102010706020507" pitchFamily="18" charset="2"/>
              </a:rPr>
              <a:t>/</a:t>
            </a:r>
            <a:r>
              <a:rPr lang="en-US" altLang="zh-CN" sz="2800">
                <a:solidFill>
                  <a:srgbClr val="003366"/>
                </a:solidFill>
                <a:latin typeface="宋体" panose="02010600030101010101" pitchFamily="2" charset="-122"/>
                <a:sym typeface="Symbol" panose="05050102010706020507" pitchFamily="18" charset="2"/>
              </a:rPr>
              <a:t></a:t>
            </a:r>
            <a:r>
              <a:rPr lang="en-US" altLang="zh-CN" sz="2800" i="1">
                <a:solidFill>
                  <a:srgbClr val="003366"/>
                </a:solidFill>
                <a:latin typeface="宋体" panose="02010600030101010101" pitchFamily="2" charset="-122"/>
                <a:sym typeface="Symbol" panose="05050102010706020507" pitchFamily="18" charset="2"/>
              </a:rPr>
              <a:t></a:t>
            </a:r>
            <a:r>
              <a:rPr lang="en-US" altLang="zh-CN" sz="2800" i="1" baseline="-25000">
                <a:solidFill>
                  <a:srgbClr val="003366"/>
                </a:solidFill>
                <a:latin typeface="宋体" panose="02010600030101010101" pitchFamily="2" charset="-122"/>
                <a:sym typeface="Symbol" panose="05050102010706020507" pitchFamily="18" charset="2"/>
              </a:rPr>
              <a:t>r</a:t>
            </a:r>
          </a:p>
          <a:p>
            <a:pPr marL="469900" indent="-469900" eaLnBrk="1" hangingPunct="1">
              <a:lnSpc>
                <a:spcPct val="90000"/>
              </a:lnSpc>
            </a:pPr>
            <a:endParaRPr lang="en-US" altLang="zh-CN" sz="2800" i="1" baseline="-25000">
              <a:solidFill>
                <a:srgbClr val="003366"/>
              </a:solidFill>
              <a:latin typeface="宋体" panose="02010600030101010101" pitchFamily="2" charset="-122"/>
              <a:sym typeface="Symbol" panose="05050102010706020507" pitchFamily="18" charset="2"/>
            </a:endParaRPr>
          </a:p>
          <a:p>
            <a:pPr marL="469900" indent="-469900" eaLnBrk="1" hangingPunct="1">
              <a:lnSpc>
                <a:spcPct val="120000"/>
              </a:lnSpc>
            </a:pPr>
            <a:r>
              <a:rPr lang="zh-CN" altLang="en-US" sz="2800">
                <a:latin typeface="宋体" panose="02010600030101010101" pitchFamily="2" charset="-122"/>
                <a:sym typeface="Symbol" panose="05050102010706020507" pitchFamily="18" charset="2"/>
              </a:rPr>
              <a:t>一般飞机的</a:t>
            </a:r>
            <a:r>
              <a:rPr lang="en-US" altLang="zh-CN" sz="2800" i="1">
                <a:latin typeface="宋体" panose="02010600030101010101" pitchFamily="2" charset="-122"/>
                <a:sym typeface="Symbol" panose="05050102010706020507" pitchFamily="18" charset="2"/>
              </a:rPr>
              <a:t>C</a:t>
            </a:r>
            <a:r>
              <a:rPr lang="en-US" altLang="zh-CN" sz="2800" i="1" baseline="-25000">
                <a:latin typeface="宋体" panose="02010600030101010101" pitchFamily="2" charset="-122"/>
                <a:sym typeface="Symbol" panose="05050102010706020507" pitchFamily="18" charset="2"/>
              </a:rPr>
              <a:t>Yr</a:t>
            </a:r>
            <a:r>
              <a:rPr lang="zh-CN" altLang="en-US" sz="2800">
                <a:latin typeface="宋体" panose="02010600030101010101" pitchFamily="2" charset="-122"/>
                <a:sym typeface="Symbol" panose="05050102010706020507" pitchFamily="18" charset="2"/>
              </a:rPr>
              <a:t>数值不大，可忽略不计。 </a:t>
            </a:r>
          </a:p>
        </p:txBody>
      </p:sp>
      <p:sp>
        <p:nvSpPr>
          <p:cNvPr id="53252" name="Rectangle 10">
            <a:extLst>
              <a:ext uri="{FF2B5EF4-FFF2-40B4-BE49-F238E27FC236}">
                <a16:creationId xmlns:a16="http://schemas.microsoft.com/office/drawing/2014/main" id="{F213AAA4-A0BF-AD28-6338-2CEF04F3189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53253" name="Picture 9">
            <a:extLst>
              <a:ext uri="{FF2B5EF4-FFF2-40B4-BE49-F238E27FC236}">
                <a16:creationId xmlns:a16="http://schemas.microsoft.com/office/drawing/2014/main" id="{497B15AC-FB49-FC3B-E311-39F73808E0F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33925" y="2636838"/>
            <a:ext cx="3438525"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Rectangle 11">
            <a:extLst>
              <a:ext uri="{FF2B5EF4-FFF2-40B4-BE49-F238E27FC236}">
                <a16:creationId xmlns:a16="http://schemas.microsoft.com/office/drawing/2014/main" id="{28ADA86C-5246-14BB-5012-BF4B36F3C30E}"/>
              </a:ext>
            </a:extLst>
          </p:cNvPr>
          <p:cNvSpPr>
            <a:spLocks noChangeArrowheads="1"/>
          </p:cNvSpPr>
          <p:nvPr/>
        </p:nvSpPr>
        <p:spPr bwMode="auto">
          <a:xfrm>
            <a:off x="0" y="10477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zh-CN" sz="1800" b="0">
              <a:latin typeface="Arial" panose="020B0604020202020204" pitchFamily="34" charset="0"/>
            </a:endParaRPr>
          </a:p>
        </p:txBody>
      </p:sp>
      <p:sp>
        <p:nvSpPr>
          <p:cNvPr id="53255" name="Rectangle 13">
            <a:extLst>
              <a:ext uri="{FF2B5EF4-FFF2-40B4-BE49-F238E27FC236}">
                <a16:creationId xmlns:a16="http://schemas.microsoft.com/office/drawing/2014/main" id="{6C8F4247-104F-9EF4-4A36-FC66F0B2A8B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3256" name="Rectangle 16">
            <a:extLst>
              <a:ext uri="{FF2B5EF4-FFF2-40B4-BE49-F238E27FC236}">
                <a16:creationId xmlns:a16="http://schemas.microsoft.com/office/drawing/2014/main" id="{14B7718E-ED02-6476-3E99-1432BED1AA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1912D12-6926-2F6A-2FFD-BFE6D4FEA210}"/>
              </a:ext>
            </a:extLst>
          </p:cNvPr>
          <p:cNvSpPr>
            <a:spLocks noGrp="1" noChangeArrowheads="1"/>
          </p:cNvSpPr>
          <p:nvPr>
            <p:ph type="title" idx="4294967295"/>
          </p:nvPr>
        </p:nvSpPr>
        <p:spPr>
          <a:xfrm>
            <a:off x="574675" y="547688"/>
            <a:ext cx="8001000" cy="720725"/>
          </a:xfrm>
        </p:spPr>
        <p:txBody>
          <a:bodyPr/>
          <a:lstStyle/>
          <a:p>
            <a:pPr eaLnBrk="1" hangingPunct="1">
              <a:lnSpc>
                <a:spcPct val="120000"/>
              </a:lnSpc>
            </a:pPr>
            <a:r>
              <a:rPr lang="en-US" altLang="zh-CN" sz="3400">
                <a:solidFill>
                  <a:srgbClr val="006666"/>
                </a:solidFill>
                <a:latin typeface="华文中宋" panose="02010600040101010101" pitchFamily="2" charset="-122"/>
                <a:ea typeface="华文中宋" panose="02010600040101010101" pitchFamily="2" charset="-122"/>
                <a:sym typeface="Symbol" panose="05050102010706020507" pitchFamily="18" charset="2"/>
              </a:rPr>
              <a:t>3.</a:t>
            </a:r>
            <a:r>
              <a:rPr lang="zh-CN" altLang="en-US" sz="3400">
                <a:solidFill>
                  <a:srgbClr val="006666"/>
                </a:solidFill>
                <a:latin typeface="华文中宋" panose="02010600040101010101" pitchFamily="2" charset="-122"/>
                <a:ea typeface="华文中宋" panose="02010600040101010101" pitchFamily="2" charset="-122"/>
                <a:sym typeface="Symbol" panose="05050102010706020507" pitchFamily="18" charset="2"/>
              </a:rPr>
              <a:t>滚转角速度</a:t>
            </a:r>
            <a:r>
              <a:rPr lang="en-US" altLang="zh-CN" sz="3400" i="1">
                <a:solidFill>
                  <a:srgbClr val="006666"/>
                </a:solidFill>
                <a:latin typeface="华文中宋" panose="02010600040101010101" pitchFamily="2" charset="-122"/>
                <a:ea typeface="华文中宋" panose="02010600040101010101" pitchFamily="2" charset="-122"/>
                <a:sym typeface="Symbol" panose="05050102010706020507" pitchFamily="18" charset="2"/>
              </a:rPr>
              <a:t>p</a:t>
            </a:r>
            <a:r>
              <a:rPr lang="zh-CN" altLang="en-US" sz="3400">
                <a:solidFill>
                  <a:srgbClr val="006666"/>
                </a:solidFill>
                <a:latin typeface="华文中宋" panose="02010600040101010101" pitchFamily="2" charset="-122"/>
                <a:ea typeface="华文中宋" panose="02010600040101010101" pitchFamily="2" charset="-122"/>
                <a:sym typeface="Symbol" panose="05050102010706020507" pitchFamily="18" charset="2"/>
              </a:rPr>
              <a:t>引起的侧力</a:t>
            </a:r>
            <a:r>
              <a:rPr lang="zh-CN" altLang="en-US" sz="3400">
                <a:latin typeface="华文中宋" panose="02010600040101010101" pitchFamily="2" charset="-122"/>
                <a:ea typeface="华文中宋" panose="02010600040101010101" pitchFamily="2" charset="-122"/>
                <a:sym typeface="Symbol" panose="05050102010706020507" pitchFamily="18" charset="2"/>
              </a:rPr>
              <a:t> </a:t>
            </a:r>
          </a:p>
        </p:txBody>
      </p:sp>
      <p:sp>
        <p:nvSpPr>
          <p:cNvPr id="54275" name="Rectangle 3">
            <a:extLst>
              <a:ext uri="{FF2B5EF4-FFF2-40B4-BE49-F238E27FC236}">
                <a16:creationId xmlns:a16="http://schemas.microsoft.com/office/drawing/2014/main" id="{325756F6-6E5E-AA59-4D63-1E70A02C5C3D}"/>
              </a:ext>
            </a:extLst>
          </p:cNvPr>
          <p:cNvSpPr>
            <a:spLocks noGrp="1" noChangeArrowheads="1"/>
          </p:cNvSpPr>
          <p:nvPr>
            <p:ph type="body" idx="4294967295"/>
          </p:nvPr>
        </p:nvSpPr>
        <p:spPr>
          <a:xfrm>
            <a:off x="142875" y="1541463"/>
            <a:ext cx="9001125" cy="5272087"/>
          </a:xfrm>
        </p:spPr>
        <p:txBody>
          <a:bodyPr/>
          <a:lstStyle/>
          <a:p>
            <a:pPr marL="469900" indent="-469900" eaLnBrk="1" hangingPunct="1"/>
            <a:r>
              <a:rPr lang="zh-CN" altLang="en-US">
                <a:solidFill>
                  <a:srgbClr val="003366"/>
                </a:solidFill>
                <a:latin typeface="华文中宋" panose="02010600040101010101" pitchFamily="2" charset="-122"/>
                <a:ea typeface="华文中宋" panose="02010600040101010101" pitchFamily="2" charset="-122"/>
                <a:sym typeface="Symbol" panose="05050102010706020507" pitchFamily="18" charset="2"/>
              </a:rPr>
              <a:t>飞饥绕机体轴</a:t>
            </a:r>
            <a:r>
              <a:rPr lang="en-US" altLang="zh-CN">
                <a:solidFill>
                  <a:srgbClr val="003366"/>
                </a:solidFill>
                <a:latin typeface="华文中宋" panose="02010600040101010101" pitchFamily="2" charset="-122"/>
                <a:ea typeface="华文中宋" panose="02010600040101010101" pitchFamily="2" charset="-122"/>
                <a:sym typeface="Symbol" panose="05050102010706020507" pitchFamily="18" charset="2"/>
              </a:rPr>
              <a:t>ox</a:t>
            </a:r>
            <a:r>
              <a:rPr lang="zh-CN" altLang="en-US">
                <a:solidFill>
                  <a:srgbClr val="003366"/>
                </a:solidFill>
                <a:latin typeface="华文中宋" panose="02010600040101010101" pitchFamily="2" charset="-122"/>
                <a:ea typeface="华文中宋" panose="02010600040101010101" pitchFamily="2" charset="-122"/>
                <a:sym typeface="Symbol" panose="05050102010706020507" pitchFamily="18" charset="2"/>
              </a:rPr>
              <a:t>轴的滚转角速度</a:t>
            </a:r>
            <a:r>
              <a:rPr lang="en-US" altLang="zh-CN" i="1">
                <a:solidFill>
                  <a:srgbClr val="990000"/>
                </a:solidFill>
                <a:latin typeface="华文中宋" panose="02010600040101010101" pitchFamily="2" charset="-122"/>
                <a:ea typeface="华文中宋" panose="02010600040101010101" pitchFamily="2" charset="-122"/>
                <a:sym typeface="Symbol" panose="05050102010706020507" pitchFamily="18" charset="2"/>
              </a:rPr>
              <a:t>p0</a:t>
            </a:r>
            <a:r>
              <a:rPr lang="zh-CN" altLang="en-US">
                <a:solidFill>
                  <a:srgbClr val="003366"/>
                </a:solidFill>
                <a:latin typeface="华文中宋" panose="02010600040101010101" pitchFamily="2" charset="-122"/>
                <a:ea typeface="华文中宋" panose="02010600040101010101" pitchFamily="2" charset="-122"/>
                <a:sym typeface="Symbol" panose="05050102010706020507" pitchFamily="18" charset="2"/>
              </a:rPr>
              <a:t>时</a:t>
            </a:r>
            <a:r>
              <a:rPr lang="en-US" altLang="zh-CN">
                <a:solidFill>
                  <a:srgbClr val="003366"/>
                </a:solidFill>
                <a:latin typeface="华文中宋" panose="02010600040101010101" pitchFamily="2" charset="-122"/>
                <a:ea typeface="华文中宋" panose="02010600040101010101" pitchFamily="2" charset="-122"/>
                <a:sym typeface="Symbol" panose="05050102010706020507" pitchFamily="18" charset="2"/>
              </a:rPr>
              <a:t>,</a:t>
            </a:r>
            <a:r>
              <a:rPr lang="zh-CN" altLang="en-US">
                <a:solidFill>
                  <a:srgbClr val="003366"/>
                </a:solidFill>
                <a:latin typeface="华文中宋" panose="02010600040101010101" pitchFamily="2" charset="-122"/>
                <a:ea typeface="华文中宋" panose="02010600040101010101" pitchFamily="2" charset="-122"/>
                <a:sym typeface="Symbol" panose="05050102010706020507" pitchFamily="18" charset="2"/>
              </a:rPr>
              <a:t>在立尾上有附加侧向速度，有局部侧滑角 </a:t>
            </a:r>
          </a:p>
          <a:p>
            <a:pPr marL="469900" indent="-469900" eaLnBrk="1" hangingPunct="1"/>
            <a:r>
              <a:rPr lang="zh-CN" altLang="en-US">
                <a:solidFill>
                  <a:srgbClr val="990000"/>
                </a:solidFill>
                <a:latin typeface="华文中宋" panose="02010600040101010101" pitchFamily="2" charset="-122"/>
                <a:ea typeface="华文中宋" panose="02010600040101010101" pitchFamily="2" charset="-122"/>
                <a:sym typeface="Symbol" panose="05050102010706020507" pitchFamily="18" charset="2"/>
              </a:rPr>
              <a:t>滚转角速度</a:t>
            </a:r>
            <a:r>
              <a:rPr lang="en-US" altLang="zh-CN">
                <a:solidFill>
                  <a:srgbClr val="990000"/>
                </a:solidFill>
                <a:latin typeface="华文中宋" panose="02010600040101010101" pitchFamily="2" charset="-122"/>
                <a:ea typeface="华文中宋" panose="02010600040101010101" pitchFamily="2" charset="-122"/>
                <a:sym typeface="Symbol" panose="05050102010706020507" pitchFamily="18" charset="2"/>
              </a:rPr>
              <a:t>P</a:t>
            </a:r>
            <a:r>
              <a:rPr lang="zh-CN" altLang="en-US">
                <a:solidFill>
                  <a:srgbClr val="990000"/>
                </a:solidFill>
                <a:latin typeface="华文中宋" panose="02010600040101010101" pitchFamily="2" charset="-122"/>
                <a:ea typeface="华文中宋" panose="02010600040101010101" pitchFamily="2" charset="-122"/>
                <a:sym typeface="Symbol" panose="05050102010706020507" pitchFamily="18" charset="2"/>
              </a:rPr>
              <a:t>产生的侧力：</a:t>
            </a:r>
          </a:p>
          <a:p>
            <a:pPr marL="469900" indent="-469900" eaLnBrk="1" hangingPunct="1">
              <a:buFont typeface="Wingdings" panose="05000000000000000000" pitchFamily="2" charset="2"/>
              <a:buNone/>
            </a:pPr>
            <a:endParaRPr lang="zh-CN" altLang="en-US">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endParaRPr lang="en-US" altLang="zh-CN">
              <a:ea typeface="隶书" panose="02010509060101010101" pitchFamily="49" charset="-122"/>
              <a:sym typeface="Symbol" panose="05050102010706020507" pitchFamily="18" charset="2"/>
            </a:endParaRPr>
          </a:p>
          <a:p>
            <a:pPr marL="469900" indent="-469900" eaLnBrk="1" hangingPunct="1"/>
            <a:endParaRPr lang="en-US" altLang="zh-CN">
              <a:ea typeface="隶书" panose="02010509060101010101" pitchFamily="49" charset="-122"/>
              <a:sym typeface="Symbol" panose="05050102010706020507" pitchFamily="18" charset="2"/>
            </a:endParaRPr>
          </a:p>
          <a:p>
            <a:pPr marL="469900" indent="-469900" eaLnBrk="1" hangingPunct="1">
              <a:buFont typeface="Wingdings" panose="05000000000000000000" pitchFamily="2" charset="2"/>
              <a:buNone/>
            </a:pPr>
            <a:r>
              <a:rPr lang="en-US" altLang="zh-CN">
                <a:solidFill>
                  <a:srgbClr val="0070C0"/>
                </a:solidFill>
                <a:latin typeface="华文中宋" panose="02010600040101010101" pitchFamily="2" charset="-122"/>
                <a:ea typeface="华文中宋" panose="02010600040101010101" pitchFamily="2" charset="-122"/>
                <a:sym typeface="Symbol" panose="05050102010706020507" pitchFamily="18" charset="2"/>
              </a:rPr>
              <a:t>  </a:t>
            </a:r>
            <a:r>
              <a:rPr lang="zh-CN" altLang="en-US">
                <a:solidFill>
                  <a:srgbClr val="990000"/>
                </a:solidFill>
                <a:latin typeface="华文中宋" panose="02010600040101010101" pitchFamily="2" charset="-122"/>
                <a:ea typeface="华文中宋" panose="02010600040101010101" pitchFamily="2" charset="-122"/>
                <a:sym typeface="Symbol" panose="05050102010706020507" pitchFamily="18" charset="2"/>
              </a:rPr>
              <a:t>式中：         叫做</a:t>
            </a:r>
            <a:r>
              <a:rPr lang="zh-CN" altLang="en-US" u="sng">
                <a:solidFill>
                  <a:srgbClr val="990000"/>
                </a:solidFill>
                <a:latin typeface="华文中宋" panose="02010600040101010101" pitchFamily="2" charset="-122"/>
                <a:ea typeface="华文中宋" panose="02010600040101010101" pitchFamily="2" charset="-122"/>
                <a:sym typeface="Symbol" panose="05050102010706020507" pitchFamily="18" charset="2"/>
              </a:rPr>
              <a:t>无因次</a:t>
            </a:r>
            <a:r>
              <a:rPr lang="zh-CN" altLang="en-US">
                <a:solidFill>
                  <a:srgbClr val="990000"/>
                </a:solidFill>
                <a:latin typeface="华文中宋" panose="02010600040101010101" pitchFamily="2" charset="-122"/>
                <a:ea typeface="华文中宋" panose="02010600040101010101" pitchFamily="2" charset="-122"/>
                <a:sym typeface="Symbol" panose="05050102010706020507" pitchFamily="18" charset="2"/>
              </a:rPr>
              <a:t>滚转角速率</a:t>
            </a:r>
            <a:endParaRPr lang="en-US" altLang="zh-CN">
              <a:solidFill>
                <a:srgbClr val="990000"/>
              </a:solidFill>
              <a:latin typeface="华文中宋" panose="02010600040101010101" pitchFamily="2" charset="-122"/>
              <a:ea typeface="华文中宋" panose="02010600040101010101" pitchFamily="2" charset="-122"/>
              <a:sym typeface="Symbol" panose="05050102010706020507" pitchFamily="18" charset="2"/>
            </a:endParaRPr>
          </a:p>
          <a:p>
            <a:pPr marL="469900" indent="-469900" eaLnBrk="1" hangingPunct="1"/>
            <a:r>
              <a:rPr lang="zh-CN" altLang="en-US">
                <a:solidFill>
                  <a:srgbClr val="0070C0"/>
                </a:solidFill>
                <a:latin typeface="华文中宋" panose="02010600040101010101" pitchFamily="2" charset="-122"/>
                <a:ea typeface="华文中宋" panose="02010600040101010101" pitchFamily="2" charset="-122"/>
                <a:sym typeface="Symbol" panose="05050102010706020507" pitchFamily="18" charset="2"/>
              </a:rPr>
              <a:t>一般飞机的</a:t>
            </a:r>
            <a:r>
              <a:rPr lang="en-US" altLang="zh-CN">
                <a:solidFill>
                  <a:srgbClr val="0070C0"/>
                </a:solidFill>
                <a:latin typeface="华文中宋" panose="02010600040101010101" pitchFamily="2" charset="-122"/>
                <a:ea typeface="华文中宋" panose="02010600040101010101" pitchFamily="2" charset="-122"/>
                <a:sym typeface="Symbol" panose="05050102010706020507" pitchFamily="18" charset="2"/>
              </a:rPr>
              <a:t>C</a:t>
            </a:r>
            <a:r>
              <a:rPr lang="en-US" altLang="zh-CN" baseline="-25000">
                <a:solidFill>
                  <a:srgbClr val="0070C0"/>
                </a:solidFill>
                <a:latin typeface="华文中宋" panose="02010600040101010101" pitchFamily="2" charset="-122"/>
                <a:ea typeface="华文中宋" panose="02010600040101010101" pitchFamily="2" charset="-122"/>
                <a:sym typeface="Symbol" panose="05050102010706020507" pitchFamily="18" charset="2"/>
              </a:rPr>
              <a:t>yp</a:t>
            </a:r>
            <a:r>
              <a:rPr lang="zh-CN" altLang="en-US">
                <a:solidFill>
                  <a:srgbClr val="0070C0"/>
                </a:solidFill>
                <a:latin typeface="华文中宋" panose="02010600040101010101" pitchFamily="2" charset="-122"/>
                <a:ea typeface="华文中宋" panose="02010600040101010101" pitchFamily="2" charset="-122"/>
                <a:sym typeface="Symbol" panose="05050102010706020507" pitchFamily="18" charset="2"/>
              </a:rPr>
              <a:t>为负值</a:t>
            </a:r>
            <a:r>
              <a:rPr lang="en-US" altLang="zh-CN">
                <a:solidFill>
                  <a:srgbClr val="0070C0"/>
                </a:solidFill>
                <a:latin typeface="华文中宋" panose="02010600040101010101" pitchFamily="2" charset="-122"/>
                <a:ea typeface="华文中宋" panose="02010600040101010101" pitchFamily="2" charset="-122"/>
                <a:sym typeface="Symbol" panose="05050102010706020507" pitchFamily="18" charset="2"/>
              </a:rPr>
              <a:t>,</a:t>
            </a:r>
            <a:r>
              <a:rPr lang="zh-CN" altLang="en-US">
                <a:solidFill>
                  <a:srgbClr val="0070C0"/>
                </a:solidFill>
                <a:latin typeface="华文中宋" panose="02010600040101010101" pitchFamily="2" charset="-122"/>
                <a:ea typeface="华文中宋" panose="02010600040101010101" pitchFamily="2" charset="-122"/>
                <a:sym typeface="Symbol" panose="05050102010706020507" pitchFamily="18" charset="2"/>
              </a:rPr>
              <a:t>数值很小</a:t>
            </a:r>
            <a:r>
              <a:rPr lang="en-US" altLang="zh-CN">
                <a:solidFill>
                  <a:srgbClr val="0070C0"/>
                </a:solidFill>
                <a:latin typeface="华文中宋" panose="02010600040101010101" pitchFamily="2" charset="-122"/>
                <a:ea typeface="华文中宋" panose="02010600040101010101" pitchFamily="2" charset="-122"/>
                <a:sym typeface="Symbol" panose="05050102010706020507" pitchFamily="18" charset="2"/>
              </a:rPr>
              <a:t>,</a:t>
            </a:r>
            <a:r>
              <a:rPr lang="zh-CN" altLang="en-US">
                <a:solidFill>
                  <a:srgbClr val="0070C0"/>
                </a:solidFill>
                <a:latin typeface="华文中宋" panose="02010600040101010101" pitchFamily="2" charset="-122"/>
                <a:ea typeface="华文中宋" panose="02010600040101010101" pitchFamily="2" charset="-122"/>
                <a:sym typeface="Symbol" panose="05050102010706020507" pitchFamily="18" charset="2"/>
              </a:rPr>
              <a:t>可忽略不计 </a:t>
            </a:r>
          </a:p>
        </p:txBody>
      </p:sp>
      <p:pic>
        <p:nvPicPr>
          <p:cNvPr id="54276" name="Picture 6">
            <a:extLst>
              <a:ext uri="{FF2B5EF4-FFF2-40B4-BE49-F238E27FC236}">
                <a16:creationId xmlns:a16="http://schemas.microsoft.com/office/drawing/2014/main" id="{1378CD20-7AD1-871C-9D67-D4D96ABA7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2492375"/>
            <a:ext cx="20161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10">
            <a:extLst>
              <a:ext uri="{FF2B5EF4-FFF2-40B4-BE49-F238E27FC236}">
                <a16:creationId xmlns:a16="http://schemas.microsoft.com/office/drawing/2014/main" id="{613B3D36-A7DD-5CC1-464F-B183284F93EA}"/>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54278" name="Rectangle 11">
            <a:extLst>
              <a:ext uri="{FF2B5EF4-FFF2-40B4-BE49-F238E27FC236}">
                <a16:creationId xmlns:a16="http://schemas.microsoft.com/office/drawing/2014/main" id="{71F53925-60BB-562C-6346-B7724851EF9D}"/>
              </a:ext>
            </a:extLst>
          </p:cNvPr>
          <p:cNvSpPr>
            <a:spLocks noChangeArrowheads="1"/>
          </p:cNvSpPr>
          <p:nvPr/>
        </p:nvSpPr>
        <p:spPr bwMode="auto">
          <a:xfrm>
            <a:off x="0" y="10477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zh-CN" sz="1800">
              <a:latin typeface="Arial" panose="020B0604020202020204" pitchFamily="34" charset="0"/>
            </a:endParaRPr>
          </a:p>
        </p:txBody>
      </p:sp>
      <p:sp>
        <p:nvSpPr>
          <p:cNvPr id="54279" name="Rectangle 13">
            <a:extLst>
              <a:ext uri="{FF2B5EF4-FFF2-40B4-BE49-F238E27FC236}">
                <a16:creationId xmlns:a16="http://schemas.microsoft.com/office/drawing/2014/main" id="{B438CF2F-0677-2A30-0DA2-236B02B612C6}"/>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54280" name="Picture 12">
            <a:extLst>
              <a:ext uri="{FF2B5EF4-FFF2-40B4-BE49-F238E27FC236}">
                <a16:creationId xmlns:a16="http://schemas.microsoft.com/office/drawing/2014/main" id="{3E14EABE-919C-C9C8-038A-24F7458AAE9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350" y="3313113"/>
            <a:ext cx="270986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1" name="Rectangle 14">
            <a:extLst>
              <a:ext uri="{FF2B5EF4-FFF2-40B4-BE49-F238E27FC236}">
                <a16:creationId xmlns:a16="http://schemas.microsoft.com/office/drawing/2014/main" id="{8EC0669A-9ADA-377A-2056-EB7CDB6A92FD}"/>
              </a:ext>
            </a:extLst>
          </p:cNvPr>
          <p:cNvSpPr>
            <a:spLocks noChangeArrowheads="1"/>
          </p:cNvSpPr>
          <p:nvPr/>
        </p:nvSpPr>
        <p:spPr bwMode="auto">
          <a:xfrm>
            <a:off x="0" y="9144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zh-CN" sz="1800">
              <a:latin typeface="Arial" panose="020B0604020202020204" pitchFamily="34" charset="0"/>
            </a:endParaRPr>
          </a:p>
        </p:txBody>
      </p:sp>
      <p:sp>
        <p:nvSpPr>
          <p:cNvPr id="54282" name="Rectangle 16">
            <a:extLst>
              <a:ext uri="{FF2B5EF4-FFF2-40B4-BE49-F238E27FC236}">
                <a16:creationId xmlns:a16="http://schemas.microsoft.com/office/drawing/2014/main" id="{340D35CF-95FC-AA6F-4514-DDB2FC9095B8}"/>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54283" name="Picture 15">
            <a:extLst>
              <a:ext uri="{FF2B5EF4-FFF2-40B4-BE49-F238E27FC236}">
                <a16:creationId xmlns:a16="http://schemas.microsoft.com/office/drawing/2014/main" id="{DF28F51E-5E9C-3256-E3AE-C9A3B159790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98600" y="4005263"/>
            <a:ext cx="31448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4" name="Rectangle 13">
            <a:extLst>
              <a:ext uri="{FF2B5EF4-FFF2-40B4-BE49-F238E27FC236}">
                <a16:creationId xmlns:a16="http://schemas.microsoft.com/office/drawing/2014/main" id="{0DF68D3F-9223-8012-AD96-F48F120879D0}"/>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graphicFrame>
        <p:nvGraphicFramePr>
          <p:cNvPr id="54285" name="对象 2">
            <a:extLst>
              <a:ext uri="{FF2B5EF4-FFF2-40B4-BE49-F238E27FC236}">
                <a16:creationId xmlns:a16="http://schemas.microsoft.com/office/drawing/2014/main" id="{51F98606-CBC5-2DA7-C45D-44A37BE8186F}"/>
              </a:ext>
            </a:extLst>
          </p:cNvPr>
          <p:cNvGraphicFramePr>
            <a:graphicFrameLocks noChangeAspect="1"/>
          </p:cNvGraphicFramePr>
          <p:nvPr/>
        </p:nvGraphicFramePr>
        <p:xfrm>
          <a:off x="1416050" y="5013325"/>
          <a:ext cx="1584325" cy="414338"/>
        </p:xfrm>
        <a:graphic>
          <a:graphicData uri="http://schemas.openxmlformats.org/presentationml/2006/ole">
            <mc:AlternateContent xmlns:mc="http://schemas.openxmlformats.org/markup-compatibility/2006">
              <mc:Choice xmlns:v="urn:schemas-microsoft-com:vml" Requires="v">
                <p:oleObj spid="_x0000_s16385" name="Equation" r:id="rId6" imgW="761669" imgH="203112" progId="Equation.DSMT4">
                  <p:embed/>
                </p:oleObj>
              </mc:Choice>
              <mc:Fallback>
                <p:oleObj name="Equation" r:id="rId6" imgW="761669" imgH="203112" progId="Equation.DSMT4">
                  <p:embed/>
                  <p:pic>
                    <p:nvPicPr>
                      <p:cNvPr id="54285" name="对象 2">
                        <a:extLst>
                          <a:ext uri="{FF2B5EF4-FFF2-40B4-BE49-F238E27FC236}">
                            <a16:creationId xmlns:a16="http://schemas.microsoft.com/office/drawing/2014/main" id="{51F98606-CBC5-2DA7-C45D-44A37BE818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6050" y="5013325"/>
                        <a:ext cx="15843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6" name="Rectangle 14">
            <a:extLst>
              <a:ext uri="{FF2B5EF4-FFF2-40B4-BE49-F238E27FC236}">
                <a16:creationId xmlns:a16="http://schemas.microsoft.com/office/drawing/2014/main" id="{10DEF708-9252-6778-446C-32C81372D9F2}"/>
              </a:ext>
            </a:extLst>
          </p:cNvPr>
          <p:cNvSpPr>
            <a:spLocks noChangeArrowheads="1"/>
          </p:cNvSpPr>
          <p:nvPr/>
        </p:nvSpPr>
        <p:spPr bwMode="auto">
          <a:xfrm>
            <a:off x="0" y="2000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Text Box 3">
            <a:extLst>
              <a:ext uri="{FF2B5EF4-FFF2-40B4-BE49-F238E27FC236}">
                <a16:creationId xmlns:a16="http://schemas.microsoft.com/office/drawing/2014/main" id="{BB3E6255-0047-E06D-D905-DC1866D96A8E}"/>
              </a:ext>
            </a:extLst>
          </p:cNvPr>
          <p:cNvSpPr txBox="1">
            <a:spLocks noChangeArrowheads="1"/>
          </p:cNvSpPr>
          <p:nvPr/>
        </p:nvSpPr>
        <p:spPr bwMode="auto">
          <a:xfrm>
            <a:off x="179388" y="1465263"/>
            <a:ext cx="8208962" cy="5327650"/>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r>
              <a:rPr kumimoji="1" lang="en-US" altLang="zh-CN" sz="2800" b="1">
                <a:solidFill>
                  <a:srgbClr val="990033"/>
                </a:solidFill>
                <a:effectLst>
                  <a:outerShdw blurRad="38100" dist="38100" dir="2700000" algn="tl">
                    <a:srgbClr val="000000"/>
                  </a:outerShdw>
                </a:effectLst>
              </a:rPr>
              <a:t>2.</a:t>
            </a:r>
            <a:r>
              <a:rPr kumimoji="1" lang="zh-CN" altLang="en-US" sz="2800" b="1">
                <a:solidFill>
                  <a:srgbClr val="990033"/>
                </a:solidFill>
                <a:effectLst>
                  <a:outerShdw blurRad="38100" dist="38100" dir="2700000" algn="tl">
                    <a:srgbClr val="000000"/>
                  </a:outerShdw>
                </a:effectLst>
              </a:rPr>
              <a:t>机体坐标系（体轴系）</a:t>
            </a:r>
            <a:r>
              <a:rPr kumimoji="1" lang="en-US" altLang="zh-CN" sz="2800" b="1">
                <a:solidFill>
                  <a:srgbClr val="990033"/>
                </a:solidFill>
                <a:effectLst>
                  <a:outerShdw blurRad="38100" dist="38100" dir="2700000" algn="tl">
                    <a:srgbClr val="000000"/>
                  </a:outerShdw>
                </a:effectLst>
              </a:rPr>
              <a:t>S-oxyz</a:t>
            </a:r>
          </a:p>
          <a:p>
            <a:pPr eaLnBrk="1" hangingPunct="1"/>
            <a:r>
              <a:rPr lang="zh-CN" altLang="en-US" b="1">
                <a:effectLst>
                  <a:outerShdw blurRad="38100" dist="38100" dir="2700000" algn="tl">
                    <a:srgbClr val="FFFFFF"/>
                  </a:outerShdw>
                </a:effectLst>
              </a:rPr>
              <a:t>原点</a:t>
            </a:r>
            <a:r>
              <a:rPr lang="en-US" altLang="zh-CN" b="1">
                <a:effectLst>
                  <a:outerShdw blurRad="38100" dist="38100" dir="2700000" algn="tl">
                    <a:srgbClr val="FFFFFF"/>
                  </a:outerShdw>
                </a:effectLst>
              </a:rPr>
              <a:t>o —</a:t>
            </a:r>
            <a:r>
              <a:rPr lang="zh-CN" altLang="en-US" b="1">
                <a:effectLst>
                  <a:outerShdw blurRad="38100" dist="38100" dir="2700000" algn="tl">
                    <a:srgbClr val="FFFFFF"/>
                  </a:outerShdw>
                </a:effectLst>
              </a:rPr>
              <a:t>飞机质心</a:t>
            </a:r>
          </a:p>
          <a:p>
            <a:pPr eaLnBrk="1" hangingPunct="1"/>
            <a:r>
              <a:rPr lang="en-US" altLang="zh-CN" b="1">
                <a:effectLst>
                  <a:outerShdw blurRad="38100" dist="38100" dir="2700000" algn="tl">
                    <a:srgbClr val="FFFFFF"/>
                  </a:outerShdw>
                </a:effectLst>
              </a:rPr>
              <a:t>ox —</a:t>
            </a:r>
            <a:r>
              <a:rPr lang="zh-CN" altLang="en-US" b="1">
                <a:effectLst>
                  <a:outerShdw blurRad="38100" dist="38100" dir="2700000" algn="tl">
                    <a:srgbClr val="FFFFFF"/>
                  </a:outerShdw>
                </a:effectLst>
              </a:rPr>
              <a:t>飞机机身纵向轴线，处于飞机对称平面内</a:t>
            </a:r>
          </a:p>
          <a:p>
            <a:pPr eaLnBrk="1" hangingPunct="1"/>
            <a:r>
              <a:rPr lang="en-US" altLang="zh-CN" b="1">
                <a:effectLst>
                  <a:outerShdw blurRad="38100" dist="38100" dir="2700000" algn="tl">
                    <a:srgbClr val="FFFFFF"/>
                  </a:outerShdw>
                </a:effectLst>
              </a:rPr>
              <a:t>oy —</a:t>
            </a:r>
            <a:r>
              <a:rPr lang="zh-CN" altLang="en-US" b="1">
                <a:effectLst>
                  <a:outerShdw blurRad="38100" dist="38100" dir="2700000" algn="tl">
                    <a:srgbClr val="FFFFFF"/>
                  </a:outerShdw>
                </a:effectLst>
              </a:rPr>
              <a:t>垂直于飞机对称平面，指向右方</a:t>
            </a:r>
          </a:p>
          <a:p>
            <a:pPr eaLnBrk="1" hangingPunct="1"/>
            <a:r>
              <a:rPr lang="en-US" altLang="zh-CN" b="1">
                <a:effectLst>
                  <a:outerShdw blurRad="38100" dist="38100" dir="2700000" algn="tl">
                    <a:srgbClr val="FFFFFF"/>
                  </a:outerShdw>
                </a:effectLst>
              </a:rPr>
              <a:t>oz —</a:t>
            </a:r>
            <a:r>
              <a:rPr lang="zh-CN" altLang="en-US" b="1">
                <a:effectLst>
                  <a:outerShdw blurRad="38100" dist="38100" dir="2700000" algn="tl">
                    <a:srgbClr val="FFFFFF"/>
                  </a:outerShdw>
                </a:effectLst>
              </a:rPr>
              <a:t>在飞机对称平面内，垂直于</a:t>
            </a:r>
            <a:r>
              <a:rPr lang="en-US" altLang="zh-CN" b="1">
                <a:effectLst>
                  <a:outerShdw blurRad="38100" dist="38100" dir="2700000" algn="tl">
                    <a:srgbClr val="FFFFFF"/>
                  </a:outerShdw>
                </a:effectLst>
              </a:rPr>
              <a:t>ox</a:t>
            </a:r>
            <a:r>
              <a:rPr lang="zh-CN" altLang="en-US" b="1">
                <a:effectLst>
                  <a:outerShdw blurRad="38100" dist="38100" dir="2700000" algn="tl">
                    <a:srgbClr val="FFFFFF"/>
                  </a:outerShdw>
                </a:effectLst>
              </a:rPr>
              <a:t>向下，</a:t>
            </a:r>
          </a:p>
          <a:p>
            <a:pPr eaLnBrk="1" hangingPunct="1"/>
            <a:r>
              <a:rPr lang="zh-CN" altLang="en-US" b="1">
                <a:effectLst>
                  <a:outerShdw blurRad="38100" dist="38100" dir="2700000" algn="tl">
                    <a:srgbClr val="FFFFFF"/>
                  </a:outerShdw>
                </a:effectLst>
              </a:rPr>
              <a:t>描述飞机的轨迹运动</a:t>
            </a:r>
          </a:p>
          <a:p>
            <a:pPr eaLnBrk="1" hangingPunct="1"/>
            <a:r>
              <a:rPr kumimoji="1" lang="en-US" altLang="zh-CN" sz="2800" b="1">
                <a:solidFill>
                  <a:srgbClr val="990033"/>
                </a:solidFill>
                <a:effectLst>
                  <a:outerShdw blurRad="38100" dist="38100" dir="2700000" algn="tl">
                    <a:srgbClr val="000000"/>
                  </a:outerShdw>
                </a:effectLst>
              </a:rPr>
              <a:t>3.</a:t>
            </a:r>
            <a:r>
              <a:rPr kumimoji="1" lang="zh-CN" altLang="en-US" sz="2800" b="1">
                <a:solidFill>
                  <a:srgbClr val="990033"/>
                </a:solidFill>
                <a:effectLst>
                  <a:outerShdw blurRad="38100" dist="38100" dir="2700000" algn="tl">
                    <a:srgbClr val="000000"/>
                  </a:outerShdw>
                </a:effectLst>
              </a:rPr>
              <a:t>速度坐标系（气流轴系）</a:t>
            </a:r>
            <a:r>
              <a:rPr kumimoji="1" lang="en-US" altLang="zh-CN" sz="2800" b="1">
                <a:solidFill>
                  <a:srgbClr val="990033"/>
                </a:solidFill>
                <a:effectLst>
                  <a:outerShdw blurRad="38100" dist="38100" dir="2700000" algn="tl">
                    <a:srgbClr val="000000"/>
                  </a:outerShdw>
                </a:effectLst>
              </a:rPr>
              <a:t>S-oxayaza</a:t>
            </a:r>
          </a:p>
          <a:p>
            <a:pPr eaLnBrk="1" hangingPunct="1"/>
            <a:r>
              <a:rPr lang="zh-CN" altLang="en-US" b="1">
                <a:effectLst>
                  <a:outerShdw blurRad="38100" dist="38100" dir="2700000" algn="tl">
                    <a:srgbClr val="FFFFFF"/>
                  </a:outerShdw>
                </a:effectLst>
              </a:rPr>
              <a:t>原点</a:t>
            </a:r>
            <a:r>
              <a:rPr lang="en-US" altLang="zh-CN" b="1">
                <a:effectLst>
                  <a:outerShdw blurRad="38100" dist="38100" dir="2700000" algn="tl">
                    <a:srgbClr val="FFFFFF"/>
                  </a:outerShdw>
                </a:effectLst>
              </a:rPr>
              <a:t>o —</a:t>
            </a:r>
            <a:r>
              <a:rPr lang="zh-CN" altLang="en-US" b="1">
                <a:effectLst>
                  <a:outerShdw blurRad="38100" dist="38100" dir="2700000" algn="tl">
                    <a:srgbClr val="FFFFFF"/>
                  </a:outerShdw>
                </a:effectLst>
              </a:rPr>
              <a:t>飞机质心</a:t>
            </a:r>
          </a:p>
          <a:p>
            <a:pPr eaLnBrk="1" hangingPunct="1"/>
            <a:r>
              <a:rPr lang="en-US" altLang="zh-CN" b="1">
                <a:effectLst>
                  <a:outerShdw blurRad="38100" dist="38100" dir="2700000" algn="tl">
                    <a:srgbClr val="FFFFFF"/>
                  </a:outerShdw>
                </a:effectLst>
              </a:rPr>
              <a:t>ox</a:t>
            </a:r>
            <a:r>
              <a:rPr lang="en-US" altLang="zh-CN" b="1" baseline="-25000">
                <a:effectLst>
                  <a:outerShdw blurRad="38100" dist="38100" dir="2700000" algn="tl">
                    <a:srgbClr val="FFFFFF"/>
                  </a:outerShdw>
                </a:effectLst>
              </a:rPr>
              <a:t>a</a:t>
            </a:r>
            <a:r>
              <a:rPr lang="en-US" altLang="zh-CN" b="1">
                <a:effectLst>
                  <a:outerShdw blurRad="38100" dist="38100" dir="2700000" algn="tl">
                    <a:srgbClr val="FFFFFF"/>
                  </a:outerShdw>
                </a:effectLst>
              </a:rPr>
              <a:t> — </a:t>
            </a:r>
            <a:r>
              <a:rPr lang="zh-CN" altLang="en-US" b="1">
                <a:effectLst>
                  <a:outerShdw blurRad="38100" dist="38100" dir="2700000" algn="tl">
                    <a:srgbClr val="FFFFFF"/>
                  </a:outerShdw>
                </a:effectLst>
              </a:rPr>
              <a:t>飞机速度</a:t>
            </a:r>
            <a:r>
              <a:rPr lang="en-US" altLang="zh-CN" b="1">
                <a:effectLst>
                  <a:outerShdw blurRad="38100" dist="38100" dir="2700000" algn="tl">
                    <a:srgbClr val="FFFFFF"/>
                  </a:outerShdw>
                </a:effectLst>
              </a:rPr>
              <a:t>V</a:t>
            </a:r>
            <a:r>
              <a:rPr lang="zh-CN" altLang="en-US" b="1">
                <a:effectLst>
                  <a:outerShdw blurRad="38100" dist="38100" dir="2700000" algn="tl">
                    <a:srgbClr val="FFFFFF"/>
                  </a:outerShdw>
                </a:effectLst>
              </a:rPr>
              <a:t>的方向</a:t>
            </a:r>
          </a:p>
          <a:p>
            <a:pPr eaLnBrk="1" hangingPunct="1"/>
            <a:r>
              <a:rPr lang="en-US" altLang="zh-CN" b="1">
                <a:effectLst>
                  <a:outerShdw blurRad="38100" dist="38100" dir="2700000" algn="tl">
                    <a:srgbClr val="FFFFFF"/>
                  </a:outerShdw>
                </a:effectLst>
              </a:rPr>
              <a:t>oz</a:t>
            </a:r>
            <a:r>
              <a:rPr lang="en-US" altLang="zh-CN" b="1" baseline="-25000">
                <a:effectLst>
                  <a:outerShdw blurRad="38100" dist="38100" dir="2700000" algn="tl">
                    <a:srgbClr val="FFFFFF"/>
                  </a:outerShdw>
                </a:effectLst>
              </a:rPr>
              <a:t>a</a:t>
            </a:r>
            <a:r>
              <a:rPr lang="en-US" altLang="zh-CN" b="1">
                <a:effectLst>
                  <a:outerShdw blurRad="38100" dist="38100" dir="2700000" algn="tl">
                    <a:srgbClr val="FFFFFF"/>
                  </a:outerShdw>
                </a:effectLst>
              </a:rPr>
              <a:t> —</a:t>
            </a:r>
            <a:r>
              <a:rPr lang="zh-CN" altLang="en-US" b="1">
                <a:effectLst>
                  <a:outerShdw blurRad="38100" dist="38100" dir="2700000" algn="tl">
                    <a:srgbClr val="FFFFFF"/>
                  </a:outerShdw>
                </a:effectLst>
              </a:rPr>
              <a:t>飞机对称平面，垂直于</a:t>
            </a:r>
            <a:r>
              <a:rPr lang="en-US" altLang="zh-CN" b="1">
                <a:effectLst>
                  <a:outerShdw blurRad="38100" dist="38100" dir="2700000" algn="tl">
                    <a:srgbClr val="FFFFFF"/>
                  </a:outerShdw>
                </a:effectLst>
              </a:rPr>
              <a:t>ox</a:t>
            </a:r>
            <a:r>
              <a:rPr lang="en-US" altLang="zh-CN" b="1" baseline="-25000">
                <a:effectLst>
                  <a:outerShdw blurRad="38100" dist="38100" dir="2700000" algn="tl">
                    <a:srgbClr val="FFFFFF"/>
                  </a:outerShdw>
                </a:effectLst>
              </a:rPr>
              <a:t>a</a:t>
            </a:r>
            <a:r>
              <a:rPr lang="zh-CN" altLang="en-US" b="1">
                <a:effectLst>
                  <a:outerShdw blurRad="38100" dist="38100" dir="2700000" algn="tl">
                    <a:srgbClr val="FFFFFF"/>
                  </a:outerShdw>
                </a:effectLst>
              </a:rPr>
              <a:t>，指向机腹</a:t>
            </a:r>
          </a:p>
          <a:p>
            <a:pPr eaLnBrk="1" hangingPunct="1"/>
            <a:r>
              <a:rPr lang="en-US" altLang="zh-CN" b="1">
                <a:effectLst>
                  <a:outerShdw blurRad="38100" dist="38100" dir="2700000" algn="tl">
                    <a:srgbClr val="FFFFFF"/>
                  </a:outerShdw>
                </a:effectLst>
              </a:rPr>
              <a:t>oy</a:t>
            </a:r>
            <a:r>
              <a:rPr lang="en-US" altLang="zh-CN" b="1" baseline="-25000">
                <a:effectLst>
                  <a:outerShdw blurRad="38100" dist="38100" dir="2700000" algn="tl">
                    <a:srgbClr val="FFFFFF"/>
                  </a:outerShdw>
                </a:effectLst>
              </a:rPr>
              <a:t>a</a:t>
            </a:r>
            <a:r>
              <a:rPr lang="en-US" altLang="zh-CN" b="1">
                <a:effectLst>
                  <a:outerShdw blurRad="38100" dist="38100" dir="2700000" algn="tl">
                    <a:srgbClr val="FFFFFF"/>
                  </a:outerShdw>
                </a:effectLst>
              </a:rPr>
              <a:t> —</a:t>
            </a:r>
            <a:r>
              <a:rPr lang="zh-CN" altLang="en-US" b="1">
                <a:effectLst>
                  <a:outerShdw blurRad="38100" dist="38100" dir="2700000" algn="tl">
                    <a:srgbClr val="FFFFFF"/>
                  </a:outerShdw>
                </a:effectLst>
              </a:rPr>
              <a:t>垂直于</a:t>
            </a:r>
            <a:r>
              <a:rPr lang="en-US" altLang="zh-CN" b="1">
                <a:effectLst>
                  <a:outerShdw blurRad="38100" dist="38100" dir="2700000" algn="tl">
                    <a:srgbClr val="FFFFFF"/>
                  </a:outerShdw>
                </a:effectLst>
              </a:rPr>
              <a:t>ox</a:t>
            </a:r>
            <a:r>
              <a:rPr lang="en-US" altLang="zh-CN" b="1" baseline="-25000">
                <a:effectLst>
                  <a:outerShdw blurRad="38100" dist="38100" dir="2700000" algn="tl">
                    <a:srgbClr val="FFFFFF"/>
                  </a:outerShdw>
                </a:effectLst>
              </a:rPr>
              <a:t>a</a:t>
            </a:r>
            <a:r>
              <a:rPr lang="en-US" altLang="zh-CN" b="1">
                <a:effectLst>
                  <a:outerShdw blurRad="38100" dist="38100" dir="2700000" algn="tl">
                    <a:srgbClr val="FFFFFF"/>
                  </a:outerShdw>
                </a:effectLst>
              </a:rPr>
              <a:t>z</a:t>
            </a:r>
            <a:r>
              <a:rPr lang="en-US" altLang="zh-CN" b="1" baseline="-25000">
                <a:effectLst>
                  <a:outerShdw blurRad="38100" dist="38100" dir="2700000" algn="tl">
                    <a:srgbClr val="FFFFFF"/>
                  </a:outerShdw>
                </a:effectLst>
              </a:rPr>
              <a:t>a</a:t>
            </a:r>
            <a:r>
              <a:rPr lang="zh-CN" altLang="en-US" b="1">
                <a:effectLst>
                  <a:outerShdw blurRad="38100" dist="38100" dir="2700000" algn="tl">
                    <a:srgbClr val="FFFFFF"/>
                  </a:outerShdw>
                </a:effectLst>
              </a:rPr>
              <a:t>平面，向右</a:t>
            </a:r>
          </a:p>
          <a:p>
            <a:pPr eaLnBrk="1" hangingPunct="1"/>
            <a:r>
              <a:rPr lang="zh-CN" altLang="en-US" b="1">
                <a:effectLst>
                  <a:outerShdw blurRad="38100" dist="38100" dir="2700000" algn="tl">
                    <a:srgbClr val="FFFFFF"/>
                  </a:outerShdw>
                </a:effectLst>
              </a:rPr>
              <a:t>描述飞机的速度运动，气流方向，</a:t>
            </a:r>
          </a:p>
          <a:p>
            <a:pPr eaLnBrk="1" hangingPunct="1"/>
            <a:r>
              <a:rPr lang="zh-CN" altLang="en-US" b="1">
                <a:effectLst>
                  <a:outerShdw blurRad="38100" dist="38100" dir="2700000" algn="tl">
                    <a:srgbClr val="FFFFFF"/>
                  </a:outerShdw>
                </a:effectLst>
              </a:rPr>
              <a:t>力的方向（如吹风数据）</a:t>
            </a:r>
          </a:p>
          <a:p>
            <a:pPr eaLnBrk="1" hangingPunct="1"/>
            <a:r>
              <a:rPr lang="zh-CN" altLang="en-US" b="1">
                <a:effectLst>
                  <a:outerShdw blurRad="38100" dist="38100" dir="2700000" algn="tl">
                    <a:srgbClr val="FFFFFF"/>
                  </a:outerShdw>
                </a:effectLst>
              </a:rPr>
              <a:t>坐标系间可以相互转换，转换矩阵</a:t>
            </a:r>
          </a:p>
        </p:txBody>
      </p:sp>
      <p:graphicFrame>
        <p:nvGraphicFramePr>
          <p:cNvPr id="9219" name="Object 4">
            <a:extLst>
              <a:ext uri="{FF2B5EF4-FFF2-40B4-BE49-F238E27FC236}">
                <a16:creationId xmlns:a16="http://schemas.microsoft.com/office/drawing/2014/main" id="{B794064D-D3FF-DDB3-EB33-8F8CCB75FC69}"/>
              </a:ext>
            </a:extLst>
          </p:cNvPr>
          <p:cNvGraphicFramePr>
            <a:graphicFrameLocks noGrp="1" noChangeAspect="1"/>
          </p:cNvGraphicFramePr>
          <p:nvPr>
            <p:ph sz="quarter" idx="2"/>
          </p:nvPr>
        </p:nvGraphicFramePr>
        <p:xfrm>
          <a:off x="5580063" y="2373313"/>
          <a:ext cx="3263900" cy="1703387"/>
        </p:xfrm>
        <a:graphic>
          <a:graphicData uri="http://schemas.openxmlformats.org/presentationml/2006/ole">
            <mc:AlternateContent xmlns:mc="http://schemas.openxmlformats.org/markup-compatibility/2006">
              <mc:Choice xmlns:v="urn:schemas-microsoft-com:vml" Requires="v">
                <p:oleObj spid="_x0000_s3073" name="Visio" r:id="rId3" imgW="3086486" imgH="1611926" progId="Visio.Drawing.11">
                  <p:embed/>
                </p:oleObj>
              </mc:Choice>
              <mc:Fallback>
                <p:oleObj name="Visio" r:id="rId3" imgW="3086486" imgH="1611926" progId="Visio.Drawing.11">
                  <p:embed/>
                  <p:pic>
                    <p:nvPicPr>
                      <p:cNvPr id="9219" name="Object 4">
                        <a:extLst>
                          <a:ext uri="{FF2B5EF4-FFF2-40B4-BE49-F238E27FC236}">
                            <a16:creationId xmlns:a16="http://schemas.microsoft.com/office/drawing/2014/main" id="{B794064D-D3FF-DDB3-EB33-8F8CCB75F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373313"/>
                        <a:ext cx="3263900"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0" name="Object 5">
            <a:extLst>
              <a:ext uri="{FF2B5EF4-FFF2-40B4-BE49-F238E27FC236}">
                <a16:creationId xmlns:a16="http://schemas.microsoft.com/office/drawing/2014/main" id="{97F6ADF3-A17F-2F62-6F9A-323DC716ED64}"/>
              </a:ext>
            </a:extLst>
          </p:cNvPr>
          <p:cNvGraphicFramePr>
            <a:graphicFrameLocks noGrp="1" noChangeAspect="1"/>
          </p:cNvGraphicFramePr>
          <p:nvPr>
            <p:ph sz="quarter" idx="3"/>
          </p:nvPr>
        </p:nvGraphicFramePr>
        <p:xfrm>
          <a:off x="5148263" y="4986338"/>
          <a:ext cx="3810000" cy="1755775"/>
        </p:xfrm>
        <a:graphic>
          <a:graphicData uri="http://schemas.openxmlformats.org/presentationml/2006/ole">
            <mc:AlternateContent xmlns:mc="http://schemas.openxmlformats.org/markup-compatibility/2006">
              <mc:Choice xmlns:v="urn:schemas-microsoft-com:vml" Requires="v">
                <p:oleObj spid="_x0000_s3074" name="Visio" r:id="rId5" imgW="3444508" imgH="1588259" progId="Visio.Drawing.11">
                  <p:embed/>
                </p:oleObj>
              </mc:Choice>
              <mc:Fallback>
                <p:oleObj name="Visio" r:id="rId5" imgW="3444508" imgH="1588259" progId="Visio.Drawing.11">
                  <p:embed/>
                  <p:pic>
                    <p:nvPicPr>
                      <p:cNvPr id="9220" name="Object 5">
                        <a:extLst>
                          <a:ext uri="{FF2B5EF4-FFF2-40B4-BE49-F238E27FC236}">
                            <a16:creationId xmlns:a16="http://schemas.microsoft.com/office/drawing/2014/main" id="{97F6ADF3-A17F-2F62-6F9A-323DC716ED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4986338"/>
                        <a:ext cx="38100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1" name="Rectangle 6">
            <a:extLst>
              <a:ext uri="{FF2B5EF4-FFF2-40B4-BE49-F238E27FC236}">
                <a16:creationId xmlns:a16="http://schemas.microsoft.com/office/drawing/2014/main" id="{858ACACA-D17C-96B2-80E3-5CE2E12496B3}"/>
              </a:ext>
            </a:extLst>
          </p:cNvPr>
          <p:cNvSpPr>
            <a:spLocks noGrp="1" noChangeArrowheads="1"/>
          </p:cNvSpPr>
          <p:nvPr>
            <p:ph type="title"/>
          </p:nvPr>
        </p:nvSpPr>
        <p:spPr/>
        <p:txBody>
          <a:bodyPr/>
          <a:lstStyle/>
          <a:p>
            <a:pPr eaLnBrk="1" hangingPunct="1"/>
            <a:r>
              <a:rPr lang="zh-CN" altLang="en-US"/>
              <a:t>坐标系</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0E42F7B-3CBB-385F-6952-6CC1479E54FE}"/>
              </a:ext>
            </a:extLst>
          </p:cNvPr>
          <p:cNvSpPr>
            <a:spLocks noGrp="1" noChangeArrowheads="1"/>
          </p:cNvSpPr>
          <p:nvPr>
            <p:ph type="title" idx="4294967295"/>
          </p:nvPr>
        </p:nvSpPr>
        <p:spPr>
          <a:xfrm>
            <a:off x="539750" y="620713"/>
            <a:ext cx="8001000" cy="676275"/>
          </a:xfrm>
        </p:spPr>
        <p:txBody>
          <a:bodyPr/>
          <a:lstStyle/>
          <a:p>
            <a:pPr eaLnBrk="1" hangingPunct="1"/>
            <a:r>
              <a:rPr lang="en-US" altLang="zh-CN" sz="3800">
                <a:solidFill>
                  <a:srgbClr val="006666"/>
                </a:solidFill>
                <a:latin typeface="华文中宋" panose="02010600040101010101" pitchFamily="2" charset="-122"/>
                <a:ea typeface="华文中宋" panose="02010600040101010101" pitchFamily="2" charset="-122"/>
              </a:rPr>
              <a:t>4.</a:t>
            </a:r>
            <a:r>
              <a:rPr lang="zh-CN" altLang="en-US" sz="3800">
                <a:solidFill>
                  <a:srgbClr val="006666"/>
                </a:solidFill>
                <a:latin typeface="华文中宋" panose="02010600040101010101" pitchFamily="2" charset="-122"/>
                <a:ea typeface="华文中宋" panose="02010600040101010101" pitchFamily="2" charset="-122"/>
              </a:rPr>
              <a:t>偏航角速度</a:t>
            </a:r>
            <a:r>
              <a:rPr lang="en-US" altLang="zh-CN" sz="3800" i="1">
                <a:solidFill>
                  <a:srgbClr val="006666"/>
                </a:solidFill>
                <a:latin typeface="华文中宋" panose="02010600040101010101" pitchFamily="2" charset="-122"/>
                <a:ea typeface="华文中宋" panose="02010600040101010101" pitchFamily="2" charset="-122"/>
              </a:rPr>
              <a:t>r</a:t>
            </a:r>
            <a:r>
              <a:rPr lang="zh-CN" altLang="en-US" sz="3800">
                <a:solidFill>
                  <a:srgbClr val="006666"/>
                </a:solidFill>
                <a:latin typeface="华文中宋" panose="02010600040101010101" pitchFamily="2" charset="-122"/>
                <a:ea typeface="华文中宋" panose="02010600040101010101" pitchFamily="2" charset="-122"/>
              </a:rPr>
              <a:t>引起的侧力</a:t>
            </a:r>
            <a:r>
              <a:rPr lang="zh-CN" altLang="en-US">
                <a:latin typeface="华文中宋" panose="02010600040101010101" pitchFamily="2" charset="-122"/>
                <a:ea typeface="华文中宋" panose="02010600040101010101" pitchFamily="2" charset="-122"/>
              </a:rPr>
              <a:t> </a:t>
            </a:r>
          </a:p>
        </p:txBody>
      </p:sp>
      <p:sp>
        <p:nvSpPr>
          <p:cNvPr id="16387" name="Rectangle 3">
            <a:extLst>
              <a:ext uri="{FF2B5EF4-FFF2-40B4-BE49-F238E27FC236}">
                <a16:creationId xmlns:a16="http://schemas.microsoft.com/office/drawing/2014/main" id="{9C49B04F-C4BB-8C0D-83FF-C9B12603DCE2}"/>
              </a:ext>
            </a:extLst>
          </p:cNvPr>
          <p:cNvSpPr>
            <a:spLocks noGrp="1" noChangeArrowheads="1"/>
          </p:cNvSpPr>
          <p:nvPr>
            <p:ph type="body" idx="4294967295"/>
          </p:nvPr>
        </p:nvSpPr>
        <p:spPr>
          <a:xfrm>
            <a:off x="500063" y="1509713"/>
            <a:ext cx="8001000" cy="5232400"/>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飞机绕机体</a:t>
            </a:r>
            <a:r>
              <a:rPr lang="en-US" altLang="zh-CN" sz="2600">
                <a:solidFill>
                  <a:srgbClr val="003366"/>
                </a:solidFill>
                <a:latin typeface="隶书" panose="02010509060101010101" pitchFamily="49" charset="-122"/>
                <a:ea typeface="隶书" panose="02010509060101010101" pitchFamily="49" charset="-122"/>
              </a:rPr>
              <a:t>oz</a:t>
            </a:r>
            <a:r>
              <a:rPr lang="zh-CN" altLang="en-US" sz="2600">
                <a:solidFill>
                  <a:srgbClr val="003366"/>
                </a:solidFill>
                <a:latin typeface="隶书" panose="02010509060101010101" pitchFamily="49" charset="-122"/>
                <a:ea typeface="隶书" panose="02010509060101010101" pitchFamily="49" charset="-122"/>
              </a:rPr>
              <a:t>轴的偏航角速度</a:t>
            </a:r>
            <a:r>
              <a:rPr lang="en-US" altLang="zh-CN" sz="2600" i="1">
                <a:solidFill>
                  <a:srgbClr val="003366"/>
                </a:solidFill>
                <a:latin typeface="隶书" panose="02010509060101010101" pitchFamily="49" charset="-122"/>
                <a:ea typeface="隶书" panose="02010509060101010101" pitchFamily="49" charset="-122"/>
              </a:rPr>
              <a:t>r</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 </a:t>
            </a:r>
            <a:r>
              <a:rPr lang="zh-CN" altLang="en-US" sz="2600">
                <a:solidFill>
                  <a:srgbClr val="003366"/>
                </a:solidFill>
                <a:latin typeface="隶书" panose="02010509060101010101" pitchFamily="49" charset="-122"/>
                <a:ea typeface="隶书" panose="02010509060101010101" pitchFamily="49" charset="-122"/>
              </a:rPr>
              <a:t>时，</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在立尾上有局部侧滑角，</a:t>
            </a:r>
            <a:r>
              <a:rPr lang="zh-CN" altLang="en-US" sz="2600">
                <a:solidFill>
                  <a:srgbClr val="003366"/>
                </a:solidFill>
                <a:ea typeface="隶书" panose="02010509060101010101" pitchFamily="49" charset="-122"/>
              </a:rPr>
              <a:t>产生侧力</a:t>
            </a:r>
          </a:p>
          <a:p>
            <a:pPr marL="908050" lvl="1" indent="-436563" eaLnBrk="1" hangingPunct="1"/>
            <a:r>
              <a:rPr lang="zh-CN" altLang="en-US" sz="2600">
                <a:solidFill>
                  <a:srgbClr val="003366"/>
                </a:solidFill>
                <a:ea typeface="隶书" panose="02010509060101010101" pitchFamily="49" charset="-122"/>
              </a:rPr>
              <a:t>超音速飞机的机身头部在</a:t>
            </a:r>
            <a:r>
              <a:rPr lang="en-US" altLang="zh-CN" sz="2600" i="1">
                <a:solidFill>
                  <a:srgbClr val="003366"/>
                </a:solidFill>
                <a:latin typeface="隶书" panose="02010509060101010101" pitchFamily="49" charset="-122"/>
                <a:ea typeface="隶书" panose="02010509060101010101" pitchFamily="49" charset="-122"/>
              </a:rPr>
              <a:t>r</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 </a:t>
            </a:r>
            <a:r>
              <a:rPr lang="zh-CN" altLang="en-US" sz="2600">
                <a:solidFill>
                  <a:srgbClr val="003366"/>
                </a:solidFill>
                <a:latin typeface="隶书" panose="02010509060101010101" pitchFamily="49" charset="-122"/>
                <a:ea typeface="隶书" panose="02010509060101010101" pitchFamily="49" charset="-122"/>
              </a:rPr>
              <a:t>时也会</a:t>
            </a:r>
            <a:r>
              <a:rPr lang="zh-CN" altLang="en-US" sz="2600">
                <a:solidFill>
                  <a:srgbClr val="003366"/>
                </a:solidFill>
                <a:ea typeface="隶书" panose="02010509060101010101" pitchFamily="49" charset="-122"/>
              </a:rPr>
              <a:t>产生侧力</a:t>
            </a:r>
          </a:p>
          <a:p>
            <a:pPr marL="469900" indent="-469900" eaLnBrk="1" hangingPunct="1"/>
            <a:r>
              <a:rPr lang="en-US" altLang="zh-CN" sz="2600" i="1">
                <a:solidFill>
                  <a:srgbClr val="003366"/>
                </a:solidFill>
                <a:latin typeface="隶书" panose="02010509060101010101" pitchFamily="49" charset="-122"/>
                <a:ea typeface="隶书" panose="02010509060101010101" pitchFamily="49" charset="-122"/>
              </a:rPr>
              <a:t>r</a:t>
            </a:r>
            <a:r>
              <a:rPr lang="zh-CN" altLang="en-US" sz="2600">
                <a:solidFill>
                  <a:srgbClr val="003366"/>
                </a:solidFill>
                <a:latin typeface="隶书" panose="02010509060101010101" pitchFamily="49" charset="-122"/>
                <a:ea typeface="隶书" panose="02010509060101010101" pitchFamily="49" charset="-122"/>
              </a:rPr>
              <a:t>引起的全机侧力</a:t>
            </a:r>
            <a:r>
              <a:rPr lang="zh-CN" altLang="en-US"/>
              <a:t> </a:t>
            </a:r>
          </a:p>
          <a:p>
            <a:pPr marL="469900" indent="-469900" eaLnBrk="1" hangingPunct="1">
              <a:buFont typeface="Wingdings" panose="05000000000000000000" pitchFamily="2" charset="2"/>
              <a:buNone/>
            </a:pPr>
            <a:r>
              <a:rPr lang="zh-CN" altLang="en-US"/>
              <a:t>  </a:t>
            </a:r>
            <a:r>
              <a:rPr lang="zh-CN" altLang="en-US" sz="2600">
                <a:solidFill>
                  <a:srgbClr val="003366"/>
                </a:solidFill>
                <a:ea typeface="隶书" panose="02010509060101010101" pitchFamily="49" charset="-122"/>
              </a:rPr>
              <a:t>式中：                            </a:t>
            </a:r>
            <a:r>
              <a:rPr lang="en-US" altLang="zh-CN" sz="2600">
                <a:solidFill>
                  <a:srgbClr val="003366"/>
                </a:solidFill>
                <a:latin typeface="Arial" panose="020B0604020202020204" pitchFamily="34" charset="0"/>
                <a:ea typeface="隶书" panose="02010509060101010101" pitchFamily="49" charset="-122"/>
              </a:rPr>
              <a:t>—</a:t>
            </a:r>
            <a:r>
              <a:rPr lang="zh-CN" altLang="en-US" sz="2600">
                <a:solidFill>
                  <a:srgbClr val="003366"/>
                </a:solidFill>
                <a:ea typeface="隶书" panose="02010509060101010101" pitchFamily="49" charset="-122"/>
              </a:rPr>
              <a:t>无因次偏航角速度</a:t>
            </a:r>
          </a:p>
          <a:p>
            <a:pPr marL="469900" indent="-469900" eaLnBrk="1" hangingPunct="1"/>
            <a:r>
              <a:rPr lang="zh-CN" altLang="en-US"/>
              <a:t> </a:t>
            </a:r>
            <a:r>
              <a:rPr lang="zh-CN" altLang="en-US" sz="2600">
                <a:ea typeface="隶书" panose="02010509060101010101" pitchFamily="49" charset="-122"/>
              </a:rPr>
              <a:t>一般飞机</a:t>
            </a:r>
            <a:r>
              <a:rPr lang="en-US" altLang="zh-CN" sz="2600" i="1">
                <a:ea typeface="隶书" panose="02010509060101010101" pitchFamily="49" charset="-122"/>
              </a:rPr>
              <a:t>C</a:t>
            </a:r>
            <a:r>
              <a:rPr lang="en-US" altLang="zh-CN" sz="2600" i="1" baseline="-25000">
                <a:ea typeface="隶书" panose="02010509060101010101" pitchFamily="49" charset="-122"/>
              </a:rPr>
              <a:t>yr</a:t>
            </a:r>
            <a:r>
              <a:rPr lang="zh-CN" altLang="en-US" sz="2600">
                <a:ea typeface="隶书" panose="02010509060101010101" pitchFamily="49" charset="-122"/>
              </a:rPr>
              <a:t>很小，可忽略不计</a:t>
            </a:r>
            <a:r>
              <a:rPr lang="zh-CN" altLang="en-US"/>
              <a:t> </a:t>
            </a:r>
          </a:p>
          <a:p>
            <a:pPr marL="469900" indent="-469900" eaLnBrk="1" hangingPunct="1">
              <a:buFont typeface="Wingdings" panose="05000000000000000000" pitchFamily="2" charset="2"/>
              <a:buNone/>
            </a:pPr>
            <a:endParaRPr lang="zh-CN" altLang="en-US"/>
          </a:p>
          <a:p>
            <a:pPr marL="469900" indent="-469900" eaLnBrk="1" hangingPunct="1"/>
            <a:r>
              <a:rPr lang="zh-CN" altLang="en-US" sz="2600">
                <a:solidFill>
                  <a:srgbClr val="990000"/>
                </a:solidFill>
                <a:latin typeface="华文中宋" panose="02010600040101010101" pitchFamily="2" charset="-122"/>
                <a:ea typeface="华文中宋" panose="02010600040101010101" pitchFamily="2" charset="-122"/>
              </a:rPr>
              <a:t>飞机的侧力主要由侧滑角产生</a:t>
            </a:r>
          </a:p>
          <a:p>
            <a:pPr marL="469900" indent="-469900" eaLnBrk="1" hangingPunct="1"/>
            <a:r>
              <a:rPr lang="zh-CN" altLang="en-US" sz="2600">
                <a:solidFill>
                  <a:srgbClr val="990000"/>
                </a:solidFill>
                <a:latin typeface="华文中宋" panose="02010600040101010101" pitchFamily="2" charset="-122"/>
                <a:ea typeface="华文中宋" panose="02010600040101010101" pitchFamily="2" charset="-122"/>
              </a:rPr>
              <a:t>主要产生在垂直尾翼上</a:t>
            </a:r>
          </a:p>
        </p:txBody>
      </p:sp>
      <p:pic>
        <p:nvPicPr>
          <p:cNvPr id="55300" name="Picture 4">
            <a:extLst>
              <a:ext uri="{FF2B5EF4-FFF2-40B4-BE49-F238E27FC236}">
                <a16:creationId xmlns:a16="http://schemas.microsoft.com/office/drawing/2014/main" id="{0DEAE75E-E09C-CC68-6D0D-E70B3BDB4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3068638"/>
            <a:ext cx="177006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0">
            <a:extLst>
              <a:ext uri="{FF2B5EF4-FFF2-40B4-BE49-F238E27FC236}">
                <a16:creationId xmlns:a16="http://schemas.microsoft.com/office/drawing/2014/main" id="{B3AD1F43-C9DA-C507-F9A1-80F6A68AAEC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0838" y="3644900"/>
            <a:ext cx="2519362"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1">
            <a:extLst>
              <a:ext uri="{FF2B5EF4-FFF2-40B4-BE49-F238E27FC236}">
                <a16:creationId xmlns:a16="http://schemas.microsoft.com/office/drawing/2014/main" id="{1A4524B9-B4E0-A34C-2466-F3533B51C5F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08400" y="3033713"/>
            <a:ext cx="24479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7" end="7"/>
                                            </p:txEl>
                                          </p:spTgt>
                                        </p:tgtEl>
                                        <p:attrNameLst>
                                          <p:attrName>style.visibility</p:attrName>
                                        </p:attrNameLst>
                                      </p:cBhvr>
                                      <p:to>
                                        <p:strVal val="visible"/>
                                      </p:to>
                                    </p:set>
                                    <p:anim calcmode="lin" valueType="num">
                                      <p:cBhvr additive="base">
                                        <p:cTn id="7"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387">
                                            <p:txEl>
                                              <p:pRg st="8" end="8"/>
                                            </p:txEl>
                                          </p:spTgt>
                                        </p:tgtEl>
                                        <p:attrNameLst>
                                          <p:attrName>style.visibility</p:attrName>
                                        </p:attrNameLst>
                                      </p:cBhvr>
                                      <p:to>
                                        <p:strVal val="visible"/>
                                      </p:to>
                                    </p:set>
                                    <p:anim calcmode="lin" valueType="num">
                                      <p:cBhvr additive="base">
                                        <p:cTn id="11"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ED095F55-961B-CF03-BFB6-4788EFFB825E}"/>
              </a:ext>
            </a:extLst>
          </p:cNvPr>
          <p:cNvSpPr>
            <a:spLocks noGrp="1" noChangeArrowheads="1"/>
          </p:cNvSpPr>
          <p:nvPr>
            <p:ph type="body" sz="half" idx="4294967295"/>
          </p:nvPr>
        </p:nvSpPr>
        <p:spPr>
          <a:xfrm>
            <a:off x="714375" y="1428750"/>
            <a:ext cx="8213725" cy="5024438"/>
          </a:xfrm>
        </p:spPr>
        <p:txBody>
          <a:bodyPr/>
          <a:lstStyle/>
          <a:p>
            <a:pPr marL="469900" indent="-469900" eaLnBrk="1" hangingPunct="1">
              <a:lnSpc>
                <a:spcPts val="4000"/>
              </a:lnSpc>
            </a:pPr>
            <a:r>
              <a:rPr lang="en-US" altLang="zh-CN" sz="3000" i="1">
                <a:solidFill>
                  <a:srgbClr val="003366"/>
                </a:solidFill>
                <a:latin typeface="华文中宋" panose="02010600040101010101" pitchFamily="2" charset="-122"/>
                <a:ea typeface="华文中宋" panose="02010600040101010101" pitchFamily="2" charset="-122"/>
              </a:rPr>
              <a:t>L</a:t>
            </a:r>
            <a:r>
              <a:rPr lang="en-US" altLang="zh-CN" sz="3000">
                <a:solidFill>
                  <a:srgbClr val="003366"/>
                </a:solidFill>
                <a:latin typeface="华文中宋" panose="02010600040101010101" pitchFamily="2" charset="-122"/>
                <a:ea typeface="华文中宋" panose="02010600040101010101" pitchFamily="2" charset="-122"/>
              </a:rPr>
              <a:t> — </a:t>
            </a:r>
            <a:r>
              <a:rPr lang="zh-CN" altLang="en-US" sz="3000">
                <a:solidFill>
                  <a:srgbClr val="003366"/>
                </a:solidFill>
                <a:latin typeface="华文中宋" panose="02010600040101010101" pitchFamily="2" charset="-122"/>
                <a:ea typeface="华文中宋" panose="02010600040101010101" pitchFamily="2" charset="-122"/>
              </a:rPr>
              <a:t>绕机体</a:t>
            </a:r>
            <a:r>
              <a:rPr lang="en-US" altLang="zh-CN" sz="3000">
                <a:solidFill>
                  <a:srgbClr val="003366"/>
                </a:solidFill>
                <a:latin typeface="华文中宋" panose="02010600040101010101" pitchFamily="2" charset="-122"/>
                <a:ea typeface="华文中宋" panose="02010600040101010101" pitchFamily="2" charset="-122"/>
              </a:rPr>
              <a:t>ox</a:t>
            </a:r>
            <a:r>
              <a:rPr lang="zh-CN" altLang="en-US" sz="3000">
                <a:solidFill>
                  <a:srgbClr val="003366"/>
                </a:solidFill>
                <a:latin typeface="华文中宋" panose="02010600040101010101" pitchFamily="2" charset="-122"/>
                <a:ea typeface="华文中宋" panose="02010600040101010101" pitchFamily="2" charset="-122"/>
              </a:rPr>
              <a:t>轴的力矩，滚转力矩</a:t>
            </a:r>
            <a:endParaRPr lang="en-US" altLang="zh-CN" sz="3000">
              <a:solidFill>
                <a:srgbClr val="003366"/>
              </a:solidFill>
              <a:latin typeface="华文中宋" panose="02010600040101010101" pitchFamily="2" charset="-122"/>
              <a:ea typeface="华文中宋" panose="02010600040101010101" pitchFamily="2" charset="-122"/>
            </a:endParaRPr>
          </a:p>
          <a:p>
            <a:pPr marL="469900" indent="-469900" eaLnBrk="1" hangingPunct="1">
              <a:lnSpc>
                <a:spcPts val="4000"/>
              </a:lnSpc>
              <a:buFont typeface="Wingdings" panose="05000000000000000000" pitchFamily="2" charset="2"/>
              <a:buNone/>
            </a:pPr>
            <a:r>
              <a:rPr lang="en-US" altLang="zh-CN" sz="3000">
                <a:solidFill>
                  <a:srgbClr val="003366"/>
                </a:solidFill>
                <a:latin typeface="华文中宋" panose="02010600040101010101" pitchFamily="2" charset="-122"/>
                <a:ea typeface="华文中宋" panose="02010600040101010101" pitchFamily="2" charset="-122"/>
              </a:rPr>
              <a:t>    </a:t>
            </a:r>
            <a:r>
              <a:rPr lang="zh-CN" altLang="en-US" sz="3000">
                <a:solidFill>
                  <a:srgbClr val="990000"/>
                </a:solidFill>
                <a:latin typeface="华文中宋" panose="02010600040101010101" pitchFamily="2" charset="-122"/>
                <a:ea typeface="华文中宋" panose="02010600040101010101" pitchFamily="2" charset="-122"/>
              </a:rPr>
              <a:t>升力表达不同</a:t>
            </a:r>
            <a:r>
              <a:rPr lang="en-US" altLang="zh-CN" sz="3000">
                <a:solidFill>
                  <a:srgbClr val="990000"/>
                </a:solidFill>
                <a:latin typeface="华文中宋" panose="02010600040101010101" pitchFamily="2" charset="-122"/>
                <a:ea typeface="华文中宋" panose="02010600040101010101" pitchFamily="2" charset="-122"/>
              </a:rPr>
              <a:t>— </a:t>
            </a:r>
            <a:r>
              <a:rPr lang="en-US" altLang="zh-CN" sz="3000" i="1">
                <a:solidFill>
                  <a:srgbClr val="990000"/>
                </a:solidFill>
                <a:latin typeface="华文中宋" panose="02010600040101010101" pitchFamily="2" charset="-122"/>
                <a:ea typeface="华文中宋" panose="02010600040101010101" pitchFamily="2" charset="-122"/>
              </a:rPr>
              <a:t>L</a:t>
            </a:r>
            <a:r>
              <a:rPr lang="en-US" altLang="zh-CN" sz="3000" i="1" baseline="-25000">
                <a:solidFill>
                  <a:srgbClr val="990000"/>
                </a:solidFill>
                <a:latin typeface="华文中宋" panose="02010600040101010101" pitchFamily="2" charset="-122"/>
                <a:ea typeface="华文中宋" panose="02010600040101010101" pitchFamily="2" charset="-122"/>
              </a:rPr>
              <a:t>lift</a:t>
            </a:r>
            <a:endParaRPr lang="zh-CN" altLang="en-US" sz="3000" i="1" baseline="-25000">
              <a:solidFill>
                <a:srgbClr val="990000"/>
              </a:solidFill>
              <a:latin typeface="华文中宋" panose="02010600040101010101" pitchFamily="2" charset="-122"/>
              <a:ea typeface="华文中宋" panose="02010600040101010101" pitchFamily="2" charset="-122"/>
            </a:endParaRPr>
          </a:p>
          <a:p>
            <a:pPr marL="469900" indent="-469900" eaLnBrk="1" hangingPunct="1">
              <a:lnSpc>
                <a:spcPts val="4000"/>
              </a:lnSpc>
            </a:pPr>
            <a:r>
              <a:rPr lang="en-US" altLang="zh-CN" sz="3000" i="1">
                <a:solidFill>
                  <a:srgbClr val="003366"/>
                </a:solidFill>
                <a:latin typeface="华文中宋" panose="02010600040101010101" pitchFamily="2" charset="-122"/>
                <a:ea typeface="华文中宋" panose="02010600040101010101" pitchFamily="2" charset="-122"/>
              </a:rPr>
              <a:t>N</a:t>
            </a:r>
            <a:r>
              <a:rPr lang="en-US" altLang="zh-CN" sz="3000">
                <a:solidFill>
                  <a:srgbClr val="003366"/>
                </a:solidFill>
                <a:latin typeface="华文中宋" panose="02010600040101010101" pitchFamily="2" charset="-122"/>
                <a:ea typeface="华文中宋" panose="02010600040101010101" pitchFamily="2" charset="-122"/>
              </a:rPr>
              <a:t> — </a:t>
            </a:r>
            <a:r>
              <a:rPr lang="zh-CN" altLang="en-US" sz="3000">
                <a:solidFill>
                  <a:srgbClr val="003366"/>
                </a:solidFill>
                <a:latin typeface="华文中宋" panose="02010600040101010101" pitchFamily="2" charset="-122"/>
                <a:ea typeface="华文中宋" panose="02010600040101010101" pitchFamily="2" charset="-122"/>
              </a:rPr>
              <a:t>绕机体</a:t>
            </a:r>
            <a:r>
              <a:rPr lang="en-US" altLang="zh-CN" sz="3000">
                <a:solidFill>
                  <a:srgbClr val="003366"/>
                </a:solidFill>
                <a:latin typeface="华文中宋" panose="02010600040101010101" pitchFamily="2" charset="-122"/>
                <a:ea typeface="华文中宋" panose="02010600040101010101" pitchFamily="2" charset="-122"/>
              </a:rPr>
              <a:t>oz</a:t>
            </a:r>
            <a:r>
              <a:rPr lang="zh-CN" altLang="en-US" sz="3000">
                <a:solidFill>
                  <a:srgbClr val="003366"/>
                </a:solidFill>
                <a:latin typeface="华文中宋" panose="02010600040101010101" pitchFamily="2" charset="-122"/>
                <a:ea typeface="华文中宋" panose="02010600040101010101" pitchFamily="2" charset="-122"/>
              </a:rPr>
              <a:t>轴的力矩，偏航力矩</a:t>
            </a:r>
          </a:p>
          <a:p>
            <a:pPr marL="469900" indent="-469900" eaLnBrk="1" hangingPunct="1">
              <a:lnSpc>
                <a:spcPts val="4000"/>
              </a:lnSpc>
            </a:pPr>
            <a:r>
              <a:rPr lang="zh-CN" altLang="en-US" sz="3000">
                <a:solidFill>
                  <a:srgbClr val="003366"/>
                </a:solidFill>
                <a:latin typeface="华文中宋" panose="02010600040101010101" pitchFamily="2" charset="-122"/>
                <a:ea typeface="华文中宋" panose="02010600040101010101" pitchFamily="2" charset="-122"/>
              </a:rPr>
              <a:t>侧向变量</a:t>
            </a:r>
            <a:r>
              <a:rPr lang="zh-CN" altLang="en-US"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p</a:t>
            </a:r>
            <a:r>
              <a:rPr lang="zh-CN" altLang="en-US"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r</a:t>
            </a:r>
            <a:r>
              <a:rPr lang="zh-CN" altLang="en-US"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000" i="1" baseline="-25000">
                <a:solidFill>
                  <a:srgbClr val="003366"/>
                </a:solidFill>
                <a:latin typeface="华文中宋" panose="02010600040101010101" pitchFamily="2" charset="-122"/>
                <a:ea typeface="华文中宋" panose="02010600040101010101" pitchFamily="2" charset="-122"/>
                <a:sym typeface="Symbol" panose="05050102010706020507" pitchFamily="18" charset="2"/>
              </a:rPr>
              <a:t>a</a:t>
            </a:r>
            <a:r>
              <a:rPr lang="zh-CN" altLang="en-US"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000" i="1" baseline="-25000">
                <a:solidFill>
                  <a:srgbClr val="003366"/>
                </a:solidFill>
                <a:latin typeface="华文中宋" panose="02010600040101010101" pitchFamily="2" charset="-122"/>
                <a:ea typeface="华文中宋" panose="02010600040101010101" pitchFamily="2" charset="-122"/>
                <a:sym typeface="Symbol" panose="05050102010706020507" pitchFamily="18" charset="2"/>
              </a:rPr>
              <a:t>r</a:t>
            </a:r>
            <a:r>
              <a:rPr lang="zh-CN" altLang="en-US" sz="3000">
                <a:solidFill>
                  <a:srgbClr val="003366"/>
                </a:solidFill>
                <a:latin typeface="华文中宋" panose="02010600040101010101" pitchFamily="2" charset="-122"/>
                <a:ea typeface="华文中宋" panose="02010600040101010101" pitchFamily="2" charset="-122"/>
                <a:sym typeface="Symbol" panose="05050102010706020507" pitchFamily="18" charset="2"/>
              </a:rPr>
              <a:t>都会产生</a:t>
            </a:r>
            <a:r>
              <a:rPr lang="en-US" altLang="zh-CN"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L</a:t>
            </a:r>
            <a:r>
              <a:rPr lang="zh-CN" altLang="en-US" sz="3000">
                <a:solidFill>
                  <a:srgbClr val="003366"/>
                </a:solidFill>
                <a:latin typeface="华文中宋" panose="02010600040101010101" pitchFamily="2" charset="-122"/>
                <a:ea typeface="华文中宋" panose="02010600040101010101" pitchFamily="2" charset="-122"/>
                <a:sym typeface="Symbol" panose="05050102010706020507" pitchFamily="18" charset="2"/>
              </a:rPr>
              <a:t>和</a:t>
            </a:r>
            <a:r>
              <a:rPr lang="en-US" altLang="zh-CN" sz="3000" i="1">
                <a:solidFill>
                  <a:srgbClr val="003366"/>
                </a:solidFill>
                <a:latin typeface="华文中宋" panose="02010600040101010101" pitchFamily="2" charset="-122"/>
                <a:ea typeface="华文中宋" panose="02010600040101010101" pitchFamily="2" charset="-122"/>
                <a:sym typeface="Symbol" panose="05050102010706020507" pitchFamily="18" charset="2"/>
              </a:rPr>
              <a:t>N</a:t>
            </a:r>
          </a:p>
          <a:p>
            <a:pPr marL="469900" indent="-469900" eaLnBrk="1" hangingPunct="1">
              <a:lnSpc>
                <a:spcPts val="3500"/>
              </a:lnSpc>
            </a:pPr>
            <a:endParaRPr lang="en-US" altLang="zh-CN" sz="2600" i="1">
              <a:solidFill>
                <a:srgbClr val="003366"/>
              </a:solidFill>
              <a:latin typeface="华文中宋" panose="02010600040101010101" pitchFamily="2" charset="-122"/>
              <a:ea typeface="华文中宋" panose="02010600040101010101" pitchFamily="2" charset="-122"/>
              <a:sym typeface="Symbol" panose="05050102010706020507" pitchFamily="18" charset="2"/>
            </a:endParaRPr>
          </a:p>
          <a:p>
            <a:pPr marL="469900" indent="-469900" eaLnBrk="1" hangingPunct="1">
              <a:lnSpc>
                <a:spcPct val="80000"/>
              </a:lnSpc>
            </a:pPr>
            <a:endParaRPr lang="en-US" altLang="zh-CN" sz="2600">
              <a:solidFill>
                <a:srgbClr val="003366"/>
              </a:solidFill>
              <a:latin typeface="隶书" panose="02010509060101010101" pitchFamily="49" charset="-122"/>
              <a:ea typeface="隶书" panose="02010509060101010101" pitchFamily="49" charset="-122"/>
            </a:endParaRPr>
          </a:p>
        </p:txBody>
      </p:sp>
      <p:sp>
        <p:nvSpPr>
          <p:cNvPr id="56323" name="Text Box 9">
            <a:extLst>
              <a:ext uri="{FF2B5EF4-FFF2-40B4-BE49-F238E27FC236}">
                <a16:creationId xmlns:a16="http://schemas.microsoft.com/office/drawing/2014/main" id="{7A51CBFC-3548-1543-E543-A61D7FE1B258}"/>
              </a:ext>
            </a:extLst>
          </p:cNvPr>
          <p:cNvSpPr txBox="1">
            <a:spLocks noChangeArrowheads="1"/>
          </p:cNvSpPr>
          <p:nvPr/>
        </p:nvSpPr>
        <p:spPr bwMode="auto">
          <a:xfrm>
            <a:off x="827088" y="627063"/>
            <a:ext cx="6337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0" lang="zh-CN" altLang="en-US" sz="3600">
                <a:solidFill>
                  <a:schemeClr val="hlink"/>
                </a:solidFill>
                <a:latin typeface="华文中宋" panose="02010600040101010101" pitchFamily="2" charset="-122"/>
                <a:ea typeface="华文中宋" panose="02010600040101010101" pitchFamily="2" charset="-122"/>
              </a:rPr>
              <a:t>侧向力矩</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75BA0F23-1DDC-AC8C-A8C5-F1E8C86195E3}"/>
              </a:ext>
            </a:extLst>
          </p:cNvPr>
          <p:cNvSpPr>
            <a:spLocks noGrp="1" noChangeArrowheads="1"/>
          </p:cNvSpPr>
          <p:nvPr>
            <p:ph type="title" idx="4294967295"/>
          </p:nvPr>
        </p:nvSpPr>
        <p:spPr>
          <a:xfrm>
            <a:off x="500063" y="549275"/>
            <a:ext cx="8001000" cy="676275"/>
          </a:xfrm>
        </p:spPr>
        <p:txBody>
          <a:bodyPr/>
          <a:lstStyle/>
          <a:p>
            <a:pPr eaLnBrk="1" hangingPunct="1"/>
            <a:r>
              <a:rPr lang="zh-CN" altLang="en-US" sz="3800" b="0">
                <a:solidFill>
                  <a:srgbClr val="C00000"/>
                </a:solidFill>
                <a:latin typeface="黑体" panose="02010609060101010101" pitchFamily="49" charset="-122"/>
                <a:ea typeface="黑体" panose="02010609060101010101" pitchFamily="49" charset="-122"/>
              </a:rPr>
              <a:t>二、绕</a:t>
            </a:r>
            <a:r>
              <a:rPr lang="en-US" altLang="zh-CN" sz="3800" b="0">
                <a:solidFill>
                  <a:srgbClr val="C00000"/>
                </a:solidFill>
                <a:latin typeface="黑体" panose="02010609060101010101" pitchFamily="49" charset="-122"/>
                <a:ea typeface="黑体" panose="02010609060101010101" pitchFamily="49" charset="-122"/>
              </a:rPr>
              <a:t>ox</a:t>
            </a:r>
            <a:r>
              <a:rPr lang="zh-CN" altLang="en-US" sz="3800" b="0">
                <a:solidFill>
                  <a:srgbClr val="C00000"/>
                </a:solidFill>
                <a:latin typeface="黑体" panose="02010609060101010101" pitchFamily="49" charset="-122"/>
                <a:ea typeface="黑体" panose="02010609060101010101" pitchFamily="49" charset="-122"/>
              </a:rPr>
              <a:t>轴的滚转力矩</a:t>
            </a:r>
            <a:r>
              <a:rPr lang="en-US" altLang="zh-CN" sz="3800" b="0" i="1">
                <a:solidFill>
                  <a:srgbClr val="C00000"/>
                </a:solidFill>
                <a:latin typeface="黑体" panose="02010609060101010101" pitchFamily="49" charset="-122"/>
                <a:ea typeface="黑体" panose="02010609060101010101" pitchFamily="49" charset="-122"/>
              </a:rPr>
              <a:t>L</a:t>
            </a:r>
            <a:endParaRPr lang="zh-CN" altLang="en-US" sz="3800">
              <a:solidFill>
                <a:srgbClr val="C00000"/>
              </a:solidFill>
            </a:endParaRPr>
          </a:p>
        </p:txBody>
      </p:sp>
      <p:sp>
        <p:nvSpPr>
          <p:cNvPr id="57347" name="内容占位符 2">
            <a:extLst>
              <a:ext uri="{FF2B5EF4-FFF2-40B4-BE49-F238E27FC236}">
                <a16:creationId xmlns:a16="http://schemas.microsoft.com/office/drawing/2014/main" id="{9296B1DE-A8B9-605C-26E1-30BB1B5CD88E}"/>
              </a:ext>
            </a:extLst>
          </p:cNvPr>
          <p:cNvSpPr>
            <a:spLocks noGrp="1" noChangeArrowheads="1"/>
          </p:cNvSpPr>
          <p:nvPr>
            <p:ph idx="4294967295"/>
          </p:nvPr>
        </p:nvSpPr>
        <p:spPr>
          <a:xfrm>
            <a:off x="500063" y="1428750"/>
            <a:ext cx="6376987" cy="4946650"/>
          </a:xfrm>
        </p:spPr>
        <p:txBody>
          <a:bodyPr/>
          <a:lstStyle/>
          <a:p>
            <a:pPr marL="469900" indent="-469900" eaLnBrk="1" hangingPunct="1">
              <a:lnSpc>
                <a:spcPts val="3500"/>
              </a:lnSpc>
              <a:buFont typeface="Wingdings" panose="05000000000000000000" pitchFamily="2" charset="2"/>
              <a:buNone/>
            </a:pPr>
            <a:r>
              <a:rPr lang="en-US" altLang="zh-CN" sz="3000">
                <a:solidFill>
                  <a:srgbClr val="006666"/>
                </a:solidFill>
                <a:latin typeface="华文中宋" panose="02010600040101010101" pitchFamily="2" charset="-122"/>
                <a:ea typeface="华文中宋" panose="02010600040101010101" pitchFamily="2" charset="-122"/>
              </a:rPr>
              <a:t>1.</a:t>
            </a:r>
            <a:r>
              <a:rPr lang="zh-CN" altLang="en-US" sz="3000">
                <a:solidFill>
                  <a:srgbClr val="006666"/>
                </a:solidFill>
                <a:latin typeface="华文中宋" panose="02010600040101010101" pitchFamily="2" charset="-122"/>
                <a:ea typeface="华文中宋" panose="02010600040101010101" pitchFamily="2" charset="-122"/>
              </a:rPr>
              <a:t>侧滑角</a:t>
            </a:r>
            <a:r>
              <a:rPr lang="zh-CN" altLang="en-US" sz="3000" i="1">
                <a:solidFill>
                  <a:srgbClr val="006666"/>
                </a:solidFill>
                <a:latin typeface="隶书" panose="02010509060101010101" pitchFamily="49" charset="-122"/>
                <a:ea typeface="隶书" panose="02010509060101010101" pitchFamily="49" charset="-122"/>
                <a:sym typeface="Symbol" panose="05050102010706020507" pitchFamily="18" charset="2"/>
              </a:rPr>
              <a:t></a:t>
            </a:r>
            <a:r>
              <a:rPr lang="zh-CN" altLang="en-US" sz="3000">
                <a:solidFill>
                  <a:srgbClr val="006666"/>
                </a:solidFill>
                <a:latin typeface="华文中宋" panose="02010600040101010101" pitchFamily="2" charset="-122"/>
                <a:ea typeface="华文中宋" panose="02010600040101010101" pitchFamily="2" charset="-122"/>
              </a:rPr>
              <a:t>引起的滚转力矩</a:t>
            </a:r>
            <a:r>
              <a:rPr lang="en-US" altLang="zh-CN" sz="3000" i="1">
                <a:solidFill>
                  <a:srgbClr val="006666"/>
                </a:solidFill>
                <a:latin typeface="华文中宋" panose="02010600040101010101" pitchFamily="2" charset="-122"/>
                <a:ea typeface="华文中宋" panose="02010600040101010101" pitchFamily="2" charset="-122"/>
              </a:rPr>
              <a:t>L</a:t>
            </a:r>
          </a:p>
          <a:p>
            <a:pPr marL="469900" indent="-469900" eaLnBrk="1" hangingPunct="1">
              <a:lnSpc>
                <a:spcPts val="3500"/>
              </a:lnSpc>
            </a:pPr>
            <a:r>
              <a:rPr lang="zh-CN" altLang="en-US" sz="3000">
                <a:solidFill>
                  <a:schemeClr val="folHlink"/>
                </a:solidFill>
                <a:ea typeface="隶书" panose="02010509060101010101" pitchFamily="49" charset="-122"/>
              </a:rPr>
              <a:t>主要由机翼和立尾产生（侧力），</a:t>
            </a:r>
            <a:r>
              <a:rPr lang="en-US" altLang="zh-CN" sz="3000" i="1">
                <a:solidFill>
                  <a:srgbClr val="003366"/>
                </a:solidFill>
                <a:ea typeface="隶书" panose="02010509060101010101" pitchFamily="49" charset="-122"/>
              </a:rPr>
              <a:t>L</a:t>
            </a:r>
            <a:r>
              <a:rPr lang="zh-CN" altLang="en-US" sz="3000">
                <a:solidFill>
                  <a:srgbClr val="003366"/>
                </a:solidFill>
                <a:ea typeface="隶书" panose="02010509060101010101" pitchFamily="49" charset="-122"/>
              </a:rPr>
              <a:t>的大小与立尾和机翼的形状有关</a:t>
            </a:r>
            <a:endParaRPr lang="en-US" altLang="zh-CN" sz="3000">
              <a:solidFill>
                <a:srgbClr val="003366"/>
              </a:solidFill>
              <a:ea typeface="隶书" panose="02010509060101010101" pitchFamily="49" charset="-122"/>
            </a:endParaRPr>
          </a:p>
          <a:p>
            <a:pPr marL="469900" indent="-469900" eaLnBrk="1" hangingPunct="1">
              <a:lnSpc>
                <a:spcPts val="3500"/>
              </a:lnSpc>
              <a:buFont typeface="Wingdings" panose="05000000000000000000" pitchFamily="2" charset="2"/>
              <a:buNone/>
            </a:pPr>
            <a:r>
              <a:rPr lang="en-US" altLang="zh-CN" sz="3000">
                <a:solidFill>
                  <a:srgbClr val="003366"/>
                </a:solidFill>
                <a:ea typeface="隶书" panose="02010509060101010101" pitchFamily="49" charset="-122"/>
              </a:rPr>
              <a:t> </a:t>
            </a:r>
            <a:r>
              <a:rPr lang="en-US" altLang="zh-CN" sz="3000">
                <a:solidFill>
                  <a:srgbClr val="996600"/>
                </a:solidFill>
                <a:latin typeface="隶书" panose="02010509060101010101" pitchFamily="49" charset="-122"/>
                <a:ea typeface="隶书" panose="02010509060101010101" pitchFamily="49" charset="-122"/>
              </a:rPr>
              <a:t>1</a:t>
            </a:r>
            <a:r>
              <a:rPr lang="zh-CN" altLang="en-US" sz="3000">
                <a:solidFill>
                  <a:srgbClr val="996600"/>
                </a:solidFill>
                <a:latin typeface="隶书" panose="02010509060101010101" pitchFamily="49" charset="-122"/>
                <a:ea typeface="隶书" panose="02010509060101010101" pitchFamily="49" charset="-122"/>
              </a:rPr>
              <a:t>）立尾的作用</a:t>
            </a:r>
            <a:r>
              <a:rPr lang="zh-CN" altLang="en-US" sz="3000"/>
              <a:t> </a:t>
            </a:r>
          </a:p>
          <a:p>
            <a:pPr marL="469900" indent="-469900" eaLnBrk="1" hangingPunct="1">
              <a:lnSpc>
                <a:spcPts val="3500"/>
              </a:lnSpc>
              <a:buFont typeface="Wingdings" panose="05000000000000000000" pitchFamily="2" charset="2"/>
              <a:buNone/>
            </a:pPr>
            <a:r>
              <a:rPr lang="zh-CN" altLang="en-US" sz="3000"/>
              <a:t>    </a:t>
            </a:r>
            <a:r>
              <a:rPr lang="zh-CN" altLang="en-US" sz="30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3000" i="1">
                <a:solidFill>
                  <a:srgbClr val="003366"/>
                </a:solidFill>
                <a:latin typeface="隶书" panose="02010509060101010101" pitchFamily="49" charset="-122"/>
                <a:ea typeface="隶书" panose="02010509060101010101" pitchFamily="49" charset="-122"/>
                <a:sym typeface="Symbol" panose="05050102010706020507" pitchFamily="18" charset="2"/>
              </a:rPr>
              <a:t>&gt;0</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时，立尾上有侧力，侧力与</a:t>
            </a:r>
            <a:r>
              <a:rPr lang="en-US" altLang="zh-CN" sz="3000">
                <a:solidFill>
                  <a:srgbClr val="003366"/>
                </a:solidFill>
                <a:latin typeface="隶书" panose="02010509060101010101" pitchFamily="49" charset="-122"/>
                <a:ea typeface="隶书" panose="02010509060101010101" pitchFamily="49" charset="-122"/>
                <a:sym typeface="Symbol" panose="05050102010706020507" pitchFamily="18" charset="2"/>
              </a:rPr>
              <a:t>ox</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轴有距离，产生负的滚转力矩</a:t>
            </a:r>
            <a:r>
              <a:rPr lang="en-US" altLang="zh-CN" sz="3000" i="1">
                <a:solidFill>
                  <a:srgbClr val="003366"/>
                </a:solidFill>
                <a:latin typeface="隶书" panose="02010509060101010101" pitchFamily="49" charset="-122"/>
                <a:ea typeface="隶书" panose="02010509060101010101" pitchFamily="49" charset="-122"/>
                <a:sym typeface="Symbol" panose="05050102010706020507" pitchFamily="18" charset="2"/>
              </a:rPr>
              <a:t>L</a:t>
            </a:r>
          </a:p>
          <a:p>
            <a:pPr marL="469900" indent="-469900" eaLnBrk="1" hangingPunct="1">
              <a:lnSpc>
                <a:spcPts val="3500"/>
              </a:lnSpc>
              <a:buFont typeface="Wingdings" panose="05000000000000000000" pitchFamily="2" charset="2"/>
              <a:buNone/>
            </a:pP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  大小与</a:t>
            </a:r>
            <a:r>
              <a:rPr lang="zh-CN" altLang="en-US" sz="30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有关</a:t>
            </a:r>
          </a:p>
          <a:p>
            <a:pPr marL="469900" indent="-469900" eaLnBrk="1" hangingPunct="1"/>
            <a:endParaRPr lang="zh-CN" altLang="en-US"/>
          </a:p>
        </p:txBody>
      </p:sp>
      <p:pic>
        <p:nvPicPr>
          <p:cNvPr id="57348" name="Picture 5">
            <a:extLst>
              <a:ext uri="{FF2B5EF4-FFF2-40B4-BE49-F238E27FC236}">
                <a16:creationId xmlns:a16="http://schemas.microsoft.com/office/drawing/2014/main" id="{6EB415FC-54A8-1136-7786-AF1FC7B7D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276475"/>
            <a:ext cx="2224088"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箭头连接符 4">
            <a:extLst>
              <a:ext uri="{FF2B5EF4-FFF2-40B4-BE49-F238E27FC236}">
                <a16:creationId xmlns:a16="http://schemas.microsoft.com/office/drawing/2014/main" id="{2CF1B651-65D1-0C51-09EA-61534BA4498C}"/>
              </a:ext>
            </a:extLst>
          </p:cNvPr>
          <p:cNvCxnSpPr/>
          <p:nvPr/>
        </p:nvCxnSpPr>
        <p:spPr>
          <a:xfrm flipH="1">
            <a:off x="7897813" y="1916113"/>
            <a:ext cx="274637" cy="7921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79EE101-55F1-0EDB-C3A3-08BB559110C5}"/>
              </a:ext>
            </a:extLst>
          </p:cNvPr>
          <p:cNvCxnSpPr/>
          <p:nvPr/>
        </p:nvCxnSpPr>
        <p:spPr>
          <a:xfrm flipH="1">
            <a:off x="7308850" y="3140075"/>
            <a:ext cx="4318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E2B6BB6-4B1A-D943-6624-1FE03805E62B}"/>
              </a:ext>
            </a:extLst>
          </p:cNvPr>
          <p:cNvCxnSpPr/>
          <p:nvPr/>
        </p:nvCxnSpPr>
        <p:spPr>
          <a:xfrm>
            <a:off x="7740650" y="3932238"/>
            <a:ext cx="863600" cy="0"/>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10">
            <a:extLst>
              <a:ext uri="{FF2B5EF4-FFF2-40B4-BE49-F238E27FC236}">
                <a16:creationId xmlns:a16="http://schemas.microsoft.com/office/drawing/2014/main" id="{D907671D-451A-A03B-2017-D8A9413A03A5}"/>
              </a:ext>
            </a:extLst>
          </p:cNvPr>
          <p:cNvGrpSpPr>
            <a:grpSpLocks/>
          </p:cNvGrpSpPr>
          <p:nvPr/>
        </p:nvGrpSpPr>
        <p:grpSpPr bwMode="auto">
          <a:xfrm>
            <a:off x="7019925" y="3068638"/>
            <a:ext cx="6229350" cy="3313112"/>
            <a:chOff x="3379" y="2649"/>
            <a:chExt cx="2200" cy="1643"/>
          </a:xfrm>
        </p:grpSpPr>
        <p:pic>
          <p:nvPicPr>
            <p:cNvPr id="58374" name="Picture 4">
              <a:extLst>
                <a:ext uri="{FF2B5EF4-FFF2-40B4-BE49-F238E27FC236}">
                  <a16:creationId xmlns:a16="http://schemas.microsoft.com/office/drawing/2014/main" id="{96FFA28C-C107-BD0C-ECC5-BBFC09D34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 y="2649"/>
              <a:ext cx="2200" cy="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DBB2EA64-EE2B-CBC6-95D0-E7973E2F4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 y="3636"/>
              <a:ext cx="73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12">
              <a:extLst>
                <a:ext uri="{FF2B5EF4-FFF2-40B4-BE49-F238E27FC236}">
                  <a16:creationId xmlns:a16="http://schemas.microsoft.com/office/drawing/2014/main" id="{FDAC61ED-0476-AD20-1C83-4C684087F390}"/>
                </a:ext>
              </a:extLst>
            </p:cNvPr>
            <p:cNvSpPr txBox="1">
              <a:spLocks noChangeArrowheads="1"/>
            </p:cNvSpPr>
            <p:nvPr/>
          </p:nvSpPr>
          <p:spPr bwMode="auto">
            <a:xfrm>
              <a:off x="4230" y="3636"/>
              <a:ext cx="31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en-US" altLang="zh-CN" sz="1600" b="0" i="1">
                  <a:solidFill>
                    <a:srgbClr val="C00000"/>
                  </a:solidFill>
                  <a:latin typeface="Verdana" panose="020B0604030504040204" pitchFamily="34" charset="0"/>
                </a:rPr>
                <a:t>-L</a:t>
              </a:r>
              <a:endParaRPr kumimoji="0" lang="zh-CN" altLang="en-US" sz="1600" b="0" i="1">
                <a:solidFill>
                  <a:srgbClr val="C00000"/>
                </a:solidFill>
                <a:latin typeface="Verdana" panose="020B0604030504040204" pitchFamily="34" charset="0"/>
              </a:endParaRPr>
            </a:p>
          </p:txBody>
        </p:sp>
        <p:cxnSp>
          <p:nvCxnSpPr>
            <p:cNvPr id="11" name="直接箭头连接符 10">
              <a:extLst>
                <a:ext uri="{FF2B5EF4-FFF2-40B4-BE49-F238E27FC236}">
                  <a16:creationId xmlns:a16="http://schemas.microsoft.com/office/drawing/2014/main" id="{8F2227A8-AD94-CE06-30CB-CD213F3F8027}"/>
                </a:ext>
              </a:extLst>
            </p:cNvPr>
            <p:cNvCxnSpPr/>
            <p:nvPr/>
          </p:nvCxnSpPr>
          <p:spPr>
            <a:xfrm rot="5400000" flipH="1" flipV="1">
              <a:off x="5040" y="3869"/>
              <a:ext cx="90" cy="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C369A829-14F8-3D11-900F-97610D2C45F0}"/>
                </a:ext>
              </a:extLst>
            </p:cNvPr>
            <p:cNvCxnSpPr/>
            <p:nvPr/>
          </p:nvCxnSpPr>
          <p:spPr>
            <a:xfrm rot="5400000">
              <a:off x="3599" y="3916"/>
              <a:ext cx="91" cy="1"/>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58371" name="Rectangle 3">
            <a:extLst>
              <a:ext uri="{FF2B5EF4-FFF2-40B4-BE49-F238E27FC236}">
                <a16:creationId xmlns:a16="http://schemas.microsoft.com/office/drawing/2014/main" id="{8F10330F-5CFF-4E95-C642-992E3EB872CF}"/>
              </a:ext>
            </a:extLst>
          </p:cNvPr>
          <p:cNvSpPr>
            <a:spLocks noGrp="1" noChangeArrowheads="1"/>
          </p:cNvSpPr>
          <p:nvPr>
            <p:ph type="body" idx="4294967295"/>
          </p:nvPr>
        </p:nvSpPr>
        <p:spPr>
          <a:xfrm>
            <a:off x="214313" y="1484313"/>
            <a:ext cx="8929687" cy="4968875"/>
          </a:xfrm>
        </p:spPr>
        <p:txBody>
          <a:bodyPr/>
          <a:lstStyle/>
          <a:p>
            <a:pPr marL="469900" indent="-469900" eaLnBrk="1" hangingPunct="1"/>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&gt;0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时，空速</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V</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分解为</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Vcos</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和</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Vsin</a:t>
            </a:r>
          </a:p>
          <a:p>
            <a:pPr marL="469900" indent="-469900" eaLnBrk="1" hangingPunct="1">
              <a:buFont typeface="Wingdings" panose="05000000000000000000" pitchFamily="2" charset="2"/>
              <a:buNone/>
            </a:pP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不考虑</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Vcos</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（纵向气流）</a:t>
            </a:r>
            <a:endPar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   </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Vsin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分解为沿机翼流动和垂直机翼流动的分气流</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其中：</a:t>
            </a:r>
            <a:endPar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垂直翼面的气流为 </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Vsinsin</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C00000"/>
                </a:solidFill>
                <a:latin typeface="隶书" panose="02010509060101010101" pitchFamily="49" charset="-122"/>
                <a:ea typeface="隶书" panose="02010509060101010101" pitchFamily="49" charset="-122"/>
                <a:sym typeface="Symbol" panose="05050102010706020507" pitchFamily="18" charset="2"/>
              </a:rPr>
              <a:t>右翼向上</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                和 </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-Vsinsin</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C00000"/>
                </a:solidFill>
                <a:latin typeface="隶书" panose="02010509060101010101" pitchFamily="49" charset="-122"/>
                <a:ea typeface="隶书" panose="02010509060101010101" pitchFamily="49" charset="-122"/>
                <a:sym typeface="Symbol" panose="05050102010706020507" pitchFamily="18" charset="2"/>
              </a:rPr>
              <a:t>左翼向下</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向上的气流速度使右翼局部迎角，升力</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向下的气流速度使左翼局部迎角，升力，</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   左右合力产生</a:t>
            </a:r>
            <a:r>
              <a:rPr lang="zh-CN" altLang="en-US" sz="2600">
                <a:solidFill>
                  <a:srgbClr val="FF0000"/>
                </a:solidFill>
                <a:latin typeface="隶书" panose="02010509060101010101" pitchFamily="49" charset="-122"/>
                <a:ea typeface="隶书" panose="02010509060101010101" pitchFamily="49" charset="-122"/>
                <a:sym typeface="Symbol" panose="05050102010706020507" pitchFamily="18" charset="2"/>
              </a:rPr>
              <a:t>负滚转力矩</a:t>
            </a:r>
            <a:r>
              <a:rPr lang="en-US" altLang="zh-CN" sz="2600" i="1">
                <a:solidFill>
                  <a:srgbClr val="FF0000"/>
                </a:solidFill>
                <a:latin typeface="隶书" panose="02010509060101010101" pitchFamily="49" charset="-122"/>
                <a:ea typeface="隶书" panose="02010509060101010101" pitchFamily="49" charset="-122"/>
                <a:sym typeface="Symbol" panose="05050102010706020507" pitchFamily="18" charset="2"/>
              </a:rPr>
              <a:t>L</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大小与</a:t>
            </a: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有关</a:t>
            </a:r>
            <a:endPar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反之，下反角产生正</a:t>
            </a:r>
            <a:r>
              <a:rPr lang="en-US" altLang="zh-CN" sz="2600" i="1">
                <a:solidFill>
                  <a:srgbClr val="990000"/>
                </a:solidFill>
                <a:latin typeface="隶书" panose="02010509060101010101" pitchFamily="49" charset="-122"/>
                <a:ea typeface="隶书" panose="02010509060101010101" pitchFamily="49" charset="-122"/>
                <a:sym typeface="Symbol" panose="05050102010706020507" pitchFamily="18" charset="2"/>
              </a:rPr>
              <a:t>L</a:t>
            </a:r>
            <a:endParaRPr lang="zh-CN" altLang="en-US" sz="2600">
              <a:solidFill>
                <a:srgbClr val="996600"/>
              </a:solidFill>
              <a:latin typeface="隶书" panose="02010509060101010101" pitchFamily="49" charset="-122"/>
              <a:ea typeface="隶书" panose="02010509060101010101" pitchFamily="49" charset="-122"/>
              <a:sym typeface="Symbol" panose="05050102010706020507" pitchFamily="18" charset="2"/>
            </a:endParaRPr>
          </a:p>
        </p:txBody>
      </p:sp>
      <p:sp>
        <p:nvSpPr>
          <p:cNvPr id="58372" name="TextBox 4">
            <a:extLst>
              <a:ext uri="{FF2B5EF4-FFF2-40B4-BE49-F238E27FC236}">
                <a16:creationId xmlns:a16="http://schemas.microsoft.com/office/drawing/2014/main" id="{4A7D72C7-F716-BC48-FF8C-CFEC5CEB5E85}"/>
              </a:ext>
            </a:extLst>
          </p:cNvPr>
          <p:cNvSpPr txBox="1">
            <a:spLocks noChangeArrowheads="1"/>
          </p:cNvSpPr>
          <p:nvPr/>
        </p:nvSpPr>
        <p:spPr bwMode="auto">
          <a:xfrm>
            <a:off x="6743700" y="6396038"/>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2400">
                <a:solidFill>
                  <a:srgbClr val="0070C0"/>
                </a:solidFill>
                <a:latin typeface="隶书" panose="02010509060101010101" pitchFamily="49" charset="-122"/>
                <a:ea typeface="隶书" panose="02010509060101010101" pitchFamily="49" charset="-122"/>
              </a:rPr>
              <a:t>上反角</a:t>
            </a:r>
          </a:p>
        </p:txBody>
      </p:sp>
      <p:sp>
        <p:nvSpPr>
          <p:cNvPr id="58373" name="Rectangle 2">
            <a:extLst>
              <a:ext uri="{FF2B5EF4-FFF2-40B4-BE49-F238E27FC236}">
                <a16:creationId xmlns:a16="http://schemas.microsoft.com/office/drawing/2014/main" id="{CCFE8661-098E-0FE9-F013-2996D436BB81}"/>
              </a:ext>
            </a:extLst>
          </p:cNvPr>
          <p:cNvSpPr>
            <a:spLocks noChangeArrowheads="1"/>
          </p:cNvSpPr>
          <p:nvPr/>
        </p:nvSpPr>
        <p:spPr bwMode="auto">
          <a:xfrm>
            <a:off x="1150938" y="369888"/>
            <a:ext cx="7793037"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en-US" altLang="zh-CN" sz="3600">
                <a:solidFill>
                  <a:srgbClr val="996600"/>
                </a:solidFill>
                <a:latin typeface="隶书" panose="02010509060101010101" pitchFamily="49" charset="-122"/>
                <a:ea typeface="隶书" panose="02010509060101010101" pitchFamily="49" charset="-122"/>
              </a:rPr>
              <a:t>2</a:t>
            </a:r>
            <a:r>
              <a:rPr lang="zh-CN" altLang="en-US" sz="3600">
                <a:solidFill>
                  <a:srgbClr val="996600"/>
                </a:solidFill>
                <a:latin typeface="隶书" panose="02010509060101010101" pitchFamily="49" charset="-122"/>
                <a:ea typeface="隶书" panose="02010509060101010101" pitchFamily="49" charset="-122"/>
              </a:rPr>
              <a:t>）机翼上</a:t>
            </a:r>
            <a:r>
              <a:rPr lang="en-US" altLang="zh-CN" sz="3600">
                <a:solidFill>
                  <a:srgbClr val="996600"/>
                </a:solidFill>
                <a:latin typeface="隶书" panose="02010509060101010101" pitchFamily="49" charset="-122"/>
                <a:ea typeface="隶书" panose="02010509060101010101" pitchFamily="49" charset="-122"/>
              </a:rPr>
              <a:t>(</a:t>
            </a:r>
            <a:r>
              <a:rPr lang="zh-CN" altLang="en-US" sz="3600">
                <a:solidFill>
                  <a:srgbClr val="996600"/>
                </a:solidFill>
                <a:latin typeface="隶书" panose="02010509060101010101" pitchFamily="49" charset="-122"/>
                <a:ea typeface="隶书" panose="02010509060101010101" pitchFamily="49" charset="-122"/>
              </a:rPr>
              <a:t>下</a:t>
            </a:r>
            <a:r>
              <a:rPr lang="en-US" altLang="zh-CN" sz="3600">
                <a:solidFill>
                  <a:srgbClr val="996600"/>
                </a:solidFill>
                <a:latin typeface="隶书" panose="02010509060101010101" pitchFamily="49" charset="-122"/>
                <a:ea typeface="隶书" panose="02010509060101010101" pitchFamily="49" charset="-122"/>
              </a:rPr>
              <a:t>)</a:t>
            </a:r>
            <a:r>
              <a:rPr lang="zh-CN" altLang="en-US" sz="3600">
                <a:solidFill>
                  <a:srgbClr val="996600"/>
                </a:solidFill>
                <a:latin typeface="隶书" panose="02010509060101010101" pitchFamily="49" charset="-122"/>
                <a:ea typeface="隶书" panose="02010509060101010101" pitchFamily="49" charset="-122"/>
              </a:rPr>
              <a:t>反角</a:t>
            </a:r>
            <a:r>
              <a:rPr lang="zh-CN" altLang="en-US" sz="3600" i="1">
                <a:solidFill>
                  <a:srgbClr val="996600"/>
                </a:solidFill>
                <a:latin typeface="隶书" panose="02010509060101010101" pitchFamily="49" charset="-122"/>
                <a:ea typeface="隶书" panose="02010509060101010101" pitchFamily="49" charset="-122"/>
                <a:sym typeface="Symbol" panose="05050102010706020507" pitchFamily="18" charset="2"/>
              </a:rPr>
              <a:t></a:t>
            </a:r>
            <a:r>
              <a:rPr lang="zh-CN" altLang="en-US" sz="3600">
                <a:solidFill>
                  <a:srgbClr val="996600"/>
                </a:solidFill>
                <a:latin typeface="隶书" panose="02010509060101010101" pitchFamily="49" charset="-122"/>
                <a:ea typeface="隶书" panose="02010509060101010101" pitchFamily="49" charset="-122"/>
              </a:rPr>
              <a:t>的作用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E16278-64F9-C8A4-9B25-E6E6A9A76414}"/>
              </a:ext>
            </a:extLst>
          </p:cNvPr>
          <p:cNvSpPr>
            <a:spLocks noGrp="1" noChangeArrowheads="1"/>
          </p:cNvSpPr>
          <p:nvPr>
            <p:ph type="title" idx="4294967295"/>
          </p:nvPr>
        </p:nvSpPr>
        <p:spPr>
          <a:xfrm>
            <a:off x="1150938" y="369888"/>
            <a:ext cx="7793037" cy="898525"/>
          </a:xfrm>
        </p:spPr>
        <p:txBody>
          <a:bodyPr/>
          <a:lstStyle/>
          <a:p>
            <a:pPr eaLnBrk="1" hangingPunct="1"/>
            <a:r>
              <a:rPr lang="en-US" altLang="zh-CN" sz="3800" b="0">
                <a:solidFill>
                  <a:srgbClr val="C00000"/>
                </a:solidFill>
                <a:latin typeface="隶书" panose="02010509060101010101" pitchFamily="49" charset="-122"/>
                <a:ea typeface="隶书" panose="02010509060101010101" pitchFamily="49" charset="-122"/>
                <a:sym typeface="Symbol" panose="05050102010706020507" pitchFamily="18" charset="2"/>
              </a:rPr>
              <a:t>3)</a:t>
            </a:r>
            <a:r>
              <a:rPr lang="zh-CN" altLang="en-US" sz="3800" b="0">
                <a:solidFill>
                  <a:srgbClr val="C00000"/>
                </a:solidFill>
                <a:latin typeface="隶书" panose="02010509060101010101" pitchFamily="49" charset="-122"/>
                <a:ea typeface="隶书" panose="02010509060101010101" pitchFamily="49" charset="-122"/>
                <a:sym typeface="Symbol" panose="05050102010706020507" pitchFamily="18" charset="2"/>
              </a:rPr>
              <a:t>机冀后掠角</a:t>
            </a:r>
            <a:r>
              <a:rPr lang="zh-CN" altLang="en-US" sz="3800" b="0" i="1">
                <a:solidFill>
                  <a:srgbClr val="C00000"/>
                </a:solidFill>
                <a:latin typeface="隶书" panose="02010509060101010101" pitchFamily="49" charset="-122"/>
                <a:ea typeface="隶书" panose="02010509060101010101" pitchFamily="49" charset="-122"/>
                <a:sym typeface="Symbol" panose="05050102010706020507" pitchFamily="18" charset="2"/>
              </a:rPr>
              <a:t></a:t>
            </a:r>
            <a:r>
              <a:rPr lang="en-US" altLang="zh-CN" sz="3800" b="0" i="1" baseline="-25000">
                <a:solidFill>
                  <a:srgbClr val="C00000"/>
                </a:solidFill>
                <a:latin typeface="隶书" panose="02010509060101010101" pitchFamily="49" charset="-122"/>
                <a:ea typeface="隶书" panose="02010509060101010101" pitchFamily="49" charset="-122"/>
                <a:sym typeface="Symbol" panose="05050102010706020507" pitchFamily="18" charset="2"/>
              </a:rPr>
              <a:t>1/4 </a:t>
            </a:r>
            <a:r>
              <a:rPr lang="zh-CN" altLang="en-US" sz="3800" b="0">
                <a:solidFill>
                  <a:srgbClr val="C00000"/>
                </a:solidFill>
                <a:latin typeface="隶书" panose="02010509060101010101" pitchFamily="49" charset="-122"/>
                <a:ea typeface="隶书" panose="02010509060101010101" pitchFamily="49" charset="-122"/>
                <a:sym typeface="Symbol" panose="05050102010706020507" pitchFamily="18" charset="2"/>
              </a:rPr>
              <a:t>的作用</a:t>
            </a:r>
          </a:p>
        </p:txBody>
      </p:sp>
      <p:sp>
        <p:nvSpPr>
          <p:cNvPr id="20483" name="Rectangle 3">
            <a:extLst>
              <a:ext uri="{FF2B5EF4-FFF2-40B4-BE49-F238E27FC236}">
                <a16:creationId xmlns:a16="http://schemas.microsoft.com/office/drawing/2014/main" id="{51A16E94-76EF-6652-E081-BD5291788795}"/>
              </a:ext>
            </a:extLst>
          </p:cNvPr>
          <p:cNvSpPr>
            <a:spLocks noGrp="1" noChangeArrowheads="1"/>
          </p:cNvSpPr>
          <p:nvPr>
            <p:ph type="body" idx="4294967295"/>
          </p:nvPr>
        </p:nvSpPr>
        <p:spPr>
          <a:xfrm>
            <a:off x="539750" y="1430338"/>
            <a:ext cx="8001000" cy="5238750"/>
          </a:xfrm>
        </p:spPr>
        <p:txBody>
          <a:bodyPr/>
          <a:lstStyle/>
          <a:p>
            <a:pPr marL="469900" indent="-469900" eaLnBrk="1" hangingPunct="1">
              <a:lnSpc>
                <a:spcPts val="3200"/>
              </a:lnSpc>
            </a:pP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翼尖向后掠称为后掠角 </a:t>
            </a:r>
          </a:p>
          <a:p>
            <a:pPr marL="469900" indent="-469900" eaLnBrk="1" hangingPunct="1">
              <a:lnSpc>
                <a:spcPts val="3200"/>
              </a:lnSpc>
            </a:pP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后掠角的定义</a:t>
            </a:r>
            <a:r>
              <a:rPr lang="en-US" altLang="zh-CN"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p>
          <a:p>
            <a:pPr marL="469900" indent="-469900" eaLnBrk="1" hangingPunct="1">
              <a:lnSpc>
                <a:spcPts val="3200"/>
              </a:lnSpc>
              <a:buFont typeface="Wingdings" panose="05000000000000000000" pitchFamily="2" charset="2"/>
              <a:buNone/>
            </a:pPr>
            <a:r>
              <a:rPr lang="en-US" altLang="zh-CN"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     </a:t>
            </a: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在翼弦平面上把各翼剖面翼弦线上</a:t>
            </a:r>
            <a:r>
              <a:rPr lang="en-US" altLang="zh-CN"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25%</a:t>
            </a: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的点连成直线，称为</a:t>
            </a:r>
            <a:r>
              <a:rPr lang="en-US" altLang="zh-CN"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1/4</a:t>
            </a: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弦线，此直线与机体轴</a:t>
            </a:r>
            <a:r>
              <a:rPr lang="en-US" altLang="zh-CN"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oy</a:t>
            </a:r>
            <a:r>
              <a:rPr lang="zh-CN" altLang="en-US" sz="2600" b="0">
                <a:solidFill>
                  <a:srgbClr val="003366"/>
                </a:solidFill>
                <a:effectLst>
                  <a:outerShdw blurRad="38100" dist="38100" dir="2700000" algn="tl">
                    <a:srgbClr val="000000"/>
                  </a:outerShdw>
                </a:effectLst>
                <a:latin typeface="华文中宋" panose="02010600040101010101" pitchFamily="2" charset="-122"/>
                <a:ea typeface="华文中宋" panose="02010600040101010101" pitchFamily="2" charset="-122"/>
              </a:rPr>
              <a:t>轴间的夹角</a:t>
            </a:r>
          </a:p>
        </p:txBody>
      </p:sp>
      <p:sp>
        <p:nvSpPr>
          <p:cNvPr id="59396" name="Rectangle 11">
            <a:extLst>
              <a:ext uri="{FF2B5EF4-FFF2-40B4-BE49-F238E27FC236}">
                <a16:creationId xmlns:a16="http://schemas.microsoft.com/office/drawing/2014/main" id="{EC6B8E5D-EE77-3F62-587A-E2BB62F500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9397" name="Rectangle 13">
            <a:extLst>
              <a:ext uri="{FF2B5EF4-FFF2-40B4-BE49-F238E27FC236}">
                <a16:creationId xmlns:a16="http://schemas.microsoft.com/office/drawing/2014/main" id="{ABE5E5EB-5B87-AB2C-FB70-6302C9E872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9398" name="Rectangle 15">
            <a:extLst>
              <a:ext uri="{FF2B5EF4-FFF2-40B4-BE49-F238E27FC236}">
                <a16:creationId xmlns:a16="http://schemas.microsoft.com/office/drawing/2014/main" id="{E174A8A5-2779-1CBC-E9E2-CA7ECEC185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9399" name="Rectangle 17">
            <a:extLst>
              <a:ext uri="{FF2B5EF4-FFF2-40B4-BE49-F238E27FC236}">
                <a16:creationId xmlns:a16="http://schemas.microsoft.com/office/drawing/2014/main" id="{41218B3B-2934-D6FE-AE59-1BFCC637CD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9400" name="Rectangle 19">
            <a:extLst>
              <a:ext uri="{FF2B5EF4-FFF2-40B4-BE49-F238E27FC236}">
                <a16:creationId xmlns:a16="http://schemas.microsoft.com/office/drawing/2014/main" id="{8FB8DBFD-F244-7A97-434B-AEDADF26964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59401" name="Rectangle 20">
            <a:extLst>
              <a:ext uri="{FF2B5EF4-FFF2-40B4-BE49-F238E27FC236}">
                <a16:creationId xmlns:a16="http://schemas.microsoft.com/office/drawing/2014/main" id="{3AA89C37-6062-2135-7586-FDF32FA5C5EE}"/>
              </a:ext>
            </a:extLst>
          </p:cNvPr>
          <p:cNvSpPr>
            <a:spLocks noChangeArrowheads="1"/>
          </p:cNvSpPr>
          <p:nvPr/>
        </p:nvSpPr>
        <p:spPr bwMode="auto">
          <a:xfrm>
            <a:off x="0" y="857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a:spcBef>
                <a:spcPct val="0"/>
              </a:spcBef>
              <a:buClrTx/>
              <a:buSzTx/>
              <a:buFontTx/>
              <a:buNone/>
            </a:pPr>
            <a:endParaRPr kumimoji="0" lang="zh-CN" altLang="zh-CN" sz="1800" b="0">
              <a:latin typeface="Verdana" panose="020B0604030504040204" pitchFamily="34" charset="0"/>
            </a:endParaRPr>
          </a:p>
        </p:txBody>
      </p:sp>
      <p:pic>
        <p:nvPicPr>
          <p:cNvPr id="59402" name="Picture 18">
            <a:extLst>
              <a:ext uri="{FF2B5EF4-FFF2-40B4-BE49-F238E27FC236}">
                <a16:creationId xmlns:a16="http://schemas.microsoft.com/office/drawing/2014/main" id="{DCCAF5BA-B5F2-FC74-9674-6D8F47775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495675"/>
            <a:ext cx="401002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3E2B8FA-46EA-F08E-2405-D9660D83AB2B}"/>
              </a:ext>
            </a:extLst>
          </p:cNvPr>
          <p:cNvSpPr txBox="1"/>
          <p:nvPr/>
        </p:nvSpPr>
        <p:spPr>
          <a:xfrm>
            <a:off x="6156325" y="3630613"/>
            <a:ext cx="1071563" cy="519112"/>
          </a:xfrm>
          <a:prstGeom prst="rect">
            <a:avLst/>
          </a:prstGeom>
          <a:noFill/>
        </p:spPr>
        <p:txBody>
          <a:bodyPr>
            <a:spAutoFit/>
          </a:bodyPr>
          <a:lstStyle/>
          <a:p>
            <a:pPr eaLnBrk="1" hangingPunct="1">
              <a:defRPr/>
            </a:pPr>
            <a:r>
              <a:rPr lang="zh-CN" altLang="en-US" sz="2800" b="1" i="1" dirty="0">
                <a:solidFill>
                  <a:srgbClr val="990000"/>
                </a:solidFill>
                <a:effectLst>
                  <a:outerShdw blurRad="38100" dist="38100" dir="2700000" algn="tl">
                    <a:srgbClr val="C0C0C0"/>
                  </a:outerShdw>
                </a:effectLst>
                <a:latin typeface="隶书" pitchFamily="49" charset="-122"/>
                <a:ea typeface="隶书" pitchFamily="49" charset="-122"/>
                <a:sym typeface="Symbol" pitchFamily="18" charset="2"/>
              </a:rPr>
              <a:t></a:t>
            </a:r>
            <a:r>
              <a:rPr lang="en-US" altLang="zh-CN" sz="2800" b="1" i="1" baseline="-25000" dirty="0">
                <a:solidFill>
                  <a:srgbClr val="990000"/>
                </a:solidFill>
                <a:effectLst>
                  <a:outerShdw blurRad="38100" dist="38100" dir="2700000" algn="tl">
                    <a:srgbClr val="C0C0C0"/>
                  </a:outerShdw>
                </a:effectLst>
                <a:latin typeface="隶书" pitchFamily="49" charset="-122"/>
                <a:ea typeface="隶书" pitchFamily="49" charset="-122"/>
                <a:sym typeface="Symbol" pitchFamily="18" charset="2"/>
              </a:rPr>
              <a:t>1/4</a:t>
            </a:r>
            <a:endParaRPr lang="zh-CN" altLang="en-US" sz="2800" dirty="0">
              <a:solidFill>
                <a:srgbClr val="990000"/>
              </a:solidFill>
              <a:latin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8B69067-766C-D3D4-3EC3-4A0282D21A9A}"/>
              </a:ext>
            </a:extLst>
          </p:cNvPr>
          <p:cNvSpPr>
            <a:spLocks noGrp="1" noChangeArrowheads="1"/>
          </p:cNvSpPr>
          <p:nvPr>
            <p:ph type="title" idx="4294967295"/>
          </p:nvPr>
        </p:nvSpPr>
        <p:spPr>
          <a:xfrm>
            <a:off x="1150938" y="333375"/>
            <a:ext cx="7793037" cy="898525"/>
          </a:xfrm>
        </p:spPr>
        <p:txBody>
          <a:bodyPr/>
          <a:lstStyle/>
          <a:p>
            <a:pPr eaLnBrk="1" hangingPunct="1"/>
            <a:r>
              <a:rPr lang="en-US" altLang="zh-CN" sz="3800">
                <a:solidFill>
                  <a:srgbClr val="996600"/>
                </a:solidFill>
                <a:latin typeface="隶书" panose="02010509060101010101" pitchFamily="49" charset="-122"/>
                <a:ea typeface="隶书" panose="02010509060101010101" pitchFamily="49" charset="-122"/>
                <a:sym typeface="Symbol" panose="05050102010706020507" pitchFamily="18" charset="2"/>
              </a:rPr>
              <a:t>3)</a:t>
            </a:r>
            <a:r>
              <a:rPr lang="zh-CN" altLang="en-US" sz="3800">
                <a:solidFill>
                  <a:srgbClr val="996600"/>
                </a:solidFill>
                <a:latin typeface="隶书" panose="02010509060101010101" pitchFamily="49" charset="-122"/>
                <a:ea typeface="隶书" panose="02010509060101010101" pitchFamily="49" charset="-122"/>
                <a:sym typeface="Symbol" panose="05050102010706020507" pitchFamily="18" charset="2"/>
              </a:rPr>
              <a:t>机冀后掠角</a:t>
            </a:r>
            <a:r>
              <a:rPr lang="zh-CN" altLang="en-US" sz="3800" i="1">
                <a:solidFill>
                  <a:srgbClr val="996600"/>
                </a:solidFill>
                <a:latin typeface="隶书" panose="02010509060101010101" pitchFamily="49" charset="-122"/>
                <a:ea typeface="隶书" panose="02010509060101010101" pitchFamily="49" charset="-122"/>
                <a:sym typeface="Symbol" panose="05050102010706020507" pitchFamily="18" charset="2"/>
              </a:rPr>
              <a:t></a:t>
            </a:r>
            <a:r>
              <a:rPr lang="en-US" altLang="zh-CN" sz="3800" i="1" baseline="-25000">
                <a:solidFill>
                  <a:srgbClr val="996600"/>
                </a:solidFill>
                <a:latin typeface="隶书" panose="02010509060101010101" pitchFamily="49" charset="-122"/>
                <a:ea typeface="隶书" panose="02010509060101010101" pitchFamily="49" charset="-122"/>
                <a:sym typeface="Symbol" panose="05050102010706020507" pitchFamily="18" charset="2"/>
              </a:rPr>
              <a:t>1/4 </a:t>
            </a:r>
            <a:r>
              <a:rPr lang="zh-CN" altLang="en-US" sz="3800">
                <a:solidFill>
                  <a:srgbClr val="996600"/>
                </a:solidFill>
                <a:latin typeface="隶书" panose="02010509060101010101" pitchFamily="49" charset="-122"/>
                <a:ea typeface="隶书" panose="02010509060101010101" pitchFamily="49" charset="-122"/>
                <a:sym typeface="Symbol" panose="05050102010706020507" pitchFamily="18" charset="2"/>
              </a:rPr>
              <a:t>的作用</a:t>
            </a:r>
          </a:p>
        </p:txBody>
      </p:sp>
      <p:sp>
        <p:nvSpPr>
          <p:cNvPr id="60419" name="Rectangle 3">
            <a:extLst>
              <a:ext uri="{FF2B5EF4-FFF2-40B4-BE49-F238E27FC236}">
                <a16:creationId xmlns:a16="http://schemas.microsoft.com/office/drawing/2014/main" id="{4151D88B-5055-988A-490D-0D1A24752D35}"/>
              </a:ext>
            </a:extLst>
          </p:cNvPr>
          <p:cNvSpPr>
            <a:spLocks noGrp="1" noChangeArrowheads="1"/>
          </p:cNvSpPr>
          <p:nvPr>
            <p:ph type="body" idx="4294967295"/>
          </p:nvPr>
        </p:nvSpPr>
        <p:spPr>
          <a:xfrm>
            <a:off x="246063" y="1341438"/>
            <a:ext cx="8001000" cy="4949825"/>
          </a:xfrm>
        </p:spPr>
        <p:txBody>
          <a:bodyPr/>
          <a:lstStyle/>
          <a:p>
            <a:pPr marL="469900" indent="-469900" eaLnBrk="1" hangingPunct="1"/>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&gt;0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，速度</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V</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在左右两半翼作如下的分解</a:t>
            </a:r>
            <a:r>
              <a:rPr lang="zh-CN" altLang="en-US" sz="2600">
                <a:sym typeface="Symbol" panose="05050102010706020507" pitchFamily="18" charset="2"/>
              </a:rPr>
              <a:t> </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右翼：平行于</a:t>
            </a:r>
            <a:r>
              <a:rPr lang="en-US" altLang="zh-CN" sz="2600">
                <a:solidFill>
                  <a:srgbClr val="003366"/>
                </a:solidFill>
                <a:latin typeface="隶书" panose="02010509060101010101" pitchFamily="49" charset="-122"/>
                <a:ea typeface="隶书" panose="02010509060101010101" pitchFamily="49" charset="-122"/>
              </a:rPr>
              <a:t>1/4</a:t>
            </a:r>
            <a:r>
              <a:rPr lang="zh-CN" altLang="en-US" sz="2600">
                <a:solidFill>
                  <a:srgbClr val="003366"/>
                </a:solidFill>
                <a:latin typeface="隶书" panose="02010509060101010101" pitchFamily="49" charset="-122"/>
                <a:ea typeface="隶书" panose="02010509060101010101" pitchFamily="49" charset="-122"/>
              </a:rPr>
              <a:t>弦线的分速为：</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垂直于</a:t>
            </a:r>
            <a:r>
              <a:rPr lang="en-US" altLang="zh-CN" sz="2600">
                <a:solidFill>
                  <a:srgbClr val="003366"/>
                </a:solidFill>
                <a:latin typeface="隶书" panose="02010509060101010101" pitchFamily="49" charset="-122"/>
                <a:ea typeface="隶书" panose="02010509060101010101" pitchFamily="49" charset="-122"/>
              </a:rPr>
              <a:t>I/4</a:t>
            </a:r>
            <a:r>
              <a:rPr lang="zh-CN" altLang="en-US" sz="2600">
                <a:solidFill>
                  <a:srgbClr val="003366"/>
                </a:solidFill>
                <a:latin typeface="隶书" panose="02010509060101010101" pitchFamily="49" charset="-122"/>
                <a:ea typeface="隶书" panose="02010509060101010101" pitchFamily="49" charset="-122"/>
              </a:rPr>
              <a:t>弦线的分速为：</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左翼：平行于</a:t>
            </a:r>
            <a:r>
              <a:rPr lang="en-US" altLang="zh-CN" sz="2600">
                <a:solidFill>
                  <a:srgbClr val="003366"/>
                </a:solidFill>
                <a:latin typeface="隶书" panose="02010509060101010101" pitchFamily="49" charset="-122"/>
                <a:ea typeface="隶书" panose="02010509060101010101" pitchFamily="49" charset="-122"/>
              </a:rPr>
              <a:t>1/4</a:t>
            </a:r>
            <a:r>
              <a:rPr lang="zh-CN" altLang="en-US" sz="2600">
                <a:solidFill>
                  <a:srgbClr val="003366"/>
                </a:solidFill>
                <a:latin typeface="隶书" panose="02010509060101010101" pitchFamily="49" charset="-122"/>
                <a:ea typeface="隶书" panose="02010509060101010101" pitchFamily="49" charset="-122"/>
              </a:rPr>
              <a:t>弦线的分速为：      </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垂直于</a:t>
            </a:r>
            <a:r>
              <a:rPr lang="en-US" altLang="zh-CN" sz="2600">
                <a:solidFill>
                  <a:srgbClr val="003366"/>
                </a:solidFill>
                <a:latin typeface="隶书" panose="02010509060101010101" pitchFamily="49" charset="-122"/>
                <a:ea typeface="隶书" panose="02010509060101010101" pitchFamily="49" charset="-122"/>
              </a:rPr>
              <a:t>I/4 </a:t>
            </a:r>
            <a:r>
              <a:rPr lang="zh-CN" altLang="en-US" sz="2600">
                <a:solidFill>
                  <a:srgbClr val="003366"/>
                </a:solidFill>
                <a:latin typeface="隶书" panose="02010509060101010101" pitchFamily="49" charset="-122"/>
                <a:ea typeface="隶书" panose="02010509060101010101" pitchFamily="49" charset="-122"/>
              </a:rPr>
              <a:t>弦线的分速为：</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由于右翼的有效分速大于左翼，使右翼上的</a:t>
            </a:r>
            <a:r>
              <a:rPr lang="zh-CN" altLang="en-US" sz="2600">
                <a:solidFill>
                  <a:srgbClr val="FF0000"/>
                </a:solidFill>
                <a:latin typeface="隶书" panose="02010509060101010101" pitchFamily="49" charset="-122"/>
                <a:ea typeface="隶书" panose="02010509060101010101" pitchFamily="49" charset="-122"/>
              </a:rPr>
              <a:t>升力</a:t>
            </a:r>
            <a:r>
              <a:rPr lang="zh-CN" altLang="en-US" sz="2600">
                <a:solidFill>
                  <a:srgbClr val="003366"/>
                </a:solidFill>
                <a:latin typeface="隶书" panose="02010509060101010101" pitchFamily="49" charset="-122"/>
                <a:ea typeface="隶书" panose="02010509060101010101" pitchFamily="49" charset="-122"/>
              </a:rPr>
              <a:t>大于左翼，因而形成的</a:t>
            </a:r>
            <a:r>
              <a:rPr lang="zh-CN" altLang="en-US" sz="2600">
                <a:solidFill>
                  <a:srgbClr val="FF0000"/>
                </a:solidFill>
                <a:latin typeface="隶书" panose="02010509060101010101" pitchFamily="49" charset="-122"/>
                <a:ea typeface="隶书" panose="02010509060101010101" pitchFamily="49" charset="-122"/>
              </a:rPr>
              <a:t>滚转力矩</a:t>
            </a:r>
            <a:r>
              <a:rPr lang="en-US" altLang="zh-CN" sz="2600" i="1">
                <a:solidFill>
                  <a:srgbClr val="FF0000"/>
                </a:solidFill>
                <a:latin typeface="隶书" panose="02010509060101010101" pitchFamily="49" charset="-122"/>
                <a:ea typeface="隶书" panose="02010509060101010101" pitchFamily="49" charset="-122"/>
              </a:rPr>
              <a:t>L</a:t>
            </a:r>
            <a:r>
              <a:rPr lang="zh-CN" altLang="en-US" sz="2600">
                <a:solidFill>
                  <a:srgbClr val="FF0000"/>
                </a:solidFill>
                <a:latin typeface="隶书" panose="02010509060101010101" pitchFamily="49" charset="-122"/>
                <a:ea typeface="隶书" panose="02010509060101010101" pitchFamily="49" charset="-122"/>
              </a:rPr>
              <a:t>为负值，与</a:t>
            </a:r>
            <a:r>
              <a:rPr lang="zh-CN" altLang="en-US" sz="2600" i="1">
                <a:solidFill>
                  <a:srgbClr val="FF0000"/>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FF0000"/>
                </a:solidFill>
                <a:latin typeface="隶书" panose="02010509060101010101" pitchFamily="49" charset="-122"/>
                <a:ea typeface="隶书" panose="02010509060101010101" pitchFamily="49" charset="-122"/>
                <a:sym typeface="Symbol" panose="05050102010706020507" pitchFamily="18" charset="2"/>
              </a:rPr>
              <a:t>有关</a:t>
            </a:r>
            <a:endParaRPr lang="zh-CN" altLang="en-US" sz="2600">
              <a:solidFill>
                <a:srgbClr val="FF0000"/>
              </a:solidFill>
              <a:latin typeface="隶书" panose="02010509060101010101" pitchFamily="49" charset="-122"/>
              <a:ea typeface="隶书" panose="02010509060101010101" pitchFamily="49" charset="-122"/>
            </a:endParaRPr>
          </a:p>
          <a:p>
            <a:pPr marL="469900" indent="-469900" eaLnBrk="1" hangingPunct="1"/>
            <a:r>
              <a:rPr lang="zh-CN" altLang="en-US" sz="2600">
                <a:solidFill>
                  <a:srgbClr val="003366"/>
                </a:solidFill>
                <a:ea typeface="隶书" panose="02010509060101010101" pitchFamily="49" charset="-122"/>
              </a:rPr>
              <a:t>相当于右翼后掠小，升力大</a:t>
            </a:r>
            <a:endParaRPr lang="en-US" altLang="zh-CN" sz="2600">
              <a:solidFill>
                <a:srgbClr val="003366"/>
              </a:solidFill>
              <a:ea typeface="隶书" panose="02010509060101010101" pitchFamily="49" charset="-122"/>
            </a:endParaRPr>
          </a:p>
          <a:p>
            <a:pPr marL="469900" indent="-469900" eaLnBrk="1" hangingPunct="1"/>
            <a:r>
              <a:rPr lang="en-US" altLang="zh-CN" sz="2600" i="1">
                <a:solidFill>
                  <a:srgbClr val="003366"/>
                </a:solidFill>
                <a:ea typeface="隶书" panose="02010509060101010101" pitchFamily="49" charset="-122"/>
              </a:rPr>
              <a:t>C</a:t>
            </a:r>
            <a:r>
              <a:rPr lang="en-US" altLang="zh-CN" sz="2600" i="1" baseline="-25000">
                <a:solidFill>
                  <a:srgbClr val="003366"/>
                </a:solidFill>
                <a:ea typeface="隶书" panose="02010509060101010101" pitchFamily="49" charset="-122"/>
              </a:rPr>
              <a:t>l</a:t>
            </a:r>
            <a:r>
              <a:rPr lang="en-US" altLang="zh-CN" sz="2600" i="1" baseline="-25000">
                <a:solidFill>
                  <a:srgbClr val="003366"/>
                </a:solidFill>
                <a:ea typeface="隶书" panose="02010509060101010101" pitchFamily="49" charset="-122"/>
                <a:sym typeface="Symbol" panose="05050102010706020507" pitchFamily="18" charset="2"/>
              </a:rPr>
              <a:t></a:t>
            </a:r>
            <a:r>
              <a:rPr lang="en-US" altLang="zh-CN" sz="2600">
                <a:solidFill>
                  <a:srgbClr val="003366"/>
                </a:solidFill>
                <a:ea typeface="隶书" panose="02010509060101010101" pitchFamily="49" charset="-122"/>
                <a:sym typeface="Symbol" panose="05050102010706020507" pitchFamily="18" charset="2"/>
              </a:rPr>
              <a:t>&lt;0</a:t>
            </a:r>
            <a:r>
              <a:rPr lang="zh-CN" altLang="en-US" sz="2600">
                <a:solidFill>
                  <a:srgbClr val="003366"/>
                </a:solidFill>
                <a:ea typeface="隶书" panose="02010509060101010101" pitchFamily="49" charset="-122"/>
                <a:sym typeface="Symbol" panose="05050102010706020507" pitchFamily="18" charset="2"/>
              </a:rPr>
              <a:t>，稳定；</a:t>
            </a:r>
            <a:r>
              <a:rPr lang="en-US" altLang="zh-CN" sz="2600" i="1">
                <a:solidFill>
                  <a:srgbClr val="003366"/>
                </a:solidFill>
                <a:ea typeface="隶书" panose="02010509060101010101" pitchFamily="49" charset="-122"/>
              </a:rPr>
              <a:t>C</a:t>
            </a:r>
            <a:r>
              <a:rPr lang="en-US" altLang="zh-CN" sz="2600" i="1" baseline="-25000">
                <a:solidFill>
                  <a:srgbClr val="003366"/>
                </a:solidFill>
                <a:ea typeface="隶书" panose="02010509060101010101" pitchFamily="49" charset="-122"/>
              </a:rPr>
              <a:t>l</a:t>
            </a:r>
            <a:r>
              <a:rPr lang="en-US" altLang="zh-CN" sz="2600" i="1" baseline="-25000">
                <a:solidFill>
                  <a:srgbClr val="003366"/>
                </a:solidFill>
                <a:ea typeface="隶书" panose="02010509060101010101" pitchFamily="49" charset="-122"/>
                <a:sym typeface="Symbol" panose="05050102010706020507" pitchFamily="18" charset="2"/>
              </a:rPr>
              <a:t></a:t>
            </a:r>
            <a:r>
              <a:rPr lang="zh-CN" altLang="en-US" sz="2600">
                <a:solidFill>
                  <a:srgbClr val="003366"/>
                </a:solidFill>
                <a:ea typeface="隶书" panose="02010509060101010101" pitchFamily="49" charset="-122"/>
                <a:sym typeface="Symbol" panose="05050102010706020507" pitchFamily="18" charset="2"/>
              </a:rPr>
              <a:t>过大，操纵性差。</a:t>
            </a:r>
            <a:endParaRPr lang="en-US" altLang="zh-CN" sz="2600">
              <a:solidFill>
                <a:srgbClr val="003366"/>
              </a:solidFill>
              <a:ea typeface="隶书" panose="02010509060101010101" pitchFamily="49" charset="-122"/>
              <a:sym typeface="Symbol" panose="05050102010706020507" pitchFamily="18" charset="2"/>
            </a:endParaRPr>
          </a:p>
          <a:p>
            <a:pPr marL="469900" indent="-469900" eaLnBrk="1" hangingPunct="1"/>
            <a:r>
              <a:rPr lang="zh-CN" altLang="en-US" sz="2600">
                <a:solidFill>
                  <a:srgbClr val="990000"/>
                </a:solidFill>
                <a:ea typeface="隶书" panose="02010509060101010101" pitchFamily="49" charset="-122"/>
              </a:rPr>
              <a:t>箭形机翼往往有下反角</a:t>
            </a:r>
            <a:r>
              <a:rPr lang="zh-CN" altLang="en-US">
                <a:solidFill>
                  <a:srgbClr val="990000"/>
                </a:solidFill>
              </a:rPr>
              <a:t> </a:t>
            </a:r>
            <a:r>
              <a:rPr lang="zh-CN" altLang="en-US" sz="2200">
                <a:solidFill>
                  <a:srgbClr val="990000"/>
                </a:solidFill>
                <a:latin typeface="隶书" panose="02010509060101010101" pitchFamily="49" charset="-122"/>
                <a:ea typeface="隶书" panose="02010509060101010101" pitchFamily="49" charset="-122"/>
              </a:rPr>
              <a:t>  </a:t>
            </a:r>
          </a:p>
        </p:txBody>
      </p:sp>
      <p:sp>
        <p:nvSpPr>
          <p:cNvPr id="60420" name="Rectangle 11">
            <a:extLst>
              <a:ext uri="{FF2B5EF4-FFF2-40B4-BE49-F238E27FC236}">
                <a16:creationId xmlns:a16="http://schemas.microsoft.com/office/drawing/2014/main" id="{68FA0226-4C62-3731-B2CC-12A3EF34AD9D}"/>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0421" name="Picture 10">
            <a:extLst>
              <a:ext uri="{FF2B5EF4-FFF2-40B4-BE49-F238E27FC236}">
                <a16:creationId xmlns:a16="http://schemas.microsoft.com/office/drawing/2014/main" id="{B493E377-8530-AA40-D548-E2122D52C94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1425" y="1984375"/>
            <a:ext cx="15001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13">
            <a:extLst>
              <a:ext uri="{FF2B5EF4-FFF2-40B4-BE49-F238E27FC236}">
                <a16:creationId xmlns:a16="http://schemas.microsoft.com/office/drawing/2014/main" id="{AD4224C7-AEFC-4E8A-4C6C-ABDBEE7B08D3}"/>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0423" name="Picture 12">
            <a:extLst>
              <a:ext uri="{FF2B5EF4-FFF2-40B4-BE49-F238E27FC236}">
                <a16:creationId xmlns:a16="http://schemas.microsoft.com/office/drawing/2014/main" id="{68122AC2-23E3-A954-3B19-0F3FFDD8961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38725" y="2474913"/>
            <a:ext cx="15001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Rectangle 15">
            <a:extLst>
              <a:ext uri="{FF2B5EF4-FFF2-40B4-BE49-F238E27FC236}">
                <a16:creationId xmlns:a16="http://schemas.microsoft.com/office/drawing/2014/main" id="{C2C89FC5-E0F1-3345-CBA2-DC2B8578B5EA}"/>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0425" name="Picture 14">
            <a:extLst>
              <a:ext uri="{FF2B5EF4-FFF2-40B4-BE49-F238E27FC236}">
                <a16:creationId xmlns:a16="http://schemas.microsoft.com/office/drawing/2014/main" id="{0D36E9C9-EC5C-7C57-C1C7-9EB933363E6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51425" y="2900363"/>
            <a:ext cx="150018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Rectangle 17">
            <a:extLst>
              <a:ext uri="{FF2B5EF4-FFF2-40B4-BE49-F238E27FC236}">
                <a16:creationId xmlns:a16="http://schemas.microsoft.com/office/drawing/2014/main" id="{27983B2A-5B17-3C3F-FE5C-49731E6D68AB}"/>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0427" name="Picture 16">
            <a:extLst>
              <a:ext uri="{FF2B5EF4-FFF2-40B4-BE49-F238E27FC236}">
                <a16:creationId xmlns:a16="http://schemas.microsoft.com/office/drawing/2014/main" id="{EAEFB855-76B9-E135-670E-D5BD7F7496F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3500" y="3413125"/>
            <a:ext cx="14795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8" name="Rectangle 19">
            <a:extLst>
              <a:ext uri="{FF2B5EF4-FFF2-40B4-BE49-F238E27FC236}">
                <a16:creationId xmlns:a16="http://schemas.microsoft.com/office/drawing/2014/main" id="{51E03B4B-5585-054D-41A8-7EDF3986F15A}"/>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grpSp>
        <p:nvGrpSpPr>
          <p:cNvPr id="60429" name="Group 22">
            <a:extLst>
              <a:ext uri="{FF2B5EF4-FFF2-40B4-BE49-F238E27FC236}">
                <a16:creationId xmlns:a16="http://schemas.microsoft.com/office/drawing/2014/main" id="{C10E4A72-5B27-0234-24CF-6A3E193952C7}"/>
              </a:ext>
            </a:extLst>
          </p:cNvPr>
          <p:cNvGrpSpPr>
            <a:grpSpLocks/>
          </p:cNvGrpSpPr>
          <p:nvPr/>
        </p:nvGrpSpPr>
        <p:grpSpPr bwMode="auto">
          <a:xfrm>
            <a:off x="6084888" y="4598988"/>
            <a:ext cx="3024187" cy="2359025"/>
            <a:chOff x="3735" y="2340"/>
            <a:chExt cx="1905" cy="1486"/>
          </a:xfrm>
        </p:grpSpPr>
        <p:pic>
          <p:nvPicPr>
            <p:cNvPr id="60430" name="Picture 4">
              <a:extLst>
                <a:ext uri="{FF2B5EF4-FFF2-40B4-BE49-F238E27FC236}">
                  <a16:creationId xmlns:a16="http://schemas.microsoft.com/office/drawing/2014/main" id="{749E3970-DAEA-111A-6751-B69B1B12B6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5" y="2340"/>
              <a:ext cx="1905" cy="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箭头连接符 16">
              <a:extLst>
                <a:ext uri="{FF2B5EF4-FFF2-40B4-BE49-F238E27FC236}">
                  <a16:creationId xmlns:a16="http://schemas.microsoft.com/office/drawing/2014/main" id="{EF2FD07E-D977-47B4-B61C-4D76EA43D5DB}"/>
                </a:ext>
              </a:extLst>
            </p:cNvPr>
            <p:cNvCxnSpPr/>
            <p:nvPr/>
          </p:nvCxnSpPr>
          <p:spPr>
            <a:xfrm rot="10800000" flipV="1">
              <a:off x="5040" y="2475"/>
              <a:ext cx="450" cy="36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直接箭头连接符 18">
              <a:extLst>
                <a:ext uri="{FF2B5EF4-FFF2-40B4-BE49-F238E27FC236}">
                  <a16:creationId xmlns:a16="http://schemas.microsoft.com/office/drawing/2014/main" id="{CFD777EA-6708-93A7-8CF5-B709FF70E85D}"/>
                </a:ext>
              </a:extLst>
            </p:cNvPr>
            <p:cNvCxnSpPr/>
            <p:nvPr/>
          </p:nvCxnSpPr>
          <p:spPr>
            <a:xfrm rot="16200000" flipH="1">
              <a:off x="4365" y="2430"/>
              <a:ext cx="180" cy="1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 name="直接箭头连接符 2">
              <a:extLst>
                <a:ext uri="{FF2B5EF4-FFF2-40B4-BE49-F238E27FC236}">
                  <a16:creationId xmlns:a16="http://schemas.microsoft.com/office/drawing/2014/main" id="{F7F02FF9-1DA6-F74F-FB00-8CBA5D030259}"/>
                </a:ext>
              </a:extLst>
            </p:cNvPr>
            <p:cNvCxnSpPr/>
            <p:nvPr/>
          </p:nvCxnSpPr>
          <p:spPr>
            <a:xfrm flipH="1">
              <a:off x="5263" y="2506"/>
              <a:ext cx="225" cy="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7495E4D-FBFC-9412-4F75-E574C9B476B7}"/>
                </a:ext>
              </a:extLst>
            </p:cNvPr>
            <p:cNvCxnSpPr/>
            <p:nvPr/>
          </p:nvCxnSpPr>
          <p:spPr>
            <a:xfrm flipH="1">
              <a:off x="4150" y="2467"/>
              <a:ext cx="197" cy="616"/>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828AD10-1996-9F9D-47AF-988B016EBCF8}"/>
                </a:ext>
              </a:extLst>
            </p:cNvPr>
            <p:cNvCxnSpPr/>
            <p:nvPr/>
          </p:nvCxnSpPr>
          <p:spPr>
            <a:xfrm flipH="1">
              <a:off x="5488" y="2511"/>
              <a:ext cx="2" cy="42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8F925E8-3866-E565-66DD-BF4A0C143A68}"/>
                </a:ext>
              </a:extLst>
            </p:cNvPr>
            <p:cNvCxnSpPr/>
            <p:nvPr/>
          </p:nvCxnSpPr>
          <p:spPr>
            <a:xfrm flipH="1">
              <a:off x="4347" y="2467"/>
              <a:ext cx="3" cy="325"/>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4AADCAD-055F-7126-74B9-E9B7D9C5A567}"/>
              </a:ext>
            </a:extLst>
          </p:cNvPr>
          <p:cNvSpPr>
            <a:spLocks noGrp="1" noChangeArrowheads="1"/>
          </p:cNvSpPr>
          <p:nvPr>
            <p:ph type="title" idx="4294967295"/>
          </p:nvPr>
        </p:nvSpPr>
        <p:spPr>
          <a:xfrm>
            <a:off x="1150938" y="549275"/>
            <a:ext cx="7793037" cy="654050"/>
          </a:xfrm>
        </p:spPr>
        <p:txBody>
          <a:bodyPr/>
          <a:lstStyle/>
          <a:p>
            <a:pPr eaLnBrk="1" hangingPunct="1"/>
            <a:r>
              <a:rPr lang="en-US" altLang="zh-CN" sz="3400">
                <a:solidFill>
                  <a:srgbClr val="996600"/>
                </a:solidFill>
                <a:latin typeface="隶书" panose="02010509060101010101" pitchFamily="49" charset="-122"/>
                <a:ea typeface="隶书" panose="02010509060101010101" pitchFamily="49" charset="-122"/>
              </a:rPr>
              <a:t>4)</a:t>
            </a:r>
            <a:r>
              <a:rPr lang="zh-CN" altLang="en-US" sz="3400">
                <a:solidFill>
                  <a:srgbClr val="996600"/>
                </a:solidFill>
                <a:latin typeface="隶书" panose="02010509060101010101" pitchFamily="49" charset="-122"/>
                <a:ea typeface="隶书" panose="02010509060101010101" pitchFamily="49" charset="-122"/>
              </a:rPr>
              <a:t>机翼机身气动干扰的作用</a:t>
            </a:r>
          </a:p>
        </p:txBody>
      </p:sp>
      <p:sp>
        <p:nvSpPr>
          <p:cNvPr id="61443" name="Rectangle 3">
            <a:extLst>
              <a:ext uri="{FF2B5EF4-FFF2-40B4-BE49-F238E27FC236}">
                <a16:creationId xmlns:a16="http://schemas.microsoft.com/office/drawing/2014/main" id="{5C01485B-DB90-B321-9233-A1CAD761F16C}"/>
              </a:ext>
            </a:extLst>
          </p:cNvPr>
          <p:cNvSpPr>
            <a:spLocks noGrp="1" noChangeArrowheads="1"/>
          </p:cNvSpPr>
          <p:nvPr>
            <p:ph type="body" idx="4294967295"/>
          </p:nvPr>
        </p:nvSpPr>
        <p:spPr>
          <a:xfrm>
            <a:off x="107950" y="1485900"/>
            <a:ext cx="8893175" cy="5616575"/>
          </a:xfrm>
        </p:spPr>
        <p:txBody>
          <a:bodyPr/>
          <a:lstStyle/>
          <a:p>
            <a:pPr marL="469900" indent="-469900" eaLnBrk="1" hangingPunct="1"/>
            <a:r>
              <a:rPr lang="en-US" altLang="zh-CN" sz="2800" i="1">
                <a:solidFill>
                  <a:srgbClr val="003366"/>
                </a:solidFill>
                <a:latin typeface="宋体" panose="02010600030101010101" pitchFamily="2" charset="-122"/>
                <a:sym typeface="Symbol" panose="05050102010706020507" pitchFamily="18" charset="2"/>
              </a:rPr>
              <a:t>&gt;</a:t>
            </a:r>
            <a:r>
              <a:rPr lang="en-US" altLang="zh-CN" sz="2800">
                <a:solidFill>
                  <a:srgbClr val="003366"/>
                </a:solidFill>
                <a:latin typeface="宋体" panose="02010600030101010101" pitchFamily="2" charset="-122"/>
                <a:sym typeface="Symbol" panose="05050102010706020507" pitchFamily="18" charset="2"/>
              </a:rPr>
              <a:t>0</a:t>
            </a:r>
            <a:r>
              <a:rPr lang="zh-CN" altLang="en-US" sz="2800">
                <a:solidFill>
                  <a:srgbClr val="003366"/>
                </a:solidFill>
                <a:latin typeface="宋体" panose="02010600030101010101" pitchFamily="2" charset="-122"/>
                <a:sym typeface="Symbol" panose="05050102010706020507" pitchFamily="18" charset="2"/>
              </a:rPr>
              <a:t>时，上单翼飞机翼身连接处的右侧，因气流受阻使压力增加，左侧气流因有分离旋涡而使压力降低。</a:t>
            </a:r>
          </a:p>
          <a:p>
            <a:pPr marL="469900" indent="-469900" eaLnBrk="1" hangingPunct="1"/>
            <a:r>
              <a:rPr lang="zh-CN" altLang="en-US" sz="2800">
                <a:solidFill>
                  <a:srgbClr val="003366"/>
                </a:solidFill>
                <a:latin typeface="宋体" panose="02010600030101010101" pitchFamily="2" charset="-122"/>
                <a:sym typeface="Symbol" panose="05050102010706020507" pitchFamily="18" charset="2"/>
              </a:rPr>
              <a:t>绕流机身的气流使靠近机身右翼根部的迎角增加，左翼根部的迎角减小，两种因素都产生</a:t>
            </a:r>
            <a:r>
              <a:rPr lang="zh-CN" altLang="en-US" sz="2800">
                <a:solidFill>
                  <a:srgbClr val="FF0000"/>
                </a:solidFill>
                <a:latin typeface="宋体" panose="02010600030101010101" pitchFamily="2" charset="-122"/>
                <a:sym typeface="Symbol" panose="05050102010706020507" pitchFamily="18" charset="2"/>
              </a:rPr>
              <a:t>负滚转力矩</a:t>
            </a:r>
            <a:r>
              <a:rPr lang="zh-CN" altLang="en-US" sz="2800">
                <a:solidFill>
                  <a:srgbClr val="003366"/>
                </a:solidFill>
                <a:latin typeface="宋体" panose="02010600030101010101" pitchFamily="2" charset="-122"/>
                <a:sym typeface="Symbol" panose="05050102010706020507" pitchFamily="18" charset="2"/>
              </a:rPr>
              <a:t> </a:t>
            </a:r>
          </a:p>
          <a:p>
            <a:pPr marL="469900" indent="-469900" eaLnBrk="1" hangingPunct="1"/>
            <a:r>
              <a:rPr lang="zh-CN" altLang="en-US" sz="2800">
                <a:solidFill>
                  <a:srgbClr val="990000"/>
                </a:solidFill>
                <a:latin typeface="宋体" panose="02010600030101010101" pitchFamily="2" charset="-122"/>
                <a:sym typeface="Symbol" panose="05050102010706020507" pitchFamily="18" charset="2"/>
              </a:rPr>
              <a:t>中单翼飞机的此项气流干扰效果很小，可忽略不计 </a:t>
            </a:r>
            <a:endParaRPr lang="en-US" altLang="zh-CN" sz="2800">
              <a:solidFill>
                <a:srgbClr val="003366"/>
              </a:solidFill>
              <a:latin typeface="宋体" panose="02010600030101010101" pitchFamily="2" charset="-122"/>
              <a:sym typeface="Symbol" panose="05050102010706020507" pitchFamily="18" charset="2"/>
            </a:endParaRPr>
          </a:p>
        </p:txBody>
      </p:sp>
      <p:pic>
        <p:nvPicPr>
          <p:cNvPr id="61444" name="Picture 4">
            <a:extLst>
              <a:ext uri="{FF2B5EF4-FFF2-40B4-BE49-F238E27FC236}">
                <a16:creationId xmlns:a16="http://schemas.microsoft.com/office/drawing/2014/main" id="{8CF6BBFB-E0D5-1C2F-9BC6-0619052F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4437063"/>
            <a:ext cx="4787900"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
            <a:extLst>
              <a:ext uri="{FF2B5EF4-FFF2-40B4-BE49-F238E27FC236}">
                <a16:creationId xmlns:a16="http://schemas.microsoft.com/office/drawing/2014/main" id="{0BC6D921-E302-B831-DD6A-A5795414E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759325"/>
            <a:ext cx="45720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2">
            <a:extLst>
              <a:ext uri="{FF2B5EF4-FFF2-40B4-BE49-F238E27FC236}">
                <a16:creationId xmlns:a16="http://schemas.microsoft.com/office/drawing/2014/main" id="{FFCCC1EB-F401-F6B0-C762-ADBCDBCA56DD}"/>
              </a:ext>
            </a:extLst>
          </p:cNvPr>
          <p:cNvSpPr>
            <a:spLocks noGrp="1" noChangeArrowheads="1"/>
          </p:cNvSpPr>
          <p:nvPr>
            <p:ph type="title" idx="4294967295"/>
          </p:nvPr>
        </p:nvSpPr>
        <p:spPr>
          <a:xfrm>
            <a:off x="1150938" y="490538"/>
            <a:ext cx="7793037" cy="777875"/>
          </a:xfrm>
        </p:spPr>
        <p:txBody>
          <a:bodyPr/>
          <a:lstStyle/>
          <a:p>
            <a:pPr eaLnBrk="1" hangingPunct="1"/>
            <a:r>
              <a:rPr lang="zh-CN" altLang="en-US" sz="3800">
                <a:solidFill>
                  <a:srgbClr val="C00000"/>
                </a:solidFill>
                <a:latin typeface="华文中宋" panose="02010600040101010101" pitchFamily="2" charset="-122"/>
                <a:ea typeface="华文中宋" panose="02010600040101010101" pitchFamily="2" charset="-122"/>
              </a:rPr>
              <a:t>飞机横滚静稳定性的意义 </a:t>
            </a:r>
          </a:p>
        </p:txBody>
      </p:sp>
      <p:sp>
        <p:nvSpPr>
          <p:cNvPr id="62468" name="Rectangle 3">
            <a:extLst>
              <a:ext uri="{FF2B5EF4-FFF2-40B4-BE49-F238E27FC236}">
                <a16:creationId xmlns:a16="http://schemas.microsoft.com/office/drawing/2014/main" id="{ADEEE66D-118A-79B4-9ED1-DB1CC0E4D03A}"/>
              </a:ext>
            </a:extLst>
          </p:cNvPr>
          <p:cNvSpPr>
            <a:spLocks noGrp="1" noChangeArrowheads="1"/>
          </p:cNvSpPr>
          <p:nvPr>
            <p:ph type="body" idx="4294967295"/>
          </p:nvPr>
        </p:nvSpPr>
        <p:spPr>
          <a:xfrm>
            <a:off x="396875" y="1484313"/>
            <a:ext cx="8496300" cy="4826000"/>
          </a:xfrm>
        </p:spPr>
        <p:txBody>
          <a:bodyPr/>
          <a:lstStyle/>
          <a:p>
            <a:pPr marL="469900" indent="-469900" eaLnBrk="1" hangingPunct="1">
              <a:lnSpc>
                <a:spcPct val="90000"/>
              </a:lnSpc>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全机的</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C</a:t>
            </a:r>
            <a:r>
              <a:rPr lang="en-US" altLang="zh-CN" sz="2600" i="1" baseline="-25000">
                <a:solidFill>
                  <a:srgbClr val="003366"/>
                </a:solidFill>
                <a:latin typeface="隶书" panose="02010509060101010101" pitchFamily="49" charset="-122"/>
                <a:ea typeface="隶书" panose="02010509060101010101" pitchFamily="49" charset="-122"/>
                <a:sym typeface="Symbol" panose="05050102010706020507" pitchFamily="18" charset="2"/>
              </a:rPr>
              <a:t>l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为上述各项作用的总和，称为飞机</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横滚静稳定导数</a:t>
            </a:r>
          </a:p>
          <a:p>
            <a:pPr marL="469900" indent="-469900" eaLnBrk="1" hangingPunct="1">
              <a:lnSpc>
                <a:spcPct val="90000"/>
              </a:lnSpc>
            </a:pPr>
            <a:endPar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90000"/>
              </a:lnSpc>
              <a:buFont typeface="Wingdings" panose="05000000000000000000" pitchFamily="2" charset="2"/>
              <a:buNone/>
            </a:pPr>
            <a:r>
              <a:rPr lang="zh-CN" altLang="en-US" sz="2400">
                <a:solidFill>
                  <a:srgbClr val="003366"/>
                </a:solidFill>
                <a:latin typeface="隶书" panose="02010509060101010101" pitchFamily="49" charset="-122"/>
                <a:ea typeface="隶书" panose="02010509060101010101" pitchFamily="49" charset="-122"/>
                <a:sym typeface="Symbol" panose="05050102010706020507" pitchFamily="18" charset="2"/>
              </a:rPr>
              <a:t>   式中</a:t>
            </a:r>
          </a:p>
          <a:p>
            <a:pPr marL="469900" indent="-469900" eaLnBrk="1" hangingPunct="1">
              <a:lnSpc>
                <a:spcPct val="90000"/>
              </a:lnSpc>
            </a:pPr>
            <a:r>
              <a:rPr lang="zh-CN" altLang="en-US" sz="2600">
                <a:solidFill>
                  <a:srgbClr val="003366"/>
                </a:solidFill>
                <a:ea typeface="隶书" panose="02010509060101010101" pitchFamily="49" charset="-122"/>
              </a:rPr>
              <a:t>飞行方向从纸面垂直向外。平衡时升力</a:t>
            </a:r>
            <a:r>
              <a:rPr lang="en-US" altLang="zh-CN" sz="2600" i="1">
                <a:solidFill>
                  <a:srgbClr val="003366"/>
                </a:solidFill>
                <a:ea typeface="隶书" panose="02010509060101010101" pitchFamily="49" charset="-122"/>
              </a:rPr>
              <a:t>L=</a:t>
            </a:r>
            <a:r>
              <a:rPr lang="zh-CN" altLang="en-US" sz="2600">
                <a:solidFill>
                  <a:srgbClr val="003366"/>
                </a:solidFill>
                <a:ea typeface="隶书" panose="02010509060101010101" pitchFamily="49" charset="-122"/>
              </a:rPr>
              <a:t>重力</a:t>
            </a:r>
            <a:r>
              <a:rPr lang="en-US" altLang="zh-CN" sz="2600" i="1">
                <a:solidFill>
                  <a:srgbClr val="003366"/>
                </a:solidFill>
                <a:ea typeface="隶书" panose="02010509060101010101" pitchFamily="49" charset="-122"/>
              </a:rPr>
              <a:t>G</a:t>
            </a:r>
          </a:p>
          <a:p>
            <a:pPr marL="469900" indent="-469900" eaLnBrk="1" hangingPunct="1">
              <a:lnSpc>
                <a:spcPct val="90000"/>
              </a:lnSpc>
            </a:pPr>
            <a:r>
              <a:rPr lang="zh-CN" altLang="en-US" sz="2600">
                <a:solidFill>
                  <a:srgbClr val="003366"/>
                </a:solidFill>
                <a:ea typeface="隶书" panose="02010509060101010101" pitchFamily="49" charset="-122"/>
              </a:rPr>
              <a:t>设因某种干扰使飞机有滚转角</a:t>
            </a:r>
            <a:r>
              <a:rPr lang="en-US" altLang="zh-CN" sz="2600">
                <a:solidFill>
                  <a:srgbClr val="003366"/>
                </a:solidFill>
                <a:ea typeface="隶书" panose="02010509060101010101" pitchFamily="49" charset="-122"/>
              </a:rPr>
              <a:t>+</a:t>
            </a:r>
            <a:r>
              <a:rPr lang="en-US" altLang="zh-CN" sz="2600" i="1">
                <a:solidFill>
                  <a:srgbClr val="003366"/>
                </a:solidFill>
                <a:ea typeface="隶书" panose="02010509060101010101" pitchFamily="49" charset="-122"/>
                <a:sym typeface="Symbol" panose="05050102010706020507" pitchFamily="18" charset="2"/>
              </a:rPr>
              <a:t></a:t>
            </a:r>
            <a:r>
              <a:rPr lang="zh-CN" altLang="en-US" sz="2600" i="1">
                <a:solidFill>
                  <a:srgbClr val="003366"/>
                </a:solidFill>
                <a:ea typeface="隶书" panose="02010509060101010101" pitchFamily="49" charset="-122"/>
                <a:sym typeface="Symbol" panose="05050102010706020507" pitchFamily="18" charset="2"/>
              </a:rPr>
              <a:t>（右滚），</a:t>
            </a:r>
            <a:r>
              <a:rPr lang="en-US" altLang="zh-CN" sz="2600" i="1">
                <a:solidFill>
                  <a:srgbClr val="003366"/>
                </a:solidFill>
                <a:ea typeface="隶书" panose="02010509060101010101" pitchFamily="49" charset="-122"/>
                <a:sym typeface="Symbol" panose="05050102010706020507" pitchFamily="18" charset="2"/>
              </a:rPr>
              <a:t>  </a:t>
            </a:r>
            <a:r>
              <a:rPr lang="zh-CN" altLang="en-US" sz="2600">
                <a:solidFill>
                  <a:srgbClr val="003366"/>
                </a:solidFill>
                <a:ea typeface="隶书" panose="02010509060101010101" pitchFamily="49" charset="-122"/>
                <a:sym typeface="Symbol" panose="05050102010706020507" pitchFamily="18" charset="2"/>
              </a:rPr>
              <a:t>升力倾斜</a:t>
            </a:r>
          </a:p>
          <a:p>
            <a:pPr marL="469900" indent="-469900" eaLnBrk="1" hangingPunct="1">
              <a:lnSpc>
                <a:spcPct val="90000"/>
              </a:lnSpc>
            </a:pPr>
            <a:r>
              <a:rPr lang="zh-CN" altLang="en-US" sz="2600">
                <a:solidFill>
                  <a:srgbClr val="003366"/>
                </a:solidFill>
                <a:ea typeface="隶书" panose="02010509060101010101" pitchFamily="49" charset="-122"/>
                <a:sym typeface="Symbol" panose="05050102010706020507" pitchFamily="18" charset="2"/>
              </a:rPr>
              <a:t>升力与重力的合力形成附加侧力，使飞机向右侧滑，侧滑角</a:t>
            </a:r>
            <a:r>
              <a:rPr lang="zh-CN" altLang="en-US" sz="2600" i="1">
                <a:solidFill>
                  <a:srgbClr val="003366"/>
                </a:solidFill>
                <a:ea typeface="隶书" panose="02010509060101010101" pitchFamily="49" charset="-122"/>
                <a:sym typeface="Symbol" panose="05050102010706020507" pitchFamily="18" charset="2"/>
              </a:rPr>
              <a:t></a:t>
            </a:r>
            <a:r>
              <a:rPr lang="en-US" altLang="zh-CN" sz="2600" i="1">
                <a:solidFill>
                  <a:srgbClr val="003366"/>
                </a:solidFill>
                <a:ea typeface="隶书" panose="02010509060101010101" pitchFamily="49" charset="-122"/>
                <a:sym typeface="Symbol" panose="05050102010706020507" pitchFamily="18" charset="2"/>
              </a:rPr>
              <a:t>&gt;0;</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由于</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C</a:t>
            </a:r>
            <a:r>
              <a:rPr lang="en-US" altLang="zh-CN" sz="2600" i="1" baseline="-25000">
                <a:solidFill>
                  <a:srgbClr val="003366"/>
                </a:solidFill>
                <a:latin typeface="隶书" panose="02010509060101010101" pitchFamily="49" charset="-122"/>
                <a:ea typeface="隶书" panose="02010509060101010101" pitchFamily="49" charset="-122"/>
                <a:sym typeface="Symbol" panose="05050102010706020507" pitchFamily="18" charset="2"/>
              </a:rPr>
              <a:t>l</a:t>
            </a:r>
            <a:r>
              <a:rPr lang="en-US" altLang="zh-CN" sz="2600" i="1" baseline="-25000">
                <a:solidFill>
                  <a:srgbClr val="003366"/>
                </a:solidFill>
                <a:ea typeface="隶书" panose="02010509060101010101" pitchFamily="49" charset="-122"/>
                <a:sym typeface="Symbol" panose="05050102010706020507" pitchFamily="18" charset="2"/>
              </a:rPr>
              <a:t></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&lt;0</a:t>
            </a: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产生负的滚转力矩（左滚），使滚转角恢复到零</a:t>
            </a:r>
          </a:p>
          <a:p>
            <a:pPr marL="469900" indent="-469900" eaLnBrk="1" hangingPunct="1">
              <a:lnSpc>
                <a:spcPct val="90000"/>
              </a:lnSpc>
            </a:pPr>
            <a:r>
              <a:rPr lang="en-US" altLang="zh-CN" sz="2600" i="1">
                <a:solidFill>
                  <a:srgbClr val="FF0000"/>
                </a:solidFill>
                <a:latin typeface="隶书" panose="02010509060101010101" pitchFamily="49" charset="-122"/>
                <a:ea typeface="隶书" panose="02010509060101010101" pitchFamily="49" charset="-122"/>
                <a:sym typeface="Symbol" panose="05050102010706020507" pitchFamily="18" charset="2"/>
              </a:rPr>
              <a:t>C</a:t>
            </a:r>
            <a:r>
              <a:rPr lang="en-US" altLang="zh-CN" sz="2600" i="1" baseline="-25000">
                <a:solidFill>
                  <a:srgbClr val="FF0000"/>
                </a:solidFill>
                <a:latin typeface="隶书" panose="02010509060101010101" pitchFamily="49" charset="-122"/>
                <a:ea typeface="隶书" panose="02010509060101010101" pitchFamily="49" charset="-122"/>
                <a:sym typeface="Symbol" panose="05050102010706020507" pitchFamily="18" charset="2"/>
              </a:rPr>
              <a:t>l</a:t>
            </a:r>
            <a:r>
              <a:rPr lang="en-US" altLang="zh-CN" sz="2600" i="1" baseline="-25000">
                <a:solidFill>
                  <a:srgbClr val="FF0000"/>
                </a:solidFill>
                <a:ea typeface="隶书" panose="02010509060101010101" pitchFamily="49" charset="-122"/>
                <a:sym typeface="Symbol" panose="05050102010706020507" pitchFamily="18" charset="2"/>
              </a:rPr>
              <a:t></a:t>
            </a:r>
            <a:r>
              <a:rPr lang="zh-CN" altLang="en-US" sz="2600">
                <a:solidFill>
                  <a:srgbClr val="FF0000"/>
                </a:solidFill>
                <a:ea typeface="隶书" panose="02010509060101010101" pitchFamily="49" charset="-122"/>
                <a:sym typeface="Symbol" panose="05050102010706020507" pitchFamily="18" charset="2"/>
              </a:rPr>
              <a:t>为负</a:t>
            </a:r>
            <a:r>
              <a:rPr lang="zh-CN" altLang="en-US" sz="2600">
                <a:solidFill>
                  <a:srgbClr val="003366"/>
                </a:solidFill>
                <a:ea typeface="隶书" panose="02010509060101010101" pitchFamily="49" charset="-122"/>
                <a:sym typeface="Symbol" panose="05050102010706020507" pitchFamily="18" charset="2"/>
              </a:rPr>
              <a:t>，飞机具有</a:t>
            </a:r>
            <a:r>
              <a:rPr lang="zh-CN" altLang="en-US" sz="2600">
                <a:solidFill>
                  <a:srgbClr val="FF0000"/>
                </a:solidFill>
                <a:ea typeface="隶书" panose="02010509060101010101" pitchFamily="49" charset="-122"/>
                <a:sym typeface="Symbol" panose="05050102010706020507" pitchFamily="18" charset="2"/>
              </a:rPr>
              <a:t>横滚静稳定性</a:t>
            </a:r>
            <a:endParaRPr lang="zh-CN" altLang="en-US" sz="2600">
              <a:solidFill>
                <a:srgbClr val="FF0000"/>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90000"/>
              </a:lnSpc>
              <a:buFont typeface="Wingdings" panose="05000000000000000000" pitchFamily="2" charset="2"/>
              <a:buNone/>
            </a:pPr>
            <a:r>
              <a:rPr lang="zh-CN" altLang="en-US">
                <a:sym typeface="Symbol" panose="05050102010706020507" pitchFamily="18" charset="2"/>
              </a:rPr>
              <a:t>  </a:t>
            </a:r>
          </a:p>
        </p:txBody>
      </p:sp>
      <p:pic>
        <p:nvPicPr>
          <p:cNvPr id="62469" name="Picture 12">
            <a:extLst>
              <a:ext uri="{FF2B5EF4-FFF2-40B4-BE49-F238E27FC236}">
                <a16:creationId xmlns:a16="http://schemas.microsoft.com/office/drawing/2014/main" id="{26E066CB-6FE4-0596-2ECA-0C46AC72BA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675" y="1941513"/>
            <a:ext cx="302418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14">
            <a:extLst>
              <a:ext uri="{FF2B5EF4-FFF2-40B4-BE49-F238E27FC236}">
                <a16:creationId xmlns:a16="http://schemas.microsoft.com/office/drawing/2014/main" id="{3E2FAF5E-9ECF-6128-17D8-1BEE8A93B3C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675" y="2663825"/>
            <a:ext cx="20875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828833D-5C1D-3F6D-658A-B10A958824AB}"/>
              </a:ext>
            </a:extLst>
          </p:cNvPr>
          <p:cNvSpPr>
            <a:spLocks noGrp="1" noChangeArrowheads="1"/>
          </p:cNvSpPr>
          <p:nvPr>
            <p:ph type="title" idx="4294967295"/>
          </p:nvPr>
        </p:nvSpPr>
        <p:spPr>
          <a:xfrm>
            <a:off x="1108075" y="765175"/>
            <a:ext cx="8001000" cy="576263"/>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2.</a:t>
            </a:r>
            <a:r>
              <a:rPr lang="zh-CN" altLang="en-US" sz="3400">
                <a:solidFill>
                  <a:srgbClr val="006666"/>
                </a:solidFill>
                <a:latin typeface="华文中宋" panose="02010600040101010101" pitchFamily="2" charset="-122"/>
                <a:ea typeface="华文中宋" panose="02010600040101010101" pitchFamily="2" charset="-122"/>
              </a:rPr>
              <a:t>副翼偏转角</a:t>
            </a:r>
            <a:r>
              <a:rPr lang="zh-CN" altLang="en-US" sz="34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400" i="1" baseline="-25000">
                <a:solidFill>
                  <a:srgbClr val="006666"/>
                </a:solidFill>
                <a:latin typeface="华文中宋" panose="02010600040101010101" pitchFamily="2" charset="-122"/>
                <a:ea typeface="华文中宋" panose="02010600040101010101" pitchFamily="2" charset="-122"/>
                <a:sym typeface="Symbol" panose="05050102010706020507" pitchFamily="18" charset="2"/>
              </a:rPr>
              <a:t>a</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L</a:t>
            </a:r>
            <a:r>
              <a:rPr lang="en-US" altLang="zh-CN" sz="3400">
                <a:solidFill>
                  <a:srgbClr val="006666"/>
                </a:solidFill>
                <a:latin typeface="华文中宋" panose="02010600040101010101" pitchFamily="2" charset="-122"/>
                <a:ea typeface="华文中宋" panose="02010600040101010101" pitchFamily="2" charset="-122"/>
              </a:rPr>
              <a:t>—</a:t>
            </a:r>
            <a:r>
              <a:rPr lang="zh-CN" altLang="en-US" sz="3400">
                <a:solidFill>
                  <a:srgbClr val="990000"/>
                </a:solidFill>
                <a:latin typeface="华文中宋" panose="02010600040101010101" pitchFamily="2" charset="-122"/>
                <a:ea typeface="华文中宋" panose="02010600040101010101" pitchFamily="2" charset="-122"/>
              </a:rPr>
              <a:t>滚转控制力矩</a:t>
            </a:r>
            <a:r>
              <a:rPr lang="zh-CN" altLang="en-US" sz="4000">
                <a:solidFill>
                  <a:srgbClr val="990000"/>
                </a:solidFill>
                <a:latin typeface="华文中宋" panose="02010600040101010101" pitchFamily="2" charset="-122"/>
                <a:ea typeface="华文中宋" panose="02010600040101010101" pitchFamily="2" charset="-122"/>
              </a:rPr>
              <a:t> </a:t>
            </a:r>
          </a:p>
        </p:txBody>
      </p:sp>
      <p:sp>
        <p:nvSpPr>
          <p:cNvPr id="63491" name="Rectangle 3">
            <a:extLst>
              <a:ext uri="{FF2B5EF4-FFF2-40B4-BE49-F238E27FC236}">
                <a16:creationId xmlns:a16="http://schemas.microsoft.com/office/drawing/2014/main" id="{28EEBAA4-0F99-8555-41EB-9D2B41E6898E}"/>
              </a:ext>
            </a:extLst>
          </p:cNvPr>
          <p:cNvSpPr>
            <a:spLocks noGrp="1" noChangeArrowheads="1"/>
          </p:cNvSpPr>
          <p:nvPr>
            <p:ph type="body" idx="4294967295"/>
          </p:nvPr>
        </p:nvSpPr>
        <p:spPr>
          <a:xfrm>
            <a:off x="539750" y="1465263"/>
            <a:ext cx="8001000" cy="4987925"/>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副翼正偏转时</a:t>
            </a:r>
            <a:r>
              <a:rPr lang="en-US" altLang="zh-CN" sz="2600">
                <a:solidFill>
                  <a:srgbClr val="003366"/>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右副翼后缘下偏，同时左副翼后缘上偏</a:t>
            </a:r>
            <a:r>
              <a:rPr lang="en-US" altLang="zh-CN" sz="2600">
                <a:solidFill>
                  <a:srgbClr val="003366"/>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，右翼升力增大，左翼升力减小，产生的滚转力矩</a:t>
            </a:r>
            <a:r>
              <a:rPr lang="en-US" altLang="zh-CN" sz="2600" i="1">
                <a:solidFill>
                  <a:srgbClr val="003366"/>
                </a:solidFill>
                <a:latin typeface="隶书" panose="02010509060101010101" pitchFamily="49" charset="-122"/>
                <a:ea typeface="隶书" panose="02010509060101010101" pitchFamily="49" charset="-122"/>
              </a:rPr>
              <a:t>L</a:t>
            </a:r>
            <a:r>
              <a:rPr lang="zh-CN" altLang="en-US" sz="2600">
                <a:solidFill>
                  <a:srgbClr val="003366"/>
                </a:solidFill>
                <a:latin typeface="隶书" panose="02010509060101010101" pitchFamily="49" charset="-122"/>
                <a:ea typeface="隶书" panose="02010509060101010101" pitchFamily="49" charset="-122"/>
              </a:rPr>
              <a:t>为负值，写为</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a:t>
            </a:r>
          </a:p>
          <a:p>
            <a:pPr marL="469900" indent="-469900" eaLnBrk="1" hangingPunct="1">
              <a:buFont typeface="Wingdings" panose="05000000000000000000" pitchFamily="2" charset="2"/>
              <a:buNone/>
            </a:pPr>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rPr>
              <a:t>   </a:t>
            </a:r>
            <a:r>
              <a:rPr lang="zh-CN" altLang="en-US" sz="2600">
                <a:solidFill>
                  <a:srgbClr val="003366"/>
                </a:solidFill>
                <a:latin typeface="隶书" panose="02010509060101010101" pitchFamily="49" charset="-122"/>
                <a:ea typeface="隶书" panose="02010509060101010101" pitchFamily="49" charset="-122"/>
              </a:rPr>
              <a:t>式中：            </a:t>
            </a:r>
            <a:r>
              <a:rPr lang="en-US" altLang="zh-CN" sz="2600">
                <a:solidFill>
                  <a:srgbClr val="990000"/>
                </a:solidFill>
                <a:latin typeface="隶书" panose="02010509060101010101" pitchFamily="49" charset="-122"/>
                <a:ea typeface="隶书" panose="02010509060101010101" pitchFamily="49" charset="-122"/>
              </a:rPr>
              <a:t>—</a:t>
            </a:r>
            <a:r>
              <a:rPr lang="zh-CN" altLang="en-US" sz="2600">
                <a:solidFill>
                  <a:srgbClr val="990000"/>
                </a:solidFill>
                <a:latin typeface="隶书" panose="02010509060101010101" pitchFamily="49" charset="-122"/>
                <a:ea typeface="隶书" panose="02010509060101010101" pitchFamily="49" charset="-122"/>
              </a:rPr>
              <a:t> 滚转操纵导数</a:t>
            </a:r>
            <a:r>
              <a:rPr lang="zh-CN" altLang="en-US" sz="2600">
                <a:solidFill>
                  <a:srgbClr val="003366"/>
                </a:solidFill>
                <a:latin typeface="隶书" panose="02010509060101010101" pitchFamily="49" charset="-122"/>
                <a:ea typeface="隶书" panose="02010509060101010101" pitchFamily="49" charset="-122"/>
              </a:rPr>
              <a:t> </a:t>
            </a:r>
          </a:p>
          <a:p>
            <a:pPr marL="469900" indent="-469900" eaLnBrk="1" hangingPunct="1">
              <a:buFont typeface="Wingdings" panose="05000000000000000000" pitchFamily="2" charset="2"/>
              <a:buNone/>
            </a:pPr>
            <a:endParaRPr lang="en-US" altLang="zh-CN"/>
          </a:p>
        </p:txBody>
      </p:sp>
      <p:sp>
        <p:nvSpPr>
          <p:cNvPr id="63492" name="Rectangle 9">
            <a:extLst>
              <a:ext uri="{FF2B5EF4-FFF2-40B4-BE49-F238E27FC236}">
                <a16:creationId xmlns:a16="http://schemas.microsoft.com/office/drawing/2014/main" id="{55C430AD-6276-7032-9AA0-91FA3D9474DE}"/>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3" name="Rectangle 12">
            <a:extLst>
              <a:ext uri="{FF2B5EF4-FFF2-40B4-BE49-F238E27FC236}">
                <a16:creationId xmlns:a16="http://schemas.microsoft.com/office/drawing/2014/main" id="{27A99194-BE21-B990-EA81-41D1B4CB6B5B}"/>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4" name="Rectangle 15">
            <a:extLst>
              <a:ext uri="{FF2B5EF4-FFF2-40B4-BE49-F238E27FC236}">
                <a16:creationId xmlns:a16="http://schemas.microsoft.com/office/drawing/2014/main" id="{2F88107F-94A7-7EDD-03C4-E742C6747A64}"/>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5" name="Rectangle 18">
            <a:extLst>
              <a:ext uri="{FF2B5EF4-FFF2-40B4-BE49-F238E27FC236}">
                <a16:creationId xmlns:a16="http://schemas.microsoft.com/office/drawing/2014/main" id="{E2A9515C-E991-45E5-9DF4-20C8A05F7113}"/>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6" name="Rectangle 21">
            <a:extLst>
              <a:ext uri="{FF2B5EF4-FFF2-40B4-BE49-F238E27FC236}">
                <a16:creationId xmlns:a16="http://schemas.microsoft.com/office/drawing/2014/main" id="{06F31CDC-4167-E09D-D632-10374CDE977B}"/>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7" name="Rectangle 24">
            <a:extLst>
              <a:ext uri="{FF2B5EF4-FFF2-40B4-BE49-F238E27FC236}">
                <a16:creationId xmlns:a16="http://schemas.microsoft.com/office/drawing/2014/main" id="{A0C403E6-9839-FE31-4F36-3ED56C3AE356}"/>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63498" name="Rectangle 27">
            <a:extLst>
              <a:ext uri="{FF2B5EF4-FFF2-40B4-BE49-F238E27FC236}">
                <a16:creationId xmlns:a16="http://schemas.microsoft.com/office/drawing/2014/main" id="{1E5F5175-1D8A-66CC-CF55-9FE8719BBEA6}"/>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3499" name="Picture 26">
            <a:extLst>
              <a:ext uri="{FF2B5EF4-FFF2-40B4-BE49-F238E27FC236}">
                <a16:creationId xmlns:a16="http://schemas.microsoft.com/office/drawing/2014/main" id="{4CBB3EF4-D2AB-15AF-BCDB-D2080A52074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0338" y="2852738"/>
            <a:ext cx="33750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0" name="Rectangle 30">
            <a:extLst>
              <a:ext uri="{FF2B5EF4-FFF2-40B4-BE49-F238E27FC236}">
                <a16:creationId xmlns:a16="http://schemas.microsoft.com/office/drawing/2014/main" id="{8F40A9DC-821B-F01C-945B-86B3D17A8F31}"/>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63501" name="Picture 29">
            <a:extLst>
              <a:ext uri="{FF2B5EF4-FFF2-40B4-BE49-F238E27FC236}">
                <a16:creationId xmlns:a16="http://schemas.microsoft.com/office/drawing/2014/main" id="{F01499AC-CC23-4394-687A-2BDFB19E3F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613" y="3716338"/>
            <a:ext cx="208756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679B535-4511-F5A1-BFCF-CD9EC11C5483}"/>
              </a:ext>
            </a:extLst>
          </p:cNvPr>
          <p:cNvSpPr>
            <a:spLocks noGrp="1" noChangeArrowheads="1"/>
          </p:cNvSpPr>
          <p:nvPr>
            <p:ph type="title" idx="4294967295"/>
          </p:nvPr>
        </p:nvSpPr>
        <p:spPr>
          <a:xfrm>
            <a:off x="1108075" y="765175"/>
            <a:ext cx="8001000" cy="576263"/>
          </a:xfrm>
        </p:spPr>
        <p:txBody>
          <a:bodyPr/>
          <a:lstStyle/>
          <a:p>
            <a:pPr eaLnBrk="1" hangingPunct="1"/>
            <a:r>
              <a:rPr lang="en-US" altLang="zh-CN" sz="3200">
                <a:solidFill>
                  <a:srgbClr val="006666"/>
                </a:solidFill>
                <a:latin typeface="华文中宋" panose="02010600040101010101" pitchFamily="2" charset="-122"/>
                <a:ea typeface="华文中宋" panose="02010600040101010101" pitchFamily="2" charset="-122"/>
              </a:rPr>
              <a:t>3.</a:t>
            </a:r>
            <a:r>
              <a:rPr lang="zh-CN" altLang="en-US" sz="3200">
                <a:solidFill>
                  <a:srgbClr val="006666"/>
                </a:solidFill>
                <a:latin typeface="华文中宋" panose="02010600040101010101" pitchFamily="2" charset="-122"/>
                <a:ea typeface="华文中宋" panose="02010600040101010101" pitchFamily="2" charset="-122"/>
              </a:rPr>
              <a:t>方向舵偏转角</a:t>
            </a:r>
            <a:r>
              <a:rPr lang="zh-CN" altLang="en-US" sz="32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200" i="1" baseline="-25000">
                <a:solidFill>
                  <a:srgbClr val="006666"/>
                </a:solidFill>
                <a:latin typeface="华文中宋" panose="02010600040101010101" pitchFamily="2" charset="-122"/>
                <a:ea typeface="华文中宋" panose="02010600040101010101" pitchFamily="2" charset="-122"/>
                <a:sym typeface="Symbol" panose="05050102010706020507" pitchFamily="18" charset="2"/>
              </a:rPr>
              <a:t>r</a:t>
            </a:r>
            <a:r>
              <a:rPr lang="zh-CN" altLang="en-US" sz="3200">
                <a:solidFill>
                  <a:srgbClr val="006666"/>
                </a:solidFill>
                <a:latin typeface="华文中宋" panose="02010600040101010101" pitchFamily="2" charset="-122"/>
                <a:ea typeface="华文中宋" panose="02010600040101010101" pitchFamily="2" charset="-122"/>
              </a:rPr>
              <a:t>引起的</a:t>
            </a:r>
            <a:r>
              <a:rPr lang="en-US" altLang="zh-CN" sz="3200" i="1">
                <a:solidFill>
                  <a:srgbClr val="006666"/>
                </a:solidFill>
                <a:latin typeface="华文中宋" panose="02010600040101010101" pitchFamily="2" charset="-122"/>
                <a:ea typeface="华文中宋" panose="02010600040101010101" pitchFamily="2" charset="-122"/>
              </a:rPr>
              <a:t>L</a:t>
            </a:r>
            <a:r>
              <a:rPr lang="en-US" altLang="zh-CN" sz="3200">
                <a:solidFill>
                  <a:srgbClr val="006666"/>
                </a:solidFill>
                <a:latin typeface="华文中宋" panose="02010600040101010101" pitchFamily="2" charset="-122"/>
                <a:ea typeface="华文中宋" panose="02010600040101010101" pitchFamily="2" charset="-122"/>
              </a:rPr>
              <a:t>—</a:t>
            </a:r>
            <a:r>
              <a:rPr lang="zh-CN" altLang="en-US" sz="3200">
                <a:solidFill>
                  <a:srgbClr val="990000"/>
                </a:solidFill>
                <a:latin typeface="华文中宋" panose="02010600040101010101" pitchFamily="2" charset="-122"/>
                <a:ea typeface="华文中宋" panose="02010600040101010101" pitchFamily="2" charset="-122"/>
              </a:rPr>
              <a:t>操纵交叉力矩</a:t>
            </a:r>
          </a:p>
        </p:txBody>
      </p:sp>
      <p:sp>
        <p:nvSpPr>
          <p:cNvPr id="64515" name="Rectangle 3">
            <a:extLst>
              <a:ext uri="{FF2B5EF4-FFF2-40B4-BE49-F238E27FC236}">
                <a16:creationId xmlns:a16="http://schemas.microsoft.com/office/drawing/2014/main" id="{F7773A19-E1C2-645A-C5F0-E8F8CCC6555C}"/>
              </a:ext>
            </a:extLst>
          </p:cNvPr>
          <p:cNvSpPr>
            <a:spLocks noGrp="1" noChangeArrowheads="1"/>
          </p:cNvSpPr>
          <p:nvPr>
            <p:ph type="body" idx="4294967295"/>
          </p:nvPr>
        </p:nvSpPr>
        <p:spPr>
          <a:xfrm>
            <a:off x="539750" y="1465263"/>
            <a:ext cx="8001000" cy="4987925"/>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方向舵</a:t>
            </a:r>
            <a:r>
              <a:rPr lang="zh-CN" altLang="en-US" sz="2600">
                <a:solidFill>
                  <a:srgbClr val="FF0000"/>
                </a:solidFill>
                <a:latin typeface="隶书" panose="02010509060101010101" pitchFamily="49" charset="-122"/>
                <a:ea typeface="隶书" panose="02010509060101010101" pitchFamily="49" charset="-122"/>
              </a:rPr>
              <a:t>正向偏转</a:t>
            </a:r>
            <a:r>
              <a:rPr lang="en-US" altLang="zh-CN" sz="2600">
                <a:solidFill>
                  <a:srgbClr val="003366"/>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方向舵后缘向左偏转</a:t>
            </a:r>
            <a:r>
              <a:rPr lang="en-US" altLang="zh-CN" sz="2600">
                <a:solidFill>
                  <a:srgbClr val="003366"/>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时，产生正的侧力。由于方向舵在机身之上，此侧力对</a:t>
            </a:r>
            <a:r>
              <a:rPr lang="en-US" altLang="zh-CN" sz="2600">
                <a:solidFill>
                  <a:srgbClr val="003366"/>
                </a:solidFill>
                <a:latin typeface="隶书" panose="02010509060101010101" pitchFamily="49" charset="-122"/>
                <a:ea typeface="隶书" panose="02010509060101010101" pitchFamily="49" charset="-122"/>
              </a:rPr>
              <a:t>ox</a:t>
            </a:r>
            <a:r>
              <a:rPr lang="zh-CN" altLang="en-US" sz="2600">
                <a:solidFill>
                  <a:srgbClr val="003366"/>
                </a:solidFill>
                <a:latin typeface="隶书" panose="02010509060101010101" pitchFamily="49" charset="-122"/>
                <a:ea typeface="隶书" panose="02010509060101010101" pitchFamily="49" charset="-122"/>
              </a:rPr>
              <a:t>轴取矩得</a:t>
            </a:r>
            <a:r>
              <a:rPr lang="zh-CN" altLang="en-US" sz="2600">
                <a:solidFill>
                  <a:srgbClr val="FF0000"/>
                </a:solidFill>
                <a:latin typeface="隶书" panose="02010509060101010101" pitchFamily="49" charset="-122"/>
                <a:ea typeface="隶书" panose="02010509060101010101" pitchFamily="49" charset="-122"/>
              </a:rPr>
              <a:t>正的滚转力矩</a:t>
            </a:r>
            <a:r>
              <a:rPr lang="zh-CN" altLang="en-US" sz="2600">
                <a:solidFill>
                  <a:srgbClr val="003366"/>
                </a:solidFill>
                <a:latin typeface="隶书" panose="02010509060101010101" pitchFamily="49" charset="-122"/>
                <a:ea typeface="隶书" panose="02010509060101010101" pitchFamily="49" charset="-122"/>
              </a:rPr>
              <a:t>。可写为</a:t>
            </a:r>
          </a:p>
          <a:p>
            <a:pPr marL="469900" indent="-469900" eaLnBrk="1" hangingPunct="1"/>
            <a:endParaRPr lang="zh-CN" altLang="en-US" sz="2600">
              <a:solidFill>
                <a:srgbClr val="003366"/>
              </a:solidFill>
              <a:latin typeface="隶书" panose="02010509060101010101" pitchFamily="49" charset="-122"/>
              <a:ea typeface="隶书" panose="02010509060101010101" pitchFamily="49" charset="-122"/>
            </a:endParaRPr>
          </a:p>
          <a:p>
            <a:pPr marL="469900" indent="-469900" eaLnBrk="1" hangingPunct="1"/>
            <a:endParaRPr lang="zh-CN" altLang="en-US"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式中：            </a:t>
            </a:r>
            <a:r>
              <a:rPr lang="zh-CN" altLang="en-US" sz="2600">
                <a:solidFill>
                  <a:srgbClr val="990000"/>
                </a:solidFill>
                <a:latin typeface="隶书" panose="02010509060101010101" pitchFamily="49" charset="-122"/>
                <a:ea typeface="隶书" panose="02010509060101010101" pitchFamily="49" charset="-122"/>
              </a:rPr>
              <a:t>操纵交叉导数</a:t>
            </a:r>
            <a:r>
              <a:rPr lang="zh-CN" altLang="en-US"/>
              <a:t> </a:t>
            </a:r>
          </a:p>
        </p:txBody>
      </p:sp>
      <p:pic>
        <p:nvPicPr>
          <p:cNvPr id="64516" name="Picture 20">
            <a:extLst>
              <a:ext uri="{FF2B5EF4-FFF2-40B4-BE49-F238E27FC236}">
                <a16:creationId xmlns:a16="http://schemas.microsoft.com/office/drawing/2014/main" id="{6D336C58-7BAB-1532-21C1-14818BEDEBC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6238" y="2840038"/>
            <a:ext cx="30956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23">
            <a:extLst>
              <a:ext uri="{FF2B5EF4-FFF2-40B4-BE49-F238E27FC236}">
                <a16:creationId xmlns:a16="http://schemas.microsoft.com/office/drawing/2014/main" id="{CACFCF27-E666-B232-6311-79CAD80822A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1050" y="3744913"/>
            <a:ext cx="19446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a:extLst>
              <a:ext uri="{FF2B5EF4-FFF2-40B4-BE49-F238E27FC236}">
                <a16:creationId xmlns:a16="http://schemas.microsoft.com/office/drawing/2014/main" id="{BD090F1F-EE2E-8F54-1BFB-BD5FBD825618}"/>
              </a:ext>
            </a:extLst>
          </p:cNvPr>
          <p:cNvSpPr>
            <a:spLocks noGrp="1" noChangeArrowheads="1"/>
          </p:cNvSpPr>
          <p:nvPr>
            <p:ph type="body" idx="1"/>
          </p:nvPr>
        </p:nvSpPr>
        <p:spPr>
          <a:xfrm>
            <a:off x="468313" y="1557338"/>
            <a:ext cx="8486775" cy="4935537"/>
          </a:xfrm>
        </p:spPr>
        <p:txBody>
          <a:bodyPr/>
          <a:lstStyle/>
          <a:p>
            <a:pPr eaLnBrk="1" hangingPunct="1">
              <a:lnSpc>
                <a:spcPct val="80000"/>
              </a:lnSpc>
            </a:pPr>
            <a:r>
              <a:rPr lang="zh-CN" altLang="en-US" sz="2800">
                <a:effectLst>
                  <a:outerShdw blurRad="38100" dist="38100" dir="2700000" algn="tl">
                    <a:srgbClr val="FFFFFF"/>
                  </a:outerShdw>
                </a:effectLst>
                <a:latin typeface="宋体" panose="02010600030101010101" pitchFamily="2" charset="-122"/>
              </a:rPr>
              <a:t>机体轴系与地轴系的关系 姿态角</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欧拉角</a:t>
            </a: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俯仰角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 </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sym typeface="Symbol" panose="05050102010706020507" pitchFamily="18" charset="2"/>
              </a:rPr>
              <a:t>  机体轴</a:t>
            </a:r>
            <a:r>
              <a:rPr lang="en-US" altLang="zh-CN" sz="2400">
                <a:effectLst>
                  <a:outerShdw blurRad="38100" dist="38100" dir="2700000" algn="tl">
                    <a:srgbClr val="FFFFFF"/>
                  </a:outerShdw>
                </a:effectLst>
                <a:latin typeface="宋体" panose="02010600030101010101" pitchFamily="2" charset="-122"/>
                <a:sym typeface="Symbol" panose="05050102010706020507" pitchFamily="18" charset="2"/>
              </a:rPr>
              <a:t>ox</a:t>
            </a:r>
            <a:r>
              <a:rPr lang="zh-CN" altLang="en-US" sz="2400">
                <a:effectLst>
                  <a:outerShdw blurRad="38100" dist="38100" dir="2700000" algn="tl">
                    <a:srgbClr val="FFFFFF"/>
                  </a:outerShdw>
                </a:effectLst>
                <a:latin typeface="宋体" panose="02010600030101010101" pitchFamily="2" charset="-122"/>
                <a:sym typeface="Symbol" panose="05050102010706020507" pitchFamily="18" charset="2"/>
              </a:rPr>
              <a:t>与地平面间的夹角</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sym typeface="Symbol" panose="05050102010706020507" pitchFamily="18" charset="2"/>
              </a:rPr>
              <a:t>   抬头为正</a:t>
            </a:r>
            <a:r>
              <a:rPr lang="zh-CN" altLang="en-US" sz="2400">
                <a:latin typeface="宋体" panose="02010600030101010101" pitchFamily="2" charset="-122"/>
                <a:sym typeface="Symbol" panose="05050102010706020507" pitchFamily="18" charset="2"/>
              </a:rPr>
              <a:t> </a:t>
            </a:r>
            <a:endParaRPr lang="zh-CN" altLang="en-US" sz="2400">
              <a:effectLst>
                <a:outerShdw blurRad="38100" dist="38100" dir="2700000" algn="tl">
                  <a:srgbClr val="FFFFFF"/>
                </a:outerShdw>
              </a:effectLst>
              <a:latin typeface="宋体" panose="02010600030101010101" pitchFamily="2" charset="-122"/>
              <a:sym typeface="Symbol" panose="05050102010706020507" pitchFamily="18" charset="2"/>
            </a:endParaRP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2.</a:t>
            </a:r>
            <a:r>
              <a:rPr lang="zh-CN" altLang="en-US" sz="2800">
                <a:solidFill>
                  <a:srgbClr val="990033"/>
                </a:solidFill>
                <a:effectLst>
                  <a:outerShdw blurRad="38100" dist="38100" dir="2700000" algn="tl">
                    <a:srgbClr val="000000"/>
                  </a:outerShdw>
                </a:effectLst>
                <a:latin typeface="宋体" panose="02010600030101010101" pitchFamily="2" charset="-122"/>
              </a:rPr>
              <a:t>偏航角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机体轴</a:t>
            </a:r>
            <a:r>
              <a:rPr lang="en-US" altLang="zh-CN" sz="2400">
                <a:effectLst>
                  <a:outerShdw blurRad="38100" dist="38100" dir="2700000" algn="tl">
                    <a:srgbClr val="FFFFFF"/>
                  </a:outerShdw>
                </a:effectLst>
                <a:latin typeface="宋体" panose="02010600030101010101" pitchFamily="2" charset="-122"/>
              </a:rPr>
              <a:t>ox</a:t>
            </a:r>
            <a:r>
              <a:rPr lang="zh-CN" altLang="en-US" sz="2400">
                <a:effectLst>
                  <a:outerShdw blurRad="38100" dist="38100" dir="2700000" algn="tl">
                    <a:srgbClr val="FFFFFF"/>
                  </a:outerShdw>
                </a:effectLst>
                <a:latin typeface="宋体" panose="02010600030101010101" pitchFamily="2" charset="-122"/>
              </a:rPr>
              <a:t>在地面上的投影与</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地轴</a:t>
            </a:r>
            <a:r>
              <a:rPr lang="en-US" altLang="zh-CN" sz="2400">
                <a:effectLst>
                  <a:outerShdw blurRad="38100" dist="38100" dir="2700000" algn="tl">
                    <a:srgbClr val="FFFFFF"/>
                  </a:outerShdw>
                </a:effectLst>
                <a:latin typeface="宋体" panose="02010600030101010101" pitchFamily="2" charset="-122"/>
              </a:rPr>
              <a:t>o</a:t>
            </a:r>
            <a:r>
              <a:rPr lang="en-US" altLang="zh-CN" sz="2400" baseline="-25000">
                <a:effectLst>
                  <a:outerShdw blurRad="38100" dist="38100" dir="2700000" algn="tl">
                    <a:srgbClr val="FFFFFF"/>
                  </a:outerShdw>
                </a:effectLst>
                <a:latin typeface="宋体" panose="02010600030101010101" pitchFamily="2" charset="-122"/>
              </a:rPr>
              <a:t>g</a:t>
            </a:r>
            <a:r>
              <a:rPr lang="en-US" altLang="zh-CN" sz="2400">
                <a:effectLst>
                  <a:outerShdw blurRad="38100" dist="38100" dir="2700000" algn="tl">
                    <a:srgbClr val="FFFFFF"/>
                  </a:outerShdw>
                </a:effectLst>
                <a:latin typeface="宋体" panose="02010600030101010101" pitchFamily="2" charset="-122"/>
              </a:rPr>
              <a:t>x</a:t>
            </a:r>
            <a:r>
              <a:rPr lang="en-US" altLang="zh-CN" sz="2400" baseline="-25000">
                <a:effectLst>
                  <a:outerShdw blurRad="38100" dist="38100" dir="2700000" algn="tl">
                    <a:srgbClr val="FFFFFF"/>
                  </a:outerShdw>
                </a:effectLst>
                <a:latin typeface="宋体" panose="02010600030101010101" pitchFamily="2" charset="-122"/>
              </a:rPr>
              <a:t>g</a:t>
            </a:r>
            <a:r>
              <a:rPr lang="zh-CN" altLang="en-US" sz="2400">
                <a:effectLst>
                  <a:outerShdw blurRad="38100" dist="38100" dir="2700000" algn="tl">
                    <a:srgbClr val="FFFFFF"/>
                  </a:outerShdw>
                </a:effectLst>
                <a:latin typeface="宋体" panose="02010600030101010101" pitchFamily="2" charset="-122"/>
              </a:rPr>
              <a:t>间的夹角</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机头右偏航为正</a:t>
            </a:r>
            <a:r>
              <a:rPr lang="zh-CN" altLang="en-US" sz="2400">
                <a:latin typeface="宋体" panose="02010600030101010101" pitchFamily="2" charset="-122"/>
              </a:rPr>
              <a:t> </a:t>
            </a:r>
            <a:endParaRPr lang="zh-CN" altLang="en-US" sz="2400">
              <a:effectLst>
                <a:outerShdw blurRad="38100" dist="38100" dir="2700000" algn="tl">
                  <a:srgbClr val="FFFFFF"/>
                </a:outerShdw>
              </a:effectLst>
              <a:latin typeface="宋体" panose="02010600030101010101" pitchFamily="2" charset="-122"/>
            </a:endParaRP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3.</a:t>
            </a:r>
            <a:r>
              <a:rPr lang="zh-CN" altLang="en-US" sz="2800">
                <a:solidFill>
                  <a:srgbClr val="990033"/>
                </a:solidFill>
                <a:effectLst>
                  <a:outerShdw blurRad="38100" dist="38100" dir="2700000" algn="tl">
                    <a:srgbClr val="000000"/>
                  </a:outerShdw>
                </a:effectLst>
                <a:latin typeface="宋体" panose="02010600030101010101" pitchFamily="2" charset="-122"/>
              </a:rPr>
              <a:t>滚转角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solidFill>
                  <a:srgbClr val="990033"/>
                </a:solidFill>
                <a:effectLst>
                  <a:outerShdw blurRad="38100" dist="38100" dir="2700000" algn="tl">
                    <a:srgbClr val="000000"/>
                  </a:outerShdw>
                </a:effectLst>
                <a:latin typeface="宋体" panose="02010600030101010101" pitchFamily="2" charset="-122"/>
              </a:rPr>
              <a:t>（倾斜角）</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机体轴</a:t>
            </a:r>
            <a:r>
              <a:rPr lang="en-US" altLang="zh-CN" sz="2400">
                <a:effectLst>
                  <a:outerShdw blurRad="38100" dist="38100" dir="2700000" algn="tl">
                    <a:srgbClr val="FFFFFF"/>
                  </a:outerShdw>
                </a:effectLst>
                <a:latin typeface="宋体" panose="02010600030101010101" pitchFamily="2" charset="-122"/>
              </a:rPr>
              <a:t>oz</a:t>
            </a:r>
            <a:r>
              <a:rPr lang="zh-CN" altLang="en-US" sz="2400">
                <a:effectLst>
                  <a:outerShdw blurRad="38100" dist="38100" dir="2700000" algn="tl">
                    <a:srgbClr val="FFFFFF"/>
                  </a:outerShdw>
                </a:effectLst>
                <a:latin typeface="宋体" panose="02010600030101010101" pitchFamily="2" charset="-122"/>
              </a:rPr>
              <a:t>与包含机体轴</a:t>
            </a:r>
            <a:r>
              <a:rPr lang="en-US" altLang="zh-CN" sz="2400">
                <a:effectLst>
                  <a:outerShdw blurRad="38100" dist="38100" dir="2700000" algn="tl">
                    <a:srgbClr val="FFFFFF"/>
                  </a:outerShdw>
                </a:effectLst>
                <a:latin typeface="宋体" panose="02010600030101010101" pitchFamily="2" charset="-122"/>
              </a:rPr>
              <a:t>ox</a:t>
            </a:r>
            <a:r>
              <a:rPr lang="zh-CN" altLang="en-US" sz="2400">
                <a:effectLst>
                  <a:outerShdw blurRad="38100" dist="38100" dir="2700000" algn="tl">
                    <a:srgbClr val="FFFFFF"/>
                  </a:outerShdw>
                </a:effectLst>
                <a:latin typeface="宋体" panose="02010600030101010101" pitchFamily="2" charset="-122"/>
              </a:rPr>
              <a:t>的</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铅垂面间的夹角，</a:t>
            </a:r>
          </a:p>
          <a:p>
            <a:pPr eaLnBrk="1" hangingPunct="1">
              <a:lnSpc>
                <a:spcPct val="80000"/>
              </a:lnSpc>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飞机向右倾斜时为正</a:t>
            </a:r>
          </a:p>
        </p:txBody>
      </p:sp>
      <p:pic>
        <p:nvPicPr>
          <p:cNvPr id="10243" name="Picture 4">
            <a:extLst>
              <a:ext uri="{FF2B5EF4-FFF2-40B4-BE49-F238E27FC236}">
                <a16:creationId xmlns:a16="http://schemas.microsoft.com/office/drawing/2014/main" id="{8FA730AD-951E-D839-1CC9-133496B1C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060575"/>
            <a:ext cx="4037013"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Line 5">
            <a:extLst>
              <a:ext uri="{FF2B5EF4-FFF2-40B4-BE49-F238E27FC236}">
                <a16:creationId xmlns:a16="http://schemas.microsoft.com/office/drawing/2014/main" id="{CB8120CE-5028-DE93-75F4-46B78ADF4426}"/>
              </a:ext>
            </a:extLst>
          </p:cNvPr>
          <p:cNvSpPr>
            <a:spLocks noChangeShapeType="1"/>
          </p:cNvSpPr>
          <p:nvPr/>
        </p:nvSpPr>
        <p:spPr bwMode="auto">
          <a:xfrm>
            <a:off x="7524750" y="5734050"/>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6">
            <a:extLst>
              <a:ext uri="{FF2B5EF4-FFF2-40B4-BE49-F238E27FC236}">
                <a16:creationId xmlns:a16="http://schemas.microsoft.com/office/drawing/2014/main" id="{5C2F5D8D-BCA3-979B-2D53-FD9A0CC92426}"/>
              </a:ext>
            </a:extLst>
          </p:cNvPr>
          <p:cNvSpPr>
            <a:spLocks noChangeShapeType="1"/>
          </p:cNvSpPr>
          <p:nvPr/>
        </p:nvSpPr>
        <p:spPr bwMode="auto">
          <a:xfrm>
            <a:off x="6372225" y="4652963"/>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7">
            <a:extLst>
              <a:ext uri="{FF2B5EF4-FFF2-40B4-BE49-F238E27FC236}">
                <a16:creationId xmlns:a16="http://schemas.microsoft.com/office/drawing/2014/main" id="{7A9EF6A0-9F93-095C-AFAB-A6351360A776}"/>
              </a:ext>
            </a:extLst>
          </p:cNvPr>
          <p:cNvSpPr>
            <a:spLocks noChangeShapeType="1"/>
          </p:cNvSpPr>
          <p:nvPr/>
        </p:nvSpPr>
        <p:spPr bwMode="auto">
          <a:xfrm>
            <a:off x="5651500" y="4508500"/>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Rectangle 8">
            <a:extLst>
              <a:ext uri="{FF2B5EF4-FFF2-40B4-BE49-F238E27FC236}">
                <a16:creationId xmlns:a16="http://schemas.microsoft.com/office/drawing/2014/main" id="{877366E1-C335-9ABD-117D-368F9C9ABB97}"/>
              </a:ext>
            </a:extLst>
          </p:cNvPr>
          <p:cNvSpPr>
            <a:spLocks noGrp="1" noChangeArrowheads="1"/>
          </p:cNvSpPr>
          <p:nvPr>
            <p:ph type="title"/>
          </p:nvPr>
        </p:nvSpPr>
        <p:spPr/>
        <p:txBody>
          <a:bodyPr/>
          <a:lstStyle/>
          <a:p>
            <a:pPr eaLnBrk="1" hangingPunct="1"/>
            <a:r>
              <a:rPr lang="zh-CN" altLang="en-US"/>
              <a:t>飞机的运动参数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08C3706-4741-CB40-81A1-521962EC63B5}"/>
              </a:ext>
            </a:extLst>
          </p:cNvPr>
          <p:cNvSpPr>
            <a:spLocks noGrp="1" noChangeArrowheads="1"/>
          </p:cNvSpPr>
          <p:nvPr>
            <p:ph type="title" idx="4294967295"/>
          </p:nvPr>
        </p:nvSpPr>
        <p:spPr>
          <a:xfrm>
            <a:off x="500063" y="298450"/>
            <a:ext cx="8680450" cy="898525"/>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4.</a:t>
            </a:r>
            <a:r>
              <a:rPr lang="zh-CN" altLang="en-US" sz="3400">
                <a:solidFill>
                  <a:srgbClr val="006666"/>
                </a:solidFill>
                <a:latin typeface="华文中宋" panose="02010600040101010101" pitchFamily="2" charset="-122"/>
                <a:ea typeface="华文中宋" panose="02010600040101010101" pitchFamily="2" charset="-122"/>
              </a:rPr>
              <a:t>滚转角速度</a:t>
            </a:r>
            <a:r>
              <a:rPr lang="en-US" altLang="zh-CN" sz="3400" i="1">
                <a:solidFill>
                  <a:srgbClr val="006666"/>
                </a:solidFill>
                <a:latin typeface="华文中宋" panose="02010600040101010101" pitchFamily="2" charset="-122"/>
                <a:ea typeface="华文中宋" panose="02010600040101010101" pitchFamily="2" charset="-122"/>
              </a:rPr>
              <a:t>p</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L</a:t>
            </a:r>
            <a:r>
              <a:rPr lang="en-US" altLang="zh-CN" sz="3400">
                <a:solidFill>
                  <a:srgbClr val="006666"/>
                </a:solidFill>
                <a:latin typeface="华文中宋" panose="02010600040101010101" pitchFamily="2" charset="-122"/>
                <a:ea typeface="华文中宋" panose="02010600040101010101" pitchFamily="2" charset="-122"/>
              </a:rPr>
              <a:t>——</a:t>
            </a:r>
            <a:r>
              <a:rPr lang="zh-CN" altLang="en-US" sz="3400">
                <a:solidFill>
                  <a:srgbClr val="990000"/>
                </a:solidFill>
                <a:latin typeface="华文中宋" panose="02010600040101010101" pitchFamily="2" charset="-122"/>
                <a:ea typeface="华文中宋" panose="02010600040101010101" pitchFamily="2" charset="-122"/>
              </a:rPr>
              <a:t>滚转阻尼力矩</a:t>
            </a:r>
            <a:r>
              <a:rPr lang="zh-CN" altLang="en-US" sz="4000">
                <a:solidFill>
                  <a:srgbClr val="990000"/>
                </a:solidFill>
                <a:latin typeface="华文中宋" panose="02010600040101010101" pitchFamily="2" charset="-122"/>
                <a:ea typeface="华文中宋" panose="02010600040101010101" pitchFamily="2" charset="-122"/>
              </a:rPr>
              <a:t> </a:t>
            </a:r>
          </a:p>
        </p:txBody>
      </p:sp>
      <p:sp>
        <p:nvSpPr>
          <p:cNvPr id="65539" name="Rectangle 3">
            <a:extLst>
              <a:ext uri="{FF2B5EF4-FFF2-40B4-BE49-F238E27FC236}">
                <a16:creationId xmlns:a16="http://schemas.microsoft.com/office/drawing/2014/main" id="{DD6065DA-5A77-B7DE-5C5A-F7F3205A71CF}"/>
              </a:ext>
            </a:extLst>
          </p:cNvPr>
          <p:cNvSpPr>
            <a:spLocks noGrp="1" noChangeArrowheads="1"/>
          </p:cNvSpPr>
          <p:nvPr>
            <p:ph type="body" idx="4294967295"/>
          </p:nvPr>
        </p:nvSpPr>
        <p:spPr>
          <a:xfrm>
            <a:off x="242888" y="1412875"/>
            <a:ext cx="8289925" cy="5232400"/>
          </a:xfrm>
        </p:spPr>
        <p:txBody>
          <a:bodyPr/>
          <a:lstStyle/>
          <a:p>
            <a:pPr marL="469900" indent="-469900" eaLnBrk="1" hangingPunct="1">
              <a:lnSpc>
                <a:spcPct val="90000"/>
              </a:lnSpc>
            </a:pPr>
            <a:r>
              <a:rPr lang="zh-CN" altLang="en-US" sz="2600">
                <a:solidFill>
                  <a:srgbClr val="003366"/>
                </a:solidFill>
                <a:ea typeface="隶书" panose="02010509060101010101" pitchFamily="49" charset="-122"/>
              </a:rPr>
              <a:t>滚转阻尼力矩主要由机翼产生，平尾和立尾也有影响</a:t>
            </a:r>
            <a:r>
              <a:rPr lang="zh-CN" altLang="en-US"/>
              <a:t> </a:t>
            </a:r>
          </a:p>
          <a:p>
            <a:pPr marL="469900" indent="-469900" eaLnBrk="1" hangingPunct="1">
              <a:lnSpc>
                <a:spcPct val="90000"/>
              </a:lnSpc>
            </a:pPr>
            <a:r>
              <a:rPr lang="zh-CN" altLang="en-US" sz="2600">
                <a:solidFill>
                  <a:srgbClr val="003366"/>
                </a:solidFill>
                <a:latin typeface="隶书" panose="02010509060101010101" pitchFamily="49" charset="-122"/>
                <a:ea typeface="隶书" panose="02010509060101010101" pitchFamily="49" charset="-122"/>
              </a:rPr>
              <a:t>当飞机</a:t>
            </a:r>
            <a:r>
              <a:rPr lang="zh-CN" altLang="en-US" sz="2600">
                <a:solidFill>
                  <a:srgbClr val="FF0000"/>
                </a:solidFill>
                <a:latin typeface="隶书" panose="02010509060101010101" pitchFamily="49" charset="-122"/>
                <a:ea typeface="隶书" panose="02010509060101010101" pitchFamily="49" charset="-122"/>
              </a:rPr>
              <a:t>左滚时</a:t>
            </a:r>
            <a:r>
              <a:rPr lang="en-US" altLang="zh-CN" sz="2600" i="1">
                <a:solidFill>
                  <a:srgbClr val="FF0000"/>
                </a:solidFill>
                <a:latin typeface="隶书" panose="02010509060101010101" pitchFamily="49" charset="-122"/>
                <a:ea typeface="隶书" panose="02010509060101010101" pitchFamily="49" charset="-122"/>
              </a:rPr>
              <a:t>p</a:t>
            </a:r>
            <a:r>
              <a:rPr lang="zh-CN" altLang="en-US" sz="2600">
                <a:solidFill>
                  <a:srgbClr val="FF0000"/>
                </a:solidFill>
                <a:latin typeface="隶书" panose="02010509060101010101" pitchFamily="49" charset="-122"/>
                <a:ea typeface="隶书" panose="02010509060101010101" pitchFamily="49" charset="-122"/>
              </a:rPr>
              <a:t>为负</a:t>
            </a:r>
            <a:r>
              <a:rPr lang="zh-CN" altLang="en-US" sz="2600">
                <a:solidFill>
                  <a:srgbClr val="003366"/>
                </a:solidFill>
                <a:latin typeface="隶书" panose="02010509060101010101" pitchFamily="49" charset="-122"/>
                <a:ea typeface="隶书" panose="02010509060101010101" pitchFamily="49" charset="-122"/>
              </a:rPr>
              <a:t>，左翼下行，右翼上行。下行翼迎角增加故升力增加，上行翼迎角减小故升力减小，形成</a:t>
            </a:r>
            <a:r>
              <a:rPr lang="zh-CN" altLang="en-US" sz="2600">
                <a:solidFill>
                  <a:srgbClr val="FF0000"/>
                </a:solidFill>
                <a:latin typeface="隶书" panose="02010509060101010101" pitchFamily="49" charset="-122"/>
                <a:ea typeface="隶书" panose="02010509060101010101" pitchFamily="49" charset="-122"/>
              </a:rPr>
              <a:t>正滚转力矩</a:t>
            </a:r>
            <a:r>
              <a:rPr lang="en-US" altLang="zh-CN" sz="2600">
                <a:solidFill>
                  <a:srgbClr val="FF0000"/>
                </a:solidFill>
                <a:latin typeface="隶书" panose="02010509060101010101" pitchFamily="49" charset="-122"/>
                <a:ea typeface="隶书" panose="02010509060101010101" pitchFamily="49" charset="-122"/>
              </a:rPr>
              <a:t>L</a:t>
            </a:r>
            <a:r>
              <a:rPr lang="zh-CN" altLang="en-US" sz="2600">
                <a:solidFill>
                  <a:srgbClr val="003366"/>
                </a:solidFill>
                <a:latin typeface="隶书" panose="02010509060101010101" pitchFamily="49" charset="-122"/>
                <a:ea typeface="隶书" panose="02010509060101010101" pitchFamily="49" charset="-122"/>
              </a:rPr>
              <a:t>（右滚），起到了阻止滚转的作用，称为</a:t>
            </a:r>
            <a:r>
              <a:rPr lang="zh-CN" altLang="en-US" sz="2600">
                <a:solidFill>
                  <a:srgbClr val="990000"/>
                </a:solidFill>
                <a:latin typeface="隶书" panose="02010509060101010101" pitchFamily="49" charset="-122"/>
                <a:ea typeface="隶书" panose="02010509060101010101" pitchFamily="49" charset="-122"/>
              </a:rPr>
              <a:t>滚转阻尼力矩</a:t>
            </a:r>
            <a:r>
              <a:rPr lang="zh-CN" altLang="en-US" sz="2600">
                <a:solidFill>
                  <a:srgbClr val="003366"/>
                </a:solidFill>
                <a:latin typeface="隶书" panose="02010509060101010101" pitchFamily="49" charset="-122"/>
                <a:ea typeface="隶书" panose="02010509060101010101" pitchFamily="49" charset="-122"/>
              </a:rPr>
              <a:t>。</a:t>
            </a:r>
          </a:p>
          <a:p>
            <a:pPr marL="469900" indent="-469900" eaLnBrk="1" hangingPunct="1">
              <a:lnSpc>
                <a:spcPct val="90000"/>
              </a:lnSpc>
            </a:pPr>
            <a:r>
              <a:rPr lang="zh-CN" altLang="en-US" sz="2600">
                <a:solidFill>
                  <a:srgbClr val="003366"/>
                </a:solidFill>
                <a:latin typeface="隶书" panose="02010509060101010101" pitchFamily="49" charset="-122"/>
                <a:ea typeface="隶书" panose="02010509060101010101" pitchFamily="49" charset="-122"/>
              </a:rPr>
              <a:t>平尾及立尾的作用原理与机翼相同，</a:t>
            </a:r>
          </a:p>
          <a:p>
            <a:pPr marL="469900" indent="-469900" eaLnBrk="1" hangingPunct="1">
              <a:lnSpc>
                <a:spcPct val="90000"/>
              </a:lnSpc>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都是阻止滚转，只是作用小于机翼</a:t>
            </a:r>
          </a:p>
          <a:p>
            <a:pPr marL="469900" indent="-469900" eaLnBrk="1" hangingPunct="1">
              <a:lnSpc>
                <a:spcPct val="90000"/>
              </a:lnSpc>
            </a:pPr>
            <a:r>
              <a:rPr lang="zh-CN" altLang="en-US" sz="2600">
                <a:solidFill>
                  <a:srgbClr val="003366"/>
                </a:solidFill>
                <a:ea typeface="隶书" panose="02010509060101010101" pitchFamily="49" charset="-122"/>
              </a:rPr>
              <a:t>滚转阻尼力矩可写为</a:t>
            </a:r>
          </a:p>
          <a:p>
            <a:pPr marL="469900" indent="-469900" eaLnBrk="1" hangingPunct="1">
              <a:lnSpc>
                <a:spcPct val="90000"/>
              </a:lnSpc>
            </a:pPr>
            <a:endParaRPr lang="en-US" altLang="zh-CN"/>
          </a:p>
          <a:p>
            <a:pPr marL="469900" indent="-469900" eaLnBrk="1" hangingPunct="1">
              <a:lnSpc>
                <a:spcPct val="90000"/>
              </a:lnSpc>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rPr>
              <a:t> </a:t>
            </a:r>
            <a:r>
              <a:rPr lang="zh-CN" altLang="en-US" sz="2600">
                <a:solidFill>
                  <a:srgbClr val="003366"/>
                </a:solidFill>
                <a:latin typeface="隶书" panose="02010509060101010101" pitchFamily="49" charset="-122"/>
                <a:ea typeface="隶书" panose="02010509060101010101" pitchFamily="49" charset="-122"/>
              </a:rPr>
              <a:t>式中：            </a:t>
            </a:r>
            <a:r>
              <a:rPr lang="zh-CN" altLang="en-US" sz="2600">
                <a:solidFill>
                  <a:srgbClr val="990000"/>
                </a:solidFill>
                <a:latin typeface="隶书" panose="02010509060101010101" pitchFamily="49" charset="-122"/>
                <a:ea typeface="隶书" panose="02010509060101010101" pitchFamily="49" charset="-122"/>
              </a:rPr>
              <a:t>滚转阻尼导数</a:t>
            </a:r>
          </a:p>
        </p:txBody>
      </p:sp>
      <p:pic>
        <p:nvPicPr>
          <p:cNvPr id="65540" name="Picture 4">
            <a:extLst>
              <a:ext uri="{FF2B5EF4-FFF2-40B4-BE49-F238E27FC236}">
                <a16:creationId xmlns:a16="http://schemas.microsoft.com/office/drawing/2014/main" id="{17F0E76C-62E2-118E-6141-5D7EB5BF9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350" y="3698875"/>
            <a:ext cx="31686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9">
            <a:extLst>
              <a:ext uri="{FF2B5EF4-FFF2-40B4-BE49-F238E27FC236}">
                <a16:creationId xmlns:a16="http://schemas.microsoft.com/office/drawing/2014/main" id="{78D1C5D6-3874-4D57-BE82-61F3133BDE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65542" name="Rectangle 11">
            <a:extLst>
              <a:ext uri="{FF2B5EF4-FFF2-40B4-BE49-F238E27FC236}">
                <a16:creationId xmlns:a16="http://schemas.microsoft.com/office/drawing/2014/main" id="{840ED166-18E6-62A3-FFB7-2347CABDDEB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65543" name="Rectangle 13">
            <a:extLst>
              <a:ext uri="{FF2B5EF4-FFF2-40B4-BE49-F238E27FC236}">
                <a16:creationId xmlns:a16="http://schemas.microsoft.com/office/drawing/2014/main" id="{57A3D951-4E7D-BF10-A080-750B012BA9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65544" name="Picture 12">
            <a:extLst>
              <a:ext uri="{FF2B5EF4-FFF2-40B4-BE49-F238E27FC236}">
                <a16:creationId xmlns:a16="http://schemas.microsoft.com/office/drawing/2014/main" id="{7C7002B4-0AA5-50BA-0017-F78FF911C79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5575" y="4714875"/>
            <a:ext cx="3146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5" name="Rectangle 15">
            <a:extLst>
              <a:ext uri="{FF2B5EF4-FFF2-40B4-BE49-F238E27FC236}">
                <a16:creationId xmlns:a16="http://schemas.microsoft.com/office/drawing/2014/main" id="{9694FD71-4F36-CB6B-4EAE-B4889BD1AE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65546" name="Rectangle 13">
            <a:extLst>
              <a:ext uri="{FF2B5EF4-FFF2-40B4-BE49-F238E27FC236}">
                <a16:creationId xmlns:a16="http://schemas.microsoft.com/office/drawing/2014/main" id="{F00FEC0D-819A-3C8F-176A-0DE24DA69E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65547" name="Picture 12">
            <a:extLst>
              <a:ext uri="{FF2B5EF4-FFF2-40B4-BE49-F238E27FC236}">
                <a16:creationId xmlns:a16="http://schemas.microsoft.com/office/drawing/2014/main" id="{3A2320B3-870C-4BF5-1D84-AA6A3FCFECC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5375275"/>
            <a:ext cx="18002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7244587-7881-8836-996D-3BC95C1F7AF3}"/>
              </a:ext>
            </a:extLst>
          </p:cNvPr>
          <p:cNvSpPr>
            <a:spLocks noGrp="1" noChangeArrowheads="1"/>
          </p:cNvSpPr>
          <p:nvPr>
            <p:ph type="title" idx="4294967295"/>
          </p:nvPr>
        </p:nvSpPr>
        <p:spPr>
          <a:xfrm>
            <a:off x="1108075" y="881063"/>
            <a:ext cx="8001000" cy="460375"/>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5.</a:t>
            </a:r>
            <a:r>
              <a:rPr lang="zh-CN" altLang="en-US" sz="3400">
                <a:solidFill>
                  <a:srgbClr val="006666"/>
                </a:solidFill>
                <a:latin typeface="华文中宋" panose="02010600040101010101" pitchFamily="2" charset="-122"/>
                <a:ea typeface="华文中宋" panose="02010600040101010101" pitchFamily="2" charset="-122"/>
              </a:rPr>
              <a:t>偏航角速度</a:t>
            </a:r>
            <a:r>
              <a:rPr lang="en-US" altLang="zh-CN" sz="3400" i="1">
                <a:solidFill>
                  <a:srgbClr val="006666"/>
                </a:solidFill>
                <a:latin typeface="华文中宋" panose="02010600040101010101" pitchFamily="2" charset="-122"/>
                <a:ea typeface="华文中宋" panose="02010600040101010101" pitchFamily="2" charset="-122"/>
              </a:rPr>
              <a:t>r </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L</a:t>
            </a:r>
            <a:r>
              <a:rPr lang="en-US" altLang="zh-CN" sz="3400">
                <a:solidFill>
                  <a:srgbClr val="006666"/>
                </a:solidFill>
                <a:latin typeface="华文中宋" panose="02010600040101010101" pitchFamily="2" charset="-122"/>
                <a:ea typeface="华文中宋" panose="02010600040101010101" pitchFamily="2" charset="-122"/>
              </a:rPr>
              <a:t>—</a:t>
            </a:r>
            <a:r>
              <a:rPr lang="zh-CN" altLang="en-US" sz="3400">
                <a:solidFill>
                  <a:srgbClr val="990000"/>
                </a:solidFill>
                <a:latin typeface="华文中宋" panose="02010600040101010101" pitchFamily="2" charset="-122"/>
                <a:ea typeface="华文中宋" panose="02010600040101010101" pitchFamily="2" charset="-122"/>
              </a:rPr>
              <a:t>交叉动态力矩</a:t>
            </a:r>
            <a:r>
              <a:rPr lang="zh-CN" altLang="en-US" sz="4000">
                <a:solidFill>
                  <a:srgbClr val="990000"/>
                </a:solidFill>
                <a:latin typeface="华文中宋" panose="02010600040101010101" pitchFamily="2" charset="-122"/>
                <a:ea typeface="华文中宋" panose="02010600040101010101" pitchFamily="2" charset="-122"/>
              </a:rPr>
              <a:t> </a:t>
            </a:r>
          </a:p>
        </p:txBody>
      </p:sp>
      <p:sp>
        <p:nvSpPr>
          <p:cNvPr id="66563" name="Rectangle 3">
            <a:extLst>
              <a:ext uri="{FF2B5EF4-FFF2-40B4-BE49-F238E27FC236}">
                <a16:creationId xmlns:a16="http://schemas.microsoft.com/office/drawing/2014/main" id="{35BD7A1F-85FB-7AF6-C92A-8E92F9A2431A}"/>
              </a:ext>
            </a:extLst>
          </p:cNvPr>
          <p:cNvSpPr>
            <a:spLocks noGrp="1" noChangeArrowheads="1"/>
          </p:cNvSpPr>
          <p:nvPr>
            <p:ph type="body" idx="4294967295"/>
          </p:nvPr>
        </p:nvSpPr>
        <p:spPr>
          <a:xfrm>
            <a:off x="500063" y="1509713"/>
            <a:ext cx="8001000" cy="5232400"/>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偏航角速度</a:t>
            </a:r>
            <a:r>
              <a:rPr lang="en-US" altLang="zh-CN" sz="2600" i="1">
                <a:solidFill>
                  <a:srgbClr val="003366"/>
                </a:solidFill>
                <a:latin typeface="隶书" panose="02010509060101010101" pitchFamily="49" charset="-122"/>
                <a:ea typeface="隶书" panose="02010509060101010101" pitchFamily="49" charset="-122"/>
              </a:rPr>
              <a:t>r</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i="1">
                <a:solidFill>
                  <a:srgbClr val="003366"/>
                </a:solidFill>
                <a:latin typeface="隶书" panose="02010509060101010101" pitchFamily="49" charset="-122"/>
                <a:ea typeface="隶书" panose="02010509060101010101" pitchFamily="49" charset="-122"/>
              </a:rPr>
              <a:t>0</a:t>
            </a:r>
            <a:r>
              <a:rPr lang="en-US" altLang="zh-CN" sz="2600">
                <a:solidFill>
                  <a:srgbClr val="003366"/>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左右两半翼的相对空速不同。</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a:t>
            </a:r>
            <a:r>
              <a:rPr lang="en-US" altLang="zh-CN" sz="2600" i="1">
                <a:solidFill>
                  <a:srgbClr val="FF0000"/>
                </a:solidFill>
                <a:latin typeface="隶书" panose="02010509060101010101" pitchFamily="49" charset="-122"/>
                <a:ea typeface="隶书" panose="02010509060101010101" pitchFamily="49" charset="-122"/>
              </a:rPr>
              <a:t>r&gt;</a:t>
            </a:r>
            <a:r>
              <a:rPr lang="en-US" altLang="zh-CN" sz="2600">
                <a:solidFill>
                  <a:srgbClr val="FF0000"/>
                </a:solidFill>
                <a:latin typeface="隶书" panose="02010509060101010101" pitchFamily="49" charset="-122"/>
                <a:ea typeface="隶书" panose="02010509060101010101" pitchFamily="49" charset="-122"/>
              </a:rPr>
              <a:t>0</a:t>
            </a:r>
            <a:r>
              <a:rPr lang="zh-CN" altLang="en-US" sz="2600">
                <a:solidFill>
                  <a:srgbClr val="003366"/>
                </a:solidFill>
                <a:latin typeface="隶书" panose="02010509060101010101" pitchFamily="49" charset="-122"/>
                <a:ea typeface="隶书" panose="02010509060101010101" pitchFamily="49" charset="-122"/>
              </a:rPr>
              <a:t>时，左翼向前转，相对空速增加，故升力增加</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a:t>
            </a:r>
            <a:r>
              <a:rPr lang="en-US" altLang="zh-CN" sz="2600" i="1">
                <a:solidFill>
                  <a:srgbClr val="003366"/>
                </a:solidFill>
                <a:latin typeface="隶书" panose="02010509060101010101" pitchFamily="49" charset="-122"/>
                <a:ea typeface="隶书" panose="02010509060101010101" pitchFamily="49" charset="-122"/>
              </a:rPr>
              <a:t>r&gt;</a:t>
            </a:r>
            <a:r>
              <a:rPr lang="en-US" altLang="zh-CN" sz="2600">
                <a:solidFill>
                  <a:srgbClr val="003366"/>
                </a:solidFill>
                <a:latin typeface="隶书" panose="02010509060101010101" pitchFamily="49" charset="-122"/>
                <a:ea typeface="隶书" panose="02010509060101010101" pitchFamily="49" charset="-122"/>
              </a:rPr>
              <a:t>0</a:t>
            </a:r>
            <a:r>
              <a:rPr lang="zh-CN" altLang="en-US" sz="2600">
                <a:solidFill>
                  <a:srgbClr val="003366"/>
                </a:solidFill>
                <a:latin typeface="隶书" panose="02010509060101010101" pitchFamily="49" charset="-122"/>
                <a:ea typeface="隶书" panose="02010509060101010101" pitchFamily="49" charset="-122"/>
              </a:rPr>
              <a:t>时，右翼向后转，相对空速减小，故升力减小</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   形成</a:t>
            </a:r>
            <a:r>
              <a:rPr lang="zh-CN" altLang="en-US" sz="2600">
                <a:solidFill>
                  <a:srgbClr val="FF0000"/>
                </a:solidFill>
                <a:latin typeface="隶书" panose="02010509060101010101" pitchFamily="49" charset="-122"/>
                <a:ea typeface="隶书" panose="02010509060101010101" pitchFamily="49" charset="-122"/>
              </a:rPr>
              <a:t>正滚转力矩</a:t>
            </a:r>
            <a:r>
              <a:rPr lang="zh-CN" altLang="en-US" sz="2600">
                <a:solidFill>
                  <a:srgbClr val="003366"/>
                </a:solidFill>
                <a:latin typeface="隶书" panose="02010509060101010101" pitchFamily="49" charset="-122"/>
                <a:ea typeface="隶书" panose="02010509060101010101" pitchFamily="49" charset="-122"/>
              </a:rPr>
              <a:t>。</a:t>
            </a:r>
          </a:p>
          <a:p>
            <a:pPr marL="469900" indent="-469900" eaLnBrk="1" hangingPunct="1"/>
            <a:r>
              <a:rPr lang="en-US" altLang="zh-CN" sz="2600" i="1">
                <a:solidFill>
                  <a:srgbClr val="003366"/>
                </a:solidFill>
                <a:latin typeface="隶书" panose="02010509060101010101" pitchFamily="49" charset="-122"/>
                <a:ea typeface="隶书" panose="02010509060101010101" pitchFamily="49" charset="-122"/>
              </a:rPr>
              <a:t>r&gt;</a:t>
            </a:r>
            <a:r>
              <a:rPr lang="en-US" altLang="zh-CN" sz="2600">
                <a:solidFill>
                  <a:srgbClr val="003366"/>
                </a:solidFill>
                <a:latin typeface="隶书" panose="02010509060101010101" pitchFamily="49" charset="-122"/>
                <a:ea typeface="隶书" panose="02010509060101010101" pitchFamily="49" charset="-122"/>
              </a:rPr>
              <a:t>0</a:t>
            </a:r>
            <a:r>
              <a:rPr lang="zh-CN" altLang="en-US" sz="2600">
                <a:solidFill>
                  <a:srgbClr val="003366"/>
                </a:solidFill>
                <a:latin typeface="隶书" panose="02010509060101010101" pitchFamily="49" charset="-122"/>
                <a:ea typeface="隶书" panose="02010509060101010101" pitchFamily="49" charset="-122"/>
              </a:rPr>
              <a:t>时立尾的局部侧滑角为负，将产生正的侧力。由于一般立尾在机身之上，因而亦产生正滚转力矩。</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交叉动导数 </a:t>
            </a:r>
          </a:p>
          <a:p>
            <a:pPr marL="469900" indent="-469900" eaLnBrk="1" hangingPunct="1"/>
            <a:endParaRPr lang="zh-CN" altLang="en-US"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rPr>
              <a:t>式中：           </a:t>
            </a:r>
            <a:r>
              <a:rPr lang="zh-CN" altLang="en-US" sz="2600">
                <a:solidFill>
                  <a:srgbClr val="990000"/>
                </a:solidFill>
                <a:latin typeface="隶书" panose="02010509060101010101" pitchFamily="49" charset="-122"/>
                <a:ea typeface="隶书" panose="02010509060101010101" pitchFamily="49" charset="-122"/>
              </a:rPr>
              <a:t>交叉动导数 </a:t>
            </a:r>
          </a:p>
        </p:txBody>
      </p:sp>
      <p:pic>
        <p:nvPicPr>
          <p:cNvPr id="66564" name="Picture 4">
            <a:extLst>
              <a:ext uri="{FF2B5EF4-FFF2-40B4-BE49-F238E27FC236}">
                <a16:creationId xmlns:a16="http://schemas.microsoft.com/office/drawing/2014/main" id="{589EAB68-AEF3-A8BB-B4C5-A11D469F0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673600"/>
            <a:ext cx="2916237"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12">
            <a:extLst>
              <a:ext uri="{FF2B5EF4-FFF2-40B4-BE49-F238E27FC236}">
                <a16:creationId xmlns:a16="http://schemas.microsoft.com/office/drawing/2014/main" id="{F4AB8150-2AA6-CA2C-C065-BD3717173C1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6238" y="4581525"/>
            <a:ext cx="2447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14">
            <a:extLst>
              <a:ext uri="{FF2B5EF4-FFF2-40B4-BE49-F238E27FC236}">
                <a16:creationId xmlns:a16="http://schemas.microsoft.com/office/drawing/2014/main" id="{B596529A-12D1-7C58-2607-AF4CA519FF4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813" y="5300663"/>
            <a:ext cx="1728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Group 12">
            <a:extLst>
              <a:ext uri="{FF2B5EF4-FFF2-40B4-BE49-F238E27FC236}">
                <a16:creationId xmlns:a16="http://schemas.microsoft.com/office/drawing/2014/main" id="{E4CD4FF4-5BA7-35DF-E80B-6830F48FBDD5}"/>
              </a:ext>
            </a:extLst>
          </p:cNvPr>
          <p:cNvGrpSpPr>
            <a:grpSpLocks/>
          </p:cNvGrpSpPr>
          <p:nvPr/>
        </p:nvGrpSpPr>
        <p:grpSpPr bwMode="auto">
          <a:xfrm>
            <a:off x="7023100" y="3414713"/>
            <a:ext cx="2085975" cy="3398837"/>
            <a:chOff x="4320" y="1665"/>
            <a:chExt cx="1314" cy="2141"/>
          </a:xfrm>
        </p:grpSpPr>
        <p:pic>
          <p:nvPicPr>
            <p:cNvPr id="67591" name="Picture 5">
              <a:extLst>
                <a:ext uri="{FF2B5EF4-FFF2-40B4-BE49-F238E27FC236}">
                  <a16:creationId xmlns:a16="http://schemas.microsoft.com/office/drawing/2014/main" id="{548636A4-F2F4-C08A-A009-C7E667572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1665"/>
              <a:ext cx="1314" cy="2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70C6BC62-170D-4C0F-9A9A-E6EFB6263925}"/>
                </a:ext>
              </a:extLst>
            </p:cNvPr>
            <p:cNvCxnSpPr/>
            <p:nvPr/>
          </p:nvCxnSpPr>
          <p:spPr>
            <a:xfrm flipH="1">
              <a:off x="4830" y="3475"/>
              <a:ext cx="27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A7301CA-B6BE-77B6-0F84-A3FFFB2CF83A}"/>
                </a:ext>
              </a:extLst>
            </p:cNvPr>
            <p:cNvCxnSpPr/>
            <p:nvPr/>
          </p:nvCxnSpPr>
          <p:spPr>
            <a:xfrm>
              <a:off x="4320" y="2928"/>
              <a:ext cx="1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587" name="Rectangle 2">
            <a:extLst>
              <a:ext uri="{FF2B5EF4-FFF2-40B4-BE49-F238E27FC236}">
                <a16:creationId xmlns:a16="http://schemas.microsoft.com/office/drawing/2014/main" id="{A400DB4C-C1D1-7C96-DAFA-59501F8E9C2F}"/>
              </a:ext>
            </a:extLst>
          </p:cNvPr>
          <p:cNvSpPr>
            <a:spLocks noGrp="1" noChangeArrowheads="1"/>
          </p:cNvSpPr>
          <p:nvPr>
            <p:ph type="title" idx="4294967295"/>
          </p:nvPr>
        </p:nvSpPr>
        <p:spPr>
          <a:xfrm>
            <a:off x="1150938" y="419100"/>
            <a:ext cx="7793037" cy="777875"/>
          </a:xfrm>
        </p:spPr>
        <p:txBody>
          <a:bodyPr/>
          <a:lstStyle/>
          <a:p>
            <a:pPr eaLnBrk="1" hangingPunct="1"/>
            <a:r>
              <a:rPr lang="zh-CN" altLang="en-US" sz="3400">
                <a:solidFill>
                  <a:srgbClr val="990000"/>
                </a:solidFill>
                <a:latin typeface="华文中宋" panose="02010600040101010101" pitchFamily="2" charset="-122"/>
                <a:ea typeface="华文中宋" panose="02010600040101010101" pitchFamily="2" charset="-122"/>
              </a:rPr>
              <a:t>三、绕</a:t>
            </a:r>
            <a:r>
              <a:rPr lang="en-US" altLang="zh-CN" sz="3400">
                <a:solidFill>
                  <a:srgbClr val="990000"/>
                </a:solidFill>
                <a:latin typeface="华文中宋" panose="02010600040101010101" pitchFamily="2" charset="-122"/>
                <a:ea typeface="华文中宋" panose="02010600040101010101" pitchFamily="2" charset="-122"/>
              </a:rPr>
              <a:t>oz</a:t>
            </a:r>
            <a:r>
              <a:rPr lang="zh-CN" altLang="en-US" sz="3400">
                <a:solidFill>
                  <a:srgbClr val="990000"/>
                </a:solidFill>
                <a:latin typeface="华文中宋" panose="02010600040101010101" pitchFamily="2" charset="-122"/>
                <a:ea typeface="华文中宋" panose="02010600040101010101" pitchFamily="2" charset="-122"/>
              </a:rPr>
              <a:t>轴的偏航力矩</a:t>
            </a:r>
            <a:r>
              <a:rPr lang="en-US" altLang="zh-CN" sz="3400" i="1">
                <a:solidFill>
                  <a:srgbClr val="990000"/>
                </a:solidFill>
                <a:latin typeface="华文中宋" panose="02010600040101010101" pitchFamily="2" charset="-122"/>
                <a:ea typeface="华文中宋" panose="02010600040101010101" pitchFamily="2" charset="-122"/>
              </a:rPr>
              <a:t>N</a:t>
            </a:r>
          </a:p>
        </p:txBody>
      </p:sp>
      <p:sp>
        <p:nvSpPr>
          <p:cNvPr id="67588" name="Rectangle 3">
            <a:extLst>
              <a:ext uri="{FF2B5EF4-FFF2-40B4-BE49-F238E27FC236}">
                <a16:creationId xmlns:a16="http://schemas.microsoft.com/office/drawing/2014/main" id="{BCCCA586-B8B7-F067-C77C-3A3C39D47409}"/>
              </a:ext>
            </a:extLst>
          </p:cNvPr>
          <p:cNvSpPr>
            <a:spLocks noGrp="1" noChangeArrowheads="1"/>
          </p:cNvSpPr>
          <p:nvPr>
            <p:ph type="body" idx="4294967295"/>
          </p:nvPr>
        </p:nvSpPr>
        <p:spPr>
          <a:xfrm>
            <a:off x="107950" y="1628775"/>
            <a:ext cx="8640763" cy="4679950"/>
          </a:xfrm>
        </p:spPr>
        <p:txBody>
          <a:bodyPr/>
          <a:lstStyle/>
          <a:p>
            <a:pPr marL="469900" indent="-469900" eaLnBrk="1" hangingPunct="1">
              <a:lnSpc>
                <a:spcPct val="90000"/>
              </a:lnSpc>
              <a:buFont typeface="Wingdings" panose="05000000000000000000" pitchFamily="2" charset="2"/>
              <a:buNone/>
            </a:pPr>
            <a:r>
              <a:rPr lang="en-US" altLang="zh-CN" sz="2600">
                <a:solidFill>
                  <a:srgbClr val="006666"/>
                </a:solidFill>
                <a:latin typeface="华文中宋" panose="02010600040101010101" pitchFamily="2" charset="-122"/>
                <a:ea typeface="华文中宋" panose="02010600040101010101" pitchFamily="2" charset="-122"/>
              </a:rPr>
              <a:t>1.</a:t>
            </a:r>
            <a:r>
              <a:rPr lang="zh-CN" altLang="en-US" sz="2600">
                <a:solidFill>
                  <a:srgbClr val="006666"/>
                </a:solidFill>
                <a:latin typeface="华文中宋" panose="02010600040101010101" pitchFamily="2" charset="-122"/>
                <a:ea typeface="华文中宋" panose="02010600040101010101" pitchFamily="2" charset="-122"/>
              </a:rPr>
              <a:t>侧滑角</a:t>
            </a:r>
            <a:r>
              <a:rPr lang="zh-CN" altLang="en-US" sz="26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2600">
                <a:solidFill>
                  <a:srgbClr val="006666"/>
                </a:solidFill>
                <a:latin typeface="华文中宋" panose="02010600040101010101" pitchFamily="2" charset="-122"/>
                <a:ea typeface="华文中宋" panose="02010600040101010101" pitchFamily="2" charset="-122"/>
                <a:sym typeface="Symbol" panose="05050102010706020507" pitchFamily="18" charset="2"/>
              </a:rPr>
              <a:t>引起的</a:t>
            </a:r>
            <a:r>
              <a:rPr lang="en-US" altLang="zh-CN" sz="2600" i="1">
                <a:solidFill>
                  <a:srgbClr val="006666"/>
                </a:solidFill>
                <a:latin typeface="华文中宋" panose="02010600040101010101" pitchFamily="2" charset="-122"/>
                <a:ea typeface="华文中宋" panose="02010600040101010101" pitchFamily="2" charset="-122"/>
                <a:sym typeface="Symbol" panose="05050102010706020507" pitchFamily="18" charset="2"/>
              </a:rPr>
              <a:t>N</a:t>
            </a:r>
            <a:r>
              <a:rPr lang="en-US" altLang="zh-CN" sz="2600">
                <a:solidFill>
                  <a:srgbClr val="006666"/>
                </a:solidFill>
                <a:latin typeface="华文中宋" panose="02010600040101010101" pitchFamily="2" charset="-122"/>
                <a:ea typeface="华文中宋" panose="02010600040101010101" pitchFamily="2" charset="-122"/>
                <a:sym typeface="Symbol" panose="05050102010706020507" pitchFamily="18" charset="2"/>
              </a:rPr>
              <a:t> — </a:t>
            </a:r>
            <a:r>
              <a:rPr lang="zh-CN" altLang="en-US" sz="2600">
                <a:solidFill>
                  <a:srgbClr val="996600"/>
                </a:solidFill>
                <a:latin typeface="华文中宋" panose="02010600040101010101" pitchFamily="2" charset="-122"/>
                <a:ea typeface="华文中宋" panose="02010600040101010101" pitchFamily="2" charset="-122"/>
                <a:sym typeface="Symbol" panose="05050102010706020507" pitchFamily="18" charset="2"/>
              </a:rPr>
              <a:t>航向静稳定力矩</a:t>
            </a:r>
          </a:p>
          <a:p>
            <a:pPr marL="469900" indent="-469900" eaLnBrk="1" hangingPunct="1">
              <a:lnSpc>
                <a:spcPct val="80000"/>
              </a:lnSpc>
              <a:buFont typeface="Wingdings" panose="05000000000000000000" pitchFamily="2" charset="2"/>
              <a:buNone/>
            </a:pPr>
            <a:r>
              <a:rPr lang="zh-CN" altLang="en-US" sz="2600">
                <a:solidFill>
                  <a:srgbClr val="006666"/>
                </a:solidFill>
                <a:latin typeface="楷体_GB2312" pitchFamily="49" charset="-122"/>
                <a:ea typeface="楷体_GB2312" pitchFamily="49" charset="-122"/>
                <a:sym typeface="Symbol" panose="05050102010706020507" pitchFamily="18" charset="2"/>
              </a:rPr>
              <a:t>  </a:t>
            </a: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   </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，立尾上有侧力</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N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，产生正偏航力矩</a:t>
            </a:r>
            <a:endPar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80000"/>
              </a:lnSpc>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机身有不稳定偏航力矩；</a:t>
            </a:r>
          </a:p>
          <a:p>
            <a:pPr marL="469900" indent="-469900" eaLnBrk="1" hangingPunct="1">
              <a:lnSpc>
                <a:spcPct val="80000"/>
              </a:lnSpc>
            </a:pPr>
            <a:r>
              <a:rPr lang="zh-CN" altLang="en-US" sz="2600">
                <a:solidFill>
                  <a:srgbClr val="003366"/>
                </a:solidFill>
                <a:ea typeface="隶书" panose="02010509060101010101" pitchFamily="49" charset="-122"/>
                <a:sym typeface="Symbol" panose="05050102010706020507" pitchFamily="18" charset="2"/>
              </a:rPr>
              <a:t>箭形机翼产生正偏航力矩，起稳定作用；</a:t>
            </a:r>
            <a:r>
              <a:rPr lang="zh-CN" altLang="en-US" sz="2600">
                <a:sym typeface="Symbol" panose="05050102010706020507" pitchFamily="18" charset="2"/>
              </a:rPr>
              <a:t> </a:t>
            </a:r>
          </a:p>
          <a:p>
            <a:pPr marL="469900" indent="-469900" eaLnBrk="1" hangingPunct="1">
              <a:lnSpc>
                <a:spcPct val="80000"/>
              </a:lnSpc>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超音速飞机头部有侧力，产生不稳定的偏</a:t>
            </a:r>
            <a:r>
              <a:rPr lang="zh-CN" altLang="en-US" sz="2600">
                <a:solidFill>
                  <a:srgbClr val="003366"/>
                </a:solidFill>
                <a:ea typeface="隶书" panose="02010509060101010101" pitchFamily="49" charset="-122"/>
                <a:sym typeface="Symbol" panose="05050102010706020507" pitchFamily="18" charset="2"/>
              </a:rPr>
              <a:t>航</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力矩；</a:t>
            </a:r>
          </a:p>
          <a:p>
            <a:pPr marL="469900" indent="-469900" eaLnBrk="1" hangingPunct="1">
              <a:lnSpc>
                <a:spcPct val="80000"/>
              </a:lnSpc>
              <a:buFont typeface="Wingdings" panose="05000000000000000000" pitchFamily="2" charset="2"/>
              <a:buNone/>
            </a:pPr>
            <a:endParaRPr lang="en-US" altLang="zh-CN" sz="2600">
              <a:solidFill>
                <a:srgbClr val="990000"/>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侧滑角</a:t>
            </a:r>
            <a:r>
              <a:rPr lang="zh-CN" altLang="en-US" sz="2600" i="1">
                <a:solidFill>
                  <a:srgbClr val="990000"/>
                </a:solidFill>
                <a:latin typeface="隶书" panose="02010509060101010101" pitchFamily="49" charset="-122"/>
                <a:ea typeface="隶书" panose="02010509060101010101" pitchFamily="49" charset="-122"/>
                <a:sym typeface="Symbol" panose="05050102010706020507" pitchFamily="18" charset="2"/>
              </a:rPr>
              <a:t></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产生的偏航力矩</a:t>
            </a:r>
            <a:r>
              <a:rPr lang="en-US" altLang="zh-CN" sz="2600">
                <a:solidFill>
                  <a:srgbClr val="990000"/>
                </a:solidFill>
                <a:latin typeface="隶书" panose="02010509060101010101" pitchFamily="49" charset="-122"/>
                <a:ea typeface="隶书" panose="02010509060101010101" pitchFamily="49" charset="-122"/>
                <a:sym typeface="Symbol" panose="05050102010706020507" pitchFamily="18" charset="2"/>
              </a:rPr>
              <a:t>N</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a:t>
            </a:r>
          </a:p>
          <a:p>
            <a:pPr marL="469900" indent="-469900" eaLnBrk="1" hangingPunct="1">
              <a:lnSpc>
                <a:spcPct val="80000"/>
              </a:lnSpc>
              <a:buFont typeface="Wingdings" panose="05000000000000000000" pitchFamily="2" charset="2"/>
              <a:buNone/>
            </a:pPr>
            <a:endPar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                 </a:t>
            </a:r>
            <a:endParaRPr lang="en-US" altLang="zh-CN" sz="2600">
              <a:solidFill>
                <a:srgbClr val="990000"/>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航向静稳定导数</a:t>
            </a:r>
            <a:r>
              <a:rPr lang="zh-CN" altLang="en-US" sz="2600">
                <a:sym typeface="Symbol" panose="05050102010706020507" pitchFamily="18" charset="2"/>
              </a:rPr>
              <a:t>   </a:t>
            </a:r>
          </a:p>
          <a:p>
            <a:pPr marL="469900" indent="-469900" eaLnBrk="1" hangingPunct="1">
              <a:lnSpc>
                <a:spcPct val="80000"/>
              </a:lnSpc>
            </a:pPr>
            <a:endParaRPr lang="en-US" altLang="zh-CN" sz="2200">
              <a:solidFill>
                <a:srgbClr val="996600"/>
              </a:solidFill>
              <a:ea typeface="隶书" panose="02010509060101010101" pitchFamily="49" charset="-122"/>
              <a:sym typeface="Symbol" panose="05050102010706020507" pitchFamily="18" charset="2"/>
            </a:endParaRPr>
          </a:p>
        </p:txBody>
      </p:sp>
      <p:pic>
        <p:nvPicPr>
          <p:cNvPr id="67589" name="Picture 7">
            <a:extLst>
              <a:ext uri="{FF2B5EF4-FFF2-40B4-BE49-F238E27FC236}">
                <a16:creationId xmlns:a16="http://schemas.microsoft.com/office/drawing/2014/main" id="{35B8CC35-9D33-3938-1DFF-C5DD863A016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71775" y="4437063"/>
            <a:ext cx="302577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10">
            <a:extLst>
              <a:ext uri="{FF2B5EF4-FFF2-40B4-BE49-F238E27FC236}">
                <a16:creationId xmlns:a16="http://schemas.microsoft.com/office/drawing/2014/main" id="{18B9A194-AB3B-9F22-F7DF-3BC4A3D419E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0338" y="5229225"/>
            <a:ext cx="21605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7E97396-D081-71A6-465E-466354497BD9}"/>
              </a:ext>
            </a:extLst>
          </p:cNvPr>
          <p:cNvSpPr>
            <a:spLocks noGrp="1" noChangeArrowheads="1"/>
          </p:cNvSpPr>
          <p:nvPr>
            <p:ph type="title" idx="4294967295"/>
          </p:nvPr>
        </p:nvSpPr>
        <p:spPr>
          <a:xfrm>
            <a:off x="1150938" y="419100"/>
            <a:ext cx="7993062" cy="777875"/>
          </a:xfrm>
        </p:spPr>
        <p:txBody>
          <a:bodyPr/>
          <a:lstStyle/>
          <a:p>
            <a:pPr eaLnBrk="1" hangingPunct="1"/>
            <a:r>
              <a:rPr lang="en-US" altLang="zh-CN" sz="3200">
                <a:solidFill>
                  <a:srgbClr val="006666"/>
                </a:solidFill>
                <a:latin typeface="华文中宋" panose="02010600040101010101" pitchFamily="2" charset="-122"/>
                <a:ea typeface="华文中宋" panose="02010600040101010101" pitchFamily="2" charset="-122"/>
              </a:rPr>
              <a:t>1.</a:t>
            </a:r>
            <a:r>
              <a:rPr lang="zh-CN" altLang="en-US" sz="3200">
                <a:solidFill>
                  <a:srgbClr val="006666"/>
                </a:solidFill>
                <a:latin typeface="华文中宋" panose="02010600040101010101" pitchFamily="2" charset="-122"/>
                <a:ea typeface="华文中宋" panose="02010600040101010101" pitchFamily="2" charset="-122"/>
              </a:rPr>
              <a:t>侧滑角</a:t>
            </a:r>
            <a:r>
              <a:rPr lang="zh-CN" altLang="en-US" sz="32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3200">
                <a:solidFill>
                  <a:srgbClr val="006666"/>
                </a:solidFill>
                <a:latin typeface="华文中宋" panose="02010600040101010101" pitchFamily="2" charset="-122"/>
                <a:ea typeface="华文中宋" panose="02010600040101010101" pitchFamily="2" charset="-122"/>
                <a:sym typeface="Symbol" panose="05050102010706020507" pitchFamily="18" charset="2"/>
              </a:rPr>
              <a:t>引起的</a:t>
            </a:r>
            <a:r>
              <a:rPr lang="en-US" altLang="zh-CN" sz="3200" i="1">
                <a:solidFill>
                  <a:srgbClr val="006666"/>
                </a:solidFill>
                <a:latin typeface="华文中宋" panose="02010600040101010101" pitchFamily="2" charset="-122"/>
                <a:ea typeface="华文中宋" panose="02010600040101010101" pitchFamily="2" charset="-122"/>
                <a:sym typeface="Symbol" panose="05050102010706020507" pitchFamily="18" charset="2"/>
              </a:rPr>
              <a:t>N</a:t>
            </a:r>
            <a:r>
              <a:rPr lang="en-US" altLang="zh-CN" sz="3200">
                <a:solidFill>
                  <a:srgbClr val="006666"/>
                </a:solidFill>
                <a:latin typeface="华文中宋" panose="02010600040101010101" pitchFamily="2" charset="-122"/>
                <a:ea typeface="华文中宋" panose="02010600040101010101" pitchFamily="2" charset="-122"/>
                <a:sym typeface="Symbol" panose="05050102010706020507" pitchFamily="18" charset="2"/>
              </a:rPr>
              <a:t> — </a:t>
            </a:r>
            <a:r>
              <a:rPr lang="zh-CN" altLang="en-US" sz="3200">
                <a:solidFill>
                  <a:srgbClr val="996600"/>
                </a:solidFill>
                <a:latin typeface="华文中宋" panose="02010600040101010101" pitchFamily="2" charset="-122"/>
                <a:ea typeface="华文中宋" panose="02010600040101010101" pitchFamily="2" charset="-122"/>
                <a:sym typeface="Symbol" panose="05050102010706020507" pitchFamily="18" charset="2"/>
              </a:rPr>
              <a:t>航向静稳定力矩</a:t>
            </a:r>
            <a:r>
              <a:rPr lang="zh-CN" altLang="en-US" sz="3200">
                <a:solidFill>
                  <a:srgbClr val="996600"/>
                </a:solidFill>
                <a:latin typeface="华文中宋" panose="02010600040101010101" pitchFamily="2" charset="-122"/>
                <a:ea typeface="华文中宋" panose="02010600040101010101" pitchFamily="2" charset="-122"/>
              </a:rPr>
              <a:t>（续）</a:t>
            </a:r>
            <a:endParaRPr lang="en-US" altLang="zh-CN" sz="3200">
              <a:solidFill>
                <a:srgbClr val="996600"/>
              </a:solidFill>
              <a:latin typeface="华文中宋" panose="02010600040101010101" pitchFamily="2" charset="-122"/>
              <a:ea typeface="华文中宋" panose="02010600040101010101" pitchFamily="2" charset="-122"/>
            </a:endParaRPr>
          </a:p>
        </p:txBody>
      </p:sp>
      <p:sp>
        <p:nvSpPr>
          <p:cNvPr id="26627" name="Rectangle 3">
            <a:extLst>
              <a:ext uri="{FF2B5EF4-FFF2-40B4-BE49-F238E27FC236}">
                <a16:creationId xmlns:a16="http://schemas.microsoft.com/office/drawing/2014/main" id="{CB98E9DA-3AD0-4FA6-F9FB-5F9B03B0A0AD}"/>
              </a:ext>
            </a:extLst>
          </p:cNvPr>
          <p:cNvSpPr>
            <a:spLocks noGrp="1" noChangeArrowheads="1"/>
          </p:cNvSpPr>
          <p:nvPr>
            <p:ph type="body" idx="4294967295"/>
          </p:nvPr>
        </p:nvSpPr>
        <p:spPr>
          <a:xfrm>
            <a:off x="395288" y="1543050"/>
            <a:ext cx="8640762" cy="4600575"/>
          </a:xfrm>
        </p:spPr>
        <p:txBody>
          <a:bodyPr/>
          <a:lstStyle/>
          <a:p>
            <a:pPr marL="469900" indent="-469900" eaLnBrk="1" hangingPunct="1">
              <a:lnSpc>
                <a:spcPct val="80000"/>
              </a:lnSpc>
            </a:pPr>
            <a:r>
              <a:rPr lang="zh-CN" altLang="en-US" sz="3000">
                <a:solidFill>
                  <a:srgbClr val="996600"/>
                </a:solidFill>
                <a:ea typeface="隶书" panose="02010509060101010101" pitchFamily="49" charset="-122"/>
                <a:sym typeface="Symbol" panose="05050102010706020507" pitchFamily="18" charset="2"/>
              </a:rPr>
              <a:t>航向静稳定导数</a:t>
            </a:r>
            <a:r>
              <a:rPr lang="en-US" altLang="zh-CN" sz="3000" i="1">
                <a:solidFill>
                  <a:srgbClr val="996600"/>
                </a:solidFill>
                <a:ea typeface="隶书" panose="02010509060101010101" pitchFamily="49" charset="-122"/>
                <a:sym typeface="Symbol" panose="05050102010706020507" pitchFamily="18" charset="2"/>
              </a:rPr>
              <a:t>C</a:t>
            </a:r>
            <a:r>
              <a:rPr lang="en-US" altLang="zh-CN" sz="3000" i="1" baseline="-25000">
                <a:solidFill>
                  <a:srgbClr val="996600"/>
                </a:solidFill>
                <a:ea typeface="隶书" panose="02010509060101010101" pitchFamily="49" charset="-122"/>
                <a:sym typeface="Symbol" panose="05050102010706020507" pitchFamily="18" charset="2"/>
              </a:rPr>
              <a:t>n</a:t>
            </a:r>
            <a:r>
              <a:rPr lang="en-US" altLang="zh-CN" sz="3000">
                <a:sym typeface="Symbol" panose="05050102010706020507" pitchFamily="18" charset="2"/>
              </a:rPr>
              <a:t> </a:t>
            </a:r>
            <a:r>
              <a:rPr lang="en-US" altLang="zh-CN" sz="3000">
                <a:solidFill>
                  <a:srgbClr val="996600"/>
                </a:solidFill>
                <a:sym typeface="Symbol" panose="05050102010706020507" pitchFamily="18" charset="2"/>
              </a:rPr>
              <a:t>&gt;0,N=</a:t>
            </a:r>
            <a:r>
              <a:rPr lang="en-US" altLang="zh-CN" sz="3000" i="1">
                <a:solidFill>
                  <a:srgbClr val="996600"/>
                </a:solidFill>
                <a:ea typeface="隶书" panose="02010509060101010101" pitchFamily="49" charset="-122"/>
                <a:sym typeface="Symbol" panose="05050102010706020507" pitchFamily="18" charset="2"/>
              </a:rPr>
              <a:t> C</a:t>
            </a:r>
            <a:r>
              <a:rPr lang="en-US" altLang="zh-CN" sz="3000" i="1" baseline="-25000">
                <a:solidFill>
                  <a:srgbClr val="996600"/>
                </a:solidFill>
                <a:ea typeface="隶书" panose="02010509060101010101" pitchFamily="49" charset="-122"/>
                <a:sym typeface="Symbol" panose="05050102010706020507" pitchFamily="18" charset="2"/>
              </a:rPr>
              <a:t>n</a:t>
            </a:r>
            <a:r>
              <a:rPr lang="en-US" altLang="zh-CN" sz="3000">
                <a:sym typeface="Symbol" panose="05050102010706020507" pitchFamily="18" charset="2"/>
              </a:rPr>
              <a:t> </a:t>
            </a:r>
            <a:r>
              <a:rPr lang="en-US" altLang="zh-CN" sz="3000" i="1">
                <a:solidFill>
                  <a:srgbClr val="996600"/>
                </a:solidFill>
                <a:ea typeface="隶书" panose="02010509060101010101" pitchFamily="49" charset="-122"/>
                <a:sym typeface="Symbol" panose="05050102010706020507" pitchFamily="18" charset="2"/>
              </a:rPr>
              <a:t></a:t>
            </a:r>
          </a:p>
          <a:p>
            <a:pPr marL="469900" indent="-469900" eaLnBrk="1" hangingPunct="1">
              <a:lnSpc>
                <a:spcPct val="80000"/>
              </a:lnSpc>
              <a:buFont typeface="Wingdings" panose="05000000000000000000" pitchFamily="2" charset="2"/>
              <a:buNone/>
            </a:pPr>
            <a:endParaRPr lang="en-US" altLang="zh-CN" sz="2600">
              <a:solidFill>
                <a:srgbClr val="996600"/>
              </a:solidFill>
              <a:sym typeface="Symbol" panose="05050102010706020507" pitchFamily="18" charset="2"/>
            </a:endParaRPr>
          </a:p>
          <a:p>
            <a:pPr marL="469900" indent="-469900" eaLnBrk="1" hangingPunct="1">
              <a:lnSpc>
                <a:spcPct val="80000"/>
              </a:lnSpc>
            </a:pPr>
            <a:r>
              <a:rPr lang="zh-CN" altLang="en-US" sz="2600">
                <a:solidFill>
                  <a:srgbClr val="003366"/>
                </a:solidFill>
                <a:ea typeface="隶书" panose="02010509060101010101" pitchFamily="49" charset="-122"/>
                <a:sym typeface="Symbol" panose="05050102010706020507" pitchFamily="18" charset="2"/>
              </a:rPr>
              <a:t>具有航向静稳定性的飞机在受到侧风扰动后，</a:t>
            </a:r>
            <a:endParaRPr lang="en-US" altLang="zh-CN" sz="2600">
              <a:solidFill>
                <a:srgbClr val="003366"/>
              </a:solidFill>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en-US" altLang="zh-CN" sz="2600">
                <a:solidFill>
                  <a:srgbClr val="003366"/>
                </a:solidFill>
                <a:ea typeface="隶书" panose="02010509060101010101" pitchFamily="49" charset="-122"/>
                <a:sym typeface="Symbol" panose="05050102010706020507" pitchFamily="18" charset="2"/>
              </a:rPr>
              <a:t>    </a:t>
            </a:r>
            <a:r>
              <a:rPr lang="zh-CN" altLang="en-US" sz="2600">
                <a:solidFill>
                  <a:srgbClr val="003366"/>
                </a:solidFill>
                <a:ea typeface="隶书" panose="02010509060101010101" pitchFamily="49" charset="-122"/>
                <a:sym typeface="Symbol" panose="05050102010706020507" pitchFamily="18" charset="2"/>
              </a:rPr>
              <a:t>机头</a:t>
            </a:r>
            <a:r>
              <a:rPr lang="zh-CN" altLang="en-US" sz="2600" u="sng">
                <a:solidFill>
                  <a:srgbClr val="C00000"/>
                </a:solidFill>
                <a:ea typeface="隶书" panose="02010509060101010101" pitchFamily="49" charset="-122"/>
                <a:sym typeface="Symbol" panose="05050102010706020507" pitchFamily="18" charset="2"/>
              </a:rPr>
              <a:t>向着消除侧滑角的方向偏转</a:t>
            </a:r>
            <a:r>
              <a:rPr lang="en-US" altLang="zh-CN" sz="2600" u="sng">
                <a:solidFill>
                  <a:srgbClr val="C00000"/>
                </a:solidFill>
                <a:ea typeface="隶书" panose="02010509060101010101" pitchFamily="49" charset="-122"/>
                <a:sym typeface="Symbol" panose="05050102010706020507" pitchFamily="18" charset="2"/>
              </a:rPr>
              <a:t>—</a:t>
            </a:r>
            <a:r>
              <a:rPr lang="zh-CN" altLang="en-US" sz="2600" u="sng">
                <a:solidFill>
                  <a:srgbClr val="C00000"/>
                </a:solidFill>
                <a:ea typeface="隶书" panose="02010509060101010101" pitchFamily="49" charset="-122"/>
                <a:sym typeface="Symbol" panose="05050102010706020507" pitchFamily="18" charset="2"/>
              </a:rPr>
              <a:t>静稳定</a:t>
            </a:r>
          </a:p>
          <a:p>
            <a:pPr marL="469900" indent="-469900" eaLnBrk="1" hangingPunct="1">
              <a:lnSpc>
                <a:spcPct val="80000"/>
              </a:lnSpc>
              <a:buFont typeface="Wingdings" panose="05000000000000000000" pitchFamily="2" charset="2"/>
              <a:buNone/>
            </a:pPr>
            <a:r>
              <a:rPr lang="zh-CN" altLang="en-US" sz="2600">
                <a:solidFill>
                  <a:srgbClr val="003366"/>
                </a:solidFill>
                <a:ea typeface="隶书" panose="02010509060101010101" pitchFamily="49" charset="-122"/>
                <a:sym typeface="Symbol" panose="05050102010706020507" pitchFamily="18" charset="2"/>
              </a:rPr>
              <a:t>    并不能回到原有航线的方向，</a:t>
            </a:r>
            <a:endParaRPr lang="en-US" altLang="zh-CN" sz="2600">
              <a:solidFill>
                <a:srgbClr val="003366"/>
              </a:solidFill>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en-US" altLang="zh-CN" sz="2600">
                <a:solidFill>
                  <a:srgbClr val="003366"/>
                </a:solidFill>
                <a:ea typeface="隶书" panose="02010509060101010101" pitchFamily="49" charset="-122"/>
                <a:sym typeface="Symbol" panose="05050102010706020507" pitchFamily="18" charset="2"/>
              </a:rPr>
              <a:t>    </a:t>
            </a:r>
            <a:r>
              <a:rPr lang="zh-CN" altLang="en-US" sz="2600">
                <a:solidFill>
                  <a:srgbClr val="003366"/>
                </a:solidFill>
                <a:ea typeface="隶书" panose="02010509060101010101" pitchFamily="49" charset="-122"/>
                <a:sym typeface="Symbol" panose="05050102010706020507" pitchFamily="18" charset="2"/>
              </a:rPr>
              <a:t>使机头转到风速的方向</a:t>
            </a:r>
            <a:endParaRPr lang="en-US" altLang="zh-CN" sz="2600">
              <a:solidFill>
                <a:srgbClr val="003366"/>
              </a:solidFill>
              <a:ea typeface="隶书" panose="02010509060101010101" pitchFamily="49" charset="-122"/>
              <a:sym typeface="Symbol" panose="05050102010706020507" pitchFamily="18" charset="2"/>
            </a:endParaRPr>
          </a:p>
          <a:p>
            <a:pPr marL="469900" indent="-469900" eaLnBrk="1" hangingPunct="1">
              <a:lnSpc>
                <a:spcPct val="80000"/>
              </a:lnSpc>
              <a:buFont typeface="Wingdings" panose="05000000000000000000" pitchFamily="2" charset="2"/>
              <a:buNone/>
            </a:pPr>
            <a:r>
              <a:rPr lang="en-US" altLang="zh-CN" sz="2600">
                <a:solidFill>
                  <a:srgbClr val="003366"/>
                </a:solidFill>
                <a:ea typeface="隶书" panose="02010509060101010101" pitchFamily="49" charset="-122"/>
                <a:sym typeface="Symbol" panose="05050102010706020507" pitchFamily="18" charset="2"/>
              </a:rPr>
              <a:t>    </a:t>
            </a:r>
            <a:r>
              <a:rPr lang="zh-CN" altLang="en-US" sz="2600">
                <a:solidFill>
                  <a:srgbClr val="003366"/>
                </a:solidFill>
                <a:ea typeface="隶书" panose="02010509060101010101" pitchFamily="49" charset="-122"/>
                <a:sym typeface="Symbol" panose="05050102010706020507" pitchFamily="18" charset="2"/>
              </a:rPr>
              <a:t>也叫</a:t>
            </a:r>
            <a:r>
              <a:rPr lang="zh-CN" altLang="en-US" sz="2600">
                <a:solidFill>
                  <a:srgbClr val="C00000"/>
                </a:solidFill>
                <a:ea typeface="隶书" panose="02010509060101010101" pitchFamily="49" charset="-122"/>
                <a:sym typeface="Symbol" panose="05050102010706020507" pitchFamily="18" charset="2"/>
              </a:rPr>
              <a:t>做</a:t>
            </a:r>
            <a:r>
              <a:rPr lang="zh-CN" altLang="en-US" sz="2600" u="sng">
                <a:solidFill>
                  <a:srgbClr val="C00000"/>
                </a:solidFill>
                <a:ea typeface="隶书" panose="02010509060101010101" pitchFamily="49" charset="-122"/>
                <a:sym typeface="Symbol" panose="05050102010706020507" pitchFamily="18" charset="2"/>
              </a:rPr>
              <a:t>风标稳定性</a:t>
            </a:r>
          </a:p>
          <a:p>
            <a:pPr marL="469900" indent="-469900" eaLnBrk="1" hangingPunct="1">
              <a:lnSpc>
                <a:spcPct val="80000"/>
              </a:lnSpc>
            </a:pPr>
            <a:endParaRPr lang="en-US" altLang="zh-CN" sz="2600">
              <a:solidFill>
                <a:schemeClr val="accent2"/>
              </a:solidFill>
              <a:ea typeface="隶书" panose="02010509060101010101" pitchFamily="49" charset="-122"/>
              <a:sym typeface="Symbol" panose="05050102010706020507" pitchFamily="18" charset="2"/>
            </a:endParaRPr>
          </a:p>
          <a:p>
            <a:pPr marL="469900" indent="-469900" eaLnBrk="1" hangingPunct="1">
              <a:lnSpc>
                <a:spcPct val="80000"/>
              </a:lnSpc>
            </a:pPr>
            <a:r>
              <a:rPr lang="zh-CN" altLang="en-US" sz="2600">
                <a:ea typeface="隶书" panose="02010509060101010101" pitchFamily="49" charset="-122"/>
                <a:sym typeface="Symbol" panose="05050102010706020507" pitchFamily="18" charset="2"/>
              </a:rPr>
              <a:t>与纵向</a:t>
            </a:r>
            <a:r>
              <a:rPr lang="en-US" altLang="zh-CN" sz="2600" i="1">
                <a:ea typeface="隶书" panose="02010509060101010101" pitchFamily="49" charset="-122"/>
                <a:sym typeface="Symbol" panose="05050102010706020507" pitchFamily="18" charset="2"/>
              </a:rPr>
              <a:t>C</a:t>
            </a:r>
            <a:r>
              <a:rPr lang="en-US" altLang="zh-CN" sz="2600" i="1" baseline="-25000">
                <a:ea typeface="隶书" panose="02010509060101010101" pitchFamily="49" charset="-122"/>
                <a:sym typeface="Symbol" panose="05050102010706020507" pitchFamily="18" charset="2"/>
              </a:rPr>
              <a:t>m</a:t>
            </a:r>
            <a:r>
              <a:rPr lang="zh-CN" altLang="en-US" sz="2600">
                <a:ea typeface="隶书" panose="02010509060101010101" pitchFamily="49" charset="-122"/>
                <a:sym typeface="Symbol" panose="05050102010706020507" pitchFamily="18" charset="2"/>
              </a:rPr>
              <a:t>的静稳定导数意义相同    </a:t>
            </a:r>
            <a:r>
              <a:rPr lang="zh-CN" altLang="en-US" sz="2600">
                <a:sym typeface="Symbol" panose="05050102010706020507" pitchFamily="18" charset="2"/>
              </a:rPr>
              <a:t> </a:t>
            </a:r>
          </a:p>
        </p:txBody>
      </p:sp>
      <p:pic>
        <p:nvPicPr>
          <p:cNvPr id="68612" name="Picture 5">
            <a:extLst>
              <a:ext uri="{FF2B5EF4-FFF2-40B4-BE49-F238E27FC236}">
                <a16:creationId xmlns:a16="http://schemas.microsoft.com/office/drawing/2014/main" id="{E79F19D4-D70E-027D-F950-2AA0D9E39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141663"/>
            <a:ext cx="208597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 calcmode="lin" valueType="num">
                                      <p:cBhvr additive="base">
                                        <p:cTn id="11"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 calcmode="lin" valueType="num">
                                      <p:cBhvr additive="base">
                                        <p:cTn id="1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62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 calcmode="lin" valueType="num">
                                      <p:cBhvr additive="base">
                                        <p:cTn id="19"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anim calcmode="lin" valueType="num">
                                      <p:cBhvr additive="base">
                                        <p:cTn id="23"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 calcmode="lin" valueType="num">
                                      <p:cBhvr additive="base">
                                        <p:cTn id="27"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pRg st="8" end="8"/>
                                            </p:txEl>
                                          </p:spTgt>
                                        </p:tgtEl>
                                        <p:attrNameLst>
                                          <p:attrName>style.visibility</p:attrName>
                                        </p:attrNameLst>
                                      </p:cBhvr>
                                      <p:to>
                                        <p:strVal val="visible"/>
                                      </p:to>
                                    </p:set>
                                    <p:anim calcmode="lin" valueType="num">
                                      <p:cBhvr additive="base">
                                        <p:cTn id="31" dur="5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09A08AD-B5C0-D8CA-30F3-EF0FD5389E28}"/>
              </a:ext>
            </a:extLst>
          </p:cNvPr>
          <p:cNvSpPr>
            <a:spLocks noGrp="1" noChangeArrowheads="1"/>
          </p:cNvSpPr>
          <p:nvPr>
            <p:ph type="title" idx="4294967295"/>
          </p:nvPr>
        </p:nvSpPr>
        <p:spPr>
          <a:xfrm>
            <a:off x="1035050" y="592138"/>
            <a:ext cx="8001000" cy="676275"/>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2.</a:t>
            </a:r>
            <a:r>
              <a:rPr lang="zh-CN" altLang="en-US" sz="3400">
                <a:solidFill>
                  <a:srgbClr val="006666"/>
                </a:solidFill>
                <a:latin typeface="华文中宋" panose="02010600040101010101" pitchFamily="2" charset="-122"/>
                <a:ea typeface="华文中宋" panose="02010600040101010101" pitchFamily="2" charset="-122"/>
              </a:rPr>
              <a:t>副翼偏转角</a:t>
            </a:r>
            <a:r>
              <a:rPr lang="zh-CN" altLang="en-US" sz="34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400" i="1" baseline="-25000">
                <a:solidFill>
                  <a:srgbClr val="006666"/>
                </a:solidFill>
                <a:latin typeface="华文中宋" panose="02010600040101010101" pitchFamily="2" charset="-122"/>
                <a:ea typeface="华文中宋" panose="02010600040101010101" pitchFamily="2" charset="-122"/>
                <a:sym typeface="Symbol" panose="05050102010706020507" pitchFamily="18" charset="2"/>
              </a:rPr>
              <a:t>a</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N</a:t>
            </a:r>
            <a:r>
              <a:rPr lang="en-US" altLang="zh-CN" sz="3400">
                <a:solidFill>
                  <a:srgbClr val="006666"/>
                </a:solidFill>
                <a:latin typeface="华文中宋" panose="02010600040101010101" pitchFamily="2" charset="-122"/>
                <a:ea typeface="华文中宋" panose="02010600040101010101" pitchFamily="2" charset="-122"/>
              </a:rPr>
              <a:t>—</a:t>
            </a:r>
            <a:r>
              <a:rPr lang="zh-CN" altLang="en-US" sz="3400">
                <a:solidFill>
                  <a:srgbClr val="996600"/>
                </a:solidFill>
                <a:latin typeface="华文中宋" panose="02010600040101010101" pitchFamily="2" charset="-122"/>
                <a:ea typeface="华文中宋" panose="02010600040101010101" pitchFamily="2" charset="-122"/>
              </a:rPr>
              <a:t>操纵交叉力矩 </a:t>
            </a:r>
          </a:p>
        </p:txBody>
      </p:sp>
      <p:sp>
        <p:nvSpPr>
          <p:cNvPr id="69635" name="Rectangle 3">
            <a:extLst>
              <a:ext uri="{FF2B5EF4-FFF2-40B4-BE49-F238E27FC236}">
                <a16:creationId xmlns:a16="http://schemas.microsoft.com/office/drawing/2014/main" id="{1E64B104-02C4-DF17-5F7D-2331108C50FB}"/>
              </a:ext>
            </a:extLst>
          </p:cNvPr>
          <p:cNvSpPr>
            <a:spLocks noGrp="1" noChangeArrowheads="1"/>
          </p:cNvSpPr>
          <p:nvPr>
            <p:ph type="body" sz="half" idx="4294967295"/>
          </p:nvPr>
        </p:nvSpPr>
        <p:spPr>
          <a:xfrm>
            <a:off x="250825" y="1484313"/>
            <a:ext cx="9074150" cy="4772025"/>
          </a:xfrm>
        </p:spPr>
        <p:txBody>
          <a:bodyPr/>
          <a:lstStyle/>
          <a:p>
            <a:pPr marL="469900" indent="-469900" eaLnBrk="1" hangingPunct="1"/>
            <a:r>
              <a:rPr lang="zh-CN" altLang="en-US" sz="2600">
                <a:solidFill>
                  <a:srgbClr val="003366"/>
                </a:solidFill>
                <a:ea typeface="隶书" panose="02010509060101010101" pitchFamily="49" charset="-122"/>
              </a:rPr>
              <a:t>偏转副</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翼</a:t>
            </a:r>
            <a:r>
              <a:rPr lang="zh-CN" altLang="en-US" sz="2600">
                <a:solidFill>
                  <a:srgbClr val="003366"/>
                </a:solidFill>
                <a:ea typeface="隶书" panose="02010509060101010101" pitchFamily="49" charset="-122"/>
              </a:rPr>
              <a:t>是为了操纵滚转，却引起了偏航力矩，</a:t>
            </a:r>
            <a:r>
              <a:rPr lang="zh-CN" altLang="en-US" sz="2600">
                <a:solidFill>
                  <a:srgbClr val="990000"/>
                </a:solidFill>
                <a:ea typeface="隶书" panose="02010509060101010101" pitchFamily="49" charset="-122"/>
              </a:rPr>
              <a:t>操纵耦合</a:t>
            </a:r>
            <a:r>
              <a:rPr lang="zh-CN" altLang="en-US" sz="2600"/>
              <a:t> </a:t>
            </a:r>
            <a:endParaRPr lang="zh-CN" altLang="en-US"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zh-CN" altLang="en-US" sz="26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2600" i="1" baseline="-25000">
                <a:solidFill>
                  <a:srgbClr val="003366"/>
                </a:solidFill>
                <a:latin typeface="隶书" panose="02010509060101010101" pitchFamily="49" charset="-122"/>
                <a:ea typeface="隶书" panose="02010509060101010101" pitchFamily="49" charset="-122"/>
                <a:sym typeface="Symbol" panose="05050102010706020507" pitchFamily="18" charset="2"/>
              </a:rPr>
              <a:t>a</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&gt;</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，右翼下偏，右翼弯度加大，升力，同时阻力；</a:t>
            </a:r>
            <a:r>
              <a:rPr lang="zh-CN" altLang="en-US" sz="2600">
                <a:sym typeface="Symbol" panose="05050102010706020507" pitchFamily="18" charset="2"/>
              </a:rPr>
              <a:t> </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     左翼上偏，左翼弯度减小，升力，同时阻力；</a:t>
            </a:r>
          </a:p>
          <a:p>
            <a:pPr marL="469900" indent="-469900" eaLnBrk="1" hangingPunct="1">
              <a:buFont typeface="Wingdings" panose="05000000000000000000" pitchFamily="2" charset="2"/>
              <a:buNone/>
            </a:pPr>
            <a:endPar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在大展弦比机翼上较明显，对操纵飞机转弯不利 </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副翼操纵交叉力矩 </a:t>
            </a:r>
          </a:p>
          <a:p>
            <a:pPr marL="469900" indent="-469900" eaLnBrk="1" hangingPunct="1">
              <a:buFont typeface="Wingdings" panose="05000000000000000000" pitchFamily="2" charset="2"/>
              <a:buNone/>
            </a:pPr>
            <a:endPar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式中            </a:t>
            </a:r>
            <a:r>
              <a:rPr lang="en-US" altLang="zh-CN" sz="2600">
                <a:solidFill>
                  <a:srgbClr val="003366"/>
                </a:solidFill>
                <a:latin typeface="Arial" panose="020B0604020202020204" pitchFamily="34" charset="0"/>
                <a:ea typeface="隶书" panose="02010509060101010101" pitchFamily="49" charset="-122"/>
                <a:sym typeface="Symbol" panose="05050102010706020507" pitchFamily="18" charset="2"/>
              </a:rPr>
              <a:t>—</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副翼操纵交叉导数</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其值的正负号要依具体情况而定 </a:t>
            </a:r>
          </a:p>
        </p:txBody>
      </p:sp>
      <p:graphicFrame>
        <p:nvGraphicFramePr>
          <p:cNvPr id="69636" name="Object 4">
            <a:extLst>
              <a:ext uri="{FF2B5EF4-FFF2-40B4-BE49-F238E27FC236}">
                <a16:creationId xmlns:a16="http://schemas.microsoft.com/office/drawing/2014/main" id="{4BE73C4A-3472-64EB-9CB4-AAC597DD1CC7}"/>
              </a:ext>
            </a:extLst>
          </p:cNvPr>
          <p:cNvGraphicFramePr>
            <a:graphicFrameLocks noGrp="1" noChangeAspect="1"/>
          </p:cNvGraphicFramePr>
          <p:nvPr>
            <p:ph sz="half" idx="4294967295"/>
          </p:nvPr>
        </p:nvGraphicFramePr>
        <p:xfrm>
          <a:off x="8083550" y="1957388"/>
          <a:ext cx="255588" cy="1014412"/>
        </p:xfrm>
        <a:graphic>
          <a:graphicData uri="http://schemas.openxmlformats.org/presentationml/2006/ole">
            <mc:AlternateContent xmlns:mc="http://schemas.openxmlformats.org/markup-compatibility/2006">
              <mc:Choice xmlns:v="urn:schemas-microsoft-com:vml" Requires="v">
                <p:oleObj spid="_x0000_s17409" name="Equation" r:id="rId3" imgW="177569" imgH="253670" progId="Equation.DSMT4">
                  <p:embed/>
                </p:oleObj>
              </mc:Choice>
              <mc:Fallback>
                <p:oleObj name="Equation" r:id="rId3" imgW="177569" imgH="253670" progId="Equation.DSMT4">
                  <p:embed/>
                  <p:pic>
                    <p:nvPicPr>
                      <p:cNvPr id="69636" name="Object 4">
                        <a:extLst>
                          <a:ext uri="{FF2B5EF4-FFF2-40B4-BE49-F238E27FC236}">
                            <a16:creationId xmlns:a16="http://schemas.microsoft.com/office/drawing/2014/main" id="{4BE73C4A-3472-64EB-9CB4-AAC597DD1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3550" y="1957388"/>
                        <a:ext cx="255588" cy="101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a:extLst>
              <a:ext uri="{FF2B5EF4-FFF2-40B4-BE49-F238E27FC236}">
                <a16:creationId xmlns:a16="http://schemas.microsoft.com/office/drawing/2014/main" id="{16822FD9-3501-06F7-5890-A2008C2911E0}"/>
              </a:ext>
            </a:extLst>
          </p:cNvPr>
          <p:cNvSpPr txBox="1">
            <a:spLocks noChangeArrowheads="1"/>
          </p:cNvSpPr>
          <p:nvPr/>
        </p:nvSpPr>
        <p:spPr bwMode="auto">
          <a:xfrm>
            <a:off x="8316913" y="2179638"/>
            <a:ext cx="1008062" cy="457200"/>
          </a:xfrm>
          <a:prstGeom prst="rect">
            <a:avLst/>
          </a:prstGeom>
          <a:noFill/>
          <a:ln w="9525">
            <a:noFill/>
            <a:miter lim="800000"/>
            <a:headEnd/>
            <a:tailEnd/>
          </a:ln>
          <a:effectLst/>
        </p:spPr>
        <p:txBody>
          <a:bodyPr>
            <a:spAutoFit/>
          </a:bodyPr>
          <a:lstStyle/>
          <a:p>
            <a:pPr eaLnBrk="1" hangingPunct="1">
              <a:spcBef>
                <a:spcPct val="50000"/>
              </a:spcBef>
              <a:defRPr/>
            </a:pPr>
            <a:r>
              <a:rPr lang="en-US" altLang="zh-CN" b="1" i="1" dirty="0">
                <a:solidFill>
                  <a:srgbClr val="003366"/>
                </a:solidFill>
                <a:effectLst>
                  <a:outerShdw blurRad="38100" dist="38100" dir="2700000" algn="tl">
                    <a:srgbClr val="C0C0C0"/>
                  </a:outerShdw>
                </a:effectLst>
                <a:latin typeface="Verdana" pitchFamily="34" charset="0"/>
              </a:rPr>
              <a:t>+N</a:t>
            </a:r>
          </a:p>
        </p:txBody>
      </p:sp>
      <p:pic>
        <p:nvPicPr>
          <p:cNvPr id="69638" name="Picture 8">
            <a:extLst>
              <a:ext uri="{FF2B5EF4-FFF2-40B4-BE49-F238E27FC236}">
                <a16:creationId xmlns:a16="http://schemas.microsoft.com/office/drawing/2014/main" id="{7A9A58CC-0FF0-F50C-CAF8-7314FF92E1C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3313" y="3819525"/>
            <a:ext cx="337661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11">
            <a:extLst>
              <a:ext uri="{FF2B5EF4-FFF2-40B4-BE49-F238E27FC236}">
                <a16:creationId xmlns:a16="http://schemas.microsoft.com/office/drawing/2014/main" id="{E60505FD-D706-266B-9807-EE9352D6635A}"/>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1563" y="4914900"/>
            <a:ext cx="198755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136FA8B-C802-41CE-1483-D73742A7BD0C}"/>
              </a:ext>
            </a:extLst>
          </p:cNvPr>
          <p:cNvSpPr>
            <a:spLocks noGrp="1" noChangeArrowheads="1"/>
          </p:cNvSpPr>
          <p:nvPr>
            <p:ph type="title" idx="4294967295"/>
          </p:nvPr>
        </p:nvSpPr>
        <p:spPr>
          <a:xfrm>
            <a:off x="703263" y="404813"/>
            <a:ext cx="8548687" cy="777875"/>
          </a:xfrm>
        </p:spPr>
        <p:txBody>
          <a:bodyPr/>
          <a:lstStyle/>
          <a:p>
            <a:pPr eaLnBrk="1" hangingPunct="1"/>
            <a:r>
              <a:rPr lang="en-US" altLang="zh-CN" sz="3400">
                <a:solidFill>
                  <a:srgbClr val="006666"/>
                </a:solidFill>
                <a:latin typeface="华文中宋" panose="02010600040101010101" pitchFamily="2" charset="-122"/>
                <a:ea typeface="华文中宋" panose="02010600040101010101" pitchFamily="2" charset="-122"/>
              </a:rPr>
              <a:t>3.</a:t>
            </a:r>
            <a:r>
              <a:rPr lang="zh-CN" altLang="en-US" sz="3400">
                <a:solidFill>
                  <a:srgbClr val="006666"/>
                </a:solidFill>
                <a:latin typeface="华文中宋" panose="02010600040101010101" pitchFamily="2" charset="-122"/>
                <a:ea typeface="华文中宋" panose="02010600040101010101" pitchFamily="2" charset="-122"/>
              </a:rPr>
              <a:t>方向舵偏转角</a:t>
            </a:r>
            <a:r>
              <a:rPr lang="zh-CN" altLang="en-US" sz="3400" i="1">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en-US" altLang="zh-CN" sz="3400" i="1" baseline="-25000">
                <a:solidFill>
                  <a:srgbClr val="006666"/>
                </a:solidFill>
                <a:latin typeface="华文中宋" panose="02010600040101010101" pitchFamily="2" charset="-122"/>
                <a:ea typeface="华文中宋" panose="02010600040101010101" pitchFamily="2" charset="-122"/>
                <a:sym typeface="Symbol" panose="05050102010706020507" pitchFamily="18" charset="2"/>
              </a:rPr>
              <a:t>r</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N</a:t>
            </a:r>
            <a:r>
              <a:rPr lang="en-US" altLang="zh-CN" sz="3400">
                <a:solidFill>
                  <a:srgbClr val="006666"/>
                </a:solidFill>
                <a:latin typeface="华文中宋" panose="02010600040101010101" pitchFamily="2" charset="-122"/>
                <a:ea typeface="华文中宋" panose="02010600040101010101" pitchFamily="2" charset="-122"/>
              </a:rPr>
              <a:t> —</a:t>
            </a:r>
            <a:r>
              <a:rPr lang="zh-CN" altLang="en-US" sz="3400">
                <a:solidFill>
                  <a:srgbClr val="996600"/>
                </a:solidFill>
                <a:latin typeface="华文中宋" panose="02010600040101010101" pitchFamily="2" charset="-122"/>
                <a:ea typeface="华文中宋" panose="02010600040101010101" pitchFamily="2" charset="-122"/>
              </a:rPr>
              <a:t>航向控制力矩</a:t>
            </a:r>
            <a:r>
              <a:rPr lang="zh-CN" altLang="en-US" sz="4000">
                <a:solidFill>
                  <a:srgbClr val="996600"/>
                </a:solidFill>
                <a:latin typeface="华文中宋" panose="02010600040101010101" pitchFamily="2" charset="-122"/>
                <a:ea typeface="华文中宋" panose="02010600040101010101" pitchFamily="2" charset="-122"/>
              </a:rPr>
              <a:t> </a:t>
            </a:r>
          </a:p>
        </p:txBody>
      </p:sp>
      <p:sp>
        <p:nvSpPr>
          <p:cNvPr id="70659" name="Rectangle 3">
            <a:extLst>
              <a:ext uri="{FF2B5EF4-FFF2-40B4-BE49-F238E27FC236}">
                <a16:creationId xmlns:a16="http://schemas.microsoft.com/office/drawing/2014/main" id="{C67EE39F-A263-3776-0757-90EF4B60F52F}"/>
              </a:ext>
            </a:extLst>
          </p:cNvPr>
          <p:cNvSpPr>
            <a:spLocks noGrp="1" noChangeArrowheads="1"/>
          </p:cNvSpPr>
          <p:nvPr>
            <p:ph type="body" idx="4294967295"/>
          </p:nvPr>
        </p:nvSpPr>
        <p:spPr>
          <a:xfrm>
            <a:off x="323850" y="1536700"/>
            <a:ext cx="8569325" cy="4772025"/>
          </a:xfrm>
        </p:spPr>
        <p:txBody>
          <a:bodyPr/>
          <a:lstStyle/>
          <a:p>
            <a:pPr marL="469900" indent="-469900" eaLnBrk="1" hangingPunct="1"/>
            <a:r>
              <a:rPr lang="en-US" altLang="zh-CN" sz="34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3400" i="1" baseline="-25000">
                <a:solidFill>
                  <a:srgbClr val="003366"/>
                </a:solidFill>
                <a:latin typeface="隶书" panose="02010509060101010101" pitchFamily="49" charset="-122"/>
                <a:ea typeface="隶书" panose="02010509060101010101" pitchFamily="49" charset="-122"/>
                <a:sym typeface="Symbol" panose="05050102010706020507" pitchFamily="18" charset="2"/>
              </a:rPr>
              <a:t>r</a:t>
            </a:r>
            <a:r>
              <a:rPr lang="en-US" altLang="zh-CN" sz="3400" i="1">
                <a:solidFill>
                  <a:srgbClr val="003366"/>
                </a:solidFill>
                <a:latin typeface="隶书" panose="02010509060101010101" pitchFamily="49" charset="-122"/>
                <a:ea typeface="隶书" panose="02010509060101010101" pitchFamily="49" charset="-122"/>
                <a:sym typeface="Symbol" panose="05050102010706020507" pitchFamily="18" charset="2"/>
              </a:rPr>
              <a:t>&gt;0</a:t>
            </a:r>
            <a:r>
              <a:rPr lang="zh-CN" altLang="en-US" sz="3400">
                <a:solidFill>
                  <a:srgbClr val="003366"/>
                </a:solidFill>
                <a:latin typeface="隶书" panose="02010509060101010101" pitchFamily="49" charset="-122"/>
                <a:ea typeface="隶书" panose="02010509060101010101" pitchFamily="49" charset="-122"/>
                <a:sym typeface="Symbol" panose="05050102010706020507" pitchFamily="18" charset="2"/>
              </a:rPr>
              <a:t>，方向舵左偏，立尾产生正侧力，对</a:t>
            </a:r>
            <a:r>
              <a:rPr lang="en-US" altLang="zh-CN" sz="3400">
                <a:solidFill>
                  <a:srgbClr val="003366"/>
                </a:solidFill>
                <a:latin typeface="隶书" panose="02010509060101010101" pitchFamily="49" charset="-122"/>
                <a:ea typeface="隶书" panose="02010509060101010101" pitchFamily="49" charset="-122"/>
                <a:sym typeface="Symbol" panose="05050102010706020507" pitchFamily="18" charset="2"/>
              </a:rPr>
              <a:t>oz</a:t>
            </a:r>
            <a:r>
              <a:rPr lang="zh-CN" altLang="en-US" sz="3400">
                <a:solidFill>
                  <a:srgbClr val="003366"/>
                </a:solidFill>
                <a:latin typeface="隶书" panose="02010509060101010101" pitchFamily="49" charset="-122"/>
                <a:ea typeface="隶书" panose="02010509060101010101" pitchFamily="49" charset="-122"/>
                <a:sym typeface="Symbol" panose="05050102010706020507" pitchFamily="18" charset="2"/>
              </a:rPr>
              <a:t>轴取矩，得到负的偏航力矩</a:t>
            </a:r>
            <a:r>
              <a:rPr lang="en-US" altLang="zh-CN" sz="3400" i="1">
                <a:solidFill>
                  <a:srgbClr val="003366"/>
                </a:solidFill>
                <a:latin typeface="隶书" panose="02010509060101010101" pitchFamily="49" charset="-122"/>
                <a:ea typeface="隶书" panose="02010509060101010101" pitchFamily="49" charset="-122"/>
                <a:sym typeface="Symbol" panose="05050102010706020507" pitchFamily="18" charset="2"/>
              </a:rPr>
              <a:t>-N</a:t>
            </a:r>
            <a:r>
              <a:rPr lang="zh-CN" altLang="en-US" sz="3400">
                <a:solidFill>
                  <a:srgbClr val="003366"/>
                </a:solidFill>
                <a:latin typeface="隶书" panose="02010509060101010101" pitchFamily="49" charset="-122"/>
                <a:ea typeface="隶书" panose="02010509060101010101" pitchFamily="49" charset="-122"/>
                <a:sym typeface="Symbol" panose="05050102010706020507" pitchFamily="18" charset="2"/>
              </a:rPr>
              <a:t>，表示为</a:t>
            </a:r>
            <a:endPar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endPar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endPar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式中             </a:t>
            </a:r>
            <a:r>
              <a:rPr lang="zh-CN" altLang="en-US" sz="3000">
                <a:solidFill>
                  <a:srgbClr val="990000"/>
                </a:solidFill>
                <a:latin typeface="隶书" panose="02010509060101010101" pitchFamily="49" charset="-122"/>
                <a:ea typeface="隶书" panose="02010509060101010101" pitchFamily="49" charset="-122"/>
                <a:sym typeface="Symbol" panose="05050102010706020507" pitchFamily="18" charset="2"/>
              </a:rPr>
              <a:t>航向操纵导数</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，其值为负 </a:t>
            </a:r>
          </a:p>
        </p:txBody>
      </p:sp>
      <p:pic>
        <p:nvPicPr>
          <p:cNvPr id="70660" name="Picture 7">
            <a:extLst>
              <a:ext uri="{FF2B5EF4-FFF2-40B4-BE49-F238E27FC236}">
                <a16:creationId xmlns:a16="http://schemas.microsoft.com/office/drawing/2014/main" id="{F8B87BAD-02C5-D7F4-A6CF-52EC9663B94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8175" y="2852738"/>
            <a:ext cx="47402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10">
            <a:extLst>
              <a:ext uri="{FF2B5EF4-FFF2-40B4-BE49-F238E27FC236}">
                <a16:creationId xmlns:a16="http://schemas.microsoft.com/office/drawing/2014/main" id="{57A6B66C-FED1-2017-A2CA-5D23182EFAF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3713" y="3919538"/>
            <a:ext cx="1944687"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7C8B66B-25CF-7D94-2601-B78D4F58DEC6}"/>
              </a:ext>
            </a:extLst>
          </p:cNvPr>
          <p:cNvSpPr>
            <a:spLocks noGrp="1" noChangeArrowheads="1"/>
          </p:cNvSpPr>
          <p:nvPr>
            <p:ph type="title" idx="4294967295"/>
          </p:nvPr>
        </p:nvSpPr>
        <p:spPr>
          <a:xfrm>
            <a:off x="703263" y="404813"/>
            <a:ext cx="8548687" cy="777875"/>
          </a:xfrm>
        </p:spPr>
        <p:txBody>
          <a:bodyPr/>
          <a:lstStyle/>
          <a:p>
            <a:pPr eaLnBrk="1" hangingPunct="1"/>
            <a:r>
              <a:rPr lang="en-US" altLang="zh-CN" sz="3600">
                <a:solidFill>
                  <a:srgbClr val="006666"/>
                </a:solidFill>
                <a:latin typeface="华文中宋" panose="02010600040101010101" pitchFamily="2" charset="-122"/>
                <a:ea typeface="华文中宋" panose="02010600040101010101" pitchFamily="2" charset="-122"/>
                <a:sym typeface="Symbol" panose="05050102010706020507" pitchFamily="18" charset="2"/>
              </a:rPr>
              <a:t>4.</a:t>
            </a:r>
            <a:r>
              <a:rPr lang="zh-CN" altLang="en-US" sz="3600">
                <a:solidFill>
                  <a:srgbClr val="006666"/>
                </a:solidFill>
                <a:latin typeface="华文中宋" panose="02010600040101010101" pitchFamily="2" charset="-122"/>
                <a:ea typeface="华文中宋" panose="02010600040101010101" pitchFamily="2" charset="-122"/>
                <a:sym typeface="Symbol" panose="05050102010706020507" pitchFamily="18" charset="2"/>
              </a:rPr>
              <a:t>滚转角速度</a:t>
            </a:r>
            <a:r>
              <a:rPr lang="en-US" altLang="zh-CN" sz="3600" i="1">
                <a:solidFill>
                  <a:srgbClr val="006666"/>
                </a:solidFill>
                <a:latin typeface="华文中宋" panose="02010600040101010101" pitchFamily="2" charset="-122"/>
                <a:ea typeface="华文中宋" panose="02010600040101010101" pitchFamily="2" charset="-122"/>
                <a:sym typeface="Symbol" panose="05050102010706020507" pitchFamily="18" charset="2"/>
              </a:rPr>
              <a:t>P </a:t>
            </a:r>
            <a:r>
              <a:rPr lang="zh-CN" altLang="en-US" sz="3600">
                <a:solidFill>
                  <a:srgbClr val="006666"/>
                </a:solidFill>
                <a:latin typeface="华文中宋" panose="02010600040101010101" pitchFamily="2" charset="-122"/>
                <a:ea typeface="华文中宋" panose="02010600040101010101" pitchFamily="2" charset="-122"/>
                <a:sym typeface="Symbol" panose="05050102010706020507" pitchFamily="18" charset="2"/>
              </a:rPr>
              <a:t>引起的</a:t>
            </a:r>
            <a:r>
              <a:rPr lang="en-US" altLang="zh-CN" sz="3600" i="1">
                <a:solidFill>
                  <a:srgbClr val="006666"/>
                </a:solidFill>
                <a:latin typeface="华文中宋" panose="02010600040101010101" pitchFamily="2" charset="-122"/>
                <a:ea typeface="华文中宋" panose="02010600040101010101" pitchFamily="2" charset="-122"/>
                <a:sym typeface="Symbol" panose="05050102010706020507" pitchFamily="18" charset="2"/>
              </a:rPr>
              <a:t>N</a:t>
            </a:r>
            <a:r>
              <a:rPr lang="en-US" altLang="zh-CN" sz="3600">
                <a:solidFill>
                  <a:srgbClr val="006666"/>
                </a:solidFill>
                <a:latin typeface="华文中宋" panose="02010600040101010101" pitchFamily="2" charset="-122"/>
                <a:ea typeface="华文中宋" panose="02010600040101010101" pitchFamily="2" charset="-122"/>
                <a:sym typeface="Symbol" panose="05050102010706020507" pitchFamily="18" charset="2"/>
              </a:rPr>
              <a:t>—</a:t>
            </a:r>
            <a:r>
              <a:rPr lang="zh-CN" altLang="en-US" sz="3600">
                <a:solidFill>
                  <a:srgbClr val="996600"/>
                </a:solidFill>
                <a:latin typeface="华文中宋" panose="02010600040101010101" pitchFamily="2" charset="-122"/>
                <a:ea typeface="华文中宋" panose="02010600040101010101" pitchFamily="2" charset="-122"/>
                <a:sym typeface="Symbol" panose="05050102010706020507" pitchFamily="18" charset="2"/>
              </a:rPr>
              <a:t>交叉动态力矩</a:t>
            </a:r>
          </a:p>
        </p:txBody>
      </p:sp>
      <p:sp>
        <p:nvSpPr>
          <p:cNvPr id="71683" name="Rectangle 3">
            <a:extLst>
              <a:ext uri="{FF2B5EF4-FFF2-40B4-BE49-F238E27FC236}">
                <a16:creationId xmlns:a16="http://schemas.microsoft.com/office/drawing/2014/main" id="{9629A3C7-153D-E830-C724-B69DD6FC75C7}"/>
              </a:ext>
            </a:extLst>
          </p:cNvPr>
          <p:cNvSpPr>
            <a:spLocks noGrp="1" noChangeArrowheads="1"/>
          </p:cNvSpPr>
          <p:nvPr>
            <p:ph type="body" idx="4294967295"/>
          </p:nvPr>
        </p:nvSpPr>
        <p:spPr>
          <a:xfrm>
            <a:off x="323850" y="1536700"/>
            <a:ext cx="8424863" cy="4772025"/>
          </a:xfrm>
        </p:spPr>
        <p:txBody>
          <a:bodyPr/>
          <a:lstStyle/>
          <a:p>
            <a:pPr marL="469900" indent="-469900" eaLnBrk="1" hangingPunct="1">
              <a:buFont typeface="Wingdings" panose="05000000000000000000" pitchFamily="2" charset="2"/>
              <a:buNone/>
            </a:pPr>
            <a:r>
              <a:rPr lang="zh-CN" altLang="en-US" sz="3000">
                <a:solidFill>
                  <a:srgbClr val="C00000"/>
                </a:solidFill>
                <a:latin typeface="隶书" panose="02010509060101010101" pitchFamily="49" charset="-122"/>
                <a:ea typeface="隶书" panose="02010509060101010101" pitchFamily="49" charset="-122"/>
                <a:sym typeface="Symbol" panose="05050102010706020507" pitchFamily="18" charset="2"/>
              </a:rPr>
              <a:t>（</a:t>
            </a:r>
            <a:r>
              <a:rPr lang="en-US" altLang="zh-CN" sz="3000">
                <a:solidFill>
                  <a:srgbClr val="C00000"/>
                </a:solidFill>
                <a:latin typeface="隶书" panose="02010509060101010101" pitchFamily="49" charset="-122"/>
                <a:ea typeface="隶书" panose="02010509060101010101" pitchFamily="49" charset="-122"/>
                <a:sym typeface="Symbol" panose="05050102010706020507" pitchFamily="18" charset="2"/>
              </a:rPr>
              <a:t>1</a:t>
            </a:r>
            <a:r>
              <a:rPr lang="zh-CN" altLang="en-US" sz="3000">
                <a:solidFill>
                  <a:srgbClr val="C00000"/>
                </a:solidFill>
                <a:latin typeface="隶书" panose="02010509060101010101" pitchFamily="49" charset="-122"/>
                <a:ea typeface="隶书" panose="02010509060101010101" pitchFamily="49" charset="-122"/>
                <a:sym typeface="Symbol" panose="05050102010706020507" pitchFamily="18" charset="2"/>
              </a:rPr>
              <a:t>）立尾的作用</a:t>
            </a:r>
            <a:r>
              <a:rPr lang="zh-CN" altLang="en-US" sz="3600">
                <a:solidFill>
                  <a:srgbClr val="C00000"/>
                </a:solidFill>
                <a:sym typeface="Symbol" panose="05050102010706020507" pitchFamily="18" charset="2"/>
              </a:rPr>
              <a:t> </a:t>
            </a:r>
          </a:p>
          <a:p>
            <a:pPr marL="469900" indent="-469900" eaLnBrk="1" hangingPunct="1">
              <a:buFont typeface="Wingdings" panose="05000000000000000000" pitchFamily="2" charset="2"/>
              <a:buNone/>
            </a:pPr>
            <a:r>
              <a:rPr lang="zh-CN" altLang="en-US" sz="3000">
                <a:sym typeface="Symbol" panose="05050102010706020507" pitchFamily="18" charset="2"/>
              </a:rPr>
              <a:t>  </a:t>
            </a:r>
            <a:r>
              <a:rPr lang="en-US" altLang="zh-CN" sz="3000" i="1">
                <a:solidFill>
                  <a:srgbClr val="003366"/>
                </a:solidFill>
                <a:latin typeface="隶书" panose="02010509060101010101" pitchFamily="49" charset="-122"/>
                <a:ea typeface="隶书" panose="02010509060101010101" pitchFamily="49" charset="-122"/>
                <a:sym typeface="Symbol" panose="05050102010706020507" pitchFamily="18" charset="2"/>
              </a:rPr>
              <a:t>P&gt;0</a:t>
            </a:r>
            <a:r>
              <a:rPr lang="en-US" altLang="zh-CN" sz="30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立尾有局部侧滑</a:t>
            </a:r>
            <a:r>
              <a:rPr lang="zh-CN" altLang="en-US" sz="3000" i="1">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3400" i="1">
                <a:solidFill>
                  <a:srgbClr val="003366"/>
                </a:solidFill>
                <a:latin typeface="隶书" panose="02010509060101010101" pitchFamily="49" charset="-122"/>
                <a:ea typeface="隶书" panose="02010509060101010101" pitchFamily="49" charset="-122"/>
                <a:sym typeface="Symbol" panose="05050102010706020507" pitchFamily="18" charset="2"/>
              </a:rPr>
              <a:t>&gt;0</a:t>
            </a:r>
            <a:r>
              <a:rPr lang="zh-CN" altLang="en-US" sz="3400">
                <a:solidFill>
                  <a:srgbClr val="003366"/>
                </a:solidFill>
                <a:latin typeface="隶书" panose="02010509060101010101" pitchFamily="49" charset="-122"/>
                <a:ea typeface="隶书" panose="02010509060101010101" pitchFamily="49" charset="-122"/>
                <a:sym typeface="Symbol" panose="05050102010706020507" pitchFamily="18" charset="2"/>
              </a:rPr>
              <a:t>，</a:t>
            </a:r>
          </a:p>
          <a:p>
            <a:pPr marL="469900" indent="-469900" eaLnBrk="1" hangingPunct="1">
              <a:buFont typeface="Wingdings" panose="05000000000000000000" pitchFamily="2" charset="2"/>
              <a:buNone/>
            </a:pPr>
            <a:r>
              <a:rPr lang="zh-CN" altLang="en-US" sz="3400">
                <a:solidFill>
                  <a:srgbClr val="003366"/>
                </a:solidFill>
                <a:latin typeface="隶书" panose="02010509060101010101" pitchFamily="49" charset="-122"/>
                <a:ea typeface="隶书" panose="02010509060101010101" pitchFamily="49" charset="-122"/>
                <a:sym typeface="Symbol" panose="05050102010706020507" pitchFamily="18" charset="2"/>
              </a:rPr>
              <a:t>     产生侧力，</a:t>
            </a:r>
            <a:r>
              <a:rPr lang="zh-CN" altLang="en-US" sz="3000">
                <a:solidFill>
                  <a:srgbClr val="003366"/>
                </a:solidFill>
                <a:latin typeface="隶书" panose="02010509060101010101" pitchFamily="49" charset="-122"/>
                <a:ea typeface="隶书" panose="02010509060101010101" pitchFamily="49" charset="-122"/>
                <a:sym typeface="Symbol" panose="05050102010706020507" pitchFamily="18" charset="2"/>
              </a:rPr>
              <a:t>偏航力矩</a:t>
            </a:r>
            <a:r>
              <a:rPr lang="en-US" altLang="zh-CN" sz="3000">
                <a:solidFill>
                  <a:srgbClr val="003366"/>
                </a:solidFill>
                <a:latin typeface="隶书" panose="02010509060101010101" pitchFamily="49" charset="-122"/>
                <a:ea typeface="隶书" panose="02010509060101010101" pitchFamily="49" charset="-122"/>
                <a:sym typeface="Symbol" panose="05050102010706020507" pitchFamily="18" charset="2"/>
              </a:rPr>
              <a:t>+</a:t>
            </a:r>
            <a:r>
              <a:rPr lang="en-US" altLang="zh-CN" sz="3000" i="1">
                <a:solidFill>
                  <a:srgbClr val="003366"/>
                </a:solidFill>
                <a:latin typeface="隶书" panose="02010509060101010101" pitchFamily="49" charset="-122"/>
                <a:ea typeface="隶书" panose="02010509060101010101" pitchFamily="49" charset="-122"/>
                <a:sym typeface="Symbol" panose="05050102010706020507" pitchFamily="18" charset="2"/>
              </a:rPr>
              <a:t>N</a:t>
            </a:r>
          </a:p>
        </p:txBody>
      </p:sp>
      <p:pic>
        <p:nvPicPr>
          <p:cNvPr id="71684" name="Picture 6">
            <a:extLst>
              <a:ext uri="{FF2B5EF4-FFF2-40B4-BE49-F238E27FC236}">
                <a16:creationId xmlns:a16="http://schemas.microsoft.com/office/drawing/2014/main" id="{8368E5B3-1A61-1FE8-6C43-0660B29B6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1700213"/>
            <a:ext cx="19018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70D4D1A3-8028-DA83-AA19-36488BD9E030}"/>
              </a:ext>
            </a:extLst>
          </p:cNvPr>
          <p:cNvSpPr>
            <a:spLocks noGrp="1" noChangeArrowheads="1"/>
          </p:cNvSpPr>
          <p:nvPr>
            <p:ph type="body" sz="half" idx="4294967295"/>
          </p:nvPr>
        </p:nvSpPr>
        <p:spPr>
          <a:xfrm>
            <a:off x="250825" y="1501775"/>
            <a:ext cx="8642350" cy="5311775"/>
          </a:xfrm>
        </p:spPr>
        <p:txBody>
          <a:bodyPr/>
          <a:lstStyle/>
          <a:p>
            <a:pPr marL="469900" indent="-469900" eaLnBrk="1" hangingPunct="1">
              <a:buFont typeface="Wingdings" panose="05000000000000000000" pitchFamily="2" charset="2"/>
              <a:buNone/>
            </a:pPr>
            <a:r>
              <a:rPr lang="zh-CN" altLang="en-US" sz="2800">
                <a:solidFill>
                  <a:srgbClr val="996600"/>
                </a:solidFill>
                <a:latin typeface="隶书" panose="02010509060101010101" pitchFamily="49" charset="-122"/>
                <a:ea typeface="隶书" panose="02010509060101010101" pitchFamily="49" charset="-122"/>
                <a:sym typeface="Symbol" panose="05050102010706020507" pitchFamily="18" charset="2"/>
              </a:rPr>
              <a:t>（</a:t>
            </a:r>
            <a:r>
              <a:rPr lang="en-US" altLang="zh-CN" sz="2800">
                <a:solidFill>
                  <a:srgbClr val="996600"/>
                </a:solidFill>
                <a:latin typeface="隶书" panose="02010509060101010101" pitchFamily="49" charset="-122"/>
                <a:ea typeface="隶书" panose="02010509060101010101" pitchFamily="49" charset="-122"/>
                <a:sym typeface="Symbol" panose="05050102010706020507" pitchFamily="18" charset="2"/>
              </a:rPr>
              <a:t>2</a:t>
            </a:r>
            <a:r>
              <a:rPr lang="zh-CN" altLang="en-US" sz="2800">
                <a:solidFill>
                  <a:srgbClr val="996600"/>
                </a:solidFill>
                <a:latin typeface="隶书" panose="02010509060101010101" pitchFamily="49" charset="-122"/>
                <a:ea typeface="隶书" panose="02010509060101010101" pitchFamily="49" charset="-122"/>
                <a:sym typeface="Symbol" panose="05050102010706020507" pitchFamily="18" charset="2"/>
              </a:rPr>
              <a:t>）机翼的作用</a:t>
            </a:r>
            <a:endParaRPr lang="en-US" altLang="zh-CN" sz="2800" i="1">
              <a:solidFill>
                <a:srgbClr val="003366"/>
              </a:solidFill>
              <a:latin typeface="隶书" panose="02010509060101010101" pitchFamily="49" charset="-122"/>
              <a:ea typeface="隶书" panose="02010509060101010101" pitchFamily="49" charset="-122"/>
            </a:endParaRPr>
          </a:p>
          <a:p>
            <a:pPr marL="469900" indent="-469900" eaLnBrk="1" hangingPunct="1"/>
            <a:r>
              <a:rPr lang="en-US" altLang="zh-CN" sz="3000" i="1">
                <a:solidFill>
                  <a:srgbClr val="003366"/>
                </a:solidFill>
                <a:latin typeface="隶书" panose="02010509060101010101" pitchFamily="49" charset="-122"/>
                <a:ea typeface="隶书" panose="02010509060101010101" pitchFamily="49" charset="-122"/>
              </a:rPr>
              <a:t>P&gt;0</a:t>
            </a:r>
            <a:r>
              <a:rPr lang="en-US" altLang="zh-CN" sz="3000">
                <a:solidFill>
                  <a:srgbClr val="003366"/>
                </a:solidFill>
                <a:latin typeface="隶书" panose="02010509060101010101" pitchFamily="49" charset="-122"/>
                <a:ea typeface="隶书" panose="02010509060101010101" pitchFamily="49" charset="-122"/>
              </a:rPr>
              <a:t>,</a:t>
            </a:r>
            <a:r>
              <a:rPr lang="zh-CN" altLang="en-US" sz="3000">
                <a:solidFill>
                  <a:srgbClr val="C00000"/>
                </a:solidFill>
                <a:ea typeface="隶书" panose="02010509060101010101" pitchFamily="49" charset="-122"/>
              </a:rPr>
              <a:t>右翼下行</a:t>
            </a:r>
            <a:r>
              <a:rPr lang="zh-CN" altLang="en-US" sz="3000">
                <a:solidFill>
                  <a:srgbClr val="003366"/>
                </a:solidFill>
                <a:ea typeface="隶书" panose="02010509060101010101" pitchFamily="49" charset="-122"/>
              </a:rPr>
              <a:t>，右翼向下的速度增量，相当于机翼不动而气流向上吹，故右翼的迎角增加，升力增加，</a:t>
            </a:r>
            <a:r>
              <a:rPr lang="zh-CN" altLang="en-US" sz="3000">
                <a:solidFill>
                  <a:srgbClr val="C00000"/>
                </a:solidFill>
                <a:ea typeface="隶书" panose="02010509060101010101" pitchFamily="49" charset="-122"/>
              </a:rPr>
              <a:t>阻力增加</a:t>
            </a:r>
            <a:endParaRPr lang="zh-CN" altLang="en-US" sz="3000">
              <a:solidFill>
                <a:srgbClr val="C00000"/>
              </a:solidFill>
            </a:endParaRPr>
          </a:p>
          <a:p>
            <a:pPr marL="469900" indent="-469900" eaLnBrk="1" hangingPunct="1">
              <a:buFont typeface="Wingdings" panose="05000000000000000000" pitchFamily="2" charset="2"/>
              <a:buNone/>
            </a:pPr>
            <a:r>
              <a:rPr lang="zh-CN" altLang="en-US" sz="3000"/>
              <a:t>    </a:t>
            </a:r>
            <a:r>
              <a:rPr lang="zh-CN" altLang="en-US" sz="3000">
                <a:solidFill>
                  <a:srgbClr val="003366"/>
                </a:solidFill>
                <a:latin typeface="隶书" panose="02010509060101010101" pitchFamily="49" charset="-122"/>
                <a:ea typeface="隶书" panose="02010509060101010101" pitchFamily="49" charset="-122"/>
              </a:rPr>
              <a:t>与之相反</a:t>
            </a:r>
            <a:r>
              <a:rPr lang="zh-CN" altLang="en-US" sz="3000">
                <a:solidFill>
                  <a:srgbClr val="003366"/>
                </a:solidFill>
                <a:ea typeface="隶书" panose="02010509060101010101" pitchFamily="49" charset="-122"/>
              </a:rPr>
              <a:t>，</a:t>
            </a:r>
            <a:r>
              <a:rPr lang="zh-CN" altLang="en-US" sz="3000">
                <a:solidFill>
                  <a:srgbClr val="C00000"/>
                </a:solidFill>
                <a:ea typeface="隶书" panose="02010509060101010101" pitchFamily="49" charset="-122"/>
              </a:rPr>
              <a:t>左翼上行</a:t>
            </a:r>
            <a:r>
              <a:rPr lang="zh-CN" altLang="en-US" sz="3000">
                <a:solidFill>
                  <a:srgbClr val="003366"/>
                </a:solidFill>
                <a:ea typeface="隶书" panose="02010509060101010101" pitchFamily="49" charset="-122"/>
              </a:rPr>
              <a:t>，升力减小，</a:t>
            </a:r>
            <a:r>
              <a:rPr lang="zh-CN" altLang="en-US" sz="3000">
                <a:solidFill>
                  <a:srgbClr val="C00000"/>
                </a:solidFill>
                <a:ea typeface="隶书" panose="02010509060101010101" pitchFamily="49" charset="-122"/>
              </a:rPr>
              <a:t>阻力减小</a:t>
            </a:r>
            <a:r>
              <a:rPr lang="zh-CN" altLang="en-US" sz="3000">
                <a:solidFill>
                  <a:srgbClr val="C00000"/>
                </a:solidFill>
              </a:rPr>
              <a:t> </a:t>
            </a:r>
            <a:endParaRPr lang="en-US" altLang="zh-CN" sz="3000">
              <a:solidFill>
                <a:srgbClr val="C00000"/>
              </a:solidFill>
            </a:endParaRPr>
          </a:p>
          <a:p>
            <a:pPr marL="469900" indent="-469900" eaLnBrk="1" hangingPunct="1">
              <a:buFont typeface="Wingdings" panose="05000000000000000000" pitchFamily="2" charset="2"/>
              <a:buNone/>
            </a:pPr>
            <a:r>
              <a:rPr lang="en-US" altLang="zh-CN" sz="3000">
                <a:solidFill>
                  <a:srgbClr val="00B0F0"/>
                </a:solidFill>
              </a:rPr>
              <a:t>    </a:t>
            </a:r>
            <a:r>
              <a:rPr lang="zh-CN" altLang="en-US" sz="3000">
                <a:solidFill>
                  <a:srgbClr val="990000"/>
                </a:solidFill>
                <a:latin typeface="隶书" panose="02010509060101010101" pitchFamily="49" charset="-122"/>
                <a:ea typeface="隶书" panose="02010509060101010101" pitchFamily="49" charset="-122"/>
              </a:rPr>
              <a:t>形成偏航力矩</a:t>
            </a:r>
            <a:endParaRPr lang="en-US" altLang="zh-CN" sz="3000">
              <a:solidFill>
                <a:srgbClr val="990000"/>
              </a:solidFill>
              <a:latin typeface="隶书" panose="02010509060101010101" pitchFamily="49" charset="-122"/>
              <a:ea typeface="隶书" panose="02010509060101010101" pitchFamily="49" charset="-122"/>
            </a:endParaRPr>
          </a:p>
          <a:p>
            <a:pPr marL="469900" indent="-469900" eaLnBrk="1" hangingPunct="1"/>
            <a:r>
              <a:rPr lang="zh-CN" altLang="en-US" sz="3000">
                <a:solidFill>
                  <a:srgbClr val="003366"/>
                </a:solidFill>
                <a:latin typeface="隶书" panose="02010509060101010101" pitchFamily="49" charset="-122"/>
                <a:ea typeface="隶书" panose="02010509060101010101" pitchFamily="49" charset="-122"/>
              </a:rPr>
              <a:t>全机滚转角速度</a:t>
            </a:r>
            <a:r>
              <a:rPr lang="en-US" altLang="zh-CN" sz="3000" i="1">
                <a:solidFill>
                  <a:srgbClr val="003366"/>
                </a:solidFill>
                <a:latin typeface="隶书" panose="02010509060101010101" pitchFamily="49" charset="-122"/>
                <a:ea typeface="隶书" panose="02010509060101010101" pitchFamily="49" charset="-122"/>
              </a:rPr>
              <a:t>p</a:t>
            </a:r>
          </a:p>
          <a:p>
            <a:pPr marL="469900" indent="-469900" eaLnBrk="1" hangingPunct="1">
              <a:buFont typeface="Wingdings" panose="05000000000000000000" pitchFamily="2" charset="2"/>
              <a:buNone/>
            </a:pPr>
            <a:r>
              <a:rPr lang="en-US" altLang="zh-CN" sz="3000">
                <a:solidFill>
                  <a:srgbClr val="003366"/>
                </a:solidFill>
                <a:latin typeface="隶书" panose="02010509060101010101" pitchFamily="49" charset="-122"/>
                <a:ea typeface="隶书" panose="02010509060101010101" pitchFamily="49" charset="-122"/>
              </a:rPr>
              <a:t>   </a:t>
            </a:r>
            <a:r>
              <a:rPr lang="zh-CN" altLang="en-US" sz="3000">
                <a:solidFill>
                  <a:srgbClr val="003366"/>
                </a:solidFill>
                <a:latin typeface="隶书" panose="02010509060101010101" pitchFamily="49" charset="-122"/>
                <a:ea typeface="隶书" panose="02010509060101010101" pitchFamily="49" charset="-122"/>
              </a:rPr>
              <a:t>引起的偏舵力矩</a:t>
            </a:r>
          </a:p>
          <a:p>
            <a:pPr marL="469900" indent="-469900" eaLnBrk="1" hangingPunct="1">
              <a:buFont typeface="Wingdings" panose="05000000000000000000" pitchFamily="2" charset="2"/>
              <a:buNone/>
            </a:pPr>
            <a:r>
              <a:rPr lang="zh-CN" altLang="en-US" sz="3000">
                <a:solidFill>
                  <a:srgbClr val="003366"/>
                </a:solidFill>
                <a:ea typeface="隶书" panose="02010509060101010101" pitchFamily="49" charset="-122"/>
              </a:rPr>
              <a:t>      交叉动导数</a:t>
            </a:r>
            <a:r>
              <a:rPr lang="zh-CN" altLang="en-US" sz="3000"/>
              <a:t> </a:t>
            </a:r>
            <a:endParaRPr lang="zh-CN" altLang="en-US" sz="3000">
              <a:solidFill>
                <a:srgbClr val="003366"/>
              </a:solidFill>
              <a:latin typeface="隶书" panose="02010509060101010101" pitchFamily="49" charset="-122"/>
              <a:ea typeface="隶书" panose="02010509060101010101" pitchFamily="49" charset="-122"/>
            </a:endParaRPr>
          </a:p>
        </p:txBody>
      </p:sp>
      <p:sp>
        <p:nvSpPr>
          <p:cNvPr id="30729" name="Text Box 9">
            <a:extLst>
              <a:ext uri="{FF2B5EF4-FFF2-40B4-BE49-F238E27FC236}">
                <a16:creationId xmlns:a16="http://schemas.microsoft.com/office/drawing/2014/main" id="{8C843B83-1B60-950F-1581-635DCF80F18F}"/>
              </a:ext>
            </a:extLst>
          </p:cNvPr>
          <p:cNvSpPr txBox="1">
            <a:spLocks noChangeArrowheads="1"/>
          </p:cNvSpPr>
          <p:nvPr/>
        </p:nvSpPr>
        <p:spPr bwMode="auto">
          <a:xfrm>
            <a:off x="6121400" y="6237288"/>
            <a:ext cx="3022600" cy="396875"/>
          </a:xfrm>
          <a:prstGeom prst="rect">
            <a:avLst/>
          </a:prstGeom>
          <a:noFill/>
          <a:ln w="9525">
            <a:noFill/>
            <a:miter lim="800000"/>
            <a:headEnd/>
            <a:tailEnd/>
          </a:ln>
          <a:effectLst/>
        </p:spPr>
        <p:txBody>
          <a:bodyPr>
            <a:spAutoFit/>
          </a:bodyPr>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000" b="1">
                <a:solidFill>
                  <a:srgbClr val="990000"/>
                </a:solidFill>
                <a:effectLst>
                  <a:outerShdw blurRad="38100" dist="38100" dir="2700000" algn="tl">
                    <a:srgbClr val="000000"/>
                  </a:outerShdw>
                </a:effectLst>
                <a:latin typeface="Verdana" panose="020B0604030504040204" pitchFamily="34" charset="0"/>
              </a:rPr>
              <a:t>偏航力矩</a:t>
            </a:r>
            <a:r>
              <a:rPr lang="en-US" altLang="zh-CN" sz="2000" b="1" i="1">
                <a:solidFill>
                  <a:srgbClr val="990000"/>
                </a:solidFill>
                <a:effectLst>
                  <a:outerShdw blurRad="38100" dist="38100" dir="2700000" algn="tl">
                    <a:srgbClr val="000000"/>
                  </a:outerShdw>
                </a:effectLst>
                <a:latin typeface="Verdana" panose="020B0604030504040204" pitchFamily="34" charset="0"/>
              </a:rPr>
              <a:t>N</a:t>
            </a:r>
            <a:r>
              <a:rPr lang="zh-CN" altLang="en-US" sz="2000" b="1">
                <a:solidFill>
                  <a:srgbClr val="990000"/>
                </a:solidFill>
                <a:effectLst>
                  <a:outerShdw blurRad="38100" dist="38100" dir="2700000" algn="tl">
                    <a:srgbClr val="000000"/>
                  </a:outerShdw>
                </a:effectLst>
                <a:latin typeface="Verdana" panose="020B0604030504040204" pitchFamily="34" charset="0"/>
              </a:rPr>
              <a:t>，正负不定</a:t>
            </a:r>
          </a:p>
        </p:txBody>
      </p:sp>
      <p:sp>
        <p:nvSpPr>
          <p:cNvPr id="72708" name="Rectangle 11">
            <a:extLst>
              <a:ext uri="{FF2B5EF4-FFF2-40B4-BE49-F238E27FC236}">
                <a16:creationId xmlns:a16="http://schemas.microsoft.com/office/drawing/2014/main" id="{3BF6415B-69C6-7CCC-00B1-E2198DB51E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72709" name="Rectangle 13">
            <a:extLst>
              <a:ext uri="{FF2B5EF4-FFF2-40B4-BE49-F238E27FC236}">
                <a16:creationId xmlns:a16="http://schemas.microsoft.com/office/drawing/2014/main" id="{5101213D-EB76-2D0B-D1BA-DB354C03C3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72710" name="Picture 12">
            <a:extLst>
              <a:ext uri="{FF2B5EF4-FFF2-40B4-BE49-F238E27FC236}">
                <a16:creationId xmlns:a16="http://schemas.microsoft.com/office/drawing/2014/main" id="{55D86598-05AC-316E-819D-56731085704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275" y="5784850"/>
            <a:ext cx="20891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15">
            <a:extLst>
              <a:ext uri="{FF2B5EF4-FFF2-40B4-BE49-F238E27FC236}">
                <a16:creationId xmlns:a16="http://schemas.microsoft.com/office/drawing/2014/main" id="{B3C245CA-47A1-20AD-300D-576BF42149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sp>
        <p:nvSpPr>
          <p:cNvPr id="72712" name="Rectangle 14">
            <a:extLst>
              <a:ext uri="{FF2B5EF4-FFF2-40B4-BE49-F238E27FC236}">
                <a16:creationId xmlns:a16="http://schemas.microsoft.com/office/drawing/2014/main" id="{D76BC2FA-8ED3-28C7-F73A-F30A523552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b="0">
              <a:latin typeface="Verdana" panose="020B0604030504040204" pitchFamily="34" charset="0"/>
            </a:endParaRPr>
          </a:p>
        </p:txBody>
      </p:sp>
      <p:pic>
        <p:nvPicPr>
          <p:cNvPr id="72713" name="Picture 13">
            <a:extLst>
              <a:ext uri="{FF2B5EF4-FFF2-40B4-BE49-F238E27FC236}">
                <a16:creationId xmlns:a16="http://schemas.microsoft.com/office/drawing/2014/main" id="{05A0CE71-4299-C67B-7587-52764A63CB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1275" y="5024438"/>
            <a:ext cx="27368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Rectangle 2">
            <a:extLst>
              <a:ext uri="{FF2B5EF4-FFF2-40B4-BE49-F238E27FC236}">
                <a16:creationId xmlns:a16="http://schemas.microsoft.com/office/drawing/2014/main" id="{5B90B1A1-1EAC-D260-9AA1-3F498FE76601}"/>
              </a:ext>
            </a:extLst>
          </p:cNvPr>
          <p:cNvSpPr>
            <a:spLocks noChangeArrowheads="1"/>
          </p:cNvSpPr>
          <p:nvPr/>
        </p:nvSpPr>
        <p:spPr bwMode="auto">
          <a:xfrm>
            <a:off x="595313" y="549275"/>
            <a:ext cx="8548687" cy="777875"/>
          </a:xfrm>
          <a:prstGeom prst="rect">
            <a:avLst/>
          </a:prstGeom>
          <a:noFill/>
          <a:ln w="9525">
            <a:noFill/>
            <a:miter lim="800000"/>
            <a:headEnd/>
            <a:tailEnd/>
          </a:ln>
          <a:effectLst/>
        </p:spPr>
        <p:txBody>
          <a:bodyPr anchor="b"/>
          <a:lstStyle>
            <a:lvl1pPr>
              <a:defRPr sz="2400">
                <a:solidFill>
                  <a:schemeClr val="tx1"/>
                </a:solidFill>
                <a:latin typeface="宋体" panose="02010600030101010101" pitchFamily="2" charset="-122"/>
                <a:ea typeface="宋体" panose="02010600030101010101" pitchFamily="2" charset="-122"/>
              </a:defRPr>
            </a:lvl1pPr>
            <a:lvl2pPr marL="742950" indent="-285750">
              <a:defRPr sz="2400">
                <a:solidFill>
                  <a:schemeClr val="tx1"/>
                </a:solidFill>
                <a:latin typeface="宋体" panose="02010600030101010101" pitchFamily="2" charset="-122"/>
                <a:ea typeface="宋体" panose="02010600030101010101" pitchFamily="2" charset="-122"/>
              </a:defRPr>
            </a:lvl2pPr>
            <a:lvl3pPr marL="1143000" indent="-228600">
              <a:defRPr sz="2400">
                <a:solidFill>
                  <a:schemeClr val="tx1"/>
                </a:solidFill>
                <a:latin typeface="宋体" panose="02010600030101010101" pitchFamily="2" charset="-122"/>
                <a:ea typeface="宋体" panose="02010600030101010101" pitchFamily="2" charset="-122"/>
              </a:defRPr>
            </a:lvl3pPr>
            <a:lvl4pPr marL="1600200" indent="-228600">
              <a:defRPr sz="2400">
                <a:solidFill>
                  <a:schemeClr val="tx1"/>
                </a:solidFill>
                <a:latin typeface="宋体" panose="02010600030101010101" pitchFamily="2" charset="-122"/>
                <a:ea typeface="宋体" panose="02010600030101010101" pitchFamily="2" charset="-122"/>
              </a:defRPr>
            </a:lvl4pPr>
            <a:lvl5pPr marL="2057400" indent="-22860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宋体" panose="02010600030101010101" pitchFamily="2" charset="-122"/>
                <a:ea typeface="宋体" panose="02010600030101010101" pitchFamily="2" charset="-122"/>
              </a:defRPr>
            </a:lvl9pPr>
          </a:lstStyle>
          <a:p>
            <a:pPr algn="ctr" eaLnBrk="1" hangingPunct="1"/>
            <a:r>
              <a:rPr kumimoji="1" lang="en-US" altLang="zh-CN" sz="3600" b="1">
                <a:solidFill>
                  <a:srgbClr val="006666"/>
                </a:solidFill>
                <a:latin typeface="华文中宋" panose="02010600040101010101" pitchFamily="2" charset="-122"/>
                <a:ea typeface="华文中宋" panose="02010600040101010101" pitchFamily="2" charset="-122"/>
                <a:sym typeface="Symbol" panose="05050102010706020507" pitchFamily="18" charset="2"/>
              </a:rPr>
              <a:t>4.</a:t>
            </a:r>
            <a:r>
              <a:rPr kumimoji="1" lang="zh-CN" altLang="en-US" sz="3600" b="1">
                <a:solidFill>
                  <a:srgbClr val="006666"/>
                </a:solidFill>
                <a:latin typeface="华文中宋" panose="02010600040101010101" pitchFamily="2" charset="-122"/>
                <a:ea typeface="华文中宋" panose="02010600040101010101" pitchFamily="2" charset="-122"/>
                <a:sym typeface="Symbol" panose="05050102010706020507" pitchFamily="18" charset="2"/>
              </a:rPr>
              <a:t>滚转角速度</a:t>
            </a:r>
            <a:r>
              <a:rPr kumimoji="1" lang="en-US" altLang="zh-CN" sz="3600" b="1" i="1">
                <a:solidFill>
                  <a:srgbClr val="006666"/>
                </a:solidFill>
                <a:latin typeface="华文中宋" panose="02010600040101010101" pitchFamily="2" charset="-122"/>
                <a:ea typeface="华文中宋" panose="02010600040101010101" pitchFamily="2" charset="-122"/>
                <a:sym typeface="Symbol" panose="05050102010706020507" pitchFamily="18" charset="2"/>
              </a:rPr>
              <a:t>P </a:t>
            </a:r>
            <a:r>
              <a:rPr kumimoji="1" lang="zh-CN" altLang="en-US" sz="3600" b="1">
                <a:solidFill>
                  <a:srgbClr val="006666"/>
                </a:solidFill>
                <a:latin typeface="华文中宋" panose="02010600040101010101" pitchFamily="2" charset="-122"/>
                <a:ea typeface="华文中宋" panose="02010600040101010101" pitchFamily="2" charset="-122"/>
                <a:sym typeface="Symbol" panose="05050102010706020507" pitchFamily="18" charset="2"/>
              </a:rPr>
              <a:t>引起的</a:t>
            </a:r>
            <a:r>
              <a:rPr kumimoji="1" lang="en-US" altLang="zh-CN" sz="3600" b="1" i="1">
                <a:solidFill>
                  <a:srgbClr val="006666"/>
                </a:solidFill>
                <a:latin typeface="华文中宋" panose="02010600040101010101" pitchFamily="2" charset="-122"/>
                <a:ea typeface="华文中宋" panose="02010600040101010101" pitchFamily="2" charset="-122"/>
                <a:sym typeface="Symbol" panose="05050102010706020507" pitchFamily="18" charset="2"/>
              </a:rPr>
              <a:t>N</a:t>
            </a:r>
            <a:r>
              <a:rPr kumimoji="1" lang="en-US" altLang="zh-CN" sz="3600" b="1">
                <a:solidFill>
                  <a:srgbClr val="006666"/>
                </a:solidFill>
                <a:effectLst>
                  <a:outerShdw blurRad="38100" dist="38100" dir="2700000" algn="tl">
                    <a:srgbClr val="000000"/>
                  </a:outerShdw>
                </a:effectLst>
                <a:latin typeface="华文中宋" panose="02010600040101010101" pitchFamily="2" charset="-122"/>
                <a:ea typeface="华文中宋" panose="02010600040101010101" pitchFamily="2" charset="-122"/>
                <a:sym typeface="Symbol" panose="05050102010706020507" pitchFamily="18" charset="2"/>
              </a:rPr>
              <a:t>—</a:t>
            </a:r>
            <a:r>
              <a:rPr kumimoji="1" lang="zh-CN" altLang="en-US" sz="3600" b="1">
                <a:solidFill>
                  <a:srgbClr val="996600"/>
                </a:solidFill>
                <a:effectLst>
                  <a:outerShdw blurRad="38100" dist="38100" dir="2700000" algn="tl">
                    <a:srgbClr val="000000"/>
                  </a:outerShdw>
                </a:effectLst>
                <a:latin typeface="华文中宋" panose="02010600040101010101" pitchFamily="2" charset="-122"/>
                <a:ea typeface="华文中宋" panose="02010600040101010101" pitchFamily="2" charset="-122"/>
                <a:sym typeface="Symbol" panose="05050102010706020507" pitchFamily="18" charset="2"/>
              </a:rPr>
              <a:t>交叉动态力矩</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91A96DC-F696-5942-00C3-77C1F6D15796}"/>
              </a:ext>
            </a:extLst>
          </p:cNvPr>
          <p:cNvSpPr>
            <a:spLocks noGrp="1" noChangeArrowheads="1"/>
          </p:cNvSpPr>
          <p:nvPr>
            <p:ph type="title" idx="4294967295"/>
          </p:nvPr>
        </p:nvSpPr>
        <p:spPr>
          <a:xfrm>
            <a:off x="1150938" y="493713"/>
            <a:ext cx="7793037" cy="777875"/>
          </a:xfrm>
        </p:spPr>
        <p:txBody>
          <a:bodyPr/>
          <a:lstStyle/>
          <a:p>
            <a:pPr eaLnBrk="1" hangingPunct="1"/>
            <a:r>
              <a:rPr lang="en-US" altLang="zh-CN" sz="4000"/>
              <a:t> </a:t>
            </a:r>
            <a:r>
              <a:rPr lang="en-US" altLang="zh-CN" sz="3400">
                <a:solidFill>
                  <a:srgbClr val="006666"/>
                </a:solidFill>
                <a:latin typeface="华文中宋" panose="02010600040101010101" pitchFamily="2" charset="-122"/>
                <a:ea typeface="华文中宋" panose="02010600040101010101" pitchFamily="2" charset="-122"/>
              </a:rPr>
              <a:t>5.</a:t>
            </a:r>
            <a:r>
              <a:rPr lang="zh-CN" altLang="en-US" sz="3400">
                <a:solidFill>
                  <a:srgbClr val="006666"/>
                </a:solidFill>
                <a:latin typeface="华文中宋" panose="02010600040101010101" pitchFamily="2" charset="-122"/>
                <a:ea typeface="华文中宋" panose="02010600040101010101" pitchFamily="2" charset="-122"/>
              </a:rPr>
              <a:t>偏航角速度</a:t>
            </a:r>
            <a:r>
              <a:rPr lang="en-US" altLang="zh-CN" sz="3400" i="1">
                <a:solidFill>
                  <a:srgbClr val="006666"/>
                </a:solidFill>
                <a:latin typeface="华文中宋" panose="02010600040101010101" pitchFamily="2" charset="-122"/>
                <a:ea typeface="华文中宋" panose="02010600040101010101" pitchFamily="2" charset="-122"/>
              </a:rPr>
              <a:t>r</a:t>
            </a:r>
            <a:r>
              <a:rPr lang="zh-CN" altLang="en-US" sz="3400">
                <a:solidFill>
                  <a:srgbClr val="006666"/>
                </a:solidFill>
                <a:latin typeface="华文中宋" panose="02010600040101010101" pitchFamily="2" charset="-122"/>
                <a:ea typeface="华文中宋" panose="02010600040101010101" pitchFamily="2" charset="-122"/>
              </a:rPr>
              <a:t>引起的</a:t>
            </a:r>
            <a:r>
              <a:rPr lang="en-US" altLang="zh-CN" sz="3400" i="1">
                <a:solidFill>
                  <a:srgbClr val="006666"/>
                </a:solidFill>
                <a:latin typeface="华文中宋" panose="02010600040101010101" pitchFamily="2" charset="-122"/>
                <a:ea typeface="华文中宋" panose="02010600040101010101" pitchFamily="2" charset="-122"/>
              </a:rPr>
              <a:t>N</a:t>
            </a:r>
            <a:r>
              <a:rPr lang="en-US" altLang="zh-CN" sz="3400">
                <a:solidFill>
                  <a:srgbClr val="006666"/>
                </a:solidFill>
                <a:latin typeface="华文中宋" panose="02010600040101010101" pitchFamily="2" charset="-122"/>
                <a:ea typeface="华文中宋" panose="02010600040101010101" pitchFamily="2" charset="-122"/>
              </a:rPr>
              <a:t>—</a:t>
            </a:r>
            <a:r>
              <a:rPr lang="zh-CN" altLang="en-US" sz="3400">
                <a:solidFill>
                  <a:srgbClr val="FF0000"/>
                </a:solidFill>
                <a:latin typeface="华文中宋" panose="02010600040101010101" pitchFamily="2" charset="-122"/>
                <a:ea typeface="华文中宋" panose="02010600040101010101" pitchFamily="2" charset="-122"/>
              </a:rPr>
              <a:t>航向阻尼力矩</a:t>
            </a:r>
            <a:r>
              <a:rPr lang="zh-CN" altLang="en-US" sz="4000">
                <a:solidFill>
                  <a:srgbClr val="996600"/>
                </a:solidFill>
                <a:latin typeface="华文中宋" panose="02010600040101010101" pitchFamily="2" charset="-122"/>
                <a:ea typeface="华文中宋" panose="02010600040101010101" pitchFamily="2" charset="-122"/>
              </a:rPr>
              <a:t> </a:t>
            </a:r>
          </a:p>
        </p:txBody>
      </p:sp>
      <p:sp>
        <p:nvSpPr>
          <p:cNvPr id="73731" name="Rectangle 3">
            <a:extLst>
              <a:ext uri="{FF2B5EF4-FFF2-40B4-BE49-F238E27FC236}">
                <a16:creationId xmlns:a16="http://schemas.microsoft.com/office/drawing/2014/main" id="{872538A4-F2F1-91FA-A072-980C108EEAFB}"/>
              </a:ext>
            </a:extLst>
          </p:cNvPr>
          <p:cNvSpPr>
            <a:spLocks noGrp="1" noChangeArrowheads="1"/>
          </p:cNvSpPr>
          <p:nvPr>
            <p:ph type="body" idx="4294967295"/>
          </p:nvPr>
        </p:nvSpPr>
        <p:spPr>
          <a:xfrm>
            <a:off x="179388" y="1466850"/>
            <a:ext cx="8569325" cy="4914900"/>
          </a:xfrm>
        </p:spPr>
        <p:txBody>
          <a:bodyPr/>
          <a:lstStyle/>
          <a:p>
            <a:pPr marL="469900" indent="-469900" eaLnBrk="1" hangingPunct="1"/>
            <a:r>
              <a:rPr lang="zh-CN" altLang="en-US" sz="2600">
                <a:solidFill>
                  <a:srgbClr val="996600"/>
                </a:solidFill>
                <a:latin typeface="隶书" panose="02010509060101010101" pitchFamily="49" charset="-122"/>
                <a:ea typeface="隶书" panose="02010509060101010101" pitchFamily="49" charset="-122"/>
              </a:rPr>
              <a:t>航向阻尼力矩</a:t>
            </a:r>
            <a:r>
              <a:rPr lang="en-US" altLang="zh-CN" sz="2600">
                <a:solidFill>
                  <a:srgbClr val="996600"/>
                </a:solidFill>
                <a:latin typeface="隶书" panose="02010509060101010101" pitchFamily="49" charset="-122"/>
                <a:ea typeface="隶书" panose="02010509060101010101" pitchFamily="49" charset="-122"/>
              </a:rPr>
              <a:t>,</a:t>
            </a:r>
            <a:r>
              <a:rPr lang="zh-CN" altLang="en-US" sz="2600">
                <a:solidFill>
                  <a:srgbClr val="003366"/>
                </a:solidFill>
                <a:latin typeface="隶书" panose="02010509060101010101" pitchFamily="49" charset="-122"/>
                <a:ea typeface="隶书" panose="02010509060101010101" pitchFamily="49" charset="-122"/>
              </a:rPr>
              <a:t>与纵向、滚转阻尼力矩原理相同。航向阻尼力矩主要由立尾产生，机身也有一定的作用。 </a:t>
            </a:r>
          </a:p>
          <a:p>
            <a:pPr marL="469900" indent="-469900" eaLnBrk="1" hangingPunct="1"/>
            <a:r>
              <a:rPr lang="en-US" altLang="zh-CN" sz="2600" i="1">
                <a:solidFill>
                  <a:srgbClr val="003366"/>
                </a:solidFill>
                <a:latin typeface="隶书" panose="02010509060101010101" pitchFamily="49" charset="-122"/>
                <a:ea typeface="隶书" panose="02010509060101010101" pitchFamily="49" charset="-122"/>
              </a:rPr>
              <a:t>r</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0</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时，前行翼的相对空速增大，阻力增大，</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          后退翼的相对空速减小，阻力减小，</a:t>
            </a: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    产生的力矩与</a:t>
            </a:r>
            <a:r>
              <a:rPr lang="en-US" altLang="zh-CN" sz="2600" i="1">
                <a:solidFill>
                  <a:srgbClr val="003366"/>
                </a:solidFill>
                <a:latin typeface="隶书" panose="02010509060101010101" pitchFamily="49" charset="-122"/>
                <a:ea typeface="隶书" panose="02010509060101010101" pitchFamily="49" charset="-122"/>
                <a:sym typeface="Symbol" panose="05050102010706020507" pitchFamily="18" charset="2"/>
              </a:rPr>
              <a:t>r</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的方向相反，故为</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阻尼力矩</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航向阻尼力矩 </a:t>
            </a:r>
          </a:p>
          <a:p>
            <a:pPr marL="469900" indent="-469900" eaLnBrk="1" hangingPunct="1"/>
            <a:endPar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endParaRPr>
          </a:p>
          <a:p>
            <a:pPr marL="469900" indent="-469900" eaLnBrk="1" hangingPunct="1">
              <a:buFont typeface="Wingdings" panose="05000000000000000000" pitchFamily="2" charset="2"/>
              <a:buNone/>
            </a:pP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式中：           </a:t>
            </a:r>
            <a:r>
              <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rPr>
              <a:t>航向阻尼导数</a:t>
            </a:r>
            <a:r>
              <a:rPr lang="en-US" altLang="zh-CN" sz="2600">
                <a:solidFill>
                  <a:srgbClr val="990000"/>
                </a:solidFill>
                <a:latin typeface="隶书" panose="02010509060101010101" pitchFamily="49" charset="-122"/>
                <a:ea typeface="隶书" panose="02010509060101010101" pitchFamily="49" charset="-122"/>
                <a:sym typeface="Symbol" panose="05050102010706020507" pitchFamily="18" charset="2"/>
              </a:rPr>
              <a:t>  </a:t>
            </a:r>
          </a:p>
          <a:p>
            <a:pPr marL="469900" indent="-469900" eaLnBrk="1" hangingPunct="1">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                </a:t>
            </a:r>
            <a:endParaRPr lang="zh-CN" altLang="en-US" sz="2600">
              <a:solidFill>
                <a:srgbClr val="990000"/>
              </a:solidFill>
              <a:latin typeface="隶书" panose="02010509060101010101" pitchFamily="49" charset="-122"/>
              <a:ea typeface="隶书" panose="02010509060101010101" pitchFamily="49" charset="-122"/>
              <a:sym typeface="Symbol" panose="05050102010706020507" pitchFamily="18" charset="2"/>
            </a:endParaRPr>
          </a:p>
        </p:txBody>
      </p:sp>
      <p:pic>
        <p:nvPicPr>
          <p:cNvPr id="73732" name="Picture 10">
            <a:extLst>
              <a:ext uri="{FF2B5EF4-FFF2-40B4-BE49-F238E27FC236}">
                <a16:creationId xmlns:a16="http://schemas.microsoft.com/office/drawing/2014/main" id="{D2A8F489-C4DB-CFF2-4350-808EF442889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87675" y="3933825"/>
            <a:ext cx="26543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12">
            <a:extLst>
              <a:ext uri="{FF2B5EF4-FFF2-40B4-BE49-F238E27FC236}">
                <a16:creationId xmlns:a16="http://schemas.microsoft.com/office/drawing/2014/main" id="{9634D355-26D6-5128-027B-64CE957C8CA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4789488"/>
            <a:ext cx="1871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7B47700-E892-9152-A8D4-C7DCC08D98FB}"/>
              </a:ext>
            </a:extLst>
          </p:cNvPr>
          <p:cNvSpPr>
            <a:spLocks noGrp="1" noChangeArrowheads="1"/>
          </p:cNvSpPr>
          <p:nvPr>
            <p:ph type="title" idx="4294967295"/>
          </p:nvPr>
        </p:nvSpPr>
        <p:spPr>
          <a:xfrm>
            <a:off x="1150938" y="549275"/>
            <a:ext cx="7793037" cy="777875"/>
          </a:xfrm>
        </p:spPr>
        <p:txBody>
          <a:bodyPr/>
          <a:lstStyle/>
          <a:p>
            <a:pPr eaLnBrk="1" hangingPunct="1"/>
            <a:r>
              <a:rPr lang="zh-CN" altLang="en-US" sz="3800">
                <a:solidFill>
                  <a:srgbClr val="C00000"/>
                </a:solidFill>
                <a:latin typeface="华文中宋" panose="02010600040101010101" pitchFamily="2" charset="-122"/>
                <a:ea typeface="华文中宋" panose="02010600040101010101" pitchFamily="2" charset="-122"/>
              </a:rPr>
              <a:t>四、侧力和侧向力矩表达式</a:t>
            </a:r>
            <a:r>
              <a:rPr lang="zh-CN" altLang="en-US" sz="4000">
                <a:solidFill>
                  <a:srgbClr val="C00000"/>
                </a:solidFill>
                <a:latin typeface="华文中宋" panose="02010600040101010101" pitchFamily="2" charset="-122"/>
                <a:ea typeface="华文中宋" panose="02010600040101010101" pitchFamily="2" charset="-122"/>
              </a:rPr>
              <a:t> </a:t>
            </a:r>
          </a:p>
        </p:txBody>
      </p:sp>
      <p:sp>
        <p:nvSpPr>
          <p:cNvPr id="74755" name="Rectangle 3">
            <a:extLst>
              <a:ext uri="{FF2B5EF4-FFF2-40B4-BE49-F238E27FC236}">
                <a16:creationId xmlns:a16="http://schemas.microsoft.com/office/drawing/2014/main" id="{971F2A79-0E73-CCE8-8D88-787F792B9F73}"/>
              </a:ext>
            </a:extLst>
          </p:cNvPr>
          <p:cNvSpPr>
            <a:spLocks noGrp="1" noChangeArrowheads="1"/>
          </p:cNvSpPr>
          <p:nvPr>
            <p:ph type="body" idx="4294967295"/>
          </p:nvPr>
        </p:nvSpPr>
        <p:spPr>
          <a:xfrm>
            <a:off x="503238" y="1465263"/>
            <a:ext cx="8353425" cy="4987925"/>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综上所述，由气动力形成的侧力和侧向力矩表示如下</a:t>
            </a:r>
            <a:r>
              <a:rPr lang="en-US" altLang="zh-CN" sz="2600">
                <a:solidFill>
                  <a:srgbClr val="003366"/>
                </a:solidFill>
                <a:latin typeface="隶书" panose="02010509060101010101" pitchFamily="49" charset="-122"/>
                <a:ea typeface="隶书" panose="02010509060101010101" pitchFamily="49" charset="-122"/>
              </a:rPr>
              <a:t>:</a:t>
            </a:r>
          </a:p>
          <a:p>
            <a:pPr marL="469900" indent="-469900" eaLnBrk="1" hangingPunct="1">
              <a:buFont typeface="Wingdings" panose="05000000000000000000" pitchFamily="2" charset="2"/>
              <a:buNone/>
            </a:pPr>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几乎每个运动参数都起作用，说明相互的交联较强。</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偏转副翼引起的侧力太小，故忽略不计。 </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另外，非定常导数：       </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也会产生侧力与侧向力矩，很小，可以忽略。</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所有空气动力和力矩都与高度、飞行马赫数</a:t>
            </a:r>
            <a:r>
              <a:rPr lang="en-US" altLang="zh-CN" sz="2600">
                <a:solidFill>
                  <a:srgbClr val="003366"/>
                </a:solidFill>
                <a:latin typeface="隶书" panose="02010509060101010101" pitchFamily="49" charset="-122"/>
                <a:ea typeface="隶书" panose="02010509060101010101" pitchFamily="49" charset="-122"/>
                <a:sym typeface="Symbol" panose="05050102010706020507" pitchFamily="18" charset="2"/>
              </a:rPr>
              <a:t>M</a:t>
            </a:r>
            <a:r>
              <a:rPr lang="zh-CN" altLang="en-US" sz="2600">
                <a:solidFill>
                  <a:srgbClr val="003366"/>
                </a:solidFill>
                <a:latin typeface="隶书" panose="02010509060101010101" pitchFamily="49" charset="-122"/>
                <a:ea typeface="隶书" panose="02010509060101010101" pitchFamily="49" charset="-122"/>
                <a:sym typeface="Symbol" panose="05050102010706020507" pitchFamily="18" charset="2"/>
              </a:rPr>
              <a:t>有关</a:t>
            </a:r>
            <a:r>
              <a:rPr lang="zh-CN" altLang="en-US">
                <a:sym typeface="Symbol" panose="05050102010706020507" pitchFamily="18" charset="2"/>
              </a:rPr>
              <a:t> </a:t>
            </a:r>
          </a:p>
        </p:txBody>
      </p:sp>
      <p:sp>
        <p:nvSpPr>
          <p:cNvPr id="74756" name="Rectangle 8">
            <a:extLst>
              <a:ext uri="{FF2B5EF4-FFF2-40B4-BE49-F238E27FC236}">
                <a16:creationId xmlns:a16="http://schemas.microsoft.com/office/drawing/2014/main" id="{ADBCE577-5460-3A2F-5609-5A3B399E139C}"/>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14" name="左大括号 13">
            <a:extLst>
              <a:ext uri="{FF2B5EF4-FFF2-40B4-BE49-F238E27FC236}">
                <a16:creationId xmlns:a16="http://schemas.microsoft.com/office/drawing/2014/main" id="{CAE4B26C-EF77-6E26-6098-1B1D23B70ADB}"/>
              </a:ext>
            </a:extLst>
          </p:cNvPr>
          <p:cNvSpPr/>
          <p:nvPr/>
        </p:nvSpPr>
        <p:spPr>
          <a:xfrm>
            <a:off x="1177925" y="2270125"/>
            <a:ext cx="500063" cy="1500188"/>
          </a:xfrm>
          <a:prstGeom prst="leftBrace">
            <a:avLst/>
          </a:prstGeom>
        </p:spPr>
        <p:style>
          <a:lnRef idx="2">
            <a:schemeClr val="accent2"/>
          </a:lnRef>
          <a:fillRef idx="0">
            <a:schemeClr val="accent2"/>
          </a:fillRef>
          <a:effectRef idx="1">
            <a:schemeClr val="accent2"/>
          </a:effectRef>
          <a:fontRef idx="minor">
            <a:schemeClr val="tx1"/>
          </a:fontRef>
        </p:style>
        <p:txBody>
          <a:bodyPr anchor="ctr"/>
          <a:lstStyle/>
          <a:p>
            <a:pPr algn="ctr" eaLnBrk="1" hangingPunct="1">
              <a:defRPr/>
            </a:pPr>
            <a:endParaRPr lang="zh-CN" altLang="en-US" sz="1800" b="1"/>
          </a:p>
        </p:txBody>
      </p:sp>
      <p:sp>
        <p:nvSpPr>
          <p:cNvPr id="74758" name="Rectangle 13">
            <a:extLst>
              <a:ext uri="{FF2B5EF4-FFF2-40B4-BE49-F238E27FC236}">
                <a16:creationId xmlns:a16="http://schemas.microsoft.com/office/drawing/2014/main" id="{D0ECC522-0D25-C418-77FA-BC85C452F2BF}"/>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4759" name="Picture 12">
            <a:extLst>
              <a:ext uri="{FF2B5EF4-FFF2-40B4-BE49-F238E27FC236}">
                <a16:creationId xmlns:a16="http://schemas.microsoft.com/office/drawing/2014/main" id="{30DCA1C6-68FC-DCD6-BA7F-C2A47C6FEAA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2055813"/>
            <a:ext cx="3819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Rectangle 16">
            <a:extLst>
              <a:ext uri="{FF2B5EF4-FFF2-40B4-BE49-F238E27FC236}">
                <a16:creationId xmlns:a16="http://schemas.microsoft.com/office/drawing/2014/main" id="{24323830-153D-8337-9E51-F04A1E8F51B7}"/>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4761" name="Picture 15">
            <a:extLst>
              <a:ext uri="{FF2B5EF4-FFF2-40B4-BE49-F238E27FC236}">
                <a16:creationId xmlns:a16="http://schemas.microsoft.com/office/drawing/2014/main" id="{6AD6A461-0401-F2AD-D724-D0779C6D13E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2627313"/>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2" name="Rectangle 19">
            <a:extLst>
              <a:ext uri="{FF2B5EF4-FFF2-40B4-BE49-F238E27FC236}">
                <a16:creationId xmlns:a16="http://schemas.microsoft.com/office/drawing/2014/main" id="{156C4F0F-A1CD-6CEF-F65B-4D1418E661E4}"/>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4763" name="Picture 18">
            <a:extLst>
              <a:ext uri="{FF2B5EF4-FFF2-40B4-BE49-F238E27FC236}">
                <a16:creationId xmlns:a16="http://schemas.microsoft.com/office/drawing/2014/main" id="{8CACD70C-717B-D031-B6D0-CE7E9BB6EC2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3738" y="3341688"/>
            <a:ext cx="485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直接连接符 21">
            <a:extLst>
              <a:ext uri="{FF2B5EF4-FFF2-40B4-BE49-F238E27FC236}">
                <a16:creationId xmlns:a16="http://schemas.microsoft.com/office/drawing/2014/main" id="{30BC7464-AB6B-F8D0-B190-28ED2A64D3D8}"/>
              </a:ext>
            </a:extLst>
          </p:cNvPr>
          <p:cNvCxnSpPr/>
          <p:nvPr/>
        </p:nvCxnSpPr>
        <p:spPr>
          <a:xfrm>
            <a:off x="5106988" y="2484438"/>
            <a:ext cx="571500" cy="1587"/>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a:extLst>
              <a:ext uri="{FF2B5EF4-FFF2-40B4-BE49-F238E27FC236}">
                <a16:creationId xmlns:a16="http://schemas.microsoft.com/office/drawing/2014/main" id="{FBD96D2E-D93B-5FBC-A234-74556DE6BBFC}"/>
              </a:ext>
            </a:extLst>
          </p:cNvPr>
          <p:cNvCxnSpPr/>
          <p:nvPr/>
        </p:nvCxnSpPr>
        <p:spPr>
          <a:xfrm>
            <a:off x="5178425" y="3127375"/>
            <a:ext cx="1285875"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a:extLst>
              <a:ext uri="{FF2B5EF4-FFF2-40B4-BE49-F238E27FC236}">
                <a16:creationId xmlns:a16="http://schemas.microsoft.com/office/drawing/2014/main" id="{8CF507B2-6575-1645-9C86-741F1BFE25D3}"/>
              </a:ext>
            </a:extLst>
          </p:cNvPr>
          <p:cNvCxnSpPr/>
          <p:nvPr/>
        </p:nvCxnSpPr>
        <p:spPr>
          <a:xfrm>
            <a:off x="5392738" y="3841750"/>
            <a:ext cx="1285875" cy="1588"/>
          </a:xfrm>
          <a:prstGeom prst="line">
            <a:avLst/>
          </a:prstGeom>
        </p:spPr>
        <p:style>
          <a:lnRef idx="2">
            <a:schemeClr val="accent2"/>
          </a:lnRef>
          <a:fillRef idx="0">
            <a:schemeClr val="accent2"/>
          </a:fillRef>
          <a:effectRef idx="1">
            <a:schemeClr val="accent2"/>
          </a:effectRef>
          <a:fontRef idx="minor">
            <a:schemeClr val="tx1"/>
          </a:fontRef>
        </p:style>
      </p:cxnSp>
      <p:sp>
        <p:nvSpPr>
          <p:cNvPr id="74767" name="Rectangle 22">
            <a:extLst>
              <a:ext uri="{FF2B5EF4-FFF2-40B4-BE49-F238E27FC236}">
                <a16:creationId xmlns:a16="http://schemas.microsoft.com/office/drawing/2014/main" id="{892500AA-C38D-341B-55EC-156EE60A920A}"/>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4768" name="Picture 21">
            <a:extLst>
              <a:ext uri="{FF2B5EF4-FFF2-40B4-BE49-F238E27FC236}">
                <a16:creationId xmlns:a16="http://schemas.microsoft.com/office/drawing/2014/main" id="{E1F1A45D-7AC9-38C4-5B69-E910A04D53E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4300" y="4772025"/>
            <a:ext cx="11525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9" name="TextBox 23">
            <a:extLst>
              <a:ext uri="{FF2B5EF4-FFF2-40B4-BE49-F238E27FC236}">
                <a16:creationId xmlns:a16="http://schemas.microsoft.com/office/drawing/2014/main" id="{7D2BF3E8-889E-F0E1-7685-8182CACBA26E}"/>
              </a:ext>
            </a:extLst>
          </p:cNvPr>
          <p:cNvSpPr txBox="1">
            <a:spLocks noChangeArrowheads="1"/>
          </p:cNvSpPr>
          <p:nvPr/>
        </p:nvSpPr>
        <p:spPr bwMode="auto">
          <a:xfrm>
            <a:off x="7392988" y="2413000"/>
            <a:ext cx="1428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0" lang="zh-CN" altLang="en-US" sz="1600">
                <a:solidFill>
                  <a:srgbClr val="000099"/>
                </a:solidFill>
                <a:latin typeface="Verdana" panose="020B0604030504040204" pitchFamily="34" charset="0"/>
              </a:rPr>
              <a:t>控制力</a:t>
            </a:r>
            <a:r>
              <a:rPr kumimoji="0" lang="en-US" altLang="zh-CN" sz="1600">
                <a:solidFill>
                  <a:srgbClr val="000099"/>
                </a:solidFill>
                <a:latin typeface="Verdana" panose="020B0604030504040204" pitchFamily="34" charset="0"/>
              </a:rPr>
              <a:t>/</a:t>
            </a:r>
            <a:r>
              <a:rPr kumimoji="0" lang="zh-CN" altLang="en-US" sz="1600">
                <a:solidFill>
                  <a:srgbClr val="000099"/>
                </a:solidFill>
                <a:latin typeface="Verdana" panose="020B0604030504040204" pitchFamily="34" charset="0"/>
              </a:rPr>
              <a:t>力矩</a:t>
            </a:r>
          </a:p>
        </p:txBody>
      </p:sp>
      <p:cxnSp>
        <p:nvCxnSpPr>
          <p:cNvPr id="27" name="直接箭头连接符 26">
            <a:extLst>
              <a:ext uri="{FF2B5EF4-FFF2-40B4-BE49-F238E27FC236}">
                <a16:creationId xmlns:a16="http://schemas.microsoft.com/office/drawing/2014/main" id="{8C2CF74F-912B-0DFC-65B3-E3F3B083C36E}"/>
              </a:ext>
            </a:extLst>
          </p:cNvPr>
          <p:cNvCxnSpPr>
            <a:endCxn id="74769" idx="1"/>
          </p:cNvCxnSpPr>
          <p:nvPr/>
        </p:nvCxnSpPr>
        <p:spPr>
          <a:xfrm>
            <a:off x="5821363" y="2341563"/>
            <a:ext cx="1571625" cy="241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9F4BCA7-B2CA-1A7F-D9CE-DE90F4A5114A}"/>
              </a:ext>
            </a:extLst>
          </p:cNvPr>
          <p:cNvCxnSpPr/>
          <p:nvPr/>
        </p:nvCxnSpPr>
        <p:spPr>
          <a:xfrm flipV="1">
            <a:off x="6594475" y="2667000"/>
            <a:ext cx="714375" cy="330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F634C2B-E6CA-5710-04A7-960EB1068913}"/>
              </a:ext>
            </a:extLst>
          </p:cNvPr>
          <p:cNvCxnSpPr/>
          <p:nvPr/>
        </p:nvCxnSpPr>
        <p:spPr>
          <a:xfrm flipV="1">
            <a:off x="6951663" y="2636838"/>
            <a:ext cx="500062" cy="10445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a:extLst>
              <a:ext uri="{FF2B5EF4-FFF2-40B4-BE49-F238E27FC236}">
                <a16:creationId xmlns:a16="http://schemas.microsoft.com/office/drawing/2014/main" id="{DD2B6975-A954-7036-BC5D-16D7662B9711}"/>
              </a:ext>
            </a:extLst>
          </p:cNvPr>
          <p:cNvSpPr>
            <a:spLocks noGrp="1" noChangeArrowheads="1"/>
          </p:cNvSpPr>
          <p:nvPr>
            <p:ph type="body" idx="1"/>
          </p:nvPr>
        </p:nvSpPr>
        <p:spPr>
          <a:xfrm>
            <a:off x="250825" y="1341438"/>
            <a:ext cx="8704263" cy="5329237"/>
          </a:xfrm>
        </p:spPr>
        <p:txBody>
          <a:bodyPr/>
          <a:lstStyle/>
          <a:p>
            <a:pPr eaLnBrk="1" hangingPunct="1"/>
            <a:r>
              <a:rPr lang="zh-CN" altLang="en-US" sz="2800">
                <a:effectLst>
                  <a:outerShdw blurRad="38100" dist="38100" dir="2700000" algn="tl">
                    <a:srgbClr val="FFFFFF"/>
                  </a:outerShdw>
                </a:effectLst>
                <a:latin typeface="宋体" panose="02010600030101010101" pitchFamily="2" charset="-122"/>
              </a:rPr>
              <a:t>速度轴系与地面轴系的关系</a:t>
            </a:r>
            <a:r>
              <a:rPr lang="zh-CN" altLang="en-US">
                <a:latin typeface="宋体" panose="02010600030101010101" pitchFamily="2" charset="-122"/>
              </a:rPr>
              <a:t> </a:t>
            </a:r>
          </a:p>
          <a:p>
            <a:pPr eaLnBrk="1" hangingPunct="1">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航迹倾斜角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solidFill>
                  <a:srgbClr val="990033"/>
                </a:solidFill>
                <a:effectLst>
                  <a:outerShdw blurRad="38100" dist="38100" dir="2700000" algn="tl">
                    <a:srgbClr val="000000"/>
                  </a:outerShdw>
                </a:effectLst>
                <a:latin typeface="宋体" panose="02010600030101010101" pitchFamily="2" charset="-122"/>
              </a:rPr>
              <a:t> </a:t>
            </a:r>
            <a:r>
              <a:rPr lang="en-US" altLang="zh-CN" sz="2800">
                <a:solidFill>
                  <a:srgbClr val="990033"/>
                </a:solidFill>
                <a:effectLst>
                  <a:outerShdw blurRad="38100" dist="38100" dir="2700000" algn="tl">
                    <a:srgbClr val="000000"/>
                  </a:outerShdw>
                </a:effectLst>
                <a:latin typeface="宋体" panose="02010600030101010101" pitchFamily="2" charset="-122"/>
              </a:rPr>
              <a:t>path</a:t>
            </a:r>
            <a:endParaRPr lang="zh-CN" altLang="en-US" sz="2800">
              <a:solidFill>
                <a:srgbClr val="990033"/>
              </a:solidFill>
              <a:effectLst>
                <a:outerShdw blurRad="38100" dist="38100" dir="2700000" algn="tl">
                  <a:srgbClr val="000000"/>
                </a:outerShdw>
              </a:effectLst>
              <a:latin typeface="宋体" panose="02010600030101010101" pitchFamily="2" charset="-122"/>
            </a:endParaRP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飞行速度</a:t>
            </a:r>
            <a:r>
              <a:rPr lang="en-US" altLang="zh-CN" sz="2400">
                <a:effectLst>
                  <a:outerShdw blurRad="38100" dist="38100" dir="2700000" algn="tl">
                    <a:srgbClr val="FFFFFF"/>
                  </a:outerShdw>
                </a:effectLst>
                <a:latin typeface="宋体" panose="02010600030101010101" pitchFamily="2" charset="-122"/>
              </a:rPr>
              <a:t>V</a:t>
            </a:r>
            <a:r>
              <a:rPr lang="zh-CN" altLang="en-US" sz="2400">
                <a:effectLst>
                  <a:outerShdw blurRad="38100" dist="38100" dir="2700000" algn="tl">
                    <a:srgbClr val="FFFFFF"/>
                  </a:outerShdw>
                </a:effectLst>
                <a:latin typeface="宋体" panose="02010600030101010101" pitchFamily="2" charset="-122"/>
              </a:rPr>
              <a:t>与地平面间的夹角</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以飞机向上飞时的</a:t>
            </a:r>
            <a:r>
              <a:rPr lang="zh-CN" altLang="en-US" sz="2400">
                <a:effectLst>
                  <a:outerShdw blurRad="38100" dist="38100" dir="2700000" algn="tl">
                    <a:srgbClr val="FFFFFF"/>
                  </a:outerShdw>
                </a:effectLst>
                <a:latin typeface="宋体" panose="02010600030101010101" pitchFamily="2" charset="-122"/>
                <a:sym typeface="Symbol" panose="05050102010706020507" pitchFamily="18" charset="2"/>
              </a:rPr>
              <a:t></a:t>
            </a:r>
            <a:r>
              <a:rPr lang="zh-CN" altLang="en-US" sz="2400">
                <a:effectLst>
                  <a:outerShdw blurRad="38100" dist="38100" dir="2700000" algn="tl">
                    <a:srgbClr val="FFFFFF"/>
                  </a:outerShdw>
                </a:effectLst>
                <a:latin typeface="宋体" panose="02010600030101010101" pitchFamily="2" charset="-122"/>
              </a:rPr>
              <a:t>为正</a:t>
            </a:r>
          </a:p>
          <a:p>
            <a:pPr eaLnBrk="1" hangingPunct="1">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2.</a:t>
            </a:r>
            <a:r>
              <a:rPr lang="zh-CN" altLang="en-US" sz="2800">
                <a:solidFill>
                  <a:srgbClr val="990033"/>
                </a:solidFill>
                <a:effectLst>
                  <a:outerShdw blurRad="38100" dist="38100" dir="2700000" algn="tl">
                    <a:srgbClr val="000000"/>
                  </a:outerShdw>
                </a:effectLst>
                <a:latin typeface="宋体" panose="02010600030101010101" pitchFamily="2" charset="-122"/>
              </a:rPr>
              <a:t>航迹方位角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solidFill>
                  <a:srgbClr val="990033"/>
                </a:solidFill>
                <a:effectLst>
                  <a:outerShdw blurRad="38100" dist="38100" dir="2700000" algn="tl">
                    <a:srgbClr val="000000"/>
                  </a:outerShdw>
                </a:effectLst>
                <a:latin typeface="宋体" panose="02010600030101010101" pitchFamily="2" charset="-122"/>
              </a:rPr>
              <a:t>  </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飞行速度</a:t>
            </a:r>
            <a:r>
              <a:rPr lang="en-US" altLang="zh-CN" sz="2400">
                <a:effectLst>
                  <a:outerShdw blurRad="38100" dist="38100" dir="2700000" algn="tl">
                    <a:srgbClr val="FFFFFF"/>
                  </a:outerShdw>
                </a:effectLst>
                <a:latin typeface="宋体" panose="02010600030101010101" pitchFamily="2" charset="-122"/>
              </a:rPr>
              <a:t>V</a:t>
            </a:r>
            <a:r>
              <a:rPr lang="zh-CN" altLang="en-US" sz="2400">
                <a:effectLst>
                  <a:outerShdw blurRad="38100" dist="38100" dir="2700000" algn="tl">
                    <a:srgbClr val="FFFFFF"/>
                  </a:outerShdw>
                </a:effectLst>
                <a:latin typeface="宋体" panose="02010600030101010101" pitchFamily="2" charset="-122"/>
              </a:rPr>
              <a:t>在地平面上的投影与</a:t>
            </a:r>
            <a:r>
              <a:rPr lang="en-US" altLang="zh-CN" sz="2800">
                <a:effectLst>
                  <a:outerShdw blurRad="38100" dist="38100" dir="2700000" algn="tl">
                    <a:srgbClr val="FFFFFF"/>
                  </a:outerShdw>
                </a:effectLst>
                <a:latin typeface="宋体" panose="02010600030101010101" pitchFamily="2" charset="-122"/>
              </a:rPr>
              <a:t>o</a:t>
            </a:r>
            <a:r>
              <a:rPr lang="en-US" altLang="zh-CN" sz="2800" baseline="-25000">
                <a:effectLst>
                  <a:outerShdw blurRad="38100" dist="38100" dir="2700000" algn="tl">
                    <a:srgbClr val="FFFFFF"/>
                  </a:outerShdw>
                </a:effectLst>
                <a:latin typeface="宋体" panose="02010600030101010101" pitchFamily="2" charset="-122"/>
              </a:rPr>
              <a:t>g</a:t>
            </a:r>
            <a:r>
              <a:rPr lang="en-US" altLang="zh-CN" sz="2800">
                <a:effectLst>
                  <a:outerShdw blurRad="38100" dist="38100" dir="2700000" algn="tl">
                    <a:srgbClr val="FFFFFF"/>
                  </a:outerShdw>
                </a:effectLst>
                <a:latin typeface="宋体" panose="02010600030101010101" pitchFamily="2" charset="-122"/>
              </a:rPr>
              <a:t>x</a:t>
            </a:r>
            <a:r>
              <a:rPr lang="en-US" altLang="zh-CN" sz="2800" baseline="-25000">
                <a:effectLst>
                  <a:outerShdw blurRad="38100" dist="38100" dir="2700000" algn="tl">
                    <a:srgbClr val="FFFFFF"/>
                  </a:outerShdw>
                </a:effectLst>
                <a:latin typeface="宋体" panose="02010600030101010101" pitchFamily="2" charset="-122"/>
              </a:rPr>
              <a:t>g</a:t>
            </a:r>
            <a:r>
              <a:rPr lang="zh-CN" altLang="en-US" sz="2400">
                <a:effectLst>
                  <a:outerShdw blurRad="38100" dist="38100" dir="2700000" algn="tl">
                    <a:srgbClr val="FFFFFF"/>
                  </a:outerShdw>
                </a:effectLst>
                <a:latin typeface="宋体" panose="02010600030101010101" pitchFamily="2" charset="-122"/>
              </a:rPr>
              <a:t>间的夹角</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速度在地面的投影在</a:t>
            </a:r>
            <a:r>
              <a:rPr lang="en-US" altLang="zh-CN" sz="2800">
                <a:effectLst>
                  <a:outerShdw blurRad="38100" dist="38100" dir="2700000" algn="tl">
                    <a:srgbClr val="FFFFFF"/>
                  </a:outerShdw>
                </a:effectLst>
                <a:latin typeface="宋体" panose="02010600030101010101" pitchFamily="2" charset="-122"/>
              </a:rPr>
              <a:t>o</a:t>
            </a:r>
            <a:r>
              <a:rPr lang="en-US" altLang="zh-CN" sz="2800" baseline="-25000">
                <a:effectLst>
                  <a:outerShdw blurRad="38100" dist="38100" dir="2700000" algn="tl">
                    <a:srgbClr val="FFFFFF"/>
                  </a:outerShdw>
                </a:effectLst>
                <a:latin typeface="宋体" panose="02010600030101010101" pitchFamily="2" charset="-122"/>
              </a:rPr>
              <a:t>g</a:t>
            </a:r>
            <a:r>
              <a:rPr lang="en-US" altLang="zh-CN" sz="2800">
                <a:effectLst>
                  <a:outerShdw blurRad="38100" dist="38100" dir="2700000" algn="tl">
                    <a:srgbClr val="FFFFFF"/>
                  </a:outerShdw>
                </a:effectLst>
                <a:latin typeface="宋体" panose="02010600030101010101" pitchFamily="2" charset="-122"/>
              </a:rPr>
              <a:t>x</a:t>
            </a:r>
            <a:r>
              <a:rPr lang="en-US" altLang="zh-CN" sz="2800" baseline="-25000">
                <a:effectLst>
                  <a:outerShdw blurRad="38100" dist="38100" dir="2700000" algn="tl">
                    <a:srgbClr val="FFFFFF"/>
                  </a:outerShdw>
                </a:effectLst>
                <a:latin typeface="宋体" panose="02010600030101010101" pitchFamily="2" charset="-122"/>
              </a:rPr>
              <a:t>g</a:t>
            </a:r>
            <a:r>
              <a:rPr lang="zh-CN" altLang="en-US" sz="2400">
                <a:effectLst>
                  <a:outerShdw blurRad="38100" dist="38100" dir="2700000" algn="tl">
                    <a:srgbClr val="FFFFFF"/>
                  </a:outerShdw>
                </a:effectLst>
                <a:latin typeface="宋体" panose="02010600030101010101" pitchFamily="2" charset="-122"/>
              </a:rPr>
              <a:t>之右时为正</a:t>
            </a:r>
          </a:p>
          <a:p>
            <a:pPr eaLnBrk="1" hangingPunct="1">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3.</a:t>
            </a:r>
            <a:r>
              <a:rPr lang="zh-CN" altLang="en-US" sz="2800">
                <a:solidFill>
                  <a:srgbClr val="990033"/>
                </a:solidFill>
                <a:effectLst>
                  <a:outerShdw blurRad="38100" dist="38100" dir="2700000" algn="tl">
                    <a:srgbClr val="000000"/>
                  </a:outerShdw>
                </a:effectLst>
                <a:latin typeface="宋体" panose="02010600030101010101" pitchFamily="2" charset="-122"/>
              </a:rPr>
              <a:t>航迹滚转角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solidFill>
                  <a:srgbClr val="990033"/>
                </a:solidFill>
                <a:effectLst>
                  <a:outerShdw blurRad="38100" dist="38100" dir="2700000" algn="tl">
                    <a:srgbClr val="000000"/>
                  </a:outerShdw>
                </a:effectLst>
                <a:latin typeface="宋体" panose="02010600030101010101" pitchFamily="2" charset="-122"/>
              </a:rPr>
              <a:t>  </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速度轴</a:t>
            </a:r>
            <a:r>
              <a:rPr lang="en-US" altLang="zh-CN" sz="2800">
                <a:effectLst>
                  <a:outerShdw blurRad="38100" dist="38100" dir="2700000" algn="tl">
                    <a:srgbClr val="FFFFFF"/>
                  </a:outerShdw>
                </a:effectLst>
                <a:latin typeface="宋体" panose="02010600030101010101" pitchFamily="2" charset="-122"/>
              </a:rPr>
              <a:t>oz</a:t>
            </a:r>
            <a:r>
              <a:rPr lang="en-US" altLang="zh-CN" sz="2800" baseline="-25000">
                <a:effectLst>
                  <a:outerShdw blurRad="38100" dist="38100" dir="2700000" algn="tl">
                    <a:srgbClr val="FFFFFF"/>
                  </a:outerShdw>
                </a:effectLst>
                <a:latin typeface="宋体" panose="02010600030101010101" pitchFamily="2" charset="-122"/>
              </a:rPr>
              <a:t>a</a:t>
            </a:r>
            <a:r>
              <a:rPr lang="zh-CN" altLang="en-US" sz="2400">
                <a:effectLst>
                  <a:outerShdw blurRad="38100" dist="38100" dir="2700000" algn="tl">
                    <a:srgbClr val="FFFFFF"/>
                  </a:outerShdw>
                </a:effectLst>
                <a:latin typeface="宋体" panose="02010600030101010101" pitchFamily="2" charset="-122"/>
              </a:rPr>
              <a:t>与包含速度轴</a:t>
            </a:r>
            <a:r>
              <a:rPr lang="en-US" altLang="zh-CN" sz="2800">
                <a:effectLst>
                  <a:outerShdw blurRad="38100" dist="38100" dir="2700000" algn="tl">
                    <a:srgbClr val="FFFFFF"/>
                  </a:outerShdw>
                </a:effectLst>
                <a:latin typeface="宋体" panose="02010600030101010101" pitchFamily="2" charset="-122"/>
              </a:rPr>
              <a:t>ox</a:t>
            </a:r>
            <a:r>
              <a:rPr lang="en-US" altLang="zh-CN" sz="2800" baseline="-25000">
                <a:effectLst>
                  <a:outerShdw blurRad="38100" dist="38100" dir="2700000" algn="tl">
                    <a:srgbClr val="FFFFFF"/>
                  </a:outerShdw>
                </a:effectLst>
                <a:latin typeface="宋体" panose="02010600030101010101" pitchFamily="2" charset="-122"/>
              </a:rPr>
              <a:t>a</a:t>
            </a:r>
            <a:r>
              <a:rPr lang="zh-CN" altLang="en-US" sz="2400">
                <a:effectLst>
                  <a:outerShdw blurRad="38100" dist="38100" dir="2700000" algn="tl">
                    <a:srgbClr val="FFFFFF"/>
                  </a:outerShdw>
                </a:effectLst>
                <a:latin typeface="宋体" panose="02010600030101010101" pitchFamily="2" charset="-122"/>
              </a:rPr>
              <a:t>的铅垂面间的夹角，</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以飞机右倾斜为正</a:t>
            </a:r>
          </a:p>
          <a:p>
            <a:pPr eaLnBrk="1" hangingPunct="1">
              <a:buFont typeface="Wingdings" panose="05000000000000000000" pitchFamily="2" charset="2"/>
              <a:buNone/>
            </a:pPr>
            <a:r>
              <a:rPr lang="zh-CN" altLang="en-US" sz="2400">
                <a:effectLst>
                  <a:outerShdw blurRad="38100" dist="38100" dir="2700000" algn="tl">
                    <a:srgbClr val="FFFFFF"/>
                  </a:outerShdw>
                </a:effectLst>
                <a:latin typeface="宋体" panose="02010600030101010101" pitchFamily="2" charset="-122"/>
              </a:rPr>
              <a:t>  制导、导航中常用，飞机作为点运动</a:t>
            </a:r>
          </a:p>
        </p:txBody>
      </p:sp>
      <p:pic>
        <p:nvPicPr>
          <p:cNvPr id="11267" name="Picture 4">
            <a:extLst>
              <a:ext uri="{FF2B5EF4-FFF2-40B4-BE49-F238E27FC236}">
                <a16:creationId xmlns:a16="http://schemas.microsoft.com/office/drawing/2014/main" id="{DECF2CC4-3167-D64A-BB42-1D821C7C2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485900"/>
            <a:ext cx="39957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Line 5">
            <a:extLst>
              <a:ext uri="{FF2B5EF4-FFF2-40B4-BE49-F238E27FC236}">
                <a16:creationId xmlns:a16="http://schemas.microsoft.com/office/drawing/2014/main" id="{9DA541D4-5934-EFF3-EDCA-8926F7634BC0}"/>
              </a:ext>
            </a:extLst>
          </p:cNvPr>
          <p:cNvSpPr>
            <a:spLocks noChangeShapeType="1"/>
          </p:cNvSpPr>
          <p:nvPr/>
        </p:nvSpPr>
        <p:spPr bwMode="auto">
          <a:xfrm>
            <a:off x="7524750" y="2565400"/>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 name="Line 6">
            <a:extLst>
              <a:ext uri="{FF2B5EF4-FFF2-40B4-BE49-F238E27FC236}">
                <a16:creationId xmlns:a16="http://schemas.microsoft.com/office/drawing/2014/main" id="{E49124B4-4AF9-E873-61BB-2D706E09332F}"/>
              </a:ext>
            </a:extLst>
          </p:cNvPr>
          <p:cNvSpPr>
            <a:spLocks noChangeShapeType="1"/>
          </p:cNvSpPr>
          <p:nvPr/>
        </p:nvSpPr>
        <p:spPr bwMode="auto">
          <a:xfrm>
            <a:off x="5651500" y="2852738"/>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 name="Line 7">
            <a:extLst>
              <a:ext uri="{FF2B5EF4-FFF2-40B4-BE49-F238E27FC236}">
                <a16:creationId xmlns:a16="http://schemas.microsoft.com/office/drawing/2014/main" id="{265D935A-F2B3-8DFE-36C4-77398837956C}"/>
              </a:ext>
            </a:extLst>
          </p:cNvPr>
          <p:cNvSpPr>
            <a:spLocks noChangeShapeType="1"/>
          </p:cNvSpPr>
          <p:nvPr/>
        </p:nvSpPr>
        <p:spPr bwMode="auto">
          <a:xfrm>
            <a:off x="6659563" y="2565400"/>
            <a:ext cx="2159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 name="Rectangle 8">
            <a:extLst>
              <a:ext uri="{FF2B5EF4-FFF2-40B4-BE49-F238E27FC236}">
                <a16:creationId xmlns:a16="http://schemas.microsoft.com/office/drawing/2014/main" id="{71BC7050-F3BC-C4B6-ED40-9E5EEBF84355}"/>
              </a:ext>
            </a:extLst>
          </p:cNvPr>
          <p:cNvSpPr>
            <a:spLocks noGrp="1" noChangeArrowheads="1"/>
          </p:cNvSpPr>
          <p:nvPr>
            <p:ph type="title"/>
          </p:nvPr>
        </p:nvSpPr>
        <p:spPr/>
        <p:txBody>
          <a:bodyPr/>
          <a:lstStyle/>
          <a:p>
            <a:pPr eaLnBrk="1" hangingPunct="1"/>
            <a:r>
              <a:rPr lang="zh-CN" altLang="en-US"/>
              <a:t>飞机的运动参数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56A2466-7703-AD65-D294-E59BB0F90DDC}"/>
              </a:ext>
            </a:extLst>
          </p:cNvPr>
          <p:cNvSpPr>
            <a:spLocks noGrp="1" noChangeArrowheads="1"/>
          </p:cNvSpPr>
          <p:nvPr>
            <p:ph type="title" idx="4294967295"/>
          </p:nvPr>
        </p:nvSpPr>
        <p:spPr>
          <a:xfrm>
            <a:off x="819150" y="620713"/>
            <a:ext cx="8001000" cy="676275"/>
          </a:xfrm>
        </p:spPr>
        <p:txBody>
          <a:bodyPr/>
          <a:lstStyle/>
          <a:p>
            <a:pPr eaLnBrk="1" hangingPunct="1"/>
            <a:r>
              <a:rPr lang="zh-CN" altLang="en-US" sz="4200">
                <a:solidFill>
                  <a:srgbClr val="9900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第六节    操纵面的铰链力矩</a:t>
            </a:r>
          </a:p>
        </p:txBody>
      </p:sp>
      <p:sp>
        <p:nvSpPr>
          <p:cNvPr id="36867" name="Rectangle 3">
            <a:extLst>
              <a:ext uri="{FF2B5EF4-FFF2-40B4-BE49-F238E27FC236}">
                <a16:creationId xmlns:a16="http://schemas.microsoft.com/office/drawing/2014/main" id="{917DD5B2-C272-E4FE-0224-384AC10C33C3}"/>
              </a:ext>
            </a:extLst>
          </p:cNvPr>
          <p:cNvSpPr>
            <a:spLocks noGrp="1" noChangeArrowheads="1"/>
          </p:cNvSpPr>
          <p:nvPr>
            <p:ph type="body" idx="4294967295"/>
          </p:nvPr>
        </p:nvSpPr>
        <p:spPr>
          <a:xfrm>
            <a:off x="249238" y="1508125"/>
            <a:ext cx="8001000" cy="5089525"/>
          </a:xfrm>
        </p:spPr>
        <p:txBody>
          <a:bodyPr/>
          <a:lstStyle/>
          <a:p>
            <a:pPr marL="469900" indent="-469900" eaLnBrk="1" hangingPunct="1"/>
            <a:r>
              <a:rPr lang="zh-CN" altLang="en-US" sz="2600">
                <a:solidFill>
                  <a:srgbClr val="003366"/>
                </a:solidFill>
                <a:effectLst>
                  <a:outerShdw blurRad="38100" dist="38100" dir="2700000" algn="tl">
                    <a:srgbClr val="000000"/>
                  </a:outerShdw>
                </a:effectLst>
                <a:ea typeface="隶书" panose="02010509060101010101" pitchFamily="49" charset="-122"/>
              </a:rPr>
              <a:t>铰链力矩是作用在舵面上的压力</a:t>
            </a:r>
          </a:p>
          <a:p>
            <a:pPr marL="469900" indent="-469900" eaLnBrk="1" hangingPunct="1">
              <a:buFont typeface="Wingdings" panose="05000000000000000000" pitchFamily="2" charset="2"/>
              <a:buNone/>
            </a:pPr>
            <a:r>
              <a:rPr lang="zh-CN" altLang="en-US" sz="2600">
                <a:solidFill>
                  <a:srgbClr val="003366"/>
                </a:solidFill>
                <a:effectLst>
                  <a:outerShdw blurRad="38100" dist="38100" dir="2700000" algn="tl">
                    <a:srgbClr val="000000"/>
                  </a:outerShdw>
                </a:effectLst>
                <a:ea typeface="隶书" panose="02010509060101010101" pitchFamily="49" charset="-122"/>
              </a:rPr>
              <a:t>    分布的合力对舵面转轴形成的力矩</a:t>
            </a:r>
          </a:p>
          <a:p>
            <a:pPr marL="469900" indent="-469900" eaLnBrk="1" hangingPunct="1">
              <a:buFont typeface="Wingdings" panose="05000000000000000000" pitchFamily="2" charset="2"/>
              <a:buNone/>
            </a:pPr>
            <a:r>
              <a:rPr lang="zh-CN" altLang="en-US" sz="2600">
                <a:solidFill>
                  <a:srgbClr val="003366"/>
                </a:solidFill>
                <a:effectLst>
                  <a:outerShdw blurRad="38100" dist="38100" dir="2700000" algn="tl">
                    <a:srgbClr val="000000"/>
                  </a:outerShdw>
                </a:effectLst>
                <a:ea typeface="隶书" panose="02010509060101010101" pitchFamily="49" charset="-122"/>
              </a:rPr>
              <a:t>    所有的舵面上都存在</a:t>
            </a:r>
          </a:p>
          <a:p>
            <a:pPr marL="469900" indent="-469900" eaLnBrk="1" hangingPunct="1">
              <a:buFont typeface="Wingdings" panose="05000000000000000000" pitchFamily="2" charset="2"/>
              <a:buNone/>
            </a:pPr>
            <a:r>
              <a:rPr lang="zh-CN" altLang="en-US" sz="2600">
                <a:solidFill>
                  <a:srgbClr val="003366"/>
                </a:solidFill>
                <a:effectLst>
                  <a:outerShdw blurRad="38100" dist="38100" dir="2700000" algn="tl">
                    <a:srgbClr val="000000"/>
                  </a:outerShdw>
                </a:effectLst>
                <a:ea typeface="隶书" panose="02010509060101010101" pitchFamily="49" charset="-122"/>
              </a:rPr>
              <a:t>如升降舵的铰链力矩表示为</a:t>
            </a:r>
            <a:endPar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式中：</a:t>
            </a:r>
            <a:r>
              <a:rPr lang="en-US" altLang="zh-CN" sz="2600" i="1">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en-US" altLang="zh-CN" sz="2600" i="1" baseline="-250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he</a:t>
            </a:r>
            <a:r>
              <a:rPr lang="en-US" altLang="zh-CN" sz="2600">
                <a:solidFill>
                  <a:srgbClr val="003366"/>
                </a:solidFill>
                <a:effectLst>
                  <a:outerShdw blurRad="38100" dist="38100" dir="2700000" algn="tl">
                    <a:srgbClr val="000000"/>
                  </a:outerShdw>
                </a:effectLst>
                <a:latin typeface="Arial" panose="020B0604020202020204" pitchFamily="34" charset="0"/>
                <a:ea typeface="隶书" panose="02010509060101010101" pitchFamily="49" charset="-122"/>
              </a:rPr>
              <a:t>—</a:t>
            </a:r>
            <a:r>
              <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铰链力矩系数，</a:t>
            </a:r>
            <a:r>
              <a:rPr lang="en-US" altLang="zh-CN" sz="2600" i="1">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S</a:t>
            </a:r>
            <a:r>
              <a:rPr lang="en-US" altLang="zh-CN" sz="2600" i="1" baseline="-250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e</a:t>
            </a:r>
            <a:r>
              <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一升降舵面积， </a:t>
            </a:r>
          </a:p>
          <a:p>
            <a:pPr marL="469900" indent="-469900" eaLnBrk="1" hangingPunct="1">
              <a:buFont typeface="Wingdings" panose="05000000000000000000" pitchFamily="2" charset="2"/>
              <a:buNone/>
            </a:pPr>
            <a:r>
              <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en-US" altLang="zh-CN" sz="2600">
                <a:solidFill>
                  <a:srgbClr val="003366"/>
                </a:solidFill>
                <a:effectLst>
                  <a:outerShdw blurRad="38100" dist="38100" dir="2700000" algn="tl">
                    <a:srgbClr val="000000"/>
                  </a:outerShdw>
                </a:effectLst>
                <a:latin typeface="Arial" panose="020B0604020202020204" pitchFamily="34" charset="0"/>
                <a:ea typeface="隶书" panose="02010509060101010101" pitchFamily="49" charset="-122"/>
              </a:rPr>
              <a:t>—</a:t>
            </a:r>
            <a:r>
              <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rPr>
              <a:t>升降舵几何平均弦长。</a:t>
            </a:r>
            <a:endParaRPr lang="en-US" altLang="zh-CN"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endParaRPr lang="zh-CN" altLang="en-US" sz="2600">
              <a:solidFill>
                <a:srgbClr val="0033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69900" indent="-469900" eaLnBrk="1" hangingPunct="1"/>
            <a:r>
              <a:rPr lang="zh-CN" altLang="en-US" sz="2600">
                <a:effectLst>
                  <a:outerShdw blurRad="38100" dist="38100" dir="2700000" algn="tl">
                    <a:srgbClr val="FFFFFF"/>
                  </a:outerShdw>
                </a:effectLst>
                <a:latin typeface="隶书" panose="02010509060101010101" pitchFamily="49" charset="-122"/>
                <a:ea typeface="隶书" panose="02010509060101010101" pitchFamily="49" charset="-122"/>
              </a:rPr>
              <a:t>舵面压力分布的合力</a:t>
            </a: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R</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zh-CN" altLang="en-US" sz="2600">
                <a:effectLst>
                  <a:outerShdw blurRad="38100" dist="38100" dir="2700000" algn="tl">
                    <a:srgbClr val="FFFFFF"/>
                  </a:outerShdw>
                </a:effectLst>
                <a:latin typeface="隶书" panose="02010509060101010101" pitchFamily="49" charset="-122"/>
                <a:ea typeface="隶书" panose="02010509060101010101" pitchFamily="49" charset="-122"/>
              </a:rPr>
              <a:t>不通过舵面转轴，而是有距离的。设转轴距合力</a:t>
            </a: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R</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zh-CN" altLang="en-US" sz="2600">
                <a:effectLst>
                  <a:outerShdw blurRad="38100" dist="38100" dir="2700000" algn="tl">
                    <a:srgbClr val="FFFFFF"/>
                  </a:outerShdw>
                </a:effectLst>
                <a:latin typeface="隶书" panose="02010509060101010101" pitchFamily="49" charset="-122"/>
                <a:ea typeface="隶书" panose="02010509060101010101" pitchFamily="49" charset="-122"/>
              </a:rPr>
              <a:t>的垂直距离是</a:t>
            </a: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h</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zh-CN" altLang="en-US" sz="2600">
                <a:effectLst>
                  <a:outerShdw blurRad="38100" dist="38100" dir="2700000" algn="tl">
                    <a:srgbClr val="FFFFFF"/>
                  </a:outerShdw>
                </a:effectLst>
                <a:latin typeface="隶书" panose="02010509060101010101" pitchFamily="49" charset="-122"/>
                <a:ea typeface="隶书" panose="02010509060101010101" pitchFamily="49" charset="-122"/>
              </a:rPr>
              <a:t>，则铰链力矩可写为：</a:t>
            </a:r>
            <a:endParaRPr lang="en-US" altLang="zh-CN" sz="2600">
              <a:effectLst>
                <a:outerShdw blurRad="38100" dist="38100" dir="2700000" algn="tl">
                  <a:srgbClr val="FFFFFF"/>
                </a:outerShdw>
              </a:effectLst>
              <a:latin typeface="隶书" panose="02010509060101010101" pitchFamily="49" charset="-122"/>
              <a:ea typeface="隶书" panose="02010509060101010101" pitchFamily="49" charset="-122"/>
            </a:endParaRPr>
          </a:p>
          <a:p>
            <a:pPr marL="469900" indent="-469900" algn="ctr" eaLnBrk="1" hangingPunct="1">
              <a:buFont typeface="Wingdings" panose="05000000000000000000" pitchFamily="2" charset="2"/>
              <a:buNone/>
            </a:pP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H</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=-R</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en-US" altLang="zh-CN" sz="2600" i="1">
                <a:effectLst>
                  <a:outerShdw blurRad="38100" dist="38100" dir="2700000" algn="tl">
                    <a:srgbClr val="FFFFFF"/>
                  </a:outerShdw>
                </a:effectLst>
                <a:latin typeface="隶书" panose="02010509060101010101" pitchFamily="49" charset="-122"/>
                <a:ea typeface="隶书" panose="02010509060101010101" pitchFamily="49" charset="-122"/>
              </a:rPr>
              <a:t>h</a:t>
            </a:r>
            <a:r>
              <a:rPr lang="en-US" altLang="zh-CN" sz="2600" i="1" baseline="-25000">
                <a:effectLst>
                  <a:outerShdw blurRad="38100" dist="38100" dir="2700000" algn="tl">
                    <a:srgbClr val="FFFFFF"/>
                  </a:outerShdw>
                </a:effectLst>
                <a:latin typeface="隶书" panose="02010509060101010101" pitchFamily="49" charset="-122"/>
                <a:ea typeface="隶书" panose="02010509060101010101" pitchFamily="49" charset="-122"/>
              </a:rPr>
              <a:t>e</a:t>
            </a:r>
            <a:r>
              <a:rPr lang="zh-CN" altLang="en-US" sz="2600" i="1">
                <a:effectLst>
                  <a:outerShdw blurRad="38100" dist="38100" dir="2700000" algn="tl">
                    <a:srgbClr val="FFFFFF"/>
                  </a:outerShdw>
                </a:effectLst>
                <a:latin typeface="隶书" panose="02010509060101010101" pitchFamily="49" charset="-122"/>
                <a:ea typeface="隶书" panose="02010509060101010101" pitchFamily="49" charset="-122"/>
              </a:rPr>
              <a:t> </a:t>
            </a:r>
          </a:p>
        </p:txBody>
      </p:sp>
      <p:pic>
        <p:nvPicPr>
          <p:cNvPr id="75780" name="Picture 4">
            <a:extLst>
              <a:ext uri="{FF2B5EF4-FFF2-40B4-BE49-F238E27FC236}">
                <a16:creationId xmlns:a16="http://schemas.microsoft.com/office/drawing/2014/main" id="{CAEB702C-F741-FD40-0207-FA2EE9126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1317625"/>
            <a:ext cx="3059112"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8">
            <a:extLst>
              <a:ext uri="{FF2B5EF4-FFF2-40B4-BE49-F238E27FC236}">
                <a16:creationId xmlns:a16="http://schemas.microsoft.com/office/drawing/2014/main" id="{BFA7C4E2-BB4F-A3E2-335E-9B37A5CDF5E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94200" y="2836863"/>
            <a:ext cx="2193925"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11">
            <a:extLst>
              <a:ext uri="{FF2B5EF4-FFF2-40B4-BE49-F238E27FC236}">
                <a16:creationId xmlns:a16="http://schemas.microsoft.com/office/drawing/2014/main" id="{5BFA2D4D-59EB-B77E-F371-000233AA558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913" y="3862388"/>
            <a:ext cx="3571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FD2D3EEC-BC0F-C7A1-83C7-8841F7C4DFBB}"/>
              </a:ext>
            </a:extLst>
          </p:cNvPr>
          <p:cNvSpPr>
            <a:spLocks noGrp="1" noChangeArrowheads="1"/>
          </p:cNvSpPr>
          <p:nvPr>
            <p:ph type="title" idx="4294967295"/>
          </p:nvPr>
        </p:nvSpPr>
        <p:spPr>
          <a:xfrm>
            <a:off x="747713" y="692150"/>
            <a:ext cx="8001000" cy="603250"/>
          </a:xfrm>
        </p:spPr>
        <p:txBody>
          <a:bodyPr/>
          <a:lstStyle/>
          <a:p>
            <a:pPr eaLnBrk="1" hangingPunct="1"/>
            <a:r>
              <a:rPr lang="zh-CN" altLang="en-US" sz="3400">
                <a:solidFill>
                  <a:srgbClr val="990000"/>
                </a:solidFill>
                <a:latin typeface="华文中宋" panose="02010600040101010101" pitchFamily="2" charset="-122"/>
                <a:ea typeface="华文中宋" panose="02010600040101010101" pitchFamily="2" charset="-122"/>
              </a:rPr>
              <a:t>第六节    操纵面的铰链力矩（续）</a:t>
            </a:r>
          </a:p>
        </p:txBody>
      </p:sp>
      <p:sp>
        <p:nvSpPr>
          <p:cNvPr id="76803" name="Rectangle 3">
            <a:extLst>
              <a:ext uri="{FF2B5EF4-FFF2-40B4-BE49-F238E27FC236}">
                <a16:creationId xmlns:a16="http://schemas.microsoft.com/office/drawing/2014/main" id="{D1650E6D-F2D1-7441-91DC-D092DFA1AF75}"/>
              </a:ext>
            </a:extLst>
          </p:cNvPr>
          <p:cNvSpPr>
            <a:spLocks noGrp="1" noChangeArrowheads="1"/>
          </p:cNvSpPr>
          <p:nvPr>
            <p:ph type="body" idx="4294967295"/>
          </p:nvPr>
        </p:nvSpPr>
        <p:spPr>
          <a:xfrm>
            <a:off x="323850" y="1393825"/>
            <a:ext cx="9072563" cy="4914900"/>
          </a:xfrm>
        </p:spPr>
        <p:txBody>
          <a:bodyPr/>
          <a:lstStyle/>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升降舵的铰链力矩系数在平尾迎角及升降舵偏转角都不大的情况下，可表示为</a:t>
            </a:r>
          </a:p>
          <a:p>
            <a:pPr marL="469900" indent="-469900" eaLnBrk="1" hangingPunct="1"/>
            <a:endParaRPr lang="zh-CN" altLang="en-US" sz="2600">
              <a:solidFill>
                <a:srgbClr val="003366"/>
              </a:solidFill>
              <a:latin typeface="隶书" panose="02010509060101010101" pitchFamily="49" charset="-122"/>
              <a:ea typeface="隶书" panose="02010509060101010101" pitchFamily="49" charset="-122"/>
            </a:endParaRP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式中              为</a:t>
            </a:r>
            <a:r>
              <a:rPr lang="zh-CN" altLang="en-US" sz="2600">
                <a:solidFill>
                  <a:srgbClr val="990000"/>
                </a:solidFill>
                <a:latin typeface="隶书" panose="02010509060101010101" pitchFamily="49" charset="-122"/>
                <a:ea typeface="隶书" panose="02010509060101010101" pitchFamily="49" charset="-122"/>
              </a:rPr>
              <a:t>铰链力矩导数，</a:t>
            </a:r>
            <a:r>
              <a:rPr lang="zh-CN" altLang="en-US" sz="2600">
                <a:solidFill>
                  <a:srgbClr val="003366"/>
                </a:solidFill>
                <a:latin typeface="隶书" panose="02010509060101010101" pitchFamily="49" charset="-122"/>
                <a:ea typeface="隶书" panose="02010509060101010101" pitchFamily="49" charset="-122"/>
              </a:rPr>
              <a:t>与马赫数</a:t>
            </a:r>
            <a:r>
              <a:rPr lang="en-US" altLang="zh-CN" sz="2600">
                <a:solidFill>
                  <a:srgbClr val="003366"/>
                </a:solidFill>
                <a:latin typeface="隶书" panose="02010509060101010101" pitchFamily="49" charset="-122"/>
                <a:ea typeface="隶书" panose="02010509060101010101" pitchFamily="49" charset="-122"/>
              </a:rPr>
              <a:t>M</a:t>
            </a:r>
            <a:r>
              <a:rPr lang="zh-CN" altLang="en-US" sz="2600">
                <a:solidFill>
                  <a:srgbClr val="003366"/>
                </a:solidFill>
                <a:latin typeface="隶书" panose="02010509060101010101" pitchFamily="49" charset="-122"/>
                <a:ea typeface="隶书" panose="02010509060101010101" pitchFamily="49" charset="-122"/>
              </a:rPr>
              <a:t>有关。</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其他舵面的描述相同</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人或舵机操纵舵面偏转时，不仅要克服操纵机构的摩擦力和惯性力，而且要克服舵面的铰链力矩。</a:t>
            </a:r>
            <a:endParaRPr lang="en-US" altLang="zh-CN" sz="2600">
              <a:solidFill>
                <a:srgbClr val="003366"/>
              </a:solidFill>
              <a:latin typeface="隶书" panose="02010509060101010101" pitchFamily="49" charset="-122"/>
              <a:ea typeface="隶书" panose="02010509060101010101" pitchFamily="49" charset="-122"/>
            </a:endParaRPr>
          </a:p>
          <a:p>
            <a:pPr marL="469900" indent="-469900" eaLnBrk="1" hangingPunct="1">
              <a:buFont typeface="Wingdings" panose="05000000000000000000" pitchFamily="2" charset="2"/>
              <a:buNone/>
            </a:pPr>
            <a:r>
              <a:rPr lang="en-US" altLang="zh-CN" sz="2600">
                <a:solidFill>
                  <a:srgbClr val="003366"/>
                </a:solidFill>
                <a:latin typeface="隶书" panose="02010509060101010101" pitchFamily="49" charset="-122"/>
                <a:ea typeface="隶书" panose="02010509060101010101" pitchFamily="49" charset="-122"/>
              </a:rPr>
              <a:t>   </a:t>
            </a:r>
            <a:r>
              <a:rPr lang="zh-CN" altLang="en-US" sz="2600">
                <a:solidFill>
                  <a:srgbClr val="003366"/>
                </a:solidFill>
                <a:latin typeface="隶书" panose="02010509060101010101" pitchFamily="49" charset="-122"/>
                <a:ea typeface="隶书" panose="02010509060101010101" pitchFamily="49" charset="-122"/>
              </a:rPr>
              <a:t>铰链力矩是</a:t>
            </a:r>
            <a:r>
              <a:rPr lang="zh-CN" altLang="en-US" sz="2600">
                <a:solidFill>
                  <a:srgbClr val="990000"/>
                </a:solidFill>
                <a:latin typeface="隶书" panose="02010509060101010101" pitchFamily="49" charset="-122"/>
                <a:ea typeface="隶书" panose="02010509060101010101" pitchFamily="49" charset="-122"/>
              </a:rPr>
              <a:t>驾驶员和舵机的负载力矩</a:t>
            </a:r>
            <a:r>
              <a:rPr lang="zh-CN" altLang="en-US" sz="2600">
                <a:solidFill>
                  <a:srgbClr val="003366"/>
                </a:solidFill>
                <a:latin typeface="隶书" panose="02010509060101010101" pitchFamily="49" charset="-122"/>
                <a:ea typeface="隶书" panose="02010509060101010101" pitchFamily="49" charset="-122"/>
              </a:rPr>
              <a:t>。</a:t>
            </a:r>
          </a:p>
          <a:p>
            <a:pPr marL="469900" indent="-469900" eaLnBrk="1" hangingPunct="1"/>
            <a:r>
              <a:rPr lang="zh-CN" altLang="en-US" sz="2600">
                <a:solidFill>
                  <a:srgbClr val="003366"/>
                </a:solidFill>
                <a:latin typeface="隶书" panose="02010509060101010101" pitchFamily="49" charset="-122"/>
                <a:ea typeface="隶书" panose="02010509060101010101" pitchFamily="49" charset="-122"/>
              </a:rPr>
              <a:t>随着飞行速度的提高及尺寸的加大，完全依靠人力操纵舵面已不可能，因而现代飞机上都装有电动或液压助力器。</a:t>
            </a:r>
          </a:p>
          <a:p>
            <a:pPr marL="469900" indent="-469900" eaLnBrk="1" hangingPunct="1"/>
            <a:r>
              <a:rPr lang="zh-CN" altLang="en-US" sz="2600" u="sng">
                <a:latin typeface="隶书" panose="02010509060101010101" pitchFamily="49" charset="-122"/>
                <a:ea typeface="隶书" panose="02010509060101010101" pitchFamily="49" charset="-122"/>
              </a:rPr>
              <a:t>铰链故障会直接造成飞行控制失控 </a:t>
            </a:r>
          </a:p>
        </p:txBody>
      </p:sp>
      <p:sp>
        <p:nvSpPr>
          <p:cNvPr id="76804" name="Rectangle 7">
            <a:extLst>
              <a:ext uri="{FF2B5EF4-FFF2-40B4-BE49-F238E27FC236}">
                <a16:creationId xmlns:a16="http://schemas.microsoft.com/office/drawing/2014/main" id="{F8B581F2-B05C-5E15-AAEB-7BC180B6B5A5}"/>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6805" name="Picture 6">
            <a:extLst>
              <a:ext uri="{FF2B5EF4-FFF2-40B4-BE49-F238E27FC236}">
                <a16:creationId xmlns:a16="http://schemas.microsoft.com/office/drawing/2014/main" id="{0DD9CF45-BD12-8369-A611-4AB619897BE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83050" y="2060575"/>
            <a:ext cx="27940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9">
            <a:extLst>
              <a:ext uri="{FF2B5EF4-FFF2-40B4-BE49-F238E27FC236}">
                <a16:creationId xmlns:a16="http://schemas.microsoft.com/office/drawing/2014/main" id="{A3627699-9639-3697-E997-E1249B026D19}"/>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sp>
        <p:nvSpPr>
          <p:cNvPr id="76807" name="Rectangle 11">
            <a:extLst>
              <a:ext uri="{FF2B5EF4-FFF2-40B4-BE49-F238E27FC236}">
                <a16:creationId xmlns:a16="http://schemas.microsoft.com/office/drawing/2014/main" id="{24F7FDE6-C0F0-4BB1-3B03-2CBFA68122C2}"/>
              </a:ext>
            </a:extLst>
          </p:cNvPr>
          <p:cNvSpPr>
            <a:spLocks noChangeArrowheads="1"/>
          </p:cNvSpPr>
          <p:nvPr/>
        </p:nvSpPr>
        <p:spPr bwMode="auto">
          <a:xfrm>
            <a:off x="0" y="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Clr>
                <a:schemeClr val="hlink"/>
              </a:buClr>
              <a:buSzPct val="55000"/>
              <a:buFont typeface="Wingdings" panose="05000000000000000000" pitchFamily="2" charset="2"/>
              <a:buChar char="n"/>
              <a:defRPr kumimoji="1" sz="32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
              <a:defRPr kumimoji="1"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kumimoji="0" lang="zh-CN" altLang="en-US" sz="1800">
              <a:latin typeface="Verdana" panose="020B0604030504040204" pitchFamily="34" charset="0"/>
            </a:endParaRPr>
          </a:p>
        </p:txBody>
      </p:sp>
      <p:pic>
        <p:nvPicPr>
          <p:cNvPr id="76808" name="Picture 10">
            <a:extLst>
              <a:ext uri="{FF2B5EF4-FFF2-40B4-BE49-F238E27FC236}">
                <a16:creationId xmlns:a16="http://schemas.microsoft.com/office/drawing/2014/main" id="{6AC0D5D0-41AF-9E0F-046C-57D1E0FA3B9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3063" y="2832100"/>
            <a:ext cx="2136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a:extLst>
              <a:ext uri="{FF2B5EF4-FFF2-40B4-BE49-F238E27FC236}">
                <a16:creationId xmlns:a16="http://schemas.microsoft.com/office/drawing/2014/main" id="{61267497-B647-E271-193A-29E16E3AABB3}"/>
              </a:ext>
            </a:extLst>
          </p:cNvPr>
          <p:cNvSpPr>
            <a:spLocks noGrp="1" noChangeArrowheads="1"/>
          </p:cNvSpPr>
          <p:nvPr>
            <p:ph type="body" idx="1"/>
          </p:nvPr>
        </p:nvSpPr>
        <p:spPr>
          <a:xfrm>
            <a:off x="468313" y="1444625"/>
            <a:ext cx="8486775" cy="4864100"/>
          </a:xfrm>
        </p:spPr>
        <p:txBody>
          <a:bodyPr/>
          <a:lstStyle/>
          <a:p>
            <a:pPr eaLnBrk="1" hangingPunct="1"/>
            <a:r>
              <a:rPr lang="zh-CN" altLang="en-US">
                <a:effectLst>
                  <a:outerShdw blurRad="38100" dist="38100" dir="2700000" algn="tl">
                    <a:srgbClr val="FFFFFF"/>
                  </a:outerShdw>
                </a:effectLst>
                <a:latin typeface="宋体" panose="02010600030101010101" pitchFamily="2" charset="-122"/>
              </a:rPr>
              <a:t>速度向量与机体轴系的关系</a:t>
            </a:r>
          </a:p>
          <a:p>
            <a:pPr eaLnBrk="1" hangingPunct="1">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、迎角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solidFill>
                  <a:srgbClr val="990033"/>
                </a:solidFill>
                <a:effectLst>
                  <a:outerShdw blurRad="38100" dist="38100" dir="2700000" algn="tl">
                    <a:srgbClr val="000000"/>
                  </a:outerShdw>
                </a:effectLst>
                <a:latin typeface="宋体" panose="02010600030101010101" pitchFamily="2" charset="-122"/>
              </a:rPr>
              <a:t> </a:t>
            </a:r>
          </a:p>
          <a:p>
            <a:pPr eaLnBrk="1" hangingPunct="1">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速度向量</a:t>
            </a:r>
            <a:r>
              <a:rPr lang="en-US" altLang="zh-CN" sz="2800">
                <a:effectLst>
                  <a:outerShdw blurRad="38100" dist="38100" dir="2700000" algn="tl">
                    <a:srgbClr val="FFFFFF"/>
                  </a:outerShdw>
                </a:effectLst>
                <a:latin typeface="宋体" panose="02010600030101010101" pitchFamily="2" charset="-122"/>
              </a:rPr>
              <a:t>V</a:t>
            </a:r>
            <a:r>
              <a:rPr lang="zh-CN" altLang="en-US" sz="2800">
                <a:effectLst>
                  <a:outerShdw blurRad="38100" dist="38100" dir="2700000" algn="tl">
                    <a:srgbClr val="FFFFFF"/>
                  </a:outerShdw>
                </a:effectLst>
                <a:latin typeface="宋体" panose="02010600030101010101" pitchFamily="2" charset="-122"/>
              </a:rPr>
              <a:t>在飞机对称面上的投影与机体轴</a:t>
            </a:r>
            <a:r>
              <a:rPr lang="en-US" altLang="zh-CN" sz="2800">
                <a:effectLst>
                  <a:outerShdw blurRad="38100" dist="38100" dir="2700000" algn="tl">
                    <a:srgbClr val="FFFFFF"/>
                  </a:outerShdw>
                </a:effectLst>
                <a:latin typeface="宋体" panose="02010600030101010101" pitchFamily="2" charset="-122"/>
              </a:rPr>
              <a:t>ox</a:t>
            </a:r>
            <a:r>
              <a:rPr lang="zh-CN" altLang="en-US" sz="2800">
                <a:effectLst>
                  <a:outerShdw blurRad="38100" dist="38100" dir="2700000" algn="tl">
                    <a:srgbClr val="FFFFFF"/>
                  </a:outerShdw>
                </a:effectLst>
                <a:latin typeface="宋体" panose="02010600030101010101" pitchFamily="2" charset="-122"/>
              </a:rPr>
              <a:t>的夹角，以</a:t>
            </a:r>
            <a:r>
              <a:rPr lang="en-US" altLang="zh-CN" sz="2800">
                <a:effectLst>
                  <a:outerShdw blurRad="38100" dist="38100" dir="2700000" algn="tl">
                    <a:srgbClr val="FFFFFF"/>
                  </a:outerShdw>
                </a:effectLst>
                <a:latin typeface="宋体" panose="02010600030101010101" pitchFamily="2" charset="-122"/>
              </a:rPr>
              <a:t>V</a:t>
            </a:r>
            <a:r>
              <a:rPr lang="zh-CN" altLang="en-US" sz="2800">
                <a:effectLst>
                  <a:outerShdw blurRad="38100" dist="38100" dir="2700000" algn="tl">
                    <a:srgbClr val="FFFFFF"/>
                  </a:outerShdw>
                </a:effectLst>
                <a:latin typeface="宋体" panose="02010600030101010101" pitchFamily="2" charset="-122"/>
              </a:rPr>
              <a:t>的投影在</a:t>
            </a:r>
            <a:r>
              <a:rPr lang="en-US" altLang="zh-CN" sz="2800">
                <a:effectLst>
                  <a:outerShdw blurRad="38100" dist="38100" dir="2700000" algn="tl">
                    <a:srgbClr val="FFFFFF"/>
                  </a:outerShdw>
                </a:effectLst>
                <a:latin typeface="宋体" panose="02010600030101010101" pitchFamily="2" charset="-122"/>
              </a:rPr>
              <a:t>ox</a:t>
            </a:r>
            <a:r>
              <a:rPr lang="zh-CN" altLang="en-US" sz="2800">
                <a:effectLst>
                  <a:outerShdw blurRad="38100" dist="38100" dir="2700000" algn="tl">
                    <a:srgbClr val="FFFFFF"/>
                  </a:outerShdw>
                </a:effectLst>
                <a:latin typeface="宋体" panose="02010600030101010101" pitchFamily="2" charset="-122"/>
              </a:rPr>
              <a:t>轴之下为正</a:t>
            </a:r>
            <a:r>
              <a:rPr lang="zh-CN" altLang="en-US" sz="2800">
                <a:latin typeface="宋体" panose="02010600030101010101" pitchFamily="2" charset="-122"/>
              </a:rPr>
              <a:t> </a:t>
            </a:r>
            <a:r>
              <a:rPr lang="zh-CN" altLang="en-US" sz="2800">
                <a:effectLst>
                  <a:outerShdw blurRad="38100" dist="38100" dir="2700000" algn="tl">
                    <a:srgbClr val="FFFFFF"/>
                  </a:outerShdw>
                </a:effectLst>
                <a:latin typeface="宋体" panose="02010600030101010101" pitchFamily="2" charset="-122"/>
              </a:rPr>
              <a:t> </a:t>
            </a:r>
          </a:p>
          <a:p>
            <a:pPr eaLnBrk="1" hangingPunct="1">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2</a:t>
            </a:r>
            <a:r>
              <a:rPr lang="zh-CN" altLang="en-US" sz="2800">
                <a:solidFill>
                  <a:srgbClr val="990033"/>
                </a:solidFill>
                <a:effectLst>
                  <a:outerShdw blurRad="38100" dist="38100" dir="2700000" algn="tl">
                    <a:srgbClr val="000000"/>
                  </a:outerShdw>
                </a:effectLst>
                <a:latin typeface="宋体" panose="02010600030101010101" pitchFamily="2" charset="-122"/>
              </a:rPr>
              <a:t>、侧滑角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zh-CN" altLang="en-US" sz="2800">
                <a:effectLst>
                  <a:outerShdw blurRad="38100" dist="38100" dir="2700000" algn="tl">
                    <a:srgbClr val="FFFFFF"/>
                  </a:outerShdw>
                </a:effectLst>
                <a:latin typeface="宋体" panose="02010600030101010101" pitchFamily="2" charset="-122"/>
              </a:rPr>
              <a:t>  </a:t>
            </a:r>
          </a:p>
          <a:p>
            <a:pPr eaLnBrk="1" hangingPunct="1">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速度向量</a:t>
            </a:r>
            <a:r>
              <a:rPr lang="en-US" altLang="zh-CN" sz="2800">
                <a:effectLst>
                  <a:outerShdw blurRad="38100" dist="38100" dir="2700000" algn="tl">
                    <a:srgbClr val="FFFFFF"/>
                  </a:outerShdw>
                </a:effectLst>
                <a:latin typeface="宋体" panose="02010600030101010101" pitchFamily="2" charset="-122"/>
              </a:rPr>
              <a:t>V</a:t>
            </a:r>
            <a:r>
              <a:rPr lang="zh-CN" altLang="en-US" sz="2800">
                <a:effectLst>
                  <a:outerShdw blurRad="38100" dist="38100" dir="2700000" algn="tl">
                    <a:srgbClr val="FFFFFF"/>
                  </a:outerShdw>
                </a:effectLst>
                <a:latin typeface="宋体" panose="02010600030101010101" pitchFamily="2" charset="-122"/>
              </a:rPr>
              <a:t>与飞机对称面的夹角。</a:t>
            </a:r>
          </a:p>
          <a:p>
            <a:pPr eaLnBrk="1" hangingPunct="1">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a:t>
            </a:r>
            <a:r>
              <a:rPr lang="en-US" altLang="zh-CN" sz="2800">
                <a:effectLst>
                  <a:outerShdw blurRad="38100" dist="38100" dir="2700000" algn="tl">
                    <a:srgbClr val="FFFFFF"/>
                  </a:outerShdw>
                </a:effectLst>
                <a:latin typeface="宋体" panose="02010600030101010101" pitchFamily="2" charset="-122"/>
              </a:rPr>
              <a:t>V</a:t>
            </a:r>
            <a:r>
              <a:rPr lang="zh-CN" altLang="en-US" sz="2800">
                <a:effectLst>
                  <a:outerShdw blurRad="38100" dist="38100" dir="2700000" algn="tl">
                    <a:srgbClr val="FFFFFF"/>
                  </a:outerShdw>
                </a:effectLst>
                <a:latin typeface="宋体" panose="02010600030101010101" pitchFamily="2" charset="-122"/>
              </a:rPr>
              <a:t>处于对称面之右时为正</a:t>
            </a:r>
            <a:r>
              <a:rPr lang="zh-CN" altLang="en-US" sz="2800">
                <a:latin typeface="宋体" panose="02010600030101010101" pitchFamily="2" charset="-122"/>
              </a:rPr>
              <a:t> </a:t>
            </a:r>
          </a:p>
          <a:p>
            <a:pPr eaLnBrk="1" hangingPunct="1">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产生空气动力的主要因素</a:t>
            </a:r>
          </a:p>
          <a:p>
            <a:pPr eaLnBrk="1" hangingPunct="1">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对于飞控是重要的变量</a:t>
            </a:r>
          </a:p>
        </p:txBody>
      </p:sp>
      <p:pic>
        <p:nvPicPr>
          <p:cNvPr id="12291" name="Picture 4">
            <a:extLst>
              <a:ext uri="{FF2B5EF4-FFF2-40B4-BE49-F238E27FC236}">
                <a16:creationId xmlns:a16="http://schemas.microsoft.com/office/drawing/2014/main" id="{01C6135C-6A30-6ED0-AC8A-A1A7172B6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4498975"/>
            <a:ext cx="4500562"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5">
            <a:extLst>
              <a:ext uri="{FF2B5EF4-FFF2-40B4-BE49-F238E27FC236}">
                <a16:creationId xmlns:a16="http://schemas.microsoft.com/office/drawing/2014/main" id="{C5E14B53-6D03-F8EA-9126-0EE927606D42}"/>
              </a:ext>
            </a:extLst>
          </p:cNvPr>
          <p:cNvSpPr>
            <a:spLocks noGrp="1" noChangeArrowheads="1"/>
          </p:cNvSpPr>
          <p:nvPr>
            <p:ph type="title"/>
          </p:nvPr>
        </p:nvSpPr>
        <p:spPr/>
        <p:txBody>
          <a:bodyPr/>
          <a:lstStyle/>
          <a:p>
            <a:pPr eaLnBrk="1" hangingPunct="1"/>
            <a:r>
              <a:rPr lang="zh-CN" altLang="en-US"/>
              <a:t>飞机的运动参数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a:extLst>
              <a:ext uri="{FF2B5EF4-FFF2-40B4-BE49-F238E27FC236}">
                <a16:creationId xmlns:a16="http://schemas.microsoft.com/office/drawing/2014/main" id="{4B0B550E-1EE7-082F-A6F7-8AF9FF751773}"/>
              </a:ext>
            </a:extLst>
          </p:cNvPr>
          <p:cNvSpPr>
            <a:spLocks noGrp="1" noChangeArrowheads="1"/>
          </p:cNvSpPr>
          <p:nvPr>
            <p:ph type="body" idx="1"/>
          </p:nvPr>
        </p:nvSpPr>
        <p:spPr>
          <a:xfrm>
            <a:off x="250825" y="1484313"/>
            <a:ext cx="8704263" cy="5151437"/>
          </a:xfrm>
        </p:spPr>
        <p:txBody>
          <a:bodyPr/>
          <a:lstStyle/>
          <a:p>
            <a:pPr eaLnBrk="1" hangingPunct="1">
              <a:lnSpc>
                <a:spcPct val="80000"/>
              </a:lnSpc>
            </a:pPr>
            <a:r>
              <a:rPr lang="zh-CN" altLang="en-US" sz="2800">
                <a:effectLst>
                  <a:outerShdw blurRad="38100" dist="38100" dir="2700000" algn="tl">
                    <a:srgbClr val="FFFFFF"/>
                  </a:outerShdw>
                </a:effectLst>
                <a:latin typeface="宋体" panose="02010600030101010101" pitchFamily="2" charset="-122"/>
              </a:rPr>
              <a:t>升降舵、方向舵、副翼及油门杆 </a:t>
            </a: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1.</a:t>
            </a:r>
            <a:r>
              <a:rPr lang="zh-CN" altLang="en-US" sz="2800">
                <a:solidFill>
                  <a:srgbClr val="990033"/>
                </a:solidFill>
                <a:effectLst>
                  <a:outerShdw blurRad="38100" dist="38100" dir="2700000" algn="tl">
                    <a:srgbClr val="000000"/>
                  </a:outerShdw>
                </a:effectLst>
                <a:latin typeface="宋体" panose="02010600030101010101" pitchFamily="2" charset="-122"/>
              </a:rPr>
              <a:t>升降舵偏转角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e</a:t>
            </a:r>
            <a:r>
              <a:rPr lang="en-US" altLang="zh-CN" sz="2800">
                <a:solidFill>
                  <a:schemeClr val="tx2"/>
                </a:solidFill>
                <a:effectLst>
                  <a:outerShdw blurRad="38100" dist="38100" dir="2700000" algn="tl">
                    <a:srgbClr val="000000"/>
                  </a:outerShdw>
                </a:effectLst>
                <a:latin typeface="宋体" panose="02010600030101010101" pitchFamily="2" charset="-122"/>
              </a:rPr>
              <a:t> </a:t>
            </a:r>
          </a:p>
          <a:p>
            <a:pPr eaLnBrk="1" hangingPunct="1">
              <a:lnSpc>
                <a:spcPct val="80000"/>
              </a:lnSpc>
              <a:buFont typeface="Wingdings" panose="05000000000000000000" pitchFamily="2" charset="2"/>
              <a:buNone/>
            </a:pPr>
            <a:r>
              <a:rPr lang="en-US" altLang="zh-CN" sz="2800">
                <a:effectLst>
                  <a:outerShdw blurRad="38100" dist="38100" dir="2700000" algn="tl">
                    <a:srgbClr val="FFFFFF"/>
                  </a:outerShdw>
                </a:effectLst>
                <a:latin typeface="宋体" panose="02010600030101010101" pitchFamily="2" charset="-122"/>
              </a:rPr>
              <a:t>  </a:t>
            </a:r>
            <a:r>
              <a:rPr lang="zh-CN" altLang="en-US" sz="2800">
                <a:effectLst>
                  <a:outerShdw blurRad="38100" dist="38100" dir="2700000" algn="tl">
                    <a:srgbClr val="FFFFFF"/>
                  </a:outerShdw>
                </a:effectLst>
                <a:latin typeface="宋体" panose="02010600030101010101" pitchFamily="2" charset="-122"/>
              </a:rPr>
              <a:t>后缘下偏为正，产生正升力</a:t>
            </a:r>
          </a:p>
          <a:p>
            <a:pPr eaLnBrk="1" hangingPunct="1">
              <a:lnSpc>
                <a:spcPct val="80000"/>
              </a:lnSpc>
              <a:buFont typeface="Wingdings" panose="05000000000000000000" pitchFamily="2" charset="2"/>
              <a:buNone/>
            </a:pPr>
            <a:r>
              <a:rPr lang="zh-CN" altLang="en-US" sz="2800">
                <a:solidFill>
                  <a:schemeClr val="tx2"/>
                </a:solidFill>
                <a:effectLst>
                  <a:outerShdw blurRad="38100" dist="38100" dir="2700000" algn="tl">
                    <a:srgbClr val="000000"/>
                  </a:outerShdw>
                </a:effectLst>
                <a:latin typeface="宋体" panose="02010600030101010101" pitchFamily="2" charset="-122"/>
              </a:rPr>
              <a:t>  正</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e</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产生负俯仰力矩</a:t>
            </a:r>
            <a:r>
              <a:rPr lang="en-US" altLang="zh-CN"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M</a:t>
            </a:r>
            <a:r>
              <a:rPr lang="en-US" altLang="zh-CN" sz="2800">
                <a:latin typeface="宋体" panose="02010600030101010101" pitchFamily="2" charset="-122"/>
              </a:rPr>
              <a:t> </a:t>
            </a:r>
            <a:endParaRPr lang="en-US" altLang="zh-CN" sz="2800">
              <a:solidFill>
                <a:schemeClr val="tx2"/>
              </a:solidFill>
              <a:effectLst>
                <a:outerShdw blurRad="38100" dist="38100" dir="2700000" algn="tl">
                  <a:srgbClr val="000000"/>
                </a:outerShdw>
              </a:effectLst>
              <a:latin typeface="宋体" panose="02010600030101010101" pitchFamily="2" charset="-122"/>
            </a:endParaRP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2.</a:t>
            </a:r>
            <a:r>
              <a:rPr lang="zh-CN" altLang="en-US" sz="2800">
                <a:solidFill>
                  <a:srgbClr val="990033"/>
                </a:solidFill>
                <a:effectLst>
                  <a:outerShdw blurRad="38100" dist="38100" dir="2700000" algn="tl">
                    <a:srgbClr val="000000"/>
                  </a:outerShdw>
                </a:effectLst>
                <a:latin typeface="宋体" panose="02010600030101010101" pitchFamily="2" charset="-122"/>
              </a:rPr>
              <a:t>方向舵偏转角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r</a:t>
            </a:r>
            <a:r>
              <a:rPr lang="en-US" altLang="zh-CN" sz="2800">
                <a:solidFill>
                  <a:schemeClr val="tx2"/>
                </a:solidFill>
                <a:latin typeface="宋体" panose="02010600030101010101" pitchFamily="2" charset="-122"/>
              </a:rPr>
              <a:t> </a:t>
            </a:r>
          </a:p>
          <a:p>
            <a:pPr eaLnBrk="1" hangingPunct="1">
              <a:lnSpc>
                <a:spcPct val="80000"/>
              </a:lnSpc>
              <a:buFont typeface="Wingdings" panose="05000000000000000000" pitchFamily="2" charset="2"/>
              <a:buNone/>
            </a:pPr>
            <a:r>
              <a:rPr lang="en-US" altLang="zh-CN" sz="2800">
                <a:effectLst>
                  <a:outerShdw blurRad="38100" dist="38100" dir="2700000" algn="tl">
                    <a:srgbClr val="FFFFFF"/>
                  </a:outerShdw>
                </a:effectLst>
                <a:latin typeface="宋体" panose="02010600030101010101" pitchFamily="2" charset="-122"/>
              </a:rPr>
              <a:t>  </a:t>
            </a:r>
            <a:r>
              <a:rPr lang="zh-CN" altLang="en-US" sz="2800">
                <a:effectLst>
                  <a:outerShdw blurRad="38100" dist="38100" dir="2700000" algn="tl">
                    <a:srgbClr val="FFFFFF"/>
                  </a:outerShdw>
                </a:effectLst>
                <a:latin typeface="宋体" panose="02010600030101010101" pitchFamily="2" charset="-122"/>
              </a:rPr>
              <a:t>方向舵后缘左偏为正，</a:t>
            </a:r>
          </a:p>
          <a:p>
            <a:pPr eaLnBrk="1" hangingPunct="1">
              <a:lnSpc>
                <a:spcPct val="80000"/>
              </a:lnSpc>
              <a:buFont typeface="Wingdings" panose="05000000000000000000" pitchFamily="2" charset="2"/>
              <a:buNone/>
            </a:pPr>
            <a:r>
              <a:rPr lang="zh-CN" altLang="en-US" sz="2800">
                <a:effectLst>
                  <a:outerShdw blurRad="38100" dist="38100" dir="2700000" algn="tl">
                    <a:srgbClr val="FFFFFF"/>
                  </a:outerShdw>
                </a:effectLst>
                <a:latin typeface="宋体" panose="02010600030101010101" pitchFamily="2" charset="-122"/>
              </a:rPr>
              <a:t>   </a:t>
            </a:r>
            <a:r>
              <a:rPr lang="zh-CN" altLang="en-US" sz="2800">
                <a:solidFill>
                  <a:schemeClr val="tx2"/>
                </a:solidFill>
                <a:effectLst>
                  <a:outerShdw blurRad="38100" dist="38100" dir="2700000" algn="tl">
                    <a:srgbClr val="000000"/>
                  </a:outerShdw>
                </a:effectLst>
                <a:latin typeface="宋体" panose="02010600030101010101" pitchFamily="2" charset="-122"/>
              </a:rPr>
              <a:t>正</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r</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产生负偏航力矩</a:t>
            </a:r>
            <a:r>
              <a:rPr lang="en-US" altLang="zh-CN"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N</a:t>
            </a:r>
            <a:r>
              <a:rPr lang="en-US" altLang="zh-CN" sz="3600">
                <a:latin typeface="宋体" panose="02010600030101010101" pitchFamily="2" charset="-122"/>
              </a:rPr>
              <a:t> </a:t>
            </a:r>
            <a:endParaRPr lang="en-US" altLang="zh-CN" sz="2800">
              <a:solidFill>
                <a:schemeClr val="tx2"/>
              </a:solidFill>
              <a:latin typeface="宋体" panose="02010600030101010101" pitchFamily="2" charset="-122"/>
            </a:endParaRPr>
          </a:p>
          <a:p>
            <a:pPr eaLnBrk="1" hangingPunct="1">
              <a:lnSpc>
                <a:spcPct val="80000"/>
              </a:lnSpc>
              <a:buFont typeface="Wingdings" panose="05000000000000000000" pitchFamily="2" charset="2"/>
              <a:buNone/>
            </a:pPr>
            <a:r>
              <a:rPr lang="en-US" altLang="zh-CN" sz="2800">
                <a:solidFill>
                  <a:srgbClr val="990033"/>
                </a:solidFill>
                <a:effectLst>
                  <a:outerShdw blurRad="38100" dist="38100" dir="2700000" algn="tl">
                    <a:srgbClr val="000000"/>
                  </a:outerShdw>
                </a:effectLst>
                <a:latin typeface="宋体" panose="02010600030101010101" pitchFamily="2" charset="-122"/>
              </a:rPr>
              <a:t>3.</a:t>
            </a:r>
            <a:r>
              <a:rPr lang="zh-CN" altLang="en-US" sz="2800">
                <a:solidFill>
                  <a:srgbClr val="990033"/>
                </a:solidFill>
                <a:effectLst>
                  <a:outerShdw blurRad="38100" dist="38100" dir="2700000" algn="tl">
                    <a:srgbClr val="000000"/>
                  </a:outerShdw>
                </a:effectLst>
                <a:latin typeface="宋体" panose="02010600030101010101" pitchFamily="2" charset="-122"/>
              </a:rPr>
              <a:t>副翼偏转角</a:t>
            </a:r>
            <a:r>
              <a:rPr lang="zh-CN" altLang="en-US" sz="28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rgbClr val="990033"/>
                </a:solidFill>
                <a:effectLst>
                  <a:outerShdw blurRad="38100" dist="38100" dir="2700000" algn="tl">
                    <a:srgbClr val="000000"/>
                  </a:outerShdw>
                </a:effectLst>
                <a:latin typeface="宋体" panose="02010600030101010101" pitchFamily="2" charset="-122"/>
                <a:sym typeface="Symbol" panose="05050102010706020507" pitchFamily="18" charset="2"/>
              </a:rPr>
              <a:t>a</a:t>
            </a:r>
            <a:r>
              <a:rPr lang="en-US" altLang="zh-CN" sz="3600">
                <a:latin typeface="宋体" panose="02010600030101010101" pitchFamily="2" charset="-122"/>
              </a:rPr>
              <a:t> </a:t>
            </a:r>
          </a:p>
          <a:p>
            <a:pPr eaLnBrk="1" hangingPunct="1">
              <a:lnSpc>
                <a:spcPct val="80000"/>
              </a:lnSpc>
              <a:buFont typeface="Wingdings" panose="05000000000000000000" pitchFamily="2" charset="2"/>
              <a:buNone/>
            </a:pPr>
            <a:r>
              <a:rPr lang="en-US" altLang="zh-CN" sz="2800">
                <a:effectLst>
                  <a:outerShdw blurRad="38100" dist="38100" dir="2700000" algn="tl">
                    <a:srgbClr val="FFFFFF"/>
                  </a:outerShdw>
                </a:effectLst>
                <a:latin typeface="宋体" panose="02010600030101010101" pitchFamily="2" charset="-122"/>
              </a:rPr>
              <a:t> </a:t>
            </a:r>
            <a:r>
              <a:rPr lang="zh-CN" altLang="en-US" sz="2800">
                <a:effectLst>
                  <a:outerShdw blurRad="38100" dist="38100" dir="2700000" algn="tl">
                    <a:srgbClr val="FFFFFF"/>
                  </a:outerShdw>
                </a:effectLst>
                <a:latin typeface="宋体" panose="02010600030101010101" pitchFamily="2" charset="-122"/>
              </a:rPr>
              <a:t>右副翼后缘下偏</a:t>
            </a:r>
          </a:p>
          <a:p>
            <a:pPr eaLnBrk="1" hangingPunct="1">
              <a:lnSpc>
                <a:spcPct val="80000"/>
              </a:lnSpc>
              <a:buFont typeface="Wingdings" panose="05000000000000000000" pitchFamily="2" charset="2"/>
              <a:buNone/>
            </a:pP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左副翼随同上偏</a:t>
            </a:r>
            <a:r>
              <a:rPr lang="en-US" altLang="zh-CN" sz="2800">
                <a:effectLst>
                  <a:outerShdw blurRad="38100" dist="38100" dir="2700000" algn="tl">
                    <a:srgbClr val="FFFFFF"/>
                  </a:outerShdw>
                </a:effectLst>
                <a:latin typeface="宋体" panose="02010600030101010101" pitchFamily="2" charset="-122"/>
              </a:rPr>
              <a:t>)</a:t>
            </a:r>
            <a:r>
              <a:rPr lang="zh-CN" altLang="en-US" sz="2800">
                <a:effectLst>
                  <a:outerShdw blurRad="38100" dist="38100" dir="2700000" algn="tl">
                    <a:srgbClr val="FFFFFF"/>
                  </a:outerShdw>
                </a:effectLst>
                <a:latin typeface="宋体" panose="02010600030101010101" pitchFamily="2" charset="-122"/>
              </a:rPr>
              <a:t>为正</a:t>
            </a:r>
          </a:p>
          <a:p>
            <a:pPr eaLnBrk="1" hangingPunct="1">
              <a:lnSpc>
                <a:spcPct val="80000"/>
              </a:lnSpc>
              <a:buFont typeface="Wingdings" panose="05000000000000000000" pitchFamily="2" charset="2"/>
              <a:buNone/>
            </a:pPr>
            <a:r>
              <a:rPr lang="zh-CN" altLang="en-US" sz="2800">
                <a:solidFill>
                  <a:schemeClr val="tx2"/>
                </a:solidFill>
                <a:effectLst>
                  <a:outerShdw blurRad="38100" dist="38100" dir="2700000" algn="tl">
                    <a:srgbClr val="000000"/>
                  </a:outerShdw>
                </a:effectLst>
                <a:latin typeface="宋体" panose="02010600030101010101" pitchFamily="2" charset="-122"/>
              </a:rPr>
              <a:t> 正</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a:t>
            </a:r>
            <a:r>
              <a:rPr lang="en-US" altLang="zh-CN" sz="2800" baseline="-250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a</a:t>
            </a:r>
            <a:r>
              <a:rPr lang="zh-CN" altLang="en-US"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产生负滚转力矩</a:t>
            </a:r>
            <a:r>
              <a:rPr lang="en-US" altLang="zh-CN" sz="2800">
                <a:solidFill>
                  <a:schemeClr val="tx2"/>
                </a:solidFill>
                <a:effectLst>
                  <a:outerShdw blurRad="38100" dist="38100" dir="2700000" algn="tl">
                    <a:srgbClr val="000000"/>
                  </a:outerShdw>
                </a:effectLst>
                <a:latin typeface="宋体" panose="02010600030101010101" pitchFamily="2" charset="-122"/>
                <a:sym typeface="Symbol" panose="05050102010706020507" pitchFamily="18" charset="2"/>
              </a:rPr>
              <a:t>L</a:t>
            </a:r>
            <a:endParaRPr lang="zh-CN" altLang="en-US" sz="2800">
              <a:solidFill>
                <a:srgbClr val="990033"/>
              </a:solidFill>
              <a:effectLst>
                <a:outerShdw blurRad="38100" dist="38100" dir="2700000" algn="tl">
                  <a:srgbClr val="000000"/>
                </a:outerShdw>
              </a:effectLst>
              <a:latin typeface="宋体" panose="02010600030101010101" pitchFamily="2" charset="-122"/>
            </a:endParaRPr>
          </a:p>
        </p:txBody>
      </p:sp>
      <p:pic>
        <p:nvPicPr>
          <p:cNvPr id="13315" name="Picture 4">
            <a:extLst>
              <a:ext uri="{FF2B5EF4-FFF2-40B4-BE49-F238E27FC236}">
                <a16:creationId xmlns:a16="http://schemas.microsoft.com/office/drawing/2014/main" id="{9D325517-2998-69F6-A387-12B0582C7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097213"/>
            <a:ext cx="4824412"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5">
            <a:extLst>
              <a:ext uri="{FF2B5EF4-FFF2-40B4-BE49-F238E27FC236}">
                <a16:creationId xmlns:a16="http://schemas.microsoft.com/office/drawing/2014/main" id="{C33ECFE2-6A6B-8230-D8BA-B843154F7FD0}"/>
              </a:ext>
            </a:extLst>
          </p:cNvPr>
          <p:cNvSpPr>
            <a:spLocks noGrp="1" noChangeArrowheads="1"/>
          </p:cNvSpPr>
          <p:nvPr>
            <p:ph type="title"/>
          </p:nvPr>
        </p:nvSpPr>
        <p:spPr/>
        <p:txBody>
          <a:bodyPr/>
          <a:lstStyle/>
          <a:p>
            <a:pPr eaLnBrk="1" hangingPunct="1"/>
            <a:r>
              <a:rPr lang="zh-CN" altLang="en-US"/>
              <a:t>飞机的操纵机构</a:t>
            </a:r>
          </a:p>
        </p:txBody>
      </p:sp>
    </p:spTree>
  </p:cSld>
  <p:clrMapOvr>
    <a:masterClrMapping/>
  </p:clrMapOvr>
</p:sld>
</file>

<file path=ppt/theme/theme1.xml><?xml version="1.0" encoding="utf-8"?>
<a:theme xmlns:a="http://schemas.openxmlformats.org/drawingml/2006/main" name="-10">
  <a:themeElements>
    <a:clrScheme name="">
      <a:dk1>
        <a:srgbClr val="000000"/>
      </a:dk1>
      <a:lt1>
        <a:srgbClr val="FFCCCC"/>
      </a:lt1>
      <a:dk2>
        <a:srgbClr val="333399"/>
      </a:dk2>
      <a:lt2>
        <a:srgbClr val="1C1C1C"/>
      </a:lt2>
      <a:accent1>
        <a:srgbClr val="00E4A8"/>
      </a:accent1>
      <a:accent2>
        <a:srgbClr val="FFCF01"/>
      </a:accent2>
      <a:accent3>
        <a:srgbClr val="FFE2E2"/>
      </a:accent3>
      <a:accent4>
        <a:srgbClr val="000000"/>
      </a:accent4>
      <a:accent5>
        <a:srgbClr val="AAEFD1"/>
      </a:accent5>
      <a:accent6>
        <a:srgbClr val="E7BB01"/>
      </a:accent6>
      <a:hlink>
        <a:srgbClr val="FF0000"/>
      </a:hlink>
      <a:folHlink>
        <a:srgbClr val="3333CC"/>
      </a:folHlink>
    </a:clrScheme>
    <a:fontScheme name="-1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457200" marR="0" indent="-4572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457200" marR="0" indent="-4572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0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0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0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0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0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0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0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6225</TotalTime>
  <Words>5716</Words>
  <Application>Microsoft Office PowerPoint</Application>
  <PresentationFormat>On-screen Show (4:3)</PresentationFormat>
  <Paragraphs>585</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-10</vt:lpstr>
      <vt:lpstr>第一讲 气动力和力矩</vt:lpstr>
      <vt:lpstr>坐标系</vt:lpstr>
      <vt:lpstr>坐标系</vt:lpstr>
      <vt:lpstr>坐标系</vt:lpstr>
      <vt:lpstr>坐标系</vt:lpstr>
      <vt:lpstr>飞机的运动参数</vt:lpstr>
      <vt:lpstr>飞机的运动参数</vt:lpstr>
      <vt:lpstr>飞机的运动参数</vt:lpstr>
      <vt:lpstr>飞机的操纵机构</vt:lpstr>
      <vt:lpstr>飞机的运动自由度</vt:lpstr>
      <vt:lpstr>飞机的气动力和气动力矩计算</vt:lpstr>
      <vt:lpstr>飞机的气动力和气动力矩计算</vt:lpstr>
      <vt:lpstr>飞机的气动力和气动力矩计算</vt:lpstr>
      <vt:lpstr>根据气动力和力矩解算飞行器状态</vt:lpstr>
      <vt:lpstr>六自由度运动方程</vt:lpstr>
      <vt:lpstr>六自由度运动方程</vt:lpstr>
      <vt:lpstr>六自由度运动方程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（2）三维机翼的气动力矩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巡航状态</vt:lpstr>
      <vt:lpstr>巡航状态计算</vt:lpstr>
      <vt:lpstr>巡航状态</vt:lpstr>
      <vt:lpstr>四、侧力和侧向力矩表达式 </vt:lpstr>
      <vt:lpstr>PowerPoint Presentation</vt:lpstr>
      <vt:lpstr>PowerPoint Presentation</vt:lpstr>
      <vt:lpstr>2.偏转方向舵r引起的侧力 </vt:lpstr>
      <vt:lpstr>3.滚转角速度p引起的侧力 </vt:lpstr>
      <vt:lpstr>4.偏航角速度r引起的侧力 </vt:lpstr>
      <vt:lpstr>PowerPoint Presentation</vt:lpstr>
      <vt:lpstr>二、绕ox轴的滚转力矩L</vt:lpstr>
      <vt:lpstr>PowerPoint Presentation</vt:lpstr>
      <vt:lpstr>3)机冀后掠角1/4 的作用</vt:lpstr>
      <vt:lpstr>3)机冀后掠角1/4 的作用</vt:lpstr>
      <vt:lpstr>4)机翼机身气动干扰的作用</vt:lpstr>
      <vt:lpstr>飞机横滚静稳定性的意义 </vt:lpstr>
      <vt:lpstr>2.副翼偏转角a引起的L—滚转控制力矩 </vt:lpstr>
      <vt:lpstr>3.方向舵偏转角r引起的L—操纵交叉力矩</vt:lpstr>
      <vt:lpstr>4.滚转角速度p引起的L——滚转阻尼力矩 </vt:lpstr>
      <vt:lpstr>5.偏航角速度r 引起的L—交叉动态力矩 </vt:lpstr>
      <vt:lpstr>三、绕oz轴的偏航力矩N</vt:lpstr>
      <vt:lpstr>1.侧滑角引起的N — 航向静稳定力矩（续）</vt:lpstr>
      <vt:lpstr>2.副翼偏转角a引起的N—操纵交叉力矩 </vt:lpstr>
      <vt:lpstr>3.方向舵偏转角r引起的N —航向控制力矩 </vt:lpstr>
      <vt:lpstr>4.滚转角速度P 引起的N—交叉动态力矩</vt:lpstr>
      <vt:lpstr>PowerPoint Presentation</vt:lpstr>
      <vt:lpstr> 5.偏航角速度r引起的N—航向阻尼力矩 </vt:lpstr>
      <vt:lpstr>四、侧力和侧向力矩表达式 </vt:lpstr>
      <vt:lpstr>第六节    操纵面的铰链力矩</vt:lpstr>
      <vt:lpstr>第六节    操纵面的铰链力矩（续）</vt:lpstr>
    </vt:vector>
  </TitlesOfParts>
  <Company>wunee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昱橦 吴</cp:lastModifiedBy>
  <cp:revision>890</cp:revision>
  <dcterms:created xsi:type="dcterms:W3CDTF">2002-10-07T01:25:33Z</dcterms:created>
  <dcterms:modified xsi:type="dcterms:W3CDTF">2023-10-08T05:31:23Z</dcterms:modified>
</cp:coreProperties>
</file>