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463" r:id="rId2"/>
    <p:sldId id="485" r:id="rId3"/>
    <p:sldId id="486" r:id="rId4"/>
    <p:sldId id="474" r:id="rId5"/>
    <p:sldId id="497" r:id="rId6"/>
    <p:sldId id="496" r:id="rId7"/>
    <p:sldId id="502" r:id="rId8"/>
    <p:sldId id="499" r:id="rId9"/>
    <p:sldId id="494" r:id="rId10"/>
    <p:sldId id="503" r:id="rId11"/>
    <p:sldId id="495" r:id="rId12"/>
    <p:sldId id="509" r:id="rId13"/>
    <p:sldId id="504" r:id="rId14"/>
    <p:sldId id="505" r:id="rId15"/>
    <p:sldId id="506" r:id="rId16"/>
    <p:sldId id="507" r:id="rId17"/>
    <p:sldId id="508" r:id="rId18"/>
    <p:sldId id="511" r:id="rId19"/>
    <p:sldId id="515" r:id="rId20"/>
    <p:sldId id="513" r:id="rId21"/>
    <p:sldId id="516" r:id="rId22"/>
    <p:sldId id="500" r:id="rId23"/>
    <p:sldId id="517" r:id="rId24"/>
    <p:sldId id="518" r:id="rId25"/>
    <p:sldId id="519" r:id="rId26"/>
    <p:sldId id="52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1F14B"/>
    <a:srgbClr val="FFFFFF"/>
    <a:srgbClr val="167A27"/>
    <a:srgbClr val="198B2C"/>
    <a:srgbClr val="66FFFF"/>
    <a:srgbClr val="23C13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 autoAdjust="0"/>
  </p:normalViewPr>
  <p:slideViewPr>
    <p:cSldViewPr>
      <p:cViewPr>
        <p:scale>
          <a:sx n="80" d="100"/>
          <a:sy n="80" d="100"/>
        </p:scale>
        <p:origin x="87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3.emf" /><Relationship Id="rId1" Type="http://schemas.openxmlformats.org/officeDocument/2006/relationships/image" Target="../media/image2.e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 /><Relationship Id="rId2" Type="http://schemas.openxmlformats.org/officeDocument/2006/relationships/image" Target="../media/image17.wmf" /><Relationship Id="rId1" Type="http://schemas.openxmlformats.org/officeDocument/2006/relationships/image" Target="../media/image16.wmf" /><Relationship Id="rId5" Type="http://schemas.openxmlformats.org/officeDocument/2006/relationships/image" Target="../media/image20.wmf" /><Relationship Id="rId4" Type="http://schemas.openxmlformats.org/officeDocument/2006/relationships/image" Target="../media/image19.wmf" 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 /><Relationship Id="rId2" Type="http://schemas.openxmlformats.org/officeDocument/2006/relationships/image" Target="../media/image22.wmf" /><Relationship Id="rId1" Type="http://schemas.openxmlformats.org/officeDocument/2006/relationships/image" Target="../media/image21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 /><Relationship Id="rId2" Type="http://schemas.openxmlformats.org/officeDocument/2006/relationships/image" Target="../media/image25.wmf" /><Relationship Id="rId1" Type="http://schemas.openxmlformats.org/officeDocument/2006/relationships/image" Target="../media/image24.w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7A68014-3741-49A0-B975-E94140937D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BC52E8C-D62A-47DB-9BCE-39DAD1352E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8984F4C7-AC1B-469E-B71E-2876ECD0776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2C154770-9B4E-4C6B-A195-E0686D8C54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fld id="{6BD0233B-0FA3-4440-B101-FF6F058BA3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F1A17C3C-5E4D-452F-A760-EC6440E15E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6101FAF8-7C7E-4914-9727-4A76CED5CB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7C1E95-10AD-C540-159E-716828ABFF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1D622E91-103C-486A-94E6-5140DC9CE5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AF4DF63D-E964-4263-8342-E970196BCF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5E1C4861-A14E-46C8-9825-F10123495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DDBD998-7312-4938-A985-1D1D3F841AE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6E77391-A26B-B9FC-448E-FFAAFD9A1E7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B7688DA3-817D-C137-97F7-1D1B18D5B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82ED18EE-17D7-688E-45FA-FC9ED4F2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B56FC45-857F-5ADC-7B88-9571E7697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A469920D-CA8C-1A41-ED12-9E3112D7A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A4B77E-716E-34C0-ABD9-76208DC70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D121A7-0421-7B45-3A94-7A58131F7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8DD1C3C1-3CC1-7E18-D8A0-352D9E53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34CBCFE7-60AA-AD1B-FBCA-8F7C3989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4CD7B3B-97FA-6E1F-FCFE-2E49602F82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108" name="Rectangle 12">
            <a:extLst>
              <a:ext uri="{FF2B5EF4-FFF2-40B4-BE49-F238E27FC236}">
                <a16:creationId xmlns:a16="http://schemas.microsoft.com/office/drawing/2014/main" id="{DC7B73D5-524B-4B26-8C70-E5515FF8A8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74E16B56-25EF-452A-838B-6C45955C6A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463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1AB09-9B1E-4884-B123-A47980D3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D6903B-A6E3-40DE-8775-80BE3C34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642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84FC5-5115-4C67-82F8-1A3CF01CE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13563" y="152400"/>
            <a:ext cx="207645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445FB-380E-4612-B6E1-860688E5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099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EB57-12F3-4BF5-84CE-FC18BCD2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F699A-25FA-40D3-B1AA-256C11C033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4213" y="1522413"/>
            <a:ext cx="4076700" cy="480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DCF6C-5CD1-41D8-AA04-DF9E78F25CE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13313" y="1522413"/>
            <a:ext cx="4076700" cy="2324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0E60A9-6457-40B9-B21E-EF2B863EE19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913313" y="3998913"/>
            <a:ext cx="4076700" cy="23256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801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76648-AA49-4A54-892E-F841B938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5DD02-DD4A-421B-BCD8-01AAA08DB44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4213" y="1522413"/>
            <a:ext cx="4076700" cy="480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EE1EA-A82A-42BF-95CE-B597F425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3313" y="1522413"/>
            <a:ext cx="4076700" cy="480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5F91-75CB-4765-BD1C-4D9A30F2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A89EC-92FC-4EDB-8082-E6BA8709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75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9B651-61F7-45AF-AD1C-666A365A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928EE-5CB1-4C3F-85CB-04AA6DF4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856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FB4F8-081F-4402-8685-8EA8340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1D059-1272-4FBD-8603-4AFCD539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1522413"/>
            <a:ext cx="4076700" cy="480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89D7C-89DE-4B76-A371-CDCA0E639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3313" y="1522413"/>
            <a:ext cx="4076700" cy="480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066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A6CFF-CB09-4504-BA42-6AD645A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ADE5A-1732-46EF-9CA4-F992E534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E427C-7D90-4173-9869-1F600AD10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61DB2E-3FCF-4DC8-94D2-7BF73F0F4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6FCB48-8CF1-4DA4-A82D-59D944DC2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00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27879-DB7C-4444-9A59-FCF38B9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242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55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FEFCF-BF11-42DE-9CA0-E8B19BE6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D7938-038A-4260-886E-9D2E00DB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7D932B-4716-4F6B-8909-AF316AAC7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20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DF64F-402C-468E-A0DF-38DCE495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816773-CCA6-421C-8336-2534FB01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9408FD-BA0D-405F-B013-C884DBEDF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23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3D0BDA1-CDE1-40D3-8727-5B4DF83658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6334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1A345D-1FBC-40E7-9AFF-968DAD1298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0C94BA-FA66-4F39-B065-B9A03B8B34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556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B48265-7B8C-400B-AD45-0AFC21A8F3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477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D848FB-52D5-45E3-A39C-5387A5CE89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826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D1B3E9B-51C9-49A0-BBA9-BE1DBED96F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547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020F593-D5B3-4D36-96C7-7663918C99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6D6B28-EA95-2602-7C8D-14DCF5AE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3A34D51-66C7-B87A-D9DA-5A08A61C4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522413"/>
            <a:ext cx="8305800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31C53DD-4863-4BEC-B9C5-478FBACE00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6111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0070D47-897E-49D5-9C28-50208541BE02}" type="slidenum">
              <a:rPr lang="zh-CN" altLang="en-US" sz="1400"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905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810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571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7620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 b="1" kern="120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3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 /><Relationship Id="rId3" Type="http://schemas.openxmlformats.org/officeDocument/2006/relationships/oleObject" Target="../embeddings/oleObject5.bin" /><Relationship Id="rId7" Type="http://schemas.openxmlformats.org/officeDocument/2006/relationships/oleObject" Target="../embeddings/oleObject7.bin" /><Relationship Id="rId12" Type="http://schemas.openxmlformats.org/officeDocument/2006/relationships/image" Target="../media/image20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17.wmf" /><Relationship Id="rId11" Type="http://schemas.openxmlformats.org/officeDocument/2006/relationships/oleObject" Target="../embeddings/oleObject9.bin" /><Relationship Id="rId5" Type="http://schemas.openxmlformats.org/officeDocument/2006/relationships/oleObject" Target="../embeddings/oleObject6.bin" /><Relationship Id="rId10" Type="http://schemas.openxmlformats.org/officeDocument/2006/relationships/image" Target="../media/image19.wmf" /><Relationship Id="rId4" Type="http://schemas.openxmlformats.org/officeDocument/2006/relationships/image" Target="../media/image16.wmf" /><Relationship Id="rId9" Type="http://schemas.openxmlformats.org/officeDocument/2006/relationships/oleObject" Target="../embeddings/oleObject8.bin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 /><Relationship Id="rId3" Type="http://schemas.openxmlformats.org/officeDocument/2006/relationships/oleObject" Target="../embeddings/oleObject10.bin" /><Relationship Id="rId7" Type="http://schemas.openxmlformats.org/officeDocument/2006/relationships/oleObject" Target="../embeddings/oleObject12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22.wmf" /><Relationship Id="rId5" Type="http://schemas.openxmlformats.org/officeDocument/2006/relationships/oleObject" Target="../embeddings/oleObject11.bin" /><Relationship Id="rId4" Type="http://schemas.openxmlformats.org/officeDocument/2006/relationships/image" Target="../media/image21.wmf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 /><Relationship Id="rId3" Type="http://schemas.openxmlformats.org/officeDocument/2006/relationships/oleObject" Target="../embeddings/oleObject13.bin" /><Relationship Id="rId7" Type="http://schemas.openxmlformats.org/officeDocument/2006/relationships/oleObject" Target="../embeddings/oleObject15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25.wmf" /><Relationship Id="rId5" Type="http://schemas.openxmlformats.org/officeDocument/2006/relationships/oleObject" Target="../embeddings/oleObject14.bin" /><Relationship Id="rId4" Type="http://schemas.openxmlformats.org/officeDocument/2006/relationships/image" Target="../media/image24.wmf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6.vml" /><Relationship Id="rId4" Type="http://schemas.openxmlformats.org/officeDocument/2006/relationships/image" Target="../media/image27.emf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 /><Relationship Id="rId3" Type="http://schemas.openxmlformats.org/officeDocument/2006/relationships/oleObject" Target="../embeddings/oleObject1.bin" /><Relationship Id="rId7" Type="http://schemas.openxmlformats.org/officeDocument/2006/relationships/oleObject" Target="../embeddings/oleObject3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3.e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2.emf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7.w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019D042-83C1-3FF1-5A19-03C6BECE88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无人机动力学模型分析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7F59892-C3A5-0BD4-F0DD-55E9246F10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29150"/>
            <a:ext cx="6400800" cy="1752600"/>
          </a:xfrm>
        </p:spPr>
        <p:txBody>
          <a:bodyPr/>
          <a:lstStyle/>
          <a:p>
            <a:pPr algn="r" eaLnBrk="1" hangingPunct="1"/>
            <a:endParaRPr lang="zh-CN" altLang="en-US" sz="4000"/>
          </a:p>
          <a:p>
            <a:pPr algn="r" eaLnBrk="1" hangingPunct="1"/>
            <a:r>
              <a:rPr lang="zh-CN" altLang="en-US" sz="4000">
                <a:solidFill>
                  <a:schemeClr val="folHlink"/>
                </a:solidFill>
              </a:rPr>
              <a:t>吴了泥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370299A-37C7-057D-73E9-0B8B3489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284538"/>
            <a:ext cx="37592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600">
                <a:latin typeface="Tahoma" panose="020B0604030504040204" pitchFamily="34" charset="0"/>
                <a:ea typeface="楷体_GB2312" pitchFamily="49" charset="-122"/>
              </a:rPr>
              <a:t>——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基本气动参数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3600">
                <a:latin typeface="Tahoma" panose="020B0604030504040204" pitchFamily="34" charset="0"/>
                <a:ea typeface="楷体_GB2312" pitchFamily="49" charset="-122"/>
              </a:rPr>
              <a:t>——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静态操稳性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3600">
                <a:latin typeface="Tahoma" panose="020B0604030504040204" pitchFamily="34" charset="0"/>
                <a:ea typeface="楷体_GB2312" pitchFamily="49" charset="-122"/>
              </a:rPr>
              <a:t>——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动态操稳性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C12657-1BF3-46E7-8D9F-3E66EDC3CA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49275"/>
            <a:ext cx="8251825" cy="431800"/>
          </a:xfrm>
        </p:spPr>
        <p:txBody>
          <a:bodyPr/>
          <a:lstStyle/>
          <a:p>
            <a:pPr eaLnBrk="1" hangingPunct="1"/>
            <a:r>
              <a:rPr lang="zh-CN" altLang="en-US" sz="3600" b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扰动响应曲线</a:t>
            </a:r>
          </a:p>
        </p:txBody>
      </p:sp>
      <p:sp>
        <p:nvSpPr>
          <p:cNvPr id="14339" name="Text Box 8">
            <a:extLst>
              <a:ext uri="{FF2B5EF4-FFF2-40B4-BE49-F238E27FC236}">
                <a16:creationId xmlns:a16="http://schemas.microsoft.com/office/drawing/2014/main" id="{6A68EECE-8F55-C029-14E3-BEABE909A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813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V</a:t>
            </a:r>
            <a:r>
              <a:rPr kumimoji="0" lang="zh-CN" altLang="en-US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、</a:t>
            </a:r>
            <a:r>
              <a:rPr kumimoji="0"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和</a:t>
            </a:r>
            <a:r>
              <a:rPr kumimoji="0" lang="zh-CN" altLang="en-US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</a:t>
            </a:r>
            <a:r>
              <a:rPr kumimoji="0"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扰动运动过程曲线</a:t>
            </a:r>
            <a:r>
              <a:rPr kumimoji="0" lang="en-US" altLang="zh-CN" sz="2400">
                <a:solidFill>
                  <a:srgbClr val="003399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—</a:t>
            </a:r>
            <a:r>
              <a:rPr kumimoji="0"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扰动响应：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i="1" u="sng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，</a:t>
            </a:r>
            <a:r>
              <a:rPr kumimoji="0" lang="en-US" altLang="zh-CN" sz="2400" i="1" u="sng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q</a:t>
            </a:r>
            <a:r>
              <a:rPr kumimoji="0" lang="zh-CN" altLang="en-US" sz="2400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变化快</a:t>
            </a:r>
            <a:r>
              <a:rPr kumimoji="0" lang="en-US" altLang="zh-CN" sz="2400">
                <a:solidFill>
                  <a:srgbClr val="006666"/>
                </a:solidFill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—</a:t>
            </a:r>
            <a:r>
              <a:rPr kumimoji="0" lang="zh-CN" altLang="en-US" sz="2400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短周期运动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 u="sng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V</a:t>
            </a:r>
            <a:r>
              <a:rPr kumimoji="0" lang="zh-CN" altLang="en-US" sz="2400" i="1" u="sng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，</a:t>
            </a:r>
            <a:r>
              <a:rPr kumimoji="0" lang="zh-CN" altLang="en-US" sz="2400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变化慢</a:t>
            </a:r>
            <a:r>
              <a:rPr kumimoji="0" lang="en-US" altLang="zh-CN" sz="2400">
                <a:solidFill>
                  <a:srgbClr val="006666"/>
                </a:solidFill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—</a:t>
            </a:r>
            <a:r>
              <a:rPr kumimoji="0" lang="zh-CN" altLang="en-US" sz="2400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长周期运动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DD479ADC-0C37-45C9-C353-B68F1203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84500"/>
            <a:ext cx="7200900" cy="3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ABBAD9B-DD8F-7487-3AB3-5CFEB2E171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03200"/>
            <a:ext cx="7793037" cy="981075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长周期运动</a:t>
            </a:r>
            <a:r>
              <a:rPr lang="en-US" altLang="zh-CN" sz="3600">
                <a:solidFill>
                  <a:srgbClr val="006666"/>
                </a:solidFill>
                <a:latin typeface="华文中宋" panose="02010600040101010101" pitchFamily="2" charset="-122"/>
                <a:ea typeface="隶书" panose="02010509060101010101" pitchFamily="49" charset="-122"/>
              </a:rPr>
              <a:t>—</a:t>
            </a:r>
            <a:r>
              <a:rPr lang="zh-CN" altLang="en-US" sz="3600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飞机的沉浮运动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1ECE48-B7BB-4C7C-1719-4CBD9E8B30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412875"/>
            <a:ext cx="8964613" cy="5688013"/>
          </a:xfrm>
        </p:spPr>
        <p:txBody>
          <a:bodyPr/>
          <a:lstStyle/>
          <a:p>
            <a:pPr marL="469900" indent="-469900" eaLnBrk="1" hangingPunct="1"/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假设短周期运动结束后，飞机的航迹倾斜角</a:t>
            </a:r>
          </a:p>
          <a:p>
            <a:pPr marL="469900" indent="-469900"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为负值，即飞机向下滑。在重力沿轨迹切线方向分力的作用下逐渐加速，速度增加则动压增大，升力也增大。</a:t>
            </a:r>
          </a:p>
          <a:p>
            <a:pPr marL="469900" indent="-469900" eaLnBrk="1" hangingPunct="1"/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lang="en-US" altLang="zh-CN" sz="26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L&gt;G</a:t>
            </a:r>
            <a:r>
              <a:rPr lang="en-US" altLang="zh-CN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轨迹向上弯曲，轨迹向上则重力分力又使飞机减速，动压又逐渐减小。 </a:t>
            </a:r>
            <a:r>
              <a:rPr lang="en-US" altLang="zh-CN" sz="26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L&lt;G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</a:rPr>
              <a:t>轨迹向下弯曲。</a:t>
            </a:r>
          </a:p>
          <a:p>
            <a:pPr marL="469900" indent="-469900" eaLnBrk="1" hangingPunct="1"/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这种交替变化，实际上就是飞机</a:t>
            </a:r>
            <a:r>
              <a:rPr lang="zh-CN" altLang="en-US" sz="2600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动能与位能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的交替转换，表现为速度</a:t>
            </a:r>
            <a:r>
              <a:rPr lang="en-US" altLang="zh-CN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与轨迹角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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的振荡运动。</a:t>
            </a:r>
          </a:p>
          <a:p>
            <a:pPr marL="469900" indent="-469900" eaLnBrk="1" hangingPunct="1"/>
            <a:endParaRPr lang="zh-CN" altLang="en-US" sz="260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69900" indent="-469900" eaLnBrk="1" hangingPunct="1"/>
            <a:endParaRPr lang="zh-CN" altLang="en-US" sz="260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69900" indent="-469900" eaLnBrk="1" hangingPunct="1"/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起恢复作用和起阻尼作用的气动力远远小于飞机质量</a:t>
            </a:r>
            <a:r>
              <a:rPr lang="en-US" altLang="zh-CN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ｍ</a:t>
            </a:r>
            <a:r>
              <a:rPr lang="en-US" altLang="zh-CN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，因此</a:t>
            </a:r>
            <a:r>
              <a:rPr lang="zh-CN" altLang="en-US" sz="2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振荡周期长、衰减慢</a:t>
            </a:r>
            <a:r>
              <a:rPr lang="en-US" altLang="zh-CN" sz="2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zh-CN" altLang="en-US" sz="2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长周期模态的特点。</a:t>
            </a:r>
          </a:p>
          <a:p>
            <a:pPr marL="469900" indent="-469900" eaLnBrk="1" hangingPunct="1"/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区分长短周期对于简化、分析和设计系统有很重要的意义。  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001595E-F4E0-23B4-CCF5-89D024D63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437063"/>
            <a:ext cx="5364163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8E84F4E5-37A9-AEA4-4716-3A06C051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519238"/>
            <a:ext cx="19446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A2225107-9BE0-7B1D-A20A-596921F2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349500"/>
            <a:ext cx="15843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50BD1DA-D3D9-661D-7E82-CA71C6D22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横侧向状态阵的特征根</a:t>
            </a: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96957AA-CB4F-2293-DB25-C7774A92F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522413"/>
            <a:ext cx="8305800" cy="5335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横侧向有两个实根一个共轭复根，对应滚转模态、螺旋模态和荷兰滚模态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&gt;&gt; alate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-0.5475    0.4402         0    0.0705   -0.9975        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     0         0         0    1.0000    0.0706         0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     0         0         0         0    1.0025         0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-23.8868         0         0  -26.2989    0.9165        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38.5498         0         0    0.3694   -3.2661        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22.2222   -1.5659   22.2222         0         0        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&gt;&gt; damp(alate)                                                 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    Eigenvalue            Damping     Freq. (rad/s)                                                   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0.00e+000                 -1.00e+000      0.00e+000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0.00e+000                 -1.00e+000      0.00e+000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1.17e-002                 -1.00e+000      1.17e-002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-1.94e+0 + 6.06e+0i     3.04e-001      6.36e+000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-1.94e+0 - 6.06e+0i     3.04e-001      6.36e+000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-2.62e+001                  1.00e+000      2.62e+001 </a:t>
            </a: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C54834C-96CB-09A1-5533-21CE2F4CC4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52400"/>
            <a:ext cx="7793037" cy="981075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横侧向三种扰动运动模态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114755D-4DFD-48B8-B98E-EB954B6FC8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41438"/>
            <a:ext cx="8785225" cy="5543550"/>
          </a:xfrm>
        </p:spPr>
        <p:txBody>
          <a:bodyPr/>
          <a:lstStyle/>
          <a:p>
            <a:pPr marL="469900" indent="-469900" eaLnBrk="1" hangingPunct="1"/>
            <a:r>
              <a:rPr kumimoji="0" lang="zh-CN" altLang="en-US">
                <a:solidFill>
                  <a:srgbClr val="003399"/>
                </a:solidFill>
              </a:rPr>
              <a:t>飞机横侧扰动运动由三种典型模态线性叠加：</a:t>
            </a:r>
          </a:p>
          <a:p>
            <a:pPr marL="469900" indent="-469900" eaLnBrk="1" hangingPunct="1"/>
            <a:r>
              <a:rPr kumimoji="0" lang="zh-CN" altLang="en-US">
                <a:solidFill>
                  <a:srgbClr val="003399"/>
                </a:solidFill>
              </a:rPr>
              <a:t>一对共轭复根代表</a:t>
            </a:r>
            <a:r>
              <a:rPr kumimoji="0" lang="zh-CN" altLang="en-US">
                <a:solidFill>
                  <a:srgbClr val="00B050"/>
                </a:solidFill>
              </a:rPr>
              <a:t>荷兰滚</a:t>
            </a:r>
            <a:r>
              <a:rPr kumimoji="0" lang="zh-CN" altLang="en-US">
                <a:solidFill>
                  <a:srgbClr val="003399"/>
                </a:solidFill>
              </a:rPr>
              <a:t>模态（振荡运动）</a:t>
            </a:r>
          </a:p>
          <a:p>
            <a:pPr marL="469900" indent="-469900" eaLnBrk="1" hangingPunct="1"/>
            <a:r>
              <a:rPr kumimoji="0" lang="zh-CN" altLang="en-US">
                <a:solidFill>
                  <a:srgbClr val="003399"/>
                </a:solidFill>
              </a:rPr>
              <a:t>大负根代表</a:t>
            </a:r>
            <a:r>
              <a:rPr kumimoji="0" lang="zh-CN" altLang="en-US">
                <a:solidFill>
                  <a:srgbClr val="990000"/>
                </a:solidFill>
              </a:rPr>
              <a:t>滚转</a:t>
            </a:r>
            <a:r>
              <a:rPr kumimoji="0" lang="zh-CN" altLang="en-US">
                <a:solidFill>
                  <a:srgbClr val="003399"/>
                </a:solidFill>
              </a:rPr>
              <a:t>模态（快速阻尼）</a:t>
            </a:r>
          </a:p>
          <a:p>
            <a:pPr marL="469900" indent="-469900" eaLnBrk="1" hangingPunct="1"/>
            <a:r>
              <a:rPr kumimoji="0" lang="zh-CN" altLang="en-US">
                <a:solidFill>
                  <a:srgbClr val="003399"/>
                </a:solidFill>
              </a:rPr>
              <a:t>小根</a:t>
            </a:r>
            <a:r>
              <a:rPr kumimoji="0" lang="en-US" altLang="zh-CN">
                <a:solidFill>
                  <a:srgbClr val="003399"/>
                </a:solidFill>
              </a:rPr>
              <a:t>(</a:t>
            </a:r>
            <a:r>
              <a:rPr kumimoji="0" lang="zh-CN" altLang="en-US">
                <a:solidFill>
                  <a:srgbClr val="003399"/>
                </a:solidFill>
              </a:rPr>
              <a:t>可正可负</a:t>
            </a:r>
            <a:r>
              <a:rPr kumimoji="0" lang="en-US" altLang="zh-CN">
                <a:solidFill>
                  <a:srgbClr val="003399"/>
                </a:solidFill>
              </a:rPr>
              <a:t>)</a:t>
            </a:r>
            <a:r>
              <a:rPr kumimoji="0" lang="zh-CN" altLang="en-US">
                <a:solidFill>
                  <a:srgbClr val="003399"/>
                </a:solidFill>
              </a:rPr>
              <a:t>代表</a:t>
            </a:r>
            <a:r>
              <a:rPr kumimoji="0" lang="zh-CN" altLang="en-US">
                <a:solidFill>
                  <a:srgbClr val="FF6600"/>
                </a:solidFill>
              </a:rPr>
              <a:t>螺旋</a:t>
            </a:r>
            <a:r>
              <a:rPr kumimoji="0" lang="zh-CN" altLang="en-US">
                <a:solidFill>
                  <a:srgbClr val="003399"/>
                </a:solidFill>
              </a:rPr>
              <a:t>模态（缓慢运动）</a:t>
            </a:r>
          </a:p>
          <a:p>
            <a:pPr marL="469900" indent="-469900" eaLnBrk="1" hangingPunct="1"/>
            <a:endParaRPr kumimoji="0" lang="zh-CN" altLang="en-US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6F5F7D25-1EAB-5CE9-96F0-ED7DAA98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6761E4A-A302-FB6A-1BD4-7254C9ED34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52400"/>
            <a:ext cx="7793037" cy="1012825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滚转模态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206B74A-B5D7-1675-EB26-AF509B1607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60438" y="1522413"/>
            <a:ext cx="7870825" cy="4802187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飞机受扰后的滚转运动，受到机翼产生的较大</a:t>
            </a:r>
            <a:r>
              <a: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阻尼力矩</a:t>
            </a:r>
            <a:r>
              <a:rPr lang="zh-CN" altLang="en-US" sz="28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的阻止而很快结束。</a:t>
            </a:r>
            <a:endParaRPr lang="en-US" altLang="zh-CN" sz="280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8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这是由于大展弦比机翼的滚转阻尼导数</a:t>
            </a:r>
            <a:r>
              <a:rPr lang="en-US" altLang="zh-CN" sz="2800" i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en-US" altLang="zh-CN" sz="2800" i="1" baseline="-25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lp</a:t>
            </a:r>
            <a:r>
              <a:rPr lang="zh-CN" altLang="en-US" sz="28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i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en-US" altLang="zh-CN" sz="2800" i="1" baseline="-25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rp</a:t>
            </a:r>
            <a:r>
              <a:rPr lang="zh-CN" altLang="en-US" sz="28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）大，而转动惯量</a:t>
            </a:r>
            <a:r>
              <a:rPr lang="en-US" altLang="zh-CN" sz="2800" i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800" i="1" baseline="-25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较小所致。</a:t>
            </a:r>
            <a:endParaRPr lang="en-US" altLang="zh-CN" sz="280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8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滚转阻尼模态对应一个大的</a:t>
            </a:r>
            <a:r>
              <a:rPr lang="zh-CN" altLang="en-US" sz="2800" u="sng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负实根，单调过程</a:t>
            </a:r>
            <a:r>
              <a:rPr lang="zh-CN" altLang="en-US" sz="28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66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6806650-EA79-E71D-A1DF-6F4033A73C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52400"/>
            <a:ext cx="7793037" cy="1012825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荷兰滚模态</a:t>
            </a:r>
            <a:r>
              <a:rPr lang="en-US" altLang="zh-CN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振荡摸态</a:t>
            </a:r>
            <a:r>
              <a:rPr lang="en-US" altLang="zh-CN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725C6EC-F661-D7E0-7340-77AEC174C9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1709738"/>
            <a:ext cx="7872412" cy="461486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三种模态中，振荡模态的系数最大，说明这一模态在横侧运动各参数中均有明显的表现。</a:t>
            </a:r>
          </a:p>
          <a:p>
            <a:pPr eaLnBrk="1" hangingPunct="1"/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与纵向短周期相同，航向静稳定性导数</a:t>
            </a:r>
            <a:r>
              <a:rPr lang="en-US" altLang="zh-CN" sz="28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起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恢复作用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，消除侧滑角</a:t>
            </a:r>
            <a:r>
              <a:rPr lang="zh-CN" altLang="en-US" sz="28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；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侧力导数</a:t>
            </a:r>
            <a:r>
              <a:rPr lang="en-US" altLang="zh-CN" sz="28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和航向阻尼力矩导数</a:t>
            </a:r>
            <a:r>
              <a:rPr lang="en-US" altLang="zh-CN" sz="28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起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阻尼作用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eaLnBrk="1" hangingPunct="1"/>
            <a:r>
              <a:rPr lang="en-US" altLang="zh-CN" sz="28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8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8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在数值上很小，因此横侧向振荡模态的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衰减很慢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/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与纵向短周期模态不同的是</a:t>
            </a:r>
            <a:r>
              <a:rPr lang="en-US" altLang="zh-CN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8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由于横滚静稳定性导数的存在，伴随着侧滑角的正负振荡，飞机还产生了左右滚转的运动。</a:t>
            </a:r>
            <a:r>
              <a:rPr lang="zh-CN" altLang="en-US" sz="280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航向和滚转运动的耦合。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7C373D8-CF22-55C5-E307-2B58DE3542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52400"/>
            <a:ext cx="7793037" cy="884238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荷兰滚模态解释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16A34C9-B63E-741C-A725-8F69794A92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设某时刻有正侧滑</a:t>
            </a:r>
            <a:r>
              <a:rPr lang="zh-CN" altLang="en-US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&gt;0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，航向静稳定性</a:t>
            </a:r>
            <a:r>
              <a:rPr lang="en-US" altLang="zh-CN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4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4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正的偏航力矩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以消除正侧滑，飞机产生正偏航角速率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r&gt;0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。同时横滚静稳定性</a:t>
            </a:r>
            <a:r>
              <a:rPr lang="en-US" altLang="zh-CN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4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sz="24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负的滚转力矩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，使飞机向左滚转（</a:t>
            </a:r>
            <a:r>
              <a:rPr lang="zh-CN" altLang="en-US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&lt;0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）。</a:t>
            </a:r>
          </a:p>
          <a:p>
            <a:pPr eaLnBrk="1" hangingPunct="1"/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由于转动的</a:t>
            </a:r>
            <a:r>
              <a:rPr lang="zh-CN" altLang="en-US" sz="240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惯性作用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，在消除正侧滑角之后会出现负侧滑角</a:t>
            </a:r>
            <a:r>
              <a:rPr lang="zh-CN" altLang="en-US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&lt;0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。但此时飞机已产生了负滚转角（</a:t>
            </a:r>
            <a:r>
              <a:rPr lang="zh-CN" altLang="en-US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&lt;0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），使升力</a:t>
            </a:r>
            <a:r>
              <a:rPr lang="en-US" altLang="zh-CN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向左倾斜，与重力的合力起到加剧向左侧滑的作用，这就</a:t>
            </a:r>
            <a:r>
              <a:rPr lang="zh-CN" altLang="en-US" sz="240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抵消了一部分偏航运动的阻尼效果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/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出现左侧滑角时，又会重复上述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过程，但方向相反。</a:t>
            </a:r>
          </a:p>
          <a:p>
            <a:pPr eaLnBrk="1" hangingPunct="1"/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这种运动的飞行轨迹呈</a:t>
            </a:r>
            <a:r>
              <a:rPr lang="en-US" altLang="zh-CN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形，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同时又左右偏航、左右滚转，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很像荷兰人滑冰的动作。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AE2B283A-A083-F33B-D5CD-90E957BF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929063"/>
            <a:ext cx="3671887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772BB05-5EA6-83D0-C4DC-20E4B2C5DC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螺旋模态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9AC5A75-4F2A-42EA-A642-C0EF44A912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400" i="1" baseline="-250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sz="2400" i="1" baseline="-250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较小而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400" i="1" baseline="-250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400" i="1" baseline="-250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较大时，易形成不稳定的螺旋模态。</a:t>
            </a:r>
          </a:p>
          <a:p>
            <a:pPr eaLnBrk="1" hangingPunct="1"/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t=</a:t>
            </a:r>
            <a:r>
              <a:rPr lang="en-US" altLang="zh-CN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有正的滚转角（</a:t>
            </a:r>
            <a:r>
              <a:rPr lang="zh-CN" altLang="en-US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&gt;0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），则升力</a:t>
            </a:r>
            <a:r>
              <a:rPr lang="en-US" altLang="zh-CN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右倾斜与重力合力使飞机向右侧滑，由于</a:t>
            </a:r>
            <a:r>
              <a:rPr lang="en-US" altLang="zh-CN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4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sz="24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小，则使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角减小的负滚转力矩小，而</a:t>
            </a:r>
            <a:r>
              <a:rPr lang="en-US" altLang="zh-CN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4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4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较大，使得偏航角速率</a:t>
            </a:r>
            <a:r>
              <a:rPr lang="en-US" altLang="zh-CN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正值大。交叉动导数</a:t>
            </a:r>
            <a:r>
              <a:rPr lang="en-US" altLang="zh-CN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en-US" altLang="zh-CN" sz="2400" i="1" baseline="-250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lr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为正，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产生较大的正滚转力矩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。当负滚转力矩小于正滚转力矩时，飞机更向右滚转</a:t>
            </a:r>
            <a:r>
              <a:rPr lang="en-US" altLang="zh-CN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于是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合力作用使飞机更向右侧滑。</a:t>
            </a:r>
          </a:p>
          <a:p>
            <a:pPr eaLnBrk="1" hangingPunct="1"/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如此逐渐使</a:t>
            </a:r>
            <a:r>
              <a:rPr lang="zh-CN" altLang="en-US" sz="2400" i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角正向增大，升力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的垂直分量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Lcos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则逐渐减小，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轨迹向心力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Lsin</a:t>
            </a:r>
            <a:r>
              <a:rPr lang="en-US" altLang="zh-CN" sz="2400" i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则逐渐增大，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致使形成盘旋半径愈来愈小，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高度不断下降的螺旋线飞行轨迹</a:t>
            </a:r>
            <a:r>
              <a:rPr lang="zh-CN" altLang="en-US" sz="24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A0FE760D-714E-2AE0-0B35-81551788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905250"/>
            <a:ext cx="3741737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F4370CF-4538-E3DC-2570-06DD410229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52400"/>
            <a:ext cx="7793037" cy="884238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各模态的耦合关系</a:t>
            </a:r>
            <a:r>
              <a:rPr lang="en-US" altLang="zh-CN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特征向量分析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66CA028-9642-AA2F-DF02-88238557A8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特征值和特征向量与系统的响应密切相关。特征值决定响应的稳定性，特征向量决定响应的形式和模态间的耦合关系。 </a:t>
            </a:r>
            <a:endParaRPr lang="en-US" altLang="zh-CN" sz="240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/>
            <a:r>
              <a:rPr lang="zh-CN" altLang="en-US" sz="2400"/>
              <a:t>定义矩阵</a:t>
            </a:r>
            <a:r>
              <a:rPr lang="en-US" altLang="zh-CN" sz="2400"/>
              <a:t>A</a:t>
            </a:r>
            <a:r>
              <a:rPr lang="zh-CN" altLang="en-US" sz="2400"/>
              <a:t>的</a:t>
            </a:r>
            <a:r>
              <a:rPr lang="en-US" altLang="zh-CN" sz="2400"/>
              <a:t>n</a:t>
            </a:r>
            <a:r>
              <a:rPr lang="zh-CN" altLang="en-US" sz="2400"/>
              <a:t>个自共轭的特征值       和相应的</a:t>
            </a:r>
            <a:r>
              <a:rPr lang="en-US" altLang="zh-CN" sz="2400"/>
              <a:t>n</a:t>
            </a:r>
            <a:r>
              <a:rPr lang="zh-CN" altLang="en-US" sz="2400"/>
              <a:t>个自共轭的特征向量          ，分别有                                和                  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则                    。 </a:t>
            </a:r>
          </a:p>
          <a:p>
            <a:pPr eaLnBrk="1" hangingPunct="1"/>
            <a:r>
              <a:rPr lang="en-US" altLang="zh-CN" sz="1400"/>
              <a:t>&gt;&gt; [V D]=eig(along)</a:t>
            </a:r>
          </a:p>
          <a:p>
            <a:pPr eaLnBrk="1" hangingPunct="1"/>
            <a:r>
              <a:rPr lang="en-US" altLang="zh-CN" sz="1400"/>
              <a:t>V =</a:t>
            </a:r>
          </a:p>
          <a:p>
            <a:pPr eaLnBrk="1" hangingPunct="1"/>
            <a:r>
              <a:rPr lang="en-US" altLang="zh-CN" sz="1400"/>
              <a:t>  -0.0837 - 0.1865i  -0.0837 + 0.1865i  -0.4025 - 0.0355i  -0.4025 + 0.0355i   0.0011          </a:t>
            </a:r>
          </a:p>
          <a:p>
            <a:pPr eaLnBrk="1" hangingPunct="1"/>
            <a:r>
              <a:rPr lang="en-US" altLang="zh-CN" sz="1400"/>
              <a:t>   0.0411 - 0.1891i   0.0411 + 0.1891i   0.0015 + 0.0002i   0.0015 - 0.0002i   0.0000          </a:t>
            </a:r>
          </a:p>
          <a:p>
            <a:pPr eaLnBrk="1" hangingPunct="1"/>
            <a:r>
              <a:rPr lang="en-US" altLang="zh-CN" sz="1400"/>
              <a:t>  -0.0878 - 0.0846i  -0.0878 + 0.0846i   0.0010 + 0.0197i   0.0010 - 0.0197i   0.0000          </a:t>
            </a:r>
          </a:p>
          <a:p>
            <a:pPr eaLnBrk="1" hangingPunct="1"/>
            <a:r>
              <a:rPr lang="en-US" altLang="zh-CN" sz="1400"/>
              <a:t>   0.6301 + 0.0542i   0.6301 - 0.0542i  -0.0094 + 0.0002i  -0.0094 - 0.0002i  -0.0000          </a:t>
            </a:r>
          </a:p>
          <a:p>
            <a:pPr eaLnBrk="1" hangingPunct="1"/>
            <a:r>
              <a:rPr lang="en-US" altLang="zh-CN" sz="1400"/>
              <a:t>   0.7112             0.7112             0.9144             0.9144             1.0000          </a:t>
            </a:r>
          </a:p>
          <a:p>
            <a:pPr eaLnBrk="1" hangingPunct="1"/>
            <a:r>
              <a:rPr lang="en-US" altLang="zh-CN" sz="1400"/>
              <a:t>D =</a:t>
            </a:r>
          </a:p>
          <a:p>
            <a:pPr eaLnBrk="1" hangingPunct="1"/>
            <a:r>
              <a:rPr lang="en-US" altLang="zh-CN" sz="1400"/>
              <a:t>  -4.0292 + 3.2656i        0                  0                  0                  0          </a:t>
            </a:r>
          </a:p>
          <a:p>
            <a:pPr eaLnBrk="1" hangingPunct="1"/>
            <a:r>
              <a:rPr lang="en-US" altLang="zh-CN" sz="1400"/>
              <a:t>        0            -4.0292 - 3.2656i        0                  0                  0          </a:t>
            </a:r>
          </a:p>
          <a:p>
            <a:pPr eaLnBrk="1" hangingPunct="1"/>
            <a:r>
              <a:rPr lang="en-US" altLang="zh-CN" sz="1400"/>
              <a:t>        0                  0            -0.0131 + 0.4742i        0                  0          </a:t>
            </a:r>
          </a:p>
          <a:p>
            <a:pPr eaLnBrk="1" hangingPunct="1"/>
            <a:r>
              <a:rPr lang="en-US" altLang="zh-CN" sz="1400"/>
              <a:t>        0                  0                  0            -0.0131 - 0.4742i        0          </a:t>
            </a:r>
          </a:p>
          <a:p>
            <a:pPr eaLnBrk="1" hangingPunct="1"/>
            <a:r>
              <a:rPr lang="en-US" altLang="zh-CN" sz="1400"/>
              <a:t>        0                  0                  0                  0             0.0000 </a:t>
            </a:r>
            <a:r>
              <a:rPr lang="zh-CN" altLang="en-US" sz="1400"/>
              <a:t>      </a:t>
            </a:r>
          </a:p>
        </p:txBody>
      </p:sp>
      <p:graphicFrame>
        <p:nvGraphicFramePr>
          <p:cNvPr id="22532" name="Object 5">
            <a:extLst>
              <a:ext uri="{FF2B5EF4-FFF2-40B4-BE49-F238E27FC236}">
                <a16:creationId xmlns:a16="http://schemas.microsoft.com/office/drawing/2014/main" id="{3117C9F6-6EA1-529D-B65D-793C34514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319338"/>
          <a:ext cx="793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3" imgW="406224" imgH="241195" progId="Equation.3">
                  <p:embed/>
                </p:oleObj>
              </mc:Choice>
              <mc:Fallback>
                <p:oleObj name="公式" r:id="rId3" imgW="406224" imgH="241195" progId="Equation.3">
                  <p:embed/>
                  <p:pic>
                    <p:nvPicPr>
                      <p:cNvPr id="22532" name="Object 5">
                        <a:extLst>
                          <a:ext uri="{FF2B5EF4-FFF2-40B4-BE49-F238E27FC236}">
                            <a16:creationId xmlns:a16="http://schemas.microsoft.com/office/drawing/2014/main" id="{3117C9F6-6EA1-529D-B65D-793C34514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319338"/>
                        <a:ext cx="7937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7">
            <a:extLst>
              <a:ext uri="{FF2B5EF4-FFF2-40B4-BE49-F238E27FC236}">
                <a16:creationId xmlns:a16="http://schemas.microsoft.com/office/drawing/2014/main" id="{4096E4A1-54A4-3A28-DA10-12C99437A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667000"/>
          <a:ext cx="7921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5" imgW="393529" imgH="241195" progId="Equation.3">
                  <p:embed/>
                </p:oleObj>
              </mc:Choice>
              <mc:Fallback>
                <p:oleObj name="公式" r:id="rId5" imgW="393529" imgH="241195" progId="Equation.3">
                  <p:embed/>
                  <p:pic>
                    <p:nvPicPr>
                      <p:cNvPr id="22533" name="Object 7">
                        <a:extLst>
                          <a:ext uri="{FF2B5EF4-FFF2-40B4-BE49-F238E27FC236}">
                            <a16:creationId xmlns:a16="http://schemas.microsoft.com/office/drawing/2014/main" id="{4096E4A1-54A4-3A28-DA10-12C99437A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67000"/>
                        <a:ext cx="7921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9">
            <a:extLst>
              <a:ext uri="{FF2B5EF4-FFF2-40B4-BE49-F238E27FC236}">
                <a16:creationId xmlns:a16="http://schemas.microsoft.com/office/drawing/2014/main" id="{2C63370A-0404-5CB7-3F4E-BA8AB1CB3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127375"/>
          <a:ext cx="13668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7" imgW="596641" imgH="177723" progId="Equation.3">
                  <p:embed/>
                </p:oleObj>
              </mc:Choice>
              <mc:Fallback>
                <p:oleObj name="公式" r:id="rId7" imgW="596641" imgH="177723" progId="Equation.3">
                  <p:embed/>
                  <p:pic>
                    <p:nvPicPr>
                      <p:cNvPr id="22534" name="Object 9">
                        <a:extLst>
                          <a:ext uri="{FF2B5EF4-FFF2-40B4-BE49-F238E27FC236}">
                            <a16:creationId xmlns:a16="http://schemas.microsoft.com/office/drawing/2014/main" id="{2C63370A-0404-5CB7-3F4E-BA8AB1CB3F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27375"/>
                        <a:ext cx="13668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1">
            <a:extLst>
              <a:ext uri="{FF2B5EF4-FFF2-40B4-BE49-F238E27FC236}">
                <a16:creationId xmlns:a16="http://schemas.microsoft.com/office/drawing/2014/main" id="{60C87A5B-4C41-258D-3F79-61CEE01A2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768600"/>
          <a:ext cx="2447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9" imgW="1320800" imgH="228600" progId="Equation.3">
                  <p:embed/>
                </p:oleObj>
              </mc:Choice>
              <mc:Fallback>
                <p:oleObj name="公式" r:id="rId9" imgW="1320800" imgH="228600" progId="Equation.3">
                  <p:embed/>
                  <p:pic>
                    <p:nvPicPr>
                      <p:cNvPr id="22535" name="Object 11">
                        <a:extLst>
                          <a:ext uri="{FF2B5EF4-FFF2-40B4-BE49-F238E27FC236}">
                            <a16:creationId xmlns:a16="http://schemas.microsoft.com/office/drawing/2014/main" id="{60C87A5B-4C41-258D-3F79-61CEE01A2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68600"/>
                        <a:ext cx="2447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3">
            <a:extLst>
              <a:ext uri="{FF2B5EF4-FFF2-40B4-BE49-F238E27FC236}">
                <a16:creationId xmlns:a16="http://schemas.microsoft.com/office/drawing/2014/main" id="{98F472C9-70DA-1BC5-5CE8-090C3C63A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2708275"/>
          <a:ext cx="2016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11" imgW="977900" imgH="228600" progId="Equation.3">
                  <p:embed/>
                </p:oleObj>
              </mc:Choice>
              <mc:Fallback>
                <p:oleObj name="公式" r:id="rId11" imgW="977900" imgH="228600" progId="Equation.3">
                  <p:embed/>
                  <p:pic>
                    <p:nvPicPr>
                      <p:cNvPr id="22536" name="Object 13">
                        <a:extLst>
                          <a:ext uri="{FF2B5EF4-FFF2-40B4-BE49-F238E27FC236}">
                            <a16:creationId xmlns:a16="http://schemas.microsoft.com/office/drawing/2014/main" id="{98F472C9-70DA-1BC5-5CE8-090C3C63A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708275"/>
                        <a:ext cx="2016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4298603-61EF-70EB-2A74-B74130C1AE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52400"/>
            <a:ext cx="7793037" cy="884238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横侧向特征值和特征向量求取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C7DEBBF-3DA8-A751-BE42-E390365C44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&gt;&gt; [v d]=eig(alate)</a:t>
            </a:r>
          </a:p>
          <a:p>
            <a:pPr eaLnBrk="1" hangingPunct="1"/>
            <a:r>
              <a:rPr lang="en-US" altLang="zh-CN" sz="2000"/>
              <a:t>v =</a:t>
            </a:r>
          </a:p>
          <a:p>
            <a:pPr eaLnBrk="1" hangingPunct="1"/>
            <a:r>
              <a:rPr lang="en-US" altLang="zh-CN" sz="2000"/>
              <a:t>        0            -0.0010             0.0335 + 0.1531i   0.0335 - 0.1531i  -0.0025          </a:t>
            </a:r>
          </a:p>
          <a:p>
            <a:pPr eaLnBrk="1" hangingPunct="1"/>
            <a:r>
              <a:rPr lang="en-US" altLang="zh-CN" sz="2000"/>
              <a:t>        0            -0.0278            -0.0230 + 0.0014i  -0.0230 - 0.0014i  -0.0380          </a:t>
            </a:r>
          </a:p>
          <a:p>
            <a:pPr eaLnBrk="1" hangingPunct="1"/>
            <a:r>
              <a:rPr lang="en-US" altLang="zh-CN" sz="2000"/>
              <a:t>   1.0000            -0.9995        -0.0463 - 0.1447i  -0.0463 + 0.1447i   0.0005          </a:t>
            </a:r>
          </a:p>
          <a:p>
            <a:pPr eaLnBrk="1" hangingPunct="1"/>
            <a:r>
              <a:rPr lang="en-US" altLang="zh-CN" sz="2000"/>
              <a:t>        0             0.0005            -0.0320 - 0.1421i  -0.0320 + 0.1421i   0.9992          </a:t>
            </a:r>
          </a:p>
          <a:p>
            <a:pPr eaLnBrk="1" hangingPunct="1"/>
            <a:r>
              <a:rPr lang="en-US" altLang="zh-CN" sz="2000"/>
              <a:t>        0            -0.0117             0.9647                   0.9647                  -0.0118          </a:t>
            </a:r>
          </a:p>
          <a:p>
            <a:pPr eaLnBrk="1" hangingPunct="1"/>
            <a:r>
              <a:rPr lang="en-US" altLang="zh-CN" sz="2000"/>
              <a:t>d =</a:t>
            </a:r>
          </a:p>
          <a:p>
            <a:pPr eaLnBrk="1" hangingPunct="1"/>
            <a:r>
              <a:rPr lang="en-US" altLang="zh-CN" sz="2000"/>
              <a:t>        0                  0                  0                            0                  0          </a:t>
            </a:r>
          </a:p>
          <a:p>
            <a:pPr eaLnBrk="1" hangingPunct="1"/>
            <a:r>
              <a:rPr lang="en-US" altLang="zh-CN" sz="2000"/>
              <a:t>        0             0.0117              0                            0                  0          </a:t>
            </a:r>
          </a:p>
          <a:p>
            <a:pPr eaLnBrk="1" hangingPunct="1"/>
            <a:r>
              <a:rPr lang="en-US" altLang="zh-CN" sz="2000"/>
              <a:t>        0                  0            -1.9377 + 6.0626i        0                  0          </a:t>
            </a:r>
          </a:p>
          <a:p>
            <a:pPr eaLnBrk="1" hangingPunct="1"/>
            <a:r>
              <a:rPr lang="en-US" altLang="zh-CN" sz="2000"/>
              <a:t>        0                  0                  0            -1.9377 - 6.0626i         0          </a:t>
            </a:r>
          </a:p>
          <a:p>
            <a:pPr eaLnBrk="1" hangingPunct="1"/>
            <a:r>
              <a:rPr lang="en-US" altLang="zh-CN" sz="2000"/>
              <a:t>        0                  0                  0                              0            -26.2489 </a:t>
            </a:r>
            <a:endParaRPr lang="zh-CN" altLang="en-US" sz="2000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09E794E9-55D0-65FD-00A5-74520C50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0" y="2147888"/>
            <a:ext cx="9906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0" lang="en-US" altLang="zh-CN" sz="2000">
                <a:latin typeface="宋体" panose="02010600030101010101" pitchFamily="2" charset="-122"/>
              </a:rPr>
              <a:t>beta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0" lang="en-US" altLang="zh-CN" sz="2000">
                <a:latin typeface="宋体" panose="02010600030101010101" pitchFamily="2" charset="-122"/>
              </a:rPr>
              <a:t>phi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0" lang="en-US" altLang="zh-CN" sz="2000">
                <a:latin typeface="宋体" panose="02010600030101010101" pitchFamily="2" charset="-122"/>
              </a:rPr>
              <a:t>psi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0" lang="en-US" altLang="zh-CN" sz="2000">
                <a:latin typeface="宋体" panose="02010600030101010101" pitchFamily="2" charset="-122"/>
              </a:rPr>
              <a:t>P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0" lang="en-US" altLang="zh-CN" sz="2000">
                <a:latin typeface="宋体" panose="02010600030101010101" pitchFamily="2" charset="-122"/>
              </a:rPr>
              <a:t>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3FAB61A-7A58-5E75-F159-4CAB47768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配平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57E254-5F9C-23BE-807B-FA49B0726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无人机的稳定状态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假设无人机重量保持恒定，飞行稳定状态定义为所有线速度和角速度分量为常值，所有线加速度和角加速度分量为零。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位置方程没有耦合到运动方程中，即</a:t>
            </a:r>
            <a:r>
              <a:rPr lang="en-US" altLang="zh-CN" sz="2400"/>
              <a:t>X Y Z</a:t>
            </a:r>
            <a:r>
              <a:rPr lang="zh-CN" altLang="en-US" sz="2400"/>
              <a:t>状态量不考虑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平飞、爬升、下滑、固定坡度转弯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平直飞为例：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1)</a:t>
            </a:r>
            <a:r>
              <a:rPr lang="zh-CN" altLang="en-US" sz="2000"/>
              <a:t>横侧向所有状态量、输入量及其变换率为</a:t>
            </a:r>
            <a:r>
              <a:rPr lang="en-US" altLang="zh-CN" sz="2000"/>
              <a:t>0</a:t>
            </a:r>
            <a:r>
              <a:rPr lang="zh-CN" altLang="en-US" sz="2000"/>
              <a:t>；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2)</a:t>
            </a:r>
            <a:r>
              <a:rPr lang="zh-CN" altLang="en-US" sz="2000"/>
              <a:t>纵向线加速度、角加速度为零，高度、速度、迎角、俯仰角固定；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3)</a:t>
            </a:r>
            <a:r>
              <a:rPr lang="zh-CN" altLang="en-US" sz="2000"/>
              <a:t>输入量升降舵、油门固定。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EE874B6-4B71-11B4-8AD6-EAA9C6AA6A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52400"/>
            <a:ext cx="7793037" cy="884238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开环系统特征向量的幅值分析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267B1F8-5E4D-0F9A-C188-673C2CE83D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 sz="2400"/>
              <a:t>特征向量的幅值，显示状态量与各模态的耦合情况。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zh-CN" altLang="en-US" sz="2400"/>
              <a:t>侧滑运动中荷兰滚模态影响最大。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zh-CN" altLang="en-US" sz="2400"/>
              <a:t>滚转运动受滚转模态的影响较荷兰滚模态大。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zh-CN" altLang="en-US" sz="2400"/>
              <a:t>滚转角速率受滚转模态支配。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zh-CN" altLang="en-US" sz="2400"/>
              <a:t>偏航角速率受荷兰滚模态支配。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zh-CN" altLang="en-US" sz="2400"/>
              <a:t>偏航角运动受荷兰滚模态和螺旋模态的影响较大。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zh-CN" sz="1800"/>
              <a:t>&gt;&gt; abs(V)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     0       0.0010    0.1567    0.1567    0.0025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     0       0.0278    0.0230    0.0230    0.0380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1.0000    0.9995    0.1519    0.1519    0.0005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     0        0.0005    0.1457    0.1457    0.9992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     0        0.0117    0.9647    0.9647    0.0118</a:t>
            </a:r>
            <a:endParaRPr lang="zh-CN" altLang="en-US" sz="1800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C2496BA-BB44-4FB8-77BD-8F87BABC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221163"/>
            <a:ext cx="9906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anose="02010600030101010101" pitchFamily="2" charset="-122"/>
              </a:rPr>
              <a:t>beta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anose="02010600030101010101" pitchFamily="2" charset="-122"/>
              </a:rPr>
              <a:t>phi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anose="02010600030101010101" pitchFamily="2" charset="-122"/>
              </a:rPr>
              <a:t>psi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anose="02010600030101010101" pitchFamily="2" charset="-122"/>
              </a:rPr>
              <a:t>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1B4C765-65C6-8B2D-B83B-199047A8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805488"/>
            <a:ext cx="4465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anose="02010600030101010101" pitchFamily="2" charset="-122"/>
              </a:rPr>
              <a:t>Heading  spiral  Dutch-roll   roll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9CFF0FC-638E-CD15-D2AD-18714CE6A5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52400"/>
            <a:ext cx="7793037" cy="884238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特征向量幅值分析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C657F7-6AA6-58C9-E533-3E931B6EEA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 sz="2400"/>
              <a:t>        衡量了输入向量与第</a:t>
            </a:r>
            <a:r>
              <a:rPr lang="en-US" altLang="zh-CN" sz="2400"/>
              <a:t>i</a:t>
            </a:r>
            <a:r>
              <a:rPr lang="zh-CN" altLang="en-US" sz="2400"/>
              <a:t>个模态的耦合程度。若   ＝</a:t>
            </a:r>
            <a:r>
              <a:rPr lang="en-US" altLang="zh-CN" sz="2400"/>
              <a:t>0</a:t>
            </a:r>
            <a:r>
              <a:rPr lang="zh-CN" altLang="en-US" sz="2400"/>
              <a:t>时，则表明对应的输入不会引起第</a:t>
            </a:r>
            <a:r>
              <a:rPr lang="en-US" altLang="zh-CN" sz="2400"/>
              <a:t>i</a:t>
            </a:r>
            <a:r>
              <a:rPr lang="zh-CN" altLang="en-US" sz="2400"/>
              <a:t>个模态的响应。 </a:t>
            </a:r>
          </a:p>
          <a:p>
            <a:pPr lvl="1" algn="just" eaLnBrk="1" hangingPunct="1"/>
            <a:r>
              <a:rPr lang="zh-CN" altLang="en-US" sz="2400"/>
              <a:t>可以看出方向舵对荷兰滚的影响较大；而副翼对滚转模态的影响较大。</a:t>
            </a:r>
          </a:p>
          <a:p>
            <a:pPr eaLnBrk="1" hangingPunct="1"/>
            <a:r>
              <a:rPr lang="en-US" altLang="zh-CN" sz="2800"/>
              <a:t>&gt;&gt; abs(inv(v)*blate)'</a:t>
            </a:r>
          </a:p>
          <a:p>
            <a:pPr eaLnBrk="1" hangingPunct="1"/>
            <a:r>
              <a:rPr lang="en-US" altLang="zh-CN" sz="2800"/>
              <a:t>3.3996    3.4022    0.0291    0.0291    2.5204</a:t>
            </a:r>
          </a:p>
          <a:p>
            <a:pPr eaLnBrk="1" hangingPunct="1"/>
            <a:r>
              <a:rPr lang="en-US" altLang="zh-CN" sz="2800"/>
              <a:t> 0.4054    0.4101    0.1668    0.1668    0.1005</a:t>
            </a:r>
            <a:endParaRPr lang="zh-CN" altLang="en-US" sz="280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6F7C015D-9DF0-B63F-09C3-EBD32B9B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860800"/>
            <a:ext cx="99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宋体" panose="02010600030101010101" pitchFamily="2" charset="-122"/>
              </a:rPr>
              <a:t>Ail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宋体" panose="02010600030101010101" pitchFamily="2" charset="-122"/>
              </a:rPr>
              <a:t>rud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36EBB0E-B08F-CEB8-16F0-50C7257E4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868863"/>
            <a:ext cx="6408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宋体" panose="02010600030101010101" pitchFamily="2" charset="-122"/>
              </a:rPr>
              <a:t>Heading  spiral    Dutch-roll     roll </a:t>
            </a:r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509F6232-EB74-910F-47DB-6D36FDC3D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kumimoji="0" lang="zh-CN" altLang="en-US" sz="2400" b="0">
              <a:latin typeface="宋体" panose="02010600030101010101" pitchFamily="2" charset="-122"/>
            </a:endParaRPr>
          </a:p>
        </p:txBody>
      </p:sp>
      <p:graphicFrame>
        <p:nvGraphicFramePr>
          <p:cNvPr id="25607" name="Object 8">
            <a:extLst>
              <a:ext uri="{FF2B5EF4-FFF2-40B4-BE49-F238E27FC236}">
                <a16:creationId xmlns:a16="http://schemas.microsoft.com/office/drawing/2014/main" id="{E608EA5E-1CFF-2477-18E6-CF7544956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49275"/>
          <a:ext cx="5540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3" imgW="279279" imgH="203112" progId="Equation.3">
                  <p:embed/>
                </p:oleObj>
              </mc:Choice>
              <mc:Fallback>
                <p:oleObj name="公式" r:id="rId3" imgW="279279" imgH="203112" progId="Equation.3">
                  <p:embed/>
                  <p:pic>
                    <p:nvPicPr>
                      <p:cNvPr id="25607" name="Object 8">
                        <a:extLst>
                          <a:ext uri="{FF2B5EF4-FFF2-40B4-BE49-F238E27FC236}">
                            <a16:creationId xmlns:a16="http://schemas.microsoft.com/office/drawing/2014/main" id="{E608EA5E-1CFF-2477-18E6-CF7544956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9275"/>
                        <a:ext cx="55403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9">
            <a:extLst>
              <a:ext uri="{FF2B5EF4-FFF2-40B4-BE49-F238E27FC236}">
                <a16:creationId xmlns:a16="http://schemas.microsoft.com/office/drawing/2014/main" id="{1B4DDF87-9916-2A4B-53AE-430E12072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5762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25608" name="Object 9">
                        <a:extLst>
                          <a:ext uri="{FF2B5EF4-FFF2-40B4-BE49-F238E27FC236}">
                            <a16:creationId xmlns:a16="http://schemas.microsoft.com/office/drawing/2014/main" id="{1B4DDF87-9916-2A4B-53AE-430E12072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5762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">
            <a:extLst>
              <a:ext uri="{FF2B5EF4-FFF2-40B4-BE49-F238E27FC236}">
                <a16:creationId xmlns:a16="http://schemas.microsoft.com/office/drawing/2014/main" id="{9F884EEA-F897-5EEF-0C29-FA569D6F2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1477963"/>
          <a:ext cx="5762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7" imgW="279279" imgH="241195" progId="Equation.3">
                  <p:embed/>
                </p:oleObj>
              </mc:Choice>
              <mc:Fallback>
                <p:oleObj name="公式" r:id="rId7" imgW="279279" imgH="241195" progId="Equation.3">
                  <p:embed/>
                  <p:pic>
                    <p:nvPicPr>
                      <p:cNvPr id="25609" name="Object 10">
                        <a:extLst>
                          <a:ext uri="{FF2B5EF4-FFF2-40B4-BE49-F238E27FC236}">
                            <a16:creationId xmlns:a16="http://schemas.microsoft.com/office/drawing/2014/main" id="{9F884EEA-F897-5EEF-0C29-FA569D6F2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477963"/>
                        <a:ext cx="5762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23DABF1-033B-43C6-9CFE-78A36A3E99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飞机方程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4121748-2629-4B51-8BE0-DF3007B159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68425"/>
            <a:ext cx="8820150" cy="5300663"/>
          </a:xfrm>
        </p:spPr>
        <p:txBody>
          <a:bodyPr/>
          <a:lstStyle/>
          <a:p>
            <a:pPr eaLnBrk="1" hangingPunct="1"/>
            <a:r>
              <a:rPr lang="zh-CN" altLang="en-US" sz="2800" b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飞机是多输入多输出系统，可用状态方程描述，去掉</a:t>
            </a:r>
            <a:r>
              <a:rPr lang="zh-CN" altLang="en-US" sz="2800" b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  <a:sym typeface="Symbol" panose="05050102010706020507" pitchFamily="18" charset="2"/>
              </a:rPr>
              <a:t></a:t>
            </a:r>
          </a:p>
          <a:p>
            <a:pPr eaLnBrk="1" hangingPunct="1"/>
            <a:r>
              <a:rPr lang="zh-CN" altLang="en-US" sz="2800" b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纵向状态方程</a:t>
            </a:r>
          </a:p>
          <a:p>
            <a:pPr eaLnBrk="1" hangingPunct="1"/>
            <a:endParaRPr lang="zh-CN" altLang="en-US" sz="2800" b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eaLnBrk="1" hangingPunct="1"/>
            <a:endParaRPr lang="zh-CN" altLang="en-US" sz="2800" b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eaLnBrk="1" hangingPunct="1"/>
            <a:endParaRPr lang="zh-CN" altLang="en-US" sz="2800" b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b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横侧向状态方程</a:t>
            </a:r>
            <a:endParaRPr lang="en-US" altLang="zh-CN" sz="2800" b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eaLnBrk="1" hangingPunct="1"/>
            <a:endParaRPr lang="en-US" altLang="zh-CN" sz="2800" b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eaLnBrk="1" hangingPunct="1"/>
            <a:endParaRPr lang="en-US" altLang="zh-CN" sz="2800" b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eaLnBrk="1" hangingPunct="1"/>
            <a:endParaRPr lang="en-US" altLang="zh-CN" sz="2800" b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b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可以直接用状态方程，不必从传递函数导出</a:t>
            </a:r>
            <a:endParaRPr lang="en-US" altLang="zh-CN" sz="2800" b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254272F-1749-1C48-B70E-7FF6DB45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FEE903C5-1AB8-C3F1-ECEC-116DC90B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26630" name="Rectangle 9">
            <a:extLst>
              <a:ext uri="{FF2B5EF4-FFF2-40B4-BE49-F238E27FC236}">
                <a16:creationId xmlns:a16="http://schemas.microsoft.com/office/drawing/2014/main" id="{C38D699F-CF47-C4F3-E383-B1787299D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26631" name="Rectangle 11">
            <a:extLst>
              <a:ext uri="{FF2B5EF4-FFF2-40B4-BE49-F238E27FC236}">
                <a16:creationId xmlns:a16="http://schemas.microsoft.com/office/drawing/2014/main" id="{4390750C-2A43-635A-8781-711858F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26632" name="Rectangle 13">
            <a:extLst>
              <a:ext uri="{FF2B5EF4-FFF2-40B4-BE49-F238E27FC236}">
                <a16:creationId xmlns:a16="http://schemas.microsoft.com/office/drawing/2014/main" id="{BBB7D073-315D-D65D-EEB0-10164D5C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0">
              <a:latin typeface="Verdana" panose="020B0604030504040204" pitchFamily="34" charset="0"/>
            </a:endParaRPr>
          </a:p>
        </p:txBody>
      </p:sp>
      <p:graphicFrame>
        <p:nvGraphicFramePr>
          <p:cNvPr id="26633" name="Object 14">
            <a:extLst>
              <a:ext uri="{FF2B5EF4-FFF2-40B4-BE49-F238E27FC236}">
                <a16:creationId xmlns:a16="http://schemas.microsoft.com/office/drawing/2014/main" id="{A0C7A975-B27D-6DE5-F82D-56C428A4F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398963"/>
          <a:ext cx="626427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5461000" imgH="1473200" progId="Equation.DSMT4">
                  <p:embed/>
                </p:oleObj>
              </mc:Choice>
              <mc:Fallback>
                <p:oleObj name="Equation" r:id="rId3" imgW="5461000" imgH="1473200" progId="Equation.DSMT4">
                  <p:embed/>
                  <p:pic>
                    <p:nvPicPr>
                      <p:cNvPr id="26633" name="Object 14">
                        <a:extLst>
                          <a:ext uri="{FF2B5EF4-FFF2-40B4-BE49-F238E27FC236}">
                            <a16:creationId xmlns:a16="http://schemas.microsoft.com/office/drawing/2014/main" id="{A0C7A975-B27D-6DE5-F82D-56C428A4F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98963"/>
                        <a:ext cx="6264275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6">
            <a:extLst>
              <a:ext uri="{FF2B5EF4-FFF2-40B4-BE49-F238E27FC236}">
                <a16:creationId xmlns:a16="http://schemas.microsoft.com/office/drawing/2014/main" id="{1FBECD7D-65C9-FC84-7E84-9D3AC6D12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1919288"/>
          <a:ext cx="4681537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4216400" imgH="2006600" progId="Equation.DSMT4">
                  <p:embed/>
                </p:oleObj>
              </mc:Choice>
              <mc:Fallback>
                <p:oleObj name="Equation" r:id="rId5" imgW="4216400" imgH="2006600" progId="Equation.DSMT4">
                  <p:embed/>
                  <p:pic>
                    <p:nvPicPr>
                      <p:cNvPr id="26634" name="Object 16">
                        <a:extLst>
                          <a:ext uri="{FF2B5EF4-FFF2-40B4-BE49-F238E27FC236}">
                            <a16:creationId xmlns:a16="http://schemas.microsoft.com/office/drawing/2014/main" id="{1FBECD7D-65C9-FC84-7E84-9D3AC6D12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19288"/>
                        <a:ext cx="4681537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8">
            <a:extLst>
              <a:ext uri="{FF2B5EF4-FFF2-40B4-BE49-F238E27FC236}">
                <a16:creationId xmlns:a16="http://schemas.microsoft.com/office/drawing/2014/main" id="{9C5E2F1F-1D21-A065-FDD5-3129E9E8E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445125"/>
          <a:ext cx="16557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1346200" imgH="431800" progId="Equation.DSMT4">
                  <p:embed/>
                </p:oleObj>
              </mc:Choice>
              <mc:Fallback>
                <p:oleObj name="Equation" r:id="rId7" imgW="1346200" imgH="431800" progId="Equation.DSMT4">
                  <p:embed/>
                  <p:pic>
                    <p:nvPicPr>
                      <p:cNvPr id="26635" name="Object 18">
                        <a:extLst>
                          <a:ext uri="{FF2B5EF4-FFF2-40B4-BE49-F238E27FC236}">
                            <a16:creationId xmlns:a16="http://schemas.microsoft.com/office/drawing/2014/main" id="{9C5E2F1F-1D21-A065-FDD5-3129E9E8EE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445125"/>
                        <a:ext cx="16557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20">
            <a:extLst>
              <a:ext uri="{FF2B5EF4-FFF2-40B4-BE49-F238E27FC236}">
                <a16:creationId xmlns:a16="http://schemas.microsoft.com/office/drawing/2014/main" id="{0B308DAB-0CC4-4A05-92CE-74FFDEA8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84763"/>
            <a:ext cx="865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式中：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BF53E88-BD13-AEA4-2067-33FCCF187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基本气动参数分析</a:t>
            </a: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BBB7AFC-E33E-4F76-FC10-CDFDC5AF5F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8888" y="1341438"/>
            <a:ext cx="5689600" cy="4802187"/>
          </a:xfrm>
        </p:spPr>
        <p:txBody>
          <a:bodyPr/>
          <a:lstStyle/>
          <a:p>
            <a:pPr eaLnBrk="1" hangingPunct="1"/>
            <a:r>
              <a:rPr lang="zh-CN" altLang="en-US" sz="2800"/>
              <a:t>升阻比曲线</a:t>
            </a:r>
          </a:p>
          <a:p>
            <a:pPr lvl="1" eaLnBrk="1" hangingPunct="1"/>
            <a:r>
              <a:rPr lang="en-US" altLang="zh-CN" sz="2400">
                <a:solidFill>
                  <a:schemeClr val="folHlink"/>
                </a:solidFill>
              </a:rPr>
              <a:t>—</a:t>
            </a:r>
            <a:r>
              <a:rPr lang="zh-CN" altLang="en-US" sz="2400">
                <a:solidFill>
                  <a:schemeClr val="folHlink"/>
                </a:solidFill>
              </a:rPr>
              <a:t>最大升阻比</a:t>
            </a:r>
            <a:r>
              <a:rPr lang="en-US" altLang="zh-CN" sz="2400">
                <a:solidFill>
                  <a:schemeClr val="folHlink"/>
                </a:solidFill>
              </a:rPr>
              <a:t>12</a:t>
            </a:r>
            <a:r>
              <a:rPr lang="zh-CN" altLang="en-US" sz="2400">
                <a:solidFill>
                  <a:schemeClr val="folHlink"/>
                </a:solidFill>
              </a:rPr>
              <a:t>，最大升阻比迎角</a:t>
            </a:r>
            <a:r>
              <a:rPr lang="en-US" altLang="zh-CN" sz="2400">
                <a:solidFill>
                  <a:schemeClr val="folHlink"/>
                </a:solidFill>
              </a:rPr>
              <a:t>4</a:t>
            </a:r>
            <a:endParaRPr lang="en-US" altLang="zh-CN" sz="2400"/>
          </a:p>
          <a:p>
            <a:pPr lvl="1" eaLnBrk="1" hangingPunct="1"/>
            <a:r>
              <a:rPr lang="en-US" altLang="zh-CN" sz="2400">
                <a:solidFill>
                  <a:schemeClr val="folHlink"/>
                </a:solidFill>
              </a:rPr>
              <a:t>—</a:t>
            </a:r>
            <a:r>
              <a:rPr lang="zh-CN" altLang="en-US" sz="2400">
                <a:solidFill>
                  <a:schemeClr val="folHlink"/>
                </a:solidFill>
              </a:rPr>
              <a:t>最大升阻比迎角前端</a:t>
            </a:r>
            <a:endParaRPr lang="zh-CN" altLang="en-US" sz="2400"/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F28671E4-0042-9A19-0B17-61748AB3AEA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2852738"/>
          <a:ext cx="7777163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图表" r:id="rId3" imgW="4972241" imgH="2400246" progId="Excel.Chart.8">
                  <p:embed/>
                </p:oleObj>
              </mc:Choice>
              <mc:Fallback>
                <p:oleObj name="图表" r:id="rId3" imgW="4972241" imgH="2400246" progId="Excel.Chart.8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F28671E4-0042-9A19-0B17-61748AB3A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7777163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D2D4C15-EC56-660D-E5A8-DFF722A7F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静态操稳性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7607BA3-97A1-8C5E-0D03-8142F4997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纵向静稳定性（俯仰通道）：</a:t>
            </a:r>
          </a:p>
          <a:p>
            <a:pPr lvl="1" eaLnBrk="1" hangingPunct="1"/>
            <a:r>
              <a:rPr lang="en-US" altLang="zh-CN"/>
              <a:t>Cm_α&lt;0</a:t>
            </a:r>
          </a:p>
          <a:p>
            <a:pPr lvl="1" eaLnBrk="1" hangingPunct="1"/>
            <a:r>
              <a:rPr lang="zh-CN" altLang="en-US"/>
              <a:t>质心和焦点的距离为纵向静稳定度</a:t>
            </a:r>
          </a:p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横向静稳定性（滚转通道）：</a:t>
            </a:r>
          </a:p>
          <a:p>
            <a:pPr lvl="1" eaLnBrk="1" hangingPunct="1"/>
            <a:r>
              <a:rPr lang="en-US" altLang="zh-CN"/>
              <a:t>Cl_β&lt;0</a:t>
            </a:r>
            <a:endParaRPr lang="zh-CN" altLang="en-US"/>
          </a:p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航向静稳定性（偏航通道）：</a:t>
            </a:r>
          </a:p>
          <a:p>
            <a:pPr lvl="1" eaLnBrk="1" hangingPunct="1"/>
            <a:r>
              <a:rPr lang="en-US" altLang="zh-CN"/>
              <a:t>Cn_β&gt;0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D2647BE-024B-4417-3707-0583813BB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静态操稳性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A78822C-2E2F-3D0C-C60B-289F4491F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升降舵操纵性：</a:t>
            </a:r>
          </a:p>
          <a:p>
            <a:pPr lvl="1" eaLnBrk="1" hangingPunct="1"/>
            <a:r>
              <a:rPr lang="en-US" altLang="zh-CN"/>
              <a:t>Cm_ele&lt;0            Cm_α</a:t>
            </a:r>
          </a:p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副翼操纵性：</a:t>
            </a:r>
          </a:p>
          <a:p>
            <a:pPr lvl="1" eaLnBrk="1" hangingPunct="1"/>
            <a:r>
              <a:rPr lang="en-US" altLang="zh-CN"/>
              <a:t>Cl_ail&lt;0              Cl_β</a:t>
            </a:r>
          </a:p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方向舵操纵性：</a:t>
            </a:r>
          </a:p>
          <a:p>
            <a:pPr lvl="1" eaLnBrk="1" hangingPunct="1"/>
            <a:r>
              <a:rPr lang="en-US" altLang="zh-CN"/>
              <a:t>Cn_rud&lt;0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BBF4B8F-70E8-B7B0-82D3-DBD8641D8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动态稳定性</a:t>
            </a:r>
            <a:r>
              <a:rPr lang="en-US" altLang="zh-CN"/>
              <a:t>-</a:t>
            </a:r>
            <a:r>
              <a:rPr lang="zh-CN" altLang="en-US"/>
              <a:t>模态特性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1910669-000C-AD3D-76DE-C1BC238E1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纵向稳定性：</a:t>
            </a:r>
          </a:p>
          <a:p>
            <a:pPr lvl="1" eaLnBrk="1" hangingPunct="1"/>
            <a:r>
              <a:rPr lang="zh-CN" altLang="en-US"/>
              <a:t>短周期模态           阻尼、频率</a:t>
            </a:r>
          </a:p>
          <a:p>
            <a:pPr lvl="1" eaLnBrk="1" hangingPunct="1"/>
            <a:r>
              <a:rPr lang="zh-CN" altLang="en-US"/>
              <a:t>长周期模态           阻尼、频率</a:t>
            </a:r>
          </a:p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横侧向稳定性：</a:t>
            </a:r>
          </a:p>
          <a:p>
            <a:pPr lvl="1" eaLnBrk="1" hangingPunct="1"/>
            <a:r>
              <a:rPr lang="zh-CN" altLang="en-US"/>
              <a:t>滚转模态              响应时间</a:t>
            </a:r>
          </a:p>
          <a:p>
            <a:pPr lvl="1" eaLnBrk="1" hangingPunct="1"/>
            <a:r>
              <a:rPr lang="zh-CN" altLang="en-US"/>
              <a:t>荷兰滚模态          阻尼、频率</a:t>
            </a:r>
          </a:p>
          <a:p>
            <a:pPr lvl="1" eaLnBrk="1" hangingPunct="1"/>
            <a:r>
              <a:rPr lang="zh-CN" altLang="en-US"/>
              <a:t>螺旋模态              响应时间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C86DDD9-0074-9124-7F77-9F303EA70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配平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DA7C9A4-DAE6-DBBF-3F02-F54E463D5A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57338"/>
            <a:ext cx="7991475" cy="48021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配平</a:t>
            </a:r>
          </a:p>
          <a:p>
            <a:pPr lvl="1" eaLnBrk="1" hangingPunct="1"/>
            <a:r>
              <a:rPr lang="zh-CN" altLang="en-US" sz="2800"/>
              <a:t>根据飞行稳定状态的约束，求解配平状态。</a:t>
            </a:r>
          </a:p>
          <a:p>
            <a:pPr lvl="1" eaLnBrk="1" hangingPunct="1"/>
            <a:r>
              <a:rPr lang="zh-CN" altLang="en-US" sz="2800"/>
              <a:t>高度</a:t>
            </a:r>
            <a:r>
              <a:rPr lang="en-US" altLang="zh-CN" sz="2800"/>
              <a:t>/</a:t>
            </a:r>
            <a:r>
              <a:rPr lang="zh-CN" altLang="en-US" sz="2800"/>
              <a:t>空速确定迎角、推力、升降舵</a:t>
            </a:r>
          </a:p>
        </p:txBody>
      </p:sp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32F4A518-2E04-DEE8-C598-85ADFFBFB07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3465513"/>
          <a:ext cx="439261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2748282" imgH="517228" progId="Visio.Drawing.11">
                  <p:embed/>
                </p:oleObj>
              </mc:Choice>
              <mc:Fallback>
                <p:oleObj name="Visio" r:id="rId3" imgW="2748282" imgH="517228" progId="Visio.Drawing.11">
                  <p:embed/>
                  <p:pic>
                    <p:nvPicPr>
                      <p:cNvPr id="7172" name="Object 6">
                        <a:extLst>
                          <a:ext uri="{FF2B5EF4-FFF2-40B4-BE49-F238E27FC236}">
                            <a16:creationId xmlns:a16="http://schemas.microsoft.com/office/drawing/2014/main" id="{32F4A518-2E04-DEE8-C598-85ADFFBFB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65513"/>
                        <a:ext cx="439261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>
            <a:extLst>
              <a:ext uri="{FF2B5EF4-FFF2-40B4-BE49-F238E27FC236}">
                <a16:creationId xmlns:a16="http://schemas.microsoft.com/office/drawing/2014/main" id="{8CA8042B-5ED6-24E8-ADB3-4041F1D9B26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4437063"/>
          <a:ext cx="43926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5" imgW="2559147" imgH="475918" progId="Visio.Drawing.11">
                  <p:embed/>
                </p:oleObj>
              </mc:Choice>
              <mc:Fallback>
                <p:oleObj name="Visio" r:id="rId5" imgW="2559147" imgH="475918" progId="Visio.Drawing.11">
                  <p:embed/>
                  <p:pic>
                    <p:nvPicPr>
                      <p:cNvPr id="7173" name="Object 7">
                        <a:extLst>
                          <a:ext uri="{FF2B5EF4-FFF2-40B4-BE49-F238E27FC236}">
                            <a16:creationId xmlns:a16="http://schemas.microsoft.com/office/drawing/2014/main" id="{8CA8042B-5ED6-24E8-ADB3-4041F1D9B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43926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9">
            <a:extLst>
              <a:ext uri="{FF2B5EF4-FFF2-40B4-BE49-F238E27FC236}">
                <a16:creationId xmlns:a16="http://schemas.microsoft.com/office/drawing/2014/main" id="{D9754B85-CBDD-8BBA-AE65-F6FB4ED3B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508625"/>
          <a:ext cx="45354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7" imgW="2728464" imgH="481512" progId="Visio.Drawing.11">
                  <p:embed/>
                </p:oleObj>
              </mc:Choice>
              <mc:Fallback>
                <p:oleObj name="Visio" r:id="rId7" imgW="2728464" imgH="481512" progId="Visio.Drawing.11">
                  <p:embed/>
                  <p:pic>
                    <p:nvPicPr>
                      <p:cNvPr id="7174" name="Object 9">
                        <a:extLst>
                          <a:ext uri="{FF2B5EF4-FFF2-40B4-BE49-F238E27FC236}">
                            <a16:creationId xmlns:a16="http://schemas.microsoft.com/office/drawing/2014/main" id="{D9754B85-CBDD-8BBA-AE65-F6FB4ED3B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08625"/>
                        <a:ext cx="45354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54571C3-3E71-7299-01AF-EB99CCFD3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Matlab</a:t>
            </a:r>
            <a:r>
              <a:rPr lang="zh-CN" altLang="en-US"/>
              <a:t>线性化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EBD8AD46-28FA-3A69-0D01-DD771A5B4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无人机对象</a:t>
            </a: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58B59B03-0636-F21B-3574-4AB4875D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532765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>
            <a:extLst>
              <a:ext uri="{FF2B5EF4-FFF2-40B4-BE49-F238E27FC236}">
                <a16:creationId xmlns:a16="http://schemas.microsoft.com/office/drawing/2014/main" id="{88D91E02-9C4A-A1FB-5AC3-DA6C7DB2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412875"/>
            <a:ext cx="45815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F2BC08-4C40-5269-AA0B-5DA31A697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纵向状态阵的特征根</a:t>
            </a: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B01DD74-D2D5-7DDB-AE5E-BB4C74B6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522413"/>
            <a:ext cx="8305800" cy="5335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纵向有两个共轭复根，对应短周期模态和长周期模态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&gt;&gt; along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along =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-0.0713    1.9293   -9.8066    0.0000    0.0001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-0.0395   -4.4140   -0.0000    1.0000    0.0000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     0         0         0    1.0000         0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0.0429  -10.7991    0.0000   -3.5993   -0.0000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-0.0000  -22.2222   22.2222         0         0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/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&gt;&gt; damp(along) </a:t>
            </a:r>
            <a:endParaRPr lang="zh-CN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      Eigenvalue            Damping     Freq. (rad/s)                                                   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-4.03e+000 + 3.27e+000i     7.77e-001      5.19e+000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-4.03e+000 - 3.27e+000i     7.77e-001      5.19e+000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-1.31e-002 + 4.74e-001i     2.76e-002      4.74e-001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-1.31e-002 - 4.74e-001i     2.76e-002      4.74e-001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  5.85e-013                 -1.00e+000      5.85e-013 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9290E85-EB14-1828-30D9-9AF05CA94E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692150"/>
            <a:ext cx="8001000" cy="576263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66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关于模态的概念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7A461BF-7471-2CB6-BD77-6FD96677F1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9144000" cy="5400675"/>
          </a:xfrm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模态，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即运动的基本动态形式，是线性系统的固有特性。</a:t>
            </a:r>
          </a:p>
          <a:p>
            <a:pPr marL="469900" indent="-469900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线性系统中，</a:t>
            </a:r>
            <a:r>
              <a:rPr lang="zh-CN" altLang="en-US" sz="2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一个模态对应一个实根或一对共轭复根，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实根对应单调过程，复根对应振荡过程。同一个模态的扰动响应与跟踪响应的动态过程相同。</a:t>
            </a:r>
          </a:p>
          <a:p>
            <a:pPr marL="469900" indent="-469900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高阶系统有多个模态，各模态相互独立，总的运动是各模态的</a:t>
            </a:r>
            <a:r>
              <a:rPr lang="zh-CN" altLang="en-US" sz="2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线性叠加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marL="469900" indent="-469900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同一个模态各运动参数的幅值有固定的比例关系，各运动参数之间的相位差也是固定的，并以同一个频率，同一个衰减速率</a:t>
            </a:r>
            <a:r>
              <a:rPr lang="en-US" altLang="zh-CN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或增长速率</a:t>
            </a:r>
            <a:r>
              <a:rPr lang="en-US" altLang="zh-CN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运动。</a:t>
            </a:r>
          </a:p>
          <a:p>
            <a:pPr marL="469900" indent="-469900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不同的初始条件只影响各模态的系数大小，而不影晌同一模态中不同运动参数间的幅值比例关系。</a:t>
            </a:r>
          </a:p>
          <a:p>
            <a:pPr marL="469900" indent="-469900" eaLnBrk="1" hangingPunct="1">
              <a:lnSpc>
                <a:spcPct val="90000"/>
              </a:lnSpc>
            </a:pP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飞机的纵侧向运动都用模态的概念来描述，各个模态的数学描述对应着不同的飞行的基础物理运动。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C3BC497-9B36-E4B1-487B-9C83DA0A7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传递函数</a:t>
            </a:r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0A4B18D-5A64-618E-1268-C8EAB7B30A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22413"/>
            <a:ext cx="8280400" cy="4802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&gt;&gt; [num,den]=ss2tf(along,blong,clong(4,:),dlong(4,:),1);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&gt;&gt; printsys(num,den,'s')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num/den =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 -32.9429 s^4 - 143.8914 s^3 - 12.659 s^2 + 7.5522e-012 s + 1.7485e-017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 ------------------------------------------------------------------------------------------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  s^5 + 8.0846 s^4 + 27.3348 s^3 + 2.5175 s^2 + 6.0539 s - 3.5393e-012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&gt;&gt; 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A125003-11EA-0295-788C-9D93E7CA0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传递函数分解因式</a:t>
            </a: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48D4E9B-2A0C-4B78-AEFB-BBE163B083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22413"/>
            <a:ext cx="6335712" cy="4802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&gt;&gt;[num,den]=ss2tf(along,blong,clong(4,:),dlong(4,:),1);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&gt;&gt; [R P K]=residue(num,den)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R 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-16.2642 + 1.5027i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-16.2642 - 1.5027i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-0.2073 - 1.2485i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-0.2073 + 1.2485i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 0.0000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P 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-4.0292 + 3.2656i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-4.0292 - 3.2656i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-0.0131 + 0.4742i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-0.0131 - 0.4742i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   0.0000</a:t>
            </a:r>
            <a:endParaRPr lang="zh-CN" altLang="en-US" sz="2000"/>
          </a:p>
        </p:txBody>
      </p:sp>
      <p:graphicFrame>
        <p:nvGraphicFramePr>
          <p:cNvPr id="12292" name="Object 6">
            <a:extLst>
              <a:ext uri="{FF2B5EF4-FFF2-40B4-BE49-F238E27FC236}">
                <a16:creationId xmlns:a16="http://schemas.microsoft.com/office/drawing/2014/main" id="{3D39C8A3-6D6A-C4ED-0B57-0F023FAD37B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87675" y="3624263"/>
          <a:ext cx="83407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3" imgW="3898900" imgH="838200" progId="Equation.3">
                  <p:embed/>
                </p:oleObj>
              </mc:Choice>
              <mc:Fallback>
                <p:oleObj name="公式" r:id="rId3" imgW="3898900" imgH="838200" progId="Equation.3">
                  <p:embed/>
                  <p:pic>
                    <p:nvPicPr>
                      <p:cNvPr id="12292" name="Object 6">
                        <a:extLst>
                          <a:ext uri="{FF2B5EF4-FFF2-40B4-BE49-F238E27FC236}">
                            <a16:creationId xmlns:a16="http://schemas.microsoft.com/office/drawing/2014/main" id="{3D39C8A3-6D6A-C4ED-0B57-0F023FAD3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24263"/>
                        <a:ext cx="83407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64485A-A8B4-CE05-1F3E-9E9B2C61FE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52400"/>
            <a:ext cx="7793037" cy="981075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66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纵向两种扰动运动模态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5624EB6-6CE7-CD8A-7065-9897BE406E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41438"/>
            <a:ext cx="8785225" cy="5543550"/>
          </a:xfrm>
        </p:spPr>
        <p:txBody>
          <a:bodyPr/>
          <a:lstStyle/>
          <a:p>
            <a:pPr marL="469900" indent="-469900" eaLnBrk="1" hangingPunct="1"/>
            <a:r>
              <a:rPr lang="zh-CN" altLang="en-US" sz="2600">
                <a:solidFill>
                  <a:srgbClr val="990000"/>
                </a:solidFill>
                <a:ea typeface="隶书" panose="02010509060101010101" pitchFamily="49" charset="-122"/>
              </a:rPr>
              <a:t>短周期模态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</a:rPr>
              <a:t>：</a:t>
            </a:r>
            <a:r>
              <a:rPr lang="zh-CN" altLang="en-US" sz="22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，</a:t>
            </a:r>
            <a:r>
              <a:rPr lang="en-US" altLang="zh-CN" sz="22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q</a:t>
            </a:r>
            <a:r>
              <a:rPr lang="zh-CN" altLang="en-US" sz="26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对应一对大共轭复根</a:t>
            </a:r>
          </a:p>
          <a:p>
            <a:pPr marL="469900" indent="-469900" eaLnBrk="1" hangingPunct="1"/>
            <a:r>
              <a:rPr lang="zh-CN" altLang="en-US" sz="2600">
                <a:solidFill>
                  <a:srgbClr val="990000"/>
                </a:solidFill>
                <a:ea typeface="隶书" panose="02010509060101010101" pitchFamily="49" charset="-122"/>
              </a:rPr>
              <a:t>长周期模态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2200" i="1">
                <a:solidFill>
                  <a:srgbClr val="003399"/>
                </a:solidFill>
                <a:ea typeface="隶书" panose="02010509060101010101" pitchFamily="49" charset="-122"/>
              </a:rPr>
              <a:t>V</a:t>
            </a:r>
            <a:r>
              <a:rPr lang="zh-CN" altLang="en-US" sz="22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，</a:t>
            </a:r>
            <a:r>
              <a:rPr lang="zh-CN" altLang="en-US" sz="26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对应一对小共轭复根</a:t>
            </a:r>
          </a:p>
          <a:p>
            <a:pPr marL="469900" indent="-469900" eaLnBrk="1" hangingPunct="1"/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固定翼飞机的纵向扰动运动的特点。</a:t>
            </a:r>
          </a:p>
          <a:p>
            <a:pPr marL="469900" indent="-469900" eaLnBrk="1" hangingPunct="1"/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物理成因</a:t>
            </a:r>
            <a:r>
              <a:rPr lang="en-US" altLang="zh-CN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飞机受到外界扰动后，出现不平衡的外力和外力矩，外力要改变飞行速度是不易的。外力矩改变迎角</a:t>
            </a:r>
            <a:r>
              <a:rPr lang="en-US" altLang="zh-CN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包括俯仰角</a:t>
            </a:r>
            <a:r>
              <a:rPr lang="en-US" altLang="zh-CN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比较容易。</a:t>
            </a:r>
          </a:p>
          <a:p>
            <a:pPr marL="469900" indent="-469900" eaLnBrk="1" hangingPunct="1"/>
            <a:r>
              <a:rPr lang="zh-CN" altLang="en-US" sz="260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从飞机方程可知，有迎角扰动：         时，</a:t>
            </a:r>
          </a:p>
          <a:p>
            <a:pPr marL="469900" indent="-469900" eaLnBrk="1" hangingPunct="1"/>
            <a:endParaRPr lang="zh-CN" altLang="en-US" sz="260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marL="469900" indent="-469900" eaLnBrk="1" hangingPunct="1"/>
            <a:endParaRPr lang="zh-CN" altLang="en-US" sz="2600">
              <a:solidFill>
                <a:srgbClr val="003399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marL="469900" indent="-469900" eaLnBrk="1" hangingPunct="1"/>
            <a:r>
              <a:rPr lang="zh-CN" altLang="en-US" sz="22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，</a:t>
            </a:r>
            <a:r>
              <a:rPr lang="en-US" altLang="zh-CN" sz="22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q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表明飞机的</a:t>
            </a:r>
            <a:r>
              <a:rPr lang="zh-CN" altLang="en-US" sz="2600">
                <a:solidFill>
                  <a:srgbClr val="99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角度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运动，</a:t>
            </a:r>
            <a:r>
              <a:rPr lang="en-US" altLang="zh-CN" sz="22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Iy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小，改变容易，快</a:t>
            </a:r>
          </a:p>
          <a:p>
            <a:pPr marL="469900" indent="-469900"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</a:rPr>
              <a:t>    </a:t>
            </a:r>
            <a:r>
              <a:rPr lang="en-US" altLang="zh-CN" sz="2200" i="1">
                <a:solidFill>
                  <a:srgbClr val="003399"/>
                </a:solidFill>
                <a:ea typeface="隶书" panose="02010509060101010101" pitchFamily="49" charset="-122"/>
              </a:rPr>
              <a:t>V</a:t>
            </a:r>
            <a:r>
              <a:rPr lang="zh-CN" altLang="en-US" sz="22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，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表明飞机的</a:t>
            </a:r>
            <a:r>
              <a:rPr lang="zh-CN" altLang="en-US" sz="2600">
                <a:solidFill>
                  <a:srgbClr val="99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轨迹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运动，</a:t>
            </a:r>
            <a:r>
              <a:rPr lang="en-US" altLang="zh-CN" sz="2200" i="1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2600">
                <a:solidFill>
                  <a:srgbClr val="003399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大，改变慢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C1306863-6F35-C0B8-4E62-AEB96A2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0">
              <a:latin typeface="Verdana" panose="020B0604030504040204" pitchFamily="34" charset="0"/>
            </a:endParaRPr>
          </a:p>
        </p:txBody>
      </p:sp>
      <p:pic>
        <p:nvPicPr>
          <p:cNvPr id="13317" name="Picture 6">
            <a:extLst>
              <a:ext uri="{FF2B5EF4-FFF2-40B4-BE49-F238E27FC236}">
                <a16:creationId xmlns:a16="http://schemas.microsoft.com/office/drawing/2014/main" id="{7DFF963D-A75C-21E9-F9F5-7C3DE313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11675"/>
            <a:ext cx="49688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>
            <a:extLst>
              <a:ext uri="{FF2B5EF4-FFF2-40B4-BE49-F238E27FC236}">
                <a16:creationId xmlns:a16="http://schemas.microsoft.com/office/drawing/2014/main" id="{FC25D8C8-0D13-F91D-6041-E42A832B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49725"/>
            <a:ext cx="12239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-10">
  <a:themeElements>
    <a:clrScheme name="">
      <a:dk1>
        <a:srgbClr val="000000"/>
      </a:dk1>
      <a:lt1>
        <a:srgbClr val="FFCCCC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E2E2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-10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-10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-10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-10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-10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-10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-10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-10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5702</TotalTime>
  <Words>2382</Words>
  <Application>Microsoft Office PowerPoint</Application>
  <PresentationFormat>On-screen Show (4:3)</PresentationFormat>
  <Paragraphs>243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-10</vt:lpstr>
      <vt:lpstr>无人机动力学模型分析</vt:lpstr>
      <vt:lpstr>配平</vt:lpstr>
      <vt:lpstr>配平</vt:lpstr>
      <vt:lpstr>Matlab线性化</vt:lpstr>
      <vt:lpstr>纵向状态阵的特征根</vt:lpstr>
      <vt:lpstr>关于模态的概念</vt:lpstr>
      <vt:lpstr>传递函数</vt:lpstr>
      <vt:lpstr>传递函数分解因式</vt:lpstr>
      <vt:lpstr>纵向两种扰动运动模态 </vt:lpstr>
      <vt:lpstr>扰动响应曲线</vt:lpstr>
      <vt:lpstr>长周期运动—飞机的沉浮运动</vt:lpstr>
      <vt:lpstr>横侧向状态阵的特征根</vt:lpstr>
      <vt:lpstr>横侧向三种扰动运动模态 </vt:lpstr>
      <vt:lpstr>1.滚转模态 </vt:lpstr>
      <vt:lpstr>2.荷兰滚模态(振荡摸态)</vt:lpstr>
      <vt:lpstr>2.荷兰滚模态解释</vt:lpstr>
      <vt:lpstr>3.螺旋模态 </vt:lpstr>
      <vt:lpstr>各模态的耦合关系——特征向量分析</vt:lpstr>
      <vt:lpstr>横侧向特征值和特征向量求取</vt:lpstr>
      <vt:lpstr>开环系统特征向量的幅值分析</vt:lpstr>
      <vt:lpstr>特征向量幅值分析</vt:lpstr>
      <vt:lpstr>飞机方程</vt:lpstr>
      <vt:lpstr>基本气动参数分析</vt:lpstr>
      <vt:lpstr>静态操稳性</vt:lpstr>
      <vt:lpstr>静态操稳性</vt:lpstr>
      <vt:lpstr>动态稳定性-模态特性</vt:lpstr>
    </vt:vector>
  </TitlesOfParts>
  <Company>wunee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昱橦 吴</cp:lastModifiedBy>
  <cp:revision>829</cp:revision>
  <dcterms:created xsi:type="dcterms:W3CDTF">2002-10-07T01:25:33Z</dcterms:created>
  <dcterms:modified xsi:type="dcterms:W3CDTF">2023-10-27T02:14:34Z</dcterms:modified>
</cp:coreProperties>
</file>