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60" r:id="rId5"/>
    <p:sldId id="263" r:id="rId6"/>
    <p:sldId id="264" r:id="rId7"/>
    <p:sldId id="265" r:id="rId8"/>
    <p:sldId id="266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C4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F1D36-30FF-4EBB-9496-996DD6D8B2A9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F1D36-30FF-4EBB-9496-996DD6D8B2A9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F1D36-30FF-4EBB-9496-996DD6D8B2A9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F1D36-30FF-4EBB-9496-996DD6D8B2A9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F1D36-30FF-4EBB-9496-996DD6D8B2A9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3900" cy="2549525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900" dirty="0"/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FF1D36-30FF-4EBB-9496-996DD6D8B2A9}" type="slidenum">
              <a:rPr lang="zh-CN" altLang="en-US" smtClean="0">
                <a:latin typeface="Calibri" panose="020F0502020204030204" charset="0"/>
              </a:rPr>
            </a:fld>
            <a:endParaRPr lang="zh-CN" altLang="en-US">
              <a:latin typeface="Calibri" panose="020F050202020403020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tiff"/><Relationship Id="rId8" Type="http://schemas.openxmlformats.org/officeDocument/2006/relationships/image" Target="../media/image9.tiff"/><Relationship Id="rId7" Type="http://schemas.openxmlformats.org/officeDocument/2006/relationships/image" Target="../media/image8.tiff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tiff"/><Relationship Id="rId3" Type="http://schemas.openxmlformats.org/officeDocument/2006/relationships/image" Target="../media/image4.tiff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2.xml"/><Relationship Id="rId25" Type="http://schemas.openxmlformats.org/officeDocument/2006/relationships/image" Target="../media/image26.tiff"/><Relationship Id="rId24" Type="http://schemas.openxmlformats.org/officeDocument/2006/relationships/image" Target="../media/image25.tiff"/><Relationship Id="rId23" Type="http://schemas.openxmlformats.org/officeDocument/2006/relationships/image" Target="../media/image24.tiff"/><Relationship Id="rId22" Type="http://schemas.openxmlformats.org/officeDocument/2006/relationships/image" Target="../media/image23.tiff"/><Relationship Id="rId21" Type="http://schemas.openxmlformats.org/officeDocument/2006/relationships/image" Target="../media/image22.tiff"/><Relationship Id="rId20" Type="http://schemas.openxmlformats.org/officeDocument/2006/relationships/image" Target="../media/image21.tiff"/><Relationship Id="rId2" Type="http://schemas.openxmlformats.org/officeDocument/2006/relationships/image" Target="../media/image3.tiff"/><Relationship Id="rId19" Type="http://schemas.openxmlformats.org/officeDocument/2006/relationships/image" Target="../media/image20.tiff"/><Relationship Id="rId18" Type="http://schemas.openxmlformats.org/officeDocument/2006/relationships/image" Target="../media/image19.tiff"/><Relationship Id="rId17" Type="http://schemas.openxmlformats.org/officeDocument/2006/relationships/image" Target="../media/image18.tiff"/><Relationship Id="rId16" Type="http://schemas.openxmlformats.org/officeDocument/2006/relationships/image" Target="../media/image17.tiff"/><Relationship Id="rId15" Type="http://schemas.openxmlformats.org/officeDocument/2006/relationships/image" Target="../media/image16.tiff"/><Relationship Id="rId14" Type="http://schemas.openxmlformats.org/officeDocument/2006/relationships/image" Target="../media/image15.tiff"/><Relationship Id="rId13" Type="http://schemas.openxmlformats.org/officeDocument/2006/relationships/image" Target="../media/image14.tiff"/><Relationship Id="rId12" Type="http://schemas.openxmlformats.org/officeDocument/2006/relationships/image" Target="../media/image13.tiff"/><Relationship Id="rId11" Type="http://schemas.openxmlformats.org/officeDocument/2006/relationships/image" Target="../media/image12.tiff"/><Relationship Id="rId10" Type="http://schemas.openxmlformats.org/officeDocument/2006/relationships/image" Target="../media/image11.tiff"/><Relationship Id="rId1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tiff"/><Relationship Id="rId8" Type="http://schemas.openxmlformats.org/officeDocument/2006/relationships/image" Target="../media/image33.tiff"/><Relationship Id="rId7" Type="http://schemas.openxmlformats.org/officeDocument/2006/relationships/image" Target="../media/image32.tiff"/><Relationship Id="rId6" Type="http://schemas.openxmlformats.org/officeDocument/2006/relationships/image" Target="../media/image31.tiff"/><Relationship Id="rId5" Type="http://schemas.openxmlformats.org/officeDocument/2006/relationships/image" Target="../media/image9.tiff"/><Relationship Id="rId4" Type="http://schemas.openxmlformats.org/officeDocument/2006/relationships/image" Target="../media/image30.tiff"/><Relationship Id="rId3" Type="http://schemas.openxmlformats.org/officeDocument/2006/relationships/image" Target="../media/image29.tiff"/><Relationship Id="rId2" Type="http://schemas.openxmlformats.org/officeDocument/2006/relationships/image" Target="../media/image28.tiff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7.tiff"/><Relationship Id="rId11" Type="http://schemas.openxmlformats.org/officeDocument/2006/relationships/image" Target="../media/image36.tiff"/><Relationship Id="rId10" Type="http://schemas.openxmlformats.org/officeDocument/2006/relationships/image" Target="../media/image35.tiff"/><Relationship Id="rId1" Type="http://schemas.openxmlformats.org/officeDocument/2006/relationships/image" Target="../media/image2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18385"/>
            <a:ext cx="12219940" cy="1917065"/>
          </a:xfrm>
          <a:prstGeom prst="rect">
            <a:avLst/>
          </a:prstGeom>
          <a:solidFill>
            <a:srgbClr val="A2C4A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0" lang="zh-CN" alt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293" name="AutoShape 2" descr="“LIESMARS”的图片搜索结果"/>
          <p:cNvSpPr>
            <a:spLocks noChangeAspect="1" noChangeArrowheads="1"/>
          </p:cNvSpPr>
          <p:nvPr/>
        </p:nvSpPr>
        <p:spPr bwMode="auto">
          <a:xfrm>
            <a:off x="-458788" y="123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AutoShape 4" descr="“LIESMARS”的图片搜索结果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025" y="2808605"/>
            <a:ext cx="5840095" cy="935990"/>
          </a:xfrm>
        </p:spPr>
        <p:txBody>
          <a:bodyPr/>
          <a:lstStyle/>
          <a:p>
            <a:pPr algn="ctr"/>
            <a:r>
              <a:rPr lang="zh-CN" altLang="en-US" sz="48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rPr>
              <a:t>影像非监督分类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260000" y="0"/>
            <a:ext cx="1008000" cy="1260000"/>
          </a:xfrm>
          <a:prstGeom prst="rect">
            <a:avLst/>
          </a:prstGeom>
          <a:solidFill>
            <a:srgbClr val="A2C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787" y="229394"/>
            <a:ext cx="801774" cy="796021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873125" y="563880"/>
            <a:ext cx="41535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spc="600" dirty="0">
                <a:solidFill>
                  <a:srgbClr val="83A97E"/>
                </a:solidFill>
                <a:latin typeface="微软雅黑" panose="020B0503020204020204" charset="-122"/>
                <a:ea typeface="微软雅黑" panose="020B0503020204020204" charset="-122"/>
              </a:rPr>
              <a:t>oge</a:t>
            </a:r>
            <a:r>
              <a:rPr lang="zh-CN" altLang="en-US" sz="2000" spc="600" dirty="0">
                <a:solidFill>
                  <a:srgbClr val="83A97E"/>
                </a:solidFill>
                <a:latin typeface="微软雅黑" panose="020B0503020204020204" charset="-122"/>
                <a:ea typeface="微软雅黑" panose="020B0503020204020204" charset="-122"/>
              </a:rPr>
              <a:t>平台聚类算子</a:t>
            </a:r>
            <a:endParaRPr lang="zh-CN" altLang="en-US" sz="2000" spc="600" dirty="0">
              <a:solidFill>
                <a:srgbClr val="83A9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549400" y="111633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spc="600" dirty="0">
                <a:solidFill>
                  <a:srgbClr val="83A97E"/>
                </a:solidFill>
                <a:latin typeface="微软雅黑" panose="020B0503020204020204" charset="-122"/>
                <a:ea typeface="微软雅黑" panose="020B0503020204020204" charset="-122"/>
              </a:rPr>
              <a:t>应用实例</a:t>
            </a:r>
            <a:endParaRPr lang="zh-CN" altLang="en-US" sz="2000" spc="600" dirty="0">
              <a:solidFill>
                <a:srgbClr val="83A97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78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图片 52" descr="00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895" y="3731895"/>
            <a:ext cx="622935" cy="622935"/>
          </a:xfrm>
          <a:prstGeom prst="rect">
            <a:avLst/>
          </a:prstGeom>
        </p:spPr>
      </p:pic>
      <p:sp>
        <p:nvSpPr>
          <p:cNvPr id="33" name="椭圆 32"/>
          <p:cNvSpPr/>
          <p:nvPr/>
        </p:nvSpPr>
        <p:spPr>
          <a:xfrm rot="2340000">
            <a:off x="9084945" y="5041900"/>
            <a:ext cx="2462530" cy="1435100"/>
          </a:xfrm>
          <a:prstGeom prst="ellipse">
            <a:avLst/>
          </a:prstGeom>
          <a:noFill/>
          <a:ln>
            <a:solidFill>
              <a:schemeClr val="accent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 rot="19560000">
            <a:off x="10100945" y="2743835"/>
            <a:ext cx="1958340" cy="2506980"/>
          </a:xfrm>
          <a:prstGeom prst="ellipse">
            <a:avLst/>
          </a:prstGeom>
          <a:noFill/>
          <a:ln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 rot="1440000">
            <a:off x="5946775" y="4617085"/>
            <a:ext cx="2995295" cy="1491615"/>
          </a:xfrm>
          <a:prstGeom prst="ellipse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922770" y="2526665"/>
            <a:ext cx="2954655" cy="221615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93" name="AutoShape 2" descr="“LIESMARS”的图片搜索结果"/>
          <p:cNvSpPr>
            <a:spLocks noChangeAspect="1" noChangeArrowheads="1"/>
          </p:cNvSpPr>
          <p:nvPr/>
        </p:nvSpPr>
        <p:spPr bwMode="auto">
          <a:xfrm>
            <a:off x="-458788" y="123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AutoShape 4" descr="“LIESMARS”的图片搜索结果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620"/>
            <a:ext cx="12190730" cy="602615"/>
          </a:xfrm>
          <a:prstGeom prst="rect">
            <a:avLst/>
          </a:prstGeom>
          <a:solidFill>
            <a:srgbClr val="1C998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背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景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介</a:t>
            </a:r>
            <a:r>
              <a:rPr lang="en-US" altLang="zh-CN" sz="3200" b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绍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66750" y="693420"/>
            <a:ext cx="10857230" cy="236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         </a:t>
            </a:r>
            <a:r>
              <a:rPr lang="zh-CN" altLang="en-US"/>
              <a:t>随着遥感摄影测量技术的不断发展和信息通信交互的速度的提升，遥感影像数据的数据类型和数据量正在以非常迅猛的速度增加，大量</a:t>
            </a:r>
            <a:r>
              <a:rPr lang="zh-CN" altLang="en-US">
                <a:solidFill>
                  <a:srgbClr val="FF0000"/>
                </a:solidFill>
              </a:rPr>
              <a:t>无标签影像</a:t>
            </a:r>
            <a:r>
              <a:rPr lang="zh-CN" altLang="en-US"/>
              <a:t>的组织和管理成为亟待解决的问题。</a:t>
            </a:r>
            <a:r>
              <a:rPr lang="zh-CN" altLang="en-US">
                <a:solidFill>
                  <a:srgbClr val="FF0000"/>
                </a:solidFill>
              </a:rPr>
              <a:t>聚类</a:t>
            </a:r>
            <a:r>
              <a:rPr lang="zh-CN" altLang="en-US"/>
              <a:t>作为经典的非监督分类算法能够通过特征空间的相似性划分类簇，给研究者进一步确定准确类别</a:t>
            </a:r>
            <a:r>
              <a:rPr lang="zh-CN" altLang="en-US">
                <a:solidFill>
                  <a:srgbClr val="FF0000"/>
                </a:solidFill>
              </a:rPr>
              <a:t>提供参照</a:t>
            </a:r>
            <a:r>
              <a:rPr lang="zh-CN" altLang="en-US"/>
              <a:t>。本案例旨在比较特定需求下七种</a:t>
            </a:r>
            <a:r>
              <a:rPr lang="zh-CN" altLang="en-US">
                <a:solidFill>
                  <a:schemeClr val="tx1"/>
                </a:solidFill>
              </a:rPr>
              <a:t>聚类</a:t>
            </a:r>
            <a:r>
              <a:rPr lang="zh-CN" altLang="en-US"/>
              <a:t>算法和本组</a:t>
            </a:r>
            <a:r>
              <a:rPr lang="zh-CN" altLang="en-US">
                <a:solidFill>
                  <a:schemeClr val="tx1"/>
                </a:solidFill>
              </a:rPr>
              <a:t>降维</a:t>
            </a:r>
            <a:r>
              <a:rPr lang="zh-CN" altLang="en-US"/>
              <a:t>算法的效果和适用情况。</a:t>
            </a:r>
            <a:endParaRPr lang="zh-CN" altLang="en-US"/>
          </a:p>
        </p:txBody>
      </p:sp>
      <p:pic>
        <p:nvPicPr>
          <p:cNvPr id="12" name="图片 11" descr="00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865" y="2914650"/>
            <a:ext cx="670560" cy="670560"/>
          </a:xfrm>
          <a:prstGeom prst="rect">
            <a:avLst/>
          </a:prstGeom>
        </p:spPr>
      </p:pic>
      <p:pic>
        <p:nvPicPr>
          <p:cNvPr id="13" name="图片 12" descr="0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365" y="3232150"/>
            <a:ext cx="670560" cy="670560"/>
          </a:xfrm>
          <a:prstGeom prst="rect">
            <a:avLst/>
          </a:prstGeom>
        </p:spPr>
      </p:pic>
      <p:pic>
        <p:nvPicPr>
          <p:cNvPr id="14" name="图片 13" descr="00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865" y="3549650"/>
            <a:ext cx="670560" cy="670560"/>
          </a:xfrm>
          <a:prstGeom prst="rect">
            <a:avLst/>
          </a:prstGeom>
        </p:spPr>
      </p:pic>
      <p:pic>
        <p:nvPicPr>
          <p:cNvPr id="15" name="图片 14" descr="00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65" y="3867150"/>
            <a:ext cx="670560" cy="670560"/>
          </a:xfrm>
          <a:prstGeom prst="rect">
            <a:avLst/>
          </a:prstGeom>
        </p:spPr>
      </p:pic>
      <p:pic>
        <p:nvPicPr>
          <p:cNvPr id="17" name="图片 16" descr="00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5870" y="3324225"/>
            <a:ext cx="635635" cy="635635"/>
          </a:xfrm>
          <a:prstGeom prst="rect">
            <a:avLst/>
          </a:prstGeom>
        </p:spPr>
      </p:pic>
      <p:pic>
        <p:nvPicPr>
          <p:cNvPr id="18" name="图片 17" descr="00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4005" y="3606800"/>
            <a:ext cx="635635" cy="635635"/>
          </a:xfrm>
          <a:prstGeom prst="rect">
            <a:avLst/>
          </a:prstGeom>
        </p:spPr>
      </p:pic>
      <p:pic>
        <p:nvPicPr>
          <p:cNvPr id="19" name="图片 18" descr="00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71505" y="3924300"/>
            <a:ext cx="635635" cy="635635"/>
          </a:xfrm>
          <a:prstGeom prst="rect">
            <a:avLst/>
          </a:prstGeom>
        </p:spPr>
      </p:pic>
      <p:pic>
        <p:nvPicPr>
          <p:cNvPr id="20" name="图片 19" descr="00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89005" y="4241800"/>
            <a:ext cx="635635" cy="635635"/>
          </a:xfrm>
          <a:prstGeom prst="rect">
            <a:avLst/>
          </a:prstGeom>
        </p:spPr>
      </p:pic>
      <p:pic>
        <p:nvPicPr>
          <p:cNvPr id="22" name="图片 21" descr="00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1645" y="4559935"/>
            <a:ext cx="630555" cy="630555"/>
          </a:xfrm>
          <a:prstGeom prst="rect">
            <a:avLst/>
          </a:prstGeom>
        </p:spPr>
      </p:pic>
      <p:pic>
        <p:nvPicPr>
          <p:cNvPr id="23" name="图片 22" descr="000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29145" y="4877435"/>
            <a:ext cx="630555" cy="630555"/>
          </a:xfrm>
          <a:prstGeom prst="rect">
            <a:avLst/>
          </a:prstGeom>
        </p:spPr>
      </p:pic>
      <p:pic>
        <p:nvPicPr>
          <p:cNvPr id="24" name="图片 23" descr="00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6645" y="5262245"/>
            <a:ext cx="630555" cy="630555"/>
          </a:xfrm>
          <a:prstGeom prst="rect">
            <a:avLst/>
          </a:prstGeom>
        </p:spPr>
      </p:pic>
      <p:pic>
        <p:nvPicPr>
          <p:cNvPr id="25" name="图片 24" descr="00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64145" y="5512435"/>
            <a:ext cx="630555" cy="630555"/>
          </a:xfrm>
          <a:prstGeom prst="rect">
            <a:avLst/>
          </a:prstGeom>
        </p:spPr>
      </p:pic>
      <p:pic>
        <p:nvPicPr>
          <p:cNvPr id="26" name="图片 25" descr="00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2465" y="4944745"/>
            <a:ext cx="673100" cy="673100"/>
          </a:xfrm>
          <a:prstGeom prst="rect">
            <a:avLst/>
          </a:prstGeom>
        </p:spPr>
      </p:pic>
      <p:pic>
        <p:nvPicPr>
          <p:cNvPr id="27" name="图片 26" descr="0001 - 副本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79965" y="5262245"/>
            <a:ext cx="673100" cy="673100"/>
          </a:xfrm>
          <a:prstGeom prst="rect">
            <a:avLst/>
          </a:prstGeom>
        </p:spPr>
      </p:pic>
      <p:pic>
        <p:nvPicPr>
          <p:cNvPr id="28" name="图片 27" descr="0011 - 副本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97465" y="5579745"/>
            <a:ext cx="673100" cy="673100"/>
          </a:xfrm>
          <a:prstGeom prst="rect">
            <a:avLst/>
          </a:prstGeom>
        </p:spPr>
      </p:pic>
      <p:pic>
        <p:nvPicPr>
          <p:cNvPr id="29" name="图片 28" descr="00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14965" y="5897245"/>
            <a:ext cx="673100" cy="673100"/>
          </a:xfrm>
          <a:prstGeom prst="rect">
            <a:avLst/>
          </a:prstGeom>
        </p:spPr>
      </p:pic>
      <p:pic>
        <p:nvPicPr>
          <p:cNvPr id="43" name="图片 42" descr="003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8800" y="3351530"/>
            <a:ext cx="669290" cy="669290"/>
          </a:xfrm>
          <a:prstGeom prst="rect">
            <a:avLst/>
          </a:prstGeom>
        </p:spPr>
      </p:pic>
      <p:pic>
        <p:nvPicPr>
          <p:cNvPr id="44" name="图片 43" descr="00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650" y="2791460"/>
            <a:ext cx="669290" cy="669290"/>
          </a:xfrm>
          <a:prstGeom prst="rect">
            <a:avLst/>
          </a:prstGeom>
        </p:spPr>
      </p:pic>
      <p:pic>
        <p:nvPicPr>
          <p:cNvPr id="45" name="图片 44" descr="00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5430" y="3983355"/>
            <a:ext cx="669290" cy="669290"/>
          </a:xfrm>
          <a:prstGeom prst="rect">
            <a:avLst/>
          </a:prstGeom>
        </p:spPr>
      </p:pic>
      <p:pic>
        <p:nvPicPr>
          <p:cNvPr id="46" name="图片 45" descr="00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34005" y="3226435"/>
            <a:ext cx="669290" cy="669290"/>
          </a:xfrm>
          <a:prstGeom prst="rect">
            <a:avLst/>
          </a:prstGeom>
        </p:spPr>
      </p:pic>
      <p:pic>
        <p:nvPicPr>
          <p:cNvPr id="47" name="图片 46" descr="000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4580" y="3434715"/>
            <a:ext cx="683260" cy="683260"/>
          </a:xfrm>
          <a:prstGeom prst="rect">
            <a:avLst/>
          </a:prstGeom>
        </p:spPr>
      </p:pic>
      <p:pic>
        <p:nvPicPr>
          <p:cNvPr id="48" name="图片 47" descr="001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75155" y="4550410"/>
            <a:ext cx="683260" cy="683260"/>
          </a:xfrm>
          <a:prstGeom prst="rect">
            <a:avLst/>
          </a:prstGeom>
        </p:spPr>
      </p:pic>
      <p:pic>
        <p:nvPicPr>
          <p:cNvPr id="49" name="图片 48" descr="000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0605" y="4248785"/>
            <a:ext cx="683260" cy="683260"/>
          </a:xfrm>
          <a:prstGeom prst="rect">
            <a:avLst/>
          </a:prstGeom>
        </p:spPr>
      </p:pic>
      <p:pic>
        <p:nvPicPr>
          <p:cNvPr id="50" name="图片 49" descr="000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8615" y="3677920"/>
            <a:ext cx="683260" cy="683260"/>
          </a:xfrm>
          <a:prstGeom prst="rect">
            <a:avLst/>
          </a:prstGeom>
        </p:spPr>
      </p:pic>
      <p:pic>
        <p:nvPicPr>
          <p:cNvPr id="51" name="图片 50" descr="00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2220" y="4457065"/>
            <a:ext cx="622935" cy="622935"/>
          </a:xfrm>
          <a:prstGeom prst="rect">
            <a:avLst/>
          </a:prstGeom>
        </p:spPr>
      </p:pic>
      <p:pic>
        <p:nvPicPr>
          <p:cNvPr id="52" name="图片 51" descr="000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4670" y="5031740"/>
            <a:ext cx="622935" cy="622935"/>
          </a:xfrm>
          <a:prstGeom prst="rect">
            <a:avLst/>
          </a:prstGeom>
        </p:spPr>
      </p:pic>
      <p:pic>
        <p:nvPicPr>
          <p:cNvPr id="54" name="图片 53" descr="00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88615" y="4457065"/>
            <a:ext cx="622935" cy="622935"/>
          </a:xfrm>
          <a:prstGeom prst="rect">
            <a:avLst/>
          </a:prstGeom>
        </p:spPr>
      </p:pic>
      <p:pic>
        <p:nvPicPr>
          <p:cNvPr id="55" name="图片 54" descr="0037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77720" y="2957195"/>
            <a:ext cx="655955" cy="655955"/>
          </a:xfrm>
          <a:prstGeom prst="rect">
            <a:avLst/>
          </a:prstGeom>
        </p:spPr>
      </p:pic>
      <p:pic>
        <p:nvPicPr>
          <p:cNvPr id="56" name="图片 55" descr="003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27860" y="5285105"/>
            <a:ext cx="655955" cy="655955"/>
          </a:xfrm>
          <a:prstGeom prst="rect">
            <a:avLst/>
          </a:prstGeom>
        </p:spPr>
      </p:pic>
      <p:pic>
        <p:nvPicPr>
          <p:cNvPr id="57" name="图片 56" descr="0003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505710" y="5080000"/>
            <a:ext cx="655955" cy="655955"/>
          </a:xfrm>
          <a:prstGeom prst="rect">
            <a:avLst/>
          </a:prstGeom>
        </p:spPr>
      </p:pic>
      <p:pic>
        <p:nvPicPr>
          <p:cNvPr id="58" name="图片 57" descr="00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343025" y="5140960"/>
            <a:ext cx="655955" cy="655955"/>
          </a:xfrm>
          <a:prstGeom prst="rect">
            <a:avLst/>
          </a:prstGeom>
        </p:spPr>
      </p:pic>
      <p:cxnSp>
        <p:nvCxnSpPr>
          <p:cNvPr id="59" name="直接箭头连接符 58"/>
          <p:cNvCxnSpPr/>
          <p:nvPr/>
        </p:nvCxnSpPr>
        <p:spPr>
          <a:xfrm>
            <a:off x="3764915" y="4024630"/>
            <a:ext cx="2696845" cy="133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1535430" y="6202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data without </a:t>
            </a:r>
            <a:r>
              <a:rPr lang="en-US" altLang="zh-CN"/>
              <a:t>labels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290060" y="4182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clustering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13200" y="35274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Feature </a:t>
            </a:r>
            <a:r>
              <a:rPr lang="en-US" altLang="zh-CN"/>
              <a:t>collection</a:t>
            </a:r>
            <a:endParaRPr lang="en-US" altLang="zh-CN"/>
          </a:p>
        </p:txBody>
      </p:sp>
    </p:spTree>
  </p:cSld>
  <p:clrMapOvr>
    <a:masterClrMapping/>
  </p:clrMapOvr>
  <p:transition advTm="789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 descr="“LIESMARS”的图片搜索结果"/>
          <p:cNvSpPr>
            <a:spLocks noChangeAspect="1" noChangeArrowheads="1"/>
          </p:cNvSpPr>
          <p:nvPr/>
        </p:nvSpPr>
        <p:spPr bwMode="auto">
          <a:xfrm>
            <a:off x="-458788" y="123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AutoShape 4" descr="“LIESMARS”的图片搜索结果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620"/>
            <a:ext cx="12190730" cy="602615"/>
          </a:xfrm>
          <a:prstGeom prst="rect">
            <a:avLst/>
          </a:prstGeom>
          <a:solidFill>
            <a:srgbClr val="1C998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实验数据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集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2290" y="693420"/>
            <a:ext cx="10857230" cy="236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         </a:t>
            </a:r>
            <a:r>
              <a:rPr lang="zh-CN" altLang="en-US"/>
              <a:t>聚类所用的数据集来自</a:t>
            </a:r>
            <a:r>
              <a:rPr lang="en-US" altLang="zh-CN"/>
              <a:t>google earth</a:t>
            </a:r>
            <a:r>
              <a:rPr lang="zh-CN" altLang="en-US"/>
              <a:t>，共有四个类别：agriculture，</a:t>
            </a:r>
            <a:r>
              <a:rPr lang="en-US" altLang="zh-CN"/>
              <a:t>commercial</a:t>
            </a:r>
            <a:r>
              <a:rPr lang="zh-CN" altLang="en-US"/>
              <a:t>，</a:t>
            </a:r>
            <a:r>
              <a:rPr lang="en-US" altLang="zh-CN"/>
              <a:t>harbor</a:t>
            </a:r>
            <a:r>
              <a:rPr lang="zh-CN" altLang="en-US"/>
              <a:t>和</a:t>
            </a:r>
            <a:r>
              <a:rPr lang="en-US" altLang="zh-CN"/>
              <a:t>park</a:t>
            </a:r>
            <a:r>
              <a:rPr lang="zh-CN" altLang="en-US"/>
              <a:t>，影像具有</a:t>
            </a:r>
            <a:r>
              <a:rPr lang="en-US" altLang="zh-CN"/>
              <a:t>RGB</a:t>
            </a:r>
            <a:r>
              <a:rPr lang="zh-CN" altLang="en-US"/>
              <a:t>三个波段，分辨率为</a:t>
            </a:r>
            <a:r>
              <a:rPr lang="en-US" altLang="zh-CN"/>
              <a:t>2m</a:t>
            </a:r>
            <a:r>
              <a:rPr lang="zh-CN" altLang="en-US"/>
              <a:t>，</a:t>
            </a:r>
            <a:r>
              <a:rPr lang="en-US" altLang="zh-CN"/>
              <a:t>200*200 pixel</a:t>
            </a:r>
            <a:r>
              <a:rPr lang="zh-CN" altLang="en-US"/>
              <a:t>，每个类别有</a:t>
            </a:r>
            <a:r>
              <a:rPr lang="en-US" altLang="zh-CN"/>
              <a:t>200</a:t>
            </a:r>
            <a:r>
              <a:rPr lang="zh-CN" altLang="en-US"/>
              <a:t>张</a:t>
            </a:r>
            <a:r>
              <a:rPr lang="zh-CN" altLang="en-US"/>
              <a:t>影像。</a:t>
            </a:r>
            <a:endParaRPr lang="zh-CN" altLang="en-US"/>
          </a:p>
        </p:txBody>
      </p:sp>
      <p:pic>
        <p:nvPicPr>
          <p:cNvPr id="2" name="图片 1" descr="017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5465" y="2042160"/>
            <a:ext cx="873125" cy="873125"/>
          </a:xfrm>
          <a:prstGeom prst="rect">
            <a:avLst/>
          </a:prstGeom>
        </p:spPr>
      </p:pic>
      <p:pic>
        <p:nvPicPr>
          <p:cNvPr id="3" name="图片 2" descr="0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965" y="2359660"/>
            <a:ext cx="873125" cy="873125"/>
          </a:xfrm>
          <a:prstGeom prst="rect">
            <a:avLst/>
          </a:prstGeom>
        </p:spPr>
      </p:pic>
      <p:pic>
        <p:nvPicPr>
          <p:cNvPr id="5" name="图片 4" descr="01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465" y="2677160"/>
            <a:ext cx="873125" cy="873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9500" y="25469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en-US" altLang="zh-CN"/>
              <a:t>griculture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74740" y="2597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ommercial</a:t>
            </a:r>
            <a:endParaRPr lang="en-US" altLang="zh-CN"/>
          </a:p>
        </p:txBody>
      </p:sp>
      <p:pic>
        <p:nvPicPr>
          <p:cNvPr id="34" name="图片 33" descr="00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905" y="1962150"/>
            <a:ext cx="923290" cy="923290"/>
          </a:xfrm>
          <a:prstGeom prst="rect">
            <a:avLst/>
          </a:prstGeom>
        </p:spPr>
      </p:pic>
      <p:pic>
        <p:nvPicPr>
          <p:cNvPr id="35" name="图片 34" descr="00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3405" y="2279650"/>
            <a:ext cx="923290" cy="923290"/>
          </a:xfrm>
          <a:prstGeom prst="rect">
            <a:avLst/>
          </a:prstGeom>
        </p:spPr>
      </p:pic>
      <p:pic>
        <p:nvPicPr>
          <p:cNvPr id="36" name="图片 35" descr="00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0905" y="2597150"/>
            <a:ext cx="923290" cy="92329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079500" y="4613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</a:t>
            </a:r>
            <a:r>
              <a:rPr lang="en-US" altLang="zh-CN"/>
              <a:t>arbor</a:t>
            </a:r>
            <a:endParaRPr lang="en-US" altLang="zh-CN"/>
          </a:p>
        </p:txBody>
      </p:sp>
      <p:pic>
        <p:nvPicPr>
          <p:cNvPr id="38" name="图片 37" descr="009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015" y="4272915"/>
            <a:ext cx="966470" cy="966470"/>
          </a:xfrm>
          <a:prstGeom prst="rect">
            <a:avLst/>
          </a:prstGeom>
        </p:spPr>
      </p:pic>
      <p:pic>
        <p:nvPicPr>
          <p:cNvPr id="40" name="图片 39" descr="00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0255" y="4578350"/>
            <a:ext cx="966470" cy="966470"/>
          </a:xfrm>
          <a:prstGeom prst="rect">
            <a:avLst/>
          </a:prstGeom>
        </p:spPr>
      </p:pic>
      <p:pic>
        <p:nvPicPr>
          <p:cNvPr id="41" name="图片 40" descr="009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7755" y="4895850"/>
            <a:ext cx="966470" cy="96647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6305550" y="48177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/>
              <a:t>ark</a:t>
            </a:r>
            <a:endParaRPr lang="en-US" altLang="zh-CN"/>
          </a:p>
        </p:txBody>
      </p:sp>
      <p:pic>
        <p:nvPicPr>
          <p:cNvPr id="63" name="图片 62" descr="00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75905" y="4317365"/>
            <a:ext cx="923290" cy="923290"/>
          </a:xfrm>
          <a:prstGeom prst="rect">
            <a:avLst/>
          </a:prstGeom>
        </p:spPr>
      </p:pic>
      <p:pic>
        <p:nvPicPr>
          <p:cNvPr id="64" name="图片 63" descr="000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3405" y="4634865"/>
            <a:ext cx="923290" cy="923290"/>
          </a:xfrm>
          <a:prstGeom prst="rect">
            <a:avLst/>
          </a:prstGeom>
        </p:spPr>
      </p:pic>
      <p:pic>
        <p:nvPicPr>
          <p:cNvPr id="65" name="图片 64" descr="00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10905" y="4952365"/>
            <a:ext cx="923290" cy="923290"/>
          </a:xfrm>
          <a:prstGeom prst="rect">
            <a:avLst/>
          </a:prstGeom>
        </p:spPr>
      </p:pic>
    </p:spTree>
  </p:cSld>
  <p:clrMapOvr>
    <a:masterClrMapping/>
  </p:clrMapOvr>
  <p:transition advTm="7897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 descr="“LIESMARS”的图片搜索结果"/>
          <p:cNvSpPr>
            <a:spLocks noChangeAspect="1" noChangeArrowheads="1"/>
          </p:cNvSpPr>
          <p:nvPr/>
        </p:nvSpPr>
        <p:spPr bwMode="auto">
          <a:xfrm>
            <a:off x="-458788" y="123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AutoShape 4" descr="“LIESMARS”的图片搜索结果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620"/>
            <a:ext cx="12190730" cy="602615"/>
          </a:xfrm>
          <a:prstGeom prst="rect">
            <a:avLst/>
          </a:prstGeom>
          <a:solidFill>
            <a:srgbClr val="1C998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项目规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060" y="1852295"/>
            <a:ext cx="9038590" cy="456692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17220" y="930275"/>
            <a:ext cx="110636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由于聚类划分极大的依赖于特征工程的优劣，为了有效</a:t>
            </a:r>
            <a:r>
              <a:rPr lang="zh-CN" altLang="en-US"/>
              <a:t>定量验证本组聚类算子的效果，利用在</a:t>
            </a:r>
            <a:r>
              <a:rPr lang="en-US" altLang="zh-CN"/>
              <a:t>ImageNet</a:t>
            </a:r>
            <a:r>
              <a:rPr lang="zh-CN" altLang="en-US"/>
              <a:t>上预训练的</a:t>
            </a:r>
            <a:r>
              <a:rPr lang="en-US" altLang="zh-CN"/>
              <a:t>ResNet50</a:t>
            </a:r>
            <a:r>
              <a:rPr lang="zh-CN" altLang="en-US"/>
              <a:t>神经网络进行特征提取。考虑</a:t>
            </a:r>
            <a:r>
              <a:rPr lang="zh-CN" altLang="en-US">
                <a:solidFill>
                  <a:srgbClr val="FF0000"/>
                </a:solidFill>
              </a:rPr>
              <a:t>划分尺度一致性</a:t>
            </a:r>
            <a:r>
              <a:rPr lang="zh-CN" altLang="en-US"/>
              <a:t>，将数据集按照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en-US" altLang="zh-CN"/>
              <a:t>1</a:t>
            </a:r>
            <a:r>
              <a:rPr lang="zh-CN" altLang="en-US"/>
              <a:t>划分训练与测试集，用训练集</a:t>
            </a:r>
            <a:r>
              <a:rPr lang="zh-CN" altLang="en-US">
                <a:solidFill>
                  <a:srgbClr val="FF0000"/>
                </a:solidFill>
              </a:rPr>
              <a:t>微调</a:t>
            </a:r>
            <a:r>
              <a:rPr lang="zh-CN" altLang="en-US"/>
              <a:t>模型再应用于测试集上，使得提特征描述类别</a:t>
            </a:r>
            <a:r>
              <a:rPr lang="zh-CN" altLang="en-US"/>
              <a:t>的尺度与给定类别标签</a:t>
            </a:r>
            <a:r>
              <a:rPr lang="zh-CN" altLang="en-US"/>
              <a:t>一致。</a:t>
            </a:r>
            <a:endParaRPr lang="zh-CN" altLang="en-US"/>
          </a:p>
        </p:txBody>
      </p:sp>
    </p:spTree>
  </p:cSld>
  <p:clrMapOvr>
    <a:masterClrMapping/>
  </p:clrMapOvr>
  <p:transition advTm="7897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 descr="“LIESMARS”的图片搜索结果"/>
          <p:cNvSpPr>
            <a:spLocks noChangeAspect="1" noChangeArrowheads="1"/>
          </p:cNvSpPr>
          <p:nvPr/>
        </p:nvSpPr>
        <p:spPr bwMode="auto">
          <a:xfrm>
            <a:off x="-458788" y="123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AutoShape 4" descr="“LIESMARS”的图片搜索结果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620"/>
            <a:ext cx="12190730" cy="602615"/>
          </a:xfrm>
          <a:prstGeom prst="rect">
            <a:avLst/>
          </a:prstGeom>
          <a:solidFill>
            <a:srgbClr val="1C998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特征空间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可视化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7220" y="930275"/>
            <a:ext cx="11063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分别利用传统</a:t>
            </a:r>
            <a:r>
              <a:rPr lang="en-US" altLang="zh-CN"/>
              <a:t>PCA</a:t>
            </a:r>
            <a:r>
              <a:rPr lang="zh-CN" altLang="en-US"/>
              <a:t>算法和本组研究开发的scML算法对模型提取的高维特征降维到三维可视化展示</a:t>
            </a:r>
            <a:r>
              <a:rPr lang="zh-CN" altLang="en-US"/>
              <a:t>如下：</a:t>
            </a:r>
            <a:endParaRPr lang="zh-CN" altLang="en-US"/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1"/>
          <a:srcRect l="6085" r="7962"/>
          <a:stretch>
            <a:fillRect/>
          </a:stretch>
        </p:blipFill>
        <p:spPr>
          <a:xfrm>
            <a:off x="1450340" y="1915795"/>
            <a:ext cx="3605530" cy="3356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1885" y="1489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/>
                </a:solidFill>
              </a:rPr>
              <a:t>PCA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21105" y="5664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边界明显，但缺乏聚集性</a:t>
            </a:r>
            <a:r>
              <a:rPr lang="en-US" altLang="zh-CN"/>
              <a:t>,</a:t>
            </a:r>
            <a:r>
              <a:rPr lang="zh-CN" altLang="en-US"/>
              <a:t>可分性</a:t>
            </a:r>
            <a:r>
              <a:rPr lang="zh-CN" altLang="en-US"/>
              <a:t>弱</a:t>
            </a:r>
            <a:endParaRPr lang="zh-CN" altLang="en-US"/>
          </a:p>
        </p:txBody>
      </p:sp>
      <p:pic>
        <p:nvPicPr>
          <p:cNvPr id="6" name="图片 5" descr="Figure_1"/>
          <p:cNvPicPr>
            <a:picLocks noChangeAspect="1"/>
          </p:cNvPicPr>
          <p:nvPr/>
        </p:nvPicPr>
        <p:blipFill>
          <a:blip r:embed="rId2"/>
          <a:srcRect l="13171" r="9993"/>
          <a:stretch>
            <a:fillRect/>
          </a:stretch>
        </p:blipFill>
        <p:spPr>
          <a:xfrm>
            <a:off x="7184390" y="1945640"/>
            <a:ext cx="3408045" cy="33267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56095" y="1489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accent1"/>
                </a:solidFill>
              </a:rPr>
              <a:t>scML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50710" y="5664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聚集性增强，可分性</a:t>
            </a:r>
            <a:r>
              <a:rPr lang="zh-CN" altLang="en-US"/>
              <a:t>强</a:t>
            </a:r>
            <a:endParaRPr lang="zh-CN" altLang="en-US"/>
          </a:p>
        </p:txBody>
      </p:sp>
    </p:spTree>
  </p:cSld>
  <p:clrMapOvr>
    <a:masterClrMapping/>
  </p:clrMapOvr>
  <p:transition advTm="789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  <a:alpha val="2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 descr="“LIESMARS”的图片搜索结果"/>
          <p:cNvSpPr>
            <a:spLocks noChangeAspect="1" noChangeArrowheads="1"/>
          </p:cNvSpPr>
          <p:nvPr/>
        </p:nvSpPr>
        <p:spPr bwMode="auto">
          <a:xfrm>
            <a:off x="-458788" y="123825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294" name="AutoShape 4" descr="“LIESMARS”的图片搜索结果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 algn="just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 algn="just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 algn="just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 algn="just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zh-CN" altLang="en-US" sz="180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7620"/>
            <a:ext cx="12190730" cy="602615"/>
          </a:xfrm>
          <a:prstGeom prst="rect">
            <a:avLst/>
          </a:prstGeom>
          <a:solidFill>
            <a:srgbClr val="1C9987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r>
              <a:rPr lang="zh-CN" altLang="en-US" sz="3200" b="1">
                <a:latin typeface="微软雅黑" panose="020B0503020204020204" charset="-122"/>
                <a:ea typeface="微软雅黑" panose="020B0503020204020204" charset="-122"/>
              </a:rPr>
              <a:t>评价</a:t>
            </a:r>
            <a:endParaRPr lang="zh-CN" altLang="en-US" sz="3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565" y="762635"/>
            <a:ext cx="11784965" cy="5902325"/>
          </a:xfrm>
          <a:prstGeom prst="rect">
            <a:avLst/>
          </a:prstGeom>
        </p:spPr>
      </p:pic>
    </p:spTree>
  </p:cSld>
  <p:clrMapOvr>
    <a:masterClrMapping/>
  </p:clrMapOvr>
  <p:transition advTm="7897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276,&quot;left&quot;:430.12496062992125,&quot;top&quot;:131.74055118110238,&quot;width&quot;:440}"/>
</p:tagLst>
</file>

<file path=ppt/tags/tag2.xml><?xml version="1.0" encoding="utf-8"?>
<p:tagLst xmlns:p="http://schemas.openxmlformats.org/presentationml/2006/main">
  <p:tag name="commondata" val="eyJoZGlkIjoiYTJiODg4YTRjODc0Njc0OTE3NWUxZGFlOTNiMTMzOD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WPS 演示</Application>
  <PresentationFormat>宽屏</PresentationFormat>
  <Paragraphs>46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WPS</vt:lpstr>
      <vt:lpstr>影像非监督分类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王润千</dc:creator>
  <cp:lastModifiedBy>王润千</cp:lastModifiedBy>
  <cp:revision>8</cp:revision>
  <dcterms:created xsi:type="dcterms:W3CDTF">2023-08-09T12:44:00Z</dcterms:created>
  <dcterms:modified xsi:type="dcterms:W3CDTF">2024-10-20T11:22:04Z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2052-12.1.0.17145</vt:lpwstr>
  </property>
</Properties>
</file>