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media/image2.jpeg" ContentType="image/jpeg"/>
  <Override PartName="/ppt/media/image3.jpeg" ContentType="image/jpeg"/>
  <Override PartName="/ppt/media/image4.jpeg" ContentType="image/jpeg"/>
  <Override PartName="/ppt/notesSlides/notesSlide2.xml" ContentType="application/vnd.openxmlformats-officedocument.presentationml.notesSlide+xml"/>
  <Override PartName="/ppt/media/image5.jpeg" ContentType="image/jpeg"/>
  <Override PartName="/ppt/media/image6.jpeg" ContentType="image/jpeg"/>
  <Override PartName="/ppt/media/image7.jpeg" ContentType="image/jpeg"/>
  <Override PartName="/ppt/notesSlides/notesSlide3.xml" ContentType="application/vnd.openxmlformats-officedocument.presentationml.notesSlide+xml"/>
  <Override PartName="/ppt/media/image8.jpeg" ContentType="image/jpeg"/>
  <Override PartName="/ppt/notesSlides/notesSlide4.xml" ContentType="application/vnd.openxmlformats-officedocument.presentationml.notesSlide+xml"/>
  <Override PartName="/ppt/media/image9.jpeg" ContentType="image/jpeg"/>
  <Override PartName="/ppt/media/image10.jpeg" ContentType="image/jpeg"/>
  <Override PartName="/ppt/notesSlides/notesSlide5.xml" ContentType="application/vnd.openxmlformats-officedocument.presentationml.notesSlide+xml"/>
  <Override PartName="/ppt/media/image11.jpeg" ContentType="image/jpeg"/>
  <Override PartName="/ppt/notesSlides/notesSlide6.xml" ContentType="application/vnd.openxmlformats-officedocument.presentationml.notesSlide+xml"/>
  <Override PartName="/ppt/media/image12.jpeg" ContentType="image/jpeg"/>
  <Override PartName="/ppt/notesSlides/notesSlide7.xml" ContentType="application/vnd.openxmlformats-officedocument.presentationml.notesSlide+xml"/>
  <Override PartName="/ppt/media/image13.jpeg" ContentType="image/jpeg"/>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14.jpeg" ContentType="image/jpeg"/>
  <Override PartName="/ppt/media/image15.jpeg" ContentType="image/jpeg"/>
  <Override PartName="/ppt/media/image16.jpeg" ContentType="image/jpeg"/>
  <Override PartName="/ppt/notesSlides/notesSlide10.xml" ContentType="application/vnd.openxmlformats-officedocument.presentationml.notesSlide+xml"/>
  <Override PartName="/ppt/media/image17.jpeg" ContentType="image/jpeg"/>
  <Override PartName="/ppt/notesSlides/notesSlide11.xml" ContentType="application/vnd.openxmlformats-officedocument.presentationml.notesSlide+xml"/>
  <Override PartName="/ppt/media/image18.jpeg" ContentType="image/jpeg"/>
  <Override PartName="/ppt/notesSlides/notesSlide12.xml" ContentType="application/vnd.openxmlformats-officedocument.presentationml.notesSlide+xml"/>
  <Override PartName="/ppt/media/image19.jpeg" ContentType="image/jpeg"/>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20.jpeg" ContentType="image/jpeg"/>
  <Override PartName="/ppt/media/image21.jpeg" ContentType="image/jpeg"/>
  <Override PartName="/ppt/media/image22.jpeg" ContentType="image/jpeg"/>
  <Override PartName="/ppt/media/image23.jpeg" ContentType="image/jpeg"/>
  <Override PartName="/ppt/media/image24.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a:p>
        </p:txBody>
      </p:sp>
      <p:sp>
        <p:nvSpPr>
          <p:cNvPr id="164" name="Shape 164"/>
          <p:cNvSpPr/>
          <p:nvPr>
            <p:ph type="body" sz="quarter" idx="1"/>
          </p:nvPr>
        </p:nvSpPr>
        <p:spPr>
          <a:prstGeom prst="rect">
            <a:avLst/>
          </a:prstGeom>
        </p:spPr>
        <p:txBody>
          <a:bodyPr/>
          <a:lstStyle/>
          <a:p>
            <a:pPr/>
            <a:r>
              <a:t>       if。    for。int</a:t>
            </a:r>
          </a:p>
          <a:p>
            <a:pPr/>
            <a:r>
              <a:t>语言再变，思想不变 </a:t>
            </a:r>
          </a:p>
          <a:p>
            <a:pPr/>
            <a:r>
              <a:t>设计模式无处不在 </a:t>
            </a:r>
          </a:p>
          <a:p>
            <a:pPr/>
            <a:r>
              <a:t>思想启蒙。 牛顿到爱因斯坦。相对论 </a:t>
            </a:r>
          </a:p>
          <a:p>
            <a:pPr/>
          </a:p>
          <a:p>
            <a:pPr/>
            <a:r>
              <a:t>概念 </a:t>
            </a:r>
          </a:p>
          <a:p>
            <a:pPr/>
            <a:r>
              <a:t>实现小例子 </a:t>
            </a:r>
          </a:p>
          <a:p>
            <a:pPr/>
            <a:r>
              <a:t>使用场景 3种 </a:t>
            </a:r>
          </a:p>
          <a:p>
            <a:pPr/>
            <a:r>
              <a:t>优点 </a:t>
            </a:r>
          </a:p>
          <a:p>
            <a:pPr/>
          </a:p>
          <a:p>
            <a:pPr/>
          </a:p>
          <a:p>
            <a:pPr/>
            <a:r>
              <a:t>C++ Java  ActionScrip  javascript. c# </a:t>
            </a:r>
          </a:p>
          <a:p>
            <a:pPr/>
          </a:p>
          <a:p>
            <a:pPr/>
            <a:r>
              <a:t>一个简单例子， 一个项目中的例子讲解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6" name="Shape 296"/>
          <p:cNvSpPr/>
          <p:nvPr>
            <p:ph type="sldImg"/>
          </p:nvPr>
        </p:nvSpPr>
        <p:spPr>
          <a:prstGeom prst="rect">
            <a:avLst/>
          </a:prstGeom>
        </p:spPr>
        <p:txBody>
          <a:bodyPr/>
          <a:lstStyle/>
          <a:p>
            <a:pPr/>
          </a:p>
        </p:txBody>
      </p:sp>
      <p:sp>
        <p:nvSpPr>
          <p:cNvPr id="297" name="Shape 297"/>
          <p:cNvSpPr/>
          <p:nvPr>
            <p:ph type="body" sz="quarter" idx="1"/>
          </p:nvPr>
        </p:nvSpPr>
        <p:spPr>
          <a:prstGeom prst="rect">
            <a:avLst/>
          </a:prstGeom>
        </p:spPr>
        <p:txBody>
          <a:bodyPr/>
          <a:lstStyle/>
          <a:p>
            <a:pPr/>
            <a:r>
              <a:t>	1.	适配器模式</a:t>
            </a:r>
          </a:p>
          <a:p>
            <a:pPr/>
            <a:r>
              <a:t>例子：自己实现 看书 </a:t>
            </a:r>
          </a:p>
          <a:p>
            <a:pPr/>
            <a:r>
              <a:t>港版游戏机 转接头 </a:t>
            </a:r>
          </a:p>
          <a:p>
            <a:pPr/>
            <a:r>
              <a:t>Mac 电脑转接 </a:t>
            </a:r>
          </a:p>
          <a:p>
            <a:pPr/>
          </a:p>
          <a:p>
            <a:pPr/>
            <a:r>
              <a:t>适用性 </a:t>
            </a:r>
          </a:p>
          <a:p>
            <a:pPr/>
            <a:r>
              <a:t>	1.	你想使用一个已经存在的类，而它的接口不符合需求。 TextView. TextFiled</a:t>
            </a:r>
          </a:p>
          <a:p>
            <a:pPr/>
            <a:r>
              <a:t>	2.	你想创建一个可以复用的类，该类可以与其他不可预见的类协同工作。service</a:t>
            </a:r>
          </a:p>
          <a:p>
            <a:pPr/>
            <a:r>
              <a:t>	3.	你想使用已存在的类，但不可能对每一个子类化以匹配它们对接口。 对象适配器可匹配父类接口。</a:t>
            </a:r>
          </a:p>
          <a:p>
            <a:pPr/>
          </a:p>
          <a:p>
            <a:pPr/>
            <a:r>
              <a:t>1.继承target.  用a对象。  单一性。重定义行为比较困难 </a:t>
            </a:r>
          </a:p>
          <a:p>
            <a:pPr/>
            <a:r>
              <a:t>2.继承target , 实现a 接口。 可以复用多个  a 的子对象 一次性给多个adaptee 添加功能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6" name="Shape 306"/>
          <p:cNvSpPr/>
          <p:nvPr>
            <p:ph type="sldImg"/>
          </p:nvPr>
        </p:nvSpPr>
        <p:spPr>
          <a:prstGeom prst="rect">
            <a:avLst/>
          </a:prstGeom>
        </p:spPr>
        <p:txBody>
          <a:bodyPr/>
          <a:lstStyle/>
          <a:p>
            <a:pPr/>
          </a:p>
        </p:txBody>
      </p:sp>
      <p:sp>
        <p:nvSpPr>
          <p:cNvPr id="307" name="Shape 307"/>
          <p:cNvSpPr/>
          <p:nvPr>
            <p:ph type="body" sz="quarter" idx="1"/>
          </p:nvPr>
        </p:nvSpPr>
        <p:spPr>
          <a:prstGeom prst="rect">
            <a:avLst/>
          </a:prstGeom>
        </p:spPr>
        <p:txBody>
          <a:bodyPr/>
          <a:lstStyle/>
          <a:p>
            <a:pPr/>
            <a:r>
              <a:t>	1.	代理模式</a:t>
            </a:r>
          </a:p>
          <a:p>
            <a:pPr/>
            <a:r>
              <a:t>例子： 月影ppt   mock </a:t>
            </a:r>
          </a:p>
          <a:p>
            <a:pPr/>
            <a:r>
              <a:t>写个例子 </a:t>
            </a:r>
          </a:p>
          <a:p>
            <a:pPr/>
            <a:r>
              <a:t>	1.	适配器模式</a:t>
            </a:r>
          </a:p>
          <a:p>
            <a:pPr/>
            <a:r>
              <a:t>例子：自己实现 看书 </a:t>
            </a:r>
          </a:p>
          <a:p>
            <a:pPr/>
            <a:r>
              <a:t>港版游戏机 转接头 </a:t>
            </a:r>
          </a:p>
          <a:p>
            <a:pPr/>
            <a:r>
              <a:t>Mac 电脑转接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6" name="Shape 316"/>
          <p:cNvSpPr/>
          <p:nvPr>
            <p:ph type="sldImg"/>
          </p:nvPr>
        </p:nvSpPr>
        <p:spPr>
          <a:prstGeom prst="rect">
            <a:avLst/>
          </a:prstGeom>
        </p:spPr>
        <p:txBody>
          <a:bodyPr/>
          <a:lstStyle/>
          <a:p>
            <a:pPr/>
          </a:p>
        </p:txBody>
      </p:sp>
      <p:sp>
        <p:nvSpPr>
          <p:cNvPr id="317" name="Shape 317"/>
          <p:cNvSpPr/>
          <p:nvPr>
            <p:ph type="body" sz="quarter" idx="1"/>
          </p:nvPr>
        </p:nvSpPr>
        <p:spPr>
          <a:prstGeom prst="rect">
            <a:avLst/>
          </a:prstGeom>
        </p:spPr>
        <p:txBody>
          <a:bodyPr/>
          <a:lstStyle/>
          <a:p>
            <a:pPr/>
            <a:r>
              <a:t>写个例子 </a:t>
            </a:r>
          </a:p>
          <a:p>
            <a:pPr/>
            <a:r>
              <a:t>	1.	中介者模式。controller   manager</a:t>
            </a:r>
          </a:p>
          <a:p>
            <a:pPr/>
            <a:r>
              <a:t>房产中介。   不信任有保障 </a:t>
            </a:r>
          </a:p>
          <a:p>
            <a:pPr/>
            <a:r>
              <a:t>人才中介      boss 面对员工， 便于交流 </a:t>
            </a:r>
          </a:p>
          <a:p>
            <a:pPr/>
          </a:p>
          <a:p>
            <a:pPr/>
            <a:r>
              <a:t>优点 </a:t>
            </a:r>
          </a:p>
          <a:p>
            <a:pPr/>
            <a:r>
              <a:t>	1.	减少子类生成</a:t>
            </a:r>
          </a:p>
          <a:p>
            <a:pPr/>
            <a:r>
              <a:t>	2.	将各Colleague 解耦</a:t>
            </a:r>
          </a:p>
          <a:p>
            <a:pPr/>
            <a:r>
              <a:t>	3.	简化对象协议 一对多交互 替代 多对多交互</a:t>
            </a:r>
          </a:p>
          <a:p>
            <a:pPr/>
            <a:r>
              <a:t>	4.	对如何协作抽象  一个系统是如何交互的</a:t>
            </a:r>
          </a:p>
          <a:p>
            <a:pPr/>
            <a:r>
              <a:t>	5.	控制集中化</a:t>
            </a:r>
          </a:p>
          <a:p>
            <a:pPr/>
            <a:r>
              <a:t>Proxy </a:t>
            </a:r>
          </a:p>
          <a:p>
            <a:pPr/>
            <a:r>
              <a:t>	1.	远程代理  mock</a:t>
            </a:r>
          </a:p>
          <a:p>
            <a:pPr/>
            <a:r>
              <a:t>	2.	虚代理  placeholder</a:t>
            </a:r>
          </a:p>
          <a:p>
            <a:pPr/>
            <a:r>
              <a:t>	3.	Protection Proxy.     请求访问权限</a:t>
            </a:r>
          </a:p>
          <a:p>
            <a:pPr/>
          </a:p>
          <a:p>
            <a:pPr/>
            <a:r>
              <a:t>例子 SimCity </a:t>
            </a:r>
          </a:p>
          <a:p>
            <a:pPr/>
            <a:r>
              <a:t>写个例子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7" name="Shape 327"/>
          <p:cNvSpPr/>
          <p:nvPr>
            <p:ph type="sldImg"/>
          </p:nvPr>
        </p:nvSpPr>
        <p:spPr>
          <a:prstGeom prst="rect">
            <a:avLst/>
          </a:prstGeom>
        </p:spPr>
        <p:txBody>
          <a:bodyPr/>
          <a:lstStyle/>
          <a:p>
            <a:pPr/>
          </a:p>
        </p:txBody>
      </p:sp>
      <p:sp>
        <p:nvSpPr>
          <p:cNvPr id="328" name="Shape 328"/>
          <p:cNvSpPr/>
          <p:nvPr>
            <p:ph type="body" sz="quarter" idx="1"/>
          </p:nvPr>
        </p:nvSpPr>
        <p:spPr>
          <a:prstGeom prst="rect">
            <a:avLst/>
          </a:prstGeom>
        </p:spPr>
        <p:txBody>
          <a:bodyPr/>
          <a:lstStyle/>
          <a:p>
            <a:pPr/>
            <a:r>
              <a:t>	1.	Facade</a:t>
            </a:r>
          </a:p>
          <a:p>
            <a:pPr/>
          </a:p>
          <a:p>
            <a:pPr/>
            <a:r>
              <a:t>一个电源总开关可以控制四盏灯、一个风扇、一台空调和一台电视机的启动和关闭。该电源总开关可以同时控制上述所有电器设备，电源总开关即为该系统的外观模式设计。</a:t>
            </a:r>
          </a:p>
          <a:p>
            <a:pPr/>
          </a:p>
          <a:p>
            <a:pPr/>
            <a:r>
              <a:t>输入http, 展示网页</a:t>
            </a:r>
          </a:p>
          <a:p>
            <a:pPr/>
          </a:p>
          <a:p>
            <a:pPr/>
          </a:p>
          <a:p>
            <a:pPr/>
            <a:r>
              <a:t>在遇到以下情况使用Facade模式： </a:t>
            </a:r>
          </a:p>
          <a:p>
            <a:pPr/>
            <a:r>
              <a:t>1、当你要为一个复杂子系统提供一个简单接口时。子系统往往因为不断演化而变得越来越复杂。大多数模式使用时都会产生更多更小的类。这使得子系统更具可重用性，也更容易对子系统进行定制，但这也给那些不需要定制子系统的用户带来一些使用上的困难。 </a:t>
            </a:r>
          </a:p>
          <a:p>
            <a:pPr/>
            <a:r>
              <a:t>Facade可以提供一个简单的缺省视图，这一视图对大多数用户来说已经足够，而那些需要更多的可定制性的用户可以越过Facade层。 </a:t>
            </a:r>
          </a:p>
          <a:p>
            <a:pPr/>
            <a:r>
              <a:t>2、客户程序与抽象类的实现部分之间存在着很大的依赖性。引入Facade将这个子系统与客户以及其他的子系统分离，可以提高子系统的独立性和可移植性。 </a:t>
            </a:r>
          </a:p>
          <a:p>
            <a:pPr/>
            <a:r>
              <a:t>3、当你需要构建一个层次结构的子系统时，使用Facade模式定义子系统中每层的入口点，如果子系统之间是相互依赖的，你可以让它们仅通过Facade进行通讯，从而简化了它们之间的依赖关系。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 name="Shape 343"/>
          <p:cNvSpPr/>
          <p:nvPr>
            <p:ph type="sldImg"/>
          </p:nvPr>
        </p:nvSpPr>
        <p:spPr>
          <a:prstGeom prst="rect">
            <a:avLst/>
          </a:prstGeom>
        </p:spPr>
        <p:txBody>
          <a:bodyPr/>
          <a:lstStyle/>
          <a:p>
            <a:pPr/>
          </a:p>
        </p:txBody>
      </p:sp>
      <p:sp>
        <p:nvSpPr>
          <p:cNvPr id="344" name="Shape 344"/>
          <p:cNvSpPr/>
          <p:nvPr>
            <p:ph type="body" sz="quarter" idx="1"/>
          </p:nvPr>
        </p:nvSpPr>
        <p:spPr>
          <a:prstGeom prst="rect">
            <a:avLst/>
          </a:prstGeom>
        </p:spPr>
        <p:txBody>
          <a:bodyPr/>
          <a:lstStyle/>
          <a:p>
            <a:pPr/>
            <a:r>
              <a:t>策略模式 </a:t>
            </a:r>
          </a:p>
          <a:p>
            <a:pPr/>
            <a:r>
              <a:t>	1.	增加新的算法比较困难</a:t>
            </a:r>
          </a:p>
          <a:p>
            <a:pPr/>
            <a:r>
              <a:t>	2.	支持多种算法替换</a:t>
            </a:r>
          </a:p>
          <a:p>
            <a:pPr/>
          </a:p>
          <a:p>
            <a:pPr/>
            <a:r>
              <a:t>适用场景 </a:t>
            </a:r>
          </a:p>
          <a:p>
            <a:pPr/>
            <a:r>
              <a:t>	1.	许多类仅仅是行为有异，多行为配置1行为</a:t>
            </a:r>
          </a:p>
          <a:p>
            <a:pPr/>
            <a:r>
              <a:t>	2.	需要一个算法的不同变体</a:t>
            </a:r>
          </a:p>
          <a:p>
            <a:pPr/>
            <a:r>
              <a:t>	3.	算法使用客户不应该知道的数据</a:t>
            </a:r>
          </a:p>
          <a:p>
            <a:pPr/>
            <a:r>
              <a:t>	4.	有switch 语句过多判断，分散到一个策略中去。</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sldImg"/>
          </p:nvPr>
        </p:nvSpPr>
        <p:spPr>
          <a:prstGeom prst="rect">
            <a:avLst/>
          </a:prstGeom>
        </p:spPr>
        <p:txBody>
          <a:bodyPr/>
          <a:lstStyle/>
          <a:p>
            <a:pPr/>
          </a:p>
        </p:txBody>
      </p:sp>
      <p:sp>
        <p:nvSpPr>
          <p:cNvPr id="189" name="Shape 189"/>
          <p:cNvSpPr/>
          <p:nvPr>
            <p:ph type="body" sz="quarter" idx="1"/>
          </p:nvPr>
        </p:nvSpPr>
        <p:spPr>
          <a:prstGeom prst="rect">
            <a:avLst/>
          </a:prstGeom>
        </p:spPr>
        <p:txBody>
          <a:bodyPr/>
          <a:lstStyle/>
          <a:p>
            <a:pPr/>
            <a:r>
              <a:t>	1.	面向过程 模块化</a:t>
            </a:r>
          </a:p>
          <a:p>
            <a:pPr/>
            <a:r>
              <a:t>例子 3663 </a:t>
            </a:r>
          </a:p>
          <a:p>
            <a:pPr/>
          </a:p>
          <a:p>
            <a:pPr/>
          </a:p>
          <a:p>
            <a:pPr/>
            <a:r>
              <a:t>	2.	面向对象</a:t>
            </a:r>
            <a:br/>
          </a:p>
          <a:p>
            <a:pPr/>
          </a:p>
          <a:p>
            <a:pPr/>
          </a:p>
          <a:p>
            <a:pPr/>
            <a:r>
              <a:t>例子 SimCity. mapObject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ph type="sldImg"/>
          </p:nvPr>
        </p:nvSpPr>
        <p:spPr>
          <a:prstGeom prst="rect">
            <a:avLst/>
          </a:prstGeom>
        </p:spPr>
        <p:txBody>
          <a:bodyPr/>
          <a:lstStyle/>
          <a:p>
            <a:pPr/>
          </a:p>
        </p:txBody>
      </p:sp>
      <p:sp>
        <p:nvSpPr>
          <p:cNvPr id="206" name="Shape 206"/>
          <p:cNvSpPr/>
          <p:nvPr>
            <p:ph type="body" sz="quarter" idx="1"/>
          </p:nvPr>
        </p:nvSpPr>
        <p:spPr>
          <a:prstGeom prst="rect">
            <a:avLst/>
          </a:prstGeom>
        </p:spPr>
        <p:txBody>
          <a:bodyPr/>
          <a:lstStyle/>
          <a:p>
            <a:pPr/>
            <a:r>
              <a:t>设计一个CS游戏 </a:t>
            </a:r>
          </a:p>
          <a:p>
            <a:pPr/>
            <a:r>
              <a:t>准备 </a:t>
            </a:r>
          </a:p>
          <a:p>
            <a:pPr/>
            <a:r>
              <a:t>选枪。枪ID </a:t>
            </a:r>
          </a:p>
          <a:p>
            <a:pPr/>
            <a:r>
              <a:t>跑到指定位置 </a:t>
            </a:r>
          </a:p>
          <a:p>
            <a:pPr/>
            <a:r>
              <a:t>射击 </a:t>
            </a:r>
          </a:p>
          <a:p>
            <a:pPr/>
          </a:p>
          <a:p>
            <a:pPr/>
            <a:r>
              <a:t>布朗运动。  </a:t>
            </a:r>
          </a:p>
          <a:p>
            <a:pPr/>
            <a:r>
              <a:t>王者荣耀， 多个敌人。 玩不转了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sldImg"/>
          </p:nvPr>
        </p:nvSpPr>
        <p:spPr>
          <a:prstGeom prst="rect">
            <a:avLst/>
          </a:prstGeom>
        </p:spPr>
        <p:txBody>
          <a:bodyPr/>
          <a:lstStyle/>
          <a:p>
            <a:pPr/>
          </a:p>
        </p:txBody>
      </p:sp>
      <p:sp>
        <p:nvSpPr>
          <p:cNvPr id="217" name="Shape 217"/>
          <p:cNvSpPr/>
          <p:nvPr>
            <p:ph type="body" sz="quarter" idx="1"/>
          </p:nvPr>
        </p:nvSpPr>
        <p:spPr>
          <a:prstGeom prst="rect">
            <a:avLst/>
          </a:prstGeom>
        </p:spPr>
        <p:txBody>
          <a:bodyPr/>
          <a:lstStyle/>
          <a:p>
            <a:pPr/>
            <a:r>
              <a:t>面向组件编程  </a:t>
            </a:r>
          </a:p>
          <a:p>
            <a:pPr/>
          </a:p>
          <a:p>
            <a:pPr/>
            <a:r>
              <a:t>乐高玩具 </a:t>
            </a:r>
          </a:p>
          <a:p>
            <a:pPr/>
            <a:r>
              <a:t>一个组件 组成一个大组件。  拆了又可以拼成别的组件 </a:t>
            </a:r>
          </a:p>
          <a:p>
            <a:pPr/>
          </a:p>
          <a:p>
            <a:pPr/>
            <a:r>
              <a:t>Unity </a:t>
            </a:r>
          </a:p>
          <a:p>
            <a:pPr/>
            <a:r>
              <a:t>React </a:t>
            </a:r>
          </a:p>
          <a:p>
            <a:pPr/>
            <a:r>
              <a:t>http://wiki.360dev.org/pages/viewpage.action?pageId=5082122</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ph type="sldImg"/>
          </p:nvPr>
        </p:nvSpPr>
        <p:spPr>
          <a:prstGeom prst="rect">
            <a:avLst/>
          </a:prstGeom>
        </p:spPr>
        <p:txBody>
          <a:bodyPr/>
          <a:lstStyle/>
          <a:p>
            <a:pPr/>
          </a:p>
        </p:txBody>
      </p:sp>
      <p:sp>
        <p:nvSpPr>
          <p:cNvPr id="233" name="Shape 233"/>
          <p:cNvSpPr/>
          <p:nvPr>
            <p:ph type="body" sz="quarter" idx="1"/>
          </p:nvPr>
        </p:nvSpPr>
        <p:spPr>
          <a:prstGeom prst="rect">
            <a:avLst/>
          </a:prstGeom>
        </p:spPr>
        <p:txBody>
          <a:bodyPr/>
          <a:lstStyle/>
          <a:p>
            <a:pPr/>
            <a:r>
              <a:t>	1.	链式编程 promise</a:t>
            </a:r>
          </a:p>
          <a:p>
            <a:pPr/>
            <a:r>
              <a:t>例子： 挂机助手 interpret </a:t>
            </a:r>
          </a:p>
          <a:p>
            <a:pPr/>
            <a:r>
              <a:t>Data-source/DataSource.js</a:t>
            </a:r>
          </a:p>
          <a:p>
            <a:pPr/>
          </a:p>
          <a:p>
            <a:pPr/>
            <a:r>
              <a:t>Array.prototype.push.apply(testArray1, testArray2); </a:t>
            </a:r>
          </a:p>
          <a:p>
            <a:pPr/>
            <a:r>
              <a:t>testArray1.concat(testArray2); </a:t>
            </a:r>
          </a:p>
          <a:p>
            <a:pPr/>
          </a:p>
          <a:p>
            <a:pPr/>
            <a:r>
              <a:t>	1.	切面编程</a:t>
            </a:r>
          </a:p>
          <a:p>
            <a:pPr/>
            <a:r>
              <a:t>例子： pylon  佳美拦截器 </a:t>
            </a:r>
          </a:p>
          <a:p>
            <a:pPr/>
            <a:r>
              <a:t>http://blog.sina.com.cn/s/blog_71af89750100qhwr.html</a:t>
            </a:r>
          </a:p>
          <a:p>
            <a:pPr/>
            <a:r>
              <a:t>    请求部分处理</a:t>
            </a:r>
          </a:p>
          <a:p>
            <a:pPr/>
            <a:r>
              <a:t>Middleware 中间件</a:t>
            </a:r>
          </a:p>
          <a:p>
            <a:pPr/>
          </a:p>
          <a:p>
            <a:pPr/>
            <a:r>
              <a:t>掰洋葱皮 </a:t>
            </a:r>
          </a:p>
          <a:p>
            <a:pPr/>
            <a:r>
              <a:t>关羽过五关斩六将， 最终显示页面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Shape 248"/>
          <p:cNvSpPr/>
          <p:nvPr>
            <p:ph type="sldImg"/>
          </p:nvPr>
        </p:nvSpPr>
        <p:spPr>
          <a:prstGeom prst="rect">
            <a:avLst/>
          </a:prstGeom>
        </p:spPr>
        <p:txBody>
          <a:bodyPr/>
          <a:lstStyle/>
          <a:p>
            <a:pPr/>
          </a:p>
        </p:txBody>
      </p:sp>
      <p:sp>
        <p:nvSpPr>
          <p:cNvPr id="249" name="Shape 249"/>
          <p:cNvSpPr/>
          <p:nvPr>
            <p:ph type="body" sz="quarter" idx="1"/>
          </p:nvPr>
        </p:nvSpPr>
        <p:spPr>
          <a:prstGeom prst="rect">
            <a:avLst/>
          </a:prstGeom>
        </p:spPr>
        <p:txBody>
          <a:bodyPr/>
          <a:lstStyle/>
          <a:p>
            <a:pPr/>
            <a:r>
              <a:t>	1.	生产消费模型</a:t>
            </a:r>
          </a:p>
          <a:p>
            <a:pPr/>
          </a:p>
          <a:p>
            <a:pPr/>
            <a:r>
              <a:t>例子： 挂机助手 </a:t>
            </a:r>
          </a:p>
          <a:p>
            <a:pPr/>
            <a:r>
              <a:t>Public-domain/services/data-source/MissionDispatcher.js </a:t>
            </a:r>
          </a:p>
          <a:p>
            <a:pPr/>
          </a:p>
          <a:p>
            <a:pPr/>
            <a:r>
              <a:t>Use </a:t>
            </a:r>
          </a:p>
          <a:p>
            <a:pPr/>
            <a:r>
              <a:t>Data-source/DataSource.js </a:t>
            </a:r>
          </a:p>
          <a:p>
            <a:pPr/>
          </a:p>
          <a:p>
            <a:pPr/>
            <a:r>
              <a:t>Reduce.   Foreach callback </a:t>
            </a:r>
          </a:p>
          <a:p>
            <a:pPr/>
          </a:p>
          <a:p>
            <a:pPr/>
            <a:r>
              <a:t>形象 食堂打饭。吃饺子。等饺子排队 </a:t>
            </a:r>
          </a:p>
          <a:p>
            <a:pPr/>
          </a:p>
          <a:p>
            <a:pPr/>
          </a:p>
          <a:p>
            <a:pPr/>
            <a:r>
              <a:t>练习 班车调度表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Shape 258"/>
          <p:cNvSpPr/>
          <p:nvPr>
            <p:ph type="sldImg"/>
          </p:nvPr>
        </p:nvSpPr>
        <p:spPr>
          <a:prstGeom prst="rect">
            <a:avLst/>
          </a:prstGeom>
        </p:spPr>
        <p:txBody>
          <a:bodyPr/>
          <a:lstStyle/>
          <a:p>
            <a:pPr/>
          </a:p>
        </p:txBody>
      </p:sp>
      <p:sp>
        <p:nvSpPr>
          <p:cNvPr id="259" name="Shape 259"/>
          <p:cNvSpPr/>
          <p:nvPr>
            <p:ph type="body" sz="quarter" idx="1"/>
          </p:nvPr>
        </p:nvSpPr>
        <p:spPr>
          <a:prstGeom prst="rect">
            <a:avLst/>
          </a:prstGeom>
        </p:spPr>
        <p:txBody>
          <a:bodyPr/>
          <a:lstStyle/>
          <a:p>
            <a:pPr/>
            <a:r>
              <a:t>	3.	抽象工厂</a:t>
            </a:r>
            <a:br/>
          </a:p>
          <a:p>
            <a:pPr/>
            <a:r>
              <a:t>例子  3663 生成player </a:t>
            </a:r>
          </a:p>
          <a:p>
            <a:pPr/>
            <a:r>
              <a:t>自己写个 Actor.  mainActor. enemyActor 例子 </a:t>
            </a:r>
          </a:p>
          <a:p>
            <a:pPr/>
          </a:p>
          <a:p>
            <a:pPr/>
            <a:r>
              <a:t> 娃娃塑造机 </a:t>
            </a:r>
          </a:p>
          <a:p>
            <a:pPr/>
            <a:r>
              <a:t>对象池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Shape 269"/>
          <p:cNvSpPr/>
          <p:nvPr>
            <p:ph type="sldImg"/>
          </p:nvPr>
        </p:nvSpPr>
        <p:spPr>
          <a:prstGeom prst="rect">
            <a:avLst/>
          </a:prstGeom>
        </p:spPr>
        <p:txBody>
          <a:bodyPr/>
          <a:lstStyle/>
          <a:p>
            <a:pPr/>
          </a:p>
        </p:txBody>
      </p:sp>
      <p:sp>
        <p:nvSpPr>
          <p:cNvPr id="270" name="Shape 270"/>
          <p:cNvSpPr/>
          <p:nvPr>
            <p:ph type="body" sz="quarter" idx="1"/>
          </p:nvPr>
        </p:nvSpPr>
        <p:spPr>
          <a:prstGeom prst="rect">
            <a:avLst/>
          </a:prstGeom>
        </p:spPr>
        <p:txBody>
          <a:bodyPr/>
          <a:lstStyle/>
          <a:p>
            <a:pPr/>
          </a:p>
          <a:p>
            <a:pPr/>
            <a:r>
              <a:t>	1.	观察者模式</a:t>
            </a:r>
          </a:p>
          <a:p>
            <a:pPr/>
          </a:p>
          <a:p>
            <a:pPr/>
            <a:r>
              <a:t>老师讲课， 有人关心注意听， 有人睡觉玩手机。 </a:t>
            </a:r>
          </a:p>
          <a:p>
            <a:pPr/>
            <a:r>
              <a:t>观察者 </a:t>
            </a:r>
          </a:p>
          <a:p>
            <a:pPr/>
            <a:r>
              <a:t>（Observer）将自己注册到被观察对象（Subject）中，被观察对象将观察者存放在一个容器（Container）里。 </a:t>
            </a:r>
          </a:p>
          <a:p>
            <a:pPr/>
          </a:p>
          <a:p>
            <a:pPr/>
            <a:r>
              <a:t>被观察 </a:t>
            </a:r>
          </a:p>
          <a:p>
            <a:pPr/>
            <a:r>
              <a:t>被观察对象发生了某种变化（如图中的SomeChange），从容器中得到所有注册过的观察者，将变化通知观察者。 </a:t>
            </a:r>
          </a:p>
          <a:p>
            <a:pPr/>
          </a:p>
          <a:p>
            <a:pPr/>
            <a:r>
              <a:t>撤销观察 </a:t>
            </a:r>
          </a:p>
          <a:p>
            <a:pPr/>
            <a:r>
              <a:t>观察者告诉被观察者要撤销观察，被观察者从容器中将观察者去除。 </a:t>
            </a:r>
          </a:p>
          <a:p>
            <a:pPr/>
            <a:r>
              <a:t>观察者将自己注册到被观察者的容器中时，被观察者不应该过问观察者的具体类型，而是应该使用观察者的接口。这样的优点是：假定程序中还有别的观察者，那么只要这个观察者也是相同的接口实现即可。一个被观察者可以对应多个观察者，当被观察者发生变化的时候，他可以将消息一一通知给所有的观察者。基于接口，而不是具体的实现——这一点为程序提供了更大的灵活性。 </a:t>
            </a:r>
          </a:p>
          <a:p>
            <a:pPr/>
          </a:p>
          <a:p>
            <a:pPr/>
            <a:r>
              <a:t>antD subject </a:t>
            </a:r>
          </a:p>
          <a:p>
            <a:pPr/>
            <a:r>
              <a:t>http://wiki.360dev.org/pages/viewpage.action?pageId=5082122</a:t>
            </a:r>
          </a:p>
          <a:p>
            <a:pPr/>
          </a:p>
          <a:p>
            <a:pPr/>
            <a:r>
              <a:t>Redux. Reducer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Shape 279"/>
          <p:cNvSpPr/>
          <p:nvPr>
            <p:ph type="sldImg"/>
          </p:nvPr>
        </p:nvSpPr>
        <p:spPr>
          <a:prstGeom prst="rect">
            <a:avLst/>
          </a:prstGeom>
        </p:spPr>
        <p:txBody>
          <a:bodyPr/>
          <a:lstStyle/>
          <a:p>
            <a:pPr/>
          </a:p>
        </p:txBody>
      </p:sp>
      <p:sp>
        <p:nvSpPr>
          <p:cNvPr id="280" name="Shape 280"/>
          <p:cNvSpPr/>
          <p:nvPr>
            <p:ph type="body" sz="quarter" idx="1"/>
          </p:nvPr>
        </p:nvSpPr>
        <p:spPr>
          <a:prstGeom prst="rect">
            <a:avLst/>
          </a:prstGeom>
        </p:spPr>
        <p:txBody>
          <a:bodyPr/>
          <a:lstStyle/>
          <a:p>
            <a:pPr/>
            <a:r>
              <a:t>	1.	装饰者模式</a:t>
            </a:r>
          </a:p>
          <a:p>
            <a:pPr/>
            <a:r>
              <a:t>例子： 月影ppt </a:t>
            </a:r>
          </a:p>
          <a:p>
            <a:pPr/>
            <a:r>
              <a:t>写个例子 </a:t>
            </a:r>
          </a:p>
          <a:p>
            <a:pPr/>
            <a:r>
              <a:t>场景： </a:t>
            </a:r>
          </a:p>
          <a:p>
            <a:pPr/>
            <a:r>
              <a:t>	1.	不影响其它对象的情况下，以动态／透明的方式给单个对象添加职责</a:t>
            </a:r>
          </a:p>
          <a:p>
            <a:pPr/>
            <a:r>
              <a:t>	2.	处理那些可以撤销的职责</a:t>
            </a:r>
          </a:p>
          <a:p>
            <a:pPr/>
            <a:r>
              <a:t>	3.	当不能用生成子类的方法进行扩充时</a:t>
            </a:r>
          </a:p>
          <a:p>
            <a:pPr/>
            <a:r>
              <a:t>TextFiled文本添加边框模型 </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幻灯片">
    <p:spTree>
      <p:nvGrpSpPr>
        <p:cNvPr id="1" name=""/>
        <p:cNvGrpSpPr/>
        <p:nvPr/>
      </p:nvGrpSpPr>
      <p:grpSpPr>
        <a:xfrm>
          <a:off x="0" y="0"/>
          <a:ext cx="0" cy="0"/>
          <a:chOff x="0" y="0"/>
          <a:chExt cx="0" cy="0"/>
        </a:xfrm>
      </p:grpSpPr>
      <p:sp>
        <p:nvSpPr>
          <p:cNvPr id="12" name="Shape 12"/>
          <p:cNvSpPr/>
          <p:nvPr>
            <p:ph type="title"/>
          </p:nvPr>
        </p:nvSpPr>
        <p:spPr>
          <a:xfrm>
            <a:off x="1524000" y="1122362"/>
            <a:ext cx="9144000" cy="2387601"/>
          </a:xfrm>
          <a:prstGeom prst="rect">
            <a:avLst/>
          </a:prstGeom>
        </p:spPr>
        <p:txBody>
          <a:bodyPr anchor="b"/>
          <a:lstStyle>
            <a:lvl1pPr algn="ctr">
              <a:defRPr sz="6000"/>
            </a:lvl1pPr>
          </a:lstStyle>
          <a:p>
            <a:pPr/>
            <a:r>
              <a:t>标题文本</a:t>
            </a:r>
          </a:p>
        </p:txBody>
      </p:sp>
      <p:sp>
        <p:nvSpPr>
          <p:cNvPr id="13" name="Shape 13"/>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正文级别 1</a:t>
            </a:r>
          </a:p>
          <a:p>
            <a:pPr lvl="1"/>
            <a:r>
              <a:t>正文级别 2</a:t>
            </a:r>
          </a:p>
          <a:p>
            <a:pPr lvl="2"/>
            <a:r>
              <a:t>正文级别 3</a:t>
            </a:r>
          </a:p>
          <a:p>
            <a:pPr lvl="3"/>
            <a:r>
              <a:t>正文级别 4</a:t>
            </a:r>
          </a:p>
          <a:p>
            <a:pPr lvl="4"/>
            <a:r>
              <a:t>正文级别 5</a:t>
            </a:r>
          </a:p>
        </p:txBody>
      </p:sp>
      <p:sp>
        <p:nvSpPr>
          <p:cNvPr id="14" name="Shape 1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内容">
    <p:spTree>
      <p:nvGrpSpPr>
        <p:cNvPr id="1" name=""/>
        <p:cNvGrpSpPr/>
        <p:nvPr/>
      </p:nvGrpSpPr>
      <p:grpSpPr>
        <a:xfrm>
          <a:off x="0" y="0"/>
          <a:ext cx="0" cy="0"/>
          <a:chOff x="0" y="0"/>
          <a:chExt cx="0" cy="0"/>
        </a:xfrm>
      </p:grpSpPr>
      <p:sp>
        <p:nvSpPr>
          <p:cNvPr id="91" name="Shape 91"/>
          <p:cNvSpPr/>
          <p:nvPr>
            <p:ph type="body" idx="1"/>
          </p:nvPr>
        </p:nvSpPr>
        <p:spPr>
          <a:xfrm>
            <a:off x="838200" y="365125"/>
            <a:ext cx="10515600" cy="5811838"/>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92" name="Shape 9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自定义版式">
    <p:spTree>
      <p:nvGrpSpPr>
        <p:cNvPr id="1" name=""/>
        <p:cNvGrpSpPr/>
        <p:nvPr/>
      </p:nvGrpSpPr>
      <p:grpSpPr>
        <a:xfrm>
          <a:off x="0" y="0"/>
          <a:ext cx="0" cy="0"/>
          <a:chOff x="0" y="0"/>
          <a:chExt cx="0" cy="0"/>
        </a:xfrm>
      </p:grpSpPr>
      <p:sp>
        <p:nvSpPr>
          <p:cNvPr id="99" name="Shape 99"/>
          <p:cNvSpPr/>
          <p:nvPr/>
        </p:nvSpPr>
        <p:spPr>
          <a:xfrm>
            <a:off x="0" y="243839"/>
            <a:ext cx="12192000" cy="6370322"/>
          </a:xfrm>
          <a:prstGeom prst="rect">
            <a:avLst/>
          </a:prstGeom>
          <a:solidFill>
            <a:srgbClr val="959595"/>
          </a:solidFill>
          <a:ln w="12700">
            <a:miter lim="400000"/>
          </a:ln>
        </p:spPr>
        <p:txBody>
          <a:bodyPr lIns="45719" rIns="45719" anchor="ctr"/>
          <a:lstStyle/>
          <a:p>
            <a:pPr algn="ctr">
              <a:defRPr>
                <a:solidFill>
                  <a:srgbClr val="FFFFFF"/>
                </a:solidFill>
              </a:defRPr>
            </a:pPr>
          </a:p>
        </p:txBody>
      </p:sp>
      <p:sp>
        <p:nvSpPr>
          <p:cNvPr id="100" name="Shape 100"/>
          <p:cNvSpPr/>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标题和内容">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a:r>
              <a:t>标题文本</a:t>
            </a:r>
          </a:p>
        </p:txBody>
      </p:sp>
      <p:sp>
        <p:nvSpPr>
          <p:cNvPr id="22" name="Shape 22"/>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节标题">
    <p:spTree>
      <p:nvGrpSpPr>
        <p:cNvPr id="1" name=""/>
        <p:cNvGrpSpPr/>
        <p:nvPr/>
      </p:nvGrpSpPr>
      <p:grpSpPr>
        <a:xfrm>
          <a:off x="0" y="0"/>
          <a:ext cx="0" cy="0"/>
          <a:chOff x="0" y="0"/>
          <a:chExt cx="0" cy="0"/>
        </a:xfrm>
      </p:grpSpPr>
      <p:sp>
        <p:nvSpPr>
          <p:cNvPr id="30" name="Shape 30"/>
          <p:cNvSpPr/>
          <p:nvPr>
            <p:ph type="title"/>
          </p:nvPr>
        </p:nvSpPr>
        <p:spPr>
          <a:xfrm>
            <a:off x="831850" y="1709738"/>
            <a:ext cx="10515600" cy="2852737"/>
          </a:xfrm>
          <a:prstGeom prst="rect">
            <a:avLst/>
          </a:prstGeom>
        </p:spPr>
        <p:txBody>
          <a:bodyPr anchor="b"/>
          <a:lstStyle>
            <a:lvl1pPr>
              <a:defRPr sz="6000"/>
            </a:lvl1pPr>
          </a:lstStyle>
          <a:p>
            <a:pPr/>
            <a:r>
              <a:t>标题文本</a:t>
            </a:r>
          </a:p>
        </p:txBody>
      </p:sp>
      <p:sp>
        <p:nvSpPr>
          <p:cNvPr id="31" name="Shape 3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正文级别 1</a:t>
            </a:r>
          </a:p>
          <a:p>
            <a:pPr lvl="1"/>
            <a:r>
              <a:t>正文级别 2</a:t>
            </a:r>
          </a:p>
          <a:p>
            <a:pPr lvl="2"/>
            <a:r>
              <a:t>正文级别 3</a:t>
            </a:r>
          </a:p>
          <a:p>
            <a:pPr lvl="3"/>
            <a:r>
              <a:t>正文级别 4</a:t>
            </a:r>
          </a:p>
          <a:p>
            <a:pPr lvl="4"/>
            <a:r>
              <a:t>正文级别 5</a:t>
            </a:r>
          </a:p>
        </p:txBody>
      </p:sp>
      <p:sp>
        <p:nvSpPr>
          <p:cNvPr id="32" name="Shape 3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两栏内容">
    <p:spTree>
      <p:nvGrpSpPr>
        <p:cNvPr id="1" name=""/>
        <p:cNvGrpSpPr/>
        <p:nvPr/>
      </p:nvGrpSpPr>
      <p:grpSpPr>
        <a:xfrm>
          <a:off x="0" y="0"/>
          <a:ext cx="0" cy="0"/>
          <a:chOff x="0" y="0"/>
          <a:chExt cx="0" cy="0"/>
        </a:xfrm>
      </p:grpSpPr>
      <p:sp>
        <p:nvSpPr>
          <p:cNvPr id="39" name="Shape 39"/>
          <p:cNvSpPr/>
          <p:nvPr>
            <p:ph type="title"/>
          </p:nvPr>
        </p:nvSpPr>
        <p:spPr>
          <a:prstGeom prst="rect">
            <a:avLst/>
          </a:prstGeom>
        </p:spPr>
        <p:txBody>
          <a:bodyPr/>
          <a:lstStyle/>
          <a:p>
            <a:pPr/>
            <a:r>
              <a:t>标题文本</a:t>
            </a:r>
          </a:p>
        </p:txBody>
      </p:sp>
      <p:sp>
        <p:nvSpPr>
          <p:cNvPr id="40" name="Shape 40"/>
          <p:cNvSpPr/>
          <p:nvPr>
            <p:ph type="body" sz="half" idx="1"/>
          </p:nvPr>
        </p:nvSpPr>
        <p:spPr>
          <a:xfrm>
            <a:off x="838200" y="1825625"/>
            <a:ext cx="5181600" cy="4351338"/>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比较">
    <p:spTree>
      <p:nvGrpSpPr>
        <p:cNvPr id="1" name=""/>
        <p:cNvGrpSpPr/>
        <p:nvPr/>
      </p:nvGrpSpPr>
      <p:grpSpPr>
        <a:xfrm>
          <a:off x="0" y="0"/>
          <a:ext cx="0" cy="0"/>
          <a:chOff x="0" y="0"/>
          <a:chExt cx="0" cy="0"/>
        </a:xfrm>
      </p:grpSpPr>
      <p:sp>
        <p:nvSpPr>
          <p:cNvPr id="48" name="Shape 48"/>
          <p:cNvSpPr/>
          <p:nvPr>
            <p:ph type="title"/>
          </p:nvPr>
        </p:nvSpPr>
        <p:spPr>
          <a:xfrm>
            <a:off x="839787" y="365125"/>
            <a:ext cx="10515601" cy="1325563"/>
          </a:xfrm>
          <a:prstGeom prst="rect">
            <a:avLst/>
          </a:prstGeom>
        </p:spPr>
        <p:txBody>
          <a:bodyPr/>
          <a:lstStyle/>
          <a:p>
            <a:pPr/>
            <a:r>
              <a:t>标题文本</a:t>
            </a:r>
          </a:p>
        </p:txBody>
      </p:sp>
      <p:sp>
        <p:nvSpPr>
          <p:cNvPr id="49" name="Shape 49"/>
          <p:cNvSpPr/>
          <p:nvPr>
            <p:ph type="body" sz="quarter" idx="1"/>
          </p:nvPr>
        </p:nvSpPr>
        <p:spPr>
          <a:xfrm>
            <a:off x="1186773" y="1778437"/>
            <a:ext cx="4873575" cy="823913"/>
          </a:xfrm>
          <a:prstGeom prst="rect">
            <a:avLst/>
          </a:prstGeom>
        </p:spPr>
        <p:txBody>
          <a:bodyPr anchor="ctr"/>
          <a:lstStyle>
            <a:lvl1pPr marL="0" indent="0">
              <a:buSzTx/>
              <a:buFontTx/>
              <a:buNone/>
            </a:lvl1pPr>
            <a:lvl2pPr marL="0" indent="457200">
              <a:buSzTx/>
              <a:buFontTx/>
              <a:buNone/>
            </a:lvl2pPr>
            <a:lvl3pPr marL="0" indent="914400">
              <a:buSzTx/>
              <a:buFontTx/>
              <a:buNone/>
            </a:lvl3pPr>
            <a:lvl4pPr marL="0" indent="1371600">
              <a:buSzTx/>
              <a:buFontTx/>
              <a:buNone/>
            </a:lvl4pPr>
            <a:lvl5pPr marL="0" indent="1828800">
              <a:buSzTx/>
              <a:buFontTx/>
              <a:buNone/>
            </a:lvl5pPr>
          </a:lstStyle>
          <a:p>
            <a:pPr/>
            <a:r>
              <a:t>正文级别 1</a:t>
            </a:r>
          </a:p>
          <a:p>
            <a:pPr lvl="1"/>
            <a:r>
              <a:t>正文级别 2</a:t>
            </a:r>
          </a:p>
          <a:p>
            <a:pPr lvl="2"/>
            <a:r>
              <a:t>正文级别 3</a:t>
            </a:r>
          </a:p>
          <a:p>
            <a:pPr lvl="3"/>
            <a:r>
              <a:t>正文级别 4</a:t>
            </a:r>
          </a:p>
          <a:p>
            <a:pPr lvl="4"/>
            <a:r>
              <a:t>正文级别 5</a:t>
            </a: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仅标题">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标题文本</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图片与标题">
    <p:spTree>
      <p:nvGrpSpPr>
        <p:cNvPr id="1" name=""/>
        <p:cNvGrpSpPr/>
        <p:nvPr/>
      </p:nvGrpSpPr>
      <p:grpSpPr>
        <a:xfrm>
          <a:off x="0" y="0"/>
          <a:ext cx="0" cy="0"/>
          <a:chOff x="0" y="0"/>
          <a:chExt cx="0" cy="0"/>
        </a:xfrm>
      </p:grpSpPr>
      <p:sp>
        <p:nvSpPr>
          <p:cNvPr id="72" name="Shape 72"/>
          <p:cNvSpPr/>
          <p:nvPr>
            <p:ph type="title"/>
          </p:nvPr>
        </p:nvSpPr>
        <p:spPr>
          <a:xfrm>
            <a:off x="839787" y="457200"/>
            <a:ext cx="4165350" cy="1600200"/>
          </a:xfrm>
          <a:prstGeom prst="rect">
            <a:avLst/>
          </a:prstGeom>
        </p:spPr>
        <p:txBody>
          <a:bodyPr anchor="b"/>
          <a:lstStyle>
            <a:lvl1pPr>
              <a:defRPr sz="3200"/>
            </a:lvl1pPr>
          </a:lstStyle>
          <a:p>
            <a:pPr/>
            <a:r>
              <a:t>标题文本</a:t>
            </a:r>
          </a:p>
        </p:txBody>
      </p:sp>
      <p:sp>
        <p:nvSpPr>
          <p:cNvPr id="73" name="Shape 73"/>
          <p:cNvSpPr/>
          <p:nvPr>
            <p:ph type="pic" sz="half" idx="13"/>
          </p:nvPr>
        </p:nvSpPr>
        <p:spPr>
          <a:xfrm>
            <a:off x="5183187" y="457201"/>
            <a:ext cx="6172201" cy="5403851"/>
          </a:xfrm>
          <a:prstGeom prst="rect">
            <a:avLst/>
          </a:prstGeom>
        </p:spPr>
        <p:txBody>
          <a:bodyPr lIns="91439" rIns="91439">
            <a:noAutofit/>
          </a:bodyPr>
          <a:lstStyle/>
          <a:p>
            <a:pPr/>
          </a:p>
        </p:txBody>
      </p:sp>
      <p:sp>
        <p:nvSpPr>
          <p:cNvPr id="74" name="Shape 74"/>
          <p:cNvSpPr/>
          <p:nvPr>
            <p:ph type="body" sz="quarter" idx="1"/>
          </p:nvPr>
        </p:nvSpPr>
        <p:spPr>
          <a:xfrm>
            <a:off x="839787" y="2057400"/>
            <a:ext cx="4165350" cy="3811588"/>
          </a:xfrm>
          <a:prstGeom prst="rect">
            <a:avLst/>
          </a:prstGeom>
        </p:spPr>
        <p:txBody>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正文级别 1</a:t>
            </a:r>
          </a:p>
          <a:p>
            <a:pPr lvl="1"/>
            <a:r>
              <a:t>正文级别 2</a:t>
            </a:r>
          </a:p>
          <a:p>
            <a:pPr lvl="2"/>
            <a:r>
              <a:t>正文级别 3</a:t>
            </a:r>
          </a:p>
          <a:p>
            <a:pPr lvl="3"/>
            <a:r>
              <a:t>正文级别 4</a:t>
            </a:r>
          </a:p>
          <a:p>
            <a:pPr lvl="4"/>
            <a:r>
              <a:t>正文级别 5</a:t>
            </a: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竖版">
    <p:spTree>
      <p:nvGrpSpPr>
        <p:cNvPr id="1" name=""/>
        <p:cNvGrpSpPr/>
        <p:nvPr/>
      </p:nvGrpSpPr>
      <p:grpSpPr>
        <a:xfrm>
          <a:off x="0" y="0"/>
          <a:ext cx="0" cy="0"/>
          <a:chOff x="0" y="0"/>
          <a:chExt cx="0" cy="0"/>
        </a:xfrm>
      </p:grpSpPr>
      <p:sp>
        <p:nvSpPr>
          <p:cNvPr id="82" name="Shape 82"/>
          <p:cNvSpPr/>
          <p:nvPr>
            <p:ph type="title"/>
          </p:nvPr>
        </p:nvSpPr>
        <p:spPr>
          <a:xfrm>
            <a:off x="8724900" y="365125"/>
            <a:ext cx="2628900" cy="5811838"/>
          </a:xfrm>
          <a:prstGeom prst="rect">
            <a:avLst/>
          </a:prstGeom>
        </p:spPr>
        <p:txBody>
          <a:bodyPr/>
          <a:lstStyle/>
          <a:p>
            <a:pPr/>
            <a:r>
              <a:t>标题文本</a:t>
            </a:r>
          </a:p>
        </p:txBody>
      </p:sp>
      <p:sp>
        <p:nvSpPr>
          <p:cNvPr id="83" name="Shape 83"/>
          <p:cNvSpPr/>
          <p:nvPr>
            <p:ph type="body" idx="1"/>
          </p:nvPr>
        </p:nvSpPr>
        <p:spPr>
          <a:xfrm>
            <a:off x="838200" y="365125"/>
            <a:ext cx="7734300" cy="5811838"/>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84" name="Shape 8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image1.png" descr="449160354067456071"/>
          <p:cNvPicPr>
            <a:picLocks noChangeAspect="1"/>
          </p:cNvPicPr>
          <p:nvPr/>
        </p:nvPicPr>
        <p:blipFill>
          <a:blip r:embed="rId2">
            <a:extLst/>
          </a:blip>
          <a:stretch>
            <a:fillRect/>
          </a:stretch>
        </p:blipFill>
        <p:spPr>
          <a:xfrm>
            <a:off x="9684384" y="264795"/>
            <a:ext cx="2434591" cy="678816"/>
          </a:xfrm>
          <a:prstGeom prst="rect">
            <a:avLst/>
          </a:prstGeom>
          <a:ln w="12700">
            <a:miter lim="400000"/>
          </a:ln>
        </p:spPr>
      </p:pic>
      <p:sp>
        <p:nvSpPr>
          <p:cNvPr id="3" name="Shape 3"/>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标题文本</a:t>
            </a:r>
          </a:p>
        </p:txBody>
      </p:sp>
      <p:sp>
        <p:nvSpPr>
          <p:cNvPr id="4" name="Shape 4"/>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5" name="Shape 5"/>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2.jpe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jpe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jpe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 Id="rId3" Type="http://schemas.openxmlformats.org/officeDocument/2006/relationships/image" Target="../media/image16.jpe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7.jpe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jpe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jpe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6.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0.jpeg"/><Relationship Id="rId5" Type="http://schemas.openxmlformats.org/officeDocument/2006/relationships/image" Target="../media/image21.jpe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e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jpeg"/><Relationship Id="rId3" Type="http://schemas.openxmlformats.org/officeDocument/2006/relationships/image" Target="../media/image24.jpe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image" Target="../media/image7.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9.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Shape 109"/>
          <p:cNvSpPr/>
          <p:nvPr/>
        </p:nvSpPr>
        <p:spPr>
          <a:xfrm>
            <a:off x="838200" y="6385242"/>
            <a:ext cx="2743200" cy="307341"/>
          </a:xfrm>
          <a:prstGeom prst="rect">
            <a:avLst/>
          </a:prstGeom>
          <a:ln w="12700">
            <a:miter lim="400000"/>
          </a:ln>
        </p:spPr>
        <p:txBody>
          <a:bodyPr lIns="45719" rIns="45719" anchor="ctr">
            <a:spAutoFit/>
          </a:bodyPr>
          <a:lstStyle/>
          <a:p>
            <a:pPr>
              <a:defRPr sz="1200">
                <a:solidFill>
                  <a:srgbClr val="888888"/>
                </a:solidFill>
              </a:defRPr>
            </a:pPr>
          </a:p>
        </p:txBody>
      </p:sp>
      <p:sp>
        <p:nvSpPr>
          <p:cNvPr id="110" name="Shape 110"/>
          <p:cNvSpPr/>
          <p:nvPr/>
        </p:nvSpPr>
        <p:spPr>
          <a:xfrm>
            <a:off x="-1" y="2571750"/>
            <a:ext cx="1573532" cy="1692911"/>
          </a:xfrm>
          <a:prstGeom prst="rect">
            <a:avLst/>
          </a:prstGeom>
          <a:solidFill>
            <a:srgbClr val="B71C25"/>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11" name="Shape 111"/>
          <p:cNvSpPr/>
          <p:nvPr/>
        </p:nvSpPr>
        <p:spPr>
          <a:xfrm>
            <a:off x="11023600" y="2571750"/>
            <a:ext cx="1168400" cy="1692911"/>
          </a:xfrm>
          <a:prstGeom prst="rect">
            <a:avLst/>
          </a:prstGeom>
          <a:solidFill>
            <a:srgbClr val="B71C25"/>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12" name="Shape 112"/>
          <p:cNvSpPr/>
          <p:nvPr/>
        </p:nvSpPr>
        <p:spPr>
          <a:xfrm>
            <a:off x="130175" y="2713038"/>
            <a:ext cx="12192000" cy="1158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6000">
                <a:solidFill>
                  <a:srgbClr val="808080"/>
                </a:solidFill>
                <a:latin typeface="微软雅黑"/>
                <a:ea typeface="微软雅黑"/>
                <a:cs typeface="微软雅黑"/>
                <a:sym typeface="微软雅黑"/>
              </a:defRPr>
            </a:lvl1pPr>
          </a:lstStyle>
          <a:p>
            <a:pPr/>
            <a:r>
              <a:t>大话设计模式</a:t>
            </a:r>
          </a:p>
        </p:txBody>
      </p:sp>
      <p:sp>
        <p:nvSpPr>
          <p:cNvPr id="113" name="Shape 113"/>
          <p:cNvSpPr/>
          <p:nvPr/>
        </p:nvSpPr>
        <p:spPr>
          <a:xfrm>
            <a:off x="2814638" y="3781425"/>
            <a:ext cx="6921501"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400">
                <a:solidFill>
                  <a:srgbClr val="808080"/>
                </a:solidFill>
                <a:latin typeface="微软雅黑"/>
                <a:ea typeface="微软雅黑"/>
                <a:cs typeface="微软雅黑"/>
                <a:sym typeface="微软雅黑"/>
              </a:defRPr>
            </a:lvl1pPr>
          </a:lstStyle>
          <a:p>
            <a:pPr/>
            <a:r>
              <a:t>如何写出可复用易扩展的代码</a:t>
            </a:r>
          </a:p>
        </p:txBody>
      </p:sp>
      <p:sp>
        <p:nvSpPr>
          <p:cNvPr id="114" name="Shape 114"/>
          <p:cNvSpPr/>
          <p:nvPr/>
        </p:nvSpPr>
        <p:spPr>
          <a:xfrm>
            <a:off x="1659254" y="2582545"/>
            <a:ext cx="165101" cy="1692911"/>
          </a:xfrm>
          <a:prstGeom prst="rect">
            <a:avLst/>
          </a:prstGeom>
          <a:solidFill>
            <a:srgbClr val="B71C25"/>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15" name="Shape 115"/>
          <p:cNvSpPr/>
          <p:nvPr/>
        </p:nvSpPr>
        <p:spPr>
          <a:xfrm>
            <a:off x="1896110" y="2582545"/>
            <a:ext cx="119380" cy="1692911"/>
          </a:xfrm>
          <a:prstGeom prst="rect">
            <a:avLst/>
          </a:prstGeom>
          <a:solidFill>
            <a:srgbClr val="B71C25"/>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16" name="Shape 116"/>
          <p:cNvSpPr/>
          <p:nvPr/>
        </p:nvSpPr>
        <p:spPr>
          <a:xfrm>
            <a:off x="10826750" y="2571750"/>
            <a:ext cx="119380" cy="1692911"/>
          </a:xfrm>
          <a:prstGeom prst="rect">
            <a:avLst/>
          </a:prstGeom>
          <a:solidFill>
            <a:srgbClr val="B71C25"/>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17" name="Shape 117"/>
          <p:cNvSpPr/>
          <p:nvPr/>
        </p:nvSpPr>
        <p:spPr>
          <a:xfrm>
            <a:off x="8120608" y="5305425"/>
            <a:ext cx="3952331"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400">
                <a:solidFill>
                  <a:srgbClr val="808080"/>
                </a:solidFill>
                <a:latin typeface="微软雅黑"/>
                <a:ea typeface="微软雅黑"/>
                <a:cs typeface="微软雅黑"/>
                <a:sym typeface="微软雅黑"/>
              </a:defRPr>
            </a:lvl1pPr>
          </a:lstStyle>
          <a:p>
            <a:pPr/>
            <a:r>
              <a:t>PC网游   纪立民</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nvSpPr>
        <p:spPr>
          <a:xfrm>
            <a:off x="838200" y="6385242"/>
            <a:ext cx="2743200" cy="307341"/>
          </a:xfrm>
          <a:prstGeom prst="rect">
            <a:avLst/>
          </a:prstGeom>
          <a:ln w="12700">
            <a:miter lim="400000"/>
          </a:ln>
        </p:spPr>
        <p:txBody>
          <a:bodyPr lIns="45719" rIns="45719" anchor="ctr">
            <a:spAutoFit/>
          </a:bodyPr>
          <a:lstStyle/>
          <a:p>
            <a:pPr>
              <a:defRPr sz="1200">
                <a:solidFill>
                  <a:srgbClr val="888888"/>
                </a:solidFill>
              </a:defRPr>
            </a:pPr>
          </a:p>
        </p:txBody>
      </p:sp>
      <p:sp>
        <p:nvSpPr>
          <p:cNvPr id="228" name="Shape 228"/>
          <p:cNvSpPr/>
          <p:nvPr>
            <p:ph type="sldNum" sz="quarter" idx="2"/>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9" name="Shape 229"/>
          <p:cNvSpPr/>
          <p:nvPr/>
        </p:nvSpPr>
        <p:spPr>
          <a:xfrm>
            <a:off x="937894" y="1163319"/>
            <a:ext cx="4132581" cy="662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B81B26"/>
                </a:solidFill>
                <a:latin typeface="微软雅黑"/>
                <a:ea typeface="微软雅黑"/>
                <a:cs typeface="微软雅黑"/>
                <a:sym typeface="微软雅黑"/>
              </a:defRPr>
            </a:lvl1pPr>
          </a:lstStyle>
          <a:p>
            <a:pPr/>
            <a:r>
              <a:t>切面编程（AOP）</a:t>
            </a:r>
          </a:p>
        </p:txBody>
      </p:sp>
      <p:pic>
        <p:nvPicPr>
          <p:cNvPr id="230" name="image2016-11-23 17-40-15.png"/>
          <p:cNvPicPr>
            <a:picLocks noChangeAspect="1"/>
          </p:cNvPicPr>
          <p:nvPr/>
        </p:nvPicPr>
        <p:blipFill>
          <a:blip r:embed="rId3">
            <a:extLst/>
          </a:blip>
          <a:stretch>
            <a:fillRect/>
          </a:stretch>
        </p:blipFill>
        <p:spPr>
          <a:xfrm>
            <a:off x="881558" y="2049779"/>
            <a:ext cx="4596588" cy="4182895"/>
          </a:xfrm>
          <a:prstGeom prst="rect">
            <a:avLst/>
          </a:prstGeom>
          <a:ln w="12700">
            <a:miter lim="400000"/>
          </a:ln>
        </p:spPr>
      </p:pic>
      <p:sp>
        <p:nvSpPr>
          <p:cNvPr id="231" name="Shape 231"/>
          <p:cNvSpPr/>
          <p:nvPr/>
        </p:nvSpPr>
        <p:spPr>
          <a:xfrm>
            <a:off x="6445884" y="2138680"/>
            <a:ext cx="3684271" cy="1158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solidFill>
                  <a:srgbClr val="808080"/>
                </a:solidFill>
                <a:latin typeface="微软雅黑"/>
                <a:ea typeface="微软雅黑"/>
                <a:cs typeface="微软雅黑"/>
                <a:sym typeface="微软雅黑"/>
              </a:defRPr>
            </a:lvl1pPr>
          </a:lstStyle>
          <a:p>
            <a:pPr/>
            <a:r>
              <a:t>在运行时，动态地将代码切入到类的指定方法，制定位置上的编程思想就是面向切面的编程。</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Shape 235"/>
          <p:cNvSpPr/>
          <p:nvPr/>
        </p:nvSpPr>
        <p:spPr>
          <a:xfrm>
            <a:off x="838200" y="6385242"/>
            <a:ext cx="2743200" cy="307341"/>
          </a:xfrm>
          <a:prstGeom prst="rect">
            <a:avLst/>
          </a:prstGeom>
          <a:ln w="12700">
            <a:miter lim="400000"/>
          </a:ln>
        </p:spPr>
        <p:txBody>
          <a:bodyPr lIns="45719" rIns="45719" anchor="ctr">
            <a:spAutoFit/>
          </a:bodyPr>
          <a:lstStyle/>
          <a:p>
            <a:pPr>
              <a:defRPr sz="1200">
                <a:solidFill>
                  <a:srgbClr val="888888"/>
                </a:solidFill>
              </a:defRPr>
            </a:pPr>
          </a:p>
        </p:txBody>
      </p:sp>
      <p:sp>
        <p:nvSpPr>
          <p:cNvPr id="236" name="Shape 236"/>
          <p:cNvSpPr/>
          <p:nvPr>
            <p:ph type="sldNum" sz="quarter" idx="2"/>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7" name="Shape 237"/>
          <p:cNvSpPr/>
          <p:nvPr/>
        </p:nvSpPr>
        <p:spPr>
          <a:xfrm>
            <a:off x="937894" y="1163319"/>
            <a:ext cx="4132581" cy="662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B81B26"/>
                </a:solidFill>
                <a:latin typeface="微软雅黑"/>
                <a:ea typeface="微软雅黑"/>
                <a:cs typeface="微软雅黑"/>
                <a:sym typeface="微软雅黑"/>
              </a:defRPr>
            </a:lvl1pPr>
          </a:lstStyle>
          <a:p>
            <a:pPr/>
            <a:r>
              <a:t>切面编程（AOP）</a:t>
            </a:r>
          </a:p>
        </p:txBody>
      </p:sp>
      <p:pic>
        <p:nvPicPr>
          <p:cNvPr id="238" name="71af8975ha11c0059fa1e&amp;690.jpeg"/>
          <p:cNvPicPr>
            <a:picLocks noChangeAspect="1"/>
          </p:cNvPicPr>
          <p:nvPr/>
        </p:nvPicPr>
        <p:blipFill>
          <a:blip r:embed="rId2">
            <a:extLst/>
          </a:blip>
          <a:stretch>
            <a:fillRect/>
          </a:stretch>
        </p:blipFill>
        <p:spPr>
          <a:xfrm>
            <a:off x="966886" y="1703040"/>
            <a:ext cx="8763001" cy="48768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Shape 240"/>
          <p:cNvSpPr/>
          <p:nvPr/>
        </p:nvSpPr>
        <p:spPr>
          <a:xfrm>
            <a:off x="838200" y="6385242"/>
            <a:ext cx="2743200" cy="307341"/>
          </a:xfrm>
          <a:prstGeom prst="rect">
            <a:avLst/>
          </a:prstGeom>
          <a:ln w="12700">
            <a:miter lim="400000"/>
          </a:ln>
        </p:spPr>
        <p:txBody>
          <a:bodyPr lIns="45719" rIns="45719" anchor="ctr">
            <a:spAutoFit/>
          </a:bodyPr>
          <a:lstStyle/>
          <a:p>
            <a:pPr>
              <a:defRPr sz="1200">
                <a:solidFill>
                  <a:srgbClr val="888888"/>
                </a:solidFill>
              </a:defRPr>
            </a:pPr>
          </a:p>
        </p:txBody>
      </p:sp>
      <p:sp>
        <p:nvSpPr>
          <p:cNvPr id="241" name="Shape 241"/>
          <p:cNvSpPr/>
          <p:nvPr>
            <p:ph type="sldNum" sz="quarter" idx="2"/>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2" name="Shape 242"/>
          <p:cNvSpPr/>
          <p:nvPr/>
        </p:nvSpPr>
        <p:spPr>
          <a:xfrm>
            <a:off x="937894" y="1163319"/>
            <a:ext cx="4132581" cy="662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B81B26"/>
                </a:solidFill>
                <a:latin typeface="微软雅黑"/>
                <a:ea typeface="微软雅黑"/>
                <a:cs typeface="微软雅黑"/>
                <a:sym typeface="微软雅黑"/>
              </a:defRPr>
            </a:lvl1pPr>
          </a:lstStyle>
          <a:p>
            <a:pPr/>
            <a:r>
              <a:t>生产消费模型</a:t>
            </a:r>
          </a:p>
        </p:txBody>
      </p:sp>
      <p:sp>
        <p:nvSpPr>
          <p:cNvPr id="243" name="Shape 243"/>
          <p:cNvSpPr/>
          <p:nvPr/>
        </p:nvSpPr>
        <p:spPr>
          <a:xfrm>
            <a:off x="7703184" y="2719387"/>
            <a:ext cx="3684271" cy="2225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solidFill>
                  <a:srgbClr val="808080"/>
                </a:solidFill>
                <a:latin typeface="微软雅黑"/>
                <a:ea typeface="微软雅黑"/>
                <a:cs typeface="微软雅黑"/>
                <a:sym typeface="微软雅黑"/>
              </a:defRPr>
            </a:lvl1pPr>
          </a:lstStyle>
          <a:p>
            <a:pPr/>
            <a:r>
              <a:t>通过一个容器来解决生产者和消费者强耦合的问题。生产者和消费者彼此之间不直接通讯，而通过阻塞队列里取，阻塞队列就相当于一个缓冲区，平衡了生产者和消费者的处理能力。</a:t>
            </a:r>
          </a:p>
        </p:txBody>
      </p:sp>
      <p:sp>
        <p:nvSpPr>
          <p:cNvPr id="244" name="Shape 244"/>
          <p:cNvSpPr/>
          <p:nvPr/>
        </p:nvSpPr>
        <p:spPr>
          <a:xfrm>
            <a:off x="7550788" y="2393950"/>
            <a:ext cx="7620" cy="3231516"/>
          </a:xfrm>
          <a:prstGeom prst="line">
            <a:avLst/>
          </a:prstGeom>
          <a:ln w="6350">
            <a:solidFill>
              <a:srgbClr val="A6A6A6"/>
            </a:solidFill>
            <a:miter/>
          </a:ln>
        </p:spPr>
        <p:txBody>
          <a:bodyPr lIns="45719" rIns="45719"/>
          <a:lstStyle/>
          <a:p>
            <a:pPr/>
          </a:p>
        </p:txBody>
      </p:sp>
      <p:pic>
        <p:nvPicPr>
          <p:cNvPr id="245" name="image17.png" descr="铅笔 (1)"/>
          <p:cNvPicPr>
            <a:picLocks noChangeAspect="1"/>
          </p:cNvPicPr>
          <p:nvPr/>
        </p:nvPicPr>
        <p:blipFill>
          <a:blip r:embed="rId3">
            <a:extLst/>
          </a:blip>
          <a:stretch>
            <a:fillRect/>
          </a:stretch>
        </p:blipFill>
        <p:spPr>
          <a:xfrm>
            <a:off x="10378440" y="1494155"/>
            <a:ext cx="766446" cy="766445"/>
          </a:xfrm>
          <a:prstGeom prst="rect">
            <a:avLst/>
          </a:prstGeom>
          <a:ln w="12700">
            <a:miter lim="400000"/>
          </a:ln>
        </p:spPr>
      </p:pic>
      <p:pic>
        <p:nvPicPr>
          <p:cNvPr id="246" name="timg (4).jpeg"/>
          <p:cNvPicPr>
            <a:picLocks noChangeAspect="1"/>
          </p:cNvPicPr>
          <p:nvPr/>
        </p:nvPicPr>
        <p:blipFill>
          <a:blip r:embed="rId4">
            <a:extLst/>
          </a:blip>
          <a:stretch>
            <a:fillRect/>
          </a:stretch>
        </p:blipFill>
        <p:spPr>
          <a:xfrm>
            <a:off x="195398" y="2356322"/>
            <a:ext cx="7306974" cy="2704156"/>
          </a:xfrm>
          <a:prstGeom prst="rect">
            <a:avLst/>
          </a:prstGeom>
          <a:ln w="12700">
            <a:miter lim="400000"/>
          </a:ln>
        </p:spPr>
      </p:pic>
      <p:sp>
        <p:nvSpPr>
          <p:cNvPr id="247" name="Shape 247"/>
          <p:cNvSpPr/>
          <p:nvPr/>
        </p:nvSpPr>
        <p:spPr>
          <a:xfrm>
            <a:off x="7441565" y="1828164"/>
            <a:ext cx="5030471"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300">
                <a:solidFill>
                  <a:srgbClr val="808080"/>
                </a:solidFill>
                <a:latin typeface="微软雅黑"/>
                <a:ea typeface="微软雅黑"/>
                <a:cs typeface="微软雅黑"/>
                <a:sym typeface="微软雅黑"/>
              </a:defRPr>
            </a:pPr>
            <a:r>
              <a:t>    </a:t>
            </a:r>
            <a:r>
              <a:t>阐释</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Shape 251"/>
          <p:cNvSpPr/>
          <p:nvPr/>
        </p:nvSpPr>
        <p:spPr>
          <a:xfrm>
            <a:off x="838200" y="6385242"/>
            <a:ext cx="2743200" cy="307341"/>
          </a:xfrm>
          <a:prstGeom prst="rect">
            <a:avLst/>
          </a:prstGeom>
          <a:ln w="12700">
            <a:miter lim="400000"/>
          </a:ln>
        </p:spPr>
        <p:txBody>
          <a:bodyPr lIns="45719" rIns="45719" anchor="ctr">
            <a:spAutoFit/>
          </a:bodyPr>
          <a:lstStyle/>
          <a:p>
            <a:pPr>
              <a:defRPr sz="1200">
                <a:solidFill>
                  <a:srgbClr val="888888"/>
                </a:solidFill>
              </a:defRPr>
            </a:pPr>
          </a:p>
        </p:txBody>
      </p:sp>
      <p:sp>
        <p:nvSpPr>
          <p:cNvPr id="252" name="Shape 252"/>
          <p:cNvSpPr/>
          <p:nvPr>
            <p:ph type="sldNum" sz="quarter" idx="2"/>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3" name="Shape 253"/>
          <p:cNvSpPr/>
          <p:nvPr/>
        </p:nvSpPr>
        <p:spPr>
          <a:xfrm>
            <a:off x="937894" y="1163319"/>
            <a:ext cx="5858690" cy="662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B81B26"/>
                </a:solidFill>
                <a:latin typeface="微软雅黑"/>
                <a:ea typeface="微软雅黑"/>
                <a:cs typeface="微软雅黑"/>
                <a:sym typeface="微软雅黑"/>
              </a:defRPr>
            </a:lvl1pPr>
          </a:lstStyle>
          <a:p>
            <a:pPr/>
            <a:r>
              <a:t>工厂方法（Factory Method）</a:t>
            </a:r>
          </a:p>
        </p:txBody>
      </p:sp>
      <p:sp>
        <p:nvSpPr>
          <p:cNvPr id="254" name="Shape 254"/>
          <p:cNvSpPr/>
          <p:nvPr/>
        </p:nvSpPr>
        <p:spPr>
          <a:xfrm>
            <a:off x="8020684" y="2493010"/>
            <a:ext cx="3684271" cy="1158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solidFill>
                  <a:srgbClr val="808080"/>
                </a:solidFill>
                <a:latin typeface="微软雅黑"/>
                <a:ea typeface="微软雅黑"/>
                <a:cs typeface="微软雅黑"/>
                <a:sym typeface="微软雅黑"/>
              </a:defRPr>
            </a:lvl1pPr>
          </a:lstStyle>
          <a:p>
            <a:pPr/>
            <a:r>
              <a:t>定义一个用于创建对象的接口，让子类决定将哪一个类实例化。使一个类的实例化延迟到其子类。</a:t>
            </a:r>
          </a:p>
        </p:txBody>
      </p:sp>
      <p:sp>
        <p:nvSpPr>
          <p:cNvPr id="255" name="Shape 255"/>
          <p:cNvSpPr/>
          <p:nvPr/>
        </p:nvSpPr>
        <p:spPr>
          <a:xfrm>
            <a:off x="7825740" y="2444750"/>
            <a:ext cx="7621" cy="3231516"/>
          </a:xfrm>
          <a:prstGeom prst="line">
            <a:avLst/>
          </a:prstGeom>
          <a:ln w="6350">
            <a:solidFill>
              <a:srgbClr val="A6A6A6"/>
            </a:solidFill>
            <a:miter/>
          </a:ln>
        </p:spPr>
        <p:txBody>
          <a:bodyPr lIns="45719" rIns="45719"/>
          <a:lstStyle/>
          <a:p>
            <a:pPr/>
          </a:p>
        </p:txBody>
      </p:sp>
      <p:pic>
        <p:nvPicPr>
          <p:cNvPr id="256" name="timg (1).jpeg"/>
          <p:cNvPicPr>
            <a:picLocks noChangeAspect="1"/>
          </p:cNvPicPr>
          <p:nvPr/>
        </p:nvPicPr>
        <p:blipFill>
          <a:blip r:embed="rId3">
            <a:extLst/>
          </a:blip>
          <a:stretch>
            <a:fillRect/>
          </a:stretch>
        </p:blipFill>
        <p:spPr>
          <a:xfrm>
            <a:off x="147935" y="2346573"/>
            <a:ext cx="7565533" cy="2825254"/>
          </a:xfrm>
          <a:prstGeom prst="rect">
            <a:avLst/>
          </a:prstGeom>
          <a:ln w="12700">
            <a:miter lim="400000"/>
          </a:ln>
        </p:spPr>
      </p:pic>
      <p:sp>
        <p:nvSpPr>
          <p:cNvPr id="257" name="Shape 257"/>
          <p:cNvSpPr/>
          <p:nvPr/>
        </p:nvSpPr>
        <p:spPr>
          <a:xfrm>
            <a:off x="7581265" y="1891664"/>
            <a:ext cx="5030471"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300">
                <a:solidFill>
                  <a:srgbClr val="808080"/>
                </a:solidFill>
                <a:latin typeface="微软雅黑"/>
                <a:ea typeface="微软雅黑"/>
                <a:cs typeface="微软雅黑"/>
                <a:sym typeface="微软雅黑"/>
              </a:defRPr>
            </a:pPr>
            <a:r>
              <a:t>    </a:t>
            </a:r>
            <a:r>
              <a:t>阐释</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Shape 261"/>
          <p:cNvSpPr/>
          <p:nvPr/>
        </p:nvSpPr>
        <p:spPr>
          <a:xfrm>
            <a:off x="838200" y="6385242"/>
            <a:ext cx="2743200" cy="307341"/>
          </a:xfrm>
          <a:prstGeom prst="rect">
            <a:avLst/>
          </a:prstGeom>
          <a:ln w="12700">
            <a:miter lim="400000"/>
          </a:ln>
        </p:spPr>
        <p:txBody>
          <a:bodyPr lIns="45719" rIns="45719" anchor="ctr">
            <a:spAutoFit/>
          </a:bodyPr>
          <a:lstStyle/>
          <a:p>
            <a:pPr>
              <a:defRPr sz="1200">
                <a:solidFill>
                  <a:srgbClr val="888888"/>
                </a:solidFill>
              </a:defRPr>
            </a:pPr>
          </a:p>
        </p:txBody>
      </p:sp>
      <p:sp>
        <p:nvSpPr>
          <p:cNvPr id="262" name="Shape 262"/>
          <p:cNvSpPr/>
          <p:nvPr>
            <p:ph type="sldNum" sz="quarter" idx="2"/>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3" name="Shape 263"/>
          <p:cNvSpPr/>
          <p:nvPr/>
        </p:nvSpPr>
        <p:spPr>
          <a:xfrm>
            <a:off x="937894" y="1163319"/>
            <a:ext cx="4741437" cy="662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B81B26"/>
                </a:solidFill>
                <a:latin typeface="微软雅黑"/>
                <a:ea typeface="微软雅黑"/>
                <a:cs typeface="微软雅黑"/>
                <a:sym typeface="微软雅黑"/>
              </a:defRPr>
            </a:lvl1pPr>
          </a:lstStyle>
          <a:p>
            <a:pPr/>
            <a:r>
              <a:t>观察者模式  (Observer)</a:t>
            </a:r>
          </a:p>
        </p:txBody>
      </p:sp>
      <p:sp>
        <p:nvSpPr>
          <p:cNvPr id="264" name="Shape 264"/>
          <p:cNvSpPr/>
          <p:nvPr/>
        </p:nvSpPr>
        <p:spPr>
          <a:xfrm>
            <a:off x="7169784" y="2493010"/>
            <a:ext cx="3684271" cy="151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solidFill>
                  <a:srgbClr val="808080"/>
                </a:solidFill>
                <a:latin typeface="微软雅黑"/>
                <a:ea typeface="微软雅黑"/>
                <a:cs typeface="微软雅黑"/>
                <a:sym typeface="微软雅黑"/>
              </a:defRPr>
            </a:lvl1pPr>
          </a:lstStyle>
          <a:p>
            <a:pPr/>
            <a:r>
              <a:t>定义对象间的一种一对多的依赖关系，以便当一个对象的状态发生改变时，所有依赖它的对象都得到通知和更新。</a:t>
            </a:r>
          </a:p>
        </p:txBody>
      </p:sp>
      <p:sp>
        <p:nvSpPr>
          <p:cNvPr id="265" name="Shape 265"/>
          <p:cNvSpPr/>
          <p:nvPr/>
        </p:nvSpPr>
        <p:spPr>
          <a:xfrm>
            <a:off x="6362065" y="1904364"/>
            <a:ext cx="5030471"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300">
                <a:solidFill>
                  <a:srgbClr val="808080"/>
                </a:solidFill>
                <a:latin typeface="微软雅黑"/>
                <a:ea typeface="微软雅黑"/>
                <a:cs typeface="微软雅黑"/>
                <a:sym typeface="微软雅黑"/>
              </a:defRPr>
            </a:pPr>
            <a:r>
              <a:t>    </a:t>
            </a:r>
            <a:r>
              <a:t>阐释</a:t>
            </a:r>
          </a:p>
        </p:txBody>
      </p:sp>
      <p:sp>
        <p:nvSpPr>
          <p:cNvPr id="266" name="Shape 266"/>
          <p:cNvSpPr/>
          <p:nvPr/>
        </p:nvSpPr>
        <p:spPr>
          <a:xfrm>
            <a:off x="6758940" y="2419350"/>
            <a:ext cx="7621" cy="3231516"/>
          </a:xfrm>
          <a:prstGeom prst="line">
            <a:avLst/>
          </a:prstGeom>
          <a:ln w="6350">
            <a:solidFill>
              <a:srgbClr val="A6A6A6"/>
            </a:solidFill>
            <a:miter/>
          </a:ln>
        </p:spPr>
        <p:txBody>
          <a:bodyPr lIns="45719" rIns="45719"/>
          <a:lstStyle/>
          <a:p>
            <a:pPr/>
          </a:p>
        </p:txBody>
      </p:sp>
      <p:pic>
        <p:nvPicPr>
          <p:cNvPr id="267" name="image17.png" descr="铅笔 (1)"/>
          <p:cNvPicPr>
            <a:picLocks noChangeAspect="1"/>
          </p:cNvPicPr>
          <p:nvPr/>
        </p:nvPicPr>
        <p:blipFill>
          <a:blip r:embed="rId3">
            <a:extLst/>
          </a:blip>
          <a:stretch>
            <a:fillRect/>
          </a:stretch>
        </p:blipFill>
        <p:spPr>
          <a:xfrm>
            <a:off x="10378440" y="1494155"/>
            <a:ext cx="766446" cy="766445"/>
          </a:xfrm>
          <a:prstGeom prst="rect">
            <a:avLst/>
          </a:prstGeom>
          <a:ln w="12700">
            <a:miter lim="400000"/>
          </a:ln>
        </p:spPr>
      </p:pic>
      <p:pic>
        <p:nvPicPr>
          <p:cNvPr id="268" name="3801213fb80e7bec49b2574d2e2eb9389b506b35.png"/>
          <p:cNvPicPr>
            <a:picLocks noChangeAspect="1"/>
          </p:cNvPicPr>
          <p:nvPr/>
        </p:nvPicPr>
        <p:blipFill>
          <a:blip r:embed="rId4">
            <a:extLst/>
          </a:blip>
          <a:stretch>
            <a:fillRect/>
          </a:stretch>
        </p:blipFill>
        <p:spPr>
          <a:xfrm>
            <a:off x="310901" y="2410301"/>
            <a:ext cx="6350001" cy="339090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Shape 272"/>
          <p:cNvSpPr/>
          <p:nvPr/>
        </p:nvSpPr>
        <p:spPr>
          <a:xfrm>
            <a:off x="838200" y="6385242"/>
            <a:ext cx="2743200" cy="307341"/>
          </a:xfrm>
          <a:prstGeom prst="rect">
            <a:avLst/>
          </a:prstGeom>
          <a:ln w="12700">
            <a:miter lim="400000"/>
          </a:ln>
        </p:spPr>
        <p:txBody>
          <a:bodyPr lIns="45719" rIns="45719" anchor="ctr">
            <a:spAutoFit/>
          </a:bodyPr>
          <a:lstStyle/>
          <a:p>
            <a:pPr>
              <a:defRPr sz="1200">
                <a:solidFill>
                  <a:srgbClr val="888888"/>
                </a:solidFill>
              </a:defRPr>
            </a:pPr>
          </a:p>
        </p:txBody>
      </p:sp>
      <p:sp>
        <p:nvSpPr>
          <p:cNvPr id="273" name="Shape 273"/>
          <p:cNvSpPr/>
          <p:nvPr>
            <p:ph type="sldNum" sz="quarter" idx="2"/>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4" name="Shape 274"/>
          <p:cNvSpPr/>
          <p:nvPr/>
        </p:nvSpPr>
        <p:spPr>
          <a:xfrm>
            <a:off x="937894" y="1163319"/>
            <a:ext cx="5135187" cy="662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B81B26"/>
                </a:solidFill>
                <a:latin typeface="微软雅黑"/>
                <a:ea typeface="微软雅黑"/>
                <a:cs typeface="微软雅黑"/>
                <a:sym typeface="微软雅黑"/>
              </a:defRPr>
            </a:lvl1pPr>
          </a:lstStyle>
          <a:p>
            <a:pPr/>
            <a:r>
              <a:t>装饰者模式  (Decorator)</a:t>
            </a:r>
          </a:p>
        </p:txBody>
      </p:sp>
      <p:sp>
        <p:nvSpPr>
          <p:cNvPr id="275" name="Shape 275"/>
          <p:cNvSpPr/>
          <p:nvPr/>
        </p:nvSpPr>
        <p:spPr>
          <a:xfrm>
            <a:off x="8084184" y="2672080"/>
            <a:ext cx="3684271" cy="151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solidFill>
                  <a:srgbClr val="808080"/>
                </a:solidFill>
                <a:latin typeface="微软雅黑"/>
                <a:ea typeface="微软雅黑"/>
                <a:cs typeface="微软雅黑"/>
                <a:sym typeface="微软雅黑"/>
              </a:defRPr>
            </a:lvl1pPr>
          </a:lstStyle>
          <a:p>
            <a:pPr/>
            <a:r>
              <a:t>动态地给一个对象添加一些额外的职责。就扩展功能而言，Decorator模式比生成子类的方式更为灵活。</a:t>
            </a:r>
          </a:p>
        </p:txBody>
      </p:sp>
      <p:sp>
        <p:nvSpPr>
          <p:cNvPr id="276" name="Shape 276"/>
          <p:cNvSpPr/>
          <p:nvPr/>
        </p:nvSpPr>
        <p:spPr>
          <a:xfrm>
            <a:off x="7914640" y="2432050"/>
            <a:ext cx="7621" cy="3231516"/>
          </a:xfrm>
          <a:prstGeom prst="line">
            <a:avLst/>
          </a:prstGeom>
          <a:ln w="6350">
            <a:solidFill>
              <a:srgbClr val="A6A6A6"/>
            </a:solidFill>
            <a:miter/>
          </a:ln>
        </p:spPr>
        <p:txBody>
          <a:bodyPr lIns="45719" rIns="45719"/>
          <a:lstStyle/>
          <a:p>
            <a:pPr/>
          </a:p>
        </p:txBody>
      </p:sp>
      <p:pic>
        <p:nvPicPr>
          <p:cNvPr id="277" name="timg (2).jpeg"/>
          <p:cNvPicPr>
            <a:picLocks noChangeAspect="1"/>
          </p:cNvPicPr>
          <p:nvPr/>
        </p:nvPicPr>
        <p:blipFill>
          <a:blip r:embed="rId3">
            <a:extLst/>
          </a:blip>
          <a:stretch>
            <a:fillRect/>
          </a:stretch>
        </p:blipFill>
        <p:spPr>
          <a:xfrm>
            <a:off x="32642" y="2231876"/>
            <a:ext cx="7877807" cy="3538858"/>
          </a:xfrm>
          <a:prstGeom prst="rect">
            <a:avLst/>
          </a:prstGeom>
          <a:ln w="12700">
            <a:miter lim="400000"/>
          </a:ln>
        </p:spPr>
      </p:pic>
      <p:sp>
        <p:nvSpPr>
          <p:cNvPr id="278" name="Shape 278"/>
          <p:cNvSpPr/>
          <p:nvPr/>
        </p:nvSpPr>
        <p:spPr>
          <a:xfrm>
            <a:off x="7593965" y="1777364"/>
            <a:ext cx="5030471"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300">
                <a:solidFill>
                  <a:srgbClr val="808080"/>
                </a:solidFill>
                <a:latin typeface="微软雅黑"/>
                <a:ea typeface="微软雅黑"/>
                <a:cs typeface="微软雅黑"/>
                <a:sym typeface="微软雅黑"/>
              </a:defRPr>
            </a:pPr>
            <a:r>
              <a:t>    </a:t>
            </a:r>
            <a:r>
              <a:t>阐释</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Shape 282"/>
          <p:cNvSpPr/>
          <p:nvPr/>
        </p:nvSpPr>
        <p:spPr>
          <a:xfrm>
            <a:off x="838200" y="6385242"/>
            <a:ext cx="2743200" cy="307341"/>
          </a:xfrm>
          <a:prstGeom prst="rect">
            <a:avLst/>
          </a:prstGeom>
          <a:ln w="12700">
            <a:miter lim="400000"/>
          </a:ln>
        </p:spPr>
        <p:txBody>
          <a:bodyPr lIns="45719" rIns="45719" anchor="ctr">
            <a:spAutoFit/>
          </a:bodyPr>
          <a:lstStyle/>
          <a:p>
            <a:pPr>
              <a:defRPr sz="1200">
                <a:solidFill>
                  <a:srgbClr val="888888"/>
                </a:solidFill>
              </a:defRPr>
            </a:pPr>
          </a:p>
        </p:txBody>
      </p:sp>
      <p:sp>
        <p:nvSpPr>
          <p:cNvPr id="283" name="Shape 283"/>
          <p:cNvSpPr/>
          <p:nvPr>
            <p:ph type="sldNum" sz="quarter" idx="2"/>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4" name="Shape 284"/>
          <p:cNvSpPr/>
          <p:nvPr/>
        </p:nvSpPr>
        <p:spPr>
          <a:xfrm>
            <a:off x="937894" y="1163319"/>
            <a:ext cx="5135187" cy="662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B81B26"/>
                </a:solidFill>
                <a:latin typeface="微软雅黑"/>
                <a:ea typeface="微软雅黑"/>
                <a:cs typeface="微软雅黑"/>
                <a:sym typeface="微软雅黑"/>
              </a:defRPr>
            </a:lvl1pPr>
          </a:lstStyle>
          <a:p>
            <a:pPr/>
            <a:r>
              <a:t>装饰者模式  (Decorator)</a:t>
            </a:r>
          </a:p>
        </p:txBody>
      </p:sp>
      <p:pic>
        <p:nvPicPr>
          <p:cNvPr id="285" name="f8ee1a1fe6444fb0702427d403e278f5.jpg"/>
          <p:cNvPicPr>
            <a:picLocks noChangeAspect="1"/>
          </p:cNvPicPr>
          <p:nvPr/>
        </p:nvPicPr>
        <p:blipFill>
          <a:blip r:embed="rId2">
            <a:extLst/>
          </a:blip>
          <a:stretch>
            <a:fillRect/>
          </a:stretch>
        </p:blipFill>
        <p:spPr>
          <a:xfrm>
            <a:off x="6290604" y="2076646"/>
            <a:ext cx="5351767" cy="3561358"/>
          </a:xfrm>
          <a:prstGeom prst="rect">
            <a:avLst/>
          </a:prstGeom>
          <a:ln w="12700">
            <a:miter lim="400000"/>
          </a:ln>
        </p:spPr>
      </p:pic>
      <p:pic>
        <p:nvPicPr>
          <p:cNvPr id="286" name="95bea565623b38e2144fb8b126bd879f.jpg"/>
          <p:cNvPicPr>
            <a:picLocks noChangeAspect="1"/>
          </p:cNvPicPr>
          <p:nvPr/>
        </p:nvPicPr>
        <p:blipFill>
          <a:blip r:embed="rId3">
            <a:extLst/>
          </a:blip>
          <a:stretch>
            <a:fillRect/>
          </a:stretch>
        </p:blipFill>
        <p:spPr>
          <a:xfrm>
            <a:off x="563465" y="2355485"/>
            <a:ext cx="5351767" cy="3003680"/>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8" name="Shape 288"/>
          <p:cNvSpPr/>
          <p:nvPr/>
        </p:nvSpPr>
        <p:spPr>
          <a:xfrm>
            <a:off x="838200" y="6385242"/>
            <a:ext cx="2743200" cy="307341"/>
          </a:xfrm>
          <a:prstGeom prst="rect">
            <a:avLst/>
          </a:prstGeom>
          <a:ln w="12700">
            <a:miter lim="400000"/>
          </a:ln>
        </p:spPr>
        <p:txBody>
          <a:bodyPr lIns="45719" rIns="45719" anchor="ctr">
            <a:spAutoFit/>
          </a:bodyPr>
          <a:lstStyle/>
          <a:p>
            <a:pPr>
              <a:defRPr sz="1200">
                <a:solidFill>
                  <a:srgbClr val="888888"/>
                </a:solidFill>
              </a:defRPr>
            </a:pPr>
          </a:p>
        </p:txBody>
      </p:sp>
      <p:sp>
        <p:nvSpPr>
          <p:cNvPr id="289" name="Shape 289"/>
          <p:cNvSpPr/>
          <p:nvPr>
            <p:ph type="sldNum" sz="quarter" idx="2"/>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0" name="Shape 290"/>
          <p:cNvSpPr/>
          <p:nvPr/>
        </p:nvSpPr>
        <p:spPr>
          <a:xfrm>
            <a:off x="937894" y="1163319"/>
            <a:ext cx="4132581" cy="662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B81B26"/>
                </a:solidFill>
                <a:latin typeface="微软雅黑"/>
                <a:ea typeface="微软雅黑"/>
                <a:cs typeface="微软雅黑"/>
                <a:sym typeface="微软雅黑"/>
              </a:defRPr>
            </a:lvl1pPr>
          </a:lstStyle>
          <a:p>
            <a:pPr/>
            <a:r>
              <a:t>适配器模式  (Adapter)</a:t>
            </a:r>
          </a:p>
        </p:txBody>
      </p:sp>
      <p:sp>
        <p:nvSpPr>
          <p:cNvPr id="291" name="Shape 291"/>
          <p:cNvSpPr/>
          <p:nvPr/>
        </p:nvSpPr>
        <p:spPr>
          <a:xfrm>
            <a:off x="7169784" y="2493010"/>
            <a:ext cx="3684271" cy="2174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808080"/>
                </a:solidFill>
                <a:latin typeface="微软雅黑"/>
                <a:ea typeface="微软雅黑"/>
                <a:cs typeface="微软雅黑"/>
                <a:sym typeface="微软雅黑"/>
              </a:defRPr>
            </a:pPr>
            <a:r>
              <a:t>将一个类的接口转换成客户希望的另外一个接口。Adapter模式使得原本由于接口不兼容而不能一起工作的那些类可以一起工作。</a:t>
            </a:r>
          </a:p>
          <a:p>
            <a:pPr>
              <a:defRPr sz="2000">
                <a:solidFill>
                  <a:srgbClr val="808080"/>
                </a:solidFill>
                <a:latin typeface="微软雅黑"/>
                <a:ea typeface="微软雅黑"/>
                <a:cs typeface="微软雅黑"/>
                <a:sym typeface="微软雅黑"/>
              </a:defRPr>
            </a:pPr>
            <a:r>
              <a:t>注重对接口的转换和调整。</a:t>
            </a:r>
          </a:p>
        </p:txBody>
      </p:sp>
      <p:sp>
        <p:nvSpPr>
          <p:cNvPr id="292" name="Shape 292"/>
          <p:cNvSpPr/>
          <p:nvPr/>
        </p:nvSpPr>
        <p:spPr>
          <a:xfrm>
            <a:off x="6793865" y="1904364"/>
            <a:ext cx="5030471"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300">
                <a:solidFill>
                  <a:srgbClr val="808080"/>
                </a:solidFill>
                <a:latin typeface="微软雅黑"/>
                <a:ea typeface="微软雅黑"/>
                <a:cs typeface="微软雅黑"/>
                <a:sym typeface="微软雅黑"/>
              </a:defRPr>
            </a:pPr>
            <a:r>
              <a:t>   </a:t>
            </a:r>
            <a:r>
              <a:t>阐释</a:t>
            </a:r>
          </a:p>
        </p:txBody>
      </p:sp>
      <p:sp>
        <p:nvSpPr>
          <p:cNvPr id="293" name="Shape 293"/>
          <p:cNvSpPr/>
          <p:nvPr/>
        </p:nvSpPr>
        <p:spPr>
          <a:xfrm>
            <a:off x="6758940" y="2419350"/>
            <a:ext cx="7621" cy="3231516"/>
          </a:xfrm>
          <a:prstGeom prst="line">
            <a:avLst/>
          </a:prstGeom>
          <a:ln w="6350">
            <a:solidFill>
              <a:srgbClr val="A6A6A6"/>
            </a:solidFill>
            <a:miter/>
          </a:ln>
        </p:spPr>
        <p:txBody>
          <a:bodyPr lIns="45719" rIns="45719"/>
          <a:lstStyle/>
          <a:p>
            <a:pPr/>
          </a:p>
        </p:txBody>
      </p:sp>
      <p:pic>
        <p:nvPicPr>
          <p:cNvPr id="294" name="image17.png" descr="铅笔 (1)"/>
          <p:cNvPicPr>
            <a:picLocks noChangeAspect="1"/>
          </p:cNvPicPr>
          <p:nvPr/>
        </p:nvPicPr>
        <p:blipFill>
          <a:blip r:embed="rId3">
            <a:extLst/>
          </a:blip>
          <a:stretch>
            <a:fillRect/>
          </a:stretch>
        </p:blipFill>
        <p:spPr>
          <a:xfrm>
            <a:off x="10378440" y="1494155"/>
            <a:ext cx="766446" cy="766445"/>
          </a:xfrm>
          <a:prstGeom prst="rect">
            <a:avLst/>
          </a:prstGeom>
          <a:ln w="12700">
            <a:miter lim="400000"/>
          </a:ln>
        </p:spPr>
      </p:pic>
      <p:pic>
        <p:nvPicPr>
          <p:cNvPr id="295" name="714359-20151130211358265-2027970857.jpg"/>
          <p:cNvPicPr>
            <a:picLocks noChangeAspect="1"/>
          </p:cNvPicPr>
          <p:nvPr/>
        </p:nvPicPr>
        <p:blipFill>
          <a:blip r:embed="rId4">
            <a:extLst/>
          </a:blip>
          <a:stretch>
            <a:fillRect/>
          </a:stretch>
        </p:blipFill>
        <p:spPr>
          <a:xfrm>
            <a:off x="217983" y="2135237"/>
            <a:ext cx="6470748" cy="3431145"/>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Shape 299"/>
          <p:cNvSpPr/>
          <p:nvPr/>
        </p:nvSpPr>
        <p:spPr>
          <a:xfrm>
            <a:off x="838200" y="6385242"/>
            <a:ext cx="2743200" cy="307341"/>
          </a:xfrm>
          <a:prstGeom prst="rect">
            <a:avLst/>
          </a:prstGeom>
          <a:ln w="12700">
            <a:miter lim="400000"/>
          </a:ln>
        </p:spPr>
        <p:txBody>
          <a:bodyPr lIns="45719" rIns="45719" anchor="ctr">
            <a:spAutoFit/>
          </a:bodyPr>
          <a:lstStyle/>
          <a:p>
            <a:pPr>
              <a:defRPr sz="1200">
                <a:solidFill>
                  <a:srgbClr val="888888"/>
                </a:solidFill>
              </a:defRPr>
            </a:pPr>
          </a:p>
        </p:txBody>
      </p:sp>
      <p:sp>
        <p:nvSpPr>
          <p:cNvPr id="300" name="Shape 300"/>
          <p:cNvSpPr/>
          <p:nvPr>
            <p:ph type="sldNum" sz="quarter" idx="2"/>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1" name="Shape 301"/>
          <p:cNvSpPr/>
          <p:nvPr/>
        </p:nvSpPr>
        <p:spPr>
          <a:xfrm>
            <a:off x="937894" y="1163319"/>
            <a:ext cx="4132581" cy="662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B81B26"/>
                </a:solidFill>
                <a:latin typeface="微软雅黑"/>
                <a:ea typeface="微软雅黑"/>
                <a:cs typeface="微软雅黑"/>
                <a:sym typeface="微软雅黑"/>
              </a:defRPr>
            </a:lvl1pPr>
          </a:lstStyle>
          <a:p>
            <a:pPr/>
            <a:r>
              <a:t>代理模式  (Proxy)</a:t>
            </a:r>
          </a:p>
        </p:txBody>
      </p:sp>
      <p:sp>
        <p:nvSpPr>
          <p:cNvPr id="302" name="Shape 302"/>
          <p:cNvSpPr/>
          <p:nvPr/>
        </p:nvSpPr>
        <p:spPr>
          <a:xfrm>
            <a:off x="7169784" y="2493010"/>
            <a:ext cx="3684271" cy="80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solidFill>
                  <a:srgbClr val="808080"/>
                </a:solidFill>
                <a:latin typeface="微软雅黑"/>
                <a:ea typeface="微软雅黑"/>
                <a:cs typeface="微软雅黑"/>
                <a:sym typeface="微软雅黑"/>
              </a:defRPr>
            </a:lvl1pPr>
          </a:lstStyle>
          <a:p>
            <a:pPr/>
            <a:r>
              <a:t>为其它对象提供一个代理以控制对这个对象的访问</a:t>
            </a:r>
          </a:p>
        </p:txBody>
      </p:sp>
      <p:sp>
        <p:nvSpPr>
          <p:cNvPr id="303" name="Shape 303"/>
          <p:cNvSpPr/>
          <p:nvPr/>
        </p:nvSpPr>
        <p:spPr>
          <a:xfrm>
            <a:off x="6987540" y="2419350"/>
            <a:ext cx="7621" cy="3231516"/>
          </a:xfrm>
          <a:prstGeom prst="line">
            <a:avLst/>
          </a:prstGeom>
          <a:ln w="6350">
            <a:solidFill>
              <a:srgbClr val="A6A6A6"/>
            </a:solidFill>
            <a:miter/>
          </a:ln>
        </p:spPr>
        <p:txBody>
          <a:bodyPr lIns="45719" rIns="45719"/>
          <a:lstStyle/>
          <a:p>
            <a:pPr/>
          </a:p>
        </p:txBody>
      </p:sp>
      <p:pic>
        <p:nvPicPr>
          <p:cNvPr id="304" name="timg (3).jpeg"/>
          <p:cNvPicPr>
            <a:picLocks noChangeAspect="1"/>
          </p:cNvPicPr>
          <p:nvPr/>
        </p:nvPicPr>
        <p:blipFill>
          <a:blip r:embed="rId3">
            <a:extLst/>
          </a:blip>
          <a:stretch>
            <a:fillRect/>
          </a:stretch>
        </p:blipFill>
        <p:spPr>
          <a:xfrm>
            <a:off x="169713" y="1840914"/>
            <a:ext cx="6332348" cy="4554847"/>
          </a:xfrm>
          <a:prstGeom prst="rect">
            <a:avLst/>
          </a:prstGeom>
          <a:ln w="12700">
            <a:miter lim="400000"/>
          </a:ln>
        </p:spPr>
      </p:pic>
      <p:sp>
        <p:nvSpPr>
          <p:cNvPr id="305" name="Shape 305"/>
          <p:cNvSpPr/>
          <p:nvPr/>
        </p:nvSpPr>
        <p:spPr>
          <a:xfrm>
            <a:off x="6628765" y="1688464"/>
            <a:ext cx="5030471"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300">
                <a:solidFill>
                  <a:srgbClr val="808080"/>
                </a:solidFill>
                <a:latin typeface="微软雅黑"/>
                <a:ea typeface="微软雅黑"/>
                <a:cs typeface="微软雅黑"/>
                <a:sym typeface="微软雅黑"/>
              </a:defRPr>
            </a:pPr>
            <a:r>
              <a:t>    </a:t>
            </a:r>
            <a:r>
              <a:t>阐释</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 name="Shape 309"/>
          <p:cNvSpPr/>
          <p:nvPr/>
        </p:nvSpPr>
        <p:spPr>
          <a:xfrm>
            <a:off x="838200" y="6385242"/>
            <a:ext cx="2743200" cy="307341"/>
          </a:xfrm>
          <a:prstGeom prst="rect">
            <a:avLst/>
          </a:prstGeom>
          <a:ln w="12700">
            <a:miter lim="400000"/>
          </a:ln>
        </p:spPr>
        <p:txBody>
          <a:bodyPr lIns="45719" rIns="45719" anchor="ctr">
            <a:spAutoFit/>
          </a:bodyPr>
          <a:lstStyle/>
          <a:p>
            <a:pPr>
              <a:defRPr sz="1200">
                <a:solidFill>
                  <a:srgbClr val="888888"/>
                </a:solidFill>
              </a:defRPr>
            </a:pPr>
          </a:p>
        </p:txBody>
      </p:sp>
      <p:sp>
        <p:nvSpPr>
          <p:cNvPr id="310" name="Shape 310"/>
          <p:cNvSpPr/>
          <p:nvPr>
            <p:ph type="sldNum" sz="quarter" idx="2"/>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1" name="Shape 311"/>
          <p:cNvSpPr/>
          <p:nvPr/>
        </p:nvSpPr>
        <p:spPr>
          <a:xfrm>
            <a:off x="937894" y="1163319"/>
            <a:ext cx="5408297" cy="662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B81B26"/>
                </a:solidFill>
                <a:latin typeface="微软雅黑"/>
                <a:ea typeface="微软雅黑"/>
                <a:cs typeface="微软雅黑"/>
                <a:sym typeface="微软雅黑"/>
              </a:defRPr>
            </a:lvl1pPr>
          </a:lstStyle>
          <a:p>
            <a:pPr/>
            <a:r>
              <a:t>中介者模式（Mediator）</a:t>
            </a:r>
          </a:p>
        </p:txBody>
      </p:sp>
      <p:sp>
        <p:nvSpPr>
          <p:cNvPr id="312" name="Shape 312"/>
          <p:cNvSpPr/>
          <p:nvPr/>
        </p:nvSpPr>
        <p:spPr>
          <a:xfrm>
            <a:off x="8173084" y="2628542"/>
            <a:ext cx="3684271" cy="186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solidFill>
                  <a:srgbClr val="808080"/>
                </a:solidFill>
                <a:latin typeface="微软雅黑"/>
                <a:ea typeface="微软雅黑"/>
                <a:cs typeface="微软雅黑"/>
                <a:sym typeface="微软雅黑"/>
              </a:defRPr>
            </a:lvl1pPr>
          </a:lstStyle>
          <a:p>
            <a:pPr/>
            <a:r>
              <a:t>用一个对象来封装一系列的对象交互。中介者使各对象不需要显式地互相引用，从而使其耦合松散，而且可以独立地改变它们之间的交互。</a:t>
            </a:r>
          </a:p>
        </p:txBody>
      </p:sp>
      <p:sp>
        <p:nvSpPr>
          <p:cNvPr id="313" name="Shape 313"/>
          <p:cNvSpPr/>
          <p:nvPr/>
        </p:nvSpPr>
        <p:spPr>
          <a:xfrm>
            <a:off x="8003540" y="2482850"/>
            <a:ext cx="7621" cy="3231516"/>
          </a:xfrm>
          <a:prstGeom prst="line">
            <a:avLst/>
          </a:prstGeom>
          <a:ln w="6350">
            <a:solidFill>
              <a:srgbClr val="A6A6A6"/>
            </a:solidFill>
            <a:miter/>
          </a:ln>
        </p:spPr>
        <p:txBody>
          <a:bodyPr lIns="45719" rIns="45719"/>
          <a:lstStyle/>
          <a:p>
            <a:pPr/>
          </a:p>
        </p:txBody>
      </p:sp>
      <p:pic>
        <p:nvPicPr>
          <p:cNvPr id="314" name="timg.jpeg"/>
          <p:cNvPicPr>
            <a:picLocks noChangeAspect="1"/>
          </p:cNvPicPr>
          <p:nvPr/>
        </p:nvPicPr>
        <p:blipFill>
          <a:blip r:embed="rId3">
            <a:extLst/>
          </a:blip>
          <a:stretch>
            <a:fillRect/>
          </a:stretch>
        </p:blipFill>
        <p:spPr>
          <a:xfrm>
            <a:off x="166935" y="2232602"/>
            <a:ext cx="7788981" cy="3320267"/>
          </a:xfrm>
          <a:prstGeom prst="rect">
            <a:avLst/>
          </a:prstGeom>
          <a:ln w="12700">
            <a:miter lim="400000"/>
          </a:ln>
        </p:spPr>
      </p:pic>
      <p:sp>
        <p:nvSpPr>
          <p:cNvPr id="315" name="Shape 315"/>
          <p:cNvSpPr/>
          <p:nvPr/>
        </p:nvSpPr>
        <p:spPr>
          <a:xfrm>
            <a:off x="7771765" y="1853564"/>
            <a:ext cx="5030471"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300">
                <a:solidFill>
                  <a:srgbClr val="808080"/>
                </a:solidFill>
                <a:latin typeface="微软雅黑"/>
                <a:ea typeface="微软雅黑"/>
                <a:cs typeface="微软雅黑"/>
                <a:sym typeface="微软雅黑"/>
              </a:defRPr>
            </a:pPr>
            <a:r>
              <a:t>    </a:t>
            </a:r>
            <a:r>
              <a:t>阐释</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nvSpPr>
        <p:spPr>
          <a:xfrm>
            <a:off x="838200" y="6385242"/>
            <a:ext cx="2743200" cy="307341"/>
          </a:xfrm>
          <a:prstGeom prst="rect">
            <a:avLst/>
          </a:prstGeom>
          <a:ln w="12700">
            <a:miter lim="400000"/>
          </a:ln>
        </p:spPr>
        <p:txBody>
          <a:bodyPr lIns="45719" rIns="45719" anchor="ctr">
            <a:spAutoFit/>
          </a:bodyPr>
          <a:lstStyle/>
          <a:p>
            <a:pPr>
              <a:defRPr sz="1200">
                <a:solidFill>
                  <a:srgbClr val="888888"/>
                </a:solidFill>
              </a:defRPr>
            </a:pPr>
          </a:p>
        </p:txBody>
      </p:sp>
      <p:sp>
        <p:nvSpPr>
          <p:cNvPr id="120" name="Shape 120"/>
          <p:cNvSpPr/>
          <p:nvPr>
            <p:ph type="sldNum" sz="quarter" idx="2"/>
          </p:nvPr>
        </p:nvSpPr>
        <p:spPr>
          <a:xfrm>
            <a:off x="11169739" y="6404292"/>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1" name="Shape 121"/>
          <p:cNvSpPr/>
          <p:nvPr/>
        </p:nvSpPr>
        <p:spPr>
          <a:xfrm>
            <a:off x="1348142" y="2804891"/>
            <a:ext cx="4464051" cy="15519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pc="400" sz="9600">
                <a:solidFill>
                  <a:srgbClr val="B81B26"/>
                </a:solidFill>
                <a:latin typeface="Broadway"/>
                <a:ea typeface="Broadway"/>
                <a:cs typeface="Broadway"/>
                <a:sym typeface="Broadway"/>
              </a:defRPr>
            </a:pPr>
            <a:r>
              <a:t>C</a:t>
            </a:r>
            <a:r>
              <a:rPr sz="3200">
                <a:solidFill>
                  <a:srgbClr val="808080"/>
                </a:solidFill>
              </a:rPr>
              <a:t>ONTENTS</a:t>
            </a:r>
          </a:p>
        </p:txBody>
      </p:sp>
      <p:sp>
        <p:nvSpPr>
          <p:cNvPr id="122" name="Shape 122"/>
          <p:cNvSpPr/>
          <p:nvPr/>
        </p:nvSpPr>
        <p:spPr>
          <a:xfrm>
            <a:off x="2299623" y="3037756"/>
            <a:ext cx="1836739" cy="7264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3600">
                <a:solidFill>
                  <a:srgbClr val="B81B26"/>
                </a:solidFill>
                <a:latin typeface="华文琥珀"/>
                <a:ea typeface="华文琥珀"/>
                <a:cs typeface="华文琥珀"/>
                <a:sym typeface="华文琥珀"/>
              </a:defRPr>
            </a:lvl1pPr>
          </a:lstStyle>
          <a:p>
            <a:pPr/>
            <a:r>
              <a:t>目录</a:t>
            </a:r>
          </a:p>
        </p:txBody>
      </p:sp>
      <p:grpSp>
        <p:nvGrpSpPr>
          <p:cNvPr id="125" name="Group 125"/>
          <p:cNvGrpSpPr/>
          <p:nvPr/>
        </p:nvGrpSpPr>
        <p:grpSpPr>
          <a:xfrm>
            <a:off x="5794848" y="1929831"/>
            <a:ext cx="570028" cy="570025"/>
            <a:chOff x="0" y="0"/>
            <a:chExt cx="570026" cy="570024"/>
          </a:xfrm>
        </p:grpSpPr>
        <p:sp>
          <p:nvSpPr>
            <p:cNvPr id="123" name="Shape 123"/>
            <p:cNvSpPr/>
            <p:nvPr/>
          </p:nvSpPr>
          <p:spPr>
            <a:xfrm>
              <a:off x="-1" y="-1"/>
              <a:ext cx="570028" cy="570026"/>
            </a:xfrm>
            <a:prstGeom prst="ellipse">
              <a:avLst/>
            </a:prstGeom>
            <a:solidFill>
              <a:srgbClr val="C00000">
                <a:alpha val="70000"/>
              </a:srgbClr>
            </a:solidFill>
            <a:ln w="12700" cap="flat">
              <a:noFill/>
              <a:miter lim="400000"/>
            </a:ln>
            <a:effectLst/>
          </p:spPr>
          <p:txBody>
            <a:bodyPr wrap="square" lIns="45719" tIns="45719" rIns="45719" bIns="45719" numCol="1" anchor="ctr">
              <a:noAutofit/>
            </a:bodyPr>
            <a:lstStyle/>
            <a:p>
              <a:pPr algn="ctr">
                <a:defRPr sz="2400">
                  <a:solidFill>
                    <a:srgbClr val="FFFFFF"/>
                  </a:solidFill>
                  <a:latin typeface="Broadway"/>
                  <a:ea typeface="Broadway"/>
                  <a:cs typeface="Broadway"/>
                  <a:sym typeface="Broadway"/>
                </a:defRPr>
              </a:pPr>
            </a:p>
          </p:txBody>
        </p:sp>
        <p:sp>
          <p:nvSpPr>
            <p:cNvPr id="124" name="Shape 124"/>
            <p:cNvSpPr/>
            <p:nvPr/>
          </p:nvSpPr>
          <p:spPr>
            <a:xfrm>
              <a:off x="83478" y="55142"/>
              <a:ext cx="403070" cy="459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FFFFFF"/>
                  </a:solidFill>
                  <a:latin typeface="Broadway"/>
                  <a:ea typeface="Broadway"/>
                  <a:cs typeface="Broadway"/>
                  <a:sym typeface="Broadway"/>
                </a:defRPr>
              </a:lvl1pPr>
            </a:lstStyle>
            <a:p>
              <a:pPr/>
              <a:r>
                <a:t>1</a:t>
              </a:r>
            </a:p>
          </p:txBody>
        </p:sp>
      </p:grpSp>
      <p:grpSp>
        <p:nvGrpSpPr>
          <p:cNvPr id="128" name="Group 128"/>
          <p:cNvGrpSpPr/>
          <p:nvPr/>
        </p:nvGrpSpPr>
        <p:grpSpPr>
          <a:xfrm>
            <a:off x="5817129" y="2803023"/>
            <a:ext cx="570027" cy="570027"/>
            <a:chOff x="0" y="0"/>
            <a:chExt cx="570026" cy="570026"/>
          </a:xfrm>
        </p:grpSpPr>
        <p:sp>
          <p:nvSpPr>
            <p:cNvPr id="126" name="Shape 126"/>
            <p:cNvSpPr/>
            <p:nvPr/>
          </p:nvSpPr>
          <p:spPr>
            <a:xfrm>
              <a:off x="-1" y="-1"/>
              <a:ext cx="570028" cy="570028"/>
            </a:xfrm>
            <a:prstGeom prst="ellipse">
              <a:avLst/>
            </a:prstGeom>
            <a:solidFill>
              <a:srgbClr val="C00000">
                <a:alpha val="70000"/>
              </a:srgbClr>
            </a:solidFill>
            <a:ln w="12700" cap="flat">
              <a:noFill/>
              <a:miter lim="400000"/>
            </a:ln>
            <a:effectLst/>
          </p:spPr>
          <p:txBody>
            <a:bodyPr wrap="square" lIns="45719" tIns="45719" rIns="45719" bIns="45719" numCol="1" anchor="ctr">
              <a:noAutofit/>
            </a:bodyPr>
            <a:lstStyle/>
            <a:p>
              <a:pPr algn="ctr">
                <a:defRPr sz="2400">
                  <a:solidFill>
                    <a:srgbClr val="FFFFFF"/>
                  </a:solidFill>
                  <a:latin typeface="Broadway"/>
                  <a:ea typeface="Broadway"/>
                  <a:cs typeface="Broadway"/>
                  <a:sym typeface="Broadway"/>
                </a:defRPr>
              </a:pPr>
            </a:p>
          </p:txBody>
        </p:sp>
        <p:sp>
          <p:nvSpPr>
            <p:cNvPr id="127" name="Shape 127"/>
            <p:cNvSpPr/>
            <p:nvPr/>
          </p:nvSpPr>
          <p:spPr>
            <a:xfrm>
              <a:off x="83478" y="55143"/>
              <a:ext cx="403070" cy="459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FFFFFF"/>
                  </a:solidFill>
                  <a:latin typeface="Broadway"/>
                  <a:ea typeface="Broadway"/>
                  <a:cs typeface="Broadway"/>
                  <a:sym typeface="Broadway"/>
                </a:defRPr>
              </a:lvl1pPr>
            </a:lstStyle>
            <a:p>
              <a:pPr/>
              <a:r>
                <a:t>2</a:t>
              </a:r>
            </a:p>
          </p:txBody>
        </p:sp>
      </p:grpSp>
      <p:grpSp>
        <p:nvGrpSpPr>
          <p:cNvPr id="131" name="Group 131"/>
          <p:cNvGrpSpPr/>
          <p:nvPr/>
        </p:nvGrpSpPr>
        <p:grpSpPr>
          <a:xfrm>
            <a:off x="5809703" y="3683125"/>
            <a:ext cx="570027" cy="571883"/>
            <a:chOff x="0" y="0"/>
            <a:chExt cx="570026" cy="571882"/>
          </a:xfrm>
        </p:grpSpPr>
        <p:sp>
          <p:nvSpPr>
            <p:cNvPr id="129" name="Shape 129"/>
            <p:cNvSpPr/>
            <p:nvPr/>
          </p:nvSpPr>
          <p:spPr>
            <a:xfrm>
              <a:off x="-1" y="-1"/>
              <a:ext cx="570028" cy="571884"/>
            </a:xfrm>
            <a:prstGeom prst="ellipse">
              <a:avLst/>
            </a:prstGeom>
            <a:solidFill>
              <a:srgbClr val="C00000">
                <a:alpha val="70000"/>
              </a:srgbClr>
            </a:solidFill>
            <a:ln w="12700" cap="flat">
              <a:noFill/>
              <a:miter lim="400000"/>
            </a:ln>
            <a:effectLst/>
          </p:spPr>
          <p:txBody>
            <a:bodyPr wrap="square" lIns="45719" tIns="45719" rIns="45719" bIns="45719" numCol="1" anchor="ctr">
              <a:noAutofit/>
            </a:bodyPr>
            <a:lstStyle/>
            <a:p>
              <a:pPr algn="ctr">
                <a:defRPr sz="2400">
                  <a:solidFill>
                    <a:srgbClr val="FFFFFF"/>
                  </a:solidFill>
                  <a:latin typeface="Broadway"/>
                  <a:ea typeface="Broadway"/>
                  <a:cs typeface="Broadway"/>
                  <a:sym typeface="Broadway"/>
                </a:defRPr>
              </a:pPr>
            </a:p>
          </p:txBody>
        </p:sp>
        <p:sp>
          <p:nvSpPr>
            <p:cNvPr id="130" name="Shape 130"/>
            <p:cNvSpPr/>
            <p:nvPr/>
          </p:nvSpPr>
          <p:spPr>
            <a:xfrm>
              <a:off x="83478" y="56071"/>
              <a:ext cx="403070"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FFFFFF"/>
                  </a:solidFill>
                  <a:latin typeface="Broadway"/>
                  <a:ea typeface="Broadway"/>
                  <a:cs typeface="Broadway"/>
                  <a:sym typeface="Broadway"/>
                </a:defRPr>
              </a:lvl1pPr>
            </a:lstStyle>
            <a:p>
              <a:pPr/>
              <a:r>
                <a:t>3</a:t>
              </a:r>
            </a:p>
          </p:txBody>
        </p:sp>
      </p:grpSp>
      <p:grpSp>
        <p:nvGrpSpPr>
          <p:cNvPr id="134" name="Group 134"/>
          <p:cNvGrpSpPr/>
          <p:nvPr/>
        </p:nvGrpSpPr>
        <p:grpSpPr>
          <a:xfrm>
            <a:off x="5802276" y="4565086"/>
            <a:ext cx="570027" cy="570025"/>
            <a:chOff x="0" y="0"/>
            <a:chExt cx="570026" cy="570024"/>
          </a:xfrm>
        </p:grpSpPr>
        <p:sp>
          <p:nvSpPr>
            <p:cNvPr id="132" name="Shape 132"/>
            <p:cNvSpPr/>
            <p:nvPr/>
          </p:nvSpPr>
          <p:spPr>
            <a:xfrm>
              <a:off x="-1" y="-1"/>
              <a:ext cx="570028" cy="570026"/>
            </a:xfrm>
            <a:prstGeom prst="ellipse">
              <a:avLst/>
            </a:prstGeom>
            <a:solidFill>
              <a:srgbClr val="C00000">
                <a:alpha val="70000"/>
              </a:srgbClr>
            </a:solidFill>
            <a:ln w="12700" cap="flat">
              <a:noFill/>
              <a:miter lim="400000"/>
            </a:ln>
            <a:effectLst/>
          </p:spPr>
          <p:txBody>
            <a:bodyPr wrap="square" lIns="45719" tIns="45719" rIns="45719" bIns="45719" numCol="1" anchor="ctr">
              <a:noAutofit/>
            </a:bodyPr>
            <a:lstStyle/>
            <a:p>
              <a:pPr algn="ctr">
                <a:defRPr sz="2400">
                  <a:solidFill>
                    <a:srgbClr val="FFFFFF"/>
                  </a:solidFill>
                  <a:latin typeface="Broadway"/>
                  <a:ea typeface="Broadway"/>
                  <a:cs typeface="Broadway"/>
                  <a:sym typeface="Broadway"/>
                </a:defRPr>
              </a:pPr>
            </a:p>
          </p:txBody>
        </p:sp>
        <p:sp>
          <p:nvSpPr>
            <p:cNvPr id="133" name="Shape 133"/>
            <p:cNvSpPr/>
            <p:nvPr/>
          </p:nvSpPr>
          <p:spPr>
            <a:xfrm>
              <a:off x="83478" y="55142"/>
              <a:ext cx="403070" cy="459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FFFFFF"/>
                  </a:solidFill>
                  <a:latin typeface="Broadway"/>
                  <a:ea typeface="Broadway"/>
                  <a:cs typeface="Broadway"/>
                  <a:sym typeface="Broadway"/>
                </a:defRPr>
              </a:lvl1pPr>
            </a:lstStyle>
            <a:p>
              <a:pPr/>
              <a:r>
                <a:t>4</a:t>
              </a:r>
            </a:p>
          </p:txBody>
        </p:sp>
      </p:grpSp>
      <p:grpSp>
        <p:nvGrpSpPr>
          <p:cNvPr id="137" name="Group 137"/>
          <p:cNvGrpSpPr/>
          <p:nvPr/>
        </p:nvGrpSpPr>
        <p:grpSpPr>
          <a:xfrm>
            <a:off x="6298029" y="1880212"/>
            <a:ext cx="4625187" cy="651723"/>
            <a:chOff x="0" y="0"/>
            <a:chExt cx="4625185" cy="651722"/>
          </a:xfrm>
        </p:grpSpPr>
        <p:sp>
          <p:nvSpPr>
            <p:cNvPr id="135" name="Shape 135"/>
            <p:cNvSpPr/>
            <p:nvPr/>
          </p:nvSpPr>
          <p:spPr>
            <a:xfrm>
              <a:off x="-1" y="0"/>
              <a:ext cx="4625187" cy="6517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948" y="0"/>
                  </a:lnTo>
                  <a:cubicBezTo>
                    <a:pt x="21308" y="0"/>
                    <a:pt x="21600" y="1612"/>
                    <a:pt x="21600" y="3600"/>
                  </a:cubicBezTo>
                  <a:lnTo>
                    <a:pt x="21600" y="18000"/>
                  </a:lnTo>
                  <a:cubicBezTo>
                    <a:pt x="21600" y="19988"/>
                    <a:pt x="21308" y="21600"/>
                    <a:pt x="20948" y="21600"/>
                  </a:cubicBezTo>
                  <a:lnTo>
                    <a:pt x="0" y="21600"/>
                  </a:lnTo>
                  <a:lnTo>
                    <a:pt x="251" y="20634"/>
                  </a:lnTo>
                  <a:cubicBezTo>
                    <a:pt x="695" y="18503"/>
                    <a:pt x="988" y="14893"/>
                    <a:pt x="988" y="10800"/>
                  </a:cubicBezTo>
                  <a:cubicBezTo>
                    <a:pt x="988" y="6707"/>
                    <a:pt x="695" y="3097"/>
                    <a:pt x="251" y="966"/>
                  </a:cubicBezTo>
                  <a:close/>
                </a:path>
              </a:pathLst>
            </a:custGeom>
            <a:solidFill>
              <a:srgbClr val="C00000">
                <a:alpha val="70000"/>
              </a:srgbClr>
            </a:solidFill>
            <a:ln w="12700" cap="flat">
              <a:noFill/>
              <a:miter lim="400000"/>
            </a:ln>
            <a:effectLst/>
          </p:spPr>
          <p:txBody>
            <a:bodyPr wrap="square" lIns="45719" tIns="45719" rIns="45719" bIns="45719" numCol="1" anchor="ctr">
              <a:noAutofit/>
            </a:bodyPr>
            <a:lstStyle/>
            <a:p>
              <a:pPr>
                <a:defRPr sz="2000">
                  <a:solidFill>
                    <a:srgbClr val="FFFFFF"/>
                  </a:solidFill>
                  <a:latin typeface="微软雅黑"/>
                  <a:ea typeface="微软雅黑"/>
                  <a:cs typeface="微软雅黑"/>
                  <a:sym typeface="微软雅黑"/>
                </a:defRPr>
              </a:pPr>
            </a:p>
          </p:txBody>
        </p:sp>
        <p:sp>
          <p:nvSpPr>
            <p:cNvPr id="136" name="Shape 136"/>
            <p:cNvSpPr/>
            <p:nvPr/>
          </p:nvSpPr>
          <p:spPr>
            <a:xfrm>
              <a:off x="0" y="112061"/>
              <a:ext cx="4625186" cy="427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6000" tIns="36000" rIns="36000" bIns="36000" numCol="1" anchor="ctr">
              <a:normAutofit fontScale="100000" lnSpcReduction="0"/>
            </a:bodyPr>
            <a:lstStyle/>
            <a:p>
              <a:pPr>
                <a:defRPr sz="2000">
                  <a:solidFill>
                    <a:srgbClr val="FFFFFF"/>
                  </a:solidFill>
                  <a:latin typeface="微软雅黑"/>
                  <a:ea typeface="微软雅黑"/>
                  <a:cs typeface="微软雅黑"/>
                  <a:sym typeface="微软雅黑"/>
                </a:defRPr>
              </a:pPr>
              <a:r>
                <a:t>   </a:t>
              </a:r>
              <a:r>
                <a:t>先聊聊面向X</a:t>
              </a:r>
            </a:p>
          </p:txBody>
        </p:sp>
      </p:grpSp>
      <p:grpSp>
        <p:nvGrpSpPr>
          <p:cNvPr id="140" name="Group 140"/>
          <p:cNvGrpSpPr/>
          <p:nvPr/>
        </p:nvGrpSpPr>
        <p:grpSpPr>
          <a:xfrm>
            <a:off x="6290602" y="2762174"/>
            <a:ext cx="4625187" cy="651724"/>
            <a:chOff x="0" y="0"/>
            <a:chExt cx="4625185" cy="651723"/>
          </a:xfrm>
        </p:grpSpPr>
        <p:sp>
          <p:nvSpPr>
            <p:cNvPr id="138" name="Shape 138"/>
            <p:cNvSpPr/>
            <p:nvPr/>
          </p:nvSpPr>
          <p:spPr>
            <a:xfrm>
              <a:off x="-1" y="-1"/>
              <a:ext cx="4625187" cy="651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948" y="0"/>
                  </a:lnTo>
                  <a:cubicBezTo>
                    <a:pt x="21308" y="0"/>
                    <a:pt x="21600" y="1612"/>
                    <a:pt x="21600" y="3600"/>
                  </a:cubicBezTo>
                  <a:lnTo>
                    <a:pt x="21600" y="18000"/>
                  </a:lnTo>
                  <a:cubicBezTo>
                    <a:pt x="21600" y="19988"/>
                    <a:pt x="21308" y="21600"/>
                    <a:pt x="20948" y="21600"/>
                  </a:cubicBezTo>
                  <a:lnTo>
                    <a:pt x="0" y="21600"/>
                  </a:lnTo>
                  <a:lnTo>
                    <a:pt x="251" y="20634"/>
                  </a:lnTo>
                  <a:cubicBezTo>
                    <a:pt x="695" y="18503"/>
                    <a:pt x="988" y="14893"/>
                    <a:pt x="988" y="10800"/>
                  </a:cubicBezTo>
                  <a:cubicBezTo>
                    <a:pt x="988" y="6707"/>
                    <a:pt x="695" y="3097"/>
                    <a:pt x="251" y="966"/>
                  </a:cubicBezTo>
                  <a:close/>
                </a:path>
              </a:pathLst>
            </a:custGeom>
            <a:solidFill>
              <a:srgbClr val="C00000">
                <a:alpha val="70000"/>
              </a:srgbClr>
            </a:solidFill>
            <a:ln w="12700" cap="flat">
              <a:noFill/>
              <a:miter lim="400000"/>
            </a:ln>
            <a:effectLst/>
          </p:spPr>
          <p:txBody>
            <a:bodyPr wrap="square" lIns="45719" tIns="45719" rIns="45719" bIns="45719" numCol="1" anchor="ctr">
              <a:noAutofit/>
            </a:bodyPr>
            <a:lstStyle/>
            <a:p>
              <a:pPr>
                <a:defRPr sz="1400">
                  <a:solidFill>
                    <a:srgbClr val="FFFFFF"/>
                  </a:solidFill>
                  <a:latin typeface="华文新魏"/>
                  <a:ea typeface="华文新魏"/>
                  <a:cs typeface="华文新魏"/>
                  <a:sym typeface="华文新魏"/>
                </a:defRPr>
              </a:pPr>
            </a:p>
          </p:txBody>
        </p:sp>
        <p:sp>
          <p:nvSpPr>
            <p:cNvPr id="139" name="Shape 139"/>
            <p:cNvSpPr/>
            <p:nvPr/>
          </p:nvSpPr>
          <p:spPr>
            <a:xfrm>
              <a:off x="0" y="112061"/>
              <a:ext cx="4625186" cy="427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6000" tIns="36000" rIns="36000" bIns="36000" numCol="1" anchor="ctr">
              <a:normAutofit fontScale="100000" lnSpcReduction="0"/>
            </a:bodyPr>
            <a:lstStyle/>
            <a:p>
              <a:pPr>
                <a:defRPr sz="2000">
                  <a:solidFill>
                    <a:srgbClr val="FFFFFF"/>
                  </a:solidFill>
                  <a:latin typeface="微软雅黑"/>
                  <a:ea typeface="微软雅黑"/>
                  <a:cs typeface="微软雅黑"/>
                  <a:sym typeface="微软雅黑"/>
                </a:defRPr>
              </a:pPr>
              <a:r>
                <a:t>   </a:t>
              </a:r>
              <a:r>
                <a:t>最常用的几种模式</a:t>
              </a:r>
            </a:p>
          </p:txBody>
        </p:sp>
      </p:grpSp>
      <p:sp>
        <p:nvSpPr>
          <p:cNvPr id="141" name="Shape 141"/>
          <p:cNvSpPr/>
          <p:nvPr/>
        </p:nvSpPr>
        <p:spPr>
          <a:xfrm>
            <a:off x="6283176" y="3642276"/>
            <a:ext cx="4625187" cy="6535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948" y="0"/>
                </a:lnTo>
                <a:cubicBezTo>
                  <a:pt x="21308" y="0"/>
                  <a:pt x="21600" y="1612"/>
                  <a:pt x="21600" y="3600"/>
                </a:cubicBezTo>
                <a:lnTo>
                  <a:pt x="21600" y="18000"/>
                </a:lnTo>
                <a:cubicBezTo>
                  <a:pt x="21600" y="19988"/>
                  <a:pt x="21308" y="21600"/>
                  <a:pt x="20948" y="21600"/>
                </a:cubicBezTo>
                <a:lnTo>
                  <a:pt x="0" y="21600"/>
                </a:lnTo>
                <a:lnTo>
                  <a:pt x="251" y="20634"/>
                </a:lnTo>
                <a:cubicBezTo>
                  <a:pt x="695" y="18503"/>
                  <a:pt x="988" y="14893"/>
                  <a:pt x="988" y="10800"/>
                </a:cubicBezTo>
                <a:cubicBezTo>
                  <a:pt x="988" y="6707"/>
                  <a:pt x="695" y="3097"/>
                  <a:pt x="251" y="966"/>
                </a:cubicBezTo>
                <a:close/>
              </a:path>
            </a:pathLst>
          </a:custGeom>
          <a:solidFill>
            <a:srgbClr val="C00000">
              <a:alpha val="70000"/>
            </a:srgbClr>
          </a:solidFill>
          <a:ln w="12700">
            <a:miter lim="400000"/>
          </a:ln>
        </p:spPr>
        <p:txBody>
          <a:bodyPr lIns="45719" rIns="45719" anchor="ctr"/>
          <a:lstStyle/>
          <a:p>
            <a:pPr>
              <a:defRPr sz="1400">
                <a:solidFill>
                  <a:srgbClr val="FFFFFF"/>
                </a:solidFill>
                <a:latin typeface="华文新魏"/>
                <a:ea typeface="华文新魏"/>
                <a:cs typeface="华文新魏"/>
                <a:sym typeface="华文新魏"/>
              </a:defRPr>
            </a:pPr>
          </a:p>
        </p:txBody>
      </p:sp>
      <p:sp>
        <p:nvSpPr>
          <p:cNvPr id="142" name="Shape 142"/>
          <p:cNvSpPr/>
          <p:nvPr/>
        </p:nvSpPr>
        <p:spPr>
          <a:xfrm>
            <a:off x="6283176" y="3755266"/>
            <a:ext cx="4625187" cy="427601"/>
          </a:xfrm>
          <a:prstGeom prst="rect">
            <a:avLst/>
          </a:prstGeom>
          <a:ln w="12700">
            <a:miter lim="400000"/>
          </a:ln>
          <a:extLst>
            <a:ext uri="{C572A759-6A51-4108-AA02-DFA0A04FC94B}">
              <ma14:wrappingTextBoxFlag xmlns:ma14="http://schemas.microsoft.com/office/mac/drawingml/2011/main" val="1"/>
            </a:ext>
          </a:extLst>
        </p:spPr>
        <p:txBody>
          <a:bodyPr lIns="36000" tIns="36000" rIns="36000" bIns="36000" anchor="ctr">
            <a:normAutofit fontScale="100000" lnSpcReduction="0"/>
          </a:bodyPr>
          <a:lstStyle/>
          <a:p>
            <a:pPr>
              <a:defRPr sz="2000">
                <a:solidFill>
                  <a:srgbClr val="FFFFFF"/>
                </a:solidFill>
                <a:latin typeface="微软雅黑"/>
                <a:ea typeface="微软雅黑"/>
                <a:cs typeface="微软雅黑"/>
                <a:sym typeface="微软雅黑"/>
              </a:defRPr>
            </a:pPr>
            <a:r>
              <a:t>   </a:t>
            </a:r>
            <a:r>
              <a:t>在项目里的实践</a:t>
            </a:r>
          </a:p>
        </p:txBody>
      </p:sp>
      <p:sp>
        <p:nvSpPr>
          <p:cNvPr id="143" name="Shape 143"/>
          <p:cNvSpPr/>
          <p:nvPr/>
        </p:nvSpPr>
        <p:spPr>
          <a:xfrm>
            <a:off x="6275749" y="4524238"/>
            <a:ext cx="4625187" cy="6517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948" y="0"/>
                </a:lnTo>
                <a:cubicBezTo>
                  <a:pt x="21308" y="0"/>
                  <a:pt x="21600" y="1612"/>
                  <a:pt x="21600" y="3600"/>
                </a:cubicBezTo>
                <a:lnTo>
                  <a:pt x="21600" y="18000"/>
                </a:lnTo>
                <a:cubicBezTo>
                  <a:pt x="21600" y="19988"/>
                  <a:pt x="21308" y="21600"/>
                  <a:pt x="20948" y="21600"/>
                </a:cubicBezTo>
                <a:lnTo>
                  <a:pt x="0" y="21600"/>
                </a:lnTo>
                <a:lnTo>
                  <a:pt x="251" y="20634"/>
                </a:lnTo>
                <a:cubicBezTo>
                  <a:pt x="695" y="18503"/>
                  <a:pt x="988" y="14893"/>
                  <a:pt x="988" y="10800"/>
                </a:cubicBezTo>
                <a:cubicBezTo>
                  <a:pt x="988" y="6707"/>
                  <a:pt x="695" y="3097"/>
                  <a:pt x="251" y="966"/>
                </a:cubicBezTo>
                <a:close/>
              </a:path>
            </a:pathLst>
          </a:custGeom>
          <a:solidFill>
            <a:srgbClr val="C00000">
              <a:alpha val="70000"/>
            </a:srgbClr>
          </a:solidFill>
          <a:ln w="12700">
            <a:miter lim="400000"/>
          </a:ln>
        </p:spPr>
        <p:txBody>
          <a:bodyPr lIns="45719" rIns="45719" anchor="ctr"/>
          <a:lstStyle/>
          <a:p>
            <a:pPr>
              <a:defRPr sz="1400">
                <a:solidFill>
                  <a:srgbClr val="FFFFFF"/>
                </a:solidFill>
                <a:latin typeface="华文新魏"/>
                <a:ea typeface="华文新魏"/>
                <a:cs typeface="华文新魏"/>
                <a:sym typeface="华文新魏"/>
              </a:defRPr>
            </a:pPr>
          </a:p>
        </p:txBody>
      </p:sp>
      <p:sp>
        <p:nvSpPr>
          <p:cNvPr id="144" name="Shape 144"/>
          <p:cNvSpPr/>
          <p:nvPr/>
        </p:nvSpPr>
        <p:spPr>
          <a:xfrm>
            <a:off x="6275749" y="4636299"/>
            <a:ext cx="4625187" cy="427601"/>
          </a:xfrm>
          <a:prstGeom prst="rect">
            <a:avLst/>
          </a:prstGeom>
          <a:ln w="12700">
            <a:miter lim="400000"/>
          </a:ln>
          <a:extLst>
            <a:ext uri="{C572A759-6A51-4108-AA02-DFA0A04FC94B}">
              <ma14:wrappingTextBoxFlag xmlns:ma14="http://schemas.microsoft.com/office/mac/drawingml/2011/main" val="1"/>
            </a:ext>
          </a:extLst>
        </p:spPr>
        <p:txBody>
          <a:bodyPr lIns="36000" tIns="36000" rIns="36000" bIns="36000" anchor="ctr">
            <a:normAutofit fontScale="100000" lnSpcReduction="0"/>
          </a:bodyPr>
          <a:lstStyle/>
          <a:p>
            <a:pPr>
              <a:defRPr sz="2000">
                <a:solidFill>
                  <a:srgbClr val="FFFFFF"/>
                </a:solidFill>
                <a:latin typeface="微软雅黑"/>
                <a:ea typeface="微软雅黑"/>
                <a:cs typeface="微软雅黑"/>
                <a:sym typeface="微软雅黑"/>
              </a:defRPr>
            </a:pPr>
            <a:r>
              <a:t>   </a:t>
            </a:r>
            <a:r>
              <a:t>学习的意义和几个小练习</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9" name="Shape 319"/>
          <p:cNvSpPr/>
          <p:nvPr/>
        </p:nvSpPr>
        <p:spPr>
          <a:xfrm>
            <a:off x="838200" y="6385242"/>
            <a:ext cx="2743200" cy="307341"/>
          </a:xfrm>
          <a:prstGeom prst="rect">
            <a:avLst/>
          </a:prstGeom>
          <a:ln w="12700">
            <a:miter lim="400000"/>
          </a:ln>
        </p:spPr>
        <p:txBody>
          <a:bodyPr lIns="45719" rIns="45719" anchor="ctr">
            <a:spAutoFit/>
          </a:bodyPr>
          <a:lstStyle/>
          <a:p>
            <a:pPr>
              <a:defRPr sz="1200">
                <a:solidFill>
                  <a:srgbClr val="888888"/>
                </a:solidFill>
              </a:defRPr>
            </a:pPr>
          </a:p>
        </p:txBody>
      </p:sp>
      <p:sp>
        <p:nvSpPr>
          <p:cNvPr id="320" name="Shape 320"/>
          <p:cNvSpPr/>
          <p:nvPr>
            <p:ph type="sldNum" sz="quarter" idx="2"/>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1" name="Shape 321"/>
          <p:cNvSpPr/>
          <p:nvPr/>
        </p:nvSpPr>
        <p:spPr>
          <a:xfrm>
            <a:off x="937894" y="1163319"/>
            <a:ext cx="4132581" cy="662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B81B26"/>
                </a:solidFill>
                <a:latin typeface="微软雅黑"/>
                <a:ea typeface="微软雅黑"/>
                <a:cs typeface="微软雅黑"/>
                <a:sym typeface="微软雅黑"/>
              </a:defRPr>
            </a:lvl1pPr>
          </a:lstStyle>
          <a:p>
            <a:pPr/>
            <a:r>
              <a:t> 外观模式  (Facade)</a:t>
            </a:r>
          </a:p>
        </p:txBody>
      </p:sp>
      <p:sp>
        <p:nvSpPr>
          <p:cNvPr id="322" name="Shape 322"/>
          <p:cNvSpPr/>
          <p:nvPr/>
        </p:nvSpPr>
        <p:spPr>
          <a:xfrm>
            <a:off x="7169784" y="2493010"/>
            <a:ext cx="3684271" cy="151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solidFill>
                  <a:srgbClr val="808080"/>
                </a:solidFill>
                <a:latin typeface="微软雅黑"/>
                <a:ea typeface="微软雅黑"/>
                <a:cs typeface="微软雅黑"/>
                <a:sym typeface="微软雅黑"/>
              </a:defRPr>
            </a:lvl1pPr>
          </a:lstStyle>
          <a:p>
            <a:pPr/>
            <a:r>
              <a:t>重新进行类的设计，通过重新组合各类及程序单元，对外提供统一的接口／界面，供上层应用使用。</a:t>
            </a:r>
          </a:p>
        </p:txBody>
      </p:sp>
      <p:sp>
        <p:nvSpPr>
          <p:cNvPr id="323" name="Shape 323"/>
          <p:cNvSpPr/>
          <p:nvPr/>
        </p:nvSpPr>
        <p:spPr>
          <a:xfrm>
            <a:off x="6758940" y="2419350"/>
            <a:ext cx="7621" cy="3231516"/>
          </a:xfrm>
          <a:prstGeom prst="line">
            <a:avLst/>
          </a:prstGeom>
          <a:ln w="6350">
            <a:solidFill>
              <a:srgbClr val="A6A6A6"/>
            </a:solidFill>
            <a:miter/>
          </a:ln>
        </p:spPr>
        <p:txBody>
          <a:bodyPr lIns="45719" rIns="45719"/>
          <a:lstStyle/>
          <a:p>
            <a:pPr/>
          </a:p>
        </p:txBody>
      </p:sp>
      <p:pic>
        <p:nvPicPr>
          <p:cNvPr id="324" name="image17.png" descr="铅笔 (1)"/>
          <p:cNvPicPr>
            <a:picLocks noChangeAspect="1"/>
          </p:cNvPicPr>
          <p:nvPr/>
        </p:nvPicPr>
        <p:blipFill>
          <a:blip r:embed="rId3">
            <a:extLst/>
          </a:blip>
          <a:stretch>
            <a:fillRect/>
          </a:stretch>
        </p:blipFill>
        <p:spPr>
          <a:xfrm>
            <a:off x="10378440" y="1494155"/>
            <a:ext cx="766446" cy="766445"/>
          </a:xfrm>
          <a:prstGeom prst="rect">
            <a:avLst/>
          </a:prstGeom>
          <a:ln w="12700">
            <a:miter lim="400000"/>
          </a:ln>
        </p:spPr>
      </p:pic>
      <p:pic>
        <p:nvPicPr>
          <p:cNvPr id="325" name="8718367adab44aed126a58eeb31c8701a18bfb90.png"/>
          <p:cNvPicPr>
            <a:picLocks noChangeAspect="1"/>
          </p:cNvPicPr>
          <p:nvPr/>
        </p:nvPicPr>
        <p:blipFill>
          <a:blip r:embed="rId4">
            <a:extLst/>
          </a:blip>
          <a:stretch>
            <a:fillRect/>
          </a:stretch>
        </p:blipFill>
        <p:spPr>
          <a:xfrm>
            <a:off x="688280" y="2047190"/>
            <a:ext cx="5236216" cy="3975835"/>
          </a:xfrm>
          <a:prstGeom prst="rect">
            <a:avLst/>
          </a:prstGeom>
          <a:ln w="12700">
            <a:miter lim="400000"/>
          </a:ln>
        </p:spPr>
      </p:pic>
      <p:sp>
        <p:nvSpPr>
          <p:cNvPr id="326" name="Shape 326"/>
          <p:cNvSpPr/>
          <p:nvPr/>
        </p:nvSpPr>
        <p:spPr>
          <a:xfrm>
            <a:off x="6489065" y="1866264"/>
            <a:ext cx="5030471"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300">
                <a:solidFill>
                  <a:srgbClr val="808080"/>
                </a:solidFill>
                <a:latin typeface="微软雅黑"/>
                <a:ea typeface="微软雅黑"/>
                <a:cs typeface="微软雅黑"/>
                <a:sym typeface="微软雅黑"/>
              </a:defRPr>
            </a:pPr>
            <a:r>
              <a:t>    </a:t>
            </a:r>
            <a:r>
              <a:t>阐释</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0" name="Shape 330"/>
          <p:cNvSpPr/>
          <p:nvPr/>
        </p:nvSpPr>
        <p:spPr>
          <a:xfrm>
            <a:off x="838200" y="6385242"/>
            <a:ext cx="2743200" cy="307341"/>
          </a:xfrm>
          <a:prstGeom prst="rect">
            <a:avLst/>
          </a:prstGeom>
          <a:ln w="12700">
            <a:miter lim="400000"/>
          </a:ln>
        </p:spPr>
        <p:txBody>
          <a:bodyPr lIns="45719" rIns="45719" anchor="ctr">
            <a:spAutoFit/>
          </a:bodyPr>
          <a:lstStyle/>
          <a:p>
            <a:pPr>
              <a:defRPr sz="1200">
                <a:solidFill>
                  <a:srgbClr val="888888"/>
                </a:solidFill>
              </a:defRPr>
            </a:pPr>
          </a:p>
        </p:txBody>
      </p:sp>
      <p:sp>
        <p:nvSpPr>
          <p:cNvPr id="331" name="Shape 331"/>
          <p:cNvSpPr/>
          <p:nvPr>
            <p:ph type="sldNum" sz="quarter" idx="2"/>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2" name="Shape 332"/>
          <p:cNvSpPr/>
          <p:nvPr/>
        </p:nvSpPr>
        <p:spPr>
          <a:xfrm>
            <a:off x="937894" y="1163319"/>
            <a:ext cx="4132581" cy="2288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3200">
                <a:solidFill>
                  <a:srgbClr val="B81B26"/>
                </a:solidFill>
                <a:latin typeface="微软雅黑"/>
                <a:ea typeface="微软雅黑"/>
                <a:cs typeface="微软雅黑"/>
                <a:sym typeface="微软雅黑"/>
              </a:defRPr>
            </a:pPr>
            <a:r>
              <a:t>一个小练习</a:t>
            </a:r>
          </a:p>
          <a:p>
            <a:pPr>
              <a:defRPr b="1" sz="3200">
                <a:solidFill>
                  <a:srgbClr val="B81B26"/>
                </a:solidFill>
                <a:latin typeface="微软雅黑"/>
                <a:ea typeface="微软雅黑"/>
                <a:cs typeface="微软雅黑"/>
                <a:sym typeface="微软雅黑"/>
              </a:defRPr>
            </a:pPr>
          </a:p>
          <a:p>
            <a:pPr>
              <a:defRPr b="1" sz="3200">
                <a:solidFill>
                  <a:srgbClr val="B81B26"/>
                </a:solidFill>
                <a:latin typeface="微软雅黑"/>
                <a:ea typeface="微软雅黑"/>
                <a:cs typeface="微软雅黑"/>
                <a:sym typeface="微软雅黑"/>
              </a:defRPr>
            </a:pPr>
            <a:r>
              <a:t>TaskManager 问题在哪？如何来重构？</a:t>
            </a:r>
          </a:p>
        </p:txBody>
      </p:sp>
      <p:pic>
        <p:nvPicPr>
          <p:cNvPr id="333" name="image17.png" descr="铅笔 (1)"/>
          <p:cNvPicPr>
            <a:picLocks noChangeAspect="1"/>
          </p:cNvPicPr>
          <p:nvPr/>
        </p:nvPicPr>
        <p:blipFill>
          <a:blip r:embed="rId2">
            <a:extLst/>
          </a:blip>
          <a:stretch>
            <a:fillRect/>
          </a:stretch>
        </p:blipFill>
        <p:spPr>
          <a:xfrm>
            <a:off x="10378440" y="1494155"/>
            <a:ext cx="766446" cy="766445"/>
          </a:xfrm>
          <a:prstGeom prst="rect">
            <a:avLst/>
          </a:prstGeom>
          <a:ln w="12700">
            <a:miter lim="400000"/>
          </a:ln>
        </p:spPr>
      </p:pic>
      <p:sp>
        <p:nvSpPr>
          <p:cNvPr id="334" name="Shape 334"/>
          <p:cNvSpPr/>
          <p:nvPr/>
        </p:nvSpPr>
        <p:spPr>
          <a:xfrm>
            <a:off x="6476365" y="2621279"/>
            <a:ext cx="5030471" cy="1310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300">
                <a:solidFill>
                  <a:srgbClr val="808080"/>
                </a:solidFill>
                <a:latin typeface="微软雅黑"/>
                <a:ea typeface="微软雅黑"/>
                <a:cs typeface="微软雅黑"/>
                <a:sym typeface="微软雅黑"/>
              </a:defRPr>
            </a:pPr>
            <a:r>
              <a:t>    </a:t>
            </a:r>
            <a:r>
              <a:t>初始需求</a:t>
            </a:r>
          </a:p>
          <a:p>
            <a:pPr marL="307473" indent="-307473">
              <a:buSzPct val="100000"/>
              <a:buAutoNum type="arabicPeriod" startAt="1"/>
              <a:defRPr b="1" sz="2300">
                <a:solidFill>
                  <a:srgbClr val="808080"/>
                </a:solidFill>
                <a:latin typeface="微软雅黑"/>
                <a:ea typeface="微软雅黑"/>
                <a:cs typeface="微软雅黑"/>
                <a:sym typeface="微软雅黑"/>
              </a:defRPr>
            </a:pPr>
            <a:r>
              <a:t>任务 和 挂机 同一时刻只能做一次</a:t>
            </a:r>
          </a:p>
          <a:p>
            <a:pPr>
              <a:defRPr b="1" sz="2300">
                <a:solidFill>
                  <a:srgbClr val="808080"/>
                </a:solidFill>
                <a:latin typeface="微软雅黑"/>
                <a:ea typeface="微软雅黑"/>
                <a:cs typeface="微软雅黑"/>
                <a:sym typeface="微软雅黑"/>
              </a:defRPr>
            </a:pPr>
            <a:r>
              <a:t>2. 多任务 多挂机如何协同处理</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6" name="Shape 336"/>
          <p:cNvSpPr/>
          <p:nvPr/>
        </p:nvSpPr>
        <p:spPr>
          <a:xfrm>
            <a:off x="838200" y="6385242"/>
            <a:ext cx="2743200" cy="307341"/>
          </a:xfrm>
          <a:prstGeom prst="rect">
            <a:avLst/>
          </a:prstGeom>
          <a:ln w="12700">
            <a:miter lim="400000"/>
          </a:ln>
        </p:spPr>
        <p:txBody>
          <a:bodyPr lIns="45719" rIns="45719" anchor="ctr">
            <a:spAutoFit/>
          </a:bodyPr>
          <a:lstStyle/>
          <a:p>
            <a:pPr>
              <a:defRPr sz="1200">
                <a:solidFill>
                  <a:srgbClr val="888888"/>
                </a:solidFill>
              </a:defRPr>
            </a:pPr>
          </a:p>
        </p:txBody>
      </p:sp>
      <p:sp>
        <p:nvSpPr>
          <p:cNvPr id="337" name="Shape 337"/>
          <p:cNvSpPr/>
          <p:nvPr>
            <p:ph type="sldNum" sz="quarter" idx="2"/>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8" name="Shape 338"/>
          <p:cNvSpPr/>
          <p:nvPr/>
        </p:nvSpPr>
        <p:spPr>
          <a:xfrm>
            <a:off x="937894" y="1163319"/>
            <a:ext cx="4132581" cy="162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3200">
                <a:solidFill>
                  <a:srgbClr val="B81B26"/>
                </a:solidFill>
                <a:latin typeface="微软雅黑"/>
                <a:ea typeface="微软雅黑"/>
                <a:cs typeface="微软雅黑"/>
                <a:sym typeface="微软雅黑"/>
              </a:defRPr>
            </a:pPr>
            <a:r>
              <a:t>策略模式</a:t>
            </a:r>
          </a:p>
          <a:p>
            <a:pPr>
              <a:defRPr b="1" sz="3200">
                <a:solidFill>
                  <a:srgbClr val="B81B26"/>
                </a:solidFill>
                <a:latin typeface="微软雅黑"/>
                <a:ea typeface="微软雅黑"/>
                <a:cs typeface="微软雅黑"/>
                <a:sym typeface="微软雅黑"/>
              </a:defRPr>
            </a:pPr>
          </a:p>
        </p:txBody>
      </p:sp>
      <p:pic>
        <p:nvPicPr>
          <p:cNvPr id="339" name="image17.png" descr="铅笔 (1)"/>
          <p:cNvPicPr>
            <a:picLocks noChangeAspect="1"/>
          </p:cNvPicPr>
          <p:nvPr/>
        </p:nvPicPr>
        <p:blipFill>
          <a:blip r:embed="rId3">
            <a:extLst/>
          </a:blip>
          <a:stretch>
            <a:fillRect/>
          </a:stretch>
        </p:blipFill>
        <p:spPr>
          <a:xfrm>
            <a:off x="10378440" y="1494155"/>
            <a:ext cx="766446" cy="766445"/>
          </a:xfrm>
          <a:prstGeom prst="rect">
            <a:avLst/>
          </a:prstGeom>
          <a:ln w="12700">
            <a:miter lim="400000"/>
          </a:ln>
        </p:spPr>
      </p:pic>
      <p:sp>
        <p:nvSpPr>
          <p:cNvPr id="340" name="Shape 340"/>
          <p:cNvSpPr/>
          <p:nvPr/>
        </p:nvSpPr>
        <p:spPr>
          <a:xfrm>
            <a:off x="7479565" y="2621279"/>
            <a:ext cx="4027271" cy="2123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300">
                <a:solidFill>
                  <a:srgbClr val="808080"/>
                </a:solidFill>
                <a:latin typeface="微软雅黑"/>
                <a:ea typeface="微软雅黑"/>
                <a:cs typeface="微软雅黑"/>
                <a:sym typeface="微软雅黑"/>
              </a:defRPr>
            </a:lvl1pPr>
          </a:lstStyle>
          <a:p>
            <a:pPr/>
            <a:r>
              <a:t>   定义一系列算法，把它们一个个封装起来，并且使它们可以互相替换。本模式使得算法的变化可独立于使用他的客户。</a:t>
            </a:r>
          </a:p>
        </p:txBody>
      </p:sp>
      <p:pic>
        <p:nvPicPr>
          <p:cNvPr id="341" name="58e08f9774a3e7ec3ff481b899a174e6.jpg"/>
          <p:cNvPicPr>
            <a:picLocks noChangeAspect="1"/>
          </p:cNvPicPr>
          <p:nvPr/>
        </p:nvPicPr>
        <p:blipFill>
          <a:blip r:embed="rId4">
            <a:extLst/>
          </a:blip>
          <a:stretch>
            <a:fillRect/>
          </a:stretch>
        </p:blipFill>
        <p:spPr>
          <a:xfrm>
            <a:off x="658068" y="2323008"/>
            <a:ext cx="3810001" cy="3810001"/>
          </a:xfrm>
          <a:prstGeom prst="rect">
            <a:avLst/>
          </a:prstGeom>
          <a:ln w="12700">
            <a:miter lim="400000"/>
          </a:ln>
        </p:spPr>
      </p:pic>
      <p:pic>
        <p:nvPicPr>
          <p:cNvPr id="342" name="u=3855930067,2166518402&amp;fm=23&amp;gp=0.jpg"/>
          <p:cNvPicPr>
            <a:picLocks noChangeAspect="1"/>
          </p:cNvPicPr>
          <p:nvPr/>
        </p:nvPicPr>
        <p:blipFill>
          <a:blip r:embed="rId5">
            <a:extLst/>
          </a:blip>
          <a:stretch>
            <a:fillRect/>
          </a:stretch>
        </p:blipFill>
        <p:spPr>
          <a:xfrm>
            <a:off x="5072126" y="2321685"/>
            <a:ext cx="2047748" cy="1884430"/>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6" name="Shape 346"/>
          <p:cNvSpPr/>
          <p:nvPr>
            <p:ph type="sldNum" sz="quarter" idx="2"/>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7" name="Shape 347"/>
          <p:cNvSpPr/>
          <p:nvPr/>
        </p:nvSpPr>
        <p:spPr>
          <a:xfrm>
            <a:off x="964564" y="1075689"/>
            <a:ext cx="7343528" cy="662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B81B26"/>
                </a:solidFill>
                <a:latin typeface="微软雅黑"/>
                <a:ea typeface="微软雅黑"/>
                <a:cs typeface="微软雅黑"/>
                <a:sym typeface="微软雅黑"/>
              </a:defRPr>
            </a:lvl1pPr>
          </a:lstStyle>
          <a:p>
            <a:pPr/>
            <a:r>
              <a:t>我什么都会写了，为啥还要学这个 ？</a:t>
            </a:r>
          </a:p>
        </p:txBody>
      </p:sp>
      <p:sp>
        <p:nvSpPr>
          <p:cNvPr id="348" name="Shape 348"/>
          <p:cNvSpPr/>
          <p:nvPr/>
        </p:nvSpPr>
        <p:spPr>
          <a:xfrm>
            <a:off x="1759200" y="2432050"/>
            <a:ext cx="2976456" cy="1098064"/>
          </a:xfrm>
          <a:prstGeom prst="rect">
            <a:avLst/>
          </a:prstGeom>
          <a:solidFill>
            <a:srgbClr val="B81B26"/>
          </a:solidFill>
          <a:ln w="12700">
            <a:miter lim="400000"/>
          </a:ln>
        </p:spPr>
        <p:txBody>
          <a:bodyPr lIns="45719" rIns="45719" anchor="ctr"/>
          <a:lstStyle/>
          <a:p>
            <a:pPr algn="ctr">
              <a:defRPr>
                <a:solidFill>
                  <a:srgbClr val="FFFFFF"/>
                </a:solidFill>
              </a:defRPr>
            </a:pPr>
          </a:p>
        </p:txBody>
      </p:sp>
      <p:sp>
        <p:nvSpPr>
          <p:cNvPr id="349" name="Shape 349"/>
          <p:cNvSpPr/>
          <p:nvPr/>
        </p:nvSpPr>
        <p:spPr>
          <a:xfrm>
            <a:off x="1816524" y="2756770"/>
            <a:ext cx="2976456"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80000"/>
              </a:lnSpc>
              <a:defRPr>
                <a:solidFill>
                  <a:srgbClr val="FFFFFF"/>
                </a:solidFill>
                <a:latin typeface="微软雅黑"/>
                <a:ea typeface="微软雅黑"/>
                <a:cs typeface="微软雅黑"/>
                <a:sym typeface="微软雅黑"/>
              </a:defRPr>
            </a:lvl1pPr>
          </a:lstStyle>
          <a:p>
            <a:pPr/>
            <a:r>
              <a:t>需求变化了 怎么办？</a:t>
            </a:r>
          </a:p>
        </p:txBody>
      </p:sp>
      <p:grpSp>
        <p:nvGrpSpPr>
          <p:cNvPr id="352" name="Group 352"/>
          <p:cNvGrpSpPr/>
          <p:nvPr/>
        </p:nvGrpSpPr>
        <p:grpSpPr>
          <a:xfrm>
            <a:off x="1532437" y="3944560"/>
            <a:ext cx="1325811" cy="1418651"/>
            <a:chOff x="0" y="0"/>
            <a:chExt cx="1325810" cy="1418649"/>
          </a:xfrm>
        </p:grpSpPr>
        <p:sp>
          <p:nvSpPr>
            <p:cNvPr id="350" name="Shape 350"/>
            <p:cNvSpPr/>
            <p:nvPr/>
          </p:nvSpPr>
          <p:spPr>
            <a:xfrm>
              <a:off x="-1" y="0"/>
              <a:ext cx="1325812" cy="1418650"/>
            </a:xfrm>
            <a:prstGeom prst="ellipse">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a:solidFill>
                    <a:srgbClr val="FFFFFF"/>
                  </a:solidFill>
                </a:defRPr>
              </a:pPr>
            </a:p>
          </p:txBody>
        </p:sp>
        <p:pic>
          <p:nvPicPr>
            <p:cNvPr id="351" name="image15.jpeg" descr="C:\Users\Admin\Desktop\陆长淼\项目图片收集\shutterstock_190355276.jpg"/>
            <p:cNvPicPr>
              <a:picLocks noChangeAspect="1"/>
            </p:cNvPicPr>
            <p:nvPr/>
          </p:nvPicPr>
          <p:blipFill>
            <a:blip r:embed="rId2">
              <a:extLst/>
            </a:blip>
            <a:srcRect l="30344" t="4926" r="33713" b="39195"/>
            <a:stretch>
              <a:fillRect/>
            </a:stretch>
          </p:blipFill>
          <p:spPr>
            <a:xfrm>
              <a:off x="64923" y="69469"/>
              <a:ext cx="1195785" cy="1279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4" y="0"/>
                  </a:moveTo>
                  <a:cubicBezTo>
                    <a:pt x="4838" y="0"/>
                    <a:pt x="0" y="4834"/>
                    <a:pt x="0" y="10800"/>
                  </a:cubicBezTo>
                  <a:cubicBezTo>
                    <a:pt x="0" y="16766"/>
                    <a:pt x="4838" y="21600"/>
                    <a:pt x="10804" y="21600"/>
                  </a:cubicBezTo>
                  <a:cubicBezTo>
                    <a:pt x="16769" y="21600"/>
                    <a:pt x="21600" y="16766"/>
                    <a:pt x="21600" y="10800"/>
                  </a:cubicBezTo>
                  <a:cubicBezTo>
                    <a:pt x="21600" y="4834"/>
                    <a:pt x="16769" y="0"/>
                    <a:pt x="10804" y="0"/>
                  </a:cubicBezTo>
                  <a:close/>
                </a:path>
              </a:pathLst>
            </a:custGeom>
            <a:ln w="12700" cap="flat">
              <a:noFill/>
              <a:miter lim="400000"/>
            </a:ln>
            <a:effectLst/>
          </p:spPr>
        </p:pic>
      </p:grpSp>
      <p:grpSp>
        <p:nvGrpSpPr>
          <p:cNvPr id="356" name="Group 356"/>
          <p:cNvGrpSpPr/>
          <p:nvPr/>
        </p:nvGrpSpPr>
        <p:grpSpPr>
          <a:xfrm>
            <a:off x="1479680" y="2923076"/>
            <a:ext cx="186111" cy="1217676"/>
            <a:chOff x="0" y="0"/>
            <a:chExt cx="186110" cy="1217674"/>
          </a:xfrm>
        </p:grpSpPr>
        <p:sp>
          <p:nvSpPr>
            <p:cNvPr id="353" name="Shape 353"/>
            <p:cNvSpPr/>
            <p:nvPr/>
          </p:nvSpPr>
          <p:spPr>
            <a:xfrm>
              <a:off x="1" y="0"/>
              <a:ext cx="186110" cy="1"/>
            </a:xfrm>
            <a:prstGeom prst="line">
              <a:avLst/>
            </a:prstGeom>
            <a:noFill/>
            <a:ln w="6350" cap="flat">
              <a:solidFill>
                <a:srgbClr val="808080"/>
              </a:solidFill>
              <a:prstDash val="solid"/>
              <a:miter lim="800000"/>
            </a:ln>
            <a:effectLst/>
          </p:spPr>
          <p:txBody>
            <a:bodyPr wrap="square" lIns="45719" tIns="45719" rIns="45719" bIns="45719" numCol="1" anchor="t">
              <a:noAutofit/>
            </a:bodyPr>
            <a:lstStyle/>
            <a:p>
              <a:pPr/>
            </a:p>
          </p:txBody>
        </p:sp>
        <p:sp>
          <p:nvSpPr>
            <p:cNvPr id="354" name="Shape 354"/>
            <p:cNvSpPr/>
            <p:nvPr/>
          </p:nvSpPr>
          <p:spPr>
            <a:xfrm flipH="1">
              <a:off x="1" y="0"/>
              <a:ext cx="1" cy="1102104"/>
            </a:xfrm>
            <a:prstGeom prst="line">
              <a:avLst/>
            </a:prstGeom>
            <a:noFill/>
            <a:ln w="6350" cap="flat">
              <a:solidFill>
                <a:srgbClr val="808080"/>
              </a:solidFill>
              <a:prstDash val="solid"/>
              <a:miter lim="800000"/>
            </a:ln>
            <a:effectLst/>
          </p:spPr>
          <p:txBody>
            <a:bodyPr wrap="square" lIns="45719" tIns="45719" rIns="45719" bIns="45719" numCol="1" anchor="t">
              <a:noAutofit/>
            </a:bodyPr>
            <a:lstStyle/>
            <a:p>
              <a:pPr/>
            </a:p>
          </p:txBody>
        </p:sp>
        <p:sp>
          <p:nvSpPr>
            <p:cNvPr id="355" name="Shape 355"/>
            <p:cNvSpPr/>
            <p:nvPr/>
          </p:nvSpPr>
          <p:spPr>
            <a:xfrm>
              <a:off x="0" y="1093189"/>
              <a:ext cx="175850" cy="124486"/>
            </a:xfrm>
            <a:prstGeom prst="line">
              <a:avLst/>
            </a:prstGeom>
            <a:noFill/>
            <a:ln w="6350" cap="flat">
              <a:solidFill>
                <a:srgbClr val="808080"/>
              </a:solidFill>
              <a:prstDash val="solid"/>
              <a:miter lim="800000"/>
            </a:ln>
            <a:effectLst/>
          </p:spPr>
          <p:txBody>
            <a:bodyPr wrap="square" lIns="45719" tIns="45719" rIns="45719" bIns="45719" numCol="1" anchor="t">
              <a:noAutofit/>
            </a:bodyPr>
            <a:lstStyle/>
            <a:p>
              <a:pPr/>
            </a:p>
          </p:txBody>
        </p:sp>
      </p:grpSp>
      <p:sp>
        <p:nvSpPr>
          <p:cNvPr id="357" name="Shape 357"/>
          <p:cNvSpPr/>
          <p:nvPr/>
        </p:nvSpPr>
        <p:spPr>
          <a:xfrm>
            <a:off x="736599" y="3637574"/>
            <a:ext cx="1209823"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5400">
                <a:solidFill>
                  <a:srgbClr val="BFBFBF"/>
                </a:solidFill>
                <a:latin typeface="Century Gothic"/>
                <a:ea typeface="Century Gothic"/>
                <a:cs typeface="Century Gothic"/>
                <a:sym typeface="Century Gothic"/>
              </a:defRPr>
            </a:lvl1pPr>
          </a:lstStyle>
          <a:p>
            <a:pPr/>
            <a:r>
              <a:t>“</a:t>
            </a:r>
          </a:p>
        </p:txBody>
      </p:sp>
      <p:sp>
        <p:nvSpPr>
          <p:cNvPr id="358" name="Shape 358"/>
          <p:cNvSpPr/>
          <p:nvPr/>
        </p:nvSpPr>
        <p:spPr>
          <a:xfrm>
            <a:off x="2915956" y="4348160"/>
            <a:ext cx="1444183"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700">
                <a:solidFill>
                  <a:srgbClr val="B71C25"/>
                </a:solidFill>
                <a:latin typeface="微软雅黑"/>
                <a:ea typeface="微软雅黑"/>
                <a:cs typeface="微软雅黑"/>
                <a:sym typeface="微软雅黑"/>
              </a:defRPr>
            </a:lvl1pPr>
          </a:lstStyle>
          <a:p>
            <a:pPr/>
            <a:r>
              <a:t>可扩展性</a:t>
            </a:r>
          </a:p>
        </p:txBody>
      </p:sp>
      <p:sp>
        <p:nvSpPr>
          <p:cNvPr id="359" name="Shape 359"/>
          <p:cNvSpPr/>
          <p:nvPr/>
        </p:nvSpPr>
        <p:spPr>
          <a:xfrm>
            <a:off x="7101574" y="2479040"/>
            <a:ext cx="2976456" cy="1098065"/>
          </a:xfrm>
          <a:prstGeom prst="rect">
            <a:avLst/>
          </a:prstGeom>
          <a:solidFill>
            <a:srgbClr val="B81B26"/>
          </a:solidFill>
          <a:ln w="12700">
            <a:miter lim="400000"/>
          </a:ln>
        </p:spPr>
        <p:txBody>
          <a:bodyPr lIns="45719" rIns="45719" anchor="ctr"/>
          <a:lstStyle/>
          <a:p>
            <a:pPr algn="ctr">
              <a:defRPr>
                <a:solidFill>
                  <a:srgbClr val="FFFFFF"/>
                </a:solidFill>
              </a:defRPr>
            </a:pPr>
          </a:p>
        </p:txBody>
      </p:sp>
      <p:sp>
        <p:nvSpPr>
          <p:cNvPr id="360" name="Shape 360"/>
          <p:cNvSpPr/>
          <p:nvPr/>
        </p:nvSpPr>
        <p:spPr>
          <a:xfrm>
            <a:off x="7158897" y="2803760"/>
            <a:ext cx="2976456"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80000"/>
              </a:lnSpc>
              <a:defRPr>
                <a:solidFill>
                  <a:srgbClr val="FFFFFF"/>
                </a:solidFill>
                <a:latin typeface="+mn-lt"/>
                <a:ea typeface="+mn-ea"/>
                <a:cs typeface="+mn-cs"/>
                <a:sym typeface="Helvetica"/>
              </a:defRPr>
            </a:lvl1pPr>
          </a:lstStyle>
          <a:p>
            <a:pPr/>
            <a:r>
              <a:t>人员变化了 怎么办？</a:t>
            </a:r>
          </a:p>
        </p:txBody>
      </p:sp>
      <p:grpSp>
        <p:nvGrpSpPr>
          <p:cNvPr id="363" name="Group 363"/>
          <p:cNvGrpSpPr/>
          <p:nvPr/>
        </p:nvGrpSpPr>
        <p:grpSpPr>
          <a:xfrm>
            <a:off x="6874810" y="3991550"/>
            <a:ext cx="1325811" cy="1418651"/>
            <a:chOff x="0" y="0"/>
            <a:chExt cx="1325810" cy="1418649"/>
          </a:xfrm>
        </p:grpSpPr>
        <p:sp>
          <p:nvSpPr>
            <p:cNvPr id="361" name="Shape 361"/>
            <p:cNvSpPr/>
            <p:nvPr/>
          </p:nvSpPr>
          <p:spPr>
            <a:xfrm>
              <a:off x="-1" y="0"/>
              <a:ext cx="1325812" cy="1418650"/>
            </a:xfrm>
            <a:prstGeom prst="ellipse">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a:solidFill>
                    <a:srgbClr val="FFFFFF"/>
                  </a:solidFill>
                </a:defRPr>
              </a:pPr>
            </a:p>
          </p:txBody>
        </p:sp>
        <p:pic>
          <p:nvPicPr>
            <p:cNvPr id="362" name="image15.jpeg" descr="C:\Users\Admin\Desktop\陆长淼\项目图片收集\shutterstock_190355276.jpg"/>
            <p:cNvPicPr>
              <a:picLocks noChangeAspect="1"/>
            </p:cNvPicPr>
            <p:nvPr/>
          </p:nvPicPr>
          <p:blipFill>
            <a:blip r:embed="rId2">
              <a:extLst/>
            </a:blip>
            <a:srcRect l="30344" t="4926" r="33713" b="39195"/>
            <a:stretch>
              <a:fillRect/>
            </a:stretch>
          </p:blipFill>
          <p:spPr>
            <a:xfrm>
              <a:off x="64923" y="69469"/>
              <a:ext cx="1195785" cy="1279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4" y="0"/>
                  </a:moveTo>
                  <a:cubicBezTo>
                    <a:pt x="4838" y="0"/>
                    <a:pt x="0" y="4834"/>
                    <a:pt x="0" y="10800"/>
                  </a:cubicBezTo>
                  <a:cubicBezTo>
                    <a:pt x="0" y="16766"/>
                    <a:pt x="4838" y="21600"/>
                    <a:pt x="10804" y="21600"/>
                  </a:cubicBezTo>
                  <a:cubicBezTo>
                    <a:pt x="16769" y="21600"/>
                    <a:pt x="21600" y="16766"/>
                    <a:pt x="21600" y="10800"/>
                  </a:cubicBezTo>
                  <a:cubicBezTo>
                    <a:pt x="21600" y="4834"/>
                    <a:pt x="16769" y="0"/>
                    <a:pt x="10804" y="0"/>
                  </a:cubicBezTo>
                  <a:close/>
                </a:path>
              </a:pathLst>
            </a:custGeom>
            <a:ln w="12700" cap="flat">
              <a:noFill/>
              <a:miter lim="400000"/>
            </a:ln>
            <a:effectLst/>
          </p:spPr>
        </p:pic>
      </p:grpSp>
      <p:grpSp>
        <p:nvGrpSpPr>
          <p:cNvPr id="367" name="Group 367"/>
          <p:cNvGrpSpPr/>
          <p:nvPr/>
        </p:nvGrpSpPr>
        <p:grpSpPr>
          <a:xfrm>
            <a:off x="6848288" y="2946157"/>
            <a:ext cx="186112" cy="1217676"/>
            <a:chOff x="0" y="0"/>
            <a:chExt cx="186110" cy="1217674"/>
          </a:xfrm>
        </p:grpSpPr>
        <p:sp>
          <p:nvSpPr>
            <p:cNvPr id="364" name="Shape 364"/>
            <p:cNvSpPr/>
            <p:nvPr/>
          </p:nvSpPr>
          <p:spPr>
            <a:xfrm>
              <a:off x="1" y="0"/>
              <a:ext cx="186110" cy="1"/>
            </a:xfrm>
            <a:prstGeom prst="line">
              <a:avLst/>
            </a:prstGeom>
            <a:noFill/>
            <a:ln w="6350" cap="flat">
              <a:solidFill>
                <a:srgbClr val="808080"/>
              </a:solidFill>
              <a:prstDash val="solid"/>
              <a:miter lim="800000"/>
            </a:ln>
            <a:effectLst/>
          </p:spPr>
          <p:txBody>
            <a:bodyPr wrap="square" lIns="45719" tIns="45719" rIns="45719" bIns="45719" numCol="1" anchor="t">
              <a:noAutofit/>
            </a:bodyPr>
            <a:lstStyle/>
            <a:p>
              <a:pPr/>
            </a:p>
          </p:txBody>
        </p:sp>
        <p:sp>
          <p:nvSpPr>
            <p:cNvPr id="365" name="Shape 365"/>
            <p:cNvSpPr/>
            <p:nvPr/>
          </p:nvSpPr>
          <p:spPr>
            <a:xfrm flipH="1">
              <a:off x="1" y="0"/>
              <a:ext cx="1" cy="1102104"/>
            </a:xfrm>
            <a:prstGeom prst="line">
              <a:avLst/>
            </a:prstGeom>
            <a:noFill/>
            <a:ln w="6350" cap="flat">
              <a:solidFill>
                <a:srgbClr val="808080"/>
              </a:solidFill>
              <a:prstDash val="solid"/>
              <a:miter lim="800000"/>
            </a:ln>
            <a:effectLst/>
          </p:spPr>
          <p:txBody>
            <a:bodyPr wrap="square" lIns="45719" tIns="45719" rIns="45719" bIns="45719" numCol="1" anchor="t">
              <a:noAutofit/>
            </a:bodyPr>
            <a:lstStyle/>
            <a:p>
              <a:pPr/>
            </a:p>
          </p:txBody>
        </p:sp>
        <p:sp>
          <p:nvSpPr>
            <p:cNvPr id="366" name="Shape 366"/>
            <p:cNvSpPr/>
            <p:nvPr/>
          </p:nvSpPr>
          <p:spPr>
            <a:xfrm>
              <a:off x="0" y="1093189"/>
              <a:ext cx="175850" cy="124486"/>
            </a:xfrm>
            <a:prstGeom prst="line">
              <a:avLst/>
            </a:prstGeom>
            <a:noFill/>
            <a:ln w="6350" cap="flat">
              <a:solidFill>
                <a:srgbClr val="808080"/>
              </a:solidFill>
              <a:prstDash val="solid"/>
              <a:miter lim="800000"/>
            </a:ln>
            <a:effectLst/>
          </p:spPr>
          <p:txBody>
            <a:bodyPr wrap="square" lIns="45719" tIns="45719" rIns="45719" bIns="45719" numCol="1" anchor="t">
              <a:noAutofit/>
            </a:bodyPr>
            <a:lstStyle/>
            <a:p>
              <a:pPr/>
            </a:p>
          </p:txBody>
        </p:sp>
      </p:grpSp>
      <p:sp>
        <p:nvSpPr>
          <p:cNvPr id="368" name="Shape 368"/>
          <p:cNvSpPr/>
          <p:nvPr/>
        </p:nvSpPr>
        <p:spPr>
          <a:xfrm>
            <a:off x="6078973" y="3684564"/>
            <a:ext cx="1209823"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5400">
                <a:solidFill>
                  <a:srgbClr val="BFBFBF"/>
                </a:solidFill>
                <a:latin typeface="Century Gothic"/>
                <a:ea typeface="Century Gothic"/>
                <a:cs typeface="Century Gothic"/>
                <a:sym typeface="Century Gothic"/>
              </a:defRPr>
            </a:lvl1pPr>
          </a:lstStyle>
          <a:p>
            <a:pPr/>
            <a:r>
              <a:t>“</a:t>
            </a:r>
          </a:p>
        </p:txBody>
      </p:sp>
      <p:sp>
        <p:nvSpPr>
          <p:cNvPr id="369" name="Shape 369"/>
          <p:cNvSpPr/>
          <p:nvPr/>
        </p:nvSpPr>
        <p:spPr>
          <a:xfrm>
            <a:off x="8258329" y="4395150"/>
            <a:ext cx="1444183"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700">
                <a:solidFill>
                  <a:srgbClr val="B71C25"/>
                </a:solidFill>
                <a:latin typeface="微软雅黑"/>
                <a:ea typeface="微软雅黑"/>
                <a:cs typeface="微软雅黑"/>
                <a:sym typeface="微软雅黑"/>
              </a:defRPr>
            </a:lvl1pPr>
          </a:lstStyle>
          <a:p>
            <a:pPr/>
            <a:r>
              <a:t>可维护性</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1" name="Shape 371"/>
          <p:cNvSpPr/>
          <p:nvPr/>
        </p:nvSpPr>
        <p:spPr>
          <a:xfrm flipH="1">
            <a:off x="6097069" y="4608229"/>
            <a:ext cx="19251" cy="2249505"/>
          </a:xfrm>
          <a:prstGeom prst="line">
            <a:avLst/>
          </a:prstGeom>
          <a:ln w="12700">
            <a:solidFill>
              <a:srgbClr val="B71C25"/>
            </a:solidFill>
            <a:prstDash val="sysDot"/>
            <a:miter/>
          </a:ln>
        </p:spPr>
        <p:txBody>
          <a:bodyPr lIns="45719" rIns="45719"/>
          <a:lstStyle/>
          <a:p>
            <a:pPr/>
          </a:p>
        </p:txBody>
      </p:sp>
      <p:sp>
        <p:nvSpPr>
          <p:cNvPr id="372" name="Shape 372"/>
          <p:cNvSpPr/>
          <p:nvPr/>
        </p:nvSpPr>
        <p:spPr>
          <a:xfrm flipH="1">
            <a:off x="6076950" y="-145416"/>
            <a:ext cx="20320" cy="2764157"/>
          </a:xfrm>
          <a:prstGeom prst="line">
            <a:avLst/>
          </a:prstGeom>
          <a:ln w="12700">
            <a:solidFill>
              <a:srgbClr val="B71C25"/>
            </a:solidFill>
            <a:prstDash val="sysDot"/>
            <a:miter/>
          </a:ln>
        </p:spPr>
        <p:txBody>
          <a:bodyPr lIns="45719" rIns="45719"/>
          <a:lstStyle/>
          <a:p>
            <a:pPr/>
          </a:p>
        </p:txBody>
      </p:sp>
      <p:sp>
        <p:nvSpPr>
          <p:cNvPr id="373" name="Shape 373"/>
          <p:cNvSpPr/>
          <p:nvPr/>
        </p:nvSpPr>
        <p:spPr>
          <a:xfrm>
            <a:off x="838200" y="6385242"/>
            <a:ext cx="2743200" cy="307341"/>
          </a:xfrm>
          <a:prstGeom prst="rect">
            <a:avLst/>
          </a:prstGeom>
          <a:ln w="12700">
            <a:miter lim="400000"/>
          </a:ln>
        </p:spPr>
        <p:txBody>
          <a:bodyPr lIns="45719" rIns="45719" anchor="ctr">
            <a:spAutoFit/>
          </a:bodyPr>
          <a:lstStyle/>
          <a:p>
            <a:pPr>
              <a:defRPr sz="1200">
                <a:solidFill>
                  <a:srgbClr val="888888"/>
                </a:solidFill>
              </a:defRPr>
            </a:pPr>
          </a:p>
        </p:txBody>
      </p:sp>
      <p:sp>
        <p:nvSpPr>
          <p:cNvPr id="374" name="Shape 374"/>
          <p:cNvSpPr/>
          <p:nvPr>
            <p:ph type="sldNum" sz="quarter" idx="2"/>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5" name="Shape 375"/>
          <p:cNvSpPr/>
          <p:nvPr/>
        </p:nvSpPr>
        <p:spPr>
          <a:xfrm>
            <a:off x="4239259" y="904558"/>
            <a:ext cx="3694431" cy="662941"/>
          </a:xfrm>
          <a:prstGeom prst="rect">
            <a:avLst/>
          </a:prstGeom>
          <a:solidFill>
            <a:srgbClr val="B81B26"/>
          </a:solidFill>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3200">
                <a:solidFill>
                  <a:srgbClr val="FFFFFF"/>
                </a:solidFill>
                <a:latin typeface="微软雅黑"/>
                <a:ea typeface="微软雅黑"/>
                <a:cs typeface="微软雅黑"/>
                <a:sym typeface="微软雅黑"/>
              </a:defRPr>
            </a:lvl1pPr>
          </a:lstStyle>
          <a:p>
            <a:pPr/>
            <a:r>
              <a:t>这就是差距啊！</a:t>
            </a:r>
          </a:p>
        </p:txBody>
      </p:sp>
      <p:pic>
        <p:nvPicPr>
          <p:cNvPr id="376" name="41be90a113fb033e06b5824bdcb8eec1.jpg"/>
          <p:cNvPicPr>
            <a:picLocks noChangeAspect="1"/>
          </p:cNvPicPr>
          <p:nvPr/>
        </p:nvPicPr>
        <p:blipFill>
          <a:blip r:embed="rId2">
            <a:extLst/>
          </a:blip>
          <a:stretch>
            <a:fillRect/>
          </a:stretch>
        </p:blipFill>
        <p:spPr>
          <a:xfrm>
            <a:off x="681930" y="2467867"/>
            <a:ext cx="4551575" cy="2672670"/>
          </a:xfrm>
          <a:prstGeom prst="rect">
            <a:avLst/>
          </a:prstGeom>
          <a:ln w="12700">
            <a:miter lim="400000"/>
          </a:ln>
        </p:spPr>
      </p:pic>
      <p:pic>
        <p:nvPicPr>
          <p:cNvPr id="377" name="u=2870505137,3065968448&amp;fm=23&amp;gp=0.jpg"/>
          <p:cNvPicPr>
            <a:picLocks noChangeAspect="1"/>
          </p:cNvPicPr>
          <p:nvPr/>
        </p:nvPicPr>
        <p:blipFill>
          <a:blip r:embed="rId3">
            <a:extLst/>
          </a:blip>
          <a:stretch>
            <a:fillRect/>
          </a:stretch>
        </p:blipFill>
        <p:spPr>
          <a:xfrm>
            <a:off x="5963791" y="1768951"/>
            <a:ext cx="5829301" cy="3810001"/>
          </a:xfrm>
          <a:prstGeom prst="rect">
            <a:avLst/>
          </a:prstGeom>
          <a:ln w="12700">
            <a:miter lim="400000"/>
          </a:ln>
        </p:spPr>
      </p:pic>
      <p:sp>
        <p:nvSpPr>
          <p:cNvPr id="378" name="Shape 378"/>
          <p:cNvSpPr/>
          <p:nvPr/>
        </p:nvSpPr>
        <p:spPr>
          <a:xfrm>
            <a:off x="1125358" y="1586230"/>
            <a:ext cx="2743201"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一坨代码烂设计</a:t>
            </a:r>
          </a:p>
        </p:txBody>
      </p:sp>
      <p:sp>
        <p:nvSpPr>
          <p:cNvPr id="379" name="Shape 379"/>
          <p:cNvSpPr/>
          <p:nvPr/>
        </p:nvSpPr>
        <p:spPr>
          <a:xfrm>
            <a:off x="8723630" y="1446530"/>
            <a:ext cx="1932941"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轻松完成的好架构</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1" name="Shape 381"/>
          <p:cNvSpPr/>
          <p:nvPr/>
        </p:nvSpPr>
        <p:spPr>
          <a:xfrm>
            <a:off x="-1" y="0"/>
            <a:ext cx="12197082" cy="6889750"/>
          </a:xfrm>
          <a:prstGeom prst="rect">
            <a:avLst/>
          </a:prstGeom>
          <a:solidFill>
            <a:srgbClr val="B81B26"/>
          </a:solidFill>
          <a:ln w="12700">
            <a:miter lim="400000"/>
          </a:ln>
        </p:spPr>
        <p:txBody>
          <a:bodyPr lIns="45719" rIns="45719" anchor="ctr"/>
          <a:lstStyle/>
          <a:p>
            <a:pPr algn="ctr">
              <a:defRPr>
                <a:solidFill>
                  <a:srgbClr val="FFFFFF"/>
                </a:solidFill>
              </a:defRPr>
            </a:pPr>
          </a:p>
        </p:txBody>
      </p:sp>
      <p:sp>
        <p:nvSpPr>
          <p:cNvPr id="382" name="Shape 382"/>
          <p:cNvSpPr/>
          <p:nvPr/>
        </p:nvSpPr>
        <p:spPr>
          <a:xfrm>
            <a:off x="559423" y="1763541"/>
            <a:ext cx="10613898" cy="32156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b="1" spc="300" sz="8800">
                <a:solidFill>
                  <a:srgbClr val="FFFFFF"/>
                </a:solidFill>
                <a:latin typeface="微软雅黑"/>
                <a:ea typeface="微软雅黑"/>
                <a:cs typeface="微软雅黑"/>
                <a:sym typeface="微软雅黑"/>
              </a:defRPr>
            </a:pPr>
            <a:r>
              <a:t>不惧失败</a:t>
            </a:r>
            <a:r>
              <a:t>,</a:t>
            </a:r>
            <a:r>
              <a:t>不停奔跑。</a:t>
            </a:r>
          </a:p>
        </p:txBody>
      </p:sp>
      <p:sp>
        <p:nvSpPr>
          <p:cNvPr id="383" name="Shape 383"/>
          <p:cNvSpPr/>
          <p:nvPr>
            <p:ph type="sldNum" sz="quarter" idx="2"/>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84" name="image3.png" descr="838288220548831762"/>
          <p:cNvPicPr>
            <a:picLocks noChangeAspect="1"/>
          </p:cNvPicPr>
          <p:nvPr/>
        </p:nvPicPr>
        <p:blipFill>
          <a:blip r:embed="rId2">
            <a:extLst/>
          </a:blip>
          <a:stretch>
            <a:fillRect/>
          </a:stretch>
        </p:blipFill>
        <p:spPr>
          <a:xfrm>
            <a:off x="9697084" y="262254"/>
            <a:ext cx="2403476" cy="650876"/>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6" name="Shape 386"/>
          <p:cNvSpPr/>
          <p:nvPr/>
        </p:nvSpPr>
        <p:spPr>
          <a:xfrm>
            <a:off x="1620585" y="2070943"/>
            <a:ext cx="8910158" cy="2288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b="1" sz="14400">
                <a:latin typeface="微软雅黑"/>
                <a:ea typeface="微软雅黑"/>
                <a:cs typeface="微软雅黑"/>
                <a:sym typeface="微软雅黑"/>
              </a:defRPr>
            </a:lvl1pPr>
          </a:lstStyle>
          <a:p>
            <a:pPr/>
            <a:r>
              <a:t>THANKS</a:t>
            </a:r>
          </a:p>
        </p:txBody>
      </p:sp>
      <p:sp>
        <p:nvSpPr>
          <p:cNvPr id="387" name="Shape 387"/>
          <p:cNvSpPr/>
          <p:nvPr/>
        </p:nvSpPr>
        <p:spPr>
          <a:xfrm>
            <a:off x="4259314" y="5924894"/>
            <a:ext cx="3232407"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200">
                <a:solidFill>
                  <a:srgbClr val="B81B26"/>
                </a:solidFill>
                <a:latin typeface="微软雅黑"/>
                <a:ea typeface="微软雅黑"/>
                <a:cs typeface="微软雅黑"/>
                <a:sym typeface="微软雅黑"/>
              </a:defRPr>
            </a:pPr>
            <a:r>
              <a:t>＊</a:t>
            </a:r>
            <a:r>
              <a:t>Internal use only </a:t>
            </a:r>
            <a:r>
              <a:t>仅限内部使用＊</a:t>
            </a:r>
          </a:p>
        </p:txBody>
      </p:sp>
      <p:sp>
        <p:nvSpPr>
          <p:cNvPr id="388" name="Shape 388"/>
          <p:cNvSpPr/>
          <p:nvPr/>
        </p:nvSpPr>
        <p:spPr>
          <a:xfrm>
            <a:off x="838200" y="6385242"/>
            <a:ext cx="2743200" cy="307341"/>
          </a:xfrm>
          <a:prstGeom prst="rect">
            <a:avLst/>
          </a:prstGeom>
          <a:ln w="12700">
            <a:miter lim="400000"/>
          </a:ln>
        </p:spPr>
        <p:txBody>
          <a:bodyPr lIns="45719" rIns="45719" anchor="ctr">
            <a:spAutoFit/>
          </a:bodyPr>
          <a:lstStyle/>
          <a:p>
            <a:pPr>
              <a:defRPr sz="1200">
                <a:solidFill>
                  <a:srgbClr val="888888"/>
                </a:solidFill>
              </a:defRPr>
            </a:pPr>
          </a:p>
        </p:txBody>
      </p:sp>
      <p:sp>
        <p:nvSpPr>
          <p:cNvPr id="389" name="Shape 389"/>
          <p:cNvSpPr/>
          <p:nvPr>
            <p:ph type="sldNum" sz="quarter" idx="2"/>
          </p:nvPr>
        </p:nvSpPr>
        <p:spPr>
          <a:xfrm>
            <a:off x="11089818" y="6404292"/>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nvSpPr>
        <p:spPr>
          <a:xfrm flipH="1">
            <a:off x="6097069" y="4608229"/>
            <a:ext cx="19251" cy="2249505"/>
          </a:xfrm>
          <a:prstGeom prst="line">
            <a:avLst/>
          </a:prstGeom>
          <a:ln w="12700">
            <a:solidFill>
              <a:srgbClr val="B71C25"/>
            </a:solidFill>
            <a:prstDash val="sysDot"/>
            <a:miter/>
          </a:ln>
        </p:spPr>
        <p:txBody>
          <a:bodyPr lIns="45719" rIns="45719"/>
          <a:lstStyle/>
          <a:p>
            <a:pPr/>
          </a:p>
        </p:txBody>
      </p:sp>
      <p:sp>
        <p:nvSpPr>
          <p:cNvPr id="147" name="Shape 147"/>
          <p:cNvSpPr/>
          <p:nvPr/>
        </p:nvSpPr>
        <p:spPr>
          <a:xfrm flipH="1">
            <a:off x="6076950" y="-145416"/>
            <a:ext cx="20320" cy="2764157"/>
          </a:xfrm>
          <a:prstGeom prst="line">
            <a:avLst/>
          </a:prstGeom>
          <a:ln w="12700">
            <a:solidFill>
              <a:srgbClr val="B71C25"/>
            </a:solidFill>
            <a:prstDash val="sysDot"/>
            <a:miter/>
          </a:ln>
        </p:spPr>
        <p:txBody>
          <a:bodyPr lIns="45719" rIns="45719"/>
          <a:lstStyle/>
          <a:p>
            <a:pPr/>
          </a:p>
        </p:txBody>
      </p:sp>
      <p:sp>
        <p:nvSpPr>
          <p:cNvPr id="148" name="Shape 148"/>
          <p:cNvSpPr/>
          <p:nvPr>
            <p:ph type="sldNum" sz="quarter" idx="2"/>
          </p:nvPr>
        </p:nvSpPr>
        <p:spPr>
          <a:xfrm>
            <a:off x="11169739" y="6404292"/>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9" name="Shape 149"/>
          <p:cNvSpPr/>
          <p:nvPr/>
        </p:nvSpPr>
        <p:spPr>
          <a:xfrm>
            <a:off x="2166230" y="721773"/>
            <a:ext cx="1323341" cy="510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solidFill>
                  <a:srgbClr val="808080"/>
                </a:solidFill>
                <a:latin typeface="微软雅黑"/>
                <a:ea typeface="微软雅黑"/>
                <a:cs typeface="微软雅黑"/>
                <a:sym typeface="微软雅黑"/>
              </a:defRPr>
            </a:lvl1pPr>
          </a:lstStyle>
          <a:p>
            <a:pPr/>
            <a:r>
              <a:t>面向过程</a:t>
            </a:r>
          </a:p>
        </p:txBody>
      </p:sp>
      <p:sp>
        <p:nvSpPr>
          <p:cNvPr id="150" name="Shape 150"/>
          <p:cNvSpPr/>
          <p:nvPr/>
        </p:nvSpPr>
        <p:spPr>
          <a:xfrm flipH="1">
            <a:off x="1999614" y="788669"/>
            <a:ext cx="1" cy="1595756"/>
          </a:xfrm>
          <a:prstGeom prst="line">
            <a:avLst/>
          </a:prstGeom>
          <a:ln w="6350">
            <a:solidFill>
              <a:srgbClr val="808080"/>
            </a:solidFill>
            <a:miter/>
          </a:ln>
        </p:spPr>
        <p:txBody>
          <a:bodyPr lIns="45719" rIns="45719"/>
          <a:lstStyle/>
          <a:p>
            <a:pPr/>
          </a:p>
        </p:txBody>
      </p:sp>
      <p:sp>
        <p:nvSpPr>
          <p:cNvPr id="151" name="Shape 151"/>
          <p:cNvSpPr/>
          <p:nvPr/>
        </p:nvSpPr>
        <p:spPr>
          <a:xfrm>
            <a:off x="10406948" y="4311457"/>
            <a:ext cx="1" cy="1599566"/>
          </a:xfrm>
          <a:prstGeom prst="line">
            <a:avLst/>
          </a:prstGeom>
          <a:ln w="6350">
            <a:solidFill>
              <a:srgbClr val="808080"/>
            </a:solidFill>
            <a:miter/>
          </a:ln>
        </p:spPr>
        <p:txBody>
          <a:bodyPr lIns="45719" rIns="45719"/>
          <a:lstStyle/>
          <a:p>
            <a:pPr/>
          </a:p>
        </p:txBody>
      </p:sp>
      <p:grpSp>
        <p:nvGrpSpPr>
          <p:cNvPr id="154" name="Group 154"/>
          <p:cNvGrpSpPr/>
          <p:nvPr/>
        </p:nvGrpSpPr>
        <p:grpSpPr>
          <a:xfrm>
            <a:off x="4394735" y="2348864"/>
            <a:ext cx="3423921" cy="3423921"/>
            <a:chOff x="0" y="0"/>
            <a:chExt cx="3423920" cy="3423920"/>
          </a:xfrm>
        </p:grpSpPr>
        <p:sp>
          <p:nvSpPr>
            <p:cNvPr id="152" name="Shape 152"/>
            <p:cNvSpPr/>
            <p:nvPr/>
          </p:nvSpPr>
          <p:spPr>
            <a:xfrm>
              <a:off x="-1" y="-1"/>
              <a:ext cx="3423922" cy="3423922"/>
            </a:xfrm>
            <a:prstGeom prst="ellipse">
              <a:avLst/>
            </a:prstGeom>
            <a:solidFill>
              <a:srgbClr val="B81B26"/>
            </a:solidFill>
            <a:ln w="12700" cap="flat">
              <a:noFill/>
              <a:miter lim="400000"/>
            </a:ln>
            <a:effectLst/>
          </p:spPr>
          <p:txBody>
            <a:bodyPr wrap="square" lIns="45719" tIns="45719" rIns="45719" bIns="45719" numCol="1" anchor="ctr">
              <a:noAutofit/>
            </a:bodyPr>
            <a:lstStyle/>
            <a:p>
              <a:pPr algn="ctr">
                <a:defRPr sz="4000">
                  <a:solidFill>
                    <a:srgbClr val="FFFFFF"/>
                  </a:solidFill>
                  <a:latin typeface="微软雅黑"/>
                  <a:ea typeface="微软雅黑"/>
                  <a:cs typeface="微软雅黑"/>
                  <a:sym typeface="微软雅黑"/>
                </a:defRPr>
              </a:pPr>
            </a:p>
          </p:txBody>
        </p:sp>
        <p:sp>
          <p:nvSpPr>
            <p:cNvPr id="153" name="Shape 153"/>
            <p:cNvSpPr/>
            <p:nvPr/>
          </p:nvSpPr>
          <p:spPr>
            <a:xfrm>
              <a:off x="501420" y="1310640"/>
              <a:ext cx="2421079" cy="802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4000">
                  <a:solidFill>
                    <a:srgbClr val="FFFFFF"/>
                  </a:solidFill>
                  <a:latin typeface="微软雅黑"/>
                  <a:ea typeface="微软雅黑"/>
                  <a:cs typeface="微软雅黑"/>
                  <a:sym typeface="微软雅黑"/>
                </a:defRPr>
              </a:lvl1pPr>
            </a:lstStyle>
            <a:p>
              <a:pPr/>
              <a:r>
                <a:t>面向X？</a:t>
              </a:r>
            </a:p>
          </p:txBody>
        </p:sp>
      </p:grpSp>
      <p:sp>
        <p:nvSpPr>
          <p:cNvPr id="155" name="Shape 155"/>
          <p:cNvSpPr/>
          <p:nvPr/>
        </p:nvSpPr>
        <p:spPr>
          <a:xfrm>
            <a:off x="1429630" y="3522124"/>
            <a:ext cx="1323341" cy="510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solidFill>
                  <a:srgbClr val="808080"/>
                </a:solidFill>
                <a:latin typeface="微软雅黑"/>
                <a:ea typeface="微软雅黑"/>
                <a:cs typeface="微软雅黑"/>
                <a:sym typeface="微软雅黑"/>
              </a:defRPr>
            </a:lvl1pPr>
          </a:lstStyle>
          <a:p>
            <a:pPr/>
            <a:r>
              <a:t>面向对象</a:t>
            </a:r>
          </a:p>
        </p:txBody>
      </p:sp>
      <p:sp>
        <p:nvSpPr>
          <p:cNvPr id="156" name="Shape 156"/>
          <p:cNvSpPr/>
          <p:nvPr/>
        </p:nvSpPr>
        <p:spPr>
          <a:xfrm flipH="1">
            <a:off x="1263014" y="3589020"/>
            <a:ext cx="1" cy="1595756"/>
          </a:xfrm>
          <a:prstGeom prst="line">
            <a:avLst/>
          </a:prstGeom>
          <a:ln w="6350">
            <a:solidFill>
              <a:srgbClr val="808080"/>
            </a:solidFill>
            <a:miter/>
          </a:ln>
        </p:spPr>
        <p:txBody>
          <a:bodyPr lIns="45719" rIns="45719"/>
          <a:lstStyle/>
          <a:p>
            <a:pPr/>
          </a:p>
        </p:txBody>
      </p:sp>
      <p:sp>
        <p:nvSpPr>
          <p:cNvPr id="157" name="Shape 157"/>
          <p:cNvSpPr/>
          <p:nvPr/>
        </p:nvSpPr>
        <p:spPr>
          <a:xfrm>
            <a:off x="8401864" y="4404811"/>
            <a:ext cx="1932941" cy="510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solidFill>
                  <a:srgbClr val="808080"/>
                </a:solidFill>
                <a:latin typeface="微软雅黑"/>
                <a:ea typeface="微软雅黑"/>
                <a:cs typeface="微软雅黑"/>
                <a:sym typeface="微软雅黑"/>
              </a:defRPr>
            </a:lvl1pPr>
          </a:lstStyle>
          <a:p>
            <a:pPr/>
            <a:r>
              <a:t>面向组件？？</a:t>
            </a:r>
          </a:p>
        </p:txBody>
      </p:sp>
      <p:sp>
        <p:nvSpPr>
          <p:cNvPr id="158" name="Shape 158"/>
          <p:cNvSpPr/>
          <p:nvPr/>
        </p:nvSpPr>
        <p:spPr>
          <a:xfrm>
            <a:off x="10406948" y="1304654"/>
            <a:ext cx="1" cy="1599566"/>
          </a:xfrm>
          <a:prstGeom prst="line">
            <a:avLst/>
          </a:prstGeom>
          <a:ln w="6350">
            <a:solidFill>
              <a:srgbClr val="808080"/>
            </a:solidFill>
            <a:miter/>
          </a:ln>
        </p:spPr>
        <p:txBody>
          <a:bodyPr lIns="45719" rIns="45719"/>
          <a:lstStyle/>
          <a:p>
            <a:pPr/>
          </a:p>
        </p:txBody>
      </p:sp>
      <p:sp>
        <p:nvSpPr>
          <p:cNvPr id="159" name="Shape 159"/>
          <p:cNvSpPr/>
          <p:nvPr/>
        </p:nvSpPr>
        <p:spPr>
          <a:xfrm>
            <a:off x="8211364" y="1267603"/>
            <a:ext cx="1323341" cy="510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solidFill>
                  <a:srgbClr val="808080"/>
                </a:solidFill>
                <a:latin typeface="微软雅黑"/>
                <a:ea typeface="微软雅黑"/>
                <a:cs typeface="微软雅黑"/>
                <a:sym typeface="微软雅黑"/>
              </a:defRPr>
            </a:lvl1pPr>
          </a:lstStyle>
          <a:p>
            <a:pPr/>
            <a:r>
              <a:t>面向切面</a:t>
            </a:r>
          </a:p>
        </p:txBody>
      </p:sp>
      <p:pic>
        <p:nvPicPr>
          <p:cNvPr id="160" name="e8700a103a32f53b76cc227424c3c5fc.jpg"/>
          <p:cNvPicPr>
            <a:picLocks noChangeAspect="1"/>
          </p:cNvPicPr>
          <p:nvPr/>
        </p:nvPicPr>
        <p:blipFill>
          <a:blip r:embed="rId3">
            <a:extLst/>
          </a:blip>
          <a:stretch>
            <a:fillRect/>
          </a:stretch>
        </p:blipFill>
        <p:spPr>
          <a:xfrm>
            <a:off x="2108150" y="1257796"/>
            <a:ext cx="2051252" cy="1536701"/>
          </a:xfrm>
          <a:prstGeom prst="rect">
            <a:avLst/>
          </a:prstGeom>
          <a:ln w="12700">
            <a:miter lim="400000"/>
          </a:ln>
        </p:spPr>
      </p:pic>
      <p:pic>
        <p:nvPicPr>
          <p:cNvPr id="161" name="8728811be2d24f0a7e6e3601571c274f.jpg"/>
          <p:cNvPicPr>
            <a:picLocks noChangeAspect="1"/>
          </p:cNvPicPr>
          <p:nvPr/>
        </p:nvPicPr>
        <p:blipFill>
          <a:blip r:embed="rId4">
            <a:extLst/>
          </a:blip>
          <a:stretch>
            <a:fillRect/>
          </a:stretch>
        </p:blipFill>
        <p:spPr>
          <a:xfrm>
            <a:off x="1380520" y="4048224"/>
            <a:ext cx="2592722" cy="2126032"/>
          </a:xfrm>
          <a:prstGeom prst="rect">
            <a:avLst/>
          </a:prstGeom>
          <a:ln w="12700">
            <a:miter lim="400000"/>
          </a:ln>
        </p:spPr>
      </p:pic>
      <p:pic>
        <p:nvPicPr>
          <p:cNvPr id="162" name="6bdb7c779105f1f374db7a5afdef7711.jpg"/>
          <p:cNvPicPr>
            <a:picLocks noChangeAspect="1"/>
          </p:cNvPicPr>
          <p:nvPr/>
        </p:nvPicPr>
        <p:blipFill>
          <a:blip r:embed="rId5">
            <a:extLst/>
          </a:blip>
          <a:stretch>
            <a:fillRect/>
          </a:stretch>
        </p:blipFill>
        <p:spPr>
          <a:xfrm>
            <a:off x="8014818" y="1763678"/>
            <a:ext cx="2124220" cy="1595756"/>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nvSpPr>
        <p:spPr>
          <a:xfrm>
            <a:off x="1330771" y="2396796"/>
            <a:ext cx="2561904" cy="1355091"/>
          </a:xfrm>
          <a:prstGeom prst="rect">
            <a:avLst/>
          </a:pr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a:extLst>
            <a:ext uri="{C572A759-6A51-4108-AA02-DFA0A04FC94B}">
              <ma14:wrappingTextBoxFlag xmlns:ma14="http://schemas.microsoft.com/office/mac/drawingml/2011/main" val="1"/>
            </a:ext>
          </a:extLst>
        </p:spPr>
        <p:txBody>
          <a:bodyPr lIns="45719" rIns="45719" anchor="ctr">
            <a:spAutoFit/>
          </a:bodyPr>
          <a:lstStyle/>
          <a:p>
            <a:pPr/>
            <a:r>
              <a:t>      </a:t>
            </a:r>
            <a:r>
              <a:t>分析出解决问题的步骤，然后用函数把这些步骤一步步实现。</a:t>
            </a:r>
            <a:endParaRPr sz="1000">
              <a:solidFill>
                <a:srgbClr val="595959"/>
              </a:solidFill>
              <a:latin typeface="微软雅黑"/>
              <a:ea typeface="微软雅黑"/>
              <a:cs typeface="微软雅黑"/>
              <a:sym typeface="微软雅黑"/>
            </a:endParaRPr>
          </a:p>
          <a:p>
            <a:pPr/>
            <a:endParaRPr sz="1000">
              <a:solidFill>
                <a:srgbClr val="595959"/>
              </a:solidFill>
              <a:latin typeface="微软雅黑"/>
              <a:ea typeface="微软雅黑"/>
              <a:cs typeface="微软雅黑"/>
              <a:sym typeface="微软雅黑"/>
            </a:endParaRPr>
          </a:p>
        </p:txBody>
      </p:sp>
      <p:sp>
        <p:nvSpPr>
          <p:cNvPr id="167" name="Shape 167"/>
          <p:cNvSpPr/>
          <p:nvPr/>
        </p:nvSpPr>
        <p:spPr>
          <a:xfrm>
            <a:off x="1343659" y="1117282"/>
            <a:ext cx="3962521" cy="6629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b="1" sz="3200">
                <a:solidFill>
                  <a:srgbClr val="C00000"/>
                </a:solidFill>
                <a:latin typeface="微软雅黑"/>
                <a:ea typeface="微软雅黑"/>
                <a:cs typeface="微软雅黑"/>
                <a:sym typeface="微软雅黑"/>
              </a:defRPr>
            </a:lvl1pPr>
          </a:lstStyle>
          <a:p>
            <a:pPr/>
            <a:r>
              <a:t>面向过程（OPP）</a:t>
            </a:r>
          </a:p>
        </p:txBody>
      </p:sp>
      <p:sp>
        <p:nvSpPr>
          <p:cNvPr id="168" name="Shape 168"/>
          <p:cNvSpPr/>
          <p:nvPr/>
        </p:nvSpPr>
        <p:spPr>
          <a:xfrm>
            <a:off x="1415479" y="2060848"/>
            <a:ext cx="504057" cy="1"/>
          </a:xfrm>
          <a:prstGeom prst="line">
            <a:avLst/>
          </a:prstGeom>
          <a:ln w="28575">
            <a:solidFill>
              <a:srgbClr val="B81B26"/>
            </a:solidFill>
            <a:miter/>
          </a:ln>
        </p:spPr>
        <p:txBody>
          <a:bodyPr lIns="45719" rIns="45719"/>
          <a:lstStyle/>
          <a:p>
            <a:pPr/>
          </a:p>
        </p:txBody>
      </p:sp>
      <p:sp>
        <p:nvSpPr>
          <p:cNvPr id="169" name="Shape 169"/>
          <p:cNvSpPr/>
          <p:nvPr/>
        </p:nvSpPr>
        <p:spPr>
          <a:xfrm>
            <a:off x="838200" y="6385242"/>
            <a:ext cx="2743200" cy="307341"/>
          </a:xfrm>
          <a:prstGeom prst="rect">
            <a:avLst/>
          </a:prstGeom>
          <a:ln w="12700">
            <a:miter lim="400000"/>
          </a:ln>
        </p:spPr>
        <p:txBody>
          <a:bodyPr lIns="45719" rIns="45719" anchor="ctr">
            <a:spAutoFit/>
          </a:bodyPr>
          <a:lstStyle/>
          <a:p>
            <a:pPr>
              <a:defRPr sz="1200">
                <a:solidFill>
                  <a:srgbClr val="888888"/>
                </a:solidFill>
              </a:defRPr>
            </a:pPr>
          </a:p>
        </p:txBody>
      </p:sp>
      <p:sp>
        <p:nvSpPr>
          <p:cNvPr id="170" name="Shape 170"/>
          <p:cNvSpPr/>
          <p:nvPr>
            <p:ph type="sldNum" sz="quarter" idx="2"/>
          </p:nvPr>
        </p:nvSpPr>
        <p:spPr>
          <a:xfrm>
            <a:off x="11169739" y="6404292"/>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1" name="u=3931568108,1709021353&amp;fm=214&amp;gp=0.jpg"/>
          <p:cNvPicPr>
            <a:picLocks noChangeAspect="1"/>
          </p:cNvPicPr>
          <p:nvPr/>
        </p:nvPicPr>
        <p:blipFill>
          <a:blip r:embed="rId2">
            <a:extLst/>
          </a:blip>
          <a:stretch>
            <a:fillRect/>
          </a:stretch>
        </p:blipFill>
        <p:spPr>
          <a:xfrm>
            <a:off x="4334405" y="1974572"/>
            <a:ext cx="7670816" cy="4134272"/>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nvSpPr>
        <p:spPr>
          <a:xfrm>
            <a:off x="1203771" y="2385374"/>
            <a:ext cx="3518273" cy="2269491"/>
          </a:xfrm>
          <a:prstGeom prst="rect">
            <a:avLst/>
          </a:pr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a:extLst>
            <a:ext uri="{C572A759-6A51-4108-AA02-DFA0A04FC94B}">
              <ma14:wrappingTextBoxFlag xmlns:ma14="http://schemas.microsoft.com/office/mac/drawingml/2011/main" val="1"/>
            </a:ext>
          </a:extLst>
        </p:spPr>
        <p:txBody>
          <a:bodyPr lIns="45719" rIns="45719" anchor="ctr">
            <a:spAutoFit/>
          </a:bodyPr>
          <a:lstStyle/>
          <a:p>
            <a:pPr/>
            <a:r>
              <a:t>软件系统</a:t>
            </a:r>
            <a:r>
              <a:rPr>
                <a:latin typeface="微软雅黑"/>
                <a:ea typeface="微软雅黑"/>
                <a:cs typeface="微软雅黑"/>
                <a:sym typeface="微软雅黑"/>
              </a:rPr>
              <a:t>是一组交互对象的集合。一组相关对象组合为一个子系统，一组子系统继续组合为更复杂的子系统。</a:t>
            </a:r>
            <a:endParaRPr>
              <a:latin typeface="微软雅黑"/>
              <a:ea typeface="微软雅黑"/>
              <a:cs typeface="微软雅黑"/>
              <a:sym typeface="微软雅黑"/>
            </a:endParaRPr>
          </a:p>
          <a:p>
            <a:pPr/>
            <a:endParaRPr>
              <a:latin typeface="微软雅黑"/>
              <a:ea typeface="微软雅黑"/>
              <a:cs typeface="微软雅黑"/>
              <a:sym typeface="微软雅黑"/>
            </a:endParaRPr>
          </a:p>
          <a:p>
            <a:pPr>
              <a:defRPr sz="1600">
                <a:latin typeface="微软雅黑"/>
                <a:ea typeface="微软雅黑"/>
                <a:cs typeface="微软雅黑"/>
                <a:sym typeface="微软雅黑"/>
              </a:defRPr>
            </a:pPr>
            <a:r>
              <a:rPr sz="1800"/>
              <a:t>三大机制：</a:t>
            </a:r>
            <a:endParaRPr sz="1000">
              <a:solidFill>
                <a:srgbClr val="595959"/>
              </a:solidFill>
            </a:endParaRPr>
          </a:p>
          <a:p>
            <a:pPr/>
            <a:endParaRPr sz="1000">
              <a:solidFill>
                <a:srgbClr val="595959"/>
              </a:solidFill>
              <a:latin typeface="微软雅黑"/>
              <a:ea typeface="微软雅黑"/>
              <a:cs typeface="微软雅黑"/>
              <a:sym typeface="微软雅黑"/>
            </a:endParaRPr>
          </a:p>
        </p:txBody>
      </p:sp>
      <p:sp>
        <p:nvSpPr>
          <p:cNvPr id="174" name="Shape 174"/>
          <p:cNvSpPr/>
          <p:nvPr/>
        </p:nvSpPr>
        <p:spPr>
          <a:xfrm>
            <a:off x="1343659" y="1117282"/>
            <a:ext cx="3910084" cy="6629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b="1" sz="3200">
                <a:solidFill>
                  <a:srgbClr val="C00000"/>
                </a:solidFill>
                <a:latin typeface="微软雅黑"/>
                <a:ea typeface="微软雅黑"/>
                <a:cs typeface="微软雅黑"/>
                <a:sym typeface="微软雅黑"/>
              </a:defRPr>
            </a:lvl1pPr>
          </a:lstStyle>
          <a:p>
            <a:pPr/>
            <a:r>
              <a:t>面向对象（OOP）</a:t>
            </a:r>
          </a:p>
        </p:txBody>
      </p:sp>
      <p:sp>
        <p:nvSpPr>
          <p:cNvPr id="175" name="Shape 175"/>
          <p:cNvSpPr/>
          <p:nvPr/>
        </p:nvSpPr>
        <p:spPr>
          <a:xfrm>
            <a:off x="1415479" y="2060848"/>
            <a:ext cx="504057" cy="1"/>
          </a:xfrm>
          <a:prstGeom prst="line">
            <a:avLst/>
          </a:prstGeom>
          <a:ln w="28575">
            <a:solidFill>
              <a:srgbClr val="B81B26"/>
            </a:solidFill>
            <a:miter/>
          </a:ln>
        </p:spPr>
        <p:txBody>
          <a:bodyPr lIns="45719" rIns="45719"/>
          <a:lstStyle/>
          <a:p>
            <a:pPr/>
          </a:p>
        </p:txBody>
      </p:sp>
      <p:sp>
        <p:nvSpPr>
          <p:cNvPr id="176" name="Shape 176"/>
          <p:cNvSpPr/>
          <p:nvPr/>
        </p:nvSpPr>
        <p:spPr>
          <a:xfrm>
            <a:off x="838200" y="6385242"/>
            <a:ext cx="2743200" cy="307341"/>
          </a:xfrm>
          <a:prstGeom prst="rect">
            <a:avLst/>
          </a:prstGeom>
          <a:ln w="12700">
            <a:miter lim="400000"/>
          </a:ln>
        </p:spPr>
        <p:txBody>
          <a:bodyPr lIns="45719" rIns="45719" anchor="ctr">
            <a:spAutoFit/>
          </a:bodyPr>
          <a:lstStyle/>
          <a:p>
            <a:pPr>
              <a:defRPr sz="1200">
                <a:solidFill>
                  <a:srgbClr val="888888"/>
                </a:solidFill>
              </a:defRPr>
            </a:pPr>
          </a:p>
        </p:txBody>
      </p:sp>
      <p:sp>
        <p:nvSpPr>
          <p:cNvPr id="177" name="Shape 177"/>
          <p:cNvSpPr/>
          <p:nvPr>
            <p:ph type="sldNum" sz="quarter" idx="2"/>
          </p:nvPr>
        </p:nvSpPr>
        <p:spPr>
          <a:xfrm>
            <a:off x="11169739" y="6404292"/>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8" name="f4034afe0ef91ca56ee8fcc94c445ab8.png"/>
          <p:cNvPicPr>
            <a:picLocks noChangeAspect="1"/>
          </p:cNvPicPr>
          <p:nvPr/>
        </p:nvPicPr>
        <p:blipFill>
          <a:blip r:embed="rId3">
            <a:extLst/>
          </a:blip>
          <a:stretch>
            <a:fillRect/>
          </a:stretch>
        </p:blipFill>
        <p:spPr>
          <a:xfrm>
            <a:off x="5180905" y="1605657"/>
            <a:ext cx="6731001" cy="4343401"/>
          </a:xfrm>
          <a:prstGeom prst="rect">
            <a:avLst/>
          </a:prstGeom>
          <a:ln w="12700">
            <a:miter lim="400000"/>
          </a:ln>
        </p:spPr>
      </p:pic>
      <p:grpSp>
        <p:nvGrpSpPr>
          <p:cNvPr id="181" name="Group 181"/>
          <p:cNvGrpSpPr/>
          <p:nvPr/>
        </p:nvGrpSpPr>
        <p:grpSpPr>
          <a:xfrm>
            <a:off x="1225383" y="4803457"/>
            <a:ext cx="1119995" cy="503119"/>
            <a:chOff x="0" y="0"/>
            <a:chExt cx="1119993" cy="503118"/>
          </a:xfrm>
        </p:grpSpPr>
        <p:sp>
          <p:nvSpPr>
            <p:cNvPr id="179" name="Shape 179"/>
            <p:cNvSpPr/>
            <p:nvPr/>
          </p:nvSpPr>
          <p:spPr>
            <a:xfrm>
              <a:off x="0" y="27283"/>
              <a:ext cx="1119994" cy="448553"/>
            </a:xfrm>
            <a:prstGeom prst="rect">
              <a:avLst/>
            </a:prstGeom>
            <a:solidFill>
              <a:srgbClr val="B81B26">
                <a:alpha val="76000"/>
              </a:srgbClr>
            </a:solidFill>
            <a:ln w="12700" cap="flat">
              <a:noFill/>
              <a:miter lim="400000"/>
            </a:ln>
            <a:effectLst/>
          </p:spPr>
          <p:txBody>
            <a:bodyPr wrap="square" lIns="45719" tIns="45719" rIns="45719" bIns="45719" numCol="1" anchor="ctr">
              <a:noAutofit/>
            </a:bodyPr>
            <a:lstStyle/>
            <a:p>
              <a:pPr algn="ctr">
                <a:defRPr sz="1400">
                  <a:solidFill>
                    <a:srgbClr val="FFFFFF"/>
                  </a:solidFill>
                  <a:latin typeface="微软雅黑"/>
                  <a:ea typeface="微软雅黑"/>
                  <a:cs typeface="微软雅黑"/>
                  <a:sym typeface="微软雅黑"/>
                </a:defRPr>
              </a:pPr>
            </a:p>
          </p:txBody>
        </p:sp>
        <p:sp>
          <p:nvSpPr>
            <p:cNvPr id="180" name="Shape 180"/>
            <p:cNvSpPr/>
            <p:nvPr/>
          </p:nvSpPr>
          <p:spPr>
            <a:xfrm>
              <a:off x="0" y="0"/>
              <a:ext cx="1119994" cy="5031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a:solidFill>
                    <a:srgbClr val="FFFFFF"/>
                  </a:solidFill>
                  <a:latin typeface="微软雅黑"/>
                  <a:ea typeface="微软雅黑"/>
                  <a:cs typeface="微软雅黑"/>
                  <a:sym typeface="微软雅黑"/>
                </a:defRPr>
              </a:lvl1pPr>
            </a:lstStyle>
            <a:p>
              <a:pPr/>
              <a:r>
                <a:t>封装</a:t>
              </a:r>
            </a:p>
          </p:txBody>
        </p:sp>
      </p:grpSp>
      <p:grpSp>
        <p:nvGrpSpPr>
          <p:cNvPr id="184" name="Group 184"/>
          <p:cNvGrpSpPr/>
          <p:nvPr/>
        </p:nvGrpSpPr>
        <p:grpSpPr>
          <a:xfrm>
            <a:off x="2453474" y="4803457"/>
            <a:ext cx="1119994" cy="503119"/>
            <a:chOff x="0" y="0"/>
            <a:chExt cx="1119993" cy="503118"/>
          </a:xfrm>
        </p:grpSpPr>
        <p:sp>
          <p:nvSpPr>
            <p:cNvPr id="182" name="Shape 182"/>
            <p:cNvSpPr/>
            <p:nvPr/>
          </p:nvSpPr>
          <p:spPr>
            <a:xfrm>
              <a:off x="0" y="27283"/>
              <a:ext cx="1119994" cy="448553"/>
            </a:xfrm>
            <a:prstGeom prst="rect">
              <a:avLst/>
            </a:prstGeom>
            <a:solidFill>
              <a:srgbClr val="C00000">
                <a:alpha val="76000"/>
              </a:srgbClr>
            </a:solidFill>
            <a:ln w="12700" cap="flat">
              <a:noFill/>
              <a:miter lim="400000"/>
            </a:ln>
            <a:effectLst/>
          </p:spPr>
          <p:txBody>
            <a:bodyPr wrap="square" lIns="45719" tIns="45719" rIns="45719" bIns="45719" numCol="1" anchor="ctr">
              <a:noAutofit/>
            </a:bodyPr>
            <a:lstStyle/>
            <a:p>
              <a:pPr algn="ctr">
                <a:defRPr sz="1400">
                  <a:solidFill>
                    <a:srgbClr val="FFFFFF"/>
                  </a:solidFill>
                  <a:latin typeface="微软雅黑"/>
                  <a:ea typeface="微软雅黑"/>
                  <a:cs typeface="微软雅黑"/>
                  <a:sym typeface="微软雅黑"/>
                </a:defRPr>
              </a:pPr>
            </a:p>
          </p:txBody>
        </p:sp>
        <p:sp>
          <p:nvSpPr>
            <p:cNvPr id="183" name="Shape 183"/>
            <p:cNvSpPr/>
            <p:nvPr/>
          </p:nvSpPr>
          <p:spPr>
            <a:xfrm>
              <a:off x="0" y="0"/>
              <a:ext cx="1119994" cy="5031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a:solidFill>
                    <a:srgbClr val="FFFFFF"/>
                  </a:solidFill>
                  <a:latin typeface="微软雅黑"/>
                  <a:ea typeface="微软雅黑"/>
                  <a:cs typeface="微软雅黑"/>
                  <a:sym typeface="微软雅黑"/>
                </a:defRPr>
              </a:lvl1pPr>
            </a:lstStyle>
            <a:p>
              <a:pPr/>
              <a:r>
                <a:t>继承</a:t>
              </a:r>
            </a:p>
          </p:txBody>
        </p:sp>
      </p:grpSp>
      <p:grpSp>
        <p:nvGrpSpPr>
          <p:cNvPr id="187" name="Group 187"/>
          <p:cNvGrpSpPr/>
          <p:nvPr/>
        </p:nvGrpSpPr>
        <p:grpSpPr>
          <a:xfrm>
            <a:off x="3656164" y="4794999"/>
            <a:ext cx="1119994" cy="503119"/>
            <a:chOff x="0" y="0"/>
            <a:chExt cx="1119993" cy="503118"/>
          </a:xfrm>
        </p:grpSpPr>
        <p:sp>
          <p:nvSpPr>
            <p:cNvPr id="185" name="Shape 185"/>
            <p:cNvSpPr/>
            <p:nvPr/>
          </p:nvSpPr>
          <p:spPr>
            <a:xfrm>
              <a:off x="0" y="27283"/>
              <a:ext cx="1119994" cy="448553"/>
            </a:xfrm>
            <a:prstGeom prst="rect">
              <a:avLst/>
            </a:prstGeom>
            <a:solidFill>
              <a:srgbClr val="C00000">
                <a:alpha val="76000"/>
              </a:srgbClr>
            </a:solidFill>
            <a:ln w="12700" cap="flat">
              <a:noFill/>
              <a:miter lim="400000"/>
            </a:ln>
            <a:effectLst/>
          </p:spPr>
          <p:txBody>
            <a:bodyPr wrap="square" lIns="45719" tIns="45719" rIns="45719" bIns="45719" numCol="1" anchor="ctr">
              <a:noAutofit/>
            </a:bodyPr>
            <a:lstStyle/>
            <a:p>
              <a:pPr algn="ctr">
                <a:defRPr sz="1400">
                  <a:solidFill>
                    <a:srgbClr val="FFFFFF"/>
                  </a:solidFill>
                  <a:latin typeface="微软雅黑"/>
                  <a:ea typeface="微软雅黑"/>
                  <a:cs typeface="微软雅黑"/>
                  <a:sym typeface="微软雅黑"/>
                </a:defRPr>
              </a:pPr>
            </a:p>
          </p:txBody>
        </p:sp>
        <p:sp>
          <p:nvSpPr>
            <p:cNvPr id="186" name="Shape 186"/>
            <p:cNvSpPr/>
            <p:nvPr/>
          </p:nvSpPr>
          <p:spPr>
            <a:xfrm>
              <a:off x="0" y="0"/>
              <a:ext cx="1119994" cy="5031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a:solidFill>
                    <a:srgbClr val="FFFFFF"/>
                  </a:solidFill>
                  <a:latin typeface="微软雅黑"/>
                  <a:ea typeface="微软雅黑"/>
                  <a:cs typeface="微软雅黑"/>
                  <a:sym typeface="微软雅黑"/>
                </a:defRPr>
              </a:lvl1pPr>
            </a:lstStyle>
            <a:p>
              <a:pPr/>
              <a:r>
                <a:t>多态</a:t>
              </a:r>
            </a:p>
          </p:txBody>
        </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nvSpPr>
        <p:spPr>
          <a:xfrm>
            <a:off x="975359" y="850582"/>
            <a:ext cx="3910084" cy="6629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b="1" sz="3200">
                <a:solidFill>
                  <a:srgbClr val="C00000"/>
                </a:solidFill>
                <a:latin typeface="微软雅黑"/>
                <a:ea typeface="微软雅黑"/>
                <a:cs typeface="微软雅黑"/>
                <a:sym typeface="微软雅黑"/>
              </a:defRPr>
            </a:lvl1pPr>
          </a:lstStyle>
          <a:p>
            <a:pPr/>
            <a:r>
              <a:t>面向过程（OOP）</a:t>
            </a:r>
          </a:p>
        </p:txBody>
      </p:sp>
      <p:sp>
        <p:nvSpPr>
          <p:cNvPr id="192" name="Shape 192"/>
          <p:cNvSpPr/>
          <p:nvPr/>
        </p:nvSpPr>
        <p:spPr>
          <a:xfrm>
            <a:off x="1415479" y="2060848"/>
            <a:ext cx="504057" cy="1"/>
          </a:xfrm>
          <a:prstGeom prst="line">
            <a:avLst/>
          </a:prstGeom>
          <a:ln w="28575">
            <a:solidFill>
              <a:srgbClr val="B81B26"/>
            </a:solidFill>
            <a:miter/>
          </a:ln>
        </p:spPr>
        <p:txBody>
          <a:bodyPr lIns="45719" rIns="45719"/>
          <a:lstStyle/>
          <a:p>
            <a:pPr/>
          </a:p>
        </p:txBody>
      </p:sp>
      <p:sp>
        <p:nvSpPr>
          <p:cNvPr id="193" name="Shape 193"/>
          <p:cNvSpPr/>
          <p:nvPr/>
        </p:nvSpPr>
        <p:spPr>
          <a:xfrm>
            <a:off x="838200" y="6385242"/>
            <a:ext cx="2743200" cy="307341"/>
          </a:xfrm>
          <a:prstGeom prst="rect">
            <a:avLst/>
          </a:prstGeom>
          <a:ln w="12700">
            <a:miter lim="400000"/>
          </a:ln>
        </p:spPr>
        <p:txBody>
          <a:bodyPr lIns="45719" rIns="45719" anchor="ctr">
            <a:spAutoFit/>
          </a:bodyPr>
          <a:lstStyle/>
          <a:p>
            <a:pPr>
              <a:defRPr sz="1200">
                <a:solidFill>
                  <a:srgbClr val="888888"/>
                </a:solidFill>
              </a:defRPr>
            </a:pPr>
          </a:p>
        </p:txBody>
      </p:sp>
      <p:sp>
        <p:nvSpPr>
          <p:cNvPr id="194" name="Shape 194"/>
          <p:cNvSpPr/>
          <p:nvPr>
            <p:ph type="sldNum" sz="quarter" idx="2"/>
          </p:nvPr>
        </p:nvSpPr>
        <p:spPr>
          <a:xfrm>
            <a:off x="11169739" y="6404292"/>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5" name="2009102315581059.jpg"/>
          <p:cNvPicPr>
            <a:picLocks noChangeAspect="1"/>
          </p:cNvPicPr>
          <p:nvPr/>
        </p:nvPicPr>
        <p:blipFill>
          <a:blip r:embed="rId2">
            <a:extLst/>
          </a:blip>
          <a:stretch>
            <a:fillRect/>
          </a:stretch>
        </p:blipFill>
        <p:spPr>
          <a:xfrm>
            <a:off x="617041" y="1697670"/>
            <a:ext cx="4394201" cy="4406901"/>
          </a:xfrm>
          <a:prstGeom prst="rect">
            <a:avLst/>
          </a:prstGeom>
          <a:ln w="12700">
            <a:miter lim="400000"/>
          </a:ln>
        </p:spPr>
      </p:pic>
      <p:pic>
        <p:nvPicPr>
          <p:cNvPr id="196" name="2009102315583327.jpg"/>
          <p:cNvPicPr>
            <a:picLocks noChangeAspect="1"/>
          </p:cNvPicPr>
          <p:nvPr/>
        </p:nvPicPr>
        <p:blipFill>
          <a:blip r:embed="rId3">
            <a:extLst/>
          </a:blip>
          <a:stretch>
            <a:fillRect/>
          </a:stretch>
        </p:blipFill>
        <p:spPr>
          <a:xfrm>
            <a:off x="7805638" y="2186285"/>
            <a:ext cx="3670301" cy="2743201"/>
          </a:xfrm>
          <a:prstGeom prst="rect">
            <a:avLst/>
          </a:prstGeom>
          <a:ln w="12700">
            <a:miter lim="400000"/>
          </a:ln>
        </p:spPr>
      </p:pic>
      <p:sp>
        <p:nvSpPr>
          <p:cNvPr id="197" name="Shape 197"/>
          <p:cNvSpPr/>
          <p:nvPr/>
        </p:nvSpPr>
        <p:spPr>
          <a:xfrm>
            <a:off x="8257247" y="901382"/>
            <a:ext cx="3910083" cy="6629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b="1" sz="3200">
                <a:solidFill>
                  <a:srgbClr val="C00000"/>
                </a:solidFill>
                <a:latin typeface="微软雅黑"/>
                <a:ea typeface="微软雅黑"/>
                <a:cs typeface="微软雅黑"/>
                <a:sym typeface="微软雅黑"/>
              </a:defRPr>
            </a:lvl1pPr>
          </a:lstStyle>
          <a:p>
            <a:pPr/>
            <a:r>
              <a:t>面向对象（OOP）</a:t>
            </a:r>
          </a:p>
        </p:txBody>
      </p:sp>
      <p:sp>
        <p:nvSpPr>
          <p:cNvPr id="198" name="Shape 198"/>
          <p:cNvSpPr/>
          <p:nvPr/>
        </p:nvSpPr>
        <p:spPr>
          <a:xfrm>
            <a:off x="5666447" y="2926080"/>
            <a:ext cx="1243629" cy="10058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b="1" sz="6000">
                <a:solidFill>
                  <a:srgbClr val="C00000"/>
                </a:solidFill>
                <a:latin typeface="微软雅黑"/>
                <a:ea typeface="微软雅黑"/>
                <a:cs typeface="微软雅黑"/>
                <a:sym typeface="微软雅黑"/>
              </a:defRPr>
            </a:lvl1pPr>
          </a:lstStyle>
          <a:p>
            <a:pPr/>
            <a:r>
              <a:t>VS</a:t>
            </a:r>
          </a:p>
        </p:txBody>
      </p:sp>
      <p:pic>
        <p:nvPicPr>
          <p:cNvPr id="199" name="2009102315574791.jpg"/>
          <p:cNvPicPr>
            <a:picLocks noChangeAspect="1"/>
          </p:cNvPicPr>
          <p:nvPr/>
        </p:nvPicPr>
        <p:blipFill>
          <a:blip r:embed="rId4">
            <a:extLst/>
          </a:blip>
          <a:stretch>
            <a:fillRect/>
          </a:stretch>
        </p:blipFill>
        <p:spPr>
          <a:xfrm>
            <a:off x="4501629" y="274399"/>
            <a:ext cx="3763286" cy="1595409"/>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nvSpPr>
        <p:spPr>
          <a:xfrm>
            <a:off x="975359" y="850582"/>
            <a:ext cx="3910084" cy="6629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b="1" sz="3200">
                <a:solidFill>
                  <a:srgbClr val="C00000"/>
                </a:solidFill>
                <a:latin typeface="微软雅黑"/>
                <a:ea typeface="微软雅黑"/>
                <a:cs typeface="微软雅黑"/>
                <a:sym typeface="微软雅黑"/>
              </a:defRPr>
            </a:lvl1pPr>
          </a:lstStyle>
          <a:p>
            <a:pPr/>
            <a:r>
              <a:t>小练习 （CS 模型）</a:t>
            </a:r>
          </a:p>
        </p:txBody>
      </p:sp>
      <p:sp>
        <p:nvSpPr>
          <p:cNvPr id="202" name="Shape 202"/>
          <p:cNvSpPr/>
          <p:nvPr>
            <p:ph type="sldNum" sz="quarter" idx="2"/>
          </p:nvPr>
        </p:nvSpPr>
        <p:spPr>
          <a:xfrm>
            <a:off x="11169739" y="6404292"/>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3" name="3ec4fba682e4cf755f7b15a94cff0cba.jpg"/>
          <p:cNvPicPr>
            <a:picLocks noChangeAspect="1"/>
          </p:cNvPicPr>
          <p:nvPr/>
        </p:nvPicPr>
        <p:blipFill>
          <a:blip r:embed="rId3">
            <a:extLst/>
          </a:blip>
          <a:stretch>
            <a:fillRect/>
          </a:stretch>
        </p:blipFill>
        <p:spPr>
          <a:xfrm>
            <a:off x="778073" y="2073027"/>
            <a:ext cx="5520320" cy="3930849"/>
          </a:xfrm>
          <a:prstGeom prst="rect">
            <a:avLst/>
          </a:prstGeom>
          <a:ln w="12700">
            <a:miter lim="400000"/>
          </a:ln>
        </p:spPr>
      </p:pic>
      <p:sp>
        <p:nvSpPr>
          <p:cNvPr id="204" name="Shape 204"/>
          <p:cNvSpPr/>
          <p:nvPr/>
        </p:nvSpPr>
        <p:spPr>
          <a:xfrm>
            <a:off x="7169784" y="2493010"/>
            <a:ext cx="3684271" cy="278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808080"/>
                </a:solidFill>
                <a:latin typeface="微软雅黑"/>
                <a:ea typeface="微软雅黑"/>
                <a:cs typeface="微软雅黑"/>
                <a:sym typeface="微软雅黑"/>
              </a:defRPr>
            </a:pPr>
            <a:r>
              <a:t>角色如何创建？</a:t>
            </a:r>
          </a:p>
          <a:p>
            <a:pPr>
              <a:defRPr sz="2000">
                <a:solidFill>
                  <a:srgbClr val="808080"/>
                </a:solidFill>
                <a:latin typeface="微软雅黑"/>
                <a:ea typeface="微软雅黑"/>
                <a:cs typeface="微软雅黑"/>
                <a:sym typeface="微软雅黑"/>
              </a:defRPr>
            </a:pPr>
            <a:r>
              <a:t>1.准备</a:t>
            </a:r>
          </a:p>
          <a:p>
            <a:pPr>
              <a:defRPr sz="2000">
                <a:solidFill>
                  <a:srgbClr val="808080"/>
                </a:solidFill>
                <a:latin typeface="微软雅黑"/>
                <a:ea typeface="微软雅黑"/>
                <a:cs typeface="微软雅黑"/>
                <a:sym typeface="微软雅黑"/>
              </a:defRPr>
            </a:pPr>
            <a:r>
              <a:t>2.选枪</a:t>
            </a:r>
          </a:p>
          <a:p>
            <a:pPr>
              <a:defRPr sz="2000">
                <a:solidFill>
                  <a:srgbClr val="808080"/>
                </a:solidFill>
                <a:latin typeface="微软雅黑"/>
                <a:ea typeface="微软雅黑"/>
                <a:cs typeface="微软雅黑"/>
                <a:sym typeface="微软雅黑"/>
              </a:defRPr>
            </a:pPr>
            <a:r>
              <a:t>3.移动</a:t>
            </a:r>
          </a:p>
          <a:p>
            <a:pPr>
              <a:defRPr sz="2000">
                <a:solidFill>
                  <a:srgbClr val="808080"/>
                </a:solidFill>
                <a:latin typeface="微软雅黑"/>
                <a:ea typeface="微软雅黑"/>
                <a:cs typeface="微软雅黑"/>
                <a:sym typeface="微软雅黑"/>
              </a:defRPr>
            </a:pPr>
            <a:r>
              <a:t>4.开枪</a:t>
            </a:r>
          </a:p>
          <a:p>
            <a:pPr>
              <a:defRPr sz="2000">
                <a:solidFill>
                  <a:srgbClr val="808080"/>
                </a:solidFill>
                <a:latin typeface="微软雅黑"/>
                <a:ea typeface="微软雅黑"/>
                <a:cs typeface="微软雅黑"/>
                <a:sym typeface="微软雅黑"/>
              </a:defRPr>
            </a:pPr>
          </a:p>
          <a:p>
            <a:pPr>
              <a:defRPr sz="2000">
                <a:solidFill>
                  <a:srgbClr val="808080"/>
                </a:solidFill>
                <a:latin typeface="微软雅黑"/>
                <a:ea typeface="微软雅黑"/>
                <a:cs typeface="微软雅黑"/>
                <a:sym typeface="微软雅黑"/>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nvSpPr>
        <p:spPr>
          <a:xfrm>
            <a:off x="838200" y="6385242"/>
            <a:ext cx="2743200" cy="307341"/>
          </a:xfrm>
          <a:prstGeom prst="rect">
            <a:avLst/>
          </a:prstGeom>
          <a:ln w="12700">
            <a:miter lim="400000"/>
          </a:ln>
        </p:spPr>
        <p:txBody>
          <a:bodyPr lIns="45719" rIns="45719" anchor="ctr">
            <a:spAutoFit/>
          </a:bodyPr>
          <a:lstStyle/>
          <a:p>
            <a:pPr>
              <a:defRPr sz="1200">
                <a:solidFill>
                  <a:srgbClr val="888888"/>
                </a:solidFill>
              </a:defRPr>
            </a:pPr>
          </a:p>
        </p:txBody>
      </p:sp>
      <p:sp>
        <p:nvSpPr>
          <p:cNvPr id="209" name="Shape 209"/>
          <p:cNvSpPr/>
          <p:nvPr>
            <p:ph type="sldNum" sz="quarter" idx="2"/>
          </p:nvPr>
        </p:nvSpPr>
        <p:spPr>
          <a:xfrm>
            <a:off x="11169739" y="6404292"/>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0" name="Shape 210"/>
          <p:cNvSpPr/>
          <p:nvPr/>
        </p:nvSpPr>
        <p:spPr>
          <a:xfrm>
            <a:off x="937894" y="1163319"/>
            <a:ext cx="4132581" cy="662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B81B26"/>
                </a:solidFill>
                <a:latin typeface="微软雅黑"/>
                <a:ea typeface="微软雅黑"/>
                <a:cs typeface="微软雅黑"/>
                <a:sym typeface="微软雅黑"/>
              </a:defRPr>
            </a:lvl1pPr>
          </a:lstStyle>
          <a:p>
            <a:pPr/>
            <a:r>
              <a:t>组件编程（COP）</a:t>
            </a:r>
          </a:p>
        </p:txBody>
      </p:sp>
      <p:sp>
        <p:nvSpPr>
          <p:cNvPr id="211" name="Shape 211"/>
          <p:cNvSpPr/>
          <p:nvPr/>
        </p:nvSpPr>
        <p:spPr>
          <a:xfrm>
            <a:off x="7169784" y="2493010"/>
            <a:ext cx="3684271" cy="2580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808080"/>
                </a:solidFill>
                <a:latin typeface="微软雅黑"/>
                <a:ea typeface="微软雅黑"/>
                <a:cs typeface="微软雅黑"/>
                <a:sym typeface="微软雅黑"/>
              </a:defRPr>
            </a:pPr>
            <a:r>
              <a:t>基于组件开发</a:t>
            </a:r>
          </a:p>
          <a:p>
            <a:pPr>
              <a:defRPr sz="2000">
                <a:solidFill>
                  <a:srgbClr val="808080"/>
                </a:solidFill>
                <a:latin typeface="微软雅黑"/>
                <a:ea typeface="微软雅黑"/>
                <a:cs typeface="微软雅黑"/>
                <a:sym typeface="微软雅黑"/>
              </a:defRPr>
            </a:pPr>
            <a:r>
              <a:t>设计时通常要求组件之间高内聚 松耦合。其接口可能是OO的，调用方式可能是以Services的方式。</a:t>
            </a:r>
          </a:p>
          <a:p>
            <a:pPr>
              <a:defRPr sz="2000">
                <a:solidFill>
                  <a:srgbClr val="808080"/>
                </a:solidFill>
                <a:latin typeface="微软雅黑"/>
                <a:ea typeface="微软雅黑"/>
                <a:cs typeface="微软雅黑"/>
                <a:sym typeface="微软雅黑"/>
              </a:defRPr>
            </a:pPr>
            <a:r>
              <a:t>基于组件开发关注系统层次。子系统边界和子系统间的通讯设计。</a:t>
            </a:r>
          </a:p>
        </p:txBody>
      </p:sp>
      <p:sp>
        <p:nvSpPr>
          <p:cNvPr id="212" name="Shape 212"/>
          <p:cNvSpPr/>
          <p:nvPr/>
        </p:nvSpPr>
        <p:spPr>
          <a:xfrm>
            <a:off x="6758940" y="2419350"/>
            <a:ext cx="7621" cy="3231516"/>
          </a:xfrm>
          <a:prstGeom prst="line">
            <a:avLst/>
          </a:prstGeom>
          <a:ln w="6350">
            <a:solidFill>
              <a:srgbClr val="A6A6A6"/>
            </a:solidFill>
            <a:miter/>
          </a:ln>
        </p:spPr>
        <p:txBody>
          <a:bodyPr lIns="45719" rIns="45719"/>
          <a:lstStyle/>
          <a:p>
            <a:pPr/>
          </a:p>
        </p:txBody>
      </p:sp>
      <p:pic>
        <p:nvPicPr>
          <p:cNvPr id="213" name="image17.png" descr="铅笔 (1)"/>
          <p:cNvPicPr>
            <a:picLocks noChangeAspect="1"/>
          </p:cNvPicPr>
          <p:nvPr/>
        </p:nvPicPr>
        <p:blipFill>
          <a:blip r:embed="rId3">
            <a:extLst/>
          </a:blip>
          <a:stretch>
            <a:fillRect/>
          </a:stretch>
        </p:blipFill>
        <p:spPr>
          <a:xfrm>
            <a:off x="10378440" y="1494155"/>
            <a:ext cx="766446" cy="766445"/>
          </a:xfrm>
          <a:prstGeom prst="rect">
            <a:avLst/>
          </a:prstGeom>
          <a:ln w="12700">
            <a:miter lim="400000"/>
          </a:ln>
        </p:spPr>
      </p:pic>
      <p:pic>
        <p:nvPicPr>
          <p:cNvPr id="214" name="3465523_1.jpeg"/>
          <p:cNvPicPr>
            <a:picLocks noChangeAspect="1"/>
          </p:cNvPicPr>
          <p:nvPr/>
        </p:nvPicPr>
        <p:blipFill>
          <a:blip r:embed="rId4">
            <a:extLst/>
          </a:blip>
          <a:stretch>
            <a:fillRect/>
          </a:stretch>
        </p:blipFill>
        <p:spPr>
          <a:xfrm>
            <a:off x="630619" y="1947623"/>
            <a:ext cx="5612067" cy="4316257"/>
          </a:xfrm>
          <a:prstGeom prst="rect">
            <a:avLst/>
          </a:prstGeom>
          <a:ln w="12700">
            <a:miter lim="400000"/>
          </a:ln>
        </p:spPr>
      </p:pic>
      <p:sp>
        <p:nvSpPr>
          <p:cNvPr id="215" name="Shape 215"/>
          <p:cNvSpPr/>
          <p:nvPr/>
        </p:nvSpPr>
        <p:spPr>
          <a:xfrm>
            <a:off x="6590665" y="1891664"/>
            <a:ext cx="5030471"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300">
                <a:solidFill>
                  <a:srgbClr val="808080"/>
                </a:solidFill>
                <a:latin typeface="微软雅黑"/>
                <a:ea typeface="微软雅黑"/>
                <a:cs typeface="微软雅黑"/>
                <a:sym typeface="微软雅黑"/>
              </a:defRPr>
            </a:pPr>
            <a:r>
              <a:t>    </a:t>
            </a:r>
            <a:r>
              <a:t>阐释</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nvSpPr>
        <p:spPr>
          <a:xfrm>
            <a:off x="838200" y="6385242"/>
            <a:ext cx="2743200" cy="307341"/>
          </a:xfrm>
          <a:prstGeom prst="rect">
            <a:avLst/>
          </a:prstGeom>
          <a:ln w="12700">
            <a:miter lim="400000"/>
          </a:ln>
        </p:spPr>
        <p:txBody>
          <a:bodyPr lIns="45719" rIns="45719" anchor="ctr">
            <a:spAutoFit/>
          </a:bodyPr>
          <a:lstStyle/>
          <a:p>
            <a:pPr>
              <a:defRPr sz="1200">
                <a:solidFill>
                  <a:srgbClr val="888888"/>
                </a:solidFill>
              </a:defRPr>
            </a:pPr>
          </a:p>
        </p:txBody>
      </p:sp>
      <p:sp>
        <p:nvSpPr>
          <p:cNvPr id="220" name="Shape 220"/>
          <p:cNvSpPr/>
          <p:nvPr>
            <p:ph type="sldNum" sz="quarter" idx="2"/>
          </p:nvPr>
        </p:nvSpPr>
        <p:spPr>
          <a:xfrm>
            <a:off x="11169739" y="6404292"/>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1" name="Shape 221"/>
          <p:cNvSpPr/>
          <p:nvPr/>
        </p:nvSpPr>
        <p:spPr>
          <a:xfrm>
            <a:off x="937894" y="1163319"/>
            <a:ext cx="4132581" cy="662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B81B26"/>
                </a:solidFill>
                <a:latin typeface="微软雅黑"/>
                <a:ea typeface="微软雅黑"/>
                <a:cs typeface="微软雅黑"/>
                <a:sym typeface="微软雅黑"/>
              </a:defRPr>
            </a:lvl1pPr>
          </a:lstStyle>
          <a:p>
            <a:pPr/>
            <a:r>
              <a:t>组件编程（COP）</a:t>
            </a:r>
          </a:p>
        </p:txBody>
      </p:sp>
      <p:sp>
        <p:nvSpPr>
          <p:cNvPr id="222" name="Shape 222"/>
          <p:cNvSpPr/>
          <p:nvPr/>
        </p:nvSpPr>
        <p:spPr>
          <a:xfrm>
            <a:off x="6758940" y="2419350"/>
            <a:ext cx="7621" cy="3231516"/>
          </a:xfrm>
          <a:prstGeom prst="line">
            <a:avLst/>
          </a:prstGeom>
          <a:ln w="6350">
            <a:solidFill>
              <a:srgbClr val="A6A6A6"/>
            </a:solidFill>
            <a:miter/>
          </a:ln>
        </p:spPr>
        <p:txBody>
          <a:bodyPr lIns="45719" rIns="45719"/>
          <a:lstStyle/>
          <a:p>
            <a:pPr/>
          </a:p>
        </p:txBody>
      </p:sp>
      <p:sp>
        <p:nvSpPr>
          <p:cNvPr id="223" name="Shape 223"/>
          <p:cNvSpPr/>
          <p:nvPr/>
        </p:nvSpPr>
        <p:spPr>
          <a:xfrm>
            <a:off x="6857365" y="1675764"/>
            <a:ext cx="5030471"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300">
                <a:solidFill>
                  <a:srgbClr val="808080"/>
                </a:solidFill>
                <a:latin typeface="微软雅黑"/>
                <a:ea typeface="微软雅黑"/>
                <a:cs typeface="微软雅黑"/>
                <a:sym typeface="微软雅黑"/>
              </a:defRPr>
            </a:pPr>
            <a:r>
              <a:t>    </a:t>
            </a:r>
            <a:r>
              <a:t>一个乐高积木引发的变革</a:t>
            </a:r>
          </a:p>
        </p:txBody>
      </p:sp>
      <p:pic>
        <p:nvPicPr>
          <p:cNvPr id="224" name="b5c2dc16de38778246b942248483d3af.jpg"/>
          <p:cNvPicPr>
            <a:picLocks noChangeAspect="1"/>
          </p:cNvPicPr>
          <p:nvPr/>
        </p:nvPicPr>
        <p:blipFill>
          <a:blip r:embed="rId2">
            <a:extLst/>
          </a:blip>
          <a:stretch>
            <a:fillRect/>
          </a:stretch>
        </p:blipFill>
        <p:spPr>
          <a:xfrm>
            <a:off x="880744" y="2164079"/>
            <a:ext cx="4597401" cy="3238501"/>
          </a:xfrm>
          <a:prstGeom prst="rect">
            <a:avLst/>
          </a:prstGeom>
          <a:ln w="12700">
            <a:miter lim="400000"/>
          </a:ln>
        </p:spPr>
      </p:pic>
      <p:sp>
        <p:nvSpPr>
          <p:cNvPr id="225" name="Shape 225"/>
          <p:cNvSpPr/>
          <p:nvPr/>
        </p:nvSpPr>
        <p:spPr>
          <a:xfrm>
            <a:off x="6857365" y="2653664"/>
            <a:ext cx="5030471" cy="1310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300">
                <a:solidFill>
                  <a:srgbClr val="808080"/>
                </a:solidFill>
                <a:latin typeface="微软雅黑"/>
                <a:ea typeface="微软雅黑"/>
                <a:cs typeface="微软雅黑"/>
                <a:sym typeface="微软雅黑"/>
              </a:defRPr>
            </a:pPr>
            <a:r>
              <a:t>    </a:t>
            </a:r>
            <a:r>
              <a:t>1. 高内聚</a:t>
            </a:r>
          </a:p>
          <a:p>
            <a:pPr>
              <a:defRPr b="1" sz="2300">
                <a:solidFill>
                  <a:srgbClr val="808080"/>
                </a:solidFill>
                <a:latin typeface="微软雅黑"/>
                <a:ea typeface="微软雅黑"/>
                <a:cs typeface="微软雅黑"/>
                <a:sym typeface="微软雅黑"/>
              </a:defRPr>
            </a:pPr>
            <a:r>
              <a:t>    2. 低耦合</a:t>
            </a:r>
          </a:p>
          <a:p>
            <a:pPr>
              <a:defRPr b="1" sz="2300">
                <a:solidFill>
                  <a:srgbClr val="808080"/>
                </a:solidFill>
                <a:latin typeface="微软雅黑"/>
                <a:ea typeface="微软雅黑"/>
                <a:cs typeface="微软雅黑"/>
                <a:sym typeface="微软雅黑"/>
              </a:defRPr>
            </a:pPr>
            <a:r>
              <a:t>    3. 大量可复用</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