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400" r:id="rId3"/>
    <p:sldId id="367" r:id="rId4"/>
    <p:sldId id="426" r:id="rId5"/>
    <p:sldId id="404" r:id="rId6"/>
    <p:sldId id="405" r:id="rId7"/>
    <p:sldId id="411" r:id="rId8"/>
    <p:sldId id="416" r:id="rId9"/>
    <p:sldId id="414" r:id="rId10"/>
    <p:sldId id="415" r:id="rId11"/>
    <p:sldId id="417" r:id="rId12"/>
    <p:sldId id="424" r:id="rId13"/>
    <p:sldId id="422" r:id="rId14"/>
    <p:sldId id="423" r:id="rId15"/>
    <p:sldId id="425" r:id="rId16"/>
    <p:sldId id="420" r:id="rId17"/>
    <p:sldId id="421" r:id="rId18"/>
    <p:sldId id="402" r:id="rId19"/>
    <p:sldId id="406" r:id="rId20"/>
    <p:sldId id="427" r:id="rId21"/>
    <p:sldId id="408" r:id="rId22"/>
    <p:sldId id="372" r:id="rId23"/>
    <p:sldId id="313" r:id="rId24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47F3FE91-70F8-4FC1-BB7A-60F6326C0B8E}">
          <p14:sldIdLst>
            <p14:sldId id="256"/>
            <p14:sldId id="400"/>
            <p14:sldId id="367"/>
            <p14:sldId id="426"/>
            <p14:sldId id="404"/>
            <p14:sldId id="405"/>
            <p14:sldId id="411"/>
            <p14:sldId id="416"/>
            <p14:sldId id="414"/>
            <p14:sldId id="415"/>
            <p14:sldId id="417"/>
            <p14:sldId id="424"/>
            <p14:sldId id="422"/>
            <p14:sldId id="423"/>
            <p14:sldId id="425"/>
            <p14:sldId id="420"/>
            <p14:sldId id="421"/>
            <p14:sldId id="402"/>
            <p14:sldId id="406"/>
            <p14:sldId id="427"/>
            <p14:sldId id="408"/>
            <p14:sldId id="372"/>
          </p14:sldIdLst>
        </p14:section>
        <p14:section name="Sección sin título" id="{2997DCB0-A705-46A7-AA10-856D7FC5F8C6}">
          <p14:sldIdLst>
            <p14:sldId id="31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66"/>
    <a:srgbClr val="ADD1E6"/>
    <a:srgbClr val="404040"/>
    <a:srgbClr val="242067"/>
    <a:srgbClr val="E5E5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Estilo claro 2 - Acento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Estilo claro 3 - Acento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Estilo claro 1 - Acento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0A1B5D5-9B99-4C35-A422-299274C87663}" styleName="Estilo medio 1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E3FDE45-AF77-4B5C-9715-49D594BDF05E}" styleName="Estilo claro 1 - Acento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A488322-F2BA-4B5B-9748-0D474271808F}" styleName="Estilo medio 3 - Énfasis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1581" autoAdjust="0"/>
  </p:normalViewPr>
  <p:slideViewPr>
    <p:cSldViewPr snapToGrid="0">
      <p:cViewPr varScale="1">
        <p:scale>
          <a:sx n="71" d="100"/>
          <a:sy n="71" d="100"/>
        </p:scale>
        <p:origin x="648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352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7412F8-F5B2-4E91-A7A9-D9F7BF85C0F0}" type="datetimeFigureOut">
              <a:rPr lang="es-ES" smtClean="0"/>
              <a:t>06/06/2020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E6C058-90F0-4AEA-A595-83F4465C034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2101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E6C058-90F0-4AEA-A595-83F4465C034F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713010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E6C058-90F0-4AEA-A595-83F4465C034F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7793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Relationships between the individual predictors and the dependent variable follow smooth patterns that can be linear or nonlinear.</a:t>
            </a:r>
          </a:p>
          <a:p>
            <a:r>
              <a:rPr lang="en-US" dirty="0"/>
              <a:t>we can estimate these smooth relationships </a:t>
            </a:r>
            <a:r>
              <a:rPr lang="en-US" i="1" dirty="0"/>
              <a:t>simultaneously</a:t>
            </a:r>
            <a:r>
              <a:rPr lang="en-US" dirty="0"/>
              <a:t> and then predict </a:t>
            </a:r>
            <a:r>
              <a:rPr lang="es-CO" dirty="0"/>
              <a:t>g(E(Y)))</a:t>
            </a:r>
            <a:br>
              <a:rPr lang="es-CO" dirty="0"/>
            </a:br>
            <a:r>
              <a:rPr lang="es-CO" dirty="0"/>
              <a:t> </a:t>
            </a:r>
            <a:r>
              <a:rPr lang="en-US" dirty="0"/>
              <a:t>by simply adding them up</a:t>
            </a:r>
            <a:br>
              <a:rPr lang="en-US" dirty="0"/>
            </a:br>
            <a:endParaRPr lang="es-CO" dirty="0"/>
          </a:p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E6C058-90F0-4AEA-A595-83F4465C034F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22359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Diferencia esta en el numero de soluciones provisionales de cada iteración 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E6C058-90F0-4AEA-A595-83F4465C034F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282696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 </a:t>
            </a:r>
            <a:r>
              <a:rPr lang="en-US" dirty="0">
                <a:effectLst/>
              </a:rPr>
              <a:t>X.T</a:t>
            </a:r>
            <a:r>
              <a:rPr lang="en-US" dirty="0"/>
              <a:t> </a:t>
            </a:r>
            <a:r>
              <a:rPr lang="en-US" dirty="0">
                <a:effectLst/>
              </a:rPr>
              <a:t>=</a:t>
            </a:r>
            <a:r>
              <a:rPr lang="en-US" dirty="0"/>
              <a:t> </a:t>
            </a:r>
            <a:r>
              <a:rPr lang="en-US" dirty="0">
                <a:effectLst/>
              </a:rPr>
              <a:t>[X_1,</a:t>
            </a:r>
            <a:r>
              <a:rPr lang="en-US" dirty="0"/>
              <a:t> </a:t>
            </a:r>
            <a:r>
              <a:rPr lang="en-US" dirty="0">
                <a:effectLst/>
              </a:rPr>
              <a:t>X_2,</a:t>
            </a:r>
            <a:r>
              <a:rPr lang="en-US" dirty="0"/>
              <a:t> </a:t>
            </a:r>
            <a:r>
              <a:rPr lang="en-US" dirty="0">
                <a:effectLst/>
              </a:rPr>
              <a:t>...,</a:t>
            </a:r>
            <a:r>
              <a:rPr lang="en-US" dirty="0"/>
              <a:t> </a:t>
            </a:r>
            <a:r>
              <a:rPr lang="en-US" dirty="0">
                <a:effectLst/>
              </a:rPr>
              <a:t>X_N]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are independent variables, </a:t>
            </a:r>
            <a:r>
              <a:rPr lang="en-US" dirty="0">
                <a:effectLst/>
              </a:rPr>
              <a:t>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dependent variable, and </a:t>
            </a:r>
            <a:r>
              <a:rPr lang="en-US" dirty="0">
                <a:effectLst/>
              </a:rPr>
              <a:t>g()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link function that relates our predictor variables to the expected value of the dependent variable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feature functions </a:t>
            </a:r>
            <a:r>
              <a:rPr lang="en-US" dirty="0" err="1">
                <a:effectLst/>
              </a:rPr>
              <a:t>f_i</a:t>
            </a:r>
            <a:r>
              <a:rPr lang="en-US" dirty="0">
                <a:effectLst/>
              </a:rPr>
              <a:t>()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are built using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penalized B splines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which allow us to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automatically model non-linear relationships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without having to manually try out many different transformations on each variable.</a:t>
            </a: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E6C058-90F0-4AEA-A595-83F4465C034F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132907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E6C058-90F0-4AEA-A595-83F4465C034F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73918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E6C058-90F0-4AEA-A595-83F4465C034F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4541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E6C058-90F0-4AEA-A595-83F4465C034F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905974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E6C058-90F0-4AEA-A595-83F4465C034F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40104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E6C058-90F0-4AEA-A595-83F4465C034F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8341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/>
          <p:cNvPicPr>
            <a:picLocks noChangeAspect="1"/>
          </p:cNvPicPr>
          <p:nvPr userDrawn="1"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50988"/>
            <a:ext cx="12192000" cy="392430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8948" y="2"/>
            <a:ext cx="1173053" cy="1536699"/>
          </a:xfrm>
          <a:prstGeom prst="rect">
            <a:avLst/>
          </a:prstGeom>
        </p:spPr>
      </p:pic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B7099-133D-419A-A02C-C063AC778125}" type="datetime12">
              <a:rPr lang="es-CO" smtClean="0"/>
              <a:t>1:06 a. m.</a:t>
            </a:fld>
            <a:endParaRPr lang="es-CO"/>
          </a:p>
        </p:txBody>
      </p:sp>
      <p:sp>
        <p:nvSpPr>
          <p:cNvPr id="10" name="Marcador de pie de página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G10</a:t>
            </a:r>
            <a:endParaRPr lang="es-CO" dirty="0"/>
          </a:p>
        </p:txBody>
      </p:sp>
      <p:sp>
        <p:nvSpPr>
          <p:cNvPr id="11" name="Marcador de número de diapositiva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fld id="{3F163507-F71A-41E1-AD77-0E3FF3B051A2}" type="slidenum">
              <a:rPr lang="es-CO" smtClean="0"/>
              <a:pPr/>
              <a:t>‹Nº›</a:t>
            </a:fld>
            <a:endParaRPr lang="es-CO" dirty="0"/>
          </a:p>
        </p:txBody>
      </p:sp>
      <p:sp>
        <p:nvSpPr>
          <p:cNvPr id="12" name="Título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20154636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1D5AA-6D3B-4915-ADE6-326E85404155}" type="datetime12">
              <a:rPr lang="es-CO" smtClean="0"/>
              <a:t>1:06 a. m.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G10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63507-F71A-41E1-AD77-0E3FF3B051A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65291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4ABA6-D21F-4128-8544-8D54CB08A395}" type="datetime12">
              <a:rPr lang="es-CO" smtClean="0"/>
              <a:t>1:06 a. m.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G10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63507-F71A-41E1-AD77-0E3FF3B051A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80004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 err="1"/>
              <a:t>Haga</a:t>
            </a:r>
            <a:r>
              <a:rPr lang="es-ES" dirty="0"/>
              <a:t> clic para modificar el estilo de título del patrón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19E94-EEFF-4BDB-B490-F162870C6295}" type="datetime12">
              <a:rPr lang="es-CO" smtClean="0"/>
              <a:t>1:06 a. m.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 dirty="0"/>
              <a:t>G10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63507-F71A-41E1-AD77-0E3FF3B051A2}" type="slidenum">
              <a:rPr lang="es-CO" smtClean="0"/>
              <a:t>‹Nº›</a:t>
            </a:fld>
            <a:endParaRPr lang="es-CO" dirty="0"/>
          </a:p>
        </p:txBody>
      </p: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7290" y="1203344"/>
            <a:ext cx="1558407" cy="1426684"/>
          </a:xfrm>
          <a:prstGeom prst="rect">
            <a:avLst/>
          </a:prstGeom>
        </p:spPr>
      </p:pic>
      <p:cxnSp>
        <p:nvCxnSpPr>
          <p:cNvPr id="10" name="Conector recto 9"/>
          <p:cNvCxnSpPr/>
          <p:nvPr userDrawn="1"/>
        </p:nvCxnSpPr>
        <p:spPr>
          <a:xfrm flipV="1">
            <a:off x="1729651" y="1765205"/>
            <a:ext cx="10152000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891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6BB48-EE3A-4919-BB2F-D27E88C65B4A}" type="datetime12">
              <a:rPr lang="es-CO" smtClean="0"/>
              <a:t>1:06 a. m.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G10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63507-F71A-41E1-AD77-0E3FF3B051A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41225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Haga </a:t>
            </a:r>
            <a:r>
              <a:rPr lang="en-US" noProof="0" dirty="0" err="1"/>
              <a:t>clic</a:t>
            </a:r>
            <a:r>
              <a:rPr lang="es-ES" dirty="0"/>
              <a:t> para modificar el estilo de título del patrón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CO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21E58-8CA1-4944-AFB7-132AD8B538D0}" type="datetime12">
              <a:rPr lang="es-CO" smtClean="0"/>
              <a:t>1:06 a. m.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 dirty="0"/>
              <a:t>G10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63507-F71A-41E1-AD77-0E3FF3B051A2}" type="slidenum">
              <a:rPr lang="es-CO" smtClean="0"/>
              <a:t>‹Nº›</a:t>
            </a:fld>
            <a:endParaRPr lang="es-CO"/>
          </a:p>
        </p:txBody>
      </p: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7290" y="1203344"/>
            <a:ext cx="1558407" cy="1426684"/>
          </a:xfrm>
          <a:prstGeom prst="rect">
            <a:avLst/>
          </a:prstGeom>
        </p:spPr>
      </p:pic>
      <p:cxnSp>
        <p:nvCxnSpPr>
          <p:cNvPr id="10" name="Conector recto 9"/>
          <p:cNvCxnSpPr/>
          <p:nvPr userDrawn="1"/>
        </p:nvCxnSpPr>
        <p:spPr>
          <a:xfrm flipV="1">
            <a:off x="1729651" y="1765205"/>
            <a:ext cx="10152000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5712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C7201-A178-4537-B9A5-2ABE0878D9C3}" type="datetime12">
              <a:rPr lang="es-CO" smtClean="0"/>
              <a:t>1:06 a. m.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G10</a:t>
            </a: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63507-F71A-41E1-AD77-0E3FF3B051A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7698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081FC-F7FF-4CAA-8CAF-7A5C136C3DAE}" type="datetime12">
              <a:rPr lang="es-CO" smtClean="0"/>
              <a:t>1:06 a. m.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G10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63507-F71A-41E1-AD77-0E3FF3B051A2}" type="slidenum">
              <a:rPr lang="es-CO" smtClean="0"/>
              <a:t>‹Nº›</a:t>
            </a:fld>
            <a:endParaRPr lang="es-CO"/>
          </a:p>
        </p:txBody>
      </p:sp>
      <p:pic>
        <p:nvPicPr>
          <p:cNvPr id="6" name="Imagen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7290" y="1203344"/>
            <a:ext cx="1558407" cy="1426684"/>
          </a:xfrm>
          <a:prstGeom prst="rect">
            <a:avLst/>
          </a:prstGeom>
        </p:spPr>
      </p:pic>
      <p:cxnSp>
        <p:nvCxnSpPr>
          <p:cNvPr id="7" name="Conector recto 6"/>
          <p:cNvCxnSpPr/>
          <p:nvPr userDrawn="1"/>
        </p:nvCxnSpPr>
        <p:spPr>
          <a:xfrm flipV="1">
            <a:off x="1729651" y="1765205"/>
            <a:ext cx="10152000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4512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65501-6D1B-434F-966C-B957C5804882}" type="datetime12">
              <a:rPr lang="es-CO" smtClean="0"/>
              <a:t>1:06 a. m.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G10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63507-F71A-41E1-AD77-0E3FF3B051A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93103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87BA5-86D2-46C6-89BB-2619476D293A}" type="datetime12">
              <a:rPr lang="es-CO" smtClean="0"/>
              <a:t>1:06 a. m.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G10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63507-F71A-41E1-AD77-0E3FF3B051A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58975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A135D-8A7E-4F56-AFFD-454EDFB3F139}" type="datetime12">
              <a:rPr lang="es-CO" smtClean="0"/>
              <a:t>1:06 a. m.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G10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63507-F71A-41E1-AD77-0E3FF3B051A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80411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3F7A1-7933-4C00-B61C-22F0C730D18A}" type="datetime12">
              <a:rPr lang="es-CO" smtClean="0"/>
              <a:t>1:06 a. m.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CO" dirty="0"/>
              <a:t>G10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3F163507-F71A-41E1-AD77-0E3FF3B051A2}" type="slidenum">
              <a:rPr lang="es-CO" smtClean="0"/>
              <a:pPr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740234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6">
              <a:lumMod val="75000"/>
            </a:schemeClr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estricted_maximum_likelihood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35254" y="836074"/>
            <a:ext cx="10721491" cy="2983451"/>
          </a:xfrm>
        </p:spPr>
        <p:txBody>
          <a:bodyPr>
            <a:noAutofit/>
          </a:bodyPr>
          <a:lstStyle/>
          <a:p>
            <a:pPr algn="ctr"/>
            <a:r>
              <a:rPr lang="en-US" sz="6000" dirty="0"/>
              <a:t>Generalized Additive Model</a:t>
            </a:r>
            <a:br>
              <a:rPr lang="en-US" sz="6000" dirty="0"/>
            </a:br>
            <a:r>
              <a:rPr lang="en-US" sz="6000" dirty="0"/>
              <a:t>GAM</a:t>
            </a:r>
            <a:endParaRPr lang="es-MX" sz="6000" dirty="0">
              <a:solidFill>
                <a:schemeClr val="accent6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" y="5729591"/>
            <a:ext cx="12191999" cy="1194672"/>
          </a:xfrm>
        </p:spPr>
        <p:txBody>
          <a:bodyPr>
            <a:normAutofit/>
          </a:bodyPr>
          <a:lstStyle/>
          <a:p>
            <a:r>
              <a:rPr lang="es-CO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Maestría en ingeniería</a:t>
            </a:r>
          </a:p>
          <a:p>
            <a:r>
              <a:rPr lang="es-CO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Universidad de Antioquia – Medellín, 2020-1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63507-F71A-41E1-AD77-0E3FF3B051A2}" type="slidenum">
              <a:rPr lang="es-CO" smtClean="0"/>
              <a:t>1</a:t>
            </a:fld>
            <a:endParaRPr lang="es-CO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9A76F937-B38B-4572-938B-9139615FDF91}"/>
              </a:ext>
            </a:extLst>
          </p:cNvPr>
          <p:cNvSpPr/>
          <p:nvPr/>
        </p:nvSpPr>
        <p:spPr>
          <a:xfrm>
            <a:off x="0" y="3970904"/>
            <a:ext cx="609600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Wilmer Ropero Castaño</a:t>
            </a:r>
          </a:p>
          <a:p>
            <a:pPr algn="ctr"/>
            <a:r>
              <a:rPr lang="es-C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wilmer.ropero@udea.edu.co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711AA49A-43FB-4DF0-8547-BB14601FA3EA}"/>
              </a:ext>
            </a:extLst>
          </p:cNvPr>
          <p:cNvSpPr/>
          <p:nvPr/>
        </p:nvSpPr>
        <p:spPr>
          <a:xfrm>
            <a:off x="6096000" y="3970904"/>
            <a:ext cx="609600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Jairo Arturo Morán Burgos</a:t>
            </a:r>
          </a:p>
          <a:p>
            <a:pPr algn="ctr"/>
            <a:r>
              <a:rPr lang="es-C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jairo.moran@udea.edu.co</a:t>
            </a:r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3722564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98FE13-72A1-4064-B835-F86357526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brief tour or splines</a:t>
            </a:r>
            <a:endParaRPr lang="es-CO" dirty="0"/>
          </a:p>
        </p:txBody>
      </p:sp>
      <p:sp>
        <p:nvSpPr>
          <p:cNvPr id="15" name="Marcador de contenido 14">
            <a:extLst>
              <a:ext uri="{FF2B5EF4-FFF2-40B4-BE49-F238E27FC236}">
                <a16:creationId xmlns:a16="http://schemas.microsoft.com/office/drawing/2014/main" id="{8B71491A-B144-459F-8AED-A9B208DAA16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Regression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splines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can be expressed as a linear combination, that do not depend on the dependent variable Y</a:t>
            </a:r>
            <a:endParaRPr lang="es-C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C160CD1-C6D8-4949-B470-F5AC2FF60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63507-F71A-41E1-AD77-0E3FF3B051A2}" type="slidenum">
              <a:rPr lang="es-CO" smtClean="0"/>
              <a:t>10</a:t>
            </a:fld>
            <a:endParaRPr lang="es-CO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347FBDA6-9603-49C0-8306-9DB15314638D}"/>
              </a:ext>
            </a:extLst>
          </p:cNvPr>
          <p:cNvSpPr/>
          <p:nvPr/>
        </p:nvSpPr>
        <p:spPr>
          <a:xfrm>
            <a:off x="1153056" y="1953658"/>
            <a:ext cx="97334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three classes of smoothers used for GAM</a:t>
            </a:r>
            <a:endParaRPr lang="es-CO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F67F737-A832-4526-BF09-EE46E607F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2" y="2906149"/>
            <a:ext cx="5153025" cy="269557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F3F41AA4-2D95-4A75-8FDF-01F0817409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1324" y="2476878"/>
            <a:ext cx="4874779" cy="3835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23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9CC350-C92D-44BF-9240-71195BDD7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Building</a:t>
            </a:r>
            <a:r>
              <a:rPr lang="es-CO" dirty="0"/>
              <a:t> interpretable </a:t>
            </a:r>
            <a:r>
              <a:rPr lang="es-CO" dirty="0" err="1"/>
              <a:t>models</a:t>
            </a:r>
            <a:endParaRPr lang="es-CO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CC1171D-A74B-4051-B513-2AD423682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63507-F71A-41E1-AD77-0E3FF3B051A2}" type="slidenum">
              <a:rPr lang="es-CO" smtClean="0"/>
              <a:t>11</a:t>
            </a:fld>
            <a:endParaRPr lang="es-CO" dirty="0"/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A8E892F3-76A0-4693-A87F-86478F71BC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69398" y="2430955"/>
            <a:ext cx="5453203" cy="3746007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3E4BA4B6-0F97-4604-9AA6-088ECAD5212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313135" y="3828988"/>
            <a:ext cx="1160236" cy="1565728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2A5BE1F3-E93A-46B9-97A7-46752878E0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114" y="2251565"/>
            <a:ext cx="1262743" cy="3247074"/>
          </a:xfrm>
          <a:prstGeom prst="rect">
            <a:avLst/>
          </a:prstGeom>
        </p:spPr>
      </p:pic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4FAAF228-6E08-4698-B9EB-3E44294F767C}"/>
              </a:ext>
            </a:extLst>
          </p:cNvPr>
          <p:cNvCxnSpPr>
            <a:cxnSpLocks/>
          </p:cNvCxnSpPr>
          <p:nvPr/>
        </p:nvCxnSpPr>
        <p:spPr>
          <a:xfrm flipV="1">
            <a:off x="6285979" y="2569029"/>
            <a:ext cx="782478" cy="292961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: curvado 22">
            <a:extLst>
              <a:ext uri="{FF2B5EF4-FFF2-40B4-BE49-F238E27FC236}">
                <a16:creationId xmlns:a16="http://schemas.microsoft.com/office/drawing/2014/main" id="{F2791DE4-5970-4B60-A398-00EC971A15B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905464" y="4190475"/>
            <a:ext cx="1259587" cy="1148896"/>
          </a:xfrm>
          <a:prstGeom prst="curvedConnector3">
            <a:avLst>
              <a:gd name="adj1" fmla="val 24793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3289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9CC350-C92D-44BF-9240-71195BDD7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Building</a:t>
            </a:r>
            <a:r>
              <a:rPr lang="es-CO" dirty="0"/>
              <a:t> interpretable </a:t>
            </a:r>
            <a:r>
              <a:rPr lang="es-CO" dirty="0" err="1"/>
              <a:t>models</a:t>
            </a:r>
            <a:endParaRPr lang="es-CO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CC1171D-A74B-4051-B513-2AD423682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63507-F71A-41E1-AD77-0E3FF3B051A2}" type="slidenum">
              <a:rPr lang="es-CO" smtClean="0"/>
              <a:t>12</a:t>
            </a:fld>
            <a:endParaRPr lang="es-CO" dirty="0"/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A8E892F3-76A0-4693-A87F-86478F71BC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69398" y="2430955"/>
            <a:ext cx="5453203" cy="3746007"/>
          </a:xfrm>
          <a:prstGeom prst="rect">
            <a:avLst/>
          </a:prstGeom>
        </p:spPr>
      </p:pic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7A604D3B-0592-406F-B47B-A6F201EA5043}"/>
              </a:ext>
            </a:extLst>
          </p:cNvPr>
          <p:cNvCxnSpPr/>
          <p:nvPr/>
        </p:nvCxnSpPr>
        <p:spPr>
          <a:xfrm flipV="1">
            <a:off x="3842426" y="3861881"/>
            <a:ext cx="4768174" cy="1264596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" name="Rectángulo 7">
            <a:extLst>
              <a:ext uri="{FF2B5EF4-FFF2-40B4-BE49-F238E27FC236}">
                <a16:creationId xmlns:a16="http://schemas.microsoft.com/office/drawing/2014/main" id="{3BA4FC50-12CD-46D6-B564-CD9D318020C0}"/>
              </a:ext>
            </a:extLst>
          </p:cNvPr>
          <p:cNvSpPr/>
          <p:nvPr/>
        </p:nvSpPr>
        <p:spPr>
          <a:xfrm>
            <a:off x="10340502" y="2430954"/>
            <a:ext cx="45719" cy="3746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24660DAF-2D56-4B16-AE64-0032F372C7A7}"/>
              </a:ext>
            </a:extLst>
          </p:cNvPr>
          <p:cNvSpPr/>
          <p:nvPr/>
        </p:nvSpPr>
        <p:spPr>
          <a:xfrm>
            <a:off x="10251493" y="2552939"/>
            <a:ext cx="252000" cy="252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BAC2B601-1DC4-4F37-B60D-780494A80DDA}"/>
              </a:ext>
            </a:extLst>
          </p:cNvPr>
          <p:cNvSpPr/>
          <p:nvPr/>
        </p:nvSpPr>
        <p:spPr>
          <a:xfrm>
            <a:off x="10592502" y="2375584"/>
            <a:ext cx="54130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l-GR" sz="3200" b="1" dirty="0">
                <a:ln/>
                <a:solidFill>
                  <a:schemeClr val="accent4"/>
                </a:solidFill>
              </a:rPr>
              <a:t>λ</a:t>
            </a:r>
            <a:endParaRPr lang="es-ES" sz="3200" b="1" cap="none" spc="0" dirty="0">
              <a:ln/>
              <a:solidFill>
                <a:schemeClr val="accent4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869935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9CC350-C92D-44BF-9240-71195BDD7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Building</a:t>
            </a:r>
            <a:r>
              <a:rPr lang="es-CO" dirty="0"/>
              <a:t> interpretable </a:t>
            </a:r>
            <a:r>
              <a:rPr lang="es-CO" dirty="0" err="1"/>
              <a:t>models</a:t>
            </a:r>
            <a:endParaRPr lang="es-CO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CC1171D-A74B-4051-B513-2AD423682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63507-F71A-41E1-AD77-0E3FF3B051A2}" type="slidenum">
              <a:rPr lang="es-CO" smtClean="0"/>
              <a:t>13</a:t>
            </a:fld>
            <a:endParaRPr lang="es-CO" dirty="0"/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A8E892F3-76A0-4693-A87F-86478F71BC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69398" y="2430955"/>
            <a:ext cx="5453203" cy="3746007"/>
          </a:xfrm>
          <a:prstGeom prst="rect">
            <a:avLst/>
          </a:prstGeom>
        </p:spPr>
      </p:pic>
      <p:sp>
        <p:nvSpPr>
          <p:cNvPr id="3" name="Forma libre: forma 2">
            <a:extLst>
              <a:ext uri="{FF2B5EF4-FFF2-40B4-BE49-F238E27FC236}">
                <a16:creationId xmlns:a16="http://schemas.microsoft.com/office/drawing/2014/main" id="{460D37E0-9943-48C1-9C42-180D258B68B7}"/>
              </a:ext>
            </a:extLst>
          </p:cNvPr>
          <p:cNvSpPr/>
          <p:nvPr/>
        </p:nvSpPr>
        <p:spPr>
          <a:xfrm>
            <a:off x="3893820" y="3040380"/>
            <a:ext cx="4610100" cy="2400300"/>
          </a:xfrm>
          <a:custGeom>
            <a:avLst/>
            <a:gdLst>
              <a:gd name="connsiteX0" fmla="*/ 0 w 4610100"/>
              <a:gd name="connsiteY0" fmla="*/ 1912620 h 2400300"/>
              <a:gd name="connsiteX1" fmla="*/ 7620 w 4610100"/>
              <a:gd name="connsiteY1" fmla="*/ 1821180 h 2400300"/>
              <a:gd name="connsiteX2" fmla="*/ 15240 w 4610100"/>
              <a:gd name="connsiteY2" fmla="*/ 1790700 h 2400300"/>
              <a:gd name="connsiteX3" fmla="*/ 22860 w 4610100"/>
              <a:gd name="connsiteY3" fmla="*/ 1752600 h 2400300"/>
              <a:gd name="connsiteX4" fmla="*/ 30480 w 4610100"/>
              <a:gd name="connsiteY4" fmla="*/ 1729740 h 2400300"/>
              <a:gd name="connsiteX5" fmla="*/ 60960 w 4610100"/>
              <a:gd name="connsiteY5" fmla="*/ 1714500 h 2400300"/>
              <a:gd name="connsiteX6" fmla="*/ 106680 w 4610100"/>
              <a:gd name="connsiteY6" fmla="*/ 1744980 h 2400300"/>
              <a:gd name="connsiteX7" fmla="*/ 114300 w 4610100"/>
              <a:gd name="connsiteY7" fmla="*/ 2095500 h 2400300"/>
              <a:gd name="connsiteX8" fmla="*/ 129540 w 4610100"/>
              <a:gd name="connsiteY8" fmla="*/ 2164080 h 2400300"/>
              <a:gd name="connsiteX9" fmla="*/ 144780 w 4610100"/>
              <a:gd name="connsiteY9" fmla="*/ 2186940 h 2400300"/>
              <a:gd name="connsiteX10" fmla="*/ 167640 w 4610100"/>
              <a:gd name="connsiteY10" fmla="*/ 2171700 h 2400300"/>
              <a:gd name="connsiteX11" fmla="*/ 198120 w 4610100"/>
              <a:gd name="connsiteY11" fmla="*/ 2156460 h 2400300"/>
              <a:gd name="connsiteX12" fmla="*/ 213360 w 4610100"/>
              <a:gd name="connsiteY12" fmla="*/ 2133600 h 2400300"/>
              <a:gd name="connsiteX13" fmla="*/ 236220 w 4610100"/>
              <a:gd name="connsiteY13" fmla="*/ 2125980 h 2400300"/>
              <a:gd name="connsiteX14" fmla="*/ 259080 w 4610100"/>
              <a:gd name="connsiteY14" fmla="*/ 2110740 h 2400300"/>
              <a:gd name="connsiteX15" fmla="*/ 289560 w 4610100"/>
              <a:gd name="connsiteY15" fmla="*/ 2065020 h 2400300"/>
              <a:gd name="connsiteX16" fmla="*/ 297180 w 4610100"/>
              <a:gd name="connsiteY16" fmla="*/ 2042160 h 2400300"/>
              <a:gd name="connsiteX17" fmla="*/ 327660 w 4610100"/>
              <a:gd name="connsiteY17" fmla="*/ 1996440 h 2400300"/>
              <a:gd name="connsiteX18" fmla="*/ 358140 w 4610100"/>
              <a:gd name="connsiteY18" fmla="*/ 1958340 h 2400300"/>
              <a:gd name="connsiteX19" fmla="*/ 396240 w 4610100"/>
              <a:gd name="connsiteY19" fmla="*/ 1920240 h 2400300"/>
              <a:gd name="connsiteX20" fmla="*/ 419100 w 4610100"/>
              <a:gd name="connsiteY20" fmla="*/ 1927860 h 2400300"/>
              <a:gd name="connsiteX21" fmla="*/ 411480 w 4610100"/>
              <a:gd name="connsiteY21" fmla="*/ 2171700 h 2400300"/>
              <a:gd name="connsiteX22" fmla="*/ 419100 w 4610100"/>
              <a:gd name="connsiteY22" fmla="*/ 2255520 h 2400300"/>
              <a:gd name="connsiteX23" fmla="*/ 441960 w 4610100"/>
              <a:gd name="connsiteY23" fmla="*/ 2270760 h 2400300"/>
              <a:gd name="connsiteX24" fmla="*/ 472440 w 4610100"/>
              <a:gd name="connsiteY24" fmla="*/ 2225040 h 2400300"/>
              <a:gd name="connsiteX25" fmla="*/ 487680 w 4610100"/>
              <a:gd name="connsiteY25" fmla="*/ 2179320 h 2400300"/>
              <a:gd name="connsiteX26" fmla="*/ 495300 w 4610100"/>
              <a:gd name="connsiteY26" fmla="*/ 2156460 h 2400300"/>
              <a:gd name="connsiteX27" fmla="*/ 510540 w 4610100"/>
              <a:gd name="connsiteY27" fmla="*/ 2087880 h 2400300"/>
              <a:gd name="connsiteX28" fmla="*/ 525780 w 4610100"/>
              <a:gd name="connsiteY28" fmla="*/ 2042160 h 2400300"/>
              <a:gd name="connsiteX29" fmla="*/ 541020 w 4610100"/>
              <a:gd name="connsiteY29" fmla="*/ 1981200 h 2400300"/>
              <a:gd name="connsiteX30" fmla="*/ 548640 w 4610100"/>
              <a:gd name="connsiteY30" fmla="*/ 1927860 h 2400300"/>
              <a:gd name="connsiteX31" fmla="*/ 556260 w 4610100"/>
              <a:gd name="connsiteY31" fmla="*/ 1897380 h 2400300"/>
              <a:gd name="connsiteX32" fmla="*/ 571500 w 4610100"/>
              <a:gd name="connsiteY32" fmla="*/ 1920240 h 2400300"/>
              <a:gd name="connsiteX33" fmla="*/ 579120 w 4610100"/>
              <a:gd name="connsiteY33" fmla="*/ 1973580 h 2400300"/>
              <a:gd name="connsiteX34" fmla="*/ 586740 w 4610100"/>
              <a:gd name="connsiteY34" fmla="*/ 2004060 h 2400300"/>
              <a:gd name="connsiteX35" fmla="*/ 579120 w 4610100"/>
              <a:gd name="connsiteY35" fmla="*/ 2156460 h 2400300"/>
              <a:gd name="connsiteX36" fmla="*/ 586740 w 4610100"/>
              <a:gd name="connsiteY36" fmla="*/ 2316480 h 2400300"/>
              <a:gd name="connsiteX37" fmla="*/ 601980 w 4610100"/>
              <a:gd name="connsiteY37" fmla="*/ 2385060 h 2400300"/>
              <a:gd name="connsiteX38" fmla="*/ 624840 w 4610100"/>
              <a:gd name="connsiteY38" fmla="*/ 2400300 h 2400300"/>
              <a:gd name="connsiteX39" fmla="*/ 693420 w 4610100"/>
              <a:gd name="connsiteY39" fmla="*/ 2377440 h 2400300"/>
              <a:gd name="connsiteX40" fmla="*/ 708660 w 4610100"/>
              <a:gd name="connsiteY40" fmla="*/ 2354580 h 2400300"/>
              <a:gd name="connsiteX41" fmla="*/ 723900 w 4610100"/>
              <a:gd name="connsiteY41" fmla="*/ 2324100 h 2400300"/>
              <a:gd name="connsiteX42" fmla="*/ 731520 w 4610100"/>
              <a:gd name="connsiteY42" fmla="*/ 2301240 h 2400300"/>
              <a:gd name="connsiteX43" fmla="*/ 754380 w 4610100"/>
              <a:gd name="connsiteY43" fmla="*/ 2255520 h 2400300"/>
              <a:gd name="connsiteX44" fmla="*/ 762000 w 4610100"/>
              <a:gd name="connsiteY44" fmla="*/ 2194560 h 2400300"/>
              <a:gd name="connsiteX45" fmla="*/ 777240 w 4610100"/>
              <a:gd name="connsiteY45" fmla="*/ 2057400 h 2400300"/>
              <a:gd name="connsiteX46" fmla="*/ 784860 w 4610100"/>
              <a:gd name="connsiteY46" fmla="*/ 1981200 h 2400300"/>
              <a:gd name="connsiteX47" fmla="*/ 792480 w 4610100"/>
              <a:gd name="connsiteY47" fmla="*/ 1958340 h 2400300"/>
              <a:gd name="connsiteX48" fmla="*/ 815340 w 4610100"/>
              <a:gd name="connsiteY48" fmla="*/ 1943100 h 2400300"/>
              <a:gd name="connsiteX49" fmla="*/ 822960 w 4610100"/>
              <a:gd name="connsiteY49" fmla="*/ 1965960 h 2400300"/>
              <a:gd name="connsiteX50" fmla="*/ 845820 w 4610100"/>
              <a:gd name="connsiteY50" fmla="*/ 2072640 h 2400300"/>
              <a:gd name="connsiteX51" fmla="*/ 868680 w 4610100"/>
              <a:gd name="connsiteY51" fmla="*/ 2133600 h 2400300"/>
              <a:gd name="connsiteX52" fmla="*/ 891540 w 4610100"/>
              <a:gd name="connsiteY52" fmla="*/ 2141220 h 2400300"/>
              <a:gd name="connsiteX53" fmla="*/ 906780 w 4610100"/>
              <a:gd name="connsiteY53" fmla="*/ 2110740 h 2400300"/>
              <a:gd name="connsiteX54" fmla="*/ 937260 w 4610100"/>
              <a:gd name="connsiteY54" fmla="*/ 2065020 h 2400300"/>
              <a:gd name="connsiteX55" fmla="*/ 952500 w 4610100"/>
              <a:gd name="connsiteY55" fmla="*/ 2019300 h 2400300"/>
              <a:gd name="connsiteX56" fmla="*/ 960120 w 4610100"/>
              <a:gd name="connsiteY56" fmla="*/ 1950720 h 2400300"/>
              <a:gd name="connsiteX57" fmla="*/ 967740 w 4610100"/>
              <a:gd name="connsiteY57" fmla="*/ 1927860 h 2400300"/>
              <a:gd name="connsiteX58" fmla="*/ 975360 w 4610100"/>
              <a:gd name="connsiteY58" fmla="*/ 1805940 h 2400300"/>
              <a:gd name="connsiteX59" fmla="*/ 982980 w 4610100"/>
              <a:gd name="connsiteY59" fmla="*/ 1767840 h 2400300"/>
              <a:gd name="connsiteX60" fmla="*/ 990600 w 4610100"/>
              <a:gd name="connsiteY60" fmla="*/ 1722120 h 2400300"/>
              <a:gd name="connsiteX61" fmla="*/ 1013460 w 4610100"/>
              <a:gd name="connsiteY61" fmla="*/ 1653540 h 2400300"/>
              <a:gd name="connsiteX62" fmla="*/ 1021080 w 4610100"/>
              <a:gd name="connsiteY62" fmla="*/ 1630680 h 2400300"/>
              <a:gd name="connsiteX63" fmla="*/ 1028700 w 4610100"/>
              <a:gd name="connsiteY63" fmla="*/ 1600200 h 2400300"/>
              <a:gd name="connsiteX64" fmla="*/ 1043940 w 4610100"/>
              <a:gd name="connsiteY64" fmla="*/ 1577340 h 2400300"/>
              <a:gd name="connsiteX65" fmla="*/ 1051560 w 4610100"/>
              <a:gd name="connsiteY65" fmla="*/ 1790700 h 2400300"/>
              <a:gd name="connsiteX66" fmla="*/ 1089660 w 4610100"/>
              <a:gd name="connsiteY66" fmla="*/ 1783080 h 2400300"/>
              <a:gd name="connsiteX67" fmla="*/ 1135380 w 4610100"/>
              <a:gd name="connsiteY67" fmla="*/ 1722120 h 2400300"/>
              <a:gd name="connsiteX68" fmla="*/ 1158240 w 4610100"/>
              <a:gd name="connsiteY68" fmla="*/ 1699260 h 2400300"/>
              <a:gd name="connsiteX69" fmla="*/ 1165860 w 4610100"/>
              <a:gd name="connsiteY69" fmla="*/ 1676400 h 2400300"/>
              <a:gd name="connsiteX70" fmla="*/ 1181100 w 4610100"/>
              <a:gd name="connsiteY70" fmla="*/ 1653540 h 2400300"/>
              <a:gd name="connsiteX71" fmla="*/ 1196340 w 4610100"/>
              <a:gd name="connsiteY71" fmla="*/ 1562100 h 2400300"/>
              <a:gd name="connsiteX72" fmla="*/ 1219200 w 4610100"/>
              <a:gd name="connsiteY72" fmla="*/ 1501140 h 2400300"/>
              <a:gd name="connsiteX73" fmla="*/ 1226820 w 4610100"/>
              <a:gd name="connsiteY73" fmla="*/ 1478280 h 2400300"/>
              <a:gd name="connsiteX74" fmla="*/ 1257300 w 4610100"/>
              <a:gd name="connsiteY74" fmla="*/ 1485900 h 2400300"/>
              <a:gd name="connsiteX75" fmla="*/ 1264920 w 4610100"/>
              <a:gd name="connsiteY75" fmla="*/ 1508760 h 2400300"/>
              <a:gd name="connsiteX76" fmla="*/ 1295400 w 4610100"/>
              <a:gd name="connsiteY76" fmla="*/ 1577340 h 2400300"/>
              <a:gd name="connsiteX77" fmla="*/ 1310640 w 4610100"/>
              <a:gd name="connsiteY77" fmla="*/ 1638300 h 2400300"/>
              <a:gd name="connsiteX78" fmla="*/ 1318260 w 4610100"/>
              <a:gd name="connsiteY78" fmla="*/ 1668780 h 2400300"/>
              <a:gd name="connsiteX79" fmla="*/ 1333500 w 4610100"/>
              <a:gd name="connsiteY79" fmla="*/ 1714500 h 2400300"/>
              <a:gd name="connsiteX80" fmla="*/ 1348740 w 4610100"/>
              <a:gd name="connsiteY80" fmla="*/ 1783080 h 2400300"/>
              <a:gd name="connsiteX81" fmla="*/ 1356360 w 4610100"/>
              <a:gd name="connsiteY81" fmla="*/ 1805940 h 2400300"/>
              <a:gd name="connsiteX82" fmla="*/ 1363980 w 4610100"/>
              <a:gd name="connsiteY82" fmla="*/ 1836420 h 2400300"/>
              <a:gd name="connsiteX83" fmla="*/ 1379220 w 4610100"/>
              <a:gd name="connsiteY83" fmla="*/ 1859280 h 2400300"/>
              <a:gd name="connsiteX84" fmla="*/ 1386840 w 4610100"/>
              <a:gd name="connsiteY84" fmla="*/ 1882140 h 2400300"/>
              <a:gd name="connsiteX85" fmla="*/ 1447800 w 4610100"/>
              <a:gd name="connsiteY85" fmla="*/ 1981200 h 2400300"/>
              <a:gd name="connsiteX86" fmla="*/ 1470660 w 4610100"/>
              <a:gd name="connsiteY86" fmla="*/ 1973580 h 2400300"/>
              <a:gd name="connsiteX87" fmla="*/ 1501140 w 4610100"/>
              <a:gd name="connsiteY87" fmla="*/ 1973580 h 2400300"/>
              <a:gd name="connsiteX88" fmla="*/ 1516380 w 4610100"/>
              <a:gd name="connsiteY88" fmla="*/ 2087880 h 2400300"/>
              <a:gd name="connsiteX89" fmla="*/ 1524000 w 4610100"/>
              <a:gd name="connsiteY89" fmla="*/ 2110740 h 2400300"/>
              <a:gd name="connsiteX90" fmla="*/ 1531620 w 4610100"/>
              <a:gd name="connsiteY90" fmla="*/ 2171700 h 2400300"/>
              <a:gd name="connsiteX91" fmla="*/ 1539240 w 4610100"/>
              <a:gd name="connsiteY91" fmla="*/ 2194560 h 2400300"/>
              <a:gd name="connsiteX92" fmla="*/ 1592580 w 4610100"/>
              <a:gd name="connsiteY92" fmla="*/ 2164080 h 2400300"/>
              <a:gd name="connsiteX93" fmla="*/ 1607820 w 4610100"/>
              <a:gd name="connsiteY93" fmla="*/ 2110740 h 2400300"/>
              <a:gd name="connsiteX94" fmla="*/ 1615440 w 4610100"/>
              <a:gd name="connsiteY94" fmla="*/ 2087880 h 2400300"/>
              <a:gd name="connsiteX95" fmla="*/ 1623060 w 4610100"/>
              <a:gd name="connsiteY95" fmla="*/ 2057400 h 2400300"/>
              <a:gd name="connsiteX96" fmla="*/ 1630680 w 4610100"/>
              <a:gd name="connsiteY96" fmla="*/ 2034540 h 2400300"/>
              <a:gd name="connsiteX97" fmla="*/ 1645920 w 4610100"/>
              <a:gd name="connsiteY97" fmla="*/ 1981200 h 2400300"/>
              <a:gd name="connsiteX98" fmla="*/ 1661160 w 4610100"/>
              <a:gd name="connsiteY98" fmla="*/ 1958340 h 2400300"/>
              <a:gd name="connsiteX99" fmla="*/ 1684020 w 4610100"/>
              <a:gd name="connsiteY99" fmla="*/ 1912620 h 2400300"/>
              <a:gd name="connsiteX100" fmla="*/ 1706880 w 4610100"/>
              <a:gd name="connsiteY100" fmla="*/ 1905000 h 2400300"/>
              <a:gd name="connsiteX101" fmla="*/ 1729740 w 4610100"/>
              <a:gd name="connsiteY101" fmla="*/ 1912620 h 2400300"/>
              <a:gd name="connsiteX102" fmla="*/ 1767840 w 4610100"/>
              <a:gd name="connsiteY102" fmla="*/ 1851660 h 2400300"/>
              <a:gd name="connsiteX103" fmla="*/ 1775460 w 4610100"/>
              <a:gd name="connsiteY103" fmla="*/ 1813560 h 2400300"/>
              <a:gd name="connsiteX104" fmla="*/ 1790700 w 4610100"/>
              <a:gd name="connsiteY104" fmla="*/ 1592580 h 2400300"/>
              <a:gd name="connsiteX105" fmla="*/ 1859280 w 4610100"/>
              <a:gd name="connsiteY105" fmla="*/ 1600200 h 2400300"/>
              <a:gd name="connsiteX106" fmla="*/ 1897380 w 4610100"/>
              <a:gd name="connsiteY106" fmla="*/ 1531620 h 2400300"/>
              <a:gd name="connsiteX107" fmla="*/ 1912620 w 4610100"/>
              <a:gd name="connsiteY107" fmla="*/ 1508760 h 2400300"/>
              <a:gd name="connsiteX108" fmla="*/ 1927860 w 4610100"/>
              <a:gd name="connsiteY108" fmla="*/ 1455420 h 2400300"/>
              <a:gd name="connsiteX109" fmla="*/ 1935480 w 4610100"/>
              <a:gd name="connsiteY109" fmla="*/ 1432560 h 2400300"/>
              <a:gd name="connsiteX110" fmla="*/ 1950720 w 4610100"/>
              <a:gd name="connsiteY110" fmla="*/ 1409700 h 2400300"/>
              <a:gd name="connsiteX111" fmla="*/ 1965960 w 4610100"/>
              <a:gd name="connsiteY111" fmla="*/ 1363980 h 2400300"/>
              <a:gd name="connsiteX112" fmla="*/ 1973580 w 4610100"/>
              <a:gd name="connsiteY112" fmla="*/ 1341120 h 2400300"/>
              <a:gd name="connsiteX113" fmla="*/ 1981200 w 4610100"/>
              <a:gd name="connsiteY113" fmla="*/ 1318260 h 2400300"/>
              <a:gd name="connsiteX114" fmla="*/ 1996440 w 4610100"/>
              <a:gd name="connsiteY114" fmla="*/ 1295400 h 2400300"/>
              <a:gd name="connsiteX115" fmla="*/ 2004060 w 4610100"/>
              <a:gd name="connsiteY115" fmla="*/ 1257300 h 2400300"/>
              <a:gd name="connsiteX116" fmla="*/ 2011680 w 4610100"/>
              <a:gd name="connsiteY116" fmla="*/ 1234440 h 2400300"/>
              <a:gd name="connsiteX117" fmla="*/ 1988820 w 4610100"/>
              <a:gd name="connsiteY117" fmla="*/ 1143000 h 2400300"/>
              <a:gd name="connsiteX118" fmla="*/ 1973580 w 4610100"/>
              <a:gd name="connsiteY118" fmla="*/ 1082040 h 2400300"/>
              <a:gd name="connsiteX119" fmla="*/ 1981200 w 4610100"/>
              <a:gd name="connsiteY119" fmla="*/ 1028700 h 2400300"/>
              <a:gd name="connsiteX120" fmla="*/ 1988820 w 4610100"/>
              <a:gd name="connsiteY120" fmla="*/ 1005840 h 2400300"/>
              <a:gd name="connsiteX121" fmla="*/ 2011680 w 4610100"/>
              <a:gd name="connsiteY121" fmla="*/ 990600 h 2400300"/>
              <a:gd name="connsiteX122" fmla="*/ 2019300 w 4610100"/>
              <a:gd name="connsiteY122" fmla="*/ 967740 h 2400300"/>
              <a:gd name="connsiteX123" fmla="*/ 2065020 w 4610100"/>
              <a:gd name="connsiteY123" fmla="*/ 952500 h 2400300"/>
              <a:gd name="connsiteX124" fmla="*/ 2087880 w 4610100"/>
              <a:gd name="connsiteY124" fmla="*/ 967740 h 2400300"/>
              <a:gd name="connsiteX125" fmla="*/ 2103120 w 4610100"/>
              <a:gd name="connsiteY125" fmla="*/ 1013460 h 2400300"/>
              <a:gd name="connsiteX126" fmla="*/ 2110740 w 4610100"/>
              <a:gd name="connsiteY126" fmla="*/ 1036320 h 2400300"/>
              <a:gd name="connsiteX127" fmla="*/ 2118360 w 4610100"/>
              <a:gd name="connsiteY127" fmla="*/ 1059180 h 2400300"/>
              <a:gd name="connsiteX128" fmla="*/ 2141220 w 4610100"/>
              <a:gd name="connsiteY128" fmla="*/ 1066800 h 2400300"/>
              <a:gd name="connsiteX129" fmla="*/ 2186940 w 4610100"/>
              <a:gd name="connsiteY129" fmla="*/ 1059180 h 2400300"/>
              <a:gd name="connsiteX130" fmla="*/ 2209800 w 4610100"/>
              <a:gd name="connsiteY130" fmla="*/ 1051560 h 2400300"/>
              <a:gd name="connsiteX131" fmla="*/ 2217420 w 4610100"/>
              <a:gd name="connsiteY131" fmla="*/ 1074420 h 2400300"/>
              <a:gd name="connsiteX132" fmla="*/ 2225040 w 4610100"/>
              <a:gd name="connsiteY132" fmla="*/ 1371600 h 2400300"/>
              <a:gd name="connsiteX133" fmla="*/ 2263140 w 4610100"/>
              <a:gd name="connsiteY133" fmla="*/ 1440180 h 2400300"/>
              <a:gd name="connsiteX134" fmla="*/ 2286000 w 4610100"/>
              <a:gd name="connsiteY134" fmla="*/ 1455420 h 2400300"/>
              <a:gd name="connsiteX135" fmla="*/ 2324100 w 4610100"/>
              <a:gd name="connsiteY135" fmla="*/ 1524000 h 2400300"/>
              <a:gd name="connsiteX136" fmla="*/ 2331720 w 4610100"/>
              <a:gd name="connsiteY136" fmla="*/ 1684020 h 2400300"/>
              <a:gd name="connsiteX137" fmla="*/ 2339340 w 4610100"/>
              <a:gd name="connsiteY137" fmla="*/ 1714500 h 2400300"/>
              <a:gd name="connsiteX138" fmla="*/ 2346960 w 4610100"/>
              <a:gd name="connsiteY138" fmla="*/ 1752600 h 2400300"/>
              <a:gd name="connsiteX139" fmla="*/ 2369820 w 4610100"/>
              <a:gd name="connsiteY139" fmla="*/ 1828800 h 2400300"/>
              <a:gd name="connsiteX140" fmla="*/ 2377440 w 4610100"/>
              <a:gd name="connsiteY140" fmla="*/ 1851660 h 2400300"/>
              <a:gd name="connsiteX141" fmla="*/ 2438400 w 4610100"/>
              <a:gd name="connsiteY141" fmla="*/ 1920240 h 2400300"/>
              <a:gd name="connsiteX142" fmla="*/ 2461260 w 4610100"/>
              <a:gd name="connsiteY142" fmla="*/ 1927860 h 2400300"/>
              <a:gd name="connsiteX143" fmla="*/ 2514600 w 4610100"/>
              <a:gd name="connsiteY143" fmla="*/ 1905000 h 2400300"/>
              <a:gd name="connsiteX144" fmla="*/ 2522220 w 4610100"/>
              <a:gd name="connsiteY144" fmla="*/ 1851660 h 2400300"/>
              <a:gd name="connsiteX145" fmla="*/ 2529840 w 4610100"/>
              <a:gd name="connsiteY145" fmla="*/ 1905000 h 2400300"/>
              <a:gd name="connsiteX146" fmla="*/ 2537460 w 4610100"/>
              <a:gd name="connsiteY146" fmla="*/ 1927860 h 2400300"/>
              <a:gd name="connsiteX147" fmla="*/ 2560320 w 4610100"/>
              <a:gd name="connsiteY147" fmla="*/ 1935480 h 2400300"/>
              <a:gd name="connsiteX148" fmla="*/ 2606040 w 4610100"/>
              <a:gd name="connsiteY148" fmla="*/ 1958340 h 2400300"/>
              <a:gd name="connsiteX149" fmla="*/ 2667000 w 4610100"/>
              <a:gd name="connsiteY149" fmla="*/ 1950720 h 2400300"/>
              <a:gd name="connsiteX150" fmla="*/ 2674620 w 4610100"/>
              <a:gd name="connsiteY150" fmla="*/ 1927860 h 2400300"/>
              <a:gd name="connsiteX151" fmla="*/ 2682240 w 4610100"/>
              <a:gd name="connsiteY151" fmla="*/ 1661160 h 2400300"/>
              <a:gd name="connsiteX152" fmla="*/ 2697480 w 4610100"/>
              <a:gd name="connsiteY152" fmla="*/ 1600200 h 2400300"/>
              <a:gd name="connsiteX153" fmla="*/ 2720340 w 4610100"/>
              <a:gd name="connsiteY153" fmla="*/ 1554480 h 2400300"/>
              <a:gd name="connsiteX154" fmla="*/ 2727960 w 4610100"/>
              <a:gd name="connsiteY154" fmla="*/ 1524000 h 2400300"/>
              <a:gd name="connsiteX155" fmla="*/ 2735580 w 4610100"/>
              <a:gd name="connsiteY155" fmla="*/ 1501140 h 2400300"/>
              <a:gd name="connsiteX156" fmla="*/ 2743200 w 4610100"/>
              <a:gd name="connsiteY156" fmla="*/ 1470660 h 2400300"/>
              <a:gd name="connsiteX157" fmla="*/ 2750820 w 4610100"/>
              <a:gd name="connsiteY157" fmla="*/ 1447800 h 2400300"/>
              <a:gd name="connsiteX158" fmla="*/ 2766060 w 4610100"/>
              <a:gd name="connsiteY158" fmla="*/ 1394460 h 2400300"/>
              <a:gd name="connsiteX159" fmla="*/ 2758440 w 4610100"/>
              <a:gd name="connsiteY159" fmla="*/ 1249680 h 2400300"/>
              <a:gd name="connsiteX160" fmla="*/ 2766060 w 4610100"/>
              <a:gd name="connsiteY160" fmla="*/ 1188720 h 2400300"/>
              <a:gd name="connsiteX161" fmla="*/ 2796540 w 4610100"/>
              <a:gd name="connsiteY161" fmla="*/ 1181100 h 2400300"/>
              <a:gd name="connsiteX162" fmla="*/ 2811780 w 4610100"/>
              <a:gd name="connsiteY162" fmla="*/ 1135380 h 2400300"/>
              <a:gd name="connsiteX163" fmla="*/ 2819400 w 4610100"/>
              <a:gd name="connsiteY163" fmla="*/ 1051560 h 2400300"/>
              <a:gd name="connsiteX164" fmla="*/ 2834640 w 4610100"/>
              <a:gd name="connsiteY164" fmla="*/ 998220 h 2400300"/>
              <a:gd name="connsiteX165" fmla="*/ 2827020 w 4610100"/>
              <a:gd name="connsiteY165" fmla="*/ 868680 h 2400300"/>
              <a:gd name="connsiteX166" fmla="*/ 2834640 w 4610100"/>
              <a:gd name="connsiteY166" fmla="*/ 899160 h 2400300"/>
              <a:gd name="connsiteX167" fmla="*/ 2842260 w 4610100"/>
              <a:gd name="connsiteY167" fmla="*/ 937260 h 2400300"/>
              <a:gd name="connsiteX168" fmla="*/ 2857500 w 4610100"/>
              <a:gd name="connsiteY168" fmla="*/ 914400 h 2400300"/>
              <a:gd name="connsiteX169" fmla="*/ 2849880 w 4610100"/>
              <a:gd name="connsiteY169" fmla="*/ 822960 h 2400300"/>
              <a:gd name="connsiteX170" fmla="*/ 2827020 w 4610100"/>
              <a:gd name="connsiteY170" fmla="*/ 777240 h 2400300"/>
              <a:gd name="connsiteX171" fmla="*/ 2819400 w 4610100"/>
              <a:gd name="connsiteY171" fmla="*/ 754380 h 2400300"/>
              <a:gd name="connsiteX172" fmla="*/ 2804160 w 4610100"/>
              <a:gd name="connsiteY172" fmla="*/ 731520 h 2400300"/>
              <a:gd name="connsiteX173" fmla="*/ 2781300 w 4610100"/>
              <a:gd name="connsiteY173" fmla="*/ 678180 h 2400300"/>
              <a:gd name="connsiteX174" fmla="*/ 2766060 w 4610100"/>
              <a:gd name="connsiteY174" fmla="*/ 655320 h 2400300"/>
              <a:gd name="connsiteX175" fmla="*/ 2758440 w 4610100"/>
              <a:gd name="connsiteY175" fmla="*/ 632460 h 2400300"/>
              <a:gd name="connsiteX176" fmla="*/ 2781300 w 4610100"/>
              <a:gd name="connsiteY176" fmla="*/ 655320 h 2400300"/>
              <a:gd name="connsiteX177" fmla="*/ 2819400 w 4610100"/>
              <a:gd name="connsiteY177" fmla="*/ 723900 h 2400300"/>
              <a:gd name="connsiteX178" fmla="*/ 2834640 w 4610100"/>
              <a:gd name="connsiteY178" fmla="*/ 693420 h 2400300"/>
              <a:gd name="connsiteX179" fmla="*/ 2804160 w 4610100"/>
              <a:gd name="connsiteY179" fmla="*/ 624840 h 2400300"/>
              <a:gd name="connsiteX180" fmla="*/ 2788920 w 4610100"/>
              <a:gd name="connsiteY180" fmla="*/ 594360 h 2400300"/>
              <a:gd name="connsiteX181" fmla="*/ 2773680 w 4610100"/>
              <a:gd name="connsiteY181" fmla="*/ 548640 h 2400300"/>
              <a:gd name="connsiteX182" fmla="*/ 2750820 w 4610100"/>
              <a:gd name="connsiteY182" fmla="*/ 487680 h 2400300"/>
              <a:gd name="connsiteX183" fmla="*/ 2758440 w 4610100"/>
              <a:gd name="connsiteY183" fmla="*/ 434340 h 2400300"/>
              <a:gd name="connsiteX184" fmla="*/ 2788920 w 4610100"/>
              <a:gd name="connsiteY184" fmla="*/ 426720 h 2400300"/>
              <a:gd name="connsiteX185" fmla="*/ 2834640 w 4610100"/>
              <a:gd name="connsiteY185" fmla="*/ 434340 h 2400300"/>
              <a:gd name="connsiteX186" fmla="*/ 2918460 w 4610100"/>
              <a:gd name="connsiteY186" fmla="*/ 449580 h 2400300"/>
              <a:gd name="connsiteX187" fmla="*/ 3009900 w 4610100"/>
              <a:gd name="connsiteY187" fmla="*/ 434340 h 2400300"/>
              <a:gd name="connsiteX188" fmla="*/ 3025140 w 4610100"/>
              <a:gd name="connsiteY188" fmla="*/ 411480 h 2400300"/>
              <a:gd name="connsiteX189" fmla="*/ 3048000 w 4610100"/>
              <a:gd name="connsiteY189" fmla="*/ 434340 h 2400300"/>
              <a:gd name="connsiteX190" fmla="*/ 3055620 w 4610100"/>
              <a:gd name="connsiteY190" fmla="*/ 533400 h 2400300"/>
              <a:gd name="connsiteX191" fmla="*/ 3063240 w 4610100"/>
              <a:gd name="connsiteY191" fmla="*/ 556260 h 2400300"/>
              <a:gd name="connsiteX192" fmla="*/ 3070860 w 4610100"/>
              <a:gd name="connsiteY192" fmla="*/ 601980 h 2400300"/>
              <a:gd name="connsiteX193" fmla="*/ 3078480 w 4610100"/>
              <a:gd name="connsiteY193" fmla="*/ 632460 h 2400300"/>
              <a:gd name="connsiteX194" fmla="*/ 3086100 w 4610100"/>
              <a:gd name="connsiteY194" fmla="*/ 975360 h 2400300"/>
              <a:gd name="connsiteX195" fmla="*/ 3101340 w 4610100"/>
              <a:gd name="connsiteY195" fmla="*/ 1021080 h 2400300"/>
              <a:gd name="connsiteX196" fmla="*/ 3108960 w 4610100"/>
              <a:gd name="connsiteY196" fmla="*/ 1043940 h 2400300"/>
              <a:gd name="connsiteX197" fmla="*/ 3124200 w 4610100"/>
              <a:gd name="connsiteY197" fmla="*/ 1089660 h 2400300"/>
              <a:gd name="connsiteX198" fmla="*/ 3147060 w 4610100"/>
              <a:gd name="connsiteY198" fmla="*/ 1181100 h 2400300"/>
              <a:gd name="connsiteX199" fmla="*/ 3154680 w 4610100"/>
              <a:gd name="connsiteY199" fmla="*/ 1211580 h 2400300"/>
              <a:gd name="connsiteX200" fmla="*/ 3200400 w 4610100"/>
              <a:gd name="connsiteY200" fmla="*/ 1242060 h 2400300"/>
              <a:gd name="connsiteX201" fmla="*/ 3215640 w 4610100"/>
              <a:gd name="connsiteY201" fmla="*/ 1303020 h 2400300"/>
              <a:gd name="connsiteX202" fmla="*/ 3223260 w 4610100"/>
              <a:gd name="connsiteY202" fmla="*/ 1386840 h 2400300"/>
              <a:gd name="connsiteX203" fmla="*/ 3253740 w 4610100"/>
              <a:gd name="connsiteY203" fmla="*/ 1455420 h 2400300"/>
              <a:gd name="connsiteX204" fmla="*/ 3268980 w 4610100"/>
              <a:gd name="connsiteY204" fmla="*/ 1516380 h 2400300"/>
              <a:gd name="connsiteX205" fmla="*/ 3276600 w 4610100"/>
              <a:gd name="connsiteY205" fmla="*/ 1539240 h 2400300"/>
              <a:gd name="connsiteX206" fmla="*/ 3284220 w 4610100"/>
              <a:gd name="connsiteY206" fmla="*/ 1569720 h 2400300"/>
              <a:gd name="connsiteX207" fmla="*/ 3291840 w 4610100"/>
              <a:gd name="connsiteY207" fmla="*/ 1645920 h 2400300"/>
              <a:gd name="connsiteX208" fmla="*/ 3299460 w 4610100"/>
              <a:gd name="connsiteY208" fmla="*/ 1699260 h 2400300"/>
              <a:gd name="connsiteX209" fmla="*/ 3398520 w 4610100"/>
              <a:gd name="connsiteY209" fmla="*/ 1706880 h 2400300"/>
              <a:gd name="connsiteX210" fmla="*/ 3383280 w 4610100"/>
              <a:gd name="connsiteY210" fmla="*/ 1828800 h 2400300"/>
              <a:gd name="connsiteX211" fmla="*/ 3337560 w 4610100"/>
              <a:gd name="connsiteY211" fmla="*/ 1897380 h 2400300"/>
              <a:gd name="connsiteX212" fmla="*/ 3322320 w 4610100"/>
              <a:gd name="connsiteY212" fmla="*/ 1920240 h 2400300"/>
              <a:gd name="connsiteX213" fmla="*/ 3329940 w 4610100"/>
              <a:gd name="connsiteY213" fmla="*/ 1996440 h 2400300"/>
              <a:gd name="connsiteX214" fmla="*/ 3360420 w 4610100"/>
              <a:gd name="connsiteY214" fmla="*/ 2011680 h 2400300"/>
              <a:gd name="connsiteX215" fmla="*/ 3429000 w 4610100"/>
              <a:gd name="connsiteY215" fmla="*/ 2019300 h 2400300"/>
              <a:gd name="connsiteX216" fmla="*/ 3429000 w 4610100"/>
              <a:gd name="connsiteY216" fmla="*/ 2171700 h 2400300"/>
              <a:gd name="connsiteX217" fmla="*/ 3451860 w 4610100"/>
              <a:gd name="connsiteY217" fmla="*/ 2179320 h 2400300"/>
              <a:gd name="connsiteX218" fmla="*/ 3482340 w 4610100"/>
              <a:gd name="connsiteY218" fmla="*/ 2156460 h 2400300"/>
              <a:gd name="connsiteX219" fmla="*/ 3505200 w 4610100"/>
              <a:gd name="connsiteY219" fmla="*/ 2103120 h 2400300"/>
              <a:gd name="connsiteX220" fmla="*/ 3520440 w 4610100"/>
              <a:gd name="connsiteY220" fmla="*/ 2080260 h 2400300"/>
              <a:gd name="connsiteX221" fmla="*/ 3528060 w 4610100"/>
              <a:gd name="connsiteY221" fmla="*/ 2049780 h 2400300"/>
              <a:gd name="connsiteX222" fmla="*/ 3535680 w 4610100"/>
              <a:gd name="connsiteY222" fmla="*/ 2026920 h 2400300"/>
              <a:gd name="connsiteX223" fmla="*/ 3528060 w 4610100"/>
              <a:gd name="connsiteY223" fmla="*/ 1973580 h 2400300"/>
              <a:gd name="connsiteX224" fmla="*/ 3505200 w 4610100"/>
              <a:gd name="connsiteY224" fmla="*/ 1912620 h 2400300"/>
              <a:gd name="connsiteX225" fmla="*/ 3489960 w 4610100"/>
              <a:gd name="connsiteY225" fmla="*/ 1889760 h 2400300"/>
              <a:gd name="connsiteX226" fmla="*/ 3474720 w 4610100"/>
              <a:gd name="connsiteY226" fmla="*/ 1844040 h 2400300"/>
              <a:gd name="connsiteX227" fmla="*/ 3482340 w 4610100"/>
              <a:gd name="connsiteY227" fmla="*/ 1790700 h 2400300"/>
              <a:gd name="connsiteX228" fmla="*/ 3535680 w 4610100"/>
              <a:gd name="connsiteY228" fmla="*/ 1722120 h 2400300"/>
              <a:gd name="connsiteX229" fmla="*/ 3573780 w 4610100"/>
              <a:gd name="connsiteY229" fmla="*/ 1676400 h 2400300"/>
              <a:gd name="connsiteX230" fmla="*/ 3581400 w 4610100"/>
              <a:gd name="connsiteY230" fmla="*/ 1653540 h 2400300"/>
              <a:gd name="connsiteX231" fmla="*/ 3596640 w 4610100"/>
              <a:gd name="connsiteY231" fmla="*/ 1630680 h 2400300"/>
              <a:gd name="connsiteX232" fmla="*/ 3604260 w 4610100"/>
              <a:gd name="connsiteY232" fmla="*/ 1409700 h 2400300"/>
              <a:gd name="connsiteX233" fmla="*/ 3619500 w 4610100"/>
              <a:gd name="connsiteY233" fmla="*/ 1295400 h 2400300"/>
              <a:gd name="connsiteX234" fmla="*/ 3627120 w 4610100"/>
              <a:gd name="connsiteY234" fmla="*/ 1272540 h 2400300"/>
              <a:gd name="connsiteX235" fmla="*/ 3642360 w 4610100"/>
              <a:gd name="connsiteY235" fmla="*/ 1181100 h 2400300"/>
              <a:gd name="connsiteX236" fmla="*/ 3649980 w 4610100"/>
              <a:gd name="connsiteY236" fmla="*/ 1158240 h 2400300"/>
              <a:gd name="connsiteX237" fmla="*/ 3665220 w 4610100"/>
              <a:gd name="connsiteY237" fmla="*/ 1135380 h 2400300"/>
              <a:gd name="connsiteX238" fmla="*/ 3672840 w 4610100"/>
              <a:gd name="connsiteY238" fmla="*/ 1112520 h 2400300"/>
              <a:gd name="connsiteX239" fmla="*/ 3695700 w 4610100"/>
              <a:gd name="connsiteY239" fmla="*/ 1059180 h 2400300"/>
              <a:gd name="connsiteX240" fmla="*/ 3688080 w 4610100"/>
              <a:gd name="connsiteY240" fmla="*/ 960120 h 2400300"/>
              <a:gd name="connsiteX241" fmla="*/ 3672840 w 4610100"/>
              <a:gd name="connsiteY241" fmla="*/ 914400 h 2400300"/>
              <a:gd name="connsiteX242" fmla="*/ 3672840 w 4610100"/>
              <a:gd name="connsiteY242" fmla="*/ 739140 h 2400300"/>
              <a:gd name="connsiteX243" fmla="*/ 3695700 w 4610100"/>
              <a:gd name="connsiteY243" fmla="*/ 792480 h 2400300"/>
              <a:gd name="connsiteX244" fmla="*/ 3703320 w 4610100"/>
              <a:gd name="connsiteY244" fmla="*/ 830580 h 2400300"/>
              <a:gd name="connsiteX245" fmla="*/ 3726180 w 4610100"/>
              <a:gd name="connsiteY245" fmla="*/ 822960 h 2400300"/>
              <a:gd name="connsiteX246" fmla="*/ 3733800 w 4610100"/>
              <a:gd name="connsiteY246" fmla="*/ 792480 h 2400300"/>
              <a:gd name="connsiteX247" fmla="*/ 3779520 w 4610100"/>
              <a:gd name="connsiteY247" fmla="*/ 739140 h 2400300"/>
              <a:gd name="connsiteX248" fmla="*/ 3771900 w 4610100"/>
              <a:gd name="connsiteY248" fmla="*/ 662940 h 2400300"/>
              <a:gd name="connsiteX249" fmla="*/ 3787140 w 4610100"/>
              <a:gd name="connsiteY249" fmla="*/ 403860 h 2400300"/>
              <a:gd name="connsiteX250" fmla="*/ 3794760 w 4610100"/>
              <a:gd name="connsiteY250" fmla="*/ 373380 h 2400300"/>
              <a:gd name="connsiteX251" fmla="*/ 3802380 w 4610100"/>
              <a:gd name="connsiteY251" fmla="*/ 335280 h 2400300"/>
              <a:gd name="connsiteX252" fmla="*/ 3817620 w 4610100"/>
              <a:gd name="connsiteY252" fmla="*/ 251460 h 2400300"/>
              <a:gd name="connsiteX253" fmla="*/ 3832860 w 4610100"/>
              <a:gd name="connsiteY253" fmla="*/ 121920 h 2400300"/>
              <a:gd name="connsiteX254" fmla="*/ 3848100 w 4610100"/>
              <a:gd name="connsiteY254" fmla="*/ 91440 h 2400300"/>
              <a:gd name="connsiteX255" fmla="*/ 3916680 w 4610100"/>
              <a:gd name="connsiteY255" fmla="*/ 7620 h 2400300"/>
              <a:gd name="connsiteX256" fmla="*/ 3939540 w 4610100"/>
              <a:gd name="connsiteY256" fmla="*/ 0 h 2400300"/>
              <a:gd name="connsiteX257" fmla="*/ 3962400 w 4610100"/>
              <a:gd name="connsiteY257" fmla="*/ 7620 h 2400300"/>
              <a:gd name="connsiteX258" fmla="*/ 3985260 w 4610100"/>
              <a:gd name="connsiteY258" fmla="*/ 83820 h 2400300"/>
              <a:gd name="connsiteX259" fmla="*/ 3992880 w 4610100"/>
              <a:gd name="connsiteY259" fmla="*/ 419100 h 2400300"/>
              <a:gd name="connsiteX260" fmla="*/ 4008120 w 4610100"/>
              <a:gd name="connsiteY260" fmla="*/ 472440 h 2400300"/>
              <a:gd name="connsiteX261" fmla="*/ 4053840 w 4610100"/>
              <a:gd name="connsiteY261" fmla="*/ 495300 h 2400300"/>
              <a:gd name="connsiteX262" fmla="*/ 4061460 w 4610100"/>
              <a:gd name="connsiteY262" fmla="*/ 518160 h 2400300"/>
              <a:gd name="connsiteX263" fmla="*/ 4061460 w 4610100"/>
              <a:gd name="connsiteY263" fmla="*/ 647700 h 2400300"/>
              <a:gd name="connsiteX264" fmla="*/ 4076700 w 4610100"/>
              <a:gd name="connsiteY264" fmla="*/ 670560 h 2400300"/>
              <a:gd name="connsiteX265" fmla="*/ 4130040 w 4610100"/>
              <a:gd name="connsiteY265" fmla="*/ 693420 h 2400300"/>
              <a:gd name="connsiteX266" fmla="*/ 4145280 w 4610100"/>
              <a:gd name="connsiteY266" fmla="*/ 716280 h 2400300"/>
              <a:gd name="connsiteX267" fmla="*/ 4168140 w 4610100"/>
              <a:gd name="connsiteY267" fmla="*/ 723900 h 2400300"/>
              <a:gd name="connsiteX268" fmla="*/ 4191000 w 4610100"/>
              <a:gd name="connsiteY268" fmla="*/ 739140 h 2400300"/>
              <a:gd name="connsiteX269" fmla="*/ 4183380 w 4610100"/>
              <a:gd name="connsiteY269" fmla="*/ 792480 h 2400300"/>
              <a:gd name="connsiteX270" fmla="*/ 4137660 w 4610100"/>
              <a:gd name="connsiteY270" fmla="*/ 838200 h 2400300"/>
              <a:gd name="connsiteX271" fmla="*/ 4107180 w 4610100"/>
              <a:gd name="connsiteY271" fmla="*/ 883920 h 2400300"/>
              <a:gd name="connsiteX272" fmla="*/ 4069080 w 4610100"/>
              <a:gd name="connsiteY272" fmla="*/ 960120 h 2400300"/>
              <a:gd name="connsiteX273" fmla="*/ 4076700 w 4610100"/>
              <a:gd name="connsiteY273" fmla="*/ 990600 h 2400300"/>
              <a:gd name="connsiteX274" fmla="*/ 4084320 w 4610100"/>
              <a:gd name="connsiteY274" fmla="*/ 1013460 h 2400300"/>
              <a:gd name="connsiteX275" fmla="*/ 4091940 w 4610100"/>
              <a:gd name="connsiteY275" fmla="*/ 1051560 h 2400300"/>
              <a:gd name="connsiteX276" fmla="*/ 4122420 w 4610100"/>
              <a:gd name="connsiteY276" fmla="*/ 1097280 h 2400300"/>
              <a:gd name="connsiteX277" fmla="*/ 4137660 w 4610100"/>
              <a:gd name="connsiteY277" fmla="*/ 1120140 h 2400300"/>
              <a:gd name="connsiteX278" fmla="*/ 4152900 w 4610100"/>
              <a:gd name="connsiteY278" fmla="*/ 1143000 h 2400300"/>
              <a:gd name="connsiteX279" fmla="*/ 4145280 w 4610100"/>
              <a:gd name="connsiteY279" fmla="*/ 1226820 h 2400300"/>
              <a:gd name="connsiteX280" fmla="*/ 4130040 w 4610100"/>
              <a:gd name="connsiteY280" fmla="*/ 1249680 h 2400300"/>
              <a:gd name="connsiteX281" fmla="*/ 4160520 w 4610100"/>
              <a:gd name="connsiteY281" fmla="*/ 1318260 h 2400300"/>
              <a:gd name="connsiteX282" fmla="*/ 4191000 w 4610100"/>
              <a:gd name="connsiteY282" fmla="*/ 1333500 h 2400300"/>
              <a:gd name="connsiteX283" fmla="*/ 4206240 w 4610100"/>
              <a:gd name="connsiteY283" fmla="*/ 1386840 h 2400300"/>
              <a:gd name="connsiteX284" fmla="*/ 4198620 w 4610100"/>
              <a:gd name="connsiteY284" fmla="*/ 1440180 h 2400300"/>
              <a:gd name="connsiteX285" fmla="*/ 4183380 w 4610100"/>
              <a:gd name="connsiteY285" fmla="*/ 1493520 h 2400300"/>
              <a:gd name="connsiteX286" fmla="*/ 4168140 w 4610100"/>
              <a:gd name="connsiteY286" fmla="*/ 1524000 h 2400300"/>
              <a:gd name="connsiteX287" fmla="*/ 4152900 w 4610100"/>
              <a:gd name="connsiteY287" fmla="*/ 1569720 h 2400300"/>
              <a:gd name="connsiteX288" fmla="*/ 4160520 w 4610100"/>
              <a:gd name="connsiteY288" fmla="*/ 1607820 h 2400300"/>
              <a:gd name="connsiteX289" fmla="*/ 4183380 w 4610100"/>
              <a:gd name="connsiteY289" fmla="*/ 1623060 h 2400300"/>
              <a:gd name="connsiteX290" fmla="*/ 4191000 w 4610100"/>
              <a:gd name="connsiteY290" fmla="*/ 1645920 h 2400300"/>
              <a:gd name="connsiteX291" fmla="*/ 4236720 w 4610100"/>
              <a:gd name="connsiteY291" fmla="*/ 1676400 h 2400300"/>
              <a:gd name="connsiteX292" fmla="*/ 4290060 w 4610100"/>
              <a:gd name="connsiteY292" fmla="*/ 1714500 h 2400300"/>
              <a:gd name="connsiteX293" fmla="*/ 4282440 w 4610100"/>
              <a:gd name="connsiteY293" fmla="*/ 1783080 h 2400300"/>
              <a:gd name="connsiteX294" fmla="*/ 4259580 w 4610100"/>
              <a:gd name="connsiteY294" fmla="*/ 1805940 h 2400300"/>
              <a:gd name="connsiteX295" fmla="*/ 4244340 w 4610100"/>
              <a:gd name="connsiteY295" fmla="*/ 1851660 h 2400300"/>
              <a:gd name="connsiteX296" fmla="*/ 4259580 w 4610100"/>
              <a:gd name="connsiteY296" fmla="*/ 1905000 h 2400300"/>
              <a:gd name="connsiteX297" fmla="*/ 4267200 w 4610100"/>
              <a:gd name="connsiteY297" fmla="*/ 1927860 h 2400300"/>
              <a:gd name="connsiteX298" fmla="*/ 4335780 w 4610100"/>
              <a:gd name="connsiteY298" fmla="*/ 1965960 h 2400300"/>
              <a:gd name="connsiteX299" fmla="*/ 4373880 w 4610100"/>
              <a:gd name="connsiteY299" fmla="*/ 1973580 h 2400300"/>
              <a:gd name="connsiteX300" fmla="*/ 4373880 w 4610100"/>
              <a:gd name="connsiteY300" fmla="*/ 2339340 h 2400300"/>
              <a:gd name="connsiteX301" fmla="*/ 4396740 w 4610100"/>
              <a:gd name="connsiteY301" fmla="*/ 2331720 h 2400300"/>
              <a:gd name="connsiteX302" fmla="*/ 4419600 w 4610100"/>
              <a:gd name="connsiteY302" fmla="*/ 2316480 h 2400300"/>
              <a:gd name="connsiteX303" fmla="*/ 4465320 w 4610100"/>
              <a:gd name="connsiteY303" fmla="*/ 2263140 h 2400300"/>
              <a:gd name="connsiteX304" fmla="*/ 4480560 w 4610100"/>
              <a:gd name="connsiteY304" fmla="*/ 2240280 h 2400300"/>
              <a:gd name="connsiteX305" fmla="*/ 4488180 w 4610100"/>
              <a:gd name="connsiteY305" fmla="*/ 2217420 h 2400300"/>
              <a:gd name="connsiteX306" fmla="*/ 4488180 w 4610100"/>
              <a:gd name="connsiteY306" fmla="*/ 1676400 h 2400300"/>
              <a:gd name="connsiteX307" fmla="*/ 4503420 w 4610100"/>
              <a:gd name="connsiteY307" fmla="*/ 1623060 h 2400300"/>
              <a:gd name="connsiteX308" fmla="*/ 4511040 w 4610100"/>
              <a:gd name="connsiteY308" fmla="*/ 1592580 h 2400300"/>
              <a:gd name="connsiteX309" fmla="*/ 4526280 w 4610100"/>
              <a:gd name="connsiteY309" fmla="*/ 1546860 h 2400300"/>
              <a:gd name="connsiteX310" fmla="*/ 4549140 w 4610100"/>
              <a:gd name="connsiteY310" fmla="*/ 1440180 h 2400300"/>
              <a:gd name="connsiteX311" fmla="*/ 4564380 w 4610100"/>
              <a:gd name="connsiteY311" fmla="*/ 1379220 h 2400300"/>
              <a:gd name="connsiteX312" fmla="*/ 4556760 w 4610100"/>
              <a:gd name="connsiteY312" fmla="*/ 1242060 h 2400300"/>
              <a:gd name="connsiteX313" fmla="*/ 4541520 w 4610100"/>
              <a:gd name="connsiteY313" fmla="*/ 1196340 h 2400300"/>
              <a:gd name="connsiteX314" fmla="*/ 4533900 w 4610100"/>
              <a:gd name="connsiteY314" fmla="*/ 1173480 h 2400300"/>
              <a:gd name="connsiteX315" fmla="*/ 4549140 w 4610100"/>
              <a:gd name="connsiteY315" fmla="*/ 1036320 h 2400300"/>
              <a:gd name="connsiteX316" fmla="*/ 4564380 w 4610100"/>
              <a:gd name="connsiteY316" fmla="*/ 1013460 h 2400300"/>
              <a:gd name="connsiteX317" fmla="*/ 4579620 w 4610100"/>
              <a:gd name="connsiteY317" fmla="*/ 967740 h 2400300"/>
              <a:gd name="connsiteX318" fmla="*/ 4572000 w 4610100"/>
              <a:gd name="connsiteY318" fmla="*/ 830580 h 2400300"/>
              <a:gd name="connsiteX319" fmla="*/ 4610100 w 4610100"/>
              <a:gd name="connsiteY319" fmla="*/ 792480 h 2400300"/>
              <a:gd name="connsiteX320" fmla="*/ 4610100 w 4610100"/>
              <a:gd name="connsiteY320" fmla="*/ 78486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</a:cxnLst>
            <a:rect l="l" t="t" r="r" b="b"/>
            <a:pathLst>
              <a:path w="4610100" h="2400300">
                <a:moveTo>
                  <a:pt x="0" y="1912620"/>
                </a:moveTo>
                <a:cubicBezTo>
                  <a:pt x="2540" y="1882140"/>
                  <a:pt x="3826" y="1851529"/>
                  <a:pt x="7620" y="1821180"/>
                </a:cubicBezTo>
                <a:cubicBezTo>
                  <a:pt x="8919" y="1810788"/>
                  <a:pt x="12968" y="1800923"/>
                  <a:pt x="15240" y="1790700"/>
                </a:cubicBezTo>
                <a:cubicBezTo>
                  <a:pt x="18050" y="1778057"/>
                  <a:pt x="19719" y="1765165"/>
                  <a:pt x="22860" y="1752600"/>
                </a:cubicBezTo>
                <a:cubicBezTo>
                  <a:pt x="24808" y="1744808"/>
                  <a:pt x="24800" y="1735420"/>
                  <a:pt x="30480" y="1729740"/>
                </a:cubicBezTo>
                <a:cubicBezTo>
                  <a:pt x="38512" y="1721708"/>
                  <a:pt x="50800" y="1719580"/>
                  <a:pt x="60960" y="1714500"/>
                </a:cubicBezTo>
                <a:cubicBezTo>
                  <a:pt x="90222" y="1720352"/>
                  <a:pt x="105330" y="1711906"/>
                  <a:pt x="106680" y="1744980"/>
                </a:cubicBezTo>
                <a:cubicBezTo>
                  <a:pt x="111446" y="1861750"/>
                  <a:pt x="109808" y="1978719"/>
                  <a:pt x="114300" y="2095500"/>
                </a:cubicBezTo>
                <a:cubicBezTo>
                  <a:pt x="114788" y="2108182"/>
                  <a:pt x="121429" y="2147857"/>
                  <a:pt x="129540" y="2164080"/>
                </a:cubicBezTo>
                <a:cubicBezTo>
                  <a:pt x="133636" y="2172271"/>
                  <a:pt x="139700" y="2179320"/>
                  <a:pt x="144780" y="2186940"/>
                </a:cubicBezTo>
                <a:cubicBezTo>
                  <a:pt x="152400" y="2181860"/>
                  <a:pt x="159689" y="2176244"/>
                  <a:pt x="167640" y="2171700"/>
                </a:cubicBezTo>
                <a:cubicBezTo>
                  <a:pt x="177503" y="2166064"/>
                  <a:pt x="189394" y="2163732"/>
                  <a:pt x="198120" y="2156460"/>
                </a:cubicBezTo>
                <a:cubicBezTo>
                  <a:pt x="205155" y="2150597"/>
                  <a:pt x="206209" y="2139321"/>
                  <a:pt x="213360" y="2133600"/>
                </a:cubicBezTo>
                <a:cubicBezTo>
                  <a:pt x="219632" y="2128582"/>
                  <a:pt x="229036" y="2129572"/>
                  <a:pt x="236220" y="2125980"/>
                </a:cubicBezTo>
                <a:cubicBezTo>
                  <a:pt x="244411" y="2121884"/>
                  <a:pt x="251460" y="2115820"/>
                  <a:pt x="259080" y="2110740"/>
                </a:cubicBezTo>
                <a:cubicBezTo>
                  <a:pt x="269240" y="2095500"/>
                  <a:pt x="283768" y="2082396"/>
                  <a:pt x="289560" y="2065020"/>
                </a:cubicBezTo>
                <a:cubicBezTo>
                  <a:pt x="292100" y="2057400"/>
                  <a:pt x="293279" y="2049181"/>
                  <a:pt x="297180" y="2042160"/>
                </a:cubicBezTo>
                <a:cubicBezTo>
                  <a:pt x="306075" y="2026149"/>
                  <a:pt x="321868" y="2013816"/>
                  <a:pt x="327660" y="1996440"/>
                </a:cubicBezTo>
                <a:cubicBezTo>
                  <a:pt x="338176" y="1964892"/>
                  <a:pt x="328597" y="1978035"/>
                  <a:pt x="358140" y="1958340"/>
                </a:cubicBezTo>
                <a:cubicBezTo>
                  <a:pt x="367030" y="1945005"/>
                  <a:pt x="377190" y="1923415"/>
                  <a:pt x="396240" y="1920240"/>
                </a:cubicBezTo>
                <a:cubicBezTo>
                  <a:pt x="404163" y="1918920"/>
                  <a:pt x="411480" y="1925320"/>
                  <a:pt x="419100" y="1927860"/>
                </a:cubicBezTo>
                <a:cubicBezTo>
                  <a:pt x="416560" y="2009140"/>
                  <a:pt x="411480" y="2090380"/>
                  <a:pt x="411480" y="2171700"/>
                </a:cubicBezTo>
                <a:cubicBezTo>
                  <a:pt x="411480" y="2199755"/>
                  <a:pt x="410849" y="2228705"/>
                  <a:pt x="419100" y="2255520"/>
                </a:cubicBezTo>
                <a:cubicBezTo>
                  <a:pt x="421793" y="2264273"/>
                  <a:pt x="434340" y="2265680"/>
                  <a:pt x="441960" y="2270760"/>
                </a:cubicBezTo>
                <a:cubicBezTo>
                  <a:pt x="452120" y="2255520"/>
                  <a:pt x="466648" y="2242416"/>
                  <a:pt x="472440" y="2225040"/>
                </a:cubicBezTo>
                <a:lnTo>
                  <a:pt x="487680" y="2179320"/>
                </a:lnTo>
                <a:cubicBezTo>
                  <a:pt x="490220" y="2171700"/>
                  <a:pt x="493725" y="2164336"/>
                  <a:pt x="495300" y="2156460"/>
                </a:cubicBezTo>
                <a:cubicBezTo>
                  <a:pt x="499651" y="2134707"/>
                  <a:pt x="504083" y="2109402"/>
                  <a:pt x="510540" y="2087880"/>
                </a:cubicBezTo>
                <a:cubicBezTo>
                  <a:pt x="515156" y="2072493"/>
                  <a:pt x="522630" y="2057912"/>
                  <a:pt x="525780" y="2042160"/>
                </a:cubicBezTo>
                <a:cubicBezTo>
                  <a:pt x="534975" y="1996184"/>
                  <a:pt x="529304" y="2016347"/>
                  <a:pt x="541020" y="1981200"/>
                </a:cubicBezTo>
                <a:cubicBezTo>
                  <a:pt x="543560" y="1963420"/>
                  <a:pt x="545427" y="1945531"/>
                  <a:pt x="548640" y="1927860"/>
                </a:cubicBezTo>
                <a:cubicBezTo>
                  <a:pt x="550513" y="1917556"/>
                  <a:pt x="546325" y="1900692"/>
                  <a:pt x="556260" y="1897380"/>
                </a:cubicBezTo>
                <a:cubicBezTo>
                  <a:pt x="564948" y="1894484"/>
                  <a:pt x="566420" y="1912620"/>
                  <a:pt x="571500" y="1920240"/>
                </a:cubicBezTo>
                <a:cubicBezTo>
                  <a:pt x="574040" y="1938020"/>
                  <a:pt x="575907" y="1955909"/>
                  <a:pt x="579120" y="1973580"/>
                </a:cubicBezTo>
                <a:cubicBezTo>
                  <a:pt x="580993" y="1983884"/>
                  <a:pt x="586740" y="1993587"/>
                  <a:pt x="586740" y="2004060"/>
                </a:cubicBezTo>
                <a:cubicBezTo>
                  <a:pt x="586740" y="2054923"/>
                  <a:pt x="581660" y="2105660"/>
                  <a:pt x="579120" y="2156460"/>
                </a:cubicBezTo>
                <a:cubicBezTo>
                  <a:pt x="581660" y="2209800"/>
                  <a:pt x="582795" y="2263225"/>
                  <a:pt x="586740" y="2316480"/>
                </a:cubicBezTo>
                <a:cubicBezTo>
                  <a:pt x="586770" y="2316888"/>
                  <a:pt x="594106" y="2375218"/>
                  <a:pt x="601980" y="2385060"/>
                </a:cubicBezTo>
                <a:cubicBezTo>
                  <a:pt x="607701" y="2392211"/>
                  <a:pt x="617220" y="2395220"/>
                  <a:pt x="624840" y="2400300"/>
                </a:cubicBezTo>
                <a:cubicBezTo>
                  <a:pt x="648836" y="2395501"/>
                  <a:pt x="673495" y="2394044"/>
                  <a:pt x="693420" y="2377440"/>
                </a:cubicBezTo>
                <a:cubicBezTo>
                  <a:pt x="700455" y="2371577"/>
                  <a:pt x="704116" y="2362531"/>
                  <a:pt x="708660" y="2354580"/>
                </a:cubicBezTo>
                <a:cubicBezTo>
                  <a:pt x="714296" y="2344717"/>
                  <a:pt x="719425" y="2334541"/>
                  <a:pt x="723900" y="2324100"/>
                </a:cubicBezTo>
                <a:cubicBezTo>
                  <a:pt x="727064" y="2316717"/>
                  <a:pt x="727928" y="2308424"/>
                  <a:pt x="731520" y="2301240"/>
                </a:cubicBezTo>
                <a:cubicBezTo>
                  <a:pt x="761063" y="2242154"/>
                  <a:pt x="735227" y="2312979"/>
                  <a:pt x="754380" y="2255520"/>
                </a:cubicBezTo>
                <a:cubicBezTo>
                  <a:pt x="756920" y="2235200"/>
                  <a:pt x="760146" y="2214954"/>
                  <a:pt x="762000" y="2194560"/>
                </a:cubicBezTo>
                <a:cubicBezTo>
                  <a:pt x="773952" y="2063092"/>
                  <a:pt x="759920" y="2126679"/>
                  <a:pt x="777240" y="2057400"/>
                </a:cubicBezTo>
                <a:cubicBezTo>
                  <a:pt x="779780" y="2032000"/>
                  <a:pt x="780978" y="2006430"/>
                  <a:pt x="784860" y="1981200"/>
                </a:cubicBezTo>
                <a:cubicBezTo>
                  <a:pt x="786081" y="1973261"/>
                  <a:pt x="787462" y="1964612"/>
                  <a:pt x="792480" y="1958340"/>
                </a:cubicBezTo>
                <a:cubicBezTo>
                  <a:pt x="798201" y="1951189"/>
                  <a:pt x="807720" y="1948180"/>
                  <a:pt x="815340" y="1943100"/>
                </a:cubicBezTo>
                <a:cubicBezTo>
                  <a:pt x="817880" y="1950720"/>
                  <a:pt x="820753" y="1958237"/>
                  <a:pt x="822960" y="1965960"/>
                </a:cubicBezTo>
                <a:cubicBezTo>
                  <a:pt x="832228" y="1998399"/>
                  <a:pt x="839988" y="2043481"/>
                  <a:pt x="845820" y="2072640"/>
                </a:cubicBezTo>
                <a:cubicBezTo>
                  <a:pt x="849951" y="2093293"/>
                  <a:pt x="849993" y="2118651"/>
                  <a:pt x="868680" y="2133600"/>
                </a:cubicBezTo>
                <a:cubicBezTo>
                  <a:pt x="874952" y="2138618"/>
                  <a:pt x="883920" y="2138680"/>
                  <a:pt x="891540" y="2141220"/>
                </a:cubicBezTo>
                <a:cubicBezTo>
                  <a:pt x="896620" y="2131060"/>
                  <a:pt x="900936" y="2120480"/>
                  <a:pt x="906780" y="2110740"/>
                </a:cubicBezTo>
                <a:cubicBezTo>
                  <a:pt x="916204" y="2095034"/>
                  <a:pt x="931468" y="2082396"/>
                  <a:pt x="937260" y="2065020"/>
                </a:cubicBezTo>
                <a:lnTo>
                  <a:pt x="952500" y="2019300"/>
                </a:lnTo>
                <a:cubicBezTo>
                  <a:pt x="955040" y="1996440"/>
                  <a:pt x="956339" y="1973408"/>
                  <a:pt x="960120" y="1950720"/>
                </a:cubicBezTo>
                <a:cubicBezTo>
                  <a:pt x="961440" y="1942797"/>
                  <a:pt x="966899" y="1935848"/>
                  <a:pt x="967740" y="1927860"/>
                </a:cubicBezTo>
                <a:cubicBezTo>
                  <a:pt x="972003" y="1887364"/>
                  <a:pt x="971499" y="1846476"/>
                  <a:pt x="975360" y="1805940"/>
                </a:cubicBezTo>
                <a:cubicBezTo>
                  <a:pt x="976588" y="1793047"/>
                  <a:pt x="980663" y="1780583"/>
                  <a:pt x="982980" y="1767840"/>
                </a:cubicBezTo>
                <a:cubicBezTo>
                  <a:pt x="985744" y="1752639"/>
                  <a:pt x="986853" y="1737109"/>
                  <a:pt x="990600" y="1722120"/>
                </a:cubicBezTo>
                <a:lnTo>
                  <a:pt x="1013460" y="1653540"/>
                </a:lnTo>
                <a:cubicBezTo>
                  <a:pt x="1016000" y="1645920"/>
                  <a:pt x="1019132" y="1638472"/>
                  <a:pt x="1021080" y="1630680"/>
                </a:cubicBezTo>
                <a:cubicBezTo>
                  <a:pt x="1023620" y="1620520"/>
                  <a:pt x="1024575" y="1609826"/>
                  <a:pt x="1028700" y="1600200"/>
                </a:cubicBezTo>
                <a:cubicBezTo>
                  <a:pt x="1032308" y="1591782"/>
                  <a:pt x="1038860" y="1584960"/>
                  <a:pt x="1043940" y="1577340"/>
                </a:cubicBezTo>
                <a:cubicBezTo>
                  <a:pt x="1046480" y="1648460"/>
                  <a:pt x="1036122" y="1721229"/>
                  <a:pt x="1051560" y="1790700"/>
                </a:cubicBezTo>
                <a:cubicBezTo>
                  <a:pt x="1054370" y="1803343"/>
                  <a:pt x="1078338" y="1789370"/>
                  <a:pt x="1089660" y="1783080"/>
                </a:cubicBezTo>
                <a:cubicBezTo>
                  <a:pt x="1127375" y="1762127"/>
                  <a:pt x="1114345" y="1751569"/>
                  <a:pt x="1135380" y="1722120"/>
                </a:cubicBezTo>
                <a:cubicBezTo>
                  <a:pt x="1141644" y="1713351"/>
                  <a:pt x="1150620" y="1706880"/>
                  <a:pt x="1158240" y="1699260"/>
                </a:cubicBezTo>
                <a:cubicBezTo>
                  <a:pt x="1160780" y="1691640"/>
                  <a:pt x="1162268" y="1683584"/>
                  <a:pt x="1165860" y="1676400"/>
                </a:cubicBezTo>
                <a:cubicBezTo>
                  <a:pt x="1169956" y="1668209"/>
                  <a:pt x="1178740" y="1662389"/>
                  <a:pt x="1181100" y="1653540"/>
                </a:cubicBezTo>
                <a:cubicBezTo>
                  <a:pt x="1189062" y="1623683"/>
                  <a:pt x="1186568" y="1591415"/>
                  <a:pt x="1196340" y="1562100"/>
                </a:cubicBezTo>
                <a:cubicBezTo>
                  <a:pt x="1213636" y="1510212"/>
                  <a:pt x="1191865" y="1574032"/>
                  <a:pt x="1219200" y="1501140"/>
                </a:cubicBezTo>
                <a:cubicBezTo>
                  <a:pt x="1222020" y="1493619"/>
                  <a:pt x="1224280" y="1485900"/>
                  <a:pt x="1226820" y="1478280"/>
                </a:cubicBezTo>
                <a:cubicBezTo>
                  <a:pt x="1236980" y="1480820"/>
                  <a:pt x="1249122" y="1479358"/>
                  <a:pt x="1257300" y="1485900"/>
                </a:cubicBezTo>
                <a:cubicBezTo>
                  <a:pt x="1263572" y="1490918"/>
                  <a:pt x="1261328" y="1501576"/>
                  <a:pt x="1264920" y="1508760"/>
                </a:cubicBezTo>
                <a:cubicBezTo>
                  <a:pt x="1289939" y="1558798"/>
                  <a:pt x="1275741" y="1498704"/>
                  <a:pt x="1295400" y="1577340"/>
                </a:cubicBezTo>
                <a:lnTo>
                  <a:pt x="1310640" y="1638300"/>
                </a:lnTo>
                <a:cubicBezTo>
                  <a:pt x="1313180" y="1648460"/>
                  <a:pt x="1314948" y="1658845"/>
                  <a:pt x="1318260" y="1668780"/>
                </a:cubicBezTo>
                <a:cubicBezTo>
                  <a:pt x="1323340" y="1684020"/>
                  <a:pt x="1330350" y="1698748"/>
                  <a:pt x="1333500" y="1714500"/>
                </a:cubicBezTo>
                <a:cubicBezTo>
                  <a:pt x="1338738" y="1740689"/>
                  <a:pt x="1341566" y="1757971"/>
                  <a:pt x="1348740" y="1783080"/>
                </a:cubicBezTo>
                <a:cubicBezTo>
                  <a:pt x="1350947" y="1790803"/>
                  <a:pt x="1354153" y="1798217"/>
                  <a:pt x="1356360" y="1805940"/>
                </a:cubicBezTo>
                <a:cubicBezTo>
                  <a:pt x="1359237" y="1816010"/>
                  <a:pt x="1359855" y="1826794"/>
                  <a:pt x="1363980" y="1836420"/>
                </a:cubicBezTo>
                <a:cubicBezTo>
                  <a:pt x="1367588" y="1844838"/>
                  <a:pt x="1375124" y="1851089"/>
                  <a:pt x="1379220" y="1859280"/>
                </a:cubicBezTo>
                <a:cubicBezTo>
                  <a:pt x="1382812" y="1866464"/>
                  <a:pt x="1383032" y="1875068"/>
                  <a:pt x="1386840" y="1882140"/>
                </a:cubicBezTo>
                <a:cubicBezTo>
                  <a:pt x="1410375" y="1925848"/>
                  <a:pt x="1424445" y="1946167"/>
                  <a:pt x="1447800" y="1981200"/>
                </a:cubicBezTo>
                <a:cubicBezTo>
                  <a:pt x="1455420" y="1978660"/>
                  <a:pt x="1464388" y="1978598"/>
                  <a:pt x="1470660" y="1973580"/>
                </a:cubicBezTo>
                <a:cubicBezTo>
                  <a:pt x="1497164" y="1952377"/>
                  <a:pt x="1474636" y="1933823"/>
                  <a:pt x="1501140" y="1973580"/>
                </a:cubicBezTo>
                <a:cubicBezTo>
                  <a:pt x="1502994" y="1988414"/>
                  <a:pt x="1512875" y="2070353"/>
                  <a:pt x="1516380" y="2087880"/>
                </a:cubicBezTo>
                <a:cubicBezTo>
                  <a:pt x="1517955" y="2095756"/>
                  <a:pt x="1521460" y="2103120"/>
                  <a:pt x="1524000" y="2110740"/>
                </a:cubicBezTo>
                <a:cubicBezTo>
                  <a:pt x="1526540" y="2131060"/>
                  <a:pt x="1527957" y="2151552"/>
                  <a:pt x="1531620" y="2171700"/>
                </a:cubicBezTo>
                <a:cubicBezTo>
                  <a:pt x="1533057" y="2179603"/>
                  <a:pt x="1531364" y="2192985"/>
                  <a:pt x="1539240" y="2194560"/>
                </a:cubicBezTo>
                <a:cubicBezTo>
                  <a:pt x="1546677" y="2196047"/>
                  <a:pt x="1585451" y="2168833"/>
                  <a:pt x="1592580" y="2164080"/>
                </a:cubicBezTo>
                <a:cubicBezTo>
                  <a:pt x="1610850" y="2109270"/>
                  <a:pt x="1588684" y="2177717"/>
                  <a:pt x="1607820" y="2110740"/>
                </a:cubicBezTo>
                <a:cubicBezTo>
                  <a:pt x="1610027" y="2103017"/>
                  <a:pt x="1613233" y="2095603"/>
                  <a:pt x="1615440" y="2087880"/>
                </a:cubicBezTo>
                <a:cubicBezTo>
                  <a:pt x="1618317" y="2077810"/>
                  <a:pt x="1620183" y="2067470"/>
                  <a:pt x="1623060" y="2057400"/>
                </a:cubicBezTo>
                <a:cubicBezTo>
                  <a:pt x="1625267" y="2049677"/>
                  <a:pt x="1628473" y="2042263"/>
                  <a:pt x="1630680" y="2034540"/>
                </a:cubicBezTo>
                <a:cubicBezTo>
                  <a:pt x="1633935" y="2023147"/>
                  <a:pt x="1639830" y="1993380"/>
                  <a:pt x="1645920" y="1981200"/>
                </a:cubicBezTo>
                <a:cubicBezTo>
                  <a:pt x="1650016" y="1973009"/>
                  <a:pt x="1657064" y="1966531"/>
                  <a:pt x="1661160" y="1958340"/>
                </a:cubicBezTo>
                <a:cubicBezTo>
                  <a:pt x="1670363" y="1939934"/>
                  <a:pt x="1665822" y="1927179"/>
                  <a:pt x="1684020" y="1912620"/>
                </a:cubicBezTo>
                <a:cubicBezTo>
                  <a:pt x="1690292" y="1907602"/>
                  <a:pt x="1699260" y="1907540"/>
                  <a:pt x="1706880" y="1905000"/>
                </a:cubicBezTo>
                <a:cubicBezTo>
                  <a:pt x="1714500" y="1907540"/>
                  <a:pt x="1722556" y="1916212"/>
                  <a:pt x="1729740" y="1912620"/>
                </a:cubicBezTo>
                <a:cubicBezTo>
                  <a:pt x="1742929" y="1906025"/>
                  <a:pt x="1761666" y="1864007"/>
                  <a:pt x="1767840" y="1851660"/>
                </a:cubicBezTo>
                <a:cubicBezTo>
                  <a:pt x="1770380" y="1838960"/>
                  <a:pt x="1774626" y="1826485"/>
                  <a:pt x="1775460" y="1813560"/>
                </a:cubicBezTo>
                <a:cubicBezTo>
                  <a:pt x="1790049" y="1587433"/>
                  <a:pt x="1761371" y="1680566"/>
                  <a:pt x="1790700" y="1592580"/>
                </a:cubicBezTo>
                <a:cubicBezTo>
                  <a:pt x="1844040" y="1610360"/>
                  <a:pt x="1821180" y="1612900"/>
                  <a:pt x="1859280" y="1600200"/>
                </a:cubicBezTo>
                <a:cubicBezTo>
                  <a:pt x="1931027" y="1528453"/>
                  <a:pt x="1822789" y="1643507"/>
                  <a:pt x="1897380" y="1531620"/>
                </a:cubicBezTo>
                <a:cubicBezTo>
                  <a:pt x="1902460" y="1524000"/>
                  <a:pt x="1908524" y="1516951"/>
                  <a:pt x="1912620" y="1508760"/>
                </a:cubicBezTo>
                <a:cubicBezTo>
                  <a:pt x="1918710" y="1496580"/>
                  <a:pt x="1924605" y="1466813"/>
                  <a:pt x="1927860" y="1455420"/>
                </a:cubicBezTo>
                <a:cubicBezTo>
                  <a:pt x="1930067" y="1447697"/>
                  <a:pt x="1931888" y="1439744"/>
                  <a:pt x="1935480" y="1432560"/>
                </a:cubicBezTo>
                <a:cubicBezTo>
                  <a:pt x="1939576" y="1424369"/>
                  <a:pt x="1947001" y="1418069"/>
                  <a:pt x="1950720" y="1409700"/>
                </a:cubicBezTo>
                <a:cubicBezTo>
                  <a:pt x="1957244" y="1395020"/>
                  <a:pt x="1960880" y="1379220"/>
                  <a:pt x="1965960" y="1363980"/>
                </a:cubicBezTo>
                <a:lnTo>
                  <a:pt x="1973580" y="1341120"/>
                </a:lnTo>
                <a:cubicBezTo>
                  <a:pt x="1976120" y="1333500"/>
                  <a:pt x="1976745" y="1324943"/>
                  <a:pt x="1981200" y="1318260"/>
                </a:cubicBezTo>
                <a:lnTo>
                  <a:pt x="1996440" y="1295400"/>
                </a:lnTo>
                <a:cubicBezTo>
                  <a:pt x="1998980" y="1282700"/>
                  <a:pt x="2000919" y="1269865"/>
                  <a:pt x="2004060" y="1257300"/>
                </a:cubicBezTo>
                <a:cubicBezTo>
                  <a:pt x="2006008" y="1249508"/>
                  <a:pt x="2011680" y="1242472"/>
                  <a:pt x="2011680" y="1234440"/>
                </a:cubicBezTo>
                <a:cubicBezTo>
                  <a:pt x="2011680" y="1194562"/>
                  <a:pt x="1998277" y="1180828"/>
                  <a:pt x="1988820" y="1143000"/>
                </a:cubicBezTo>
                <a:lnTo>
                  <a:pt x="1973580" y="1082040"/>
                </a:lnTo>
                <a:cubicBezTo>
                  <a:pt x="1976120" y="1064260"/>
                  <a:pt x="1977678" y="1046312"/>
                  <a:pt x="1981200" y="1028700"/>
                </a:cubicBezTo>
                <a:cubicBezTo>
                  <a:pt x="1982775" y="1020824"/>
                  <a:pt x="1983802" y="1012112"/>
                  <a:pt x="1988820" y="1005840"/>
                </a:cubicBezTo>
                <a:cubicBezTo>
                  <a:pt x="1994541" y="998689"/>
                  <a:pt x="2004060" y="995680"/>
                  <a:pt x="2011680" y="990600"/>
                </a:cubicBezTo>
                <a:cubicBezTo>
                  <a:pt x="2014220" y="982980"/>
                  <a:pt x="2012764" y="972409"/>
                  <a:pt x="2019300" y="967740"/>
                </a:cubicBezTo>
                <a:cubicBezTo>
                  <a:pt x="2032372" y="958403"/>
                  <a:pt x="2065020" y="952500"/>
                  <a:pt x="2065020" y="952500"/>
                </a:cubicBezTo>
                <a:cubicBezTo>
                  <a:pt x="2072640" y="957580"/>
                  <a:pt x="2083026" y="959974"/>
                  <a:pt x="2087880" y="967740"/>
                </a:cubicBezTo>
                <a:cubicBezTo>
                  <a:pt x="2096394" y="981363"/>
                  <a:pt x="2098040" y="998220"/>
                  <a:pt x="2103120" y="1013460"/>
                </a:cubicBezTo>
                <a:lnTo>
                  <a:pt x="2110740" y="1036320"/>
                </a:lnTo>
                <a:cubicBezTo>
                  <a:pt x="2113280" y="1043940"/>
                  <a:pt x="2110740" y="1056640"/>
                  <a:pt x="2118360" y="1059180"/>
                </a:cubicBezTo>
                <a:lnTo>
                  <a:pt x="2141220" y="1066800"/>
                </a:lnTo>
                <a:cubicBezTo>
                  <a:pt x="2156460" y="1064260"/>
                  <a:pt x="2171858" y="1062532"/>
                  <a:pt x="2186940" y="1059180"/>
                </a:cubicBezTo>
                <a:cubicBezTo>
                  <a:pt x="2194781" y="1057438"/>
                  <a:pt x="2202616" y="1047968"/>
                  <a:pt x="2209800" y="1051560"/>
                </a:cubicBezTo>
                <a:cubicBezTo>
                  <a:pt x="2216984" y="1055152"/>
                  <a:pt x="2214880" y="1066800"/>
                  <a:pt x="2217420" y="1074420"/>
                </a:cubicBezTo>
                <a:cubicBezTo>
                  <a:pt x="2219960" y="1173480"/>
                  <a:pt x="2220327" y="1272620"/>
                  <a:pt x="2225040" y="1371600"/>
                </a:cubicBezTo>
                <a:cubicBezTo>
                  <a:pt x="2225951" y="1390736"/>
                  <a:pt x="2256711" y="1435894"/>
                  <a:pt x="2263140" y="1440180"/>
                </a:cubicBezTo>
                <a:lnTo>
                  <a:pt x="2286000" y="1455420"/>
                </a:lnTo>
                <a:cubicBezTo>
                  <a:pt x="2320935" y="1507823"/>
                  <a:pt x="2310688" y="1483764"/>
                  <a:pt x="2324100" y="1524000"/>
                </a:cubicBezTo>
                <a:cubicBezTo>
                  <a:pt x="2326640" y="1577340"/>
                  <a:pt x="2327462" y="1630790"/>
                  <a:pt x="2331720" y="1684020"/>
                </a:cubicBezTo>
                <a:cubicBezTo>
                  <a:pt x="2332555" y="1694459"/>
                  <a:pt x="2337068" y="1704277"/>
                  <a:pt x="2339340" y="1714500"/>
                </a:cubicBezTo>
                <a:cubicBezTo>
                  <a:pt x="2342150" y="1727143"/>
                  <a:pt x="2344150" y="1739957"/>
                  <a:pt x="2346960" y="1752600"/>
                </a:cubicBezTo>
                <a:cubicBezTo>
                  <a:pt x="2354637" y="1787149"/>
                  <a:pt x="2357157" y="1790810"/>
                  <a:pt x="2369820" y="1828800"/>
                </a:cubicBezTo>
                <a:cubicBezTo>
                  <a:pt x="2372360" y="1836420"/>
                  <a:pt x="2372985" y="1844977"/>
                  <a:pt x="2377440" y="1851660"/>
                </a:cubicBezTo>
                <a:cubicBezTo>
                  <a:pt x="2402447" y="1889171"/>
                  <a:pt x="2401946" y="1899409"/>
                  <a:pt x="2438400" y="1920240"/>
                </a:cubicBezTo>
                <a:cubicBezTo>
                  <a:pt x="2445374" y="1924225"/>
                  <a:pt x="2453640" y="1925320"/>
                  <a:pt x="2461260" y="1927860"/>
                </a:cubicBezTo>
                <a:cubicBezTo>
                  <a:pt x="2472041" y="1925165"/>
                  <a:pt x="2508022" y="1919800"/>
                  <a:pt x="2514600" y="1905000"/>
                </a:cubicBezTo>
                <a:cubicBezTo>
                  <a:pt x="2521894" y="1888587"/>
                  <a:pt x="2519680" y="1869440"/>
                  <a:pt x="2522220" y="1851660"/>
                </a:cubicBezTo>
                <a:cubicBezTo>
                  <a:pt x="2524760" y="1869440"/>
                  <a:pt x="2526318" y="1887388"/>
                  <a:pt x="2529840" y="1905000"/>
                </a:cubicBezTo>
                <a:cubicBezTo>
                  <a:pt x="2531415" y="1912876"/>
                  <a:pt x="2531780" y="1922180"/>
                  <a:pt x="2537460" y="1927860"/>
                </a:cubicBezTo>
                <a:cubicBezTo>
                  <a:pt x="2543140" y="1933540"/>
                  <a:pt x="2553136" y="1931888"/>
                  <a:pt x="2560320" y="1935480"/>
                </a:cubicBezTo>
                <a:cubicBezTo>
                  <a:pt x="2619406" y="1965023"/>
                  <a:pt x="2548581" y="1939187"/>
                  <a:pt x="2606040" y="1958340"/>
                </a:cubicBezTo>
                <a:cubicBezTo>
                  <a:pt x="2626360" y="1955800"/>
                  <a:pt x="2648287" y="1959037"/>
                  <a:pt x="2667000" y="1950720"/>
                </a:cubicBezTo>
                <a:cubicBezTo>
                  <a:pt x="2674340" y="1947458"/>
                  <a:pt x="2674198" y="1935881"/>
                  <a:pt x="2674620" y="1927860"/>
                </a:cubicBezTo>
                <a:cubicBezTo>
                  <a:pt x="2679294" y="1839047"/>
                  <a:pt x="2676050" y="1749881"/>
                  <a:pt x="2682240" y="1661160"/>
                </a:cubicBezTo>
                <a:cubicBezTo>
                  <a:pt x="2683698" y="1640265"/>
                  <a:pt x="2685862" y="1617628"/>
                  <a:pt x="2697480" y="1600200"/>
                </a:cubicBezTo>
                <a:cubicBezTo>
                  <a:pt x="2714178" y="1575153"/>
                  <a:pt x="2712453" y="1582085"/>
                  <a:pt x="2720340" y="1554480"/>
                </a:cubicBezTo>
                <a:cubicBezTo>
                  <a:pt x="2723217" y="1544410"/>
                  <a:pt x="2725083" y="1534070"/>
                  <a:pt x="2727960" y="1524000"/>
                </a:cubicBezTo>
                <a:cubicBezTo>
                  <a:pt x="2730167" y="1516277"/>
                  <a:pt x="2733373" y="1508863"/>
                  <a:pt x="2735580" y="1501140"/>
                </a:cubicBezTo>
                <a:cubicBezTo>
                  <a:pt x="2738457" y="1491070"/>
                  <a:pt x="2740323" y="1480730"/>
                  <a:pt x="2743200" y="1470660"/>
                </a:cubicBezTo>
                <a:cubicBezTo>
                  <a:pt x="2745407" y="1462937"/>
                  <a:pt x="2748613" y="1455523"/>
                  <a:pt x="2750820" y="1447800"/>
                </a:cubicBezTo>
                <a:cubicBezTo>
                  <a:pt x="2769956" y="1380823"/>
                  <a:pt x="2747790" y="1449270"/>
                  <a:pt x="2766060" y="1394460"/>
                </a:cubicBezTo>
                <a:cubicBezTo>
                  <a:pt x="2763520" y="1346200"/>
                  <a:pt x="2758440" y="1298007"/>
                  <a:pt x="2758440" y="1249680"/>
                </a:cubicBezTo>
                <a:cubicBezTo>
                  <a:pt x="2758440" y="1229202"/>
                  <a:pt x="2756115" y="1206621"/>
                  <a:pt x="2766060" y="1188720"/>
                </a:cubicBezTo>
                <a:cubicBezTo>
                  <a:pt x="2771146" y="1179565"/>
                  <a:pt x="2786380" y="1183640"/>
                  <a:pt x="2796540" y="1181100"/>
                </a:cubicBezTo>
                <a:cubicBezTo>
                  <a:pt x="2801620" y="1165860"/>
                  <a:pt x="2810326" y="1151378"/>
                  <a:pt x="2811780" y="1135380"/>
                </a:cubicBezTo>
                <a:cubicBezTo>
                  <a:pt x="2814320" y="1107440"/>
                  <a:pt x="2815692" y="1079369"/>
                  <a:pt x="2819400" y="1051560"/>
                </a:cubicBezTo>
                <a:cubicBezTo>
                  <a:pt x="2821526" y="1035613"/>
                  <a:pt x="2829416" y="1013892"/>
                  <a:pt x="2834640" y="998220"/>
                </a:cubicBezTo>
                <a:cubicBezTo>
                  <a:pt x="2832100" y="955040"/>
                  <a:pt x="2827020" y="911935"/>
                  <a:pt x="2827020" y="868680"/>
                </a:cubicBezTo>
                <a:cubicBezTo>
                  <a:pt x="2827020" y="858207"/>
                  <a:pt x="2832368" y="888937"/>
                  <a:pt x="2834640" y="899160"/>
                </a:cubicBezTo>
                <a:cubicBezTo>
                  <a:pt x="2837450" y="911803"/>
                  <a:pt x="2839720" y="924560"/>
                  <a:pt x="2842260" y="937260"/>
                </a:cubicBezTo>
                <a:cubicBezTo>
                  <a:pt x="2847340" y="929640"/>
                  <a:pt x="2856891" y="923538"/>
                  <a:pt x="2857500" y="914400"/>
                </a:cubicBezTo>
                <a:cubicBezTo>
                  <a:pt x="2859535" y="883882"/>
                  <a:pt x="2853922" y="853277"/>
                  <a:pt x="2849880" y="822960"/>
                </a:cubicBezTo>
                <a:cubicBezTo>
                  <a:pt x="2846398" y="796842"/>
                  <a:pt x="2838696" y="800592"/>
                  <a:pt x="2827020" y="777240"/>
                </a:cubicBezTo>
                <a:cubicBezTo>
                  <a:pt x="2823428" y="770056"/>
                  <a:pt x="2822992" y="761564"/>
                  <a:pt x="2819400" y="754380"/>
                </a:cubicBezTo>
                <a:cubicBezTo>
                  <a:pt x="2815304" y="746189"/>
                  <a:pt x="2808704" y="739471"/>
                  <a:pt x="2804160" y="731520"/>
                </a:cubicBezTo>
                <a:cubicBezTo>
                  <a:pt x="2740735" y="620526"/>
                  <a:pt x="2824044" y="763668"/>
                  <a:pt x="2781300" y="678180"/>
                </a:cubicBezTo>
                <a:cubicBezTo>
                  <a:pt x="2777204" y="669989"/>
                  <a:pt x="2770156" y="663511"/>
                  <a:pt x="2766060" y="655320"/>
                </a:cubicBezTo>
                <a:cubicBezTo>
                  <a:pt x="2762468" y="648136"/>
                  <a:pt x="2750408" y="632460"/>
                  <a:pt x="2758440" y="632460"/>
                </a:cubicBezTo>
                <a:cubicBezTo>
                  <a:pt x="2769216" y="632460"/>
                  <a:pt x="2774684" y="646814"/>
                  <a:pt x="2781300" y="655320"/>
                </a:cubicBezTo>
                <a:cubicBezTo>
                  <a:pt x="2811869" y="694622"/>
                  <a:pt x="2807903" y="689409"/>
                  <a:pt x="2819400" y="723900"/>
                </a:cubicBezTo>
                <a:cubicBezTo>
                  <a:pt x="2824480" y="713740"/>
                  <a:pt x="2833510" y="704723"/>
                  <a:pt x="2834640" y="693420"/>
                </a:cubicBezTo>
                <a:cubicBezTo>
                  <a:pt x="2840129" y="638528"/>
                  <a:pt x="2827566" y="657608"/>
                  <a:pt x="2804160" y="624840"/>
                </a:cubicBezTo>
                <a:cubicBezTo>
                  <a:pt x="2797558" y="615597"/>
                  <a:pt x="2793139" y="604907"/>
                  <a:pt x="2788920" y="594360"/>
                </a:cubicBezTo>
                <a:cubicBezTo>
                  <a:pt x="2782954" y="579445"/>
                  <a:pt x="2780864" y="563008"/>
                  <a:pt x="2773680" y="548640"/>
                </a:cubicBezTo>
                <a:cubicBezTo>
                  <a:pt x="2753756" y="508793"/>
                  <a:pt x="2761195" y="529180"/>
                  <a:pt x="2750820" y="487680"/>
                </a:cubicBezTo>
                <a:cubicBezTo>
                  <a:pt x="2753360" y="469900"/>
                  <a:pt x="2748921" y="449570"/>
                  <a:pt x="2758440" y="434340"/>
                </a:cubicBezTo>
                <a:cubicBezTo>
                  <a:pt x="2763991" y="425459"/>
                  <a:pt x="2778447" y="426720"/>
                  <a:pt x="2788920" y="426720"/>
                </a:cubicBezTo>
                <a:cubicBezTo>
                  <a:pt x="2804370" y="426720"/>
                  <a:pt x="2819439" y="431576"/>
                  <a:pt x="2834640" y="434340"/>
                </a:cubicBezTo>
                <a:cubicBezTo>
                  <a:pt x="2951790" y="455640"/>
                  <a:pt x="2783736" y="427126"/>
                  <a:pt x="2918460" y="449580"/>
                </a:cubicBezTo>
                <a:cubicBezTo>
                  <a:pt x="2948940" y="444500"/>
                  <a:pt x="2980800" y="444733"/>
                  <a:pt x="3009900" y="434340"/>
                </a:cubicBezTo>
                <a:cubicBezTo>
                  <a:pt x="3018525" y="431260"/>
                  <a:pt x="3015982" y="411480"/>
                  <a:pt x="3025140" y="411480"/>
                </a:cubicBezTo>
                <a:cubicBezTo>
                  <a:pt x="3035916" y="411480"/>
                  <a:pt x="3040380" y="426720"/>
                  <a:pt x="3048000" y="434340"/>
                </a:cubicBezTo>
                <a:cubicBezTo>
                  <a:pt x="3050540" y="467360"/>
                  <a:pt x="3051512" y="500538"/>
                  <a:pt x="3055620" y="533400"/>
                </a:cubicBezTo>
                <a:cubicBezTo>
                  <a:pt x="3056616" y="541370"/>
                  <a:pt x="3061498" y="548419"/>
                  <a:pt x="3063240" y="556260"/>
                </a:cubicBezTo>
                <a:cubicBezTo>
                  <a:pt x="3066592" y="571342"/>
                  <a:pt x="3067830" y="586830"/>
                  <a:pt x="3070860" y="601980"/>
                </a:cubicBezTo>
                <a:cubicBezTo>
                  <a:pt x="3072914" y="612249"/>
                  <a:pt x="3075940" y="622300"/>
                  <a:pt x="3078480" y="632460"/>
                </a:cubicBezTo>
                <a:cubicBezTo>
                  <a:pt x="3081020" y="746760"/>
                  <a:pt x="3079386" y="861229"/>
                  <a:pt x="3086100" y="975360"/>
                </a:cubicBezTo>
                <a:cubicBezTo>
                  <a:pt x="3087043" y="991397"/>
                  <a:pt x="3096260" y="1005840"/>
                  <a:pt x="3101340" y="1021080"/>
                </a:cubicBezTo>
                <a:lnTo>
                  <a:pt x="3108960" y="1043940"/>
                </a:lnTo>
                <a:cubicBezTo>
                  <a:pt x="3114040" y="1059180"/>
                  <a:pt x="3121559" y="1073814"/>
                  <a:pt x="3124200" y="1089660"/>
                </a:cubicBezTo>
                <a:cubicBezTo>
                  <a:pt x="3144139" y="1209295"/>
                  <a:pt x="3116871" y="1060345"/>
                  <a:pt x="3147060" y="1181100"/>
                </a:cubicBezTo>
                <a:cubicBezTo>
                  <a:pt x="3149600" y="1191260"/>
                  <a:pt x="3149484" y="1202487"/>
                  <a:pt x="3154680" y="1211580"/>
                </a:cubicBezTo>
                <a:cubicBezTo>
                  <a:pt x="3168110" y="1235083"/>
                  <a:pt x="3178578" y="1234786"/>
                  <a:pt x="3200400" y="1242060"/>
                </a:cubicBezTo>
                <a:cubicBezTo>
                  <a:pt x="3208694" y="1266942"/>
                  <a:pt x="3211962" y="1273595"/>
                  <a:pt x="3215640" y="1303020"/>
                </a:cubicBezTo>
                <a:cubicBezTo>
                  <a:pt x="3219120" y="1330859"/>
                  <a:pt x="3218384" y="1359212"/>
                  <a:pt x="3223260" y="1386840"/>
                </a:cubicBezTo>
                <a:cubicBezTo>
                  <a:pt x="3233983" y="1447604"/>
                  <a:pt x="3233815" y="1415570"/>
                  <a:pt x="3253740" y="1455420"/>
                </a:cubicBezTo>
                <a:cubicBezTo>
                  <a:pt x="3262449" y="1472838"/>
                  <a:pt x="3264633" y="1498990"/>
                  <a:pt x="3268980" y="1516380"/>
                </a:cubicBezTo>
                <a:cubicBezTo>
                  <a:pt x="3270928" y="1524172"/>
                  <a:pt x="3274393" y="1531517"/>
                  <a:pt x="3276600" y="1539240"/>
                </a:cubicBezTo>
                <a:cubicBezTo>
                  <a:pt x="3279477" y="1549310"/>
                  <a:pt x="3281680" y="1559560"/>
                  <a:pt x="3284220" y="1569720"/>
                </a:cubicBezTo>
                <a:cubicBezTo>
                  <a:pt x="3286760" y="1595120"/>
                  <a:pt x="3288857" y="1620568"/>
                  <a:pt x="3291840" y="1645920"/>
                </a:cubicBezTo>
                <a:cubicBezTo>
                  <a:pt x="3293939" y="1663757"/>
                  <a:pt x="3283866" y="1690349"/>
                  <a:pt x="3299460" y="1699260"/>
                </a:cubicBezTo>
                <a:cubicBezTo>
                  <a:pt x="3328214" y="1715691"/>
                  <a:pt x="3365500" y="1704340"/>
                  <a:pt x="3398520" y="1706880"/>
                </a:cubicBezTo>
                <a:cubicBezTo>
                  <a:pt x="3398277" y="1710044"/>
                  <a:pt x="3399434" y="1799722"/>
                  <a:pt x="3383280" y="1828800"/>
                </a:cubicBezTo>
                <a:lnTo>
                  <a:pt x="3337560" y="1897380"/>
                </a:lnTo>
                <a:lnTo>
                  <a:pt x="3322320" y="1920240"/>
                </a:lnTo>
                <a:cubicBezTo>
                  <a:pt x="3324860" y="1945640"/>
                  <a:pt x="3320122" y="1972877"/>
                  <a:pt x="3329940" y="1996440"/>
                </a:cubicBezTo>
                <a:cubicBezTo>
                  <a:pt x="3334309" y="2006925"/>
                  <a:pt x="3349352" y="2009126"/>
                  <a:pt x="3360420" y="2011680"/>
                </a:cubicBezTo>
                <a:cubicBezTo>
                  <a:pt x="3382832" y="2016852"/>
                  <a:pt x="3406140" y="2016760"/>
                  <a:pt x="3429000" y="2019300"/>
                </a:cubicBezTo>
                <a:cubicBezTo>
                  <a:pt x="3428673" y="2023877"/>
                  <a:pt x="3411881" y="2141742"/>
                  <a:pt x="3429000" y="2171700"/>
                </a:cubicBezTo>
                <a:cubicBezTo>
                  <a:pt x="3432985" y="2178674"/>
                  <a:pt x="3444240" y="2176780"/>
                  <a:pt x="3451860" y="2179320"/>
                </a:cubicBezTo>
                <a:cubicBezTo>
                  <a:pt x="3462020" y="2171700"/>
                  <a:pt x="3474075" y="2166103"/>
                  <a:pt x="3482340" y="2156460"/>
                </a:cubicBezTo>
                <a:cubicBezTo>
                  <a:pt x="3501368" y="2134261"/>
                  <a:pt x="3493850" y="2125821"/>
                  <a:pt x="3505200" y="2103120"/>
                </a:cubicBezTo>
                <a:cubicBezTo>
                  <a:pt x="3509296" y="2094929"/>
                  <a:pt x="3515360" y="2087880"/>
                  <a:pt x="3520440" y="2080260"/>
                </a:cubicBezTo>
                <a:cubicBezTo>
                  <a:pt x="3522980" y="2070100"/>
                  <a:pt x="3525183" y="2059850"/>
                  <a:pt x="3528060" y="2049780"/>
                </a:cubicBezTo>
                <a:cubicBezTo>
                  <a:pt x="3530267" y="2042057"/>
                  <a:pt x="3535680" y="2034952"/>
                  <a:pt x="3535680" y="2026920"/>
                </a:cubicBezTo>
                <a:cubicBezTo>
                  <a:pt x="3535680" y="2008959"/>
                  <a:pt x="3531273" y="1991251"/>
                  <a:pt x="3528060" y="1973580"/>
                </a:cubicBezTo>
                <a:cubicBezTo>
                  <a:pt x="3523060" y="1946078"/>
                  <a:pt x="3519294" y="1937284"/>
                  <a:pt x="3505200" y="1912620"/>
                </a:cubicBezTo>
                <a:cubicBezTo>
                  <a:pt x="3500656" y="1904669"/>
                  <a:pt x="3493679" y="1898129"/>
                  <a:pt x="3489960" y="1889760"/>
                </a:cubicBezTo>
                <a:cubicBezTo>
                  <a:pt x="3483436" y="1875080"/>
                  <a:pt x="3474720" y="1844040"/>
                  <a:pt x="3474720" y="1844040"/>
                </a:cubicBezTo>
                <a:cubicBezTo>
                  <a:pt x="3477260" y="1826260"/>
                  <a:pt x="3475893" y="1807463"/>
                  <a:pt x="3482340" y="1790700"/>
                </a:cubicBezTo>
                <a:cubicBezTo>
                  <a:pt x="3498848" y="1747780"/>
                  <a:pt x="3511606" y="1751009"/>
                  <a:pt x="3535680" y="1722120"/>
                </a:cubicBezTo>
                <a:cubicBezTo>
                  <a:pt x="3588724" y="1658467"/>
                  <a:pt x="3506994" y="1743186"/>
                  <a:pt x="3573780" y="1676400"/>
                </a:cubicBezTo>
                <a:cubicBezTo>
                  <a:pt x="3576320" y="1668780"/>
                  <a:pt x="3577808" y="1660724"/>
                  <a:pt x="3581400" y="1653540"/>
                </a:cubicBezTo>
                <a:cubicBezTo>
                  <a:pt x="3585496" y="1645349"/>
                  <a:pt x="3595785" y="1639798"/>
                  <a:pt x="3596640" y="1630680"/>
                </a:cubicBezTo>
                <a:cubicBezTo>
                  <a:pt x="3603520" y="1557298"/>
                  <a:pt x="3600485" y="1483307"/>
                  <a:pt x="3604260" y="1409700"/>
                </a:cubicBezTo>
                <a:cubicBezTo>
                  <a:pt x="3606103" y="1373761"/>
                  <a:pt x="3610459" y="1331565"/>
                  <a:pt x="3619500" y="1295400"/>
                </a:cubicBezTo>
                <a:cubicBezTo>
                  <a:pt x="3621448" y="1287608"/>
                  <a:pt x="3624580" y="1280160"/>
                  <a:pt x="3627120" y="1272540"/>
                </a:cubicBezTo>
                <a:cubicBezTo>
                  <a:pt x="3633304" y="1223065"/>
                  <a:pt x="3631172" y="1220259"/>
                  <a:pt x="3642360" y="1181100"/>
                </a:cubicBezTo>
                <a:cubicBezTo>
                  <a:pt x="3644567" y="1173377"/>
                  <a:pt x="3646388" y="1165424"/>
                  <a:pt x="3649980" y="1158240"/>
                </a:cubicBezTo>
                <a:cubicBezTo>
                  <a:pt x="3654076" y="1150049"/>
                  <a:pt x="3661124" y="1143571"/>
                  <a:pt x="3665220" y="1135380"/>
                </a:cubicBezTo>
                <a:cubicBezTo>
                  <a:pt x="3668812" y="1128196"/>
                  <a:pt x="3669676" y="1119903"/>
                  <a:pt x="3672840" y="1112520"/>
                </a:cubicBezTo>
                <a:cubicBezTo>
                  <a:pt x="3701088" y="1046608"/>
                  <a:pt x="3677830" y="1112791"/>
                  <a:pt x="3695700" y="1059180"/>
                </a:cubicBezTo>
                <a:cubicBezTo>
                  <a:pt x="3693160" y="1026160"/>
                  <a:pt x="3693245" y="992832"/>
                  <a:pt x="3688080" y="960120"/>
                </a:cubicBezTo>
                <a:cubicBezTo>
                  <a:pt x="3685575" y="944252"/>
                  <a:pt x="3672840" y="914400"/>
                  <a:pt x="3672840" y="914400"/>
                </a:cubicBezTo>
                <a:cubicBezTo>
                  <a:pt x="3668090" y="871650"/>
                  <a:pt x="3653031" y="773806"/>
                  <a:pt x="3672840" y="739140"/>
                </a:cubicBezTo>
                <a:cubicBezTo>
                  <a:pt x="3682437" y="722345"/>
                  <a:pt x="3688080" y="774700"/>
                  <a:pt x="3695700" y="792480"/>
                </a:cubicBezTo>
                <a:cubicBezTo>
                  <a:pt x="3698240" y="805180"/>
                  <a:pt x="3694162" y="821422"/>
                  <a:pt x="3703320" y="830580"/>
                </a:cubicBezTo>
                <a:cubicBezTo>
                  <a:pt x="3709000" y="836260"/>
                  <a:pt x="3721162" y="829232"/>
                  <a:pt x="3726180" y="822960"/>
                </a:cubicBezTo>
                <a:cubicBezTo>
                  <a:pt x="3732722" y="814782"/>
                  <a:pt x="3729116" y="801847"/>
                  <a:pt x="3733800" y="792480"/>
                </a:cubicBezTo>
                <a:cubicBezTo>
                  <a:pt x="3743575" y="772929"/>
                  <a:pt x="3764269" y="754391"/>
                  <a:pt x="3779520" y="739140"/>
                </a:cubicBezTo>
                <a:cubicBezTo>
                  <a:pt x="3776980" y="713740"/>
                  <a:pt x="3771900" y="688467"/>
                  <a:pt x="3771900" y="662940"/>
                </a:cubicBezTo>
                <a:cubicBezTo>
                  <a:pt x="3771900" y="620150"/>
                  <a:pt x="3778467" y="468911"/>
                  <a:pt x="3787140" y="403860"/>
                </a:cubicBezTo>
                <a:cubicBezTo>
                  <a:pt x="3788524" y="393479"/>
                  <a:pt x="3792488" y="383603"/>
                  <a:pt x="3794760" y="373380"/>
                </a:cubicBezTo>
                <a:cubicBezTo>
                  <a:pt x="3797570" y="360737"/>
                  <a:pt x="3800411" y="348081"/>
                  <a:pt x="3802380" y="335280"/>
                </a:cubicBezTo>
                <a:cubicBezTo>
                  <a:pt x="3814689" y="255272"/>
                  <a:pt x="3802076" y="298092"/>
                  <a:pt x="3817620" y="251460"/>
                </a:cubicBezTo>
                <a:cubicBezTo>
                  <a:pt x="3819169" y="232874"/>
                  <a:pt x="3822268" y="153696"/>
                  <a:pt x="3832860" y="121920"/>
                </a:cubicBezTo>
                <a:cubicBezTo>
                  <a:pt x="3836452" y="111144"/>
                  <a:pt x="3843625" y="101881"/>
                  <a:pt x="3848100" y="91440"/>
                </a:cubicBezTo>
                <a:cubicBezTo>
                  <a:pt x="3864168" y="53949"/>
                  <a:pt x="3852329" y="29070"/>
                  <a:pt x="3916680" y="7620"/>
                </a:cubicBezTo>
                <a:lnTo>
                  <a:pt x="3939540" y="0"/>
                </a:lnTo>
                <a:cubicBezTo>
                  <a:pt x="3947160" y="2540"/>
                  <a:pt x="3957731" y="1084"/>
                  <a:pt x="3962400" y="7620"/>
                </a:cubicBezTo>
                <a:cubicBezTo>
                  <a:pt x="3969535" y="17609"/>
                  <a:pt x="3981186" y="67526"/>
                  <a:pt x="3985260" y="83820"/>
                </a:cubicBezTo>
                <a:cubicBezTo>
                  <a:pt x="3987800" y="195580"/>
                  <a:pt x="3988226" y="307408"/>
                  <a:pt x="3992880" y="419100"/>
                </a:cubicBezTo>
                <a:cubicBezTo>
                  <a:pt x="3992940" y="420544"/>
                  <a:pt x="4004480" y="467891"/>
                  <a:pt x="4008120" y="472440"/>
                </a:cubicBezTo>
                <a:cubicBezTo>
                  <a:pt x="4018863" y="485869"/>
                  <a:pt x="4038781" y="490280"/>
                  <a:pt x="4053840" y="495300"/>
                </a:cubicBezTo>
                <a:cubicBezTo>
                  <a:pt x="4056380" y="502920"/>
                  <a:pt x="4061460" y="510128"/>
                  <a:pt x="4061460" y="518160"/>
                </a:cubicBezTo>
                <a:cubicBezTo>
                  <a:pt x="4061460" y="607927"/>
                  <a:pt x="4036092" y="537772"/>
                  <a:pt x="4061460" y="647700"/>
                </a:cubicBezTo>
                <a:cubicBezTo>
                  <a:pt x="4063519" y="656624"/>
                  <a:pt x="4069665" y="664697"/>
                  <a:pt x="4076700" y="670560"/>
                </a:cubicBezTo>
                <a:cubicBezTo>
                  <a:pt x="4089255" y="681022"/>
                  <a:pt x="4114159" y="688126"/>
                  <a:pt x="4130040" y="693420"/>
                </a:cubicBezTo>
                <a:cubicBezTo>
                  <a:pt x="4135120" y="701040"/>
                  <a:pt x="4138129" y="710559"/>
                  <a:pt x="4145280" y="716280"/>
                </a:cubicBezTo>
                <a:cubicBezTo>
                  <a:pt x="4151552" y="721298"/>
                  <a:pt x="4160956" y="720308"/>
                  <a:pt x="4168140" y="723900"/>
                </a:cubicBezTo>
                <a:cubicBezTo>
                  <a:pt x="4176331" y="727996"/>
                  <a:pt x="4183380" y="734060"/>
                  <a:pt x="4191000" y="739140"/>
                </a:cubicBezTo>
                <a:cubicBezTo>
                  <a:pt x="4188460" y="756920"/>
                  <a:pt x="4191895" y="776666"/>
                  <a:pt x="4183380" y="792480"/>
                </a:cubicBezTo>
                <a:cubicBezTo>
                  <a:pt x="4173162" y="811456"/>
                  <a:pt x="4137660" y="838200"/>
                  <a:pt x="4137660" y="838200"/>
                </a:cubicBezTo>
                <a:cubicBezTo>
                  <a:pt x="4121447" y="903051"/>
                  <a:pt x="4144326" y="840583"/>
                  <a:pt x="4107180" y="883920"/>
                </a:cubicBezTo>
                <a:cubicBezTo>
                  <a:pt x="4088494" y="905720"/>
                  <a:pt x="4079466" y="934155"/>
                  <a:pt x="4069080" y="960120"/>
                </a:cubicBezTo>
                <a:cubicBezTo>
                  <a:pt x="4071620" y="970280"/>
                  <a:pt x="4073823" y="980530"/>
                  <a:pt x="4076700" y="990600"/>
                </a:cubicBezTo>
                <a:cubicBezTo>
                  <a:pt x="4078907" y="998323"/>
                  <a:pt x="4082372" y="1005668"/>
                  <a:pt x="4084320" y="1013460"/>
                </a:cubicBezTo>
                <a:cubicBezTo>
                  <a:pt x="4087461" y="1026025"/>
                  <a:pt x="4086581" y="1039769"/>
                  <a:pt x="4091940" y="1051560"/>
                </a:cubicBezTo>
                <a:cubicBezTo>
                  <a:pt x="4099519" y="1068234"/>
                  <a:pt x="4112260" y="1082040"/>
                  <a:pt x="4122420" y="1097280"/>
                </a:cubicBezTo>
                <a:lnTo>
                  <a:pt x="4137660" y="1120140"/>
                </a:lnTo>
                <a:lnTo>
                  <a:pt x="4152900" y="1143000"/>
                </a:lnTo>
                <a:cubicBezTo>
                  <a:pt x="4150360" y="1170940"/>
                  <a:pt x="4151158" y="1199388"/>
                  <a:pt x="4145280" y="1226820"/>
                </a:cubicBezTo>
                <a:cubicBezTo>
                  <a:pt x="4143361" y="1235775"/>
                  <a:pt x="4131176" y="1240593"/>
                  <a:pt x="4130040" y="1249680"/>
                </a:cubicBezTo>
                <a:cubicBezTo>
                  <a:pt x="4126990" y="1274078"/>
                  <a:pt x="4142794" y="1303066"/>
                  <a:pt x="4160520" y="1318260"/>
                </a:cubicBezTo>
                <a:cubicBezTo>
                  <a:pt x="4169145" y="1325652"/>
                  <a:pt x="4180840" y="1328420"/>
                  <a:pt x="4191000" y="1333500"/>
                </a:cubicBezTo>
                <a:cubicBezTo>
                  <a:pt x="4194593" y="1344280"/>
                  <a:pt x="4206240" y="1377272"/>
                  <a:pt x="4206240" y="1386840"/>
                </a:cubicBezTo>
                <a:cubicBezTo>
                  <a:pt x="4206240" y="1404801"/>
                  <a:pt x="4201833" y="1422509"/>
                  <a:pt x="4198620" y="1440180"/>
                </a:cubicBezTo>
                <a:cubicBezTo>
                  <a:pt x="4196585" y="1451373"/>
                  <a:pt x="4188534" y="1481493"/>
                  <a:pt x="4183380" y="1493520"/>
                </a:cubicBezTo>
                <a:cubicBezTo>
                  <a:pt x="4178905" y="1503961"/>
                  <a:pt x="4172359" y="1513453"/>
                  <a:pt x="4168140" y="1524000"/>
                </a:cubicBezTo>
                <a:cubicBezTo>
                  <a:pt x="4162174" y="1538915"/>
                  <a:pt x="4157980" y="1554480"/>
                  <a:pt x="4152900" y="1569720"/>
                </a:cubicBezTo>
                <a:cubicBezTo>
                  <a:pt x="4155440" y="1582420"/>
                  <a:pt x="4154094" y="1596575"/>
                  <a:pt x="4160520" y="1607820"/>
                </a:cubicBezTo>
                <a:cubicBezTo>
                  <a:pt x="4165064" y="1615771"/>
                  <a:pt x="4177659" y="1615909"/>
                  <a:pt x="4183380" y="1623060"/>
                </a:cubicBezTo>
                <a:cubicBezTo>
                  <a:pt x="4188398" y="1629332"/>
                  <a:pt x="4185320" y="1640240"/>
                  <a:pt x="4191000" y="1645920"/>
                </a:cubicBezTo>
                <a:cubicBezTo>
                  <a:pt x="4203952" y="1658872"/>
                  <a:pt x="4222067" y="1665410"/>
                  <a:pt x="4236720" y="1676400"/>
                </a:cubicBezTo>
                <a:cubicBezTo>
                  <a:pt x="4274526" y="1704755"/>
                  <a:pt x="4256633" y="1692215"/>
                  <a:pt x="4290060" y="1714500"/>
                </a:cubicBezTo>
                <a:cubicBezTo>
                  <a:pt x="4287520" y="1737360"/>
                  <a:pt x="4289713" y="1761260"/>
                  <a:pt x="4282440" y="1783080"/>
                </a:cubicBezTo>
                <a:cubicBezTo>
                  <a:pt x="4279032" y="1793303"/>
                  <a:pt x="4264813" y="1796520"/>
                  <a:pt x="4259580" y="1805940"/>
                </a:cubicBezTo>
                <a:cubicBezTo>
                  <a:pt x="4251778" y="1819983"/>
                  <a:pt x="4244340" y="1851660"/>
                  <a:pt x="4244340" y="1851660"/>
                </a:cubicBezTo>
                <a:cubicBezTo>
                  <a:pt x="4262610" y="1906470"/>
                  <a:pt x="4240444" y="1838023"/>
                  <a:pt x="4259580" y="1905000"/>
                </a:cubicBezTo>
                <a:cubicBezTo>
                  <a:pt x="4261787" y="1912723"/>
                  <a:pt x="4261520" y="1922180"/>
                  <a:pt x="4267200" y="1927860"/>
                </a:cubicBezTo>
                <a:cubicBezTo>
                  <a:pt x="4286118" y="1946778"/>
                  <a:pt x="4310228" y="1959572"/>
                  <a:pt x="4335780" y="1965960"/>
                </a:cubicBezTo>
                <a:cubicBezTo>
                  <a:pt x="4348345" y="1969101"/>
                  <a:pt x="4361180" y="1971040"/>
                  <a:pt x="4373880" y="1973580"/>
                </a:cubicBezTo>
                <a:cubicBezTo>
                  <a:pt x="4366381" y="2101059"/>
                  <a:pt x="4356219" y="2206881"/>
                  <a:pt x="4373880" y="2339340"/>
                </a:cubicBezTo>
                <a:cubicBezTo>
                  <a:pt x="4374942" y="2347302"/>
                  <a:pt x="4389556" y="2335312"/>
                  <a:pt x="4396740" y="2331720"/>
                </a:cubicBezTo>
                <a:cubicBezTo>
                  <a:pt x="4404931" y="2327624"/>
                  <a:pt x="4412565" y="2322343"/>
                  <a:pt x="4419600" y="2316480"/>
                </a:cubicBezTo>
                <a:cubicBezTo>
                  <a:pt x="4439148" y="2300190"/>
                  <a:pt x="4450481" y="2283915"/>
                  <a:pt x="4465320" y="2263140"/>
                </a:cubicBezTo>
                <a:cubicBezTo>
                  <a:pt x="4470643" y="2255688"/>
                  <a:pt x="4476464" y="2248471"/>
                  <a:pt x="4480560" y="2240280"/>
                </a:cubicBezTo>
                <a:cubicBezTo>
                  <a:pt x="4484152" y="2233096"/>
                  <a:pt x="4485640" y="2225040"/>
                  <a:pt x="4488180" y="2217420"/>
                </a:cubicBezTo>
                <a:cubicBezTo>
                  <a:pt x="4478948" y="1958931"/>
                  <a:pt x="4475394" y="1976878"/>
                  <a:pt x="4488180" y="1676400"/>
                </a:cubicBezTo>
                <a:cubicBezTo>
                  <a:pt x="4488776" y="1662405"/>
                  <a:pt x="4499370" y="1637235"/>
                  <a:pt x="4503420" y="1623060"/>
                </a:cubicBezTo>
                <a:cubicBezTo>
                  <a:pt x="4506297" y="1612990"/>
                  <a:pt x="4508031" y="1602611"/>
                  <a:pt x="4511040" y="1592580"/>
                </a:cubicBezTo>
                <a:cubicBezTo>
                  <a:pt x="4515656" y="1577193"/>
                  <a:pt x="4526280" y="1546860"/>
                  <a:pt x="4526280" y="1546860"/>
                </a:cubicBezTo>
                <a:cubicBezTo>
                  <a:pt x="4542813" y="1414595"/>
                  <a:pt x="4521995" y="1548759"/>
                  <a:pt x="4549140" y="1440180"/>
                </a:cubicBezTo>
                <a:lnTo>
                  <a:pt x="4564380" y="1379220"/>
                </a:lnTo>
                <a:cubicBezTo>
                  <a:pt x="4561840" y="1333500"/>
                  <a:pt x="4562440" y="1287497"/>
                  <a:pt x="4556760" y="1242060"/>
                </a:cubicBezTo>
                <a:cubicBezTo>
                  <a:pt x="4554767" y="1226120"/>
                  <a:pt x="4546600" y="1211580"/>
                  <a:pt x="4541520" y="1196340"/>
                </a:cubicBezTo>
                <a:lnTo>
                  <a:pt x="4533900" y="1173480"/>
                </a:lnTo>
                <a:cubicBezTo>
                  <a:pt x="4534852" y="1159199"/>
                  <a:pt x="4530960" y="1072680"/>
                  <a:pt x="4549140" y="1036320"/>
                </a:cubicBezTo>
                <a:cubicBezTo>
                  <a:pt x="4553236" y="1028129"/>
                  <a:pt x="4560661" y="1021829"/>
                  <a:pt x="4564380" y="1013460"/>
                </a:cubicBezTo>
                <a:cubicBezTo>
                  <a:pt x="4570904" y="998780"/>
                  <a:pt x="4579620" y="967740"/>
                  <a:pt x="4579620" y="967740"/>
                </a:cubicBezTo>
                <a:cubicBezTo>
                  <a:pt x="4577080" y="922020"/>
                  <a:pt x="4569822" y="876319"/>
                  <a:pt x="4572000" y="830580"/>
                </a:cubicBezTo>
                <a:cubicBezTo>
                  <a:pt x="4573016" y="809244"/>
                  <a:pt x="4598924" y="803656"/>
                  <a:pt x="4610100" y="792480"/>
                </a:cubicBezTo>
                <a:lnTo>
                  <a:pt x="4610100" y="784860"/>
                </a:lnTo>
              </a:path>
            </a:pathLst>
          </a:custGeom>
          <a:ln w="28575">
            <a:solidFill>
              <a:srgbClr val="FFC0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642DC8F7-FBE2-45C7-A505-B9E8EC1A5623}"/>
              </a:ext>
            </a:extLst>
          </p:cNvPr>
          <p:cNvSpPr/>
          <p:nvPr/>
        </p:nvSpPr>
        <p:spPr>
          <a:xfrm>
            <a:off x="10340502" y="2430954"/>
            <a:ext cx="45719" cy="3746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E3E4AC17-F7F2-4C27-AC8C-C1213FA62BD2}"/>
              </a:ext>
            </a:extLst>
          </p:cNvPr>
          <p:cNvSpPr/>
          <p:nvPr/>
        </p:nvSpPr>
        <p:spPr>
          <a:xfrm>
            <a:off x="10251493" y="5626888"/>
            <a:ext cx="252000" cy="252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E31591DB-C3BA-47D7-9E35-7C847704DC6B}"/>
              </a:ext>
            </a:extLst>
          </p:cNvPr>
          <p:cNvSpPr/>
          <p:nvPr/>
        </p:nvSpPr>
        <p:spPr>
          <a:xfrm>
            <a:off x="10592502" y="2375584"/>
            <a:ext cx="54130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l-GR" sz="3200" b="1" dirty="0">
                <a:ln/>
                <a:solidFill>
                  <a:schemeClr val="accent4"/>
                </a:solidFill>
              </a:rPr>
              <a:t>λ</a:t>
            </a:r>
            <a:endParaRPr lang="es-ES" sz="3200" b="1" cap="none" spc="0" dirty="0">
              <a:ln/>
              <a:solidFill>
                <a:schemeClr val="accent4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934021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9CC350-C92D-44BF-9240-71195BDD7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Building</a:t>
            </a:r>
            <a:r>
              <a:rPr lang="es-CO" dirty="0"/>
              <a:t> interpretable </a:t>
            </a:r>
            <a:r>
              <a:rPr lang="es-CO" dirty="0" err="1"/>
              <a:t>models</a:t>
            </a:r>
            <a:endParaRPr lang="es-CO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CC1171D-A74B-4051-B513-2AD423682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63507-F71A-41E1-AD77-0E3FF3B051A2}" type="slidenum">
              <a:rPr lang="es-CO" smtClean="0"/>
              <a:t>14</a:t>
            </a:fld>
            <a:endParaRPr lang="es-CO" dirty="0"/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A8E892F3-76A0-4693-A87F-86478F71BC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69398" y="2430955"/>
            <a:ext cx="5453203" cy="3746007"/>
          </a:xfrm>
          <a:prstGeom prst="rect">
            <a:avLst/>
          </a:prstGeom>
        </p:spPr>
      </p:pic>
      <p:sp>
        <p:nvSpPr>
          <p:cNvPr id="5" name="Forma libre: forma 4">
            <a:extLst>
              <a:ext uri="{FF2B5EF4-FFF2-40B4-BE49-F238E27FC236}">
                <a16:creationId xmlns:a16="http://schemas.microsoft.com/office/drawing/2014/main" id="{6444132D-417E-453E-B21D-5126B7B6DA6E}"/>
              </a:ext>
            </a:extLst>
          </p:cNvPr>
          <p:cNvSpPr/>
          <p:nvPr/>
        </p:nvSpPr>
        <p:spPr>
          <a:xfrm>
            <a:off x="4007796" y="3054251"/>
            <a:ext cx="4455268" cy="2314817"/>
          </a:xfrm>
          <a:custGeom>
            <a:avLst/>
            <a:gdLst>
              <a:gd name="connsiteX0" fmla="*/ 0 w 4455268"/>
              <a:gd name="connsiteY0" fmla="*/ 2004132 h 2314817"/>
              <a:gd name="connsiteX1" fmla="*/ 58366 w 4455268"/>
              <a:gd name="connsiteY1" fmla="*/ 1751213 h 2314817"/>
              <a:gd name="connsiteX2" fmla="*/ 321013 w 4455268"/>
              <a:gd name="connsiteY2" fmla="*/ 2043043 h 2314817"/>
              <a:gd name="connsiteX3" fmla="*/ 544749 w 4455268"/>
              <a:gd name="connsiteY3" fmla="*/ 1838762 h 2314817"/>
              <a:gd name="connsiteX4" fmla="*/ 612842 w 4455268"/>
              <a:gd name="connsiteY4" fmla="*/ 2111136 h 2314817"/>
              <a:gd name="connsiteX5" fmla="*/ 1011676 w 4455268"/>
              <a:gd name="connsiteY5" fmla="*/ 1332923 h 2314817"/>
              <a:gd name="connsiteX6" fmla="*/ 1420238 w 4455268"/>
              <a:gd name="connsiteY6" fmla="*/ 2169502 h 2314817"/>
              <a:gd name="connsiteX7" fmla="*/ 1926076 w 4455268"/>
              <a:gd name="connsiteY7" fmla="*/ 875723 h 2314817"/>
              <a:gd name="connsiteX8" fmla="*/ 2286000 w 4455268"/>
              <a:gd name="connsiteY8" fmla="*/ 2130592 h 2314817"/>
              <a:gd name="connsiteX9" fmla="*/ 2811293 w 4455268"/>
              <a:gd name="connsiteY9" fmla="*/ 233698 h 2314817"/>
              <a:gd name="connsiteX10" fmla="*/ 3249038 w 4455268"/>
              <a:gd name="connsiteY10" fmla="*/ 2150047 h 2314817"/>
              <a:gd name="connsiteX11" fmla="*/ 3764604 w 4455268"/>
              <a:gd name="connsiteY11" fmla="*/ 234 h 2314817"/>
              <a:gd name="connsiteX12" fmla="*/ 4241259 w 4455268"/>
              <a:gd name="connsiteY12" fmla="*/ 2305689 h 2314817"/>
              <a:gd name="connsiteX13" fmla="*/ 4455268 w 4455268"/>
              <a:gd name="connsiteY13" fmla="*/ 797902 h 2314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455268" h="2314817">
                <a:moveTo>
                  <a:pt x="0" y="2004132"/>
                </a:moveTo>
                <a:cubicBezTo>
                  <a:pt x="2432" y="1874430"/>
                  <a:pt x="4864" y="1744728"/>
                  <a:pt x="58366" y="1751213"/>
                </a:cubicBezTo>
                <a:cubicBezTo>
                  <a:pt x="111868" y="1757698"/>
                  <a:pt x="239949" y="2028452"/>
                  <a:pt x="321013" y="2043043"/>
                </a:cubicBezTo>
                <a:cubicBezTo>
                  <a:pt x="402077" y="2057635"/>
                  <a:pt x="496111" y="1827413"/>
                  <a:pt x="544749" y="1838762"/>
                </a:cubicBezTo>
                <a:cubicBezTo>
                  <a:pt x="593387" y="1850111"/>
                  <a:pt x="535021" y="2195442"/>
                  <a:pt x="612842" y="2111136"/>
                </a:cubicBezTo>
                <a:cubicBezTo>
                  <a:pt x="690663" y="2026830"/>
                  <a:pt x="877110" y="1323195"/>
                  <a:pt x="1011676" y="1332923"/>
                </a:cubicBezTo>
                <a:cubicBezTo>
                  <a:pt x="1146242" y="1342651"/>
                  <a:pt x="1267838" y="2245702"/>
                  <a:pt x="1420238" y="2169502"/>
                </a:cubicBezTo>
                <a:cubicBezTo>
                  <a:pt x="1572638" y="2093302"/>
                  <a:pt x="1781782" y="882208"/>
                  <a:pt x="1926076" y="875723"/>
                </a:cubicBezTo>
                <a:cubicBezTo>
                  <a:pt x="2070370" y="869238"/>
                  <a:pt x="2138464" y="2237596"/>
                  <a:pt x="2286000" y="2130592"/>
                </a:cubicBezTo>
                <a:cubicBezTo>
                  <a:pt x="2433536" y="2023588"/>
                  <a:pt x="2650787" y="230455"/>
                  <a:pt x="2811293" y="233698"/>
                </a:cubicBezTo>
                <a:cubicBezTo>
                  <a:pt x="2971799" y="236940"/>
                  <a:pt x="3090153" y="2188958"/>
                  <a:pt x="3249038" y="2150047"/>
                </a:cubicBezTo>
                <a:cubicBezTo>
                  <a:pt x="3407923" y="2111136"/>
                  <a:pt x="3599234" y="-25706"/>
                  <a:pt x="3764604" y="234"/>
                </a:cubicBezTo>
                <a:cubicBezTo>
                  <a:pt x="3929974" y="26174"/>
                  <a:pt x="4126148" y="2172744"/>
                  <a:pt x="4241259" y="2305689"/>
                </a:cubicBezTo>
                <a:cubicBezTo>
                  <a:pt x="4356370" y="2438634"/>
                  <a:pt x="4411494" y="1080004"/>
                  <a:pt x="4455268" y="797902"/>
                </a:cubicBezTo>
              </a:path>
            </a:pathLst>
          </a:cu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F610B533-A9AA-4FD7-A6CC-6C7D3A73E140}"/>
              </a:ext>
            </a:extLst>
          </p:cNvPr>
          <p:cNvSpPr/>
          <p:nvPr/>
        </p:nvSpPr>
        <p:spPr>
          <a:xfrm>
            <a:off x="10340502" y="2430954"/>
            <a:ext cx="45719" cy="3746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C882BBA6-DEA2-4656-8C46-8E36756C22B2}"/>
              </a:ext>
            </a:extLst>
          </p:cNvPr>
          <p:cNvSpPr/>
          <p:nvPr/>
        </p:nvSpPr>
        <p:spPr>
          <a:xfrm>
            <a:off x="10251493" y="3749441"/>
            <a:ext cx="252000" cy="252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AEF20D26-E1E3-4BC6-A29C-DD84ACC5722D}"/>
              </a:ext>
            </a:extLst>
          </p:cNvPr>
          <p:cNvSpPr/>
          <p:nvPr/>
        </p:nvSpPr>
        <p:spPr>
          <a:xfrm>
            <a:off x="10592502" y="2375584"/>
            <a:ext cx="54130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l-GR" sz="3200" b="1" dirty="0">
                <a:ln/>
                <a:solidFill>
                  <a:schemeClr val="accent4"/>
                </a:solidFill>
              </a:rPr>
              <a:t>λ</a:t>
            </a:r>
            <a:endParaRPr lang="es-ES" sz="3200" b="1" cap="none" spc="0" dirty="0">
              <a:ln/>
              <a:solidFill>
                <a:schemeClr val="accent4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984921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EAA04B-3542-4298-9716-F35D3329A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Building</a:t>
            </a:r>
            <a:r>
              <a:rPr lang="es-CO" dirty="0"/>
              <a:t> interpretable </a:t>
            </a:r>
            <a:r>
              <a:rPr lang="es-CO" dirty="0" err="1"/>
              <a:t>models</a:t>
            </a:r>
            <a:endParaRPr lang="es-CO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69A3844-3EC9-46AB-AD3F-4D2703F65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63507-F71A-41E1-AD77-0E3FF3B051A2}" type="slidenum">
              <a:rPr lang="es-CO" smtClean="0"/>
              <a:t>15</a:t>
            </a:fld>
            <a:endParaRPr lang="es-CO" dirty="0"/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ECC118C4-0B0C-4C7B-8DFA-3DC7F00F08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4500" y="2323233"/>
            <a:ext cx="8763000" cy="362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8310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B3A9C5-CCDC-48CF-8652-1AE7DC4D4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Estimating</a:t>
            </a:r>
            <a:r>
              <a:rPr lang="es-CO" dirty="0"/>
              <a:t> </a:t>
            </a:r>
            <a:r>
              <a:rPr lang="es-CO" dirty="0" err="1"/>
              <a:t>GAMs</a:t>
            </a:r>
            <a:endParaRPr lang="es-CO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E9E4382-B681-4183-923F-E5953D1A1E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GAMs consist of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smoothing functions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Thus, when estimating GAMs, the goal is to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simultaneously estimate all smoothers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while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factoring in the covariance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the smoothers</a:t>
            </a:r>
            <a:endParaRPr lang="es-CO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A39E648-A939-41B8-B69D-74471F038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63507-F71A-41E1-AD77-0E3FF3B051A2}" type="slidenum">
              <a:rPr lang="es-CO" smtClean="0"/>
              <a:t>16</a:t>
            </a:fld>
            <a:endParaRPr lang="es-CO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4B4DD985-7FC4-4441-AD7D-84CCA3AFC2EF}"/>
              </a:ext>
            </a:extLst>
          </p:cNvPr>
          <p:cNvSpPr/>
          <p:nvPr/>
        </p:nvSpPr>
        <p:spPr>
          <a:xfrm>
            <a:off x="1599866" y="3631962"/>
            <a:ext cx="33281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 </a:t>
            </a:r>
            <a:r>
              <a:rPr lang="es-CO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scoring</a:t>
            </a:r>
            <a:r>
              <a:rPr lang="es-CO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O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endParaRPr lang="es-CO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EF77FAF-A03D-41E6-BD01-7D7E3254736F}"/>
              </a:ext>
            </a:extLst>
          </p:cNvPr>
          <p:cNvSpPr txBox="1"/>
          <p:nvPr/>
        </p:nvSpPr>
        <p:spPr>
          <a:xfrm>
            <a:off x="7499948" y="3378166"/>
            <a:ext cx="3462512" cy="718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s-E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GAM as a </a:t>
            </a:r>
            <a:r>
              <a:rPr lang="es-E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large</a:t>
            </a:r>
            <a:r>
              <a:rPr lang="es-E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GLM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106BCB8-4EB5-4FF0-818A-F56EB8A28510}"/>
              </a:ext>
            </a:extLst>
          </p:cNvPr>
          <p:cNvSpPr txBox="1"/>
          <p:nvPr/>
        </p:nvSpPr>
        <p:spPr>
          <a:xfrm>
            <a:off x="1145045" y="4607303"/>
            <a:ext cx="46040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Any</a:t>
            </a:r>
            <a:r>
              <a:rPr lang="es-C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O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s-C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O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s-C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O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smoother</a:t>
            </a:r>
            <a:endParaRPr lang="es-CO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CO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Computationally</a:t>
            </a:r>
            <a:r>
              <a:rPr lang="es-C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more </a:t>
            </a:r>
            <a:r>
              <a:rPr lang="es-CO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expensive</a:t>
            </a:r>
            <a:endParaRPr lang="es-E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29783963-BB61-4BE9-856B-82D84A5ABDFA}"/>
              </a:ext>
            </a:extLst>
          </p:cNvPr>
          <p:cNvSpPr txBox="1"/>
          <p:nvPr/>
        </p:nvSpPr>
        <p:spPr>
          <a:xfrm>
            <a:off x="6777380" y="4593968"/>
            <a:ext cx="47692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Penalized Re-weighted Iterative Least Squares (PIRLS)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Automated selection of smoothing parameters</a:t>
            </a:r>
            <a:endParaRPr lang="es-E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93870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395790-322B-4195-A051-6E0FAC4A9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Choosing</a:t>
            </a:r>
            <a:r>
              <a:rPr lang="es-CO" dirty="0"/>
              <a:t> </a:t>
            </a:r>
            <a:r>
              <a:rPr lang="es-CO" dirty="0" err="1"/>
              <a:t>the</a:t>
            </a:r>
            <a:r>
              <a:rPr lang="es-CO" dirty="0"/>
              <a:t> </a:t>
            </a:r>
            <a:r>
              <a:rPr lang="es-CO" dirty="0" err="1"/>
              <a:t>Smoothing</a:t>
            </a:r>
            <a:r>
              <a:rPr lang="es-CO" dirty="0"/>
              <a:t> </a:t>
            </a:r>
            <a:r>
              <a:rPr lang="es-CO" dirty="0" err="1"/>
              <a:t>Parameters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34436EF-C541-4B1B-AEE9-5031AA36A0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3177" y="1927657"/>
            <a:ext cx="9025646" cy="907847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choice of smoothing parameters, i.e., the parameters that control the smoothness of the predictive functions,  is key for the aesthetics and fit of the model</a:t>
            </a:r>
            <a:endParaRPr lang="es-CO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52BAF48-679E-4BDC-96F3-13422ED9C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63507-F71A-41E1-AD77-0E3FF3B051A2}" type="slidenum">
              <a:rPr lang="es-CO" smtClean="0"/>
              <a:t>17</a:t>
            </a:fld>
            <a:endParaRPr lang="es-CO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383228B8-A844-44B0-B378-4D8287FB4B61}"/>
              </a:ext>
            </a:extLst>
          </p:cNvPr>
          <p:cNvSpPr/>
          <p:nvPr/>
        </p:nvSpPr>
        <p:spPr>
          <a:xfrm>
            <a:off x="1227474" y="3072471"/>
            <a:ext cx="331713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Generalized cross validation criteria (GCV)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1F2533F7-F7D3-4609-9A1B-C1222A9A5842}"/>
              </a:ext>
            </a:extLst>
          </p:cNvPr>
          <p:cNvSpPr/>
          <p:nvPr/>
        </p:nvSpPr>
        <p:spPr>
          <a:xfrm>
            <a:off x="7297197" y="3072471"/>
            <a:ext cx="393824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Mixed model approach via restricted maximum likelihood (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REML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86113820-9628-4BE2-AF72-CC5EFFDF0A90}"/>
              </a:ext>
            </a:extLst>
          </p:cNvPr>
          <p:cNvSpPr/>
          <p:nvPr/>
        </p:nvSpPr>
        <p:spPr>
          <a:xfrm>
            <a:off x="838200" y="4407951"/>
            <a:ext cx="506486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s-C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strategy</a:t>
            </a:r>
            <a:r>
              <a:rPr lang="es-C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s-C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s-C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O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remove</a:t>
            </a:r>
            <a:r>
              <a:rPr lang="es-CO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O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one</a:t>
            </a:r>
            <a:r>
              <a:rPr lang="es-CO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s-CO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point</a:t>
            </a:r>
            <a:r>
              <a:rPr lang="es-CO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 a time</a:t>
            </a:r>
            <a:r>
              <a:rPr lang="es-CO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C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fit</a:t>
            </a:r>
            <a:r>
              <a:rPr lang="es-C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s-C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smoother</a:t>
            </a:r>
            <a:r>
              <a:rPr lang="es-C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s-C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s-C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remaining</a:t>
            </a:r>
            <a:r>
              <a:rPr lang="es-C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data, and </a:t>
            </a:r>
            <a:r>
              <a:rPr lang="es-C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s-C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fit</a:t>
            </a:r>
            <a:r>
              <a:rPr lang="es-C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s-C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s-C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smoother</a:t>
            </a:r>
            <a:r>
              <a:rPr lang="es-C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against</a:t>
            </a:r>
            <a:r>
              <a:rPr lang="es-C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s-C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entire</a:t>
            </a:r>
            <a:r>
              <a:rPr lang="es-C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r>
              <a:rPr lang="es-CO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endParaRPr lang="es-C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C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s-C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goal</a:t>
            </a:r>
            <a:r>
              <a:rPr lang="es-C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s-C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s-C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pick </a:t>
            </a:r>
            <a:r>
              <a:rPr lang="es-C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s-C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λj</a:t>
            </a:r>
            <a:r>
              <a:rPr lang="es-C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es-C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minimizes</a:t>
            </a:r>
            <a:r>
              <a:rPr lang="es-C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s-C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average</a:t>
            </a:r>
            <a:r>
              <a:rPr lang="es-C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error </a:t>
            </a:r>
            <a:r>
              <a:rPr lang="es-C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across</a:t>
            </a:r>
            <a:r>
              <a:rPr lang="es-C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lang="es-C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 </a:t>
            </a:r>
            <a:r>
              <a:rPr lang="es-C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validations</a:t>
            </a:r>
            <a:r>
              <a:rPr lang="es-CO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8C8952B0-641C-4F0F-A372-D6FD619FF4B7}"/>
              </a:ext>
            </a:extLst>
          </p:cNvPr>
          <p:cNvSpPr/>
          <p:nvPr/>
        </p:nvSpPr>
        <p:spPr>
          <a:xfrm>
            <a:off x="6927629" y="4423474"/>
            <a:ext cx="506486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Given a trial vector λ, estimate β using PIRLS. </a:t>
            </a:r>
          </a:p>
          <a:p>
            <a:pPr marL="342900" indent="-342900"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λ by maximizing the restricted log likelihood. </a:t>
            </a:r>
          </a:p>
          <a:p>
            <a:pPr marL="342900" indent="-342900"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Repeat steps 1 and 2 until convergence.</a:t>
            </a:r>
            <a:endParaRPr lang="es-C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96FEC86A-9781-4AE1-8650-38809FFFB0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518" y="4246889"/>
            <a:ext cx="5162550" cy="207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61149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DFE2C4-5AC5-4E6C-86E2-14F60F05D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 err="1"/>
              <a:t>Why</a:t>
            </a:r>
            <a:r>
              <a:rPr lang="es-CO" dirty="0"/>
              <a:t> Use GAM?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6CF0194-1606-4DD4-84D0-ACA2C0767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63507-F71A-41E1-AD77-0E3FF3B051A2}" type="slidenum">
              <a:rPr lang="es-CO" smtClean="0"/>
              <a:t>18</a:t>
            </a:fld>
            <a:endParaRPr lang="es-CO" dirty="0"/>
          </a:p>
        </p:txBody>
      </p:sp>
      <p:pic>
        <p:nvPicPr>
          <p:cNvPr id="5" name="Picture 4" descr="https://github.com/noamross/gams-in-r-course/blob/master/images/tradeoff-slider.png?raw=true">
            <a:extLst>
              <a:ext uri="{FF2B5EF4-FFF2-40B4-BE49-F238E27FC236}">
                <a16:creationId xmlns:a16="http://schemas.microsoft.com/office/drawing/2014/main" id="{4B922C85-C772-4EC6-BF1B-30FDCF56F29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3382" y="3617837"/>
            <a:ext cx="8412886" cy="1338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B901E0DB-4E42-436B-8342-DA327C7242A6}"/>
              </a:ext>
            </a:extLst>
          </p:cNvPr>
          <p:cNvSpPr/>
          <p:nvPr/>
        </p:nvSpPr>
        <p:spPr>
          <a:xfrm>
            <a:off x="3281479" y="2339221"/>
            <a:ext cx="56290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interpretability, flexibility/automation, and regularization. </a:t>
            </a:r>
            <a:endParaRPr lang="es-C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88507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A7A884-D4B2-411F-A6E3-9668FF879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Why</a:t>
            </a:r>
            <a:r>
              <a:rPr lang="es-CO" dirty="0"/>
              <a:t> Use GAM?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F337D686-71CB-48C9-B7C2-BC9E05D161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94500" y="2187576"/>
            <a:ext cx="7192107" cy="4351338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AF5BC67-0F54-43DA-A7B1-F2481080C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63507-F71A-41E1-AD77-0E3FF3B051A2}" type="slidenum">
              <a:rPr lang="es-CO" smtClean="0"/>
              <a:t>19</a:t>
            </a:fld>
            <a:endParaRPr lang="es-CO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2C81AAA-B4E9-4BD5-AEEB-FD019C023AE2}"/>
              </a:ext>
            </a:extLst>
          </p:cNvPr>
          <p:cNvSpPr txBox="1"/>
          <p:nvPr/>
        </p:nvSpPr>
        <p:spPr>
          <a:xfrm>
            <a:off x="8068685" y="3632935"/>
            <a:ext cx="10253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 err="1">
                <a:latin typeface="Arial" panose="020B0604020202020204" pitchFamily="34" charset="0"/>
                <a:cs typeface="Arial" panose="020B0604020202020204" pitchFamily="34" charset="0"/>
              </a:rPr>
              <a:t>GAMs</a:t>
            </a:r>
            <a:endParaRPr lang="es-CO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8131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 -0.00047 L 0.00026 0.14236 C 0.00026 0.20625 -0.10899 0.28518 -0.19805 0.28518 L -0.39675 0.28518 " pathEditMode="relative" rAng="5400000" ptsTypes="AAAA">
                                      <p:cBhvr>
                                        <p:cTn id="6" dur="200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844" y="142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85ACC2-BF51-4A60-9652-54B42A446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Introduction</a:t>
            </a:r>
            <a:endParaRPr lang="es-CO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E934EE0-0D5D-4B42-A956-2D1F78523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63507-F71A-41E1-AD77-0E3FF3B051A2}" type="slidenum">
              <a:rPr lang="es-CO" smtClean="0"/>
              <a:t>2</a:t>
            </a:fld>
            <a:endParaRPr lang="es-CO" dirty="0"/>
          </a:p>
        </p:txBody>
      </p:sp>
      <p:pic>
        <p:nvPicPr>
          <p:cNvPr id="1028" name="Picture 4" descr="Prediction Surface">
            <a:extLst>
              <a:ext uri="{FF2B5EF4-FFF2-40B4-BE49-F238E27FC236}">
                <a16:creationId xmlns:a16="http://schemas.microsoft.com/office/drawing/2014/main" id="{E128A456-2A33-4B94-8E76-0F276B4AFC48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666005"/>
            <a:ext cx="5181600" cy="281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90B1EE24-BF84-4364-8053-76AB74496AFF}"/>
              </a:ext>
            </a:extLst>
          </p:cNvPr>
          <p:cNvSpPr/>
          <p:nvPr/>
        </p:nvSpPr>
        <p:spPr>
          <a:xfrm>
            <a:off x="4076344" y="5865744"/>
            <a:ext cx="40393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Robert </a:t>
            </a:r>
            <a:r>
              <a:rPr lang="es-CO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Tibshirani</a:t>
            </a:r>
            <a:r>
              <a:rPr lang="es-CO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Trevor Hastie 1986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084FBB5C-84AD-4496-B787-6ED773932875}"/>
              </a:ext>
            </a:extLst>
          </p:cNvPr>
          <p:cNvSpPr/>
          <p:nvPr/>
        </p:nvSpPr>
        <p:spPr>
          <a:xfrm>
            <a:off x="838200" y="1984034"/>
            <a:ext cx="13308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Founders</a:t>
            </a:r>
            <a:endParaRPr lang="es-CO" sz="2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05332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31A610-C3B1-47DA-86E2-19804166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Some</a:t>
            </a:r>
            <a:r>
              <a:rPr lang="es-CO" dirty="0"/>
              <a:t> </a:t>
            </a:r>
            <a:r>
              <a:rPr lang="es-CO" dirty="0" err="1"/>
              <a:t>comparations</a:t>
            </a:r>
            <a:r>
              <a:rPr lang="es-CO" dirty="0"/>
              <a:t> 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FDDD891-5845-4D45-85CC-E52A81C33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63507-F71A-41E1-AD77-0E3FF3B051A2}" type="slidenum">
              <a:rPr lang="es-CO" smtClean="0"/>
              <a:t>20</a:t>
            </a:fld>
            <a:endParaRPr lang="es-CO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89E48560-4723-4F8E-BFA4-454BF5E70D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624038"/>
            <a:ext cx="10515600" cy="2754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6973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A78A28-12D1-4B5C-82D4-653463CDF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Conclusions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200067-A639-4188-B60F-6FFCC1558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Intuitive regularization via smoothing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Automatically model non-linearities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Constraints (convexity, monotonicity, periodicity, ... )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Controlled extrapolation 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9B74C51-AE97-4E35-A377-76A8B60DF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63507-F71A-41E1-AD77-0E3FF3B051A2}" type="slidenum">
              <a:rPr lang="es-CO" smtClean="0"/>
              <a:t>21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8036957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DEB52C-AAAE-491B-A42C-0B639686F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Referencias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64AEB23-BD8F-456F-A3E9-55493DDF2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65675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Green, P. J., &amp; Silverman, B. W. (1993). Nonparametric regression and generalized linear models: a roughness penalty approach. Chapman and Hall/CRC.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Hastie, T. and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Tibshirani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R. (1990). Generalized Additive Models, volume 43. CRC Press, 1990.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Wood, S. N. (2017). Generalized additive models: an introduction with R. Chapman and Hall/CRC.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Hastie, T., and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Tibshirani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R. (1987). Generalized additive models: some applications. Journal of the American Statistical Association, 82(398), 371-386.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https://cran.r-project.org/package=gam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https://cran.r-project.org/package=mgcv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https://www.statsmodels.org/stable/gam.html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https://pygam.readthedocs.io/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https://github.com/dswah/PyData-Berlin-2018-pyGAM/</a:t>
            </a:r>
          </a:p>
          <a:p>
            <a:endParaRPr lang="es-CO" sz="14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9A1391C-C007-4DED-83EC-4CD030CE3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63507-F71A-41E1-AD77-0E3FF3B051A2}" type="slidenum">
              <a:rPr lang="es-CO" smtClean="0"/>
              <a:t>22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78771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1344" y="1825852"/>
            <a:ext cx="3810000" cy="2933700"/>
          </a:xfrm>
          <a:prstGeom prst="rect">
            <a:avLst/>
          </a:prstGeom>
        </p:spPr>
      </p:pic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63507-F71A-41E1-AD77-0E3FF3B051A2}" type="slidenum">
              <a:rPr lang="es-CO" smtClean="0"/>
              <a:t>23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46568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FA3E7B-BD19-4B93-BFCE-1AF04A085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</p:spPr>
        <p:txBody>
          <a:bodyPr>
            <a:normAutofit/>
          </a:bodyPr>
          <a:lstStyle/>
          <a:p>
            <a:r>
              <a:rPr lang="es-CO" dirty="0" err="1"/>
              <a:t>Introduction</a:t>
            </a:r>
            <a:r>
              <a:rPr lang="es-CO" sz="4800" dirty="0"/>
              <a:t> </a:t>
            </a:r>
          </a:p>
        </p:txBody>
      </p:sp>
      <p:sp>
        <p:nvSpPr>
          <p:cNvPr id="41" name="Marcador de número de diapositiva 4">
            <a:extLst>
              <a:ext uri="{FF2B5EF4-FFF2-40B4-BE49-F238E27FC236}">
                <a16:creationId xmlns:a16="http://schemas.microsoft.com/office/drawing/2014/main" id="{AD2A482F-9E31-4BC6-9B35-B2EF1206D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3F163507-F71A-41E1-AD77-0E3FF3B051A2}" type="slidenum">
              <a:rPr lang="es-CO" smtClean="0"/>
              <a:t>3</a:t>
            </a:fld>
            <a:endParaRPr lang="es-CO" dirty="0"/>
          </a:p>
        </p:txBody>
      </p:sp>
      <p:pic>
        <p:nvPicPr>
          <p:cNvPr id="1026" name="Picture 2" descr="KDnuggets Cartoon: NSA, cat videos, UFO reports, and Pizza connection?">
            <a:extLst>
              <a:ext uri="{FF2B5EF4-FFF2-40B4-BE49-F238E27FC236}">
                <a16:creationId xmlns:a16="http://schemas.microsoft.com/office/drawing/2014/main" id="{E6E9172E-A589-4F24-B8F0-2C151C9B812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79174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9FB98A54-00DE-46CD-9CA9-C74E0E885DA8}"/>
              </a:ext>
            </a:extLst>
          </p:cNvPr>
          <p:cNvSpPr/>
          <p:nvPr/>
        </p:nvSpPr>
        <p:spPr>
          <a:xfrm>
            <a:off x="5257800" y="4109583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 to interpret.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Flexible predictor functions can uncover hidden patterns in the data.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Regularization of predictor functions helps avoid overfitting.</a:t>
            </a:r>
            <a:endParaRPr lang="en-US" sz="20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09F95D34-65BE-41BC-9EBB-05911B8CE276}"/>
              </a:ext>
            </a:extLst>
          </p:cNvPr>
          <p:cNvSpPr/>
          <p:nvPr/>
        </p:nvSpPr>
        <p:spPr>
          <a:xfrm>
            <a:off x="5257800" y="2627549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Despite its lack of popularity in the data science community, GAM is a powerful and yet simple technique. </a:t>
            </a:r>
            <a:endParaRPr lang="es-CO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9656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5EBB7D-8BC6-47A9-9EE9-D09D6B5E3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Motivation</a:t>
            </a:r>
            <a:r>
              <a:rPr lang="es-CO" dirty="0"/>
              <a:t> 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26A58E5-1A09-4A9E-BDC2-7102B88FA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63507-F71A-41E1-AD77-0E3FF3B051A2}" type="slidenum">
              <a:rPr lang="es-CO" smtClean="0"/>
              <a:t>4</a:t>
            </a:fld>
            <a:endParaRPr lang="es-CO" dirty="0"/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680BE849-2BB7-48CF-948B-ED36F8B75E16}"/>
              </a:ext>
            </a:extLst>
          </p:cNvPr>
          <p:cNvCxnSpPr/>
          <p:nvPr/>
        </p:nvCxnSpPr>
        <p:spPr>
          <a:xfrm>
            <a:off x="2246406" y="2794000"/>
            <a:ext cx="0" cy="2311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40246E2C-BD59-4192-9A31-B64024139184}"/>
              </a:ext>
            </a:extLst>
          </p:cNvPr>
          <p:cNvCxnSpPr/>
          <p:nvPr/>
        </p:nvCxnSpPr>
        <p:spPr>
          <a:xfrm>
            <a:off x="2235200" y="5105400"/>
            <a:ext cx="79121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C0D31A7F-2BD8-48B1-B0D7-EE8C995F3A76}"/>
              </a:ext>
            </a:extLst>
          </p:cNvPr>
          <p:cNvSpPr/>
          <p:nvPr/>
        </p:nvSpPr>
        <p:spPr>
          <a:xfrm>
            <a:off x="2592386" y="4506913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09C0064-08FB-4AD1-943B-0F76672FDD57}"/>
              </a:ext>
            </a:extLst>
          </p:cNvPr>
          <p:cNvSpPr/>
          <p:nvPr/>
        </p:nvSpPr>
        <p:spPr>
          <a:xfrm>
            <a:off x="2695526" y="4506913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712EF927-960A-4DBF-BF74-4C730BB0A193}"/>
              </a:ext>
            </a:extLst>
          </p:cNvPr>
          <p:cNvSpPr/>
          <p:nvPr/>
        </p:nvSpPr>
        <p:spPr>
          <a:xfrm>
            <a:off x="2749526" y="4550917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578157E1-21C5-4DC5-9D4D-AC6736305CD5}"/>
              </a:ext>
            </a:extLst>
          </p:cNvPr>
          <p:cNvSpPr/>
          <p:nvPr/>
        </p:nvSpPr>
        <p:spPr>
          <a:xfrm>
            <a:off x="2803526" y="4279084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F6A68763-DFB4-4855-A370-3F28D4550519}"/>
              </a:ext>
            </a:extLst>
          </p:cNvPr>
          <p:cNvSpPr/>
          <p:nvPr/>
        </p:nvSpPr>
        <p:spPr>
          <a:xfrm>
            <a:off x="2965471" y="4398913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5BAA3127-7FFA-4417-97C7-318B3AAAE677}"/>
              </a:ext>
            </a:extLst>
          </p:cNvPr>
          <p:cNvSpPr/>
          <p:nvPr/>
        </p:nvSpPr>
        <p:spPr>
          <a:xfrm>
            <a:off x="3025794" y="4396584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33CD1391-36C2-4829-A16F-35A37266270F}"/>
              </a:ext>
            </a:extLst>
          </p:cNvPr>
          <p:cNvSpPr/>
          <p:nvPr/>
        </p:nvSpPr>
        <p:spPr>
          <a:xfrm>
            <a:off x="3140117" y="4180629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A9D0F587-D7A5-495B-A79A-8475C2344013}"/>
              </a:ext>
            </a:extLst>
          </p:cNvPr>
          <p:cNvSpPr/>
          <p:nvPr/>
        </p:nvSpPr>
        <p:spPr>
          <a:xfrm>
            <a:off x="2905188" y="3714228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F893C94A-D7E9-48CE-B465-119ACB4A479A}"/>
              </a:ext>
            </a:extLst>
          </p:cNvPr>
          <p:cNvSpPr/>
          <p:nvPr/>
        </p:nvSpPr>
        <p:spPr>
          <a:xfrm>
            <a:off x="3248117" y="3485043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9364FEDE-5644-4A60-AD06-B6CE10EDE4C7}"/>
              </a:ext>
            </a:extLst>
          </p:cNvPr>
          <p:cNvSpPr/>
          <p:nvPr/>
        </p:nvSpPr>
        <p:spPr>
          <a:xfrm>
            <a:off x="3338771" y="3812018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A53DA239-2452-4625-9E0E-9C65DA22A4AC}"/>
              </a:ext>
            </a:extLst>
          </p:cNvPr>
          <p:cNvSpPr/>
          <p:nvPr/>
        </p:nvSpPr>
        <p:spPr>
          <a:xfrm>
            <a:off x="3438859" y="4312501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E38E651A-2925-4C07-98B3-5FA1C757FD41}"/>
              </a:ext>
            </a:extLst>
          </p:cNvPr>
          <p:cNvSpPr/>
          <p:nvPr/>
        </p:nvSpPr>
        <p:spPr>
          <a:xfrm>
            <a:off x="3563093" y="4535015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F5D514D1-8DF3-45B4-AFE6-3D4FACE1D59B}"/>
              </a:ext>
            </a:extLst>
          </p:cNvPr>
          <p:cNvSpPr/>
          <p:nvPr/>
        </p:nvSpPr>
        <p:spPr>
          <a:xfrm>
            <a:off x="3743924" y="4256466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F9CD176F-6D5C-491A-8F67-4E2991240E3A}"/>
              </a:ext>
            </a:extLst>
          </p:cNvPr>
          <p:cNvSpPr/>
          <p:nvPr/>
        </p:nvSpPr>
        <p:spPr>
          <a:xfrm>
            <a:off x="3522168" y="4035663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78E70BAB-6DE3-462A-8E82-7852AD57CA6A}"/>
              </a:ext>
            </a:extLst>
          </p:cNvPr>
          <p:cNvSpPr/>
          <p:nvPr/>
        </p:nvSpPr>
        <p:spPr>
          <a:xfrm>
            <a:off x="3858247" y="4264666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779048CD-3488-4BBA-9956-00B2C569A6F0}"/>
              </a:ext>
            </a:extLst>
          </p:cNvPr>
          <p:cNvSpPr/>
          <p:nvPr/>
        </p:nvSpPr>
        <p:spPr>
          <a:xfrm>
            <a:off x="3912247" y="3887609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3AC80878-E76A-47E7-AF71-95EBAF31FEE4}"/>
              </a:ext>
            </a:extLst>
          </p:cNvPr>
          <p:cNvSpPr/>
          <p:nvPr/>
        </p:nvSpPr>
        <p:spPr>
          <a:xfrm>
            <a:off x="4031714" y="3895700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EC9E2A97-3F0A-40C1-B6F0-AAB1C08D69E5}"/>
              </a:ext>
            </a:extLst>
          </p:cNvPr>
          <p:cNvSpPr/>
          <p:nvPr/>
        </p:nvSpPr>
        <p:spPr>
          <a:xfrm>
            <a:off x="4095644" y="4002090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C651D4AF-800A-4970-86C0-4F5566283F8E}"/>
              </a:ext>
            </a:extLst>
          </p:cNvPr>
          <p:cNvSpPr/>
          <p:nvPr/>
        </p:nvSpPr>
        <p:spPr>
          <a:xfrm>
            <a:off x="4203644" y="3721912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1109E335-1DA8-425C-8D4C-7960DEA56C44}"/>
              </a:ext>
            </a:extLst>
          </p:cNvPr>
          <p:cNvSpPr/>
          <p:nvPr/>
        </p:nvSpPr>
        <p:spPr>
          <a:xfrm>
            <a:off x="4232848" y="3606228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18EC94F9-6256-42F9-A9F7-8C39C8D4E26A}"/>
              </a:ext>
            </a:extLst>
          </p:cNvPr>
          <p:cNvSpPr/>
          <p:nvPr/>
        </p:nvSpPr>
        <p:spPr>
          <a:xfrm>
            <a:off x="4521777" y="3585995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6A5F0183-6B27-4907-8EED-3DB6AE10E7AC}"/>
              </a:ext>
            </a:extLst>
          </p:cNvPr>
          <p:cNvSpPr/>
          <p:nvPr/>
        </p:nvSpPr>
        <p:spPr>
          <a:xfrm>
            <a:off x="4340848" y="3500856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92635454-5808-4C7F-8F67-D8BD9857F94C}"/>
              </a:ext>
            </a:extLst>
          </p:cNvPr>
          <p:cNvSpPr/>
          <p:nvPr/>
        </p:nvSpPr>
        <p:spPr>
          <a:xfrm>
            <a:off x="4639194" y="3866018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id="{3ED75471-75A7-48E9-AD7D-378B7FC56BB2}"/>
              </a:ext>
            </a:extLst>
          </p:cNvPr>
          <p:cNvSpPr/>
          <p:nvPr/>
        </p:nvSpPr>
        <p:spPr>
          <a:xfrm>
            <a:off x="4613811" y="3317860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846B1EE5-0922-44BC-B070-144640758FF8}"/>
              </a:ext>
            </a:extLst>
          </p:cNvPr>
          <p:cNvSpPr/>
          <p:nvPr/>
        </p:nvSpPr>
        <p:spPr>
          <a:xfrm>
            <a:off x="4448848" y="3272005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B07E3835-A86E-4289-AEB7-5D81C1B0A1A5}"/>
              </a:ext>
            </a:extLst>
          </p:cNvPr>
          <p:cNvSpPr/>
          <p:nvPr/>
        </p:nvSpPr>
        <p:spPr>
          <a:xfrm>
            <a:off x="4761862" y="3362085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C1FEAC21-5EB2-445F-BA18-7107CAE92A67}"/>
              </a:ext>
            </a:extLst>
          </p:cNvPr>
          <p:cNvSpPr/>
          <p:nvPr/>
        </p:nvSpPr>
        <p:spPr>
          <a:xfrm>
            <a:off x="4855913" y="3297190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3" name="Elipse 42">
            <a:extLst>
              <a:ext uri="{FF2B5EF4-FFF2-40B4-BE49-F238E27FC236}">
                <a16:creationId xmlns:a16="http://schemas.microsoft.com/office/drawing/2014/main" id="{0AA9723C-258D-42D9-8F60-8CD42AE041F0}"/>
              </a:ext>
            </a:extLst>
          </p:cNvPr>
          <p:cNvSpPr/>
          <p:nvPr/>
        </p:nvSpPr>
        <p:spPr>
          <a:xfrm>
            <a:off x="4947249" y="3422095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53F6CB61-1F22-4025-BE39-A6B6DAC18CC8}"/>
              </a:ext>
            </a:extLst>
          </p:cNvPr>
          <p:cNvSpPr/>
          <p:nvPr/>
        </p:nvSpPr>
        <p:spPr>
          <a:xfrm>
            <a:off x="5114632" y="3585995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5" name="Elipse 44">
            <a:extLst>
              <a:ext uri="{FF2B5EF4-FFF2-40B4-BE49-F238E27FC236}">
                <a16:creationId xmlns:a16="http://schemas.microsoft.com/office/drawing/2014/main" id="{24CFA7B0-5F91-48B1-B8BB-0C3617B90BE7}"/>
              </a:ext>
            </a:extLst>
          </p:cNvPr>
          <p:cNvSpPr/>
          <p:nvPr/>
        </p:nvSpPr>
        <p:spPr>
          <a:xfrm>
            <a:off x="5433579" y="3600576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6" name="Elipse 45">
            <a:extLst>
              <a:ext uri="{FF2B5EF4-FFF2-40B4-BE49-F238E27FC236}">
                <a16:creationId xmlns:a16="http://schemas.microsoft.com/office/drawing/2014/main" id="{29D91C5E-4E22-4DBB-BA30-D1A05841C841}"/>
              </a:ext>
            </a:extLst>
          </p:cNvPr>
          <p:cNvSpPr/>
          <p:nvPr/>
        </p:nvSpPr>
        <p:spPr>
          <a:xfrm>
            <a:off x="5208978" y="3295775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id="{3451B62C-E496-437C-B341-AC4BB8849635}"/>
              </a:ext>
            </a:extLst>
          </p:cNvPr>
          <p:cNvSpPr/>
          <p:nvPr/>
        </p:nvSpPr>
        <p:spPr>
          <a:xfrm>
            <a:off x="5262978" y="3241775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8" name="Elipse 47">
            <a:extLst>
              <a:ext uri="{FF2B5EF4-FFF2-40B4-BE49-F238E27FC236}">
                <a16:creationId xmlns:a16="http://schemas.microsoft.com/office/drawing/2014/main" id="{CD578983-1938-49C3-B829-0BFE50D110D4}"/>
              </a:ext>
            </a:extLst>
          </p:cNvPr>
          <p:cNvSpPr/>
          <p:nvPr/>
        </p:nvSpPr>
        <p:spPr>
          <a:xfrm>
            <a:off x="5055249" y="2875075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9" name="Elipse 48">
            <a:extLst>
              <a:ext uri="{FF2B5EF4-FFF2-40B4-BE49-F238E27FC236}">
                <a16:creationId xmlns:a16="http://schemas.microsoft.com/office/drawing/2014/main" id="{5E5A598D-97EE-4C34-A07D-7D0BF8E7F082}"/>
              </a:ext>
            </a:extLst>
          </p:cNvPr>
          <p:cNvSpPr/>
          <p:nvPr/>
        </p:nvSpPr>
        <p:spPr>
          <a:xfrm>
            <a:off x="5327191" y="3113659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0" name="Elipse 49">
            <a:extLst>
              <a:ext uri="{FF2B5EF4-FFF2-40B4-BE49-F238E27FC236}">
                <a16:creationId xmlns:a16="http://schemas.microsoft.com/office/drawing/2014/main" id="{236AB234-64F1-4895-9E42-9B449F495566}"/>
              </a:ext>
            </a:extLst>
          </p:cNvPr>
          <p:cNvSpPr/>
          <p:nvPr/>
        </p:nvSpPr>
        <p:spPr>
          <a:xfrm>
            <a:off x="5563514" y="3149126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1" name="Elipse 50">
            <a:extLst>
              <a:ext uri="{FF2B5EF4-FFF2-40B4-BE49-F238E27FC236}">
                <a16:creationId xmlns:a16="http://schemas.microsoft.com/office/drawing/2014/main" id="{D17A9267-4C88-40C6-9E61-0E8612200FD5}"/>
              </a:ext>
            </a:extLst>
          </p:cNvPr>
          <p:cNvSpPr/>
          <p:nvPr/>
        </p:nvSpPr>
        <p:spPr>
          <a:xfrm>
            <a:off x="5489153" y="3032265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2" name="Elipse 51">
            <a:extLst>
              <a:ext uri="{FF2B5EF4-FFF2-40B4-BE49-F238E27FC236}">
                <a16:creationId xmlns:a16="http://schemas.microsoft.com/office/drawing/2014/main" id="{A4FBE1B0-499A-4481-8D0C-504A386E95AC}"/>
              </a:ext>
            </a:extLst>
          </p:cNvPr>
          <p:cNvSpPr/>
          <p:nvPr/>
        </p:nvSpPr>
        <p:spPr>
          <a:xfrm>
            <a:off x="5671514" y="2988943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3" name="Elipse 52">
            <a:extLst>
              <a:ext uri="{FF2B5EF4-FFF2-40B4-BE49-F238E27FC236}">
                <a16:creationId xmlns:a16="http://schemas.microsoft.com/office/drawing/2014/main" id="{9E96A1B7-A95F-4E0A-A310-A391C9E22F60}"/>
              </a:ext>
            </a:extLst>
          </p:cNvPr>
          <p:cNvSpPr/>
          <p:nvPr/>
        </p:nvSpPr>
        <p:spPr>
          <a:xfrm>
            <a:off x="5745837" y="3133775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4" name="Elipse 53">
            <a:extLst>
              <a:ext uri="{FF2B5EF4-FFF2-40B4-BE49-F238E27FC236}">
                <a16:creationId xmlns:a16="http://schemas.microsoft.com/office/drawing/2014/main" id="{9DA88FC9-BB4F-4617-8D75-A7EF3F8EFFA5}"/>
              </a:ext>
            </a:extLst>
          </p:cNvPr>
          <p:cNvSpPr/>
          <p:nvPr/>
        </p:nvSpPr>
        <p:spPr>
          <a:xfrm>
            <a:off x="5861108" y="3349775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5" name="Elipse 54">
            <a:extLst>
              <a:ext uri="{FF2B5EF4-FFF2-40B4-BE49-F238E27FC236}">
                <a16:creationId xmlns:a16="http://schemas.microsoft.com/office/drawing/2014/main" id="{EF2C5BE9-3E9F-4421-ABEF-E9D9DC2CD563}"/>
              </a:ext>
            </a:extLst>
          </p:cNvPr>
          <p:cNvSpPr/>
          <p:nvPr/>
        </p:nvSpPr>
        <p:spPr>
          <a:xfrm>
            <a:off x="6102300" y="3457775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6" name="Elipse 55">
            <a:extLst>
              <a:ext uri="{FF2B5EF4-FFF2-40B4-BE49-F238E27FC236}">
                <a16:creationId xmlns:a16="http://schemas.microsoft.com/office/drawing/2014/main" id="{854D9DA2-458F-44D5-AE5D-AA28D268C1A1}"/>
              </a:ext>
            </a:extLst>
          </p:cNvPr>
          <p:cNvSpPr/>
          <p:nvPr/>
        </p:nvSpPr>
        <p:spPr>
          <a:xfrm>
            <a:off x="6036160" y="3021431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7" name="Elipse 56">
            <a:extLst>
              <a:ext uri="{FF2B5EF4-FFF2-40B4-BE49-F238E27FC236}">
                <a16:creationId xmlns:a16="http://schemas.microsoft.com/office/drawing/2014/main" id="{B3E226FC-D588-4959-A110-8DCAE0A5EE0A}"/>
              </a:ext>
            </a:extLst>
          </p:cNvPr>
          <p:cNvSpPr/>
          <p:nvPr/>
        </p:nvSpPr>
        <p:spPr>
          <a:xfrm>
            <a:off x="5929940" y="2875075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8" name="Elipse 57">
            <a:extLst>
              <a:ext uri="{FF2B5EF4-FFF2-40B4-BE49-F238E27FC236}">
                <a16:creationId xmlns:a16="http://schemas.microsoft.com/office/drawing/2014/main" id="{30F622E0-3B1D-40B4-A590-8311D648AE2E}"/>
              </a:ext>
            </a:extLst>
          </p:cNvPr>
          <p:cNvSpPr/>
          <p:nvPr/>
        </p:nvSpPr>
        <p:spPr>
          <a:xfrm>
            <a:off x="6174399" y="2875075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9" name="Elipse 58">
            <a:extLst>
              <a:ext uri="{FF2B5EF4-FFF2-40B4-BE49-F238E27FC236}">
                <a16:creationId xmlns:a16="http://schemas.microsoft.com/office/drawing/2014/main" id="{DC5778D2-824F-458F-84E8-B6B15F833BCC}"/>
              </a:ext>
            </a:extLst>
          </p:cNvPr>
          <p:cNvSpPr/>
          <p:nvPr/>
        </p:nvSpPr>
        <p:spPr>
          <a:xfrm>
            <a:off x="6253113" y="2875075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0" name="Elipse 59">
            <a:extLst>
              <a:ext uri="{FF2B5EF4-FFF2-40B4-BE49-F238E27FC236}">
                <a16:creationId xmlns:a16="http://schemas.microsoft.com/office/drawing/2014/main" id="{95A986AF-61F4-4A12-A733-09F70EFCAFC5}"/>
              </a:ext>
            </a:extLst>
          </p:cNvPr>
          <p:cNvSpPr/>
          <p:nvPr/>
        </p:nvSpPr>
        <p:spPr>
          <a:xfrm>
            <a:off x="6337200" y="2875075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1" name="Elipse 60">
            <a:extLst>
              <a:ext uri="{FF2B5EF4-FFF2-40B4-BE49-F238E27FC236}">
                <a16:creationId xmlns:a16="http://schemas.microsoft.com/office/drawing/2014/main" id="{56B551C4-1CDD-44A8-8B72-9C3588D07552}"/>
              </a:ext>
            </a:extLst>
          </p:cNvPr>
          <p:cNvSpPr/>
          <p:nvPr/>
        </p:nvSpPr>
        <p:spPr>
          <a:xfrm>
            <a:off x="6446001" y="2875075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2" name="Elipse 61">
            <a:extLst>
              <a:ext uri="{FF2B5EF4-FFF2-40B4-BE49-F238E27FC236}">
                <a16:creationId xmlns:a16="http://schemas.microsoft.com/office/drawing/2014/main" id="{61920E04-6B11-4DB2-8418-825876E8C3A4}"/>
              </a:ext>
            </a:extLst>
          </p:cNvPr>
          <p:cNvSpPr/>
          <p:nvPr/>
        </p:nvSpPr>
        <p:spPr>
          <a:xfrm>
            <a:off x="6538902" y="2865862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3" name="Elipse 62">
            <a:extLst>
              <a:ext uri="{FF2B5EF4-FFF2-40B4-BE49-F238E27FC236}">
                <a16:creationId xmlns:a16="http://schemas.microsoft.com/office/drawing/2014/main" id="{C96E3111-99B5-40DD-B9B9-A278DEDE1A3A}"/>
              </a:ext>
            </a:extLst>
          </p:cNvPr>
          <p:cNvSpPr/>
          <p:nvPr/>
        </p:nvSpPr>
        <p:spPr>
          <a:xfrm>
            <a:off x="6661723" y="2875075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4" name="Elipse 63">
            <a:extLst>
              <a:ext uri="{FF2B5EF4-FFF2-40B4-BE49-F238E27FC236}">
                <a16:creationId xmlns:a16="http://schemas.microsoft.com/office/drawing/2014/main" id="{3AE5031B-9968-4B80-813A-D7C885F421F1}"/>
              </a:ext>
            </a:extLst>
          </p:cNvPr>
          <p:cNvSpPr/>
          <p:nvPr/>
        </p:nvSpPr>
        <p:spPr>
          <a:xfrm>
            <a:off x="6773446" y="2875075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5" name="Elipse 64">
            <a:extLst>
              <a:ext uri="{FF2B5EF4-FFF2-40B4-BE49-F238E27FC236}">
                <a16:creationId xmlns:a16="http://schemas.microsoft.com/office/drawing/2014/main" id="{A1B8DAD8-50A8-4949-916A-C0BC64769A8B}"/>
              </a:ext>
            </a:extLst>
          </p:cNvPr>
          <p:cNvSpPr/>
          <p:nvPr/>
        </p:nvSpPr>
        <p:spPr>
          <a:xfrm>
            <a:off x="6881446" y="3016274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6" name="Elipse 65">
            <a:extLst>
              <a:ext uri="{FF2B5EF4-FFF2-40B4-BE49-F238E27FC236}">
                <a16:creationId xmlns:a16="http://schemas.microsoft.com/office/drawing/2014/main" id="{A044B255-9E45-444E-B110-B3D4A9BB945A}"/>
              </a:ext>
            </a:extLst>
          </p:cNvPr>
          <p:cNvSpPr/>
          <p:nvPr/>
        </p:nvSpPr>
        <p:spPr>
          <a:xfrm>
            <a:off x="6592902" y="3157995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7" name="Elipse 66">
            <a:extLst>
              <a:ext uri="{FF2B5EF4-FFF2-40B4-BE49-F238E27FC236}">
                <a16:creationId xmlns:a16="http://schemas.microsoft.com/office/drawing/2014/main" id="{A326AF8F-9FC4-46C7-A20A-3DB0C417AA19}"/>
              </a:ext>
            </a:extLst>
          </p:cNvPr>
          <p:cNvSpPr/>
          <p:nvPr/>
        </p:nvSpPr>
        <p:spPr>
          <a:xfrm>
            <a:off x="6908260" y="2862153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8" name="Elipse 67">
            <a:extLst>
              <a:ext uri="{FF2B5EF4-FFF2-40B4-BE49-F238E27FC236}">
                <a16:creationId xmlns:a16="http://schemas.microsoft.com/office/drawing/2014/main" id="{201BD2A5-94DD-48C9-8043-1A4E2F7E6A4D}"/>
              </a:ext>
            </a:extLst>
          </p:cNvPr>
          <p:cNvSpPr/>
          <p:nvPr/>
        </p:nvSpPr>
        <p:spPr>
          <a:xfrm>
            <a:off x="7036757" y="2871175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9" name="Elipse 68">
            <a:extLst>
              <a:ext uri="{FF2B5EF4-FFF2-40B4-BE49-F238E27FC236}">
                <a16:creationId xmlns:a16="http://schemas.microsoft.com/office/drawing/2014/main" id="{72B0F060-C5CA-4350-84BA-7AB941B86510}"/>
              </a:ext>
            </a:extLst>
          </p:cNvPr>
          <p:cNvSpPr/>
          <p:nvPr/>
        </p:nvSpPr>
        <p:spPr>
          <a:xfrm>
            <a:off x="7131721" y="2871175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0" name="Elipse 69">
            <a:extLst>
              <a:ext uri="{FF2B5EF4-FFF2-40B4-BE49-F238E27FC236}">
                <a16:creationId xmlns:a16="http://schemas.microsoft.com/office/drawing/2014/main" id="{EBA3CDCD-9039-44EE-8BED-49CF2914718F}"/>
              </a:ext>
            </a:extLst>
          </p:cNvPr>
          <p:cNvSpPr/>
          <p:nvPr/>
        </p:nvSpPr>
        <p:spPr>
          <a:xfrm>
            <a:off x="7239721" y="2877890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1" name="Elipse 70">
            <a:extLst>
              <a:ext uri="{FF2B5EF4-FFF2-40B4-BE49-F238E27FC236}">
                <a16:creationId xmlns:a16="http://schemas.microsoft.com/office/drawing/2014/main" id="{91F4DE43-DE3D-4F8B-8638-66ED9A3790D4}"/>
              </a:ext>
            </a:extLst>
          </p:cNvPr>
          <p:cNvSpPr/>
          <p:nvPr/>
        </p:nvSpPr>
        <p:spPr>
          <a:xfrm>
            <a:off x="7318435" y="2877890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2" name="Elipse 71">
            <a:extLst>
              <a:ext uri="{FF2B5EF4-FFF2-40B4-BE49-F238E27FC236}">
                <a16:creationId xmlns:a16="http://schemas.microsoft.com/office/drawing/2014/main" id="{01D7C5C8-59BF-43B1-92E4-C2FF723A6A87}"/>
              </a:ext>
            </a:extLst>
          </p:cNvPr>
          <p:cNvSpPr/>
          <p:nvPr/>
        </p:nvSpPr>
        <p:spPr>
          <a:xfrm>
            <a:off x="7413593" y="2877890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3" name="Elipse 72">
            <a:extLst>
              <a:ext uri="{FF2B5EF4-FFF2-40B4-BE49-F238E27FC236}">
                <a16:creationId xmlns:a16="http://schemas.microsoft.com/office/drawing/2014/main" id="{B10ABEDE-4015-495B-8EF3-F428167C0CD1}"/>
              </a:ext>
            </a:extLst>
          </p:cNvPr>
          <p:cNvSpPr/>
          <p:nvPr/>
        </p:nvSpPr>
        <p:spPr>
          <a:xfrm>
            <a:off x="7435520" y="3093237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4" name="Elipse 73">
            <a:extLst>
              <a:ext uri="{FF2B5EF4-FFF2-40B4-BE49-F238E27FC236}">
                <a16:creationId xmlns:a16="http://schemas.microsoft.com/office/drawing/2014/main" id="{32F42428-907C-439F-95EF-B282A8BEDEFA}"/>
              </a:ext>
            </a:extLst>
          </p:cNvPr>
          <p:cNvSpPr/>
          <p:nvPr/>
        </p:nvSpPr>
        <p:spPr>
          <a:xfrm>
            <a:off x="7502886" y="3243730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5" name="Elipse 74">
            <a:extLst>
              <a:ext uri="{FF2B5EF4-FFF2-40B4-BE49-F238E27FC236}">
                <a16:creationId xmlns:a16="http://schemas.microsoft.com/office/drawing/2014/main" id="{43988DB4-1A39-4C72-8992-D908C6F3CF5D}"/>
              </a:ext>
            </a:extLst>
          </p:cNvPr>
          <p:cNvSpPr/>
          <p:nvPr/>
        </p:nvSpPr>
        <p:spPr>
          <a:xfrm>
            <a:off x="7667701" y="3212792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6" name="Elipse 75">
            <a:extLst>
              <a:ext uri="{FF2B5EF4-FFF2-40B4-BE49-F238E27FC236}">
                <a16:creationId xmlns:a16="http://schemas.microsoft.com/office/drawing/2014/main" id="{95B75B6F-4D01-49E0-B03B-C7404B4C601E}"/>
              </a:ext>
            </a:extLst>
          </p:cNvPr>
          <p:cNvSpPr/>
          <p:nvPr/>
        </p:nvSpPr>
        <p:spPr>
          <a:xfrm>
            <a:off x="7638065" y="2878461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7" name="Elipse 76">
            <a:extLst>
              <a:ext uri="{FF2B5EF4-FFF2-40B4-BE49-F238E27FC236}">
                <a16:creationId xmlns:a16="http://schemas.microsoft.com/office/drawing/2014/main" id="{63F42ACE-4810-4D93-8C69-08FBE4623218}"/>
              </a:ext>
            </a:extLst>
          </p:cNvPr>
          <p:cNvSpPr/>
          <p:nvPr/>
        </p:nvSpPr>
        <p:spPr>
          <a:xfrm>
            <a:off x="7776477" y="2877890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8" name="Elipse 77">
            <a:extLst>
              <a:ext uri="{FF2B5EF4-FFF2-40B4-BE49-F238E27FC236}">
                <a16:creationId xmlns:a16="http://schemas.microsoft.com/office/drawing/2014/main" id="{DED77AF3-2C8B-4708-82EF-DFFB83EA17F0}"/>
              </a:ext>
            </a:extLst>
          </p:cNvPr>
          <p:cNvSpPr/>
          <p:nvPr/>
        </p:nvSpPr>
        <p:spPr>
          <a:xfrm>
            <a:off x="7840868" y="2877890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9" name="Elipse 78">
            <a:extLst>
              <a:ext uri="{FF2B5EF4-FFF2-40B4-BE49-F238E27FC236}">
                <a16:creationId xmlns:a16="http://schemas.microsoft.com/office/drawing/2014/main" id="{6FA5720C-316E-44F8-8252-E5C5BEBCEFE9}"/>
              </a:ext>
            </a:extLst>
          </p:cNvPr>
          <p:cNvSpPr/>
          <p:nvPr/>
        </p:nvSpPr>
        <p:spPr>
          <a:xfrm>
            <a:off x="7911510" y="2877890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0" name="Elipse 79">
            <a:extLst>
              <a:ext uri="{FF2B5EF4-FFF2-40B4-BE49-F238E27FC236}">
                <a16:creationId xmlns:a16="http://schemas.microsoft.com/office/drawing/2014/main" id="{A41B43D4-2573-48F6-A97E-92BB21FF5090}"/>
              </a:ext>
            </a:extLst>
          </p:cNvPr>
          <p:cNvSpPr/>
          <p:nvPr/>
        </p:nvSpPr>
        <p:spPr>
          <a:xfrm>
            <a:off x="8017389" y="2877890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1" name="Elipse 80">
            <a:extLst>
              <a:ext uri="{FF2B5EF4-FFF2-40B4-BE49-F238E27FC236}">
                <a16:creationId xmlns:a16="http://schemas.microsoft.com/office/drawing/2014/main" id="{080BA395-14E8-4C3F-9BD7-44449D18A756}"/>
              </a:ext>
            </a:extLst>
          </p:cNvPr>
          <p:cNvSpPr/>
          <p:nvPr/>
        </p:nvSpPr>
        <p:spPr>
          <a:xfrm>
            <a:off x="8107956" y="2868502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2" name="Elipse 81">
            <a:extLst>
              <a:ext uri="{FF2B5EF4-FFF2-40B4-BE49-F238E27FC236}">
                <a16:creationId xmlns:a16="http://schemas.microsoft.com/office/drawing/2014/main" id="{EDF971D0-C11E-4F56-8DD5-F7C011A3F800}"/>
              </a:ext>
            </a:extLst>
          </p:cNvPr>
          <p:cNvSpPr/>
          <p:nvPr/>
        </p:nvSpPr>
        <p:spPr>
          <a:xfrm>
            <a:off x="8198406" y="2868814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3" name="Elipse 82">
            <a:extLst>
              <a:ext uri="{FF2B5EF4-FFF2-40B4-BE49-F238E27FC236}">
                <a16:creationId xmlns:a16="http://schemas.microsoft.com/office/drawing/2014/main" id="{C415FDF6-1008-4F75-AC40-47D557AA011D}"/>
              </a:ext>
            </a:extLst>
          </p:cNvPr>
          <p:cNvSpPr/>
          <p:nvPr/>
        </p:nvSpPr>
        <p:spPr>
          <a:xfrm>
            <a:off x="8356205" y="2868814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4" name="Elipse 83">
            <a:extLst>
              <a:ext uri="{FF2B5EF4-FFF2-40B4-BE49-F238E27FC236}">
                <a16:creationId xmlns:a16="http://schemas.microsoft.com/office/drawing/2014/main" id="{8DD008D1-F13E-4F3B-95FF-C868144E06FB}"/>
              </a:ext>
            </a:extLst>
          </p:cNvPr>
          <p:cNvSpPr/>
          <p:nvPr/>
        </p:nvSpPr>
        <p:spPr>
          <a:xfrm>
            <a:off x="8504919" y="2875075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5" name="Elipse 84">
            <a:extLst>
              <a:ext uri="{FF2B5EF4-FFF2-40B4-BE49-F238E27FC236}">
                <a16:creationId xmlns:a16="http://schemas.microsoft.com/office/drawing/2014/main" id="{A8411163-10FD-4CD1-A761-F7925119A586}"/>
              </a:ext>
            </a:extLst>
          </p:cNvPr>
          <p:cNvSpPr/>
          <p:nvPr/>
        </p:nvSpPr>
        <p:spPr>
          <a:xfrm>
            <a:off x="8590712" y="2877890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6" name="Elipse 85">
            <a:extLst>
              <a:ext uri="{FF2B5EF4-FFF2-40B4-BE49-F238E27FC236}">
                <a16:creationId xmlns:a16="http://schemas.microsoft.com/office/drawing/2014/main" id="{B103503F-A062-47C9-8A02-82A4D6F08703}"/>
              </a:ext>
            </a:extLst>
          </p:cNvPr>
          <p:cNvSpPr/>
          <p:nvPr/>
        </p:nvSpPr>
        <p:spPr>
          <a:xfrm>
            <a:off x="8694480" y="2875075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7" name="Elipse 86">
            <a:extLst>
              <a:ext uri="{FF2B5EF4-FFF2-40B4-BE49-F238E27FC236}">
                <a16:creationId xmlns:a16="http://schemas.microsoft.com/office/drawing/2014/main" id="{10AD6B63-6C25-4DC5-8B5D-157773BDBCA2}"/>
              </a:ext>
            </a:extLst>
          </p:cNvPr>
          <p:cNvSpPr/>
          <p:nvPr/>
        </p:nvSpPr>
        <p:spPr>
          <a:xfrm>
            <a:off x="8757215" y="2865597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8" name="Elipse 87">
            <a:extLst>
              <a:ext uri="{FF2B5EF4-FFF2-40B4-BE49-F238E27FC236}">
                <a16:creationId xmlns:a16="http://schemas.microsoft.com/office/drawing/2014/main" id="{BF964132-3973-4157-8371-B631C7D7141E}"/>
              </a:ext>
            </a:extLst>
          </p:cNvPr>
          <p:cNvSpPr/>
          <p:nvPr/>
        </p:nvSpPr>
        <p:spPr>
          <a:xfrm>
            <a:off x="8771219" y="2865597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9" name="Elipse 88">
            <a:extLst>
              <a:ext uri="{FF2B5EF4-FFF2-40B4-BE49-F238E27FC236}">
                <a16:creationId xmlns:a16="http://schemas.microsoft.com/office/drawing/2014/main" id="{C7BE5C62-0FC0-49D9-B5DE-82302AAE77D9}"/>
              </a:ext>
            </a:extLst>
          </p:cNvPr>
          <p:cNvSpPr/>
          <p:nvPr/>
        </p:nvSpPr>
        <p:spPr>
          <a:xfrm>
            <a:off x="8852179" y="2877890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0" name="Elipse 89">
            <a:extLst>
              <a:ext uri="{FF2B5EF4-FFF2-40B4-BE49-F238E27FC236}">
                <a16:creationId xmlns:a16="http://schemas.microsoft.com/office/drawing/2014/main" id="{E9128219-9E2F-4821-86D1-1AA5206DD715}"/>
              </a:ext>
            </a:extLst>
          </p:cNvPr>
          <p:cNvSpPr/>
          <p:nvPr/>
        </p:nvSpPr>
        <p:spPr>
          <a:xfrm>
            <a:off x="8943649" y="2858977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1" name="Elipse 90">
            <a:extLst>
              <a:ext uri="{FF2B5EF4-FFF2-40B4-BE49-F238E27FC236}">
                <a16:creationId xmlns:a16="http://schemas.microsoft.com/office/drawing/2014/main" id="{6BAE0DD6-5EF6-4DA6-BB8E-78DDA1EB4794}"/>
              </a:ext>
            </a:extLst>
          </p:cNvPr>
          <p:cNvSpPr/>
          <p:nvPr/>
        </p:nvSpPr>
        <p:spPr>
          <a:xfrm>
            <a:off x="9030191" y="2858178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2" name="Elipse 91">
            <a:extLst>
              <a:ext uri="{FF2B5EF4-FFF2-40B4-BE49-F238E27FC236}">
                <a16:creationId xmlns:a16="http://schemas.microsoft.com/office/drawing/2014/main" id="{1EEB897B-C113-4691-9C8F-BF8452565C2C}"/>
              </a:ext>
            </a:extLst>
          </p:cNvPr>
          <p:cNvSpPr/>
          <p:nvPr/>
        </p:nvSpPr>
        <p:spPr>
          <a:xfrm>
            <a:off x="9159963" y="2861019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3" name="Elipse 92">
            <a:extLst>
              <a:ext uri="{FF2B5EF4-FFF2-40B4-BE49-F238E27FC236}">
                <a16:creationId xmlns:a16="http://schemas.microsoft.com/office/drawing/2014/main" id="{0A4B069F-3D7F-44AD-8E78-3914CB1C14BE}"/>
              </a:ext>
            </a:extLst>
          </p:cNvPr>
          <p:cNvSpPr/>
          <p:nvPr/>
        </p:nvSpPr>
        <p:spPr>
          <a:xfrm>
            <a:off x="9285245" y="2875212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4" name="Elipse 93">
            <a:extLst>
              <a:ext uri="{FF2B5EF4-FFF2-40B4-BE49-F238E27FC236}">
                <a16:creationId xmlns:a16="http://schemas.microsoft.com/office/drawing/2014/main" id="{BE0400F8-159B-4F31-B281-7A84EF390454}"/>
              </a:ext>
            </a:extLst>
          </p:cNvPr>
          <p:cNvSpPr/>
          <p:nvPr/>
        </p:nvSpPr>
        <p:spPr>
          <a:xfrm>
            <a:off x="9110234" y="2855706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5" name="Elipse 94">
            <a:extLst>
              <a:ext uri="{FF2B5EF4-FFF2-40B4-BE49-F238E27FC236}">
                <a16:creationId xmlns:a16="http://schemas.microsoft.com/office/drawing/2014/main" id="{7EBA7D58-6E53-4AD1-A960-5051633DAFE2}"/>
              </a:ext>
            </a:extLst>
          </p:cNvPr>
          <p:cNvSpPr/>
          <p:nvPr/>
        </p:nvSpPr>
        <p:spPr>
          <a:xfrm>
            <a:off x="9370193" y="2855706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6" name="Elipse 95">
            <a:extLst>
              <a:ext uri="{FF2B5EF4-FFF2-40B4-BE49-F238E27FC236}">
                <a16:creationId xmlns:a16="http://schemas.microsoft.com/office/drawing/2014/main" id="{23801BB2-4AA2-4A28-8CA8-426A58DE8F14}"/>
              </a:ext>
            </a:extLst>
          </p:cNvPr>
          <p:cNvSpPr/>
          <p:nvPr/>
        </p:nvSpPr>
        <p:spPr>
          <a:xfrm>
            <a:off x="9427524" y="2879793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7" name="Elipse 96">
            <a:extLst>
              <a:ext uri="{FF2B5EF4-FFF2-40B4-BE49-F238E27FC236}">
                <a16:creationId xmlns:a16="http://schemas.microsoft.com/office/drawing/2014/main" id="{0EEC3DCF-8685-45A2-A808-103163488F79}"/>
              </a:ext>
            </a:extLst>
          </p:cNvPr>
          <p:cNvSpPr/>
          <p:nvPr/>
        </p:nvSpPr>
        <p:spPr>
          <a:xfrm>
            <a:off x="9675773" y="2855706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8" name="Elipse 97">
            <a:extLst>
              <a:ext uri="{FF2B5EF4-FFF2-40B4-BE49-F238E27FC236}">
                <a16:creationId xmlns:a16="http://schemas.microsoft.com/office/drawing/2014/main" id="{76895BA4-A73C-4CE6-922E-6483B3422746}"/>
              </a:ext>
            </a:extLst>
          </p:cNvPr>
          <p:cNvSpPr/>
          <p:nvPr/>
        </p:nvSpPr>
        <p:spPr>
          <a:xfrm>
            <a:off x="9237963" y="2852446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9" name="Elipse 98">
            <a:extLst>
              <a:ext uri="{FF2B5EF4-FFF2-40B4-BE49-F238E27FC236}">
                <a16:creationId xmlns:a16="http://schemas.microsoft.com/office/drawing/2014/main" id="{576E0AAC-242A-457A-AE53-701FC61AB8F4}"/>
              </a:ext>
            </a:extLst>
          </p:cNvPr>
          <p:cNvSpPr/>
          <p:nvPr/>
        </p:nvSpPr>
        <p:spPr>
          <a:xfrm>
            <a:off x="8302205" y="3277838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01" name="Conector recto 100">
            <a:extLst>
              <a:ext uri="{FF2B5EF4-FFF2-40B4-BE49-F238E27FC236}">
                <a16:creationId xmlns:a16="http://schemas.microsoft.com/office/drawing/2014/main" id="{3CF19388-4582-43AF-85E6-CCF2701A3836}"/>
              </a:ext>
            </a:extLst>
          </p:cNvPr>
          <p:cNvCxnSpPr/>
          <p:nvPr/>
        </p:nvCxnSpPr>
        <p:spPr>
          <a:xfrm flipV="1">
            <a:off x="2235200" y="2600951"/>
            <a:ext cx="7912100" cy="182805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Forma libre: forma 101">
            <a:extLst>
              <a:ext uri="{FF2B5EF4-FFF2-40B4-BE49-F238E27FC236}">
                <a16:creationId xmlns:a16="http://schemas.microsoft.com/office/drawing/2014/main" id="{F561B04B-D234-41EB-9815-2B6BD8AF0C0D}"/>
              </a:ext>
            </a:extLst>
          </p:cNvPr>
          <p:cNvSpPr/>
          <p:nvPr/>
        </p:nvSpPr>
        <p:spPr>
          <a:xfrm>
            <a:off x="2639086" y="2897028"/>
            <a:ext cx="7286625" cy="1600200"/>
          </a:xfrm>
          <a:custGeom>
            <a:avLst/>
            <a:gdLst>
              <a:gd name="connsiteX0" fmla="*/ 0 w 7286625"/>
              <a:gd name="connsiteY0" fmla="*/ 1600200 h 1600200"/>
              <a:gd name="connsiteX1" fmla="*/ 342900 w 7286625"/>
              <a:gd name="connsiteY1" fmla="*/ 1323975 h 1600200"/>
              <a:gd name="connsiteX2" fmla="*/ 1276350 w 7286625"/>
              <a:gd name="connsiteY2" fmla="*/ 1266825 h 1600200"/>
              <a:gd name="connsiteX3" fmla="*/ 1619250 w 7286625"/>
              <a:gd name="connsiteY3" fmla="*/ 847725 h 1600200"/>
              <a:gd name="connsiteX4" fmla="*/ 2228850 w 7286625"/>
              <a:gd name="connsiteY4" fmla="*/ 485775 h 1600200"/>
              <a:gd name="connsiteX5" fmla="*/ 3057525 w 7286625"/>
              <a:gd name="connsiteY5" fmla="*/ 295275 h 1600200"/>
              <a:gd name="connsiteX6" fmla="*/ 3752850 w 7286625"/>
              <a:gd name="connsiteY6" fmla="*/ 85725 h 1600200"/>
              <a:gd name="connsiteX7" fmla="*/ 4886325 w 7286625"/>
              <a:gd name="connsiteY7" fmla="*/ 66675 h 1600200"/>
              <a:gd name="connsiteX8" fmla="*/ 5829300 w 7286625"/>
              <a:gd name="connsiteY8" fmla="*/ 28575 h 1600200"/>
              <a:gd name="connsiteX9" fmla="*/ 7286625 w 7286625"/>
              <a:gd name="connsiteY9" fmla="*/ 0 h 16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286625" h="1600200">
                <a:moveTo>
                  <a:pt x="0" y="1600200"/>
                </a:moveTo>
                <a:cubicBezTo>
                  <a:pt x="65087" y="1489868"/>
                  <a:pt x="130175" y="1379537"/>
                  <a:pt x="342900" y="1323975"/>
                </a:cubicBezTo>
                <a:cubicBezTo>
                  <a:pt x="555625" y="1268412"/>
                  <a:pt x="1063625" y="1346200"/>
                  <a:pt x="1276350" y="1266825"/>
                </a:cubicBezTo>
                <a:cubicBezTo>
                  <a:pt x="1489075" y="1187450"/>
                  <a:pt x="1460500" y="977900"/>
                  <a:pt x="1619250" y="847725"/>
                </a:cubicBezTo>
                <a:cubicBezTo>
                  <a:pt x="1778000" y="717550"/>
                  <a:pt x="1989138" y="577850"/>
                  <a:pt x="2228850" y="485775"/>
                </a:cubicBezTo>
                <a:cubicBezTo>
                  <a:pt x="2468562" y="393700"/>
                  <a:pt x="2803525" y="361950"/>
                  <a:pt x="3057525" y="295275"/>
                </a:cubicBezTo>
                <a:cubicBezTo>
                  <a:pt x="3311525" y="228600"/>
                  <a:pt x="3448050" y="123825"/>
                  <a:pt x="3752850" y="85725"/>
                </a:cubicBezTo>
                <a:cubicBezTo>
                  <a:pt x="4057650" y="47625"/>
                  <a:pt x="4540250" y="76200"/>
                  <a:pt x="4886325" y="66675"/>
                </a:cubicBezTo>
                <a:cubicBezTo>
                  <a:pt x="5232400" y="57150"/>
                  <a:pt x="5829300" y="28575"/>
                  <a:pt x="5829300" y="28575"/>
                </a:cubicBezTo>
                <a:lnTo>
                  <a:pt x="7286625" y="0"/>
                </a:ln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3" name="Forma libre: forma 102">
            <a:extLst>
              <a:ext uri="{FF2B5EF4-FFF2-40B4-BE49-F238E27FC236}">
                <a16:creationId xmlns:a16="http://schemas.microsoft.com/office/drawing/2014/main" id="{DD9759FB-5071-4615-BE46-9F145D6D6D41}"/>
              </a:ext>
            </a:extLst>
          </p:cNvPr>
          <p:cNvSpPr/>
          <p:nvPr/>
        </p:nvSpPr>
        <p:spPr>
          <a:xfrm>
            <a:off x="2809800" y="2780086"/>
            <a:ext cx="7162800" cy="1821660"/>
          </a:xfrm>
          <a:custGeom>
            <a:avLst/>
            <a:gdLst>
              <a:gd name="connsiteX0" fmla="*/ 0 w 7162800"/>
              <a:gd name="connsiteY0" fmla="*/ 1781548 h 1821660"/>
              <a:gd name="connsiteX1" fmla="*/ 95250 w 7162800"/>
              <a:gd name="connsiteY1" fmla="*/ 1791073 h 1821660"/>
              <a:gd name="connsiteX2" fmla="*/ 142875 w 7162800"/>
              <a:gd name="connsiteY2" fmla="*/ 1810123 h 1821660"/>
              <a:gd name="connsiteX3" fmla="*/ 190500 w 7162800"/>
              <a:gd name="connsiteY3" fmla="*/ 1724398 h 1821660"/>
              <a:gd name="connsiteX4" fmla="*/ 200025 w 7162800"/>
              <a:gd name="connsiteY4" fmla="*/ 1610098 h 1821660"/>
              <a:gd name="connsiteX5" fmla="*/ 209550 w 7162800"/>
              <a:gd name="connsiteY5" fmla="*/ 1581523 h 1821660"/>
              <a:gd name="connsiteX6" fmla="*/ 219075 w 7162800"/>
              <a:gd name="connsiteY6" fmla="*/ 1514848 h 1821660"/>
              <a:gd name="connsiteX7" fmla="*/ 266700 w 7162800"/>
              <a:gd name="connsiteY7" fmla="*/ 1581523 h 1821660"/>
              <a:gd name="connsiteX8" fmla="*/ 314325 w 7162800"/>
              <a:gd name="connsiteY8" fmla="*/ 1638673 h 1821660"/>
              <a:gd name="connsiteX9" fmla="*/ 333375 w 7162800"/>
              <a:gd name="connsiteY9" fmla="*/ 1667248 h 1821660"/>
              <a:gd name="connsiteX10" fmla="*/ 342900 w 7162800"/>
              <a:gd name="connsiteY10" fmla="*/ 1695823 h 1821660"/>
              <a:gd name="connsiteX11" fmla="*/ 371475 w 7162800"/>
              <a:gd name="connsiteY11" fmla="*/ 1705348 h 1821660"/>
              <a:gd name="connsiteX12" fmla="*/ 428625 w 7162800"/>
              <a:gd name="connsiteY12" fmla="*/ 1667248 h 1821660"/>
              <a:gd name="connsiteX13" fmla="*/ 457200 w 7162800"/>
              <a:gd name="connsiteY13" fmla="*/ 1648198 h 1821660"/>
              <a:gd name="connsiteX14" fmla="*/ 476250 w 7162800"/>
              <a:gd name="connsiteY14" fmla="*/ 1619623 h 1821660"/>
              <a:gd name="connsiteX15" fmla="*/ 504825 w 7162800"/>
              <a:gd name="connsiteY15" fmla="*/ 1600573 h 1821660"/>
              <a:gd name="connsiteX16" fmla="*/ 542925 w 7162800"/>
              <a:gd name="connsiteY16" fmla="*/ 1543423 h 1821660"/>
              <a:gd name="connsiteX17" fmla="*/ 561975 w 7162800"/>
              <a:gd name="connsiteY17" fmla="*/ 1514848 h 1821660"/>
              <a:gd name="connsiteX18" fmla="*/ 609600 w 7162800"/>
              <a:gd name="connsiteY18" fmla="*/ 1457698 h 1821660"/>
              <a:gd name="connsiteX19" fmla="*/ 647700 w 7162800"/>
              <a:gd name="connsiteY19" fmla="*/ 1467223 h 1821660"/>
              <a:gd name="connsiteX20" fmla="*/ 676275 w 7162800"/>
              <a:gd name="connsiteY20" fmla="*/ 1505323 h 1821660"/>
              <a:gd name="connsiteX21" fmla="*/ 714375 w 7162800"/>
              <a:gd name="connsiteY21" fmla="*/ 1571998 h 1821660"/>
              <a:gd name="connsiteX22" fmla="*/ 723900 w 7162800"/>
              <a:gd name="connsiteY22" fmla="*/ 1600573 h 1821660"/>
              <a:gd name="connsiteX23" fmla="*/ 790575 w 7162800"/>
              <a:gd name="connsiteY23" fmla="*/ 1638673 h 1821660"/>
              <a:gd name="connsiteX24" fmla="*/ 847725 w 7162800"/>
              <a:gd name="connsiteY24" fmla="*/ 1705348 h 1821660"/>
              <a:gd name="connsiteX25" fmla="*/ 904875 w 7162800"/>
              <a:gd name="connsiteY25" fmla="*/ 1743448 h 1821660"/>
              <a:gd name="connsiteX26" fmla="*/ 923925 w 7162800"/>
              <a:gd name="connsiteY26" fmla="*/ 1772023 h 1821660"/>
              <a:gd name="connsiteX27" fmla="*/ 962025 w 7162800"/>
              <a:gd name="connsiteY27" fmla="*/ 1791073 h 1821660"/>
              <a:gd name="connsiteX28" fmla="*/ 1047750 w 7162800"/>
              <a:gd name="connsiteY28" fmla="*/ 1772023 h 1821660"/>
              <a:gd name="connsiteX29" fmla="*/ 1085850 w 7162800"/>
              <a:gd name="connsiteY29" fmla="*/ 1657723 h 1821660"/>
              <a:gd name="connsiteX30" fmla="*/ 1095375 w 7162800"/>
              <a:gd name="connsiteY30" fmla="*/ 1629148 h 1821660"/>
              <a:gd name="connsiteX31" fmla="*/ 1114425 w 7162800"/>
              <a:gd name="connsiteY31" fmla="*/ 1600573 h 1821660"/>
              <a:gd name="connsiteX32" fmla="*/ 1123950 w 7162800"/>
              <a:gd name="connsiteY32" fmla="*/ 1571998 h 1821660"/>
              <a:gd name="connsiteX33" fmla="*/ 1190625 w 7162800"/>
              <a:gd name="connsiteY33" fmla="*/ 1543423 h 1821660"/>
              <a:gd name="connsiteX34" fmla="*/ 1247775 w 7162800"/>
              <a:gd name="connsiteY34" fmla="*/ 1562473 h 1821660"/>
              <a:gd name="connsiteX35" fmla="*/ 1362075 w 7162800"/>
              <a:gd name="connsiteY35" fmla="*/ 1543423 h 1821660"/>
              <a:gd name="connsiteX36" fmla="*/ 1438275 w 7162800"/>
              <a:gd name="connsiteY36" fmla="*/ 1476748 h 1821660"/>
              <a:gd name="connsiteX37" fmla="*/ 1447800 w 7162800"/>
              <a:gd name="connsiteY37" fmla="*/ 1448173 h 1821660"/>
              <a:gd name="connsiteX38" fmla="*/ 1438275 w 7162800"/>
              <a:gd name="connsiteY38" fmla="*/ 1305298 h 1821660"/>
              <a:gd name="connsiteX39" fmla="*/ 1419225 w 7162800"/>
              <a:gd name="connsiteY39" fmla="*/ 1248148 h 1821660"/>
              <a:gd name="connsiteX40" fmla="*/ 1428750 w 7162800"/>
              <a:gd name="connsiteY40" fmla="*/ 1143373 h 1821660"/>
              <a:gd name="connsiteX41" fmla="*/ 1438275 w 7162800"/>
              <a:gd name="connsiteY41" fmla="*/ 1114798 h 1821660"/>
              <a:gd name="connsiteX42" fmla="*/ 1495425 w 7162800"/>
              <a:gd name="connsiteY42" fmla="*/ 1124323 h 1821660"/>
              <a:gd name="connsiteX43" fmla="*/ 1524000 w 7162800"/>
              <a:gd name="connsiteY43" fmla="*/ 1114798 h 1821660"/>
              <a:gd name="connsiteX44" fmla="*/ 1552575 w 7162800"/>
              <a:gd name="connsiteY44" fmla="*/ 1086223 h 1821660"/>
              <a:gd name="connsiteX45" fmla="*/ 1581150 w 7162800"/>
              <a:gd name="connsiteY45" fmla="*/ 1067173 h 1821660"/>
              <a:gd name="connsiteX46" fmla="*/ 1628775 w 7162800"/>
              <a:gd name="connsiteY46" fmla="*/ 981448 h 1821660"/>
              <a:gd name="connsiteX47" fmla="*/ 1666875 w 7162800"/>
              <a:gd name="connsiteY47" fmla="*/ 924298 h 1821660"/>
              <a:gd name="connsiteX48" fmla="*/ 1685925 w 7162800"/>
              <a:gd name="connsiteY48" fmla="*/ 895723 h 1821660"/>
              <a:gd name="connsiteX49" fmla="*/ 1714500 w 7162800"/>
              <a:gd name="connsiteY49" fmla="*/ 886198 h 1821660"/>
              <a:gd name="connsiteX50" fmla="*/ 1762125 w 7162800"/>
              <a:gd name="connsiteY50" fmla="*/ 829048 h 1821660"/>
              <a:gd name="connsiteX51" fmla="*/ 1781175 w 7162800"/>
              <a:gd name="connsiteY51" fmla="*/ 752848 h 1821660"/>
              <a:gd name="connsiteX52" fmla="*/ 1800225 w 7162800"/>
              <a:gd name="connsiteY52" fmla="*/ 695698 h 1821660"/>
              <a:gd name="connsiteX53" fmla="*/ 1809750 w 7162800"/>
              <a:gd name="connsiteY53" fmla="*/ 667123 h 1821660"/>
              <a:gd name="connsiteX54" fmla="*/ 1819275 w 7162800"/>
              <a:gd name="connsiteY54" fmla="*/ 638548 h 1821660"/>
              <a:gd name="connsiteX55" fmla="*/ 1838325 w 7162800"/>
              <a:gd name="connsiteY55" fmla="*/ 609973 h 1821660"/>
              <a:gd name="connsiteX56" fmla="*/ 1895475 w 7162800"/>
              <a:gd name="connsiteY56" fmla="*/ 590923 h 1821660"/>
              <a:gd name="connsiteX57" fmla="*/ 2000250 w 7162800"/>
              <a:gd name="connsiteY57" fmla="*/ 619498 h 1821660"/>
              <a:gd name="connsiteX58" fmla="*/ 2057400 w 7162800"/>
              <a:gd name="connsiteY58" fmla="*/ 648073 h 1821660"/>
              <a:gd name="connsiteX59" fmla="*/ 2124075 w 7162800"/>
              <a:gd name="connsiteY59" fmla="*/ 657598 h 1821660"/>
              <a:gd name="connsiteX60" fmla="*/ 2152650 w 7162800"/>
              <a:gd name="connsiteY60" fmla="*/ 667123 h 1821660"/>
              <a:gd name="connsiteX61" fmla="*/ 2238375 w 7162800"/>
              <a:gd name="connsiteY61" fmla="*/ 714748 h 1821660"/>
              <a:gd name="connsiteX62" fmla="*/ 2352675 w 7162800"/>
              <a:gd name="connsiteY62" fmla="*/ 686173 h 1821660"/>
              <a:gd name="connsiteX63" fmla="*/ 2381250 w 7162800"/>
              <a:gd name="connsiteY63" fmla="*/ 676648 h 1821660"/>
              <a:gd name="connsiteX64" fmla="*/ 2409825 w 7162800"/>
              <a:gd name="connsiteY64" fmla="*/ 733798 h 1821660"/>
              <a:gd name="connsiteX65" fmla="*/ 2428875 w 7162800"/>
              <a:gd name="connsiteY65" fmla="*/ 762373 h 1821660"/>
              <a:gd name="connsiteX66" fmla="*/ 2438400 w 7162800"/>
              <a:gd name="connsiteY66" fmla="*/ 790948 h 1821660"/>
              <a:gd name="connsiteX67" fmla="*/ 2457450 w 7162800"/>
              <a:gd name="connsiteY67" fmla="*/ 819523 h 1821660"/>
              <a:gd name="connsiteX68" fmla="*/ 2466975 w 7162800"/>
              <a:gd name="connsiteY68" fmla="*/ 848098 h 1821660"/>
              <a:gd name="connsiteX69" fmla="*/ 2495550 w 7162800"/>
              <a:gd name="connsiteY69" fmla="*/ 867148 h 1821660"/>
              <a:gd name="connsiteX70" fmla="*/ 2552700 w 7162800"/>
              <a:gd name="connsiteY70" fmla="*/ 857623 h 1821660"/>
              <a:gd name="connsiteX71" fmla="*/ 2590800 w 7162800"/>
              <a:gd name="connsiteY71" fmla="*/ 829048 h 1821660"/>
              <a:gd name="connsiteX72" fmla="*/ 2628900 w 7162800"/>
              <a:gd name="connsiteY72" fmla="*/ 771898 h 1821660"/>
              <a:gd name="connsiteX73" fmla="*/ 2638425 w 7162800"/>
              <a:gd name="connsiteY73" fmla="*/ 743323 h 1821660"/>
              <a:gd name="connsiteX74" fmla="*/ 2657475 w 7162800"/>
              <a:gd name="connsiteY74" fmla="*/ 676648 h 1821660"/>
              <a:gd name="connsiteX75" fmla="*/ 2676525 w 7162800"/>
              <a:gd name="connsiteY75" fmla="*/ 514723 h 1821660"/>
              <a:gd name="connsiteX76" fmla="*/ 2724150 w 7162800"/>
              <a:gd name="connsiteY76" fmla="*/ 457573 h 1821660"/>
              <a:gd name="connsiteX77" fmla="*/ 2752725 w 7162800"/>
              <a:gd name="connsiteY77" fmla="*/ 438523 h 1821660"/>
              <a:gd name="connsiteX78" fmla="*/ 2800350 w 7162800"/>
              <a:gd name="connsiteY78" fmla="*/ 428998 h 1821660"/>
              <a:gd name="connsiteX79" fmla="*/ 2828925 w 7162800"/>
              <a:gd name="connsiteY79" fmla="*/ 438523 h 1821660"/>
              <a:gd name="connsiteX80" fmla="*/ 2867025 w 7162800"/>
              <a:gd name="connsiteY80" fmla="*/ 457573 h 1821660"/>
              <a:gd name="connsiteX81" fmla="*/ 2905125 w 7162800"/>
              <a:gd name="connsiteY81" fmla="*/ 467098 h 1821660"/>
              <a:gd name="connsiteX82" fmla="*/ 2962275 w 7162800"/>
              <a:gd name="connsiteY82" fmla="*/ 486148 h 1821660"/>
              <a:gd name="connsiteX83" fmla="*/ 2990850 w 7162800"/>
              <a:gd name="connsiteY83" fmla="*/ 514723 h 1821660"/>
              <a:gd name="connsiteX84" fmla="*/ 3009900 w 7162800"/>
              <a:gd name="connsiteY84" fmla="*/ 543298 h 1821660"/>
              <a:gd name="connsiteX85" fmla="*/ 3057525 w 7162800"/>
              <a:gd name="connsiteY85" fmla="*/ 533773 h 1821660"/>
              <a:gd name="connsiteX86" fmla="*/ 3086100 w 7162800"/>
              <a:gd name="connsiteY86" fmla="*/ 514723 h 1821660"/>
              <a:gd name="connsiteX87" fmla="*/ 3105150 w 7162800"/>
              <a:gd name="connsiteY87" fmla="*/ 457573 h 1821660"/>
              <a:gd name="connsiteX88" fmla="*/ 3114675 w 7162800"/>
              <a:gd name="connsiteY88" fmla="*/ 324223 h 1821660"/>
              <a:gd name="connsiteX89" fmla="*/ 3133725 w 7162800"/>
              <a:gd name="connsiteY89" fmla="*/ 295648 h 1821660"/>
              <a:gd name="connsiteX90" fmla="*/ 3171825 w 7162800"/>
              <a:gd name="connsiteY90" fmla="*/ 276598 h 1821660"/>
              <a:gd name="connsiteX91" fmla="*/ 3238500 w 7162800"/>
              <a:gd name="connsiteY91" fmla="*/ 257548 h 1821660"/>
              <a:gd name="connsiteX92" fmla="*/ 3324225 w 7162800"/>
              <a:gd name="connsiteY92" fmla="*/ 286123 h 1821660"/>
              <a:gd name="connsiteX93" fmla="*/ 3381375 w 7162800"/>
              <a:gd name="connsiteY93" fmla="*/ 343273 h 1821660"/>
              <a:gd name="connsiteX94" fmla="*/ 3400425 w 7162800"/>
              <a:gd name="connsiteY94" fmla="*/ 371848 h 1821660"/>
              <a:gd name="connsiteX95" fmla="*/ 3457575 w 7162800"/>
              <a:gd name="connsiteY95" fmla="*/ 409948 h 1821660"/>
              <a:gd name="connsiteX96" fmla="*/ 3486150 w 7162800"/>
              <a:gd name="connsiteY96" fmla="*/ 381373 h 1821660"/>
              <a:gd name="connsiteX97" fmla="*/ 3495675 w 7162800"/>
              <a:gd name="connsiteY97" fmla="*/ 352798 h 1821660"/>
              <a:gd name="connsiteX98" fmla="*/ 3505200 w 7162800"/>
              <a:gd name="connsiteY98" fmla="*/ 171823 h 1821660"/>
              <a:gd name="connsiteX99" fmla="*/ 3590925 w 7162800"/>
              <a:gd name="connsiteY99" fmla="*/ 124198 h 1821660"/>
              <a:gd name="connsiteX100" fmla="*/ 3657600 w 7162800"/>
              <a:gd name="connsiteY100" fmla="*/ 143248 h 1821660"/>
              <a:gd name="connsiteX101" fmla="*/ 3714750 w 7162800"/>
              <a:gd name="connsiteY101" fmla="*/ 171823 h 1821660"/>
              <a:gd name="connsiteX102" fmla="*/ 3733800 w 7162800"/>
              <a:gd name="connsiteY102" fmla="*/ 200398 h 1821660"/>
              <a:gd name="connsiteX103" fmla="*/ 3743325 w 7162800"/>
              <a:gd name="connsiteY103" fmla="*/ 238498 h 1821660"/>
              <a:gd name="connsiteX104" fmla="*/ 3790950 w 7162800"/>
              <a:gd name="connsiteY104" fmla="*/ 209923 h 1821660"/>
              <a:gd name="connsiteX105" fmla="*/ 3857625 w 7162800"/>
              <a:gd name="connsiteY105" fmla="*/ 162298 h 1821660"/>
              <a:gd name="connsiteX106" fmla="*/ 3905250 w 7162800"/>
              <a:gd name="connsiteY106" fmla="*/ 133723 h 1821660"/>
              <a:gd name="connsiteX107" fmla="*/ 3981450 w 7162800"/>
              <a:gd name="connsiteY107" fmla="*/ 57523 h 1821660"/>
              <a:gd name="connsiteX108" fmla="*/ 4362450 w 7162800"/>
              <a:gd name="connsiteY108" fmla="*/ 9898 h 1821660"/>
              <a:gd name="connsiteX109" fmla="*/ 4429125 w 7162800"/>
              <a:gd name="connsiteY109" fmla="*/ 9898 h 1821660"/>
              <a:gd name="connsiteX110" fmla="*/ 4467225 w 7162800"/>
              <a:gd name="connsiteY110" fmla="*/ 124198 h 1821660"/>
              <a:gd name="connsiteX111" fmla="*/ 4905375 w 7162800"/>
              <a:gd name="connsiteY111" fmla="*/ 133723 h 1821660"/>
              <a:gd name="connsiteX112" fmla="*/ 6515100 w 7162800"/>
              <a:gd name="connsiteY112" fmla="*/ 143248 h 1821660"/>
              <a:gd name="connsiteX113" fmla="*/ 7162800 w 7162800"/>
              <a:gd name="connsiteY113" fmla="*/ 152773 h 1821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</a:cxnLst>
            <a:rect l="l" t="t" r="r" b="b"/>
            <a:pathLst>
              <a:path w="7162800" h="1821660">
                <a:moveTo>
                  <a:pt x="0" y="1781548"/>
                </a:moveTo>
                <a:cubicBezTo>
                  <a:pt x="31750" y="1784723"/>
                  <a:pt x="64979" y="1780983"/>
                  <a:pt x="95250" y="1791073"/>
                </a:cubicBezTo>
                <a:cubicBezTo>
                  <a:pt x="162953" y="1813641"/>
                  <a:pt x="65653" y="1835864"/>
                  <a:pt x="142875" y="1810123"/>
                </a:cubicBezTo>
                <a:cubicBezTo>
                  <a:pt x="186544" y="1744619"/>
                  <a:pt x="173735" y="1774693"/>
                  <a:pt x="190500" y="1724398"/>
                </a:cubicBezTo>
                <a:cubicBezTo>
                  <a:pt x="193675" y="1686298"/>
                  <a:pt x="194972" y="1647995"/>
                  <a:pt x="200025" y="1610098"/>
                </a:cubicBezTo>
                <a:cubicBezTo>
                  <a:pt x="201352" y="1600146"/>
                  <a:pt x="207581" y="1591368"/>
                  <a:pt x="209550" y="1581523"/>
                </a:cubicBezTo>
                <a:cubicBezTo>
                  <a:pt x="213953" y="1559508"/>
                  <a:pt x="215900" y="1537073"/>
                  <a:pt x="219075" y="1514848"/>
                </a:cubicBezTo>
                <a:cubicBezTo>
                  <a:pt x="280987" y="1535486"/>
                  <a:pt x="215900" y="1505323"/>
                  <a:pt x="266700" y="1581523"/>
                </a:cubicBezTo>
                <a:cubicBezTo>
                  <a:pt x="313998" y="1652469"/>
                  <a:pt x="253209" y="1565334"/>
                  <a:pt x="314325" y="1638673"/>
                </a:cubicBezTo>
                <a:cubicBezTo>
                  <a:pt x="321654" y="1647467"/>
                  <a:pt x="328255" y="1657009"/>
                  <a:pt x="333375" y="1667248"/>
                </a:cubicBezTo>
                <a:cubicBezTo>
                  <a:pt x="337865" y="1676228"/>
                  <a:pt x="335800" y="1688723"/>
                  <a:pt x="342900" y="1695823"/>
                </a:cubicBezTo>
                <a:cubicBezTo>
                  <a:pt x="350000" y="1702923"/>
                  <a:pt x="361950" y="1702173"/>
                  <a:pt x="371475" y="1705348"/>
                </a:cubicBezTo>
                <a:lnTo>
                  <a:pt x="428625" y="1667248"/>
                </a:lnTo>
                <a:lnTo>
                  <a:pt x="457200" y="1648198"/>
                </a:lnTo>
                <a:cubicBezTo>
                  <a:pt x="463550" y="1638673"/>
                  <a:pt x="468155" y="1627718"/>
                  <a:pt x="476250" y="1619623"/>
                </a:cubicBezTo>
                <a:cubicBezTo>
                  <a:pt x="484345" y="1611528"/>
                  <a:pt x="497287" y="1609188"/>
                  <a:pt x="504825" y="1600573"/>
                </a:cubicBezTo>
                <a:cubicBezTo>
                  <a:pt x="519902" y="1583343"/>
                  <a:pt x="530225" y="1562473"/>
                  <a:pt x="542925" y="1543423"/>
                </a:cubicBezTo>
                <a:cubicBezTo>
                  <a:pt x="549275" y="1533898"/>
                  <a:pt x="553880" y="1522943"/>
                  <a:pt x="561975" y="1514848"/>
                </a:cubicBezTo>
                <a:cubicBezTo>
                  <a:pt x="598645" y="1478178"/>
                  <a:pt x="583078" y="1497481"/>
                  <a:pt x="609600" y="1457698"/>
                </a:cubicBezTo>
                <a:cubicBezTo>
                  <a:pt x="622300" y="1460873"/>
                  <a:pt x="637048" y="1459614"/>
                  <a:pt x="647700" y="1467223"/>
                </a:cubicBezTo>
                <a:cubicBezTo>
                  <a:pt x="660618" y="1476450"/>
                  <a:pt x="667048" y="1492405"/>
                  <a:pt x="676275" y="1505323"/>
                </a:cubicBezTo>
                <a:cubicBezTo>
                  <a:pt x="693357" y="1529238"/>
                  <a:pt x="702416" y="1544093"/>
                  <a:pt x="714375" y="1571998"/>
                </a:cubicBezTo>
                <a:cubicBezTo>
                  <a:pt x="718330" y="1581226"/>
                  <a:pt x="717628" y="1592733"/>
                  <a:pt x="723900" y="1600573"/>
                </a:cubicBezTo>
                <a:cubicBezTo>
                  <a:pt x="735899" y="1615571"/>
                  <a:pt x="777450" y="1629298"/>
                  <a:pt x="790575" y="1638673"/>
                </a:cubicBezTo>
                <a:cubicBezTo>
                  <a:pt x="844423" y="1677136"/>
                  <a:pt x="794512" y="1658048"/>
                  <a:pt x="847725" y="1705348"/>
                </a:cubicBezTo>
                <a:cubicBezTo>
                  <a:pt x="864837" y="1720559"/>
                  <a:pt x="904875" y="1743448"/>
                  <a:pt x="904875" y="1743448"/>
                </a:cubicBezTo>
                <a:cubicBezTo>
                  <a:pt x="911225" y="1752973"/>
                  <a:pt x="915131" y="1764694"/>
                  <a:pt x="923925" y="1772023"/>
                </a:cubicBezTo>
                <a:cubicBezTo>
                  <a:pt x="934833" y="1781113"/>
                  <a:pt x="947896" y="1789660"/>
                  <a:pt x="962025" y="1791073"/>
                </a:cubicBezTo>
                <a:cubicBezTo>
                  <a:pt x="987815" y="1793652"/>
                  <a:pt x="1022305" y="1780505"/>
                  <a:pt x="1047750" y="1772023"/>
                </a:cubicBezTo>
                <a:lnTo>
                  <a:pt x="1085850" y="1657723"/>
                </a:lnTo>
                <a:cubicBezTo>
                  <a:pt x="1089025" y="1648198"/>
                  <a:pt x="1089806" y="1637502"/>
                  <a:pt x="1095375" y="1629148"/>
                </a:cubicBezTo>
                <a:cubicBezTo>
                  <a:pt x="1101725" y="1619623"/>
                  <a:pt x="1109305" y="1610812"/>
                  <a:pt x="1114425" y="1600573"/>
                </a:cubicBezTo>
                <a:cubicBezTo>
                  <a:pt x="1118915" y="1591593"/>
                  <a:pt x="1117678" y="1579838"/>
                  <a:pt x="1123950" y="1571998"/>
                </a:cubicBezTo>
                <a:cubicBezTo>
                  <a:pt x="1140395" y="1551442"/>
                  <a:pt x="1167746" y="1549143"/>
                  <a:pt x="1190625" y="1543423"/>
                </a:cubicBezTo>
                <a:cubicBezTo>
                  <a:pt x="1209675" y="1549773"/>
                  <a:pt x="1227896" y="1565313"/>
                  <a:pt x="1247775" y="1562473"/>
                </a:cubicBezTo>
                <a:cubicBezTo>
                  <a:pt x="1330477" y="1550658"/>
                  <a:pt x="1292435" y="1557351"/>
                  <a:pt x="1362075" y="1543423"/>
                </a:cubicBezTo>
                <a:cubicBezTo>
                  <a:pt x="1404937" y="1514848"/>
                  <a:pt x="1418431" y="1516435"/>
                  <a:pt x="1438275" y="1476748"/>
                </a:cubicBezTo>
                <a:cubicBezTo>
                  <a:pt x="1442765" y="1467768"/>
                  <a:pt x="1444625" y="1457698"/>
                  <a:pt x="1447800" y="1448173"/>
                </a:cubicBezTo>
                <a:cubicBezTo>
                  <a:pt x="1444625" y="1400548"/>
                  <a:pt x="1445025" y="1352549"/>
                  <a:pt x="1438275" y="1305298"/>
                </a:cubicBezTo>
                <a:cubicBezTo>
                  <a:pt x="1435435" y="1285419"/>
                  <a:pt x="1419225" y="1248148"/>
                  <a:pt x="1419225" y="1248148"/>
                </a:cubicBezTo>
                <a:cubicBezTo>
                  <a:pt x="1422400" y="1213223"/>
                  <a:pt x="1423790" y="1178090"/>
                  <a:pt x="1428750" y="1143373"/>
                </a:cubicBezTo>
                <a:cubicBezTo>
                  <a:pt x="1430170" y="1133434"/>
                  <a:pt x="1428621" y="1117556"/>
                  <a:pt x="1438275" y="1114798"/>
                </a:cubicBezTo>
                <a:cubicBezTo>
                  <a:pt x="1456845" y="1109492"/>
                  <a:pt x="1476375" y="1121148"/>
                  <a:pt x="1495425" y="1124323"/>
                </a:cubicBezTo>
                <a:cubicBezTo>
                  <a:pt x="1504950" y="1121148"/>
                  <a:pt x="1515646" y="1120367"/>
                  <a:pt x="1524000" y="1114798"/>
                </a:cubicBezTo>
                <a:cubicBezTo>
                  <a:pt x="1535208" y="1107326"/>
                  <a:pt x="1542227" y="1094847"/>
                  <a:pt x="1552575" y="1086223"/>
                </a:cubicBezTo>
                <a:cubicBezTo>
                  <a:pt x="1561369" y="1078894"/>
                  <a:pt x="1571625" y="1073523"/>
                  <a:pt x="1581150" y="1067173"/>
                </a:cubicBezTo>
                <a:cubicBezTo>
                  <a:pt x="1615087" y="965362"/>
                  <a:pt x="1578872" y="1045609"/>
                  <a:pt x="1628775" y="981448"/>
                </a:cubicBezTo>
                <a:cubicBezTo>
                  <a:pt x="1642831" y="963376"/>
                  <a:pt x="1654175" y="943348"/>
                  <a:pt x="1666875" y="924298"/>
                </a:cubicBezTo>
                <a:cubicBezTo>
                  <a:pt x="1673225" y="914773"/>
                  <a:pt x="1675065" y="899343"/>
                  <a:pt x="1685925" y="895723"/>
                </a:cubicBezTo>
                <a:lnTo>
                  <a:pt x="1714500" y="886198"/>
                </a:lnTo>
                <a:cubicBezTo>
                  <a:pt x="1735566" y="865132"/>
                  <a:pt x="1748864" y="855570"/>
                  <a:pt x="1762125" y="829048"/>
                </a:cubicBezTo>
                <a:cubicBezTo>
                  <a:pt x="1773685" y="805927"/>
                  <a:pt x="1774654" y="776759"/>
                  <a:pt x="1781175" y="752848"/>
                </a:cubicBezTo>
                <a:cubicBezTo>
                  <a:pt x="1786459" y="733475"/>
                  <a:pt x="1793875" y="714748"/>
                  <a:pt x="1800225" y="695698"/>
                </a:cubicBezTo>
                <a:lnTo>
                  <a:pt x="1809750" y="667123"/>
                </a:lnTo>
                <a:cubicBezTo>
                  <a:pt x="1812925" y="657598"/>
                  <a:pt x="1813706" y="646902"/>
                  <a:pt x="1819275" y="638548"/>
                </a:cubicBezTo>
                <a:cubicBezTo>
                  <a:pt x="1825625" y="629023"/>
                  <a:pt x="1828617" y="616040"/>
                  <a:pt x="1838325" y="609973"/>
                </a:cubicBezTo>
                <a:cubicBezTo>
                  <a:pt x="1855353" y="599330"/>
                  <a:pt x="1895475" y="590923"/>
                  <a:pt x="1895475" y="590923"/>
                </a:cubicBezTo>
                <a:cubicBezTo>
                  <a:pt x="1921035" y="596035"/>
                  <a:pt x="1979533" y="605687"/>
                  <a:pt x="2000250" y="619498"/>
                </a:cubicBezTo>
                <a:cubicBezTo>
                  <a:pt x="2024332" y="635553"/>
                  <a:pt x="2029232" y="642439"/>
                  <a:pt x="2057400" y="648073"/>
                </a:cubicBezTo>
                <a:cubicBezTo>
                  <a:pt x="2079415" y="652476"/>
                  <a:pt x="2101850" y="654423"/>
                  <a:pt x="2124075" y="657598"/>
                </a:cubicBezTo>
                <a:cubicBezTo>
                  <a:pt x="2133600" y="660773"/>
                  <a:pt x="2143873" y="662247"/>
                  <a:pt x="2152650" y="667123"/>
                </a:cubicBezTo>
                <a:cubicBezTo>
                  <a:pt x="2250906" y="721710"/>
                  <a:pt x="2173717" y="693195"/>
                  <a:pt x="2238375" y="714748"/>
                </a:cubicBezTo>
                <a:cubicBezTo>
                  <a:pt x="2315332" y="701922"/>
                  <a:pt x="2277203" y="711330"/>
                  <a:pt x="2352675" y="686173"/>
                </a:cubicBezTo>
                <a:lnTo>
                  <a:pt x="2381250" y="676648"/>
                </a:lnTo>
                <a:cubicBezTo>
                  <a:pt x="2435845" y="758540"/>
                  <a:pt x="2370390" y="654928"/>
                  <a:pt x="2409825" y="733798"/>
                </a:cubicBezTo>
                <a:cubicBezTo>
                  <a:pt x="2414945" y="744037"/>
                  <a:pt x="2423755" y="752134"/>
                  <a:pt x="2428875" y="762373"/>
                </a:cubicBezTo>
                <a:cubicBezTo>
                  <a:pt x="2433365" y="771353"/>
                  <a:pt x="2433910" y="781968"/>
                  <a:pt x="2438400" y="790948"/>
                </a:cubicBezTo>
                <a:cubicBezTo>
                  <a:pt x="2443520" y="801187"/>
                  <a:pt x="2452330" y="809284"/>
                  <a:pt x="2457450" y="819523"/>
                </a:cubicBezTo>
                <a:cubicBezTo>
                  <a:pt x="2461940" y="828503"/>
                  <a:pt x="2460703" y="840258"/>
                  <a:pt x="2466975" y="848098"/>
                </a:cubicBezTo>
                <a:cubicBezTo>
                  <a:pt x="2474126" y="857037"/>
                  <a:pt x="2486025" y="860798"/>
                  <a:pt x="2495550" y="867148"/>
                </a:cubicBezTo>
                <a:cubicBezTo>
                  <a:pt x="2514600" y="863973"/>
                  <a:pt x="2534769" y="864796"/>
                  <a:pt x="2552700" y="857623"/>
                </a:cubicBezTo>
                <a:cubicBezTo>
                  <a:pt x="2567440" y="851727"/>
                  <a:pt x="2580253" y="840913"/>
                  <a:pt x="2590800" y="829048"/>
                </a:cubicBezTo>
                <a:cubicBezTo>
                  <a:pt x="2606011" y="811936"/>
                  <a:pt x="2621660" y="793618"/>
                  <a:pt x="2628900" y="771898"/>
                </a:cubicBezTo>
                <a:cubicBezTo>
                  <a:pt x="2632075" y="762373"/>
                  <a:pt x="2635667" y="752977"/>
                  <a:pt x="2638425" y="743323"/>
                </a:cubicBezTo>
                <a:cubicBezTo>
                  <a:pt x="2662345" y="659602"/>
                  <a:pt x="2634637" y="745161"/>
                  <a:pt x="2657475" y="676648"/>
                </a:cubicBezTo>
                <a:cubicBezTo>
                  <a:pt x="2658337" y="665446"/>
                  <a:pt x="2660017" y="553242"/>
                  <a:pt x="2676525" y="514723"/>
                </a:cubicBezTo>
                <a:cubicBezTo>
                  <a:pt x="2684850" y="495298"/>
                  <a:pt x="2708893" y="470287"/>
                  <a:pt x="2724150" y="457573"/>
                </a:cubicBezTo>
                <a:cubicBezTo>
                  <a:pt x="2732944" y="450244"/>
                  <a:pt x="2742006" y="442543"/>
                  <a:pt x="2752725" y="438523"/>
                </a:cubicBezTo>
                <a:cubicBezTo>
                  <a:pt x="2767884" y="432839"/>
                  <a:pt x="2784475" y="432173"/>
                  <a:pt x="2800350" y="428998"/>
                </a:cubicBezTo>
                <a:cubicBezTo>
                  <a:pt x="2809875" y="432173"/>
                  <a:pt x="2819697" y="434568"/>
                  <a:pt x="2828925" y="438523"/>
                </a:cubicBezTo>
                <a:cubicBezTo>
                  <a:pt x="2841976" y="444116"/>
                  <a:pt x="2853730" y="452587"/>
                  <a:pt x="2867025" y="457573"/>
                </a:cubicBezTo>
                <a:cubicBezTo>
                  <a:pt x="2879282" y="462170"/>
                  <a:pt x="2892586" y="463336"/>
                  <a:pt x="2905125" y="467098"/>
                </a:cubicBezTo>
                <a:cubicBezTo>
                  <a:pt x="2924359" y="472868"/>
                  <a:pt x="2943225" y="479798"/>
                  <a:pt x="2962275" y="486148"/>
                </a:cubicBezTo>
                <a:cubicBezTo>
                  <a:pt x="2971800" y="495673"/>
                  <a:pt x="2982226" y="504375"/>
                  <a:pt x="2990850" y="514723"/>
                </a:cubicBezTo>
                <a:cubicBezTo>
                  <a:pt x="2998179" y="523517"/>
                  <a:pt x="2998893" y="540153"/>
                  <a:pt x="3009900" y="543298"/>
                </a:cubicBezTo>
                <a:cubicBezTo>
                  <a:pt x="3025466" y="547746"/>
                  <a:pt x="3041650" y="536948"/>
                  <a:pt x="3057525" y="533773"/>
                </a:cubicBezTo>
                <a:cubicBezTo>
                  <a:pt x="3067050" y="527423"/>
                  <a:pt x="3080033" y="524431"/>
                  <a:pt x="3086100" y="514723"/>
                </a:cubicBezTo>
                <a:cubicBezTo>
                  <a:pt x="3096743" y="497695"/>
                  <a:pt x="3105150" y="457573"/>
                  <a:pt x="3105150" y="457573"/>
                </a:cubicBezTo>
                <a:cubicBezTo>
                  <a:pt x="3108325" y="413123"/>
                  <a:pt x="3106931" y="368108"/>
                  <a:pt x="3114675" y="324223"/>
                </a:cubicBezTo>
                <a:cubicBezTo>
                  <a:pt x="3116664" y="312950"/>
                  <a:pt x="3124931" y="302977"/>
                  <a:pt x="3133725" y="295648"/>
                </a:cubicBezTo>
                <a:cubicBezTo>
                  <a:pt x="3144633" y="286558"/>
                  <a:pt x="3158774" y="282191"/>
                  <a:pt x="3171825" y="276598"/>
                </a:cubicBezTo>
                <a:cubicBezTo>
                  <a:pt x="3190956" y="268399"/>
                  <a:pt x="3219166" y="262381"/>
                  <a:pt x="3238500" y="257548"/>
                </a:cubicBezTo>
                <a:cubicBezTo>
                  <a:pt x="3261802" y="263374"/>
                  <a:pt x="3305437" y="272459"/>
                  <a:pt x="3324225" y="286123"/>
                </a:cubicBezTo>
                <a:cubicBezTo>
                  <a:pt x="3346013" y="301969"/>
                  <a:pt x="3362325" y="324223"/>
                  <a:pt x="3381375" y="343273"/>
                </a:cubicBezTo>
                <a:cubicBezTo>
                  <a:pt x="3389470" y="351368"/>
                  <a:pt x="3391810" y="364310"/>
                  <a:pt x="3400425" y="371848"/>
                </a:cubicBezTo>
                <a:cubicBezTo>
                  <a:pt x="3417655" y="386925"/>
                  <a:pt x="3457575" y="409948"/>
                  <a:pt x="3457575" y="409948"/>
                </a:cubicBezTo>
                <a:cubicBezTo>
                  <a:pt x="3467100" y="400423"/>
                  <a:pt x="3478678" y="392581"/>
                  <a:pt x="3486150" y="381373"/>
                </a:cubicBezTo>
                <a:cubicBezTo>
                  <a:pt x="3491719" y="373019"/>
                  <a:pt x="3494766" y="362797"/>
                  <a:pt x="3495675" y="352798"/>
                </a:cubicBezTo>
                <a:cubicBezTo>
                  <a:pt x="3501144" y="292638"/>
                  <a:pt x="3487611" y="229614"/>
                  <a:pt x="3505200" y="171823"/>
                </a:cubicBezTo>
                <a:cubicBezTo>
                  <a:pt x="3512596" y="147523"/>
                  <a:pt x="3566112" y="132469"/>
                  <a:pt x="3590925" y="124198"/>
                </a:cubicBezTo>
                <a:cubicBezTo>
                  <a:pt x="3603132" y="127250"/>
                  <a:pt x="3643935" y="136416"/>
                  <a:pt x="3657600" y="143248"/>
                </a:cubicBezTo>
                <a:cubicBezTo>
                  <a:pt x="3731458" y="180177"/>
                  <a:pt x="3642926" y="147882"/>
                  <a:pt x="3714750" y="171823"/>
                </a:cubicBezTo>
                <a:cubicBezTo>
                  <a:pt x="3721100" y="181348"/>
                  <a:pt x="3729291" y="189876"/>
                  <a:pt x="3733800" y="200398"/>
                </a:cubicBezTo>
                <a:cubicBezTo>
                  <a:pt x="3738957" y="212430"/>
                  <a:pt x="3730412" y="236346"/>
                  <a:pt x="3743325" y="238498"/>
                </a:cubicBezTo>
                <a:cubicBezTo>
                  <a:pt x="3761586" y="241542"/>
                  <a:pt x="3774766" y="218914"/>
                  <a:pt x="3790950" y="209923"/>
                </a:cubicBezTo>
                <a:cubicBezTo>
                  <a:pt x="3907760" y="145028"/>
                  <a:pt x="3755769" y="238690"/>
                  <a:pt x="3857625" y="162298"/>
                </a:cubicBezTo>
                <a:cubicBezTo>
                  <a:pt x="3872436" y="151190"/>
                  <a:pt x="3891117" y="145682"/>
                  <a:pt x="3905250" y="133723"/>
                </a:cubicBezTo>
                <a:cubicBezTo>
                  <a:pt x="3932672" y="110520"/>
                  <a:pt x="3946163" y="64244"/>
                  <a:pt x="3981450" y="57523"/>
                </a:cubicBezTo>
                <a:cubicBezTo>
                  <a:pt x="4240817" y="8120"/>
                  <a:pt x="4113695" y="22990"/>
                  <a:pt x="4362450" y="9898"/>
                </a:cubicBezTo>
                <a:cubicBezTo>
                  <a:pt x="4371638" y="7601"/>
                  <a:pt x="4417776" y="-11178"/>
                  <a:pt x="4429125" y="9898"/>
                </a:cubicBezTo>
                <a:cubicBezTo>
                  <a:pt x="4448165" y="45259"/>
                  <a:pt x="4427074" y="123325"/>
                  <a:pt x="4467225" y="124198"/>
                </a:cubicBezTo>
                <a:lnTo>
                  <a:pt x="4905375" y="133723"/>
                </a:lnTo>
                <a:lnTo>
                  <a:pt x="6515100" y="143248"/>
                </a:lnTo>
                <a:cubicBezTo>
                  <a:pt x="6739460" y="218035"/>
                  <a:pt x="6533635" y="152773"/>
                  <a:pt x="7162800" y="152773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7" name="Forma libre: forma 106">
            <a:extLst>
              <a:ext uri="{FF2B5EF4-FFF2-40B4-BE49-F238E27FC236}">
                <a16:creationId xmlns:a16="http://schemas.microsoft.com/office/drawing/2014/main" id="{9E3B4C83-7533-4827-AE55-6AA2198CF3B6}"/>
              </a:ext>
            </a:extLst>
          </p:cNvPr>
          <p:cNvSpPr/>
          <p:nvPr/>
        </p:nvSpPr>
        <p:spPr>
          <a:xfrm>
            <a:off x="3042846" y="2901051"/>
            <a:ext cx="7569200" cy="1790700"/>
          </a:xfrm>
          <a:custGeom>
            <a:avLst/>
            <a:gdLst>
              <a:gd name="connsiteX0" fmla="*/ 0 w 7569200"/>
              <a:gd name="connsiteY0" fmla="*/ 1790700 h 1790700"/>
              <a:gd name="connsiteX1" fmla="*/ 1282700 w 7569200"/>
              <a:gd name="connsiteY1" fmla="*/ 342900 h 1790700"/>
              <a:gd name="connsiteX2" fmla="*/ 7569200 w 7569200"/>
              <a:gd name="connsiteY2" fmla="*/ 0 h 1790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69200" h="1790700">
                <a:moveTo>
                  <a:pt x="0" y="1790700"/>
                </a:moveTo>
                <a:cubicBezTo>
                  <a:pt x="10583" y="1216025"/>
                  <a:pt x="21167" y="641350"/>
                  <a:pt x="1282700" y="342900"/>
                </a:cubicBezTo>
                <a:cubicBezTo>
                  <a:pt x="2544233" y="44450"/>
                  <a:pt x="5056716" y="22225"/>
                  <a:pt x="7569200" y="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8" name="CuadroTexto 107">
            <a:extLst>
              <a:ext uri="{FF2B5EF4-FFF2-40B4-BE49-F238E27FC236}">
                <a16:creationId xmlns:a16="http://schemas.microsoft.com/office/drawing/2014/main" id="{F1255971-9D71-4301-8B10-2E8B9F8E236D}"/>
              </a:ext>
            </a:extLst>
          </p:cNvPr>
          <p:cNvSpPr txBox="1"/>
          <p:nvPr/>
        </p:nvSpPr>
        <p:spPr>
          <a:xfrm>
            <a:off x="3726043" y="5383293"/>
            <a:ext cx="4728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</a:t>
            </a:r>
          </a:p>
        </p:txBody>
      </p:sp>
      <p:sp>
        <p:nvSpPr>
          <p:cNvPr id="109" name="CuadroTexto 108">
            <a:extLst>
              <a:ext uri="{FF2B5EF4-FFF2-40B4-BE49-F238E27FC236}">
                <a16:creationId xmlns:a16="http://schemas.microsoft.com/office/drawing/2014/main" id="{7CF829CF-BA6C-4ACF-8757-9716C837747A}"/>
              </a:ext>
            </a:extLst>
          </p:cNvPr>
          <p:cNvSpPr txBox="1"/>
          <p:nvPr/>
        </p:nvSpPr>
        <p:spPr>
          <a:xfrm>
            <a:off x="3761429" y="5367315"/>
            <a:ext cx="4728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Polinomial</a:t>
            </a:r>
          </a:p>
        </p:txBody>
      </p:sp>
      <p:sp>
        <p:nvSpPr>
          <p:cNvPr id="110" name="CuadroTexto 109">
            <a:extLst>
              <a:ext uri="{FF2B5EF4-FFF2-40B4-BE49-F238E27FC236}">
                <a16:creationId xmlns:a16="http://schemas.microsoft.com/office/drawing/2014/main" id="{D9773938-B5E7-4FD3-AB4D-EACA5CC9CF30}"/>
              </a:ext>
            </a:extLst>
          </p:cNvPr>
          <p:cNvSpPr txBox="1"/>
          <p:nvPr/>
        </p:nvSpPr>
        <p:spPr>
          <a:xfrm>
            <a:off x="3743924" y="5367315"/>
            <a:ext cx="4728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Logarítmica </a:t>
            </a:r>
          </a:p>
        </p:txBody>
      </p:sp>
      <p:sp>
        <p:nvSpPr>
          <p:cNvPr id="111" name="CuadroTexto 110">
            <a:extLst>
              <a:ext uri="{FF2B5EF4-FFF2-40B4-BE49-F238E27FC236}">
                <a16:creationId xmlns:a16="http://schemas.microsoft.com/office/drawing/2014/main" id="{6C0AD418-5BAD-4329-94D5-3139B572CF92}"/>
              </a:ext>
            </a:extLst>
          </p:cNvPr>
          <p:cNvSpPr txBox="1"/>
          <p:nvPr/>
        </p:nvSpPr>
        <p:spPr>
          <a:xfrm>
            <a:off x="3672043" y="5400717"/>
            <a:ext cx="4728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GAM</a:t>
            </a:r>
          </a:p>
        </p:txBody>
      </p:sp>
    </p:spTree>
    <p:extLst>
      <p:ext uri="{BB962C8B-B14F-4D97-AF65-F5344CB8AC3E}">
        <p14:creationId xmlns:p14="http://schemas.microsoft.com/office/powerpoint/2010/main" val="1230555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  <p:bldP spid="103" grpId="0" animBg="1"/>
      <p:bldP spid="103" grpId="1" animBg="1"/>
      <p:bldP spid="107" grpId="0" animBg="1"/>
      <p:bldP spid="107" grpId="1" animBg="1"/>
      <p:bldP spid="108" grpId="0"/>
      <p:bldP spid="108" grpId="1"/>
      <p:bldP spid="109" grpId="0"/>
      <p:bldP spid="109" grpId="1"/>
      <p:bldP spid="110" grpId="0"/>
      <p:bldP spid="110" grpId="1"/>
      <p:bldP spid="1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85ACC2-BF51-4A60-9652-54B42A446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What</a:t>
            </a:r>
            <a:r>
              <a:rPr lang="es-CO" dirty="0"/>
              <a:t> </a:t>
            </a:r>
            <a:r>
              <a:rPr lang="es-CO" dirty="0" err="1"/>
              <a:t>is</a:t>
            </a:r>
            <a:r>
              <a:rPr lang="es-CO" dirty="0"/>
              <a:t> GAM?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E934EE0-0D5D-4B42-A956-2D1F78523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63507-F71A-41E1-AD77-0E3FF3B051A2}" type="slidenum">
              <a:rPr lang="es-CO" smtClean="0"/>
              <a:t>5</a:t>
            </a:fld>
            <a:endParaRPr lang="es-CO" dirty="0"/>
          </a:p>
        </p:txBody>
      </p:sp>
      <p:pic>
        <p:nvPicPr>
          <p:cNvPr id="11" name="Marcador de contenido 10">
            <a:extLst>
              <a:ext uri="{FF2B5EF4-FFF2-40B4-BE49-F238E27FC236}">
                <a16:creationId xmlns:a16="http://schemas.microsoft.com/office/drawing/2014/main" id="{A904D534-4E8B-4765-9833-C1E4AA5038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auto">
          <a:xfrm>
            <a:off x="635619" y="3978194"/>
            <a:ext cx="10472735" cy="2037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ángulo 14">
            <a:extLst>
              <a:ext uri="{FF2B5EF4-FFF2-40B4-BE49-F238E27FC236}">
                <a16:creationId xmlns:a16="http://schemas.microsoft.com/office/drawing/2014/main" id="{8083B9D8-BF7E-4B9E-AD55-56CE653FF00D}"/>
              </a:ext>
            </a:extLst>
          </p:cNvPr>
          <p:cNvSpPr/>
          <p:nvPr/>
        </p:nvSpPr>
        <p:spPr>
          <a:xfrm>
            <a:off x="1699664" y="1985803"/>
            <a:ext cx="822007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Mathematically speaking, GAM is an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additive modeling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 where the impact of 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predictive variables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captured through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smooth functions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which, depending on the underlying patterns in the data,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nonlinear</a:t>
            </a:r>
            <a:endParaRPr lang="es-CO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23B3CE28-D908-4B48-9E9E-035F09FA85B7}"/>
              </a:ext>
            </a:extLst>
          </p:cNvPr>
          <p:cNvSpPr/>
          <p:nvPr/>
        </p:nvSpPr>
        <p:spPr>
          <a:xfrm>
            <a:off x="2231054" y="3965892"/>
            <a:ext cx="2247900" cy="20377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0E3CE770-5E3A-4B25-A61F-E3E60AD65065}"/>
              </a:ext>
            </a:extLst>
          </p:cNvPr>
          <p:cNvSpPr/>
          <p:nvPr/>
        </p:nvSpPr>
        <p:spPr>
          <a:xfrm>
            <a:off x="5066820" y="3993874"/>
            <a:ext cx="2288686" cy="20377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E7A2F798-79B2-42C1-AC38-5F0A3F1E3E7A}"/>
              </a:ext>
            </a:extLst>
          </p:cNvPr>
          <p:cNvSpPr/>
          <p:nvPr/>
        </p:nvSpPr>
        <p:spPr>
          <a:xfrm>
            <a:off x="8659086" y="3993874"/>
            <a:ext cx="2288686" cy="20377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25" name="Marcador de contenido 10">
            <a:extLst>
              <a:ext uri="{FF2B5EF4-FFF2-40B4-BE49-F238E27FC236}">
                <a16:creationId xmlns:a16="http://schemas.microsoft.com/office/drawing/2014/main" id="{5EA1D341-B128-46B7-83E9-5DB2488D4D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75836"/>
          <a:stretch/>
        </p:blipFill>
        <p:spPr bwMode="auto">
          <a:xfrm>
            <a:off x="8587259" y="3980147"/>
            <a:ext cx="2521095" cy="2030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Marcador de contenido 10">
            <a:extLst>
              <a:ext uri="{FF2B5EF4-FFF2-40B4-BE49-F238E27FC236}">
                <a16:creationId xmlns:a16="http://schemas.microsoft.com/office/drawing/2014/main" id="{134FFC03-3C07-4F55-9B29-D24EFB0FFD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2093" r="35071"/>
          <a:stretch/>
        </p:blipFill>
        <p:spPr bwMode="auto">
          <a:xfrm>
            <a:off x="5042328" y="3987208"/>
            <a:ext cx="2379852" cy="2027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Marcador de contenido 10">
            <a:extLst>
              <a:ext uri="{FF2B5EF4-FFF2-40B4-BE49-F238E27FC236}">
                <a16:creationId xmlns:a16="http://schemas.microsoft.com/office/drawing/2014/main" id="{524A7186-8C0B-42E8-A2C7-B99992E078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277" r="63112"/>
          <a:stretch/>
        </p:blipFill>
        <p:spPr bwMode="auto">
          <a:xfrm>
            <a:off x="2231054" y="3967582"/>
            <a:ext cx="2279984" cy="2060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ectángulo 30">
            <a:extLst>
              <a:ext uri="{FF2B5EF4-FFF2-40B4-BE49-F238E27FC236}">
                <a16:creationId xmlns:a16="http://schemas.microsoft.com/office/drawing/2014/main" id="{21149E8C-6892-4BE9-9AEF-92D5F72A2B4E}"/>
              </a:ext>
            </a:extLst>
          </p:cNvPr>
          <p:cNvSpPr/>
          <p:nvPr/>
        </p:nvSpPr>
        <p:spPr>
          <a:xfrm>
            <a:off x="5809702" y="3468807"/>
            <a:ext cx="8451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D723FFBF-00A1-402E-98FC-BE5F697502F6}"/>
              </a:ext>
            </a:extLst>
          </p:cNvPr>
          <p:cNvSpPr/>
          <p:nvPr/>
        </p:nvSpPr>
        <p:spPr>
          <a:xfrm>
            <a:off x="9236607" y="3356171"/>
            <a:ext cx="1133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non-linear</a:t>
            </a:r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36AF67B1-595E-4549-8B87-D030C3D28FB5}"/>
              </a:ext>
            </a:extLst>
          </p:cNvPr>
          <p:cNvSpPr/>
          <p:nvPr/>
        </p:nvSpPr>
        <p:spPr>
          <a:xfrm>
            <a:off x="2788182" y="3440825"/>
            <a:ext cx="1133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non-linear</a:t>
            </a:r>
          </a:p>
        </p:txBody>
      </p:sp>
    </p:spTree>
    <p:extLst>
      <p:ext uri="{BB962C8B-B14F-4D97-AF65-F5344CB8AC3E}">
        <p14:creationId xmlns:p14="http://schemas.microsoft.com/office/powerpoint/2010/main" val="2330177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3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85ACC2-BF51-4A60-9652-54B42A446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What</a:t>
            </a:r>
            <a:r>
              <a:rPr lang="es-CO" dirty="0"/>
              <a:t> </a:t>
            </a:r>
            <a:r>
              <a:rPr lang="es-CO" dirty="0" err="1"/>
              <a:t>is</a:t>
            </a:r>
            <a:r>
              <a:rPr lang="es-CO" dirty="0"/>
              <a:t> GAM?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E934EE0-0D5D-4B42-A956-2D1F78523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63507-F71A-41E1-AD77-0E3FF3B051A2}" type="slidenum">
              <a:rPr lang="es-CO" smtClean="0"/>
              <a:t>6</a:t>
            </a:fld>
            <a:endParaRPr lang="es-CO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DE9311A5-6291-4709-A4FD-D1BA7B89EA5E}"/>
                  </a:ext>
                </a:extLst>
              </p:cNvPr>
              <p:cNvSpPr txBox="1"/>
              <p:nvPr/>
            </p:nvSpPr>
            <p:spPr>
              <a:xfrm>
                <a:off x="1193508" y="3725138"/>
                <a:ext cx="9532610" cy="5967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s-MX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3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s-MX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sz="3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  <m:r>
                        <a:rPr lang="es-MX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s-MX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MX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s-MX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s-MX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MX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MX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s-MX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MX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s-MX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s-MX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MX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MX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s-MX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s-MX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MX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s-MX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s-MX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s-MX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s-MX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s-MX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MX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s-MX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CO" sz="3600" dirty="0"/>
              </a:p>
            </p:txBody>
          </p:sp>
        </mc:Choice>
        <mc:Fallback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DE9311A5-6291-4709-A4FD-D1BA7B89EA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3508" y="3725138"/>
                <a:ext cx="9532610" cy="5967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ángulo 27">
            <a:extLst>
              <a:ext uri="{FF2B5EF4-FFF2-40B4-BE49-F238E27FC236}">
                <a16:creationId xmlns:a16="http://schemas.microsoft.com/office/drawing/2014/main" id="{DE645DD6-6BF8-4640-9824-42E4540C00D5}"/>
              </a:ext>
            </a:extLst>
          </p:cNvPr>
          <p:cNvSpPr/>
          <p:nvPr/>
        </p:nvSpPr>
        <p:spPr>
          <a:xfrm>
            <a:off x="8302056" y="2368538"/>
            <a:ext cx="242406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independent</a:t>
            </a:r>
            <a:r>
              <a:rPr lang="es-C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variables</a:t>
            </a:r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29441A42-A782-4D88-9D6E-64BDC8A8EE16}"/>
              </a:ext>
            </a:extLst>
          </p:cNvPr>
          <p:cNvSpPr/>
          <p:nvPr/>
        </p:nvSpPr>
        <p:spPr>
          <a:xfrm>
            <a:off x="4821588" y="2368538"/>
            <a:ext cx="212590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dependent</a:t>
            </a:r>
            <a:r>
              <a:rPr lang="es-C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variable</a:t>
            </a:r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57B46699-727B-4B74-A8DC-9EC93873A8C6}"/>
              </a:ext>
            </a:extLst>
          </p:cNvPr>
          <p:cNvSpPr/>
          <p:nvPr/>
        </p:nvSpPr>
        <p:spPr>
          <a:xfrm>
            <a:off x="1895953" y="2368538"/>
            <a:ext cx="161935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 </a:t>
            </a:r>
            <a:r>
              <a:rPr lang="es-CO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s-C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ángulo 11">
                <a:extLst>
                  <a:ext uri="{FF2B5EF4-FFF2-40B4-BE49-F238E27FC236}">
                    <a16:creationId xmlns:a16="http://schemas.microsoft.com/office/drawing/2014/main" id="{192C0ADA-E14D-4A26-918F-CF01B0D28AB5}"/>
                  </a:ext>
                </a:extLst>
              </p:cNvPr>
              <p:cNvSpPr/>
              <p:nvPr/>
            </p:nvSpPr>
            <p:spPr>
              <a:xfrm>
                <a:off x="2083340" y="5203483"/>
                <a:ext cx="7752945" cy="10532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feature functions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i="1" dirty="0" err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() 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are built using </a:t>
                </a:r>
                <a:r>
                  <a:rPr lang="en-US" sz="20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splines</a:t>
                </a:r>
                <a:r>
                  <a:rPr 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which allow us to </a:t>
                </a:r>
                <a:r>
                  <a:rPr lang="en-US" sz="20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automatically model non-linear relationships</a:t>
                </a:r>
                <a:r>
                  <a:rPr 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 without having to manually try out many different transformations on each variable.</a:t>
                </a:r>
                <a:endParaRPr lang="es-CO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2" name="Rectángulo 11">
                <a:extLst>
                  <a:ext uri="{FF2B5EF4-FFF2-40B4-BE49-F238E27FC236}">
                    <a16:creationId xmlns:a16="http://schemas.microsoft.com/office/drawing/2014/main" id="{192C0ADA-E14D-4A26-918F-CF01B0D28A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3340" y="5203483"/>
                <a:ext cx="7752945" cy="1053237"/>
              </a:xfrm>
              <a:prstGeom prst="rect">
                <a:avLst/>
              </a:prstGeom>
              <a:blipFill>
                <a:blip r:embed="rId4"/>
                <a:stretch>
                  <a:fillRect t="-581" b="-9884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850EAF93-5E1B-4C0E-AF2B-71609CA2238E}"/>
              </a:ext>
            </a:extLst>
          </p:cNvPr>
          <p:cNvCxnSpPr>
            <a:cxnSpLocks/>
          </p:cNvCxnSpPr>
          <p:nvPr/>
        </p:nvCxnSpPr>
        <p:spPr>
          <a:xfrm>
            <a:off x="4889682" y="4499180"/>
            <a:ext cx="360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F6140A8C-0C4E-4B13-B43E-BE5082B70E15}"/>
              </a:ext>
            </a:extLst>
          </p:cNvPr>
          <p:cNvCxnSpPr>
            <a:cxnSpLocks/>
          </p:cNvCxnSpPr>
          <p:nvPr/>
        </p:nvCxnSpPr>
        <p:spPr>
          <a:xfrm>
            <a:off x="6669844" y="4499180"/>
            <a:ext cx="360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37">
            <a:extLst>
              <a:ext uri="{FF2B5EF4-FFF2-40B4-BE49-F238E27FC236}">
                <a16:creationId xmlns:a16="http://schemas.microsoft.com/office/drawing/2014/main" id="{1F985EC8-DBD2-49E3-B0BF-59C164AD3FA5}"/>
              </a:ext>
            </a:extLst>
          </p:cNvPr>
          <p:cNvCxnSpPr>
            <a:cxnSpLocks/>
          </p:cNvCxnSpPr>
          <p:nvPr/>
        </p:nvCxnSpPr>
        <p:spPr>
          <a:xfrm>
            <a:off x="7272959" y="4497038"/>
            <a:ext cx="360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2A083EAE-21A8-4ED1-9EE7-2B7F135B279B}"/>
              </a:ext>
            </a:extLst>
          </p:cNvPr>
          <p:cNvCxnSpPr>
            <a:cxnSpLocks/>
          </p:cNvCxnSpPr>
          <p:nvPr/>
        </p:nvCxnSpPr>
        <p:spPr>
          <a:xfrm>
            <a:off x="10016159" y="4498038"/>
            <a:ext cx="360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C8FA7998-E528-4B07-A54D-647C97DDC01E}"/>
              </a:ext>
            </a:extLst>
          </p:cNvPr>
          <p:cNvCxnSpPr>
            <a:cxnSpLocks/>
          </p:cNvCxnSpPr>
          <p:nvPr/>
        </p:nvCxnSpPr>
        <p:spPr>
          <a:xfrm>
            <a:off x="2194107" y="4498035"/>
            <a:ext cx="360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42">
            <a:extLst>
              <a:ext uri="{FF2B5EF4-FFF2-40B4-BE49-F238E27FC236}">
                <a16:creationId xmlns:a16="http://schemas.microsoft.com/office/drawing/2014/main" id="{C6D4294F-6F26-4BA0-B048-B63B2E49D9C3}"/>
              </a:ext>
            </a:extLst>
          </p:cNvPr>
          <p:cNvCxnSpPr>
            <a:cxnSpLocks/>
          </p:cNvCxnSpPr>
          <p:nvPr/>
        </p:nvCxnSpPr>
        <p:spPr>
          <a:xfrm>
            <a:off x="4261032" y="4499180"/>
            <a:ext cx="360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E07F39B0-00AA-4C55-967A-A2520B71503C}"/>
              </a:ext>
            </a:extLst>
          </p:cNvPr>
          <p:cNvCxnSpPr>
            <a:cxnSpLocks/>
          </p:cNvCxnSpPr>
          <p:nvPr/>
        </p:nvCxnSpPr>
        <p:spPr>
          <a:xfrm>
            <a:off x="6013632" y="4497658"/>
            <a:ext cx="360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44">
            <a:extLst>
              <a:ext uri="{FF2B5EF4-FFF2-40B4-BE49-F238E27FC236}">
                <a16:creationId xmlns:a16="http://schemas.microsoft.com/office/drawing/2014/main" id="{F9B77417-A2FB-4C46-B06A-2FAF567420E5}"/>
              </a:ext>
            </a:extLst>
          </p:cNvPr>
          <p:cNvCxnSpPr>
            <a:cxnSpLocks/>
          </p:cNvCxnSpPr>
          <p:nvPr/>
        </p:nvCxnSpPr>
        <p:spPr>
          <a:xfrm>
            <a:off x="9364050" y="4497038"/>
            <a:ext cx="360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45">
            <a:extLst>
              <a:ext uri="{FF2B5EF4-FFF2-40B4-BE49-F238E27FC236}">
                <a16:creationId xmlns:a16="http://schemas.microsoft.com/office/drawing/2014/main" id="{DA5F43F4-F2ED-4D1F-8063-3A538101C9D5}"/>
              </a:ext>
            </a:extLst>
          </p:cNvPr>
          <p:cNvCxnSpPr>
            <a:cxnSpLocks/>
          </p:cNvCxnSpPr>
          <p:nvPr/>
        </p:nvCxnSpPr>
        <p:spPr>
          <a:xfrm>
            <a:off x="1269708" y="4497658"/>
            <a:ext cx="360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4519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0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98FE13-72A1-4064-B835-F86357526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brief tour or splines</a:t>
            </a:r>
            <a:endParaRPr lang="es-CO" dirty="0"/>
          </a:p>
        </p:txBody>
      </p:sp>
      <p:sp>
        <p:nvSpPr>
          <p:cNvPr id="15" name="Marcador de contenido 14">
            <a:extLst>
              <a:ext uri="{FF2B5EF4-FFF2-40B4-BE49-F238E27FC236}">
                <a16:creationId xmlns:a16="http://schemas.microsoft.com/office/drawing/2014/main" id="{8B71491A-B144-459F-8AED-A9B208DAA16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 </a:t>
            </a:r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regression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(Loess)</a:t>
            </a:r>
          </a:p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Smoothing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splines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Regression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splines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CO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C160CD1-C6D8-4949-B470-F5AC2FF60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63507-F71A-41E1-AD77-0E3FF3B051A2}" type="slidenum">
              <a:rPr lang="es-CO" smtClean="0"/>
              <a:t>7</a:t>
            </a:fld>
            <a:endParaRPr lang="es-CO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347FBDA6-9603-49C0-8306-9DB15314638D}"/>
              </a:ext>
            </a:extLst>
          </p:cNvPr>
          <p:cNvSpPr/>
          <p:nvPr/>
        </p:nvSpPr>
        <p:spPr>
          <a:xfrm>
            <a:off x="1153056" y="1953658"/>
            <a:ext cx="97334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three classes of smoothers used for GAM</a:t>
            </a:r>
            <a:endParaRPr lang="es-CO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2" name="Picture 4" descr="Piedra de tropiezo o piedra angular">
            <a:extLst>
              <a:ext uri="{FF2B5EF4-FFF2-40B4-BE49-F238E27FC236}">
                <a16:creationId xmlns:a16="http://schemas.microsoft.com/office/drawing/2014/main" id="{59CA31EB-908C-49F5-9E81-50A3E146A088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2182" y="2682875"/>
            <a:ext cx="4321635" cy="3494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5209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98FE13-72A1-4064-B835-F86357526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brief tour or splines</a:t>
            </a:r>
            <a:endParaRPr lang="es-CO" dirty="0"/>
          </a:p>
        </p:txBody>
      </p:sp>
      <p:sp>
        <p:nvSpPr>
          <p:cNvPr id="15" name="Marcador de contenido 14">
            <a:extLst>
              <a:ext uri="{FF2B5EF4-FFF2-40B4-BE49-F238E27FC236}">
                <a16:creationId xmlns:a16="http://schemas.microsoft.com/office/drawing/2014/main" id="{8B71491A-B144-459F-8AED-A9B208DAA16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 </a:t>
            </a:r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regression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(Loess)</a:t>
            </a:r>
          </a:p>
          <a:p>
            <a:pPr marL="0" indent="0">
              <a:buNone/>
            </a:pP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Loess produces a smoother curve than the running mean by fitting a weighted regression within each nearest-neighbor window</a:t>
            </a:r>
            <a:endParaRPr lang="es-C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C160CD1-C6D8-4949-B470-F5AC2FF60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63507-F71A-41E1-AD77-0E3FF3B051A2}" type="slidenum">
              <a:rPr lang="es-CO" smtClean="0"/>
              <a:t>8</a:t>
            </a:fld>
            <a:endParaRPr lang="es-CO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347FBDA6-9603-49C0-8306-9DB15314638D}"/>
              </a:ext>
            </a:extLst>
          </p:cNvPr>
          <p:cNvSpPr/>
          <p:nvPr/>
        </p:nvSpPr>
        <p:spPr>
          <a:xfrm>
            <a:off x="1153056" y="1953658"/>
            <a:ext cx="97334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three classes of smoothers used for GAM</a:t>
            </a:r>
            <a:endParaRPr lang="es-CO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Marcador de contenido 9">
            <a:extLst>
              <a:ext uri="{FF2B5EF4-FFF2-40B4-BE49-F238E27FC236}">
                <a16:creationId xmlns:a16="http://schemas.microsoft.com/office/drawing/2014/main" id="{41B47AAF-25DA-401E-A114-FD184C5A8B0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972135" y="3128983"/>
            <a:ext cx="5796931" cy="2582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914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98FE13-72A1-4064-B835-F86357526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brief tour or splines</a:t>
            </a:r>
            <a:endParaRPr lang="es-CO" dirty="0"/>
          </a:p>
        </p:txBody>
      </p:sp>
      <p:sp>
        <p:nvSpPr>
          <p:cNvPr id="15" name="Marcador de contenido 14">
            <a:extLst>
              <a:ext uri="{FF2B5EF4-FFF2-40B4-BE49-F238E27FC236}">
                <a16:creationId xmlns:a16="http://schemas.microsoft.com/office/drawing/2014/main" id="{8B71491A-B144-459F-8AED-A9B208DAA16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Smoothing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splines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C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s-C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s-C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s-C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spline</a:t>
            </a:r>
            <a:r>
              <a:rPr lang="es-C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designed</a:t>
            </a:r>
            <a:r>
              <a:rPr lang="es-C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s-C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balance </a:t>
            </a:r>
            <a:r>
              <a:rPr lang="es-C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fit</a:t>
            </a:r>
            <a:r>
              <a:rPr lang="es-C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es-C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smoothness</a:t>
            </a:r>
            <a:endParaRPr lang="es-C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C160CD1-C6D8-4949-B470-F5AC2FF60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63507-F71A-41E1-AD77-0E3FF3B051A2}" type="slidenum">
              <a:rPr lang="es-CO" smtClean="0"/>
              <a:t>9</a:t>
            </a:fld>
            <a:endParaRPr lang="es-CO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347FBDA6-9603-49C0-8306-9DB15314638D}"/>
              </a:ext>
            </a:extLst>
          </p:cNvPr>
          <p:cNvSpPr/>
          <p:nvPr/>
        </p:nvSpPr>
        <p:spPr>
          <a:xfrm>
            <a:off x="1153056" y="1953658"/>
            <a:ext cx="97334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three classes of smoothers used for GAM</a:t>
            </a:r>
            <a:endParaRPr lang="es-CO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Marcador de contenido 11">
            <a:extLst>
              <a:ext uri="{FF2B5EF4-FFF2-40B4-BE49-F238E27FC236}">
                <a16:creationId xmlns:a16="http://schemas.microsoft.com/office/drawing/2014/main" id="{F32D7541-D9E2-4333-B15D-2D494422F7E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96000" y="3156167"/>
            <a:ext cx="5181600" cy="2574856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273AA809-6A89-4239-A389-42DCD941A24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4692" t="65920" r="52880"/>
          <a:stretch/>
        </p:blipFill>
        <p:spPr>
          <a:xfrm>
            <a:off x="5064253" y="5616727"/>
            <a:ext cx="934388" cy="1110948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BEACD358-9B45-416C-95B0-8ED3E374F07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4696" t="2570" r="28556" b="71657"/>
          <a:stretch/>
        </p:blipFill>
        <p:spPr>
          <a:xfrm>
            <a:off x="7427626" y="3008926"/>
            <a:ext cx="1259174" cy="840148"/>
          </a:xfrm>
          <a:prstGeom prst="rect">
            <a:avLst/>
          </a:prstGeom>
        </p:spPr>
      </p:pic>
      <p:sp>
        <p:nvSpPr>
          <p:cNvPr id="19" name="Forma libre: forma 18">
            <a:extLst>
              <a:ext uri="{FF2B5EF4-FFF2-40B4-BE49-F238E27FC236}">
                <a16:creationId xmlns:a16="http://schemas.microsoft.com/office/drawing/2014/main" id="{8FA5CEDA-66FD-42F9-9156-D5519891AE56}"/>
              </a:ext>
            </a:extLst>
          </p:cNvPr>
          <p:cNvSpPr/>
          <p:nvPr/>
        </p:nvSpPr>
        <p:spPr>
          <a:xfrm>
            <a:off x="5801193" y="4497049"/>
            <a:ext cx="1086860" cy="1349115"/>
          </a:xfrm>
          <a:custGeom>
            <a:avLst/>
            <a:gdLst>
              <a:gd name="connsiteX0" fmla="*/ 0 w 1086860"/>
              <a:gd name="connsiteY0" fmla="*/ 1349115 h 1349115"/>
              <a:gd name="connsiteX1" fmla="*/ 959371 w 1086860"/>
              <a:gd name="connsiteY1" fmla="*/ 404735 h 1349115"/>
              <a:gd name="connsiteX2" fmla="*/ 1049312 w 1086860"/>
              <a:gd name="connsiteY2" fmla="*/ 0 h 1349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86860" h="1349115">
                <a:moveTo>
                  <a:pt x="0" y="1349115"/>
                </a:moveTo>
                <a:cubicBezTo>
                  <a:pt x="392243" y="989351"/>
                  <a:pt x="784486" y="629588"/>
                  <a:pt x="959371" y="404735"/>
                </a:cubicBezTo>
                <a:cubicBezTo>
                  <a:pt x="1134256" y="179882"/>
                  <a:pt x="1091784" y="89941"/>
                  <a:pt x="1049312" y="0"/>
                </a:cubicBezTo>
              </a:path>
            </a:pathLst>
          </a:custGeom>
          <a:noFill/>
          <a:ln w="19050">
            <a:solidFill>
              <a:srgbClr val="2420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2" name="Forma libre: forma 21">
            <a:extLst>
              <a:ext uri="{FF2B5EF4-FFF2-40B4-BE49-F238E27FC236}">
                <a16:creationId xmlns:a16="http://schemas.microsoft.com/office/drawing/2014/main" id="{968985B7-F1FC-49B1-BA43-94007B4E05CB}"/>
              </a:ext>
            </a:extLst>
          </p:cNvPr>
          <p:cNvSpPr/>
          <p:nvPr/>
        </p:nvSpPr>
        <p:spPr>
          <a:xfrm>
            <a:off x="7210425" y="3581400"/>
            <a:ext cx="703065" cy="714375"/>
          </a:xfrm>
          <a:custGeom>
            <a:avLst/>
            <a:gdLst>
              <a:gd name="connsiteX0" fmla="*/ 0 w 703065"/>
              <a:gd name="connsiteY0" fmla="*/ 714375 h 714375"/>
              <a:gd name="connsiteX1" fmla="*/ 628650 w 703065"/>
              <a:gd name="connsiteY1" fmla="*/ 514350 h 714375"/>
              <a:gd name="connsiteX2" fmla="*/ 666750 w 703065"/>
              <a:gd name="connsiteY2" fmla="*/ 0 h 714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3065" h="714375">
                <a:moveTo>
                  <a:pt x="0" y="714375"/>
                </a:moveTo>
                <a:cubicBezTo>
                  <a:pt x="258762" y="673893"/>
                  <a:pt x="517525" y="633412"/>
                  <a:pt x="628650" y="514350"/>
                </a:cubicBezTo>
                <a:cubicBezTo>
                  <a:pt x="739775" y="395287"/>
                  <a:pt x="703262" y="197643"/>
                  <a:pt x="666750" y="0"/>
                </a:cubicBezTo>
              </a:path>
            </a:pathLst>
          </a:custGeom>
          <a:noFill/>
          <a:ln w="19050">
            <a:solidFill>
              <a:srgbClr val="2420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15621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2" grpId="0" animBg="1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20097</TotalTime>
  <Words>897</Words>
  <Application>Microsoft Office PowerPoint</Application>
  <PresentationFormat>Panorámica</PresentationFormat>
  <Paragraphs>156</Paragraphs>
  <Slides>23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9" baseType="lpstr">
      <vt:lpstr>Arial</vt:lpstr>
      <vt:lpstr>Calibri</vt:lpstr>
      <vt:lpstr>Cambria Math</vt:lpstr>
      <vt:lpstr>Century Gothic</vt:lpstr>
      <vt:lpstr>Times New Roman</vt:lpstr>
      <vt:lpstr>Tema de Office</vt:lpstr>
      <vt:lpstr>Generalized Additive Model GAM</vt:lpstr>
      <vt:lpstr>Introduction</vt:lpstr>
      <vt:lpstr>Introduction </vt:lpstr>
      <vt:lpstr>Motivation </vt:lpstr>
      <vt:lpstr>What is GAM?</vt:lpstr>
      <vt:lpstr>What is GAM?</vt:lpstr>
      <vt:lpstr>A brief tour or splines</vt:lpstr>
      <vt:lpstr>A brief tour or splines</vt:lpstr>
      <vt:lpstr>A brief tour or splines</vt:lpstr>
      <vt:lpstr>A brief tour or splines</vt:lpstr>
      <vt:lpstr>Building interpretable models</vt:lpstr>
      <vt:lpstr>Building interpretable models</vt:lpstr>
      <vt:lpstr>Building interpretable models</vt:lpstr>
      <vt:lpstr>Building interpretable models</vt:lpstr>
      <vt:lpstr>Building interpretable models</vt:lpstr>
      <vt:lpstr>Estimating GAMs</vt:lpstr>
      <vt:lpstr>Choosing the Smoothing Parameters</vt:lpstr>
      <vt:lpstr>Why Use GAM?</vt:lpstr>
      <vt:lpstr>Why Use GAM?</vt:lpstr>
      <vt:lpstr>Some comparations </vt:lpstr>
      <vt:lpstr>Conclusions</vt:lpstr>
      <vt:lpstr>Referencias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Jairo</dc:creator>
  <cp:lastModifiedBy>Jairo Morán</cp:lastModifiedBy>
  <cp:revision>565</cp:revision>
  <dcterms:created xsi:type="dcterms:W3CDTF">2016-03-22T20:28:35Z</dcterms:created>
  <dcterms:modified xsi:type="dcterms:W3CDTF">2020-06-08T03:09:07Z</dcterms:modified>
  <cp:contentStatus/>
</cp:coreProperties>
</file>