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7DB96C-3481-432D-83CC-00D7C9E102E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A01BE9-0948-446A-83A8-DB4C5F77ED6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 i="0"/>
            <a:t>Gráfico de barras</a:t>
          </a:r>
          <a:r>
            <a:rPr lang="es-ES" b="0" i="0"/>
            <a:t> – Muestra frecuencias o proporciones de categorías (ej: conteo por género, país, etc.).</a:t>
          </a:r>
          <a:endParaRPr lang="en-US"/>
        </a:p>
      </dgm:t>
    </dgm:pt>
    <dgm:pt modelId="{3816DF9F-16D4-4153-B16C-E4E5295F54D4}" type="parTrans" cxnId="{09AA98B2-EEC9-4E18-BE14-3EB5D545ED4F}">
      <dgm:prSet/>
      <dgm:spPr/>
      <dgm:t>
        <a:bodyPr/>
        <a:lstStyle/>
        <a:p>
          <a:endParaRPr lang="en-US"/>
        </a:p>
      </dgm:t>
    </dgm:pt>
    <dgm:pt modelId="{C92AB74B-F32E-411A-9CC3-F53E507A9724}" type="sibTrans" cxnId="{09AA98B2-EEC9-4E18-BE14-3EB5D545ED4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8E23E10-85B5-4467-A1A5-050D294E6E7C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 i="0"/>
            <a:t>Gráfico circular (Pie chart)</a:t>
          </a:r>
          <a:r>
            <a:rPr lang="es-ES" b="0" i="0"/>
            <a:t> – Representa proporciones de un total (ej: distribución porcentual de preferencias).</a:t>
          </a:r>
          <a:endParaRPr lang="en-US"/>
        </a:p>
      </dgm:t>
    </dgm:pt>
    <dgm:pt modelId="{AE52D134-C1DD-4D45-BDBA-5E5AAA35B05F}" type="parTrans" cxnId="{E07B3EF2-2707-44F1-BAA6-8104907B6AC6}">
      <dgm:prSet/>
      <dgm:spPr/>
      <dgm:t>
        <a:bodyPr/>
        <a:lstStyle/>
        <a:p>
          <a:endParaRPr lang="en-US"/>
        </a:p>
      </dgm:t>
    </dgm:pt>
    <dgm:pt modelId="{8A2C7FAA-6E74-45FE-A20E-7A19E678B2D3}" type="sibTrans" cxnId="{E07B3EF2-2707-44F1-BAA6-8104907B6AC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F47A7E4-F940-4046-B0A6-98F091624F7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 i="0"/>
            <a:t>Gráfico de anillo (Doughnut chart)</a:t>
          </a:r>
          <a:r>
            <a:rPr lang="es-ES" b="0" i="0"/>
            <a:t> – Similar al pie chart, pero con un espacio vacío en el centro.</a:t>
          </a:r>
          <a:endParaRPr lang="en-US"/>
        </a:p>
      </dgm:t>
    </dgm:pt>
    <dgm:pt modelId="{6B378FB7-20D8-4B7A-B1FF-F6E8D60439FA}" type="parTrans" cxnId="{172AA027-AE06-47BE-8803-959969345F4D}">
      <dgm:prSet/>
      <dgm:spPr/>
      <dgm:t>
        <a:bodyPr/>
        <a:lstStyle/>
        <a:p>
          <a:endParaRPr lang="en-US"/>
        </a:p>
      </dgm:t>
    </dgm:pt>
    <dgm:pt modelId="{88C2BF64-F61A-4057-BE3A-6E9756AA0CC2}" type="sibTrans" cxnId="{172AA027-AE06-47BE-8803-959969345F4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5F4BA7F-5113-48FA-8173-68217803B619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 i="0"/>
            <a:t>Gráfico de barras apiladas</a:t>
          </a:r>
          <a:r>
            <a:rPr lang="es-ES" b="0" i="0"/>
            <a:t> – Compara categorías mostrando subdivisiones (ej: ventas por región y tipo de producto).</a:t>
          </a:r>
          <a:endParaRPr lang="en-US"/>
        </a:p>
      </dgm:t>
    </dgm:pt>
    <dgm:pt modelId="{677C8966-71C6-4A27-BDB3-CA46B9CBA4A9}" type="parTrans" cxnId="{CCA283BB-3098-40E1-B42F-D82D2C9C6415}">
      <dgm:prSet/>
      <dgm:spPr/>
      <dgm:t>
        <a:bodyPr/>
        <a:lstStyle/>
        <a:p>
          <a:endParaRPr lang="en-US"/>
        </a:p>
      </dgm:t>
    </dgm:pt>
    <dgm:pt modelId="{412C1DB4-6C87-4D1D-B209-0C45CE5D3B98}" type="sibTrans" cxnId="{CCA283BB-3098-40E1-B42F-D82D2C9C6415}">
      <dgm:prSet/>
      <dgm:spPr/>
      <dgm:t>
        <a:bodyPr/>
        <a:lstStyle/>
        <a:p>
          <a:endParaRPr lang="en-US"/>
        </a:p>
      </dgm:t>
    </dgm:pt>
    <dgm:pt modelId="{5BCAF49A-FDD1-4B8C-BA7B-4B6D2BDDE7E7}" type="pres">
      <dgm:prSet presAssocID="{2A7DB96C-3481-432D-83CC-00D7C9E102E1}" presName="root" presStyleCnt="0">
        <dgm:presLayoutVars>
          <dgm:dir/>
          <dgm:resizeHandles val="exact"/>
        </dgm:presLayoutVars>
      </dgm:prSet>
      <dgm:spPr/>
    </dgm:pt>
    <dgm:pt modelId="{8819BA93-1453-4C2D-9854-EAC49174E95B}" type="pres">
      <dgm:prSet presAssocID="{2A7DB96C-3481-432D-83CC-00D7C9E102E1}" presName="container" presStyleCnt="0">
        <dgm:presLayoutVars>
          <dgm:dir/>
          <dgm:resizeHandles val="exact"/>
        </dgm:presLayoutVars>
      </dgm:prSet>
      <dgm:spPr/>
    </dgm:pt>
    <dgm:pt modelId="{5627F65E-B3D0-4553-B22E-9DC6848578B2}" type="pres">
      <dgm:prSet presAssocID="{97A01BE9-0948-446A-83A8-DB4C5F77ED63}" presName="compNode" presStyleCnt="0"/>
      <dgm:spPr/>
    </dgm:pt>
    <dgm:pt modelId="{E1D7B015-3AC5-4ECD-84DF-9E4978CE0EE8}" type="pres">
      <dgm:prSet presAssocID="{97A01BE9-0948-446A-83A8-DB4C5F77ED63}" presName="iconBgRect" presStyleLbl="bgShp" presStyleIdx="0" presStyleCnt="4"/>
      <dgm:spPr/>
    </dgm:pt>
    <dgm:pt modelId="{05B256C1-574F-4049-8527-62D9FF67CCA3}" type="pres">
      <dgm:prSet presAssocID="{97A01BE9-0948-446A-83A8-DB4C5F77ED6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stadísticas"/>
        </a:ext>
      </dgm:extLst>
    </dgm:pt>
    <dgm:pt modelId="{34BC4549-20A7-453B-978E-F85311ED2A43}" type="pres">
      <dgm:prSet presAssocID="{97A01BE9-0948-446A-83A8-DB4C5F77ED63}" presName="spaceRect" presStyleCnt="0"/>
      <dgm:spPr/>
    </dgm:pt>
    <dgm:pt modelId="{152BE295-E9E1-4960-8E48-F4433B46078A}" type="pres">
      <dgm:prSet presAssocID="{97A01BE9-0948-446A-83A8-DB4C5F77ED63}" presName="textRect" presStyleLbl="revTx" presStyleIdx="0" presStyleCnt="4">
        <dgm:presLayoutVars>
          <dgm:chMax val="1"/>
          <dgm:chPref val="1"/>
        </dgm:presLayoutVars>
      </dgm:prSet>
      <dgm:spPr/>
    </dgm:pt>
    <dgm:pt modelId="{187EFA92-1473-4200-9DE3-1BF799BA7419}" type="pres">
      <dgm:prSet presAssocID="{C92AB74B-F32E-411A-9CC3-F53E507A9724}" presName="sibTrans" presStyleLbl="sibTrans2D1" presStyleIdx="0" presStyleCnt="0"/>
      <dgm:spPr/>
    </dgm:pt>
    <dgm:pt modelId="{AA86B75E-A570-4E82-9396-9D4C795FD7CE}" type="pres">
      <dgm:prSet presAssocID="{B8E23E10-85B5-4467-A1A5-050D294E6E7C}" presName="compNode" presStyleCnt="0"/>
      <dgm:spPr/>
    </dgm:pt>
    <dgm:pt modelId="{5F563DB4-8D49-4C39-9E9C-7F939B7C985F}" type="pres">
      <dgm:prSet presAssocID="{B8E23E10-85B5-4467-A1A5-050D294E6E7C}" presName="iconBgRect" presStyleLbl="bgShp" presStyleIdx="1" presStyleCnt="4"/>
      <dgm:spPr/>
    </dgm:pt>
    <dgm:pt modelId="{38D66A36-8FC1-4D37-B2C0-61BD8FBB855C}" type="pres">
      <dgm:prSet presAssocID="{B8E23E10-85B5-4467-A1A5-050D294E6E7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26BFCA96-5DB0-43D1-B221-B9002C781854}" type="pres">
      <dgm:prSet presAssocID="{B8E23E10-85B5-4467-A1A5-050D294E6E7C}" presName="spaceRect" presStyleCnt="0"/>
      <dgm:spPr/>
    </dgm:pt>
    <dgm:pt modelId="{AF742A28-0F40-4546-9751-C6494D7D866C}" type="pres">
      <dgm:prSet presAssocID="{B8E23E10-85B5-4467-A1A5-050D294E6E7C}" presName="textRect" presStyleLbl="revTx" presStyleIdx="1" presStyleCnt="4">
        <dgm:presLayoutVars>
          <dgm:chMax val="1"/>
          <dgm:chPref val="1"/>
        </dgm:presLayoutVars>
      </dgm:prSet>
      <dgm:spPr/>
    </dgm:pt>
    <dgm:pt modelId="{7A4C9CA8-2916-4BB7-8216-CA74D12DE13A}" type="pres">
      <dgm:prSet presAssocID="{8A2C7FAA-6E74-45FE-A20E-7A19E678B2D3}" presName="sibTrans" presStyleLbl="sibTrans2D1" presStyleIdx="0" presStyleCnt="0"/>
      <dgm:spPr/>
    </dgm:pt>
    <dgm:pt modelId="{44535D8B-F8A6-41BD-83C1-F6302ED0BA9B}" type="pres">
      <dgm:prSet presAssocID="{CF47A7E4-F940-4046-B0A6-98F091624F73}" presName="compNode" presStyleCnt="0"/>
      <dgm:spPr/>
    </dgm:pt>
    <dgm:pt modelId="{2B62A224-E597-4180-8511-8D2E4CC6A856}" type="pres">
      <dgm:prSet presAssocID="{CF47A7E4-F940-4046-B0A6-98F091624F73}" presName="iconBgRect" presStyleLbl="bgShp" presStyleIdx="2" presStyleCnt="4"/>
      <dgm:spPr/>
    </dgm:pt>
    <dgm:pt modelId="{5B43348E-A1D4-4EE4-BA4C-762CE97D0250}" type="pres">
      <dgm:prSet presAssocID="{CF47A7E4-F940-4046-B0A6-98F091624F7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9370AA5B-A93D-4767-8B9D-7FE18D4442E9}" type="pres">
      <dgm:prSet presAssocID="{CF47A7E4-F940-4046-B0A6-98F091624F73}" presName="spaceRect" presStyleCnt="0"/>
      <dgm:spPr/>
    </dgm:pt>
    <dgm:pt modelId="{9D776762-B780-4C67-BDC3-151EDBC61751}" type="pres">
      <dgm:prSet presAssocID="{CF47A7E4-F940-4046-B0A6-98F091624F73}" presName="textRect" presStyleLbl="revTx" presStyleIdx="2" presStyleCnt="4">
        <dgm:presLayoutVars>
          <dgm:chMax val="1"/>
          <dgm:chPref val="1"/>
        </dgm:presLayoutVars>
      </dgm:prSet>
      <dgm:spPr/>
    </dgm:pt>
    <dgm:pt modelId="{2F825A0F-09FC-45BC-990F-0288BC23CA91}" type="pres">
      <dgm:prSet presAssocID="{88C2BF64-F61A-4057-BE3A-6E9756AA0CC2}" presName="sibTrans" presStyleLbl="sibTrans2D1" presStyleIdx="0" presStyleCnt="0"/>
      <dgm:spPr/>
    </dgm:pt>
    <dgm:pt modelId="{5F002EF5-895B-443E-BB4A-A3C650054F20}" type="pres">
      <dgm:prSet presAssocID="{F5F4BA7F-5113-48FA-8173-68217803B619}" presName="compNode" presStyleCnt="0"/>
      <dgm:spPr/>
    </dgm:pt>
    <dgm:pt modelId="{CADDFB35-69B9-48D9-BA55-7BB77DCAEEC8}" type="pres">
      <dgm:prSet presAssocID="{F5F4BA7F-5113-48FA-8173-68217803B619}" presName="iconBgRect" presStyleLbl="bgShp" presStyleIdx="3" presStyleCnt="4"/>
      <dgm:spPr/>
    </dgm:pt>
    <dgm:pt modelId="{ED20AEE7-B47F-41B7-83EC-5C34E28C8B14}" type="pres">
      <dgm:prSet presAssocID="{F5F4BA7F-5113-48FA-8173-68217803B61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9B8214D-D8C1-42BF-879E-8DA2A6A4082D}" type="pres">
      <dgm:prSet presAssocID="{F5F4BA7F-5113-48FA-8173-68217803B619}" presName="spaceRect" presStyleCnt="0"/>
      <dgm:spPr/>
    </dgm:pt>
    <dgm:pt modelId="{8B9E9917-6A1A-4812-A028-58644F608D9A}" type="pres">
      <dgm:prSet presAssocID="{F5F4BA7F-5113-48FA-8173-68217803B61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5496717-2929-4B47-9D88-9E904F74EFEA}" type="presOf" srcId="{B8E23E10-85B5-4467-A1A5-050D294E6E7C}" destId="{AF742A28-0F40-4546-9751-C6494D7D866C}" srcOrd="0" destOrd="0" presId="urn:microsoft.com/office/officeart/2018/2/layout/IconCircleList"/>
    <dgm:cxn modelId="{172AA027-AE06-47BE-8803-959969345F4D}" srcId="{2A7DB96C-3481-432D-83CC-00D7C9E102E1}" destId="{CF47A7E4-F940-4046-B0A6-98F091624F73}" srcOrd="2" destOrd="0" parTransId="{6B378FB7-20D8-4B7A-B1FF-F6E8D60439FA}" sibTransId="{88C2BF64-F61A-4057-BE3A-6E9756AA0CC2}"/>
    <dgm:cxn modelId="{B0266138-765E-4F74-BF6C-37C6E3655261}" type="presOf" srcId="{F5F4BA7F-5113-48FA-8173-68217803B619}" destId="{8B9E9917-6A1A-4812-A028-58644F608D9A}" srcOrd="0" destOrd="0" presId="urn:microsoft.com/office/officeart/2018/2/layout/IconCircleList"/>
    <dgm:cxn modelId="{A1E7053B-AFF1-4C65-BDF3-32A01ECFD42C}" type="presOf" srcId="{CF47A7E4-F940-4046-B0A6-98F091624F73}" destId="{9D776762-B780-4C67-BDC3-151EDBC61751}" srcOrd="0" destOrd="0" presId="urn:microsoft.com/office/officeart/2018/2/layout/IconCircleList"/>
    <dgm:cxn modelId="{CFDC173C-C68B-483C-A2ED-5DF990A6557D}" type="presOf" srcId="{C92AB74B-F32E-411A-9CC3-F53E507A9724}" destId="{187EFA92-1473-4200-9DE3-1BF799BA7419}" srcOrd="0" destOrd="0" presId="urn:microsoft.com/office/officeart/2018/2/layout/IconCircleList"/>
    <dgm:cxn modelId="{A5721D68-657D-49E3-8F2B-CAB414931767}" type="presOf" srcId="{2A7DB96C-3481-432D-83CC-00D7C9E102E1}" destId="{5BCAF49A-FDD1-4B8C-BA7B-4B6D2BDDE7E7}" srcOrd="0" destOrd="0" presId="urn:microsoft.com/office/officeart/2018/2/layout/IconCircleList"/>
    <dgm:cxn modelId="{09AA98B2-EEC9-4E18-BE14-3EB5D545ED4F}" srcId="{2A7DB96C-3481-432D-83CC-00D7C9E102E1}" destId="{97A01BE9-0948-446A-83A8-DB4C5F77ED63}" srcOrd="0" destOrd="0" parTransId="{3816DF9F-16D4-4153-B16C-E4E5295F54D4}" sibTransId="{C92AB74B-F32E-411A-9CC3-F53E507A9724}"/>
    <dgm:cxn modelId="{CCA283BB-3098-40E1-B42F-D82D2C9C6415}" srcId="{2A7DB96C-3481-432D-83CC-00D7C9E102E1}" destId="{F5F4BA7F-5113-48FA-8173-68217803B619}" srcOrd="3" destOrd="0" parTransId="{677C8966-71C6-4A27-BDB3-CA46B9CBA4A9}" sibTransId="{412C1DB4-6C87-4D1D-B209-0C45CE5D3B98}"/>
    <dgm:cxn modelId="{215634E1-F68E-417B-96BD-3D5EFF704BCD}" type="presOf" srcId="{88C2BF64-F61A-4057-BE3A-6E9756AA0CC2}" destId="{2F825A0F-09FC-45BC-990F-0288BC23CA91}" srcOrd="0" destOrd="0" presId="urn:microsoft.com/office/officeart/2018/2/layout/IconCircleList"/>
    <dgm:cxn modelId="{2F717CE1-139A-420A-A034-12929637FBA1}" type="presOf" srcId="{97A01BE9-0948-446A-83A8-DB4C5F77ED63}" destId="{152BE295-E9E1-4960-8E48-F4433B46078A}" srcOrd="0" destOrd="0" presId="urn:microsoft.com/office/officeart/2018/2/layout/IconCircleList"/>
    <dgm:cxn modelId="{697308E8-A887-4F72-800B-9349820C0D9E}" type="presOf" srcId="{8A2C7FAA-6E74-45FE-A20E-7A19E678B2D3}" destId="{7A4C9CA8-2916-4BB7-8216-CA74D12DE13A}" srcOrd="0" destOrd="0" presId="urn:microsoft.com/office/officeart/2018/2/layout/IconCircleList"/>
    <dgm:cxn modelId="{E07B3EF2-2707-44F1-BAA6-8104907B6AC6}" srcId="{2A7DB96C-3481-432D-83CC-00D7C9E102E1}" destId="{B8E23E10-85B5-4467-A1A5-050D294E6E7C}" srcOrd="1" destOrd="0" parTransId="{AE52D134-C1DD-4D45-BDBA-5E5AAA35B05F}" sibTransId="{8A2C7FAA-6E74-45FE-A20E-7A19E678B2D3}"/>
    <dgm:cxn modelId="{BF16E38C-999D-4948-92E4-7549E6F6DD01}" type="presParOf" srcId="{5BCAF49A-FDD1-4B8C-BA7B-4B6D2BDDE7E7}" destId="{8819BA93-1453-4C2D-9854-EAC49174E95B}" srcOrd="0" destOrd="0" presId="urn:microsoft.com/office/officeart/2018/2/layout/IconCircleList"/>
    <dgm:cxn modelId="{058C24CB-2114-43CC-888E-AC3E327C7AF2}" type="presParOf" srcId="{8819BA93-1453-4C2D-9854-EAC49174E95B}" destId="{5627F65E-B3D0-4553-B22E-9DC6848578B2}" srcOrd="0" destOrd="0" presId="urn:microsoft.com/office/officeart/2018/2/layout/IconCircleList"/>
    <dgm:cxn modelId="{D177362A-D214-453A-A269-73EA041BD328}" type="presParOf" srcId="{5627F65E-B3D0-4553-B22E-9DC6848578B2}" destId="{E1D7B015-3AC5-4ECD-84DF-9E4978CE0EE8}" srcOrd="0" destOrd="0" presId="urn:microsoft.com/office/officeart/2018/2/layout/IconCircleList"/>
    <dgm:cxn modelId="{334D704C-E63D-480E-B6D1-26367A34FBC8}" type="presParOf" srcId="{5627F65E-B3D0-4553-B22E-9DC6848578B2}" destId="{05B256C1-574F-4049-8527-62D9FF67CCA3}" srcOrd="1" destOrd="0" presId="urn:microsoft.com/office/officeart/2018/2/layout/IconCircleList"/>
    <dgm:cxn modelId="{497E3BAC-8898-4ACF-A7A0-332440124D55}" type="presParOf" srcId="{5627F65E-B3D0-4553-B22E-9DC6848578B2}" destId="{34BC4549-20A7-453B-978E-F85311ED2A43}" srcOrd="2" destOrd="0" presId="urn:microsoft.com/office/officeart/2018/2/layout/IconCircleList"/>
    <dgm:cxn modelId="{37D9C4D9-5932-47CB-9525-B824367CA627}" type="presParOf" srcId="{5627F65E-B3D0-4553-B22E-9DC6848578B2}" destId="{152BE295-E9E1-4960-8E48-F4433B46078A}" srcOrd="3" destOrd="0" presId="urn:microsoft.com/office/officeart/2018/2/layout/IconCircleList"/>
    <dgm:cxn modelId="{2AD81C6E-8240-4D8B-B7BB-D8DE38CB82D0}" type="presParOf" srcId="{8819BA93-1453-4C2D-9854-EAC49174E95B}" destId="{187EFA92-1473-4200-9DE3-1BF799BA7419}" srcOrd="1" destOrd="0" presId="urn:microsoft.com/office/officeart/2018/2/layout/IconCircleList"/>
    <dgm:cxn modelId="{C649F13F-E31F-4C8A-BFBF-0F18663CE097}" type="presParOf" srcId="{8819BA93-1453-4C2D-9854-EAC49174E95B}" destId="{AA86B75E-A570-4E82-9396-9D4C795FD7CE}" srcOrd="2" destOrd="0" presId="urn:microsoft.com/office/officeart/2018/2/layout/IconCircleList"/>
    <dgm:cxn modelId="{0240BDF1-9899-4F8D-8241-777DAA056F75}" type="presParOf" srcId="{AA86B75E-A570-4E82-9396-9D4C795FD7CE}" destId="{5F563DB4-8D49-4C39-9E9C-7F939B7C985F}" srcOrd="0" destOrd="0" presId="urn:microsoft.com/office/officeart/2018/2/layout/IconCircleList"/>
    <dgm:cxn modelId="{A234A236-9ED6-4B1D-BA02-8B6E3F0A9C2D}" type="presParOf" srcId="{AA86B75E-A570-4E82-9396-9D4C795FD7CE}" destId="{38D66A36-8FC1-4D37-B2C0-61BD8FBB855C}" srcOrd="1" destOrd="0" presId="urn:microsoft.com/office/officeart/2018/2/layout/IconCircleList"/>
    <dgm:cxn modelId="{FD609E56-AA43-4E79-B17E-549F41F3C979}" type="presParOf" srcId="{AA86B75E-A570-4E82-9396-9D4C795FD7CE}" destId="{26BFCA96-5DB0-43D1-B221-B9002C781854}" srcOrd="2" destOrd="0" presId="urn:microsoft.com/office/officeart/2018/2/layout/IconCircleList"/>
    <dgm:cxn modelId="{D72E27D0-D45C-4563-9F65-7B1DAA62C842}" type="presParOf" srcId="{AA86B75E-A570-4E82-9396-9D4C795FD7CE}" destId="{AF742A28-0F40-4546-9751-C6494D7D866C}" srcOrd="3" destOrd="0" presId="urn:microsoft.com/office/officeart/2018/2/layout/IconCircleList"/>
    <dgm:cxn modelId="{8644B6AB-F984-4BDD-B959-9EEFCDF0AD6D}" type="presParOf" srcId="{8819BA93-1453-4C2D-9854-EAC49174E95B}" destId="{7A4C9CA8-2916-4BB7-8216-CA74D12DE13A}" srcOrd="3" destOrd="0" presId="urn:microsoft.com/office/officeart/2018/2/layout/IconCircleList"/>
    <dgm:cxn modelId="{35ACA0B4-1721-452C-9918-243CC4E5C5F7}" type="presParOf" srcId="{8819BA93-1453-4C2D-9854-EAC49174E95B}" destId="{44535D8B-F8A6-41BD-83C1-F6302ED0BA9B}" srcOrd="4" destOrd="0" presId="urn:microsoft.com/office/officeart/2018/2/layout/IconCircleList"/>
    <dgm:cxn modelId="{67C048C1-B490-4807-A34C-E84F672A000A}" type="presParOf" srcId="{44535D8B-F8A6-41BD-83C1-F6302ED0BA9B}" destId="{2B62A224-E597-4180-8511-8D2E4CC6A856}" srcOrd="0" destOrd="0" presId="urn:microsoft.com/office/officeart/2018/2/layout/IconCircleList"/>
    <dgm:cxn modelId="{19A5496E-C935-48D9-ADC8-4EB1D271A292}" type="presParOf" srcId="{44535D8B-F8A6-41BD-83C1-F6302ED0BA9B}" destId="{5B43348E-A1D4-4EE4-BA4C-762CE97D0250}" srcOrd="1" destOrd="0" presId="urn:microsoft.com/office/officeart/2018/2/layout/IconCircleList"/>
    <dgm:cxn modelId="{B3524E4D-121E-4786-9120-9F1CE7B241BE}" type="presParOf" srcId="{44535D8B-F8A6-41BD-83C1-F6302ED0BA9B}" destId="{9370AA5B-A93D-4767-8B9D-7FE18D4442E9}" srcOrd="2" destOrd="0" presId="urn:microsoft.com/office/officeart/2018/2/layout/IconCircleList"/>
    <dgm:cxn modelId="{FF649D07-D1D6-4AA7-8AD1-0E884DEA0A77}" type="presParOf" srcId="{44535D8B-F8A6-41BD-83C1-F6302ED0BA9B}" destId="{9D776762-B780-4C67-BDC3-151EDBC61751}" srcOrd="3" destOrd="0" presId="urn:microsoft.com/office/officeart/2018/2/layout/IconCircleList"/>
    <dgm:cxn modelId="{61F3E72B-20BE-4E10-AED0-59585E6108E7}" type="presParOf" srcId="{8819BA93-1453-4C2D-9854-EAC49174E95B}" destId="{2F825A0F-09FC-45BC-990F-0288BC23CA91}" srcOrd="5" destOrd="0" presId="urn:microsoft.com/office/officeart/2018/2/layout/IconCircleList"/>
    <dgm:cxn modelId="{4B5E70D6-CFBA-4C55-A73C-122245FBC4E4}" type="presParOf" srcId="{8819BA93-1453-4C2D-9854-EAC49174E95B}" destId="{5F002EF5-895B-443E-BB4A-A3C650054F20}" srcOrd="6" destOrd="0" presId="urn:microsoft.com/office/officeart/2018/2/layout/IconCircleList"/>
    <dgm:cxn modelId="{209C94E4-7D22-4412-BA76-1061877C0319}" type="presParOf" srcId="{5F002EF5-895B-443E-BB4A-A3C650054F20}" destId="{CADDFB35-69B9-48D9-BA55-7BB77DCAEEC8}" srcOrd="0" destOrd="0" presId="urn:microsoft.com/office/officeart/2018/2/layout/IconCircleList"/>
    <dgm:cxn modelId="{EBDF088B-1CFF-4F87-A9AA-927B91993560}" type="presParOf" srcId="{5F002EF5-895B-443E-BB4A-A3C650054F20}" destId="{ED20AEE7-B47F-41B7-83EC-5C34E28C8B14}" srcOrd="1" destOrd="0" presId="urn:microsoft.com/office/officeart/2018/2/layout/IconCircleList"/>
    <dgm:cxn modelId="{79FB0856-9F2F-4BB1-A9B7-15C87B3AFB1B}" type="presParOf" srcId="{5F002EF5-895B-443E-BB4A-A3C650054F20}" destId="{09B8214D-D8C1-42BF-879E-8DA2A6A4082D}" srcOrd="2" destOrd="0" presId="urn:microsoft.com/office/officeart/2018/2/layout/IconCircleList"/>
    <dgm:cxn modelId="{797E76BA-DC98-4ECB-9ED2-7CA80B05D58E}" type="presParOf" srcId="{5F002EF5-895B-443E-BB4A-A3C650054F20}" destId="{8B9E9917-6A1A-4812-A028-58644F608D9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D7B015-3AC5-4ECD-84DF-9E4978CE0EE8}">
      <dsp:nvSpPr>
        <dsp:cNvPr id="0" name=""/>
        <dsp:cNvSpPr/>
      </dsp:nvSpPr>
      <dsp:spPr>
        <a:xfrm>
          <a:off x="164296" y="609216"/>
          <a:ext cx="1136787" cy="11367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B256C1-574F-4049-8527-62D9FF67CCA3}">
      <dsp:nvSpPr>
        <dsp:cNvPr id="0" name=""/>
        <dsp:cNvSpPr/>
      </dsp:nvSpPr>
      <dsp:spPr>
        <a:xfrm>
          <a:off x="403022" y="847941"/>
          <a:ext cx="659336" cy="6593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BE295-E9E1-4960-8E48-F4433B46078A}">
      <dsp:nvSpPr>
        <dsp:cNvPr id="0" name=""/>
        <dsp:cNvSpPr/>
      </dsp:nvSpPr>
      <dsp:spPr>
        <a:xfrm>
          <a:off x="1544681" y="609216"/>
          <a:ext cx="2679571" cy="1136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i="0" kern="1200"/>
            <a:t>Gráfico de barras</a:t>
          </a:r>
          <a:r>
            <a:rPr lang="es-ES" sz="1400" b="0" i="0" kern="1200"/>
            <a:t> – Muestra frecuencias o proporciones de categorías (ej: conteo por género, país, etc.).</a:t>
          </a:r>
          <a:endParaRPr lang="en-US" sz="1400" kern="1200"/>
        </a:p>
      </dsp:txBody>
      <dsp:txXfrm>
        <a:off x="1544681" y="609216"/>
        <a:ext cx="2679571" cy="1136787"/>
      </dsp:txXfrm>
    </dsp:sp>
    <dsp:sp modelId="{5F563DB4-8D49-4C39-9E9C-7F939B7C985F}">
      <dsp:nvSpPr>
        <dsp:cNvPr id="0" name=""/>
        <dsp:cNvSpPr/>
      </dsp:nvSpPr>
      <dsp:spPr>
        <a:xfrm>
          <a:off x="4691148" y="609216"/>
          <a:ext cx="1136787" cy="11367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D66A36-8FC1-4D37-B2C0-61BD8FBB855C}">
      <dsp:nvSpPr>
        <dsp:cNvPr id="0" name=""/>
        <dsp:cNvSpPr/>
      </dsp:nvSpPr>
      <dsp:spPr>
        <a:xfrm>
          <a:off x="4929873" y="847941"/>
          <a:ext cx="659336" cy="6593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42A28-0F40-4546-9751-C6494D7D866C}">
      <dsp:nvSpPr>
        <dsp:cNvPr id="0" name=""/>
        <dsp:cNvSpPr/>
      </dsp:nvSpPr>
      <dsp:spPr>
        <a:xfrm>
          <a:off x="6071533" y="609216"/>
          <a:ext cx="2679571" cy="1136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i="0" kern="1200"/>
            <a:t>Gráfico circular (Pie chart)</a:t>
          </a:r>
          <a:r>
            <a:rPr lang="es-ES" sz="1400" b="0" i="0" kern="1200"/>
            <a:t> – Representa proporciones de un total (ej: distribución porcentual de preferencias).</a:t>
          </a:r>
          <a:endParaRPr lang="en-US" sz="1400" kern="1200"/>
        </a:p>
      </dsp:txBody>
      <dsp:txXfrm>
        <a:off x="6071533" y="609216"/>
        <a:ext cx="2679571" cy="1136787"/>
      </dsp:txXfrm>
    </dsp:sp>
    <dsp:sp modelId="{2B62A224-E597-4180-8511-8D2E4CC6A856}">
      <dsp:nvSpPr>
        <dsp:cNvPr id="0" name=""/>
        <dsp:cNvSpPr/>
      </dsp:nvSpPr>
      <dsp:spPr>
        <a:xfrm>
          <a:off x="164296" y="2461234"/>
          <a:ext cx="1136787" cy="11367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43348E-A1D4-4EE4-BA4C-762CE97D0250}">
      <dsp:nvSpPr>
        <dsp:cNvPr id="0" name=""/>
        <dsp:cNvSpPr/>
      </dsp:nvSpPr>
      <dsp:spPr>
        <a:xfrm>
          <a:off x="403022" y="2699960"/>
          <a:ext cx="659336" cy="6593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76762-B780-4C67-BDC3-151EDBC61751}">
      <dsp:nvSpPr>
        <dsp:cNvPr id="0" name=""/>
        <dsp:cNvSpPr/>
      </dsp:nvSpPr>
      <dsp:spPr>
        <a:xfrm>
          <a:off x="1544681" y="2461234"/>
          <a:ext cx="2679571" cy="1136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i="0" kern="1200"/>
            <a:t>Gráfico de anillo (Doughnut chart)</a:t>
          </a:r>
          <a:r>
            <a:rPr lang="es-ES" sz="1400" b="0" i="0" kern="1200"/>
            <a:t> – Similar al pie chart, pero con un espacio vacío en el centro.</a:t>
          </a:r>
          <a:endParaRPr lang="en-US" sz="1400" kern="1200"/>
        </a:p>
      </dsp:txBody>
      <dsp:txXfrm>
        <a:off x="1544681" y="2461234"/>
        <a:ext cx="2679571" cy="1136787"/>
      </dsp:txXfrm>
    </dsp:sp>
    <dsp:sp modelId="{CADDFB35-69B9-48D9-BA55-7BB77DCAEEC8}">
      <dsp:nvSpPr>
        <dsp:cNvPr id="0" name=""/>
        <dsp:cNvSpPr/>
      </dsp:nvSpPr>
      <dsp:spPr>
        <a:xfrm>
          <a:off x="4691148" y="2461234"/>
          <a:ext cx="1136787" cy="11367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20AEE7-B47F-41B7-83EC-5C34E28C8B14}">
      <dsp:nvSpPr>
        <dsp:cNvPr id="0" name=""/>
        <dsp:cNvSpPr/>
      </dsp:nvSpPr>
      <dsp:spPr>
        <a:xfrm>
          <a:off x="4929873" y="2699960"/>
          <a:ext cx="659336" cy="6593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9E9917-6A1A-4812-A028-58644F608D9A}">
      <dsp:nvSpPr>
        <dsp:cNvPr id="0" name=""/>
        <dsp:cNvSpPr/>
      </dsp:nvSpPr>
      <dsp:spPr>
        <a:xfrm>
          <a:off x="6071533" y="2461234"/>
          <a:ext cx="2679571" cy="1136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i="0" kern="1200"/>
            <a:t>Gráfico de barras apiladas</a:t>
          </a:r>
          <a:r>
            <a:rPr lang="es-ES" sz="1400" b="0" i="0" kern="1200"/>
            <a:t> – Compara categorías mostrando subdivisiones (ej: ventas por región y tipo de producto).</a:t>
          </a:r>
          <a:endParaRPr lang="en-US" sz="1400" kern="1200"/>
        </a:p>
      </dsp:txBody>
      <dsp:txXfrm>
        <a:off x="6071533" y="2461234"/>
        <a:ext cx="2679571" cy="1136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8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2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8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6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0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4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9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1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8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91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1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2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26014" y="2057400"/>
            <a:ext cx="3650786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rte de pintura al óleo nuboso">
            <a:extLst>
              <a:ext uri="{FF2B5EF4-FFF2-40B4-BE49-F238E27FC236}">
                <a16:creationId xmlns:a16="http://schemas.microsoft.com/office/drawing/2014/main" id="{94C947C3-4FA9-F4FE-CC1C-3230AF901D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8799" b="-2"/>
          <a:stretch>
            <a:fillRect/>
          </a:stretch>
        </p:blipFill>
        <p:spPr>
          <a:xfrm>
            <a:off x="4876800" y="-2"/>
            <a:ext cx="7315200" cy="68580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0" y="2057400"/>
            <a:ext cx="32385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8AABBE-E186-51D0-334E-241F576DF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104" y="2502489"/>
            <a:ext cx="3020049" cy="1853023"/>
          </a:xfrm>
        </p:spPr>
        <p:txBody>
          <a:bodyPr anchor="ctr">
            <a:normAutofit/>
          </a:bodyPr>
          <a:lstStyle/>
          <a:p>
            <a:r>
              <a:rPr lang="es-CO" sz="3200" dirty="0"/>
              <a:t>Tipos de gráficos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19EEC4-0E21-4270-2A59-48A6668C2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3455" y="2527656"/>
            <a:ext cx="2289028" cy="1792675"/>
          </a:xfrm>
        </p:spPr>
        <p:txBody>
          <a:bodyPr anchor="ctr">
            <a:normAutofit/>
          </a:bodyPr>
          <a:lstStyle/>
          <a:p>
            <a:r>
              <a:rPr lang="es-CO" sz="1600" dirty="0"/>
              <a:t>Programación</a:t>
            </a:r>
          </a:p>
          <a:p>
            <a:r>
              <a:rPr lang="es-CO" sz="1200" dirty="0"/>
              <a:t>William Rubio</a:t>
            </a:r>
          </a:p>
        </p:txBody>
      </p:sp>
    </p:spTree>
    <p:extLst>
      <p:ext uri="{BB962C8B-B14F-4D97-AF65-F5344CB8AC3E}">
        <p14:creationId xmlns:p14="http://schemas.microsoft.com/office/powerpoint/2010/main" val="18288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496F58-731B-4833-93F9-53192FC21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5B3A3C-971D-4F24-9512-C9E4590CA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804" y="-5040"/>
            <a:ext cx="7319004" cy="20624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E28CD5-28C0-E0B2-64CA-8EF8983C3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173" y="403798"/>
            <a:ext cx="5678827" cy="1244765"/>
          </a:xfrm>
        </p:spPr>
        <p:txBody>
          <a:bodyPr>
            <a:normAutofit/>
          </a:bodyPr>
          <a:lstStyle/>
          <a:p>
            <a:r>
              <a:rPr lang="es-CO" dirty="0"/>
              <a:t>Datos cuantitativos - Números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B84773-FE54-B1AF-324A-E1F88E012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300" y="685800"/>
            <a:ext cx="3274280" cy="550885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s-ES" sz="1100" b="1" i="0">
                <a:effectLst/>
                <a:latin typeface="DeepSeek-CJK-patch"/>
              </a:rPr>
              <a:t>Gráfico de barras</a:t>
            </a:r>
            <a:r>
              <a:rPr lang="es-ES" sz="1100" b="0" i="0">
                <a:effectLst/>
                <a:latin typeface="DeepSeek-CJK-patch"/>
              </a:rPr>
              <a:t> – Compara valores entre categorías usando barras verticales u horizontales.</a:t>
            </a:r>
          </a:p>
          <a:p>
            <a:pPr marL="0" indent="0">
              <a:lnSpc>
                <a:spcPct val="110000"/>
              </a:lnSpc>
              <a:spcBef>
                <a:spcPts val="300"/>
              </a:spcBef>
              <a:spcAft>
                <a:spcPts val="1029"/>
              </a:spcAft>
              <a:buNone/>
            </a:pPr>
            <a:r>
              <a:rPr lang="es-ES" sz="1100" b="1" i="0">
                <a:effectLst/>
                <a:latin typeface="DeepSeek-CJK-patch"/>
              </a:rPr>
              <a:t>Gráfico de líneas</a:t>
            </a:r>
            <a:r>
              <a:rPr lang="es-ES" sz="1100" b="0" i="0">
                <a:effectLst/>
                <a:latin typeface="DeepSeek-CJK-patch"/>
              </a:rPr>
              <a:t> – Muestra tendencias o cambios a lo largo del tiempo.</a:t>
            </a:r>
          </a:p>
          <a:p>
            <a:pPr marL="0" indent="0">
              <a:lnSpc>
                <a:spcPct val="110000"/>
              </a:lnSpc>
              <a:spcBef>
                <a:spcPts val="300"/>
              </a:spcBef>
              <a:spcAft>
                <a:spcPts val="1029"/>
              </a:spcAft>
              <a:buNone/>
            </a:pPr>
            <a:r>
              <a:rPr lang="es-ES" sz="1100" b="1" i="0">
                <a:effectLst/>
                <a:latin typeface="DeepSeek-CJK-patch"/>
              </a:rPr>
              <a:t>Histograma</a:t>
            </a:r>
            <a:r>
              <a:rPr lang="es-ES" sz="1100" b="0" i="0">
                <a:effectLst/>
                <a:latin typeface="DeepSeek-CJK-patch"/>
              </a:rPr>
              <a:t> – Representa la distribución de frecuencias de datos continuos.</a:t>
            </a:r>
          </a:p>
          <a:p>
            <a:pPr marL="0" indent="0">
              <a:lnSpc>
                <a:spcPct val="110000"/>
              </a:lnSpc>
              <a:spcBef>
                <a:spcPts val="300"/>
              </a:spcBef>
              <a:spcAft>
                <a:spcPts val="1029"/>
              </a:spcAft>
              <a:buNone/>
            </a:pPr>
            <a:r>
              <a:rPr lang="es-ES" sz="1100" b="1" i="0">
                <a:effectLst/>
                <a:latin typeface="DeepSeek-CJK-patch"/>
              </a:rPr>
              <a:t>Gráfico de dispersión (</a:t>
            </a:r>
            <a:r>
              <a:rPr lang="es-ES" sz="1100" b="1" i="0" err="1">
                <a:effectLst/>
                <a:latin typeface="DeepSeek-CJK-patch"/>
              </a:rPr>
              <a:t>Scatter</a:t>
            </a:r>
            <a:r>
              <a:rPr lang="es-ES" sz="1100" b="1" i="0">
                <a:effectLst/>
                <a:latin typeface="DeepSeek-CJK-patch"/>
              </a:rPr>
              <a:t> </a:t>
            </a:r>
            <a:r>
              <a:rPr lang="es-ES" sz="1100" b="1" i="0" err="1">
                <a:effectLst/>
                <a:latin typeface="DeepSeek-CJK-patch"/>
              </a:rPr>
              <a:t>plot</a:t>
            </a:r>
            <a:r>
              <a:rPr lang="es-ES" sz="1100" b="1" i="0">
                <a:effectLst/>
                <a:latin typeface="DeepSeek-CJK-patch"/>
              </a:rPr>
              <a:t>)</a:t>
            </a:r>
            <a:r>
              <a:rPr lang="es-ES" sz="1100" b="0" i="0">
                <a:effectLst/>
                <a:latin typeface="DeepSeek-CJK-patch"/>
              </a:rPr>
              <a:t> – Muestra la relación entre dos variables numéricas.</a:t>
            </a:r>
          </a:p>
          <a:p>
            <a:pPr marL="0" indent="0">
              <a:lnSpc>
                <a:spcPct val="110000"/>
              </a:lnSpc>
              <a:spcBef>
                <a:spcPts val="300"/>
              </a:spcBef>
              <a:spcAft>
                <a:spcPts val="1029"/>
              </a:spcAft>
              <a:buNone/>
            </a:pPr>
            <a:r>
              <a:rPr lang="es-ES" sz="1100" b="1" i="0">
                <a:effectLst/>
                <a:latin typeface="DeepSeek-CJK-patch"/>
              </a:rPr>
              <a:t>Gráfico de caja (Box </a:t>
            </a:r>
            <a:r>
              <a:rPr lang="es-ES" sz="1100" b="1" i="0" err="1">
                <a:effectLst/>
                <a:latin typeface="DeepSeek-CJK-patch"/>
              </a:rPr>
              <a:t>plot</a:t>
            </a:r>
            <a:r>
              <a:rPr lang="es-ES" sz="1100" b="1" i="0">
                <a:effectLst/>
                <a:latin typeface="DeepSeek-CJK-patch"/>
              </a:rPr>
              <a:t>)</a:t>
            </a:r>
            <a:r>
              <a:rPr lang="es-ES" sz="1100" b="0" i="0">
                <a:effectLst/>
                <a:latin typeface="DeepSeek-CJK-patch"/>
              </a:rPr>
              <a:t> – Visualiza la distribución, mediana y valores atípicos de un conjunto de datos.</a:t>
            </a:r>
          </a:p>
          <a:p>
            <a:pPr marL="0" indent="0">
              <a:lnSpc>
                <a:spcPct val="110000"/>
              </a:lnSpc>
              <a:spcBef>
                <a:spcPts val="300"/>
              </a:spcBef>
              <a:spcAft>
                <a:spcPts val="1029"/>
              </a:spcAft>
              <a:buNone/>
            </a:pPr>
            <a:r>
              <a:rPr lang="es-ES" sz="1100" b="1" i="0">
                <a:effectLst/>
                <a:latin typeface="DeepSeek-CJK-patch"/>
              </a:rPr>
              <a:t>Gráfico de área</a:t>
            </a:r>
            <a:r>
              <a:rPr lang="es-ES" sz="1100" b="0" i="0">
                <a:effectLst/>
                <a:latin typeface="DeepSeek-CJK-patch"/>
              </a:rPr>
              <a:t> – Similar al de líneas, pero con el área bajo la curva rellena.</a:t>
            </a:r>
          </a:p>
          <a:p>
            <a:pPr marL="0" indent="0">
              <a:lnSpc>
                <a:spcPct val="110000"/>
              </a:lnSpc>
              <a:spcBef>
                <a:spcPts val="300"/>
              </a:spcBef>
              <a:spcAft>
                <a:spcPts val="1029"/>
              </a:spcAft>
              <a:buNone/>
            </a:pPr>
            <a:r>
              <a:rPr lang="es-ES" sz="1100" b="1" i="0">
                <a:effectLst/>
                <a:latin typeface="DeepSeek-CJK-patch"/>
              </a:rPr>
              <a:t>Gráfico circular (Pie chart)</a:t>
            </a:r>
            <a:r>
              <a:rPr lang="es-ES" sz="1100" b="0" i="0">
                <a:effectLst/>
                <a:latin typeface="DeepSeek-CJK-patch"/>
              </a:rPr>
              <a:t> – Muestra proporciones de un total (útil para porcentajes).</a:t>
            </a:r>
          </a:p>
          <a:p>
            <a:pPr marL="0" indent="0">
              <a:lnSpc>
                <a:spcPct val="110000"/>
              </a:lnSpc>
              <a:spcBef>
                <a:spcPts val="300"/>
              </a:spcBef>
              <a:spcAft>
                <a:spcPts val="1029"/>
              </a:spcAft>
              <a:buNone/>
            </a:pPr>
            <a:r>
              <a:rPr lang="es-ES" sz="1100" b="1" i="0">
                <a:effectLst/>
                <a:latin typeface="DeepSeek-CJK-patch"/>
              </a:rPr>
              <a:t>Gráfico de burbujas</a:t>
            </a:r>
            <a:r>
              <a:rPr lang="es-ES" sz="1100" b="0" i="0">
                <a:effectLst/>
                <a:latin typeface="DeepSeek-CJK-patch"/>
              </a:rPr>
              <a:t> – Similar al de dispersión, pero con un tercer dato representado por el tamaño de la burbuja.</a:t>
            </a:r>
          </a:p>
          <a:p>
            <a:pPr marL="0" indent="0">
              <a:lnSpc>
                <a:spcPct val="110000"/>
              </a:lnSpc>
              <a:spcBef>
                <a:spcPts val="300"/>
              </a:spcBef>
              <a:spcAft>
                <a:spcPts val="1029"/>
              </a:spcAft>
              <a:buNone/>
            </a:pPr>
            <a:r>
              <a:rPr lang="es-ES" sz="1100" b="1" i="0">
                <a:effectLst/>
                <a:latin typeface="DeepSeek-CJK-patch"/>
              </a:rPr>
              <a:t>Mapa de calor (</a:t>
            </a:r>
            <a:r>
              <a:rPr lang="es-ES" sz="1100" b="1" i="0" err="1">
                <a:effectLst/>
                <a:latin typeface="DeepSeek-CJK-patch"/>
              </a:rPr>
              <a:t>Heatmap</a:t>
            </a:r>
            <a:r>
              <a:rPr lang="es-ES" sz="1100" b="1" i="0">
                <a:effectLst/>
                <a:latin typeface="DeepSeek-CJK-patch"/>
              </a:rPr>
              <a:t>)</a:t>
            </a:r>
            <a:r>
              <a:rPr lang="es-ES" sz="1100" b="0" i="0">
                <a:effectLst/>
                <a:latin typeface="DeepSeek-CJK-patch"/>
              </a:rPr>
              <a:t> – Representa datos en una matriz de colores para mostrar patrones o correlaciones.</a:t>
            </a:r>
          </a:p>
          <a:p>
            <a:pPr>
              <a:lnSpc>
                <a:spcPct val="110000"/>
              </a:lnSpc>
            </a:pPr>
            <a:endParaRPr lang="es-CO" sz="1100"/>
          </a:p>
        </p:txBody>
      </p:sp>
      <p:pic>
        <p:nvPicPr>
          <p:cNvPr id="5" name="Picture 4" descr="Gráfico">
            <a:extLst>
              <a:ext uri="{FF2B5EF4-FFF2-40B4-BE49-F238E27FC236}">
                <a16:creationId xmlns:a16="http://schemas.microsoft.com/office/drawing/2014/main" id="{907FBA91-32AF-88DA-C74F-C3490C3928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790" b="-2"/>
          <a:stretch>
            <a:fillRect/>
          </a:stretch>
        </p:blipFill>
        <p:spPr>
          <a:xfrm>
            <a:off x="20" y="2057400"/>
            <a:ext cx="731285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66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BA3B2-9F95-63C5-BE86-B449BF31F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Datos cualitativos</a:t>
            </a:r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6260784A-C93E-634F-F5D2-9162E23C71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3444632"/>
              </p:ext>
            </p:extLst>
          </p:nvPr>
        </p:nvGraphicFramePr>
        <p:xfrm>
          <a:off x="1638300" y="1987420"/>
          <a:ext cx="8915402" cy="4207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4646261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Encase">
      <a:dk1>
        <a:sysClr val="windowText" lastClr="000000"/>
      </a:dk1>
      <a:lt1>
        <a:sysClr val="window" lastClr="FFFFFF"/>
      </a:lt1>
      <a:dk2>
        <a:srgbClr val="1E2121"/>
      </a:dk2>
      <a:lt2>
        <a:srgbClr val="EFECEB"/>
      </a:lt2>
      <a:accent1>
        <a:srgbClr val="717059"/>
      </a:accent1>
      <a:accent2>
        <a:srgbClr val="B9A17E"/>
      </a:accent2>
      <a:accent3>
        <a:srgbClr val="766752"/>
      </a:accent3>
      <a:accent4>
        <a:srgbClr val="A28578"/>
      </a:accent4>
      <a:accent5>
        <a:srgbClr val="6E736D"/>
      </a:accent5>
      <a:accent6>
        <a:srgbClr val="BE8366"/>
      </a:accent6>
      <a:hlink>
        <a:srgbClr val="B5714F"/>
      </a:hlink>
      <a:folHlink>
        <a:srgbClr val="7B6B4C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249</Words>
  <Application>Microsoft Office PowerPoint</Application>
  <PresentationFormat>Panorámica</PresentationFormat>
  <Paragraphs>18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Avenir Next LT Pro</vt:lpstr>
      <vt:lpstr>Avenir Next LT Pro Light</vt:lpstr>
      <vt:lpstr>DeepSeek-CJK-patch</vt:lpstr>
      <vt:lpstr>EncaseVTI</vt:lpstr>
      <vt:lpstr>Tipos de gráficos</vt:lpstr>
      <vt:lpstr>Datos cuantitativos - Números</vt:lpstr>
      <vt:lpstr>Datos cualitativos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Rubio</dc:creator>
  <cp:lastModifiedBy>William Rubio</cp:lastModifiedBy>
  <cp:revision>1</cp:revision>
  <dcterms:created xsi:type="dcterms:W3CDTF">2025-05-15T13:26:59Z</dcterms:created>
  <dcterms:modified xsi:type="dcterms:W3CDTF">2025-05-15T20:58:07Z</dcterms:modified>
</cp:coreProperties>
</file>