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80000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80000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9032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409032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409032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333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9640" cy="7559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3600" spc="-1" strike="noStrike">
                <a:latin typeface="Arial"/>
              </a:rPr>
              <a:t>Click to edit the title text format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Click to edit the outline text format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latin typeface="Arial"/>
              </a:rPr>
              <a:t>Second Outline Level</a:t>
            </a:r>
            <a:endParaRPr b="0" lang="en-US" sz="26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Third Outline Level</a:t>
            </a:r>
            <a:endParaRPr b="0" lang="en-US" sz="26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latin typeface="Arial"/>
              </a:rPr>
              <a:t>Fourth Outline Level</a:t>
            </a:r>
            <a:endParaRPr b="0" lang="en-US" sz="26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Fifth Outline Level</a:t>
            </a:r>
            <a:endParaRPr b="0" lang="en-US" sz="26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Sixth Outline Level</a:t>
            </a:r>
            <a:endParaRPr b="0" lang="en-US" sz="26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Seventh Outline Level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4E75A83-CD0F-4CC7-A3D9-5D56C1C76DD1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docs.spring.io/spring/docs/3.0.0.M3/reference/html/ch04s04.html" TargetMode="External"/><Relationship Id="rId2" Type="http://schemas.openxmlformats.org/officeDocument/2006/relationships/hyperlink" Target="https://docs.spring.io/spring/docs/3.2.x/spring-framework-reference/html/xsd-config.html" TargetMode="External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latin typeface="Arial"/>
              </a:rPr>
              <a:t>Spring – konfiguracja XML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lvl="9" marL="4320000" indent="-216000" algn="ctr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Wiktor Rup</a:t>
            </a:r>
            <a:endParaRPr b="0" lang="en-US" sz="2600" spc="-1" strike="noStrike"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latin typeface="Arial"/>
              </a:rPr>
              <a:t>Linki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Przydatne linki do dokumentacji: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74" name="TextShape 3"/>
          <p:cNvSpPr txBox="1"/>
          <p:nvPr/>
        </p:nvSpPr>
        <p:spPr>
          <a:xfrm>
            <a:off x="822960" y="2377440"/>
            <a:ext cx="885888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  <a:hlinkClick r:id="rId1"/>
              </a:rPr>
              <a:t>https://docs.spring.io/spring/docs/3.0.0.M3/reference/html/ch04s04.html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" name="TextShape 4"/>
          <p:cNvSpPr txBox="1"/>
          <p:nvPr/>
        </p:nvSpPr>
        <p:spPr>
          <a:xfrm>
            <a:off x="839880" y="2834640"/>
            <a:ext cx="1095588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  <a:hlinkClick r:id="rId2"/>
              </a:rPr>
              <a:t>https://docs.spring.io/spring/docs/3.2.x/spring-framework-reference/html/xsd-config.html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latin typeface="Arial"/>
              </a:rPr>
              <a:t>Co to jest ziarno (bean)?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731520" y="3383280"/>
            <a:ext cx="4297680" cy="2565360"/>
          </a:xfrm>
          <a:prstGeom prst="rect">
            <a:avLst/>
          </a:prstGeom>
          <a:ln>
            <a:noFill/>
          </a:ln>
        </p:spPr>
      </p:pic>
      <p:sp>
        <p:nvSpPr>
          <p:cNvPr id="46" name="TextShape 2"/>
          <p:cNvSpPr txBox="1"/>
          <p:nvPr/>
        </p:nvSpPr>
        <p:spPr>
          <a:xfrm>
            <a:off x="640080" y="1952640"/>
            <a:ext cx="8778240" cy="143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500" spc="-1" strike="noStrike">
                <a:latin typeface="Arial"/>
              </a:rPr>
              <a:t>Aby mówić o ziarnach należy zacząć od głównego filaru springa, czyli kontenera IoC (odwrócenie sterowania). Kontener ten odpowiedzialny jest za tworzenie i zarządzanie obiektami, które nazywane są ziarnami (ang. bean). Przeniesienie odpowiedzialności tworzenia obiektów zwane jest wzorcem Inversion of Control. W przypadku Spring’a to kontener tworzy i zarządza ziarnami, a wstrzykiwanie zależności jest jednym ze sposobów realizacji wzorca IoC.</a:t>
            </a:r>
            <a:endParaRPr b="0" lang="en-US" sz="15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latin typeface="Arial"/>
              </a:rPr>
              <a:t>Jak tworzmy ziarna?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spcBef>
                <a:spcPts val="598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Wyróżniamy trzy konfiguracje springowe, pozwalające nam stworzyć ziarna: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598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latin typeface="Arial"/>
              </a:rPr>
              <a:t>Programistyczna</a:t>
            </a:r>
            <a:endParaRPr b="0" lang="en-US" sz="1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latin typeface="Arial"/>
              </a:rPr>
              <a:t>Z wykorzystaniem adnotacji</a:t>
            </a:r>
            <a:endParaRPr b="0" lang="en-US" sz="1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latin typeface="Arial"/>
              </a:rPr>
              <a:t>Na podstawie plików konfiguracyjnych XML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499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W tej prezentacji skupimy się na </a:t>
            </a:r>
            <a:r>
              <a:rPr b="1" lang="en-US" sz="2000" spc="-1" strike="noStrike">
                <a:latin typeface="Arial"/>
              </a:rPr>
              <a:t>konfiguracji XML.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499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Najprostrza definicja ziarna wygląda następująco: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499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&lt;bean id=”idZiarna” class=“nazwaKlasy” /&gt;</a:t>
            </a:r>
            <a:endParaRPr b="0" lang="en-US" sz="15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latin typeface="Arial"/>
              </a:rPr>
              <a:t>Definiowanie ziarna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spcBef>
                <a:spcPts val="697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Główne atrybuty: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97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class (wymagane): pełna nazwa klasy, którą chcemy zadeklarować jako ziarno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id: unikalny identyfikator ziarna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i="1" lang="en-US" sz="2000" spc="-1" strike="noStrike">
                <a:latin typeface="Arial"/>
              </a:rPr>
              <a:t>configuration</a:t>
            </a:r>
            <a:r>
              <a:rPr b="0" lang="en-US" sz="2000" spc="-1" strike="noStrike">
                <a:latin typeface="Arial"/>
              </a:rPr>
              <a:t>: zakres, init-method, itd...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constructor-arg: argumenty przekazywane do konstruktora w momencie tworzenia ziarna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property: argumenty przekazywane przez setter w momencie tworzenia ziarna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latin typeface="Arial"/>
              </a:rPr>
              <a:t>Wstrzykiwanie zależności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800000"/>
            <a:ext cx="9072000" cy="4692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spcBef>
                <a:spcPts val="400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333300"/>
                </a:solidFill>
                <a:latin typeface="Constantia"/>
              </a:rPr>
              <a:t>Konstruowanie ziaren za pomocą konstruktorów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400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00"/>
                </a:solidFill>
                <a:latin typeface="Constantia"/>
              </a:rPr>
              <a:t> </a:t>
            </a:r>
            <a:r>
              <a:rPr b="0" lang="en-US" sz="2000" spc="-1" strike="noStrike">
                <a:solidFill>
                  <a:srgbClr val="333300"/>
                </a:solidFill>
                <a:latin typeface="Constantia"/>
              </a:rPr>
              <a:t>Przekazywanie argumentów do konstruktorów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400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00"/>
                </a:solidFill>
                <a:latin typeface="Constantia"/>
              </a:rPr>
              <a:t> </a:t>
            </a:r>
            <a:r>
              <a:rPr b="0" lang="en-US" sz="2000" spc="-1" strike="noStrike">
                <a:solidFill>
                  <a:srgbClr val="333300"/>
                </a:solidFill>
                <a:latin typeface="Constantia"/>
              </a:rPr>
              <a:t>Wstrzykiwanie zależności przez konstruktor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400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914400" y="2927160"/>
            <a:ext cx="7561080" cy="1370520"/>
          </a:xfrm>
          <a:prstGeom prst="rect">
            <a:avLst/>
          </a:prstGeom>
          <a:solidFill>
            <a:srgbClr val="000000">
              <a:alpha val="76000"/>
            </a:srgb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ed00"/>
                </a:solidFill>
                <a:latin typeface="Lucida Console"/>
              </a:rPr>
              <a:t>&lt;bean id=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</a:rPr>
              <a:t>"independetBean"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</a:rPr>
              <a:t> class=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</a:rPr>
              <a:t>"com.example.spring.Selfish"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</a:rPr>
              <a:t> /&gt;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ed00"/>
                </a:solidFill>
                <a:latin typeface="Lucida Console"/>
              </a:rPr>
              <a:t>&lt;bean id=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</a:rPr>
              <a:t>"dependent"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</a:rPr>
              <a:t> class=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</a:rPr>
              <a:t>"com.example.spring.DepIll"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</a:rPr>
              <a:t>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ed00"/>
                </a:solidFill>
                <a:latin typeface="Lucida Console"/>
              </a:rPr>
              <a:t>    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</a:rPr>
              <a:t>&lt;constructor-arg ref=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</a:rPr>
              <a:t>"independentBean"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</a:rPr>
              <a:t> /&gt;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ed00"/>
                </a:solidFill>
                <a:latin typeface="Lucida Console"/>
              </a:rPr>
              <a:t>    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</a:rPr>
              <a:t>&lt;constructor-arg value=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</a:rPr>
              <a:t>"Jakiś tekst"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</a:rPr>
              <a:t> /&gt;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ed00"/>
                </a:solidFill>
                <a:latin typeface="Lucida Console"/>
              </a:rPr>
              <a:t>&lt;/bean&gt;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" name="TextShape 4"/>
          <p:cNvSpPr txBox="1"/>
          <p:nvPr/>
        </p:nvSpPr>
        <p:spPr>
          <a:xfrm>
            <a:off x="731520" y="4548240"/>
            <a:ext cx="7412040" cy="38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 spc="-1" strike="noStrike">
                <a:solidFill>
                  <a:srgbClr val="333300"/>
                </a:solidFill>
                <a:latin typeface="Constantia"/>
              </a:rPr>
              <a:t>Konstruowanie ziaren metodą statyczną / fabryką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" name="CustomShape 5"/>
          <p:cNvSpPr/>
          <p:nvPr/>
        </p:nvSpPr>
        <p:spPr>
          <a:xfrm>
            <a:off x="871560" y="5120640"/>
            <a:ext cx="7632360" cy="1157400"/>
          </a:xfrm>
          <a:prstGeom prst="rect">
            <a:avLst/>
          </a:prstGeom>
          <a:solidFill>
            <a:srgbClr val="000000">
              <a:alpha val="76000"/>
            </a:srgb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ed00"/>
                </a:solidFill>
                <a:latin typeface="Lucida Console"/>
              </a:rPr>
              <a:t>&lt;bean id=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</a:rPr>
              <a:t>"logDict"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</a:rPr>
              <a:t> class=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</a:rPr>
              <a:t>"com.example.spring.data.Dictionary"</a:t>
            </a:r>
            <a:br/>
            <a:r>
              <a:rPr b="1" lang="en-US" sz="1400" spc="-1" strike="noStrike">
                <a:solidFill>
                  <a:srgbClr val="00ed00"/>
                </a:solidFill>
                <a:latin typeface="Lucida Console"/>
              </a:rPr>
              <a:t>factory-method=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</a:rPr>
              <a:t>"getInstance"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</a:rPr>
              <a:t> </a:t>
            </a:r>
            <a:r>
              <a:rPr b="1" i="1" lang="en-US" sz="1400" spc="-1" strike="noStrike">
                <a:solidFill>
                  <a:srgbClr val="00ed00"/>
                </a:solidFill>
                <a:latin typeface="Lucida Console"/>
              </a:rPr>
              <a:t>factory-bean=</a:t>
            </a:r>
            <a:r>
              <a:rPr b="0" i="1" lang="en-US" sz="1400" spc="-1" strike="noStrike">
                <a:solidFill>
                  <a:srgbClr val="dfdfdf"/>
                </a:solidFill>
                <a:latin typeface="Lucida Console"/>
              </a:rPr>
              <a:t>"innyBean"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</a:rPr>
              <a:t>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ed00"/>
                </a:solidFill>
                <a:latin typeface="Lucida Console"/>
              </a:rPr>
              <a:t>    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</a:rPr>
              <a:t>&lt;constructor-arg value=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</a:rPr>
              <a:t>"LOG"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</a:rPr>
              <a:t> /&gt;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ed00"/>
                </a:solidFill>
                <a:latin typeface="Lucida Console"/>
              </a:rPr>
              <a:t>    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</a:rPr>
              <a:t>&lt;constructor-arg ref=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</a:rPr>
              <a:t>"dictDao"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</a:rPr>
              <a:t> /&gt;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ed00"/>
                </a:solidFill>
                <a:latin typeface="Lucida Console"/>
              </a:rPr>
              <a:t>&lt;/bean&gt;</a:t>
            </a:r>
            <a:endParaRPr b="0" lang="en-US" sz="14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latin typeface="Arial"/>
              </a:rPr>
              <a:t>Wstrzykiwanie zależności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333300"/>
                </a:solidFill>
                <a:latin typeface="Constantia"/>
              </a:rPr>
              <a:t>Wstrzykiwanie zależności przez settery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929880" y="2235960"/>
            <a:ext cx="7848360" cy="1513080"/>
          </a:xfrm>
          <a:prstGeom prst="rect">
            <a:avLst/>
          </a:prstGeom>
          <a:solidFill>
            <a:srgbClr val="000000">
              <a:alpha val="76000"/>
            </a:srgb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00ed00"/>
                </a:solidFill>
                <a:latin typeface="Lucida Console"/>
              </a:rPr>
              <a:t>&lt;bean id=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</a:rPr>
              <a:t>"independetBean"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</a:rPr>
              <a:t> class=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</a:rPr>
              <a:t>"com.example.spring.Selfish"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</a:rPr>
              <a:t> /&gt;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00ed00"/>
                </a:solidFill>
                <a:latin typeface="Lucida Console"/>
              </a:rPr>
              <a:t>&lt;bean id=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</a:rPr>
              <a:t>"dependent"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</a:rPr>
              <a:t> class=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</a:rPr>
              <a:t>"com.example.spring.DepIll"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</a:rPr>
              <a:t>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lang="en-US" sz="1400" spc="-1" strike="noStrike">
                <a:solidFill>
                  <a:srgbClr val="00ed00"/>
                </a:solidFill>
                <a:latin typeface="Lucida Console"/>
              </a:rPr>
              <a:t>    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</a:rPr>
              <a:t>&lt;property name=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</a:rPr>
              <a:t>"myProp"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</a:rPr>
              <a:t> ref=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</a:rPr>
              <a:t>"independentBean"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</a:rPr>
              <a:t> /&gt;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00ed00"/>
                </a:solidFill>
                <a:latin typeface="Lucida Console"/>
              </a:rPr>
              <a:t>&lt;/bean&gt;</a:t>
            </a:r>
            <a:endParaRPr b="0" lang="en-US" sz="14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latin typeface="Arial"/>
              </a:rPr>
              <a:t>Przykład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640080" y="1691640"/>
            <a:ext cx="8229600" cy="160020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3"/>
          <p:cNvSpPr/>
          <p:nvPr/>
        </p:nvSpPr>
        <p:spPr>
          <a:xfrm>
            <a:off x="1767960" y="3444120"/>
            <a:ext cx="6095880" cy="350532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4"/>
          <p:cNvSpPr/>
          <p:nvPr/>
        </p:nvSpPr>
        <p:spPr>
          <a:xfrm>
            <a:off x="640080" y="1734840"/>
            <a:ext cx="8449560" cy="146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&lt;bean id="exampleBean" class=”com.example.ExampleBean"&gt;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   </a:t>
            </a:r>
            <a:r>
              <a:rPr b="0" lang="en-US" sz="1800" spc="-1" strike="noStrike">
                <a:latin typeface="Arial"/>
              </a:rPr>
              <a:t>&lt;property name="beanOne"&gt;&lt;ref bean="anotherExampleBean"/&gt;&lt;/property&gt;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   </a:t>
            </a:r>
            <a:r>
              <a:rPr b="0" lang="en-US" sz="1800" spc="-1" strike="noStrike">
                <a:latin typeface="Arial"/>
              </a:rPr>
              <a:t>&lt;property name="beanTwo"&gt;&lt;ref bean="yetAnotherBean"/&gt;&lt;/property&gt;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   </a:t>
            </a:r>
            <a:r>
              <a:rPr b="0" lang="en-US" sz="1800" spc="-1" strike="noStrike">
                <a:latin typeface="Arial"/>
              </a:rPr>
              <a:t>&lt;property name="integerProperty"&gt;&lt;value&gt;1&lt;/value&gt;&lt;/property&gt;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&lt;/bean&gt;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CustomShape 5"/>
          <p:cNvSpPr/>
          <p:nvPr/>
        </p:nvSpPr>
        <p:spPr>
          <a:xfrm>
            <a:off x="1767960" y="3566160"/>
            <a:ext cx="6028200" cy="338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public class ExampleBean { </a:t>
            </a:r>
            <a:endParaRPr b="0" lang="en-US" sz="1800" spc="-1" strike="noStrike">
              <a:latin typeface="Arial"/>
            </a:endParaRPr>
          </a:p>
          <a:p>
            <a:pPr lvl="1"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private AnotherBean beanOne; </a:t>
            </a:r>
            <a:endParaRPr b="0" lang="en-US" sz="1800" spc="-1" strike="noStrike">
              <a:latin typeface="Arial"/>
            </a:endParaRPr>
          </a:p>
          <a:p>
            <a:pPr lvl="1"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private YetAnotherBean beanTwo; </a:t>
            </a:r>
            <a:endParaRPr b="0" lang="en-US" sz="1800" spc="-1" strike="noStrike">
              <a:latin typeface="Arial"/>
            </a:endParaRPr>
          </a:p>
          <a:p>
            <a:pPr lvl="1"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private int i; </a:t>
            </a:r>
            <a:endParaRPr b="0" lang="en-US" sz="1800" spc="-1" strike="noStrike">
              <a:latin typeface="Arial"/>
            </a:endParaRPr>
          </a:p>
          <a:p>
            <a:pPr lvl="1"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public void setBeanOne(AnotherBean beanOne) { </a:t>
            </a:r>
            <a:endParaRPr b="0" lang="en-US" sz="1800" spc="-1" strike="noStrike">
              <a:latin typeface="Arial"/>
            </a:endParaRPr>
          </a:p>
          <a:p>
            <a:pPr lvl="1"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this.beanOne = beanOne; } </a:t>
            </a:r>
            <a:endParaRPr b="0" lang="en-US" sz="1800" spc="-1" strike="noStrike">
              <a:latin typeface="Arial"/>
            </a:endParaRPr>
          </a:p>
          <a:p>
            <a:pPr lvl="1"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public void setBeanTwo(YetAnotherBean beanTwo) { </a:t>
            </a:r>
            <a:endParaRPr b="0" lang="en-US" sz="1800" spc="-1" strike="noStrike">
              <a:latin typeface="Arial"/>
            </a:endParaRPr>
          </a:p>
          <a:p>
            <a:pPr lvl="1"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this.beanTwo = beanTwo; } </a:t>
            </a:r>
            <a:endParaRPr b="0" lang="en-US" sz="1800" spc="-1" strike="noStrike">
              <a:latin typeface="Arial"/>
            </a:endParaRPr>
          </a:p>
          <a:p>
            <a:pPr lvl="1"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public void setIntegerProperty(int i) { </a:t>
            </a:r>
            <a:endParaRPr b="0" lang="en-US" sz="1800" spc="-1" strike="noStrike">
              <a:latin typeface="Arial"/>
            </a:endParaRPr>
          </a:p>
          <a:p>
            <a:pPr lvl="1"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this.i = i; }</a:t>
            </a:r>
            <a:endParaRPr b="0" lang="en-US" sz="1800" spc="-1" strike="noStrike">
              <a:latin typeface="Arial"/>
            </a:endParaRPr>
          </a:p>
          <a:p>
            <a:pPr lvl="1"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…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latin typeface="Arial"/>
              </a:rPr>
              <a:t>Zasięg ziarna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333300"/>
                </a:solidFill>
                <a:latin typeface="Constantia"/>
              </a:rPr>
              <a:t>Zasięg ziarna: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00"/>
                </a:solidFill>
                <a:latin typeface="Constantia"/>
              </a:rPr>
              <a:t> </a:t>
            </a:r>
            <a:r>
              <a:rPr b="1" lang="en-US" sz="1600" spc="-1" strike="noStrike">
                <a:solidFill>
                  <a:srgbClr val="333300"/>
                </a:solidFill>
                <a:latin typeface="Constantia"/>
              </a:rPr>
              <a:t>singleton</a:t>
            </a:r>
            <a:r>
              <a:rPr b="0" lang="en-US" sz="1600" spc="-1" strike="noStrike">
                <a:solidFill>
                  <a:srgbClr val="333300"/>
                </a:solidFill>
                <a:latin typeface="Constantia"/>
              </a:rPr>
              <a:t> – jeden egzemplarz w kontekście, tworzony przy starcie aplikacji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00"/>
                </a:solidFill>
                <a:latin typeface="Constantia"/>
              </a:rPr>
              <a:t> </a:t>
            </a:r>
            <a:r>
              <a:rPr b="1" lang="en-US" sz="1600" spc="-1" strike="noStrike">
                <a:solidFill>
                  <a:srgbClr val="333300"/>
                </a:solidFill>
                <a:latin typeface="Constantia"/>
              </a:rPr>
              <a:t>prototype</a:t>
            </a:r>
            <a:r>
              <a:rPr b="0" lang="en-US" sz="1600" spc="-1" strike="noStrike">
                <a:solidFill>
                  <a:srgbClr val="333300"/>
                </a:solidFill>
                <a:latin typeface="Constantia"/>
              </a:rPr>
              <a:t> – wiele egzemplarzy, tworzone gdy trzeba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00"/>
                </a:solidFill>
                <a:latin typeface="Constantia"/>
              </a:rPr>
              <a:t> </a:t>
            </a:r>
            <a:r>
              <a:rPr b="1" lang="en-US" sz="1600" spc="-1" strike="noStrike">
                <a:solidFill>
                  <a:srgbClr val="333300"/>
                </a:solidFill>
                <a:latin typeface="Constantia"/>
              </a:rPr>
              <a:t>session</a:t>
            </a:r>
            <a:r>
              <a:rPr b="0" lang="en-US" sz="1600" spc="-1" strike="noStrike">
                <a:solidFill>
                  <a:srgbClr val="333300"/>
                </a:solidFill>
                <a:latin typeface="Constantia"/>
              </a:rPr>
              <a:t> – jeden egzemplarz na każdą sesje HTTP, tworzony gdy trzeba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00"/>
                </a:solidFill>
                <a:latin typeface="Constantia"/>
              </a:rPr>
              <a:t> </a:t>
            </a:r>
            <a:r>
              <a:rPr b="1" lang="en-US" sz="1600" spc="-1" strike="noStrike">
                <a:solidFill>
                  <a:srgbClr val="333300"/>
                </a:solidFill>
                <a:latin typeface="Constantia"/>
              </a:rPr>
              <a:t>request </a:t>
            </a:r>
            <a:r>
              <a:rPr b="0" lang="en-US" sz="1600" spc="-1" strike="noStrike">
                <a:solidFill>
                  <a:srgbClr val="333300"/>
                </a:solidFill>
                <a:latin typeface="Constantia"/>
              </a:rPr>
              <a:t>– jeden egzemplarz na jedno zapytanie HTTP, tworzony gdy trzeba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00"/>
                </a:solidFill>
                <a:latin typeface="Constantia"/>
              </a:rPr>
              <a:t> </a:t>
            </a:r>
            <a:r>
              <a:rPr b="0" lang="en-US" sz="1600" spc="-1" strike="noStrike">
                <a:solidFill>
                  <a:srgbClr val="333300"/>
                </a:solidFill>
                <a:latin typeface="Constantia"/>
              </a:rPr>
              <a:t>można definiować swoje własne zasięgi (np. nowy bean dla każdego wątku)!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66" name="CustomShape 3"/>
          <p:cNvSpPr/>
          <p:nvPr/>
        </p:nvSpPr>
        <p:spPr>
          <a:xfrm>
            <a:off x="986760" y="2743200"/>
            <a:ext cx="8065800" cy="304920"/>
          </a:xfrm>
          <a:prstGeom prst="rect">
            <a:avLst/>
          </a:prstGeom>
          <a:solidFill>
            <a:srgbClr val="000000">
              <a:alpha val="76000"/>
            </a:srgb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00ed00"/>
                </a:solidFill>
                <a:latin typeface="Lucida Console"/>
              </a:rPr>
              <a:t>&lt;bean id=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</a:rPr>
              <a:t>"kontroler"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</a:rPr>
              <a:t> class=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</a:rPr>
              <a:t>"com.example.spring.Foo"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</a:rPr>
              <a:t> scope=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</a:rPr>
              <a:t>"singleton"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</a:rPr>
              <a:t> /&gt;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" name="CustomShape 4"/>
          <p:cNvSpPr/>
          <p:nvPr/>
        </p:nvSpPr>
        <p:spPr>
          <a:xfrm>
            <a:off x="986760" y="3627000"/>
            <a:ext cx="8065800" cy="304920"/>
          </a:xfrm>
          <a:prstGeom prst="rect">
            <a:avLst/>
          </a:prstGeom>
          <a:solidFill>
            <a:srgbClr val="000000">
              <a:alpha val="76000"/>
            </a:srgb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00ed00"/>
                </a:solidFill>
                <a:latin typeface="Lucida Console"/>
              </a:rPr>
              <a:t>&lt;bean id=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</a:rPr>
              <a:t>"obiektX"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</a:rPr>
              <a:t> class=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</a:rPr>
              <a:t>"com.example.spring.Bar"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</a:rPr>
              <a:t> scope=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</a:rPr>
              <a:t>"prototype"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</a:rPr>
              <a:t> /&gt;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8" name="CustomShape 5"/>
          <p:cNvSpPr/>
          <p:nvPr/>
        </p:nvSpPr>
        <p:spPr>
          <a:xfrm>
            <a:off x="986760" y="4449960"/>
            <a:ext cx="8065800" cy="304920"/>
          </a:xfrm>
          <a:prstGeom prst="rect">
            <a:avLst/>
          </a:prstGeom>
          <a:solidFill>
            <a:srgbClr val="000000">
              <a:alpha val="76000"/>
            </a:srgb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00ed00"/>
                </a:solidFill>
                <a:latin typeface="Lucida Console"/>
              </a:rPr>
              <a:t>&lt;bean id=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</a:rPr>
              <a:t>"stan"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</a:rPr>
              <a:t> class=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</a:rPr>
              <a:t>"com.comarch.example.Session"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</a:rPr>
              <a:t> scope=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</a:rPr>
              <a:t>"session"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</a:rPr>
              <a:t> /&gt;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" name="CustomShape 6"/>
          <p:cNvSpPr/>
          <p:nvPr/>
        </p:nvSpPr>
        <p:spPr>
          <a:xfrm>
            <a:off x="986760" y="5303520"/>
            <a:ext cx="8065800" cy="304920"/>
          </a:xfrm>
          <a:prstGeom prst="rect">
            <a:avLst/>
          </a:prstGeom>
          <a:solidFill>
            <a:srgbClr val="000000">
              <a:alpha val="76000"/>
            </a:srgb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00ed00"/>
                </a:solidFill>
                <a:latin typeface="Lucida Console"/>
              </a:rPr>
              <a:t>&lt;bean id=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</a:rPr>
              <a:t>"pytanie"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</a:rPr>
              <a:t> class=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</a:rPr>
              <a:t>"com.comarch.example.Quest"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</a:rPr>
              <a:t> scope=</a:t>
            </a:r>
            <a:r>
              <a:rPr b="0" lang="en-US" sz="1400" spc="-1" strike="noStrike">
                <a:solidFill>
                  <a:srgbClr val="dfdfdf"/>
                </a:solidFill>
                <a:latin typeface="Lucida Console"/>
              </a:rPr>
              <a:t>"request"</a:t>
            </a:r>
            <a:r>
              <a:rPr b="1" lang="en-US" sz="1400" spc="-1" strike="noStrike">
                <a:solidFill>
                  <a:srgbClr val="00ed00"/>
                </a:solidFill>
                <a:latin typeface="Lucida Console"/>
              </a:rPr>
              <a:t> /&gt;</a:t>
            </a:r>
            <a:endParaRPr b="0" lang="en-US" sz="140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latin typeface="Arial"/>
              </a:rPr>
              <a:t>Wiele plików konfiguracyjnych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365760" y="1518480"/>
            <a:ext cx="9072000" cy="4937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  <a:spcBef>
                <a:spcPts val="598"/>
              </a:spcBef>
            </a:pPr>
            <a:r>
              <a:rPr b="0" lang="en-US" sz="2400" spc="-1" strike="noStrike">
                <a:latin typeface="Arial"/>
              </a:rPr>
              <a:t>Są trzy możliwości załadowania kilku plików konfiguracyjnych ziaren (pozwala to na rozdzielenie plik-ziarno)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1. Załadowanie z wykorzystaniem pliku </a:t>
            </a:r>
            <a:r>
              <a:rPr b="0" i="1" lang="en-US" sz="2000" spc="-1" strike="noStrike">
                <a:latin typeface="Arial"/>
              </a:rPr>
              <a:t>web.xml</a:t>
            </a:r>
            <a:endParaRPr b="0" lang="en-US" sz="2000" spc="-1" strike="noStrike">
              <a:latin typeface="Arial"/>
            </a:endParaRPr>
          </a:p>
          <a:p>
            <a:pPr marL="742680" indent="-285480">
              <a:lnSpc>
                <a:spcPct val="90000"/>
              </a:lnSpc>
              <a:spcBef>
                <a:spcPts val="349"/>
              </a:spcBef>
            </a:pPr>
            <a:r>
              <a:rPr b="0" lang="en-US" sz="1400" spc="-1" strike="noStrike">
                <a:latin typeface="Courier New"/>
              </a:rPr>
              <a:t>&lt;context-param&gt;</a:t>
            </a:r>
            <a:endParaRPr b="0" lang="en-US" sz="1400" spc="-1" strike="noStrike">
              <a:latin typeface="Arial"/>
            </a:endParaRPr>
          </a:p>
          <a:p>
            <a:pPr marL="742680" indent="-285480">
              <a:lnSpc>
                <a:spcPct val="90000"/>
              </a:lnSpc>
              <a:spcBef>
                <a:spcPts val="349"/>
              </a:spcBef>
            </a:pPr>
            <a:r>
              <a:rPr b="0" lang="en-US" sz="1400" spc="-1" strike="noStrike">
                <a:latin typeface="Courier New"/>
              </a:rPr>
              <a:t>&lt;param-name&gt;contextConfigLocation&lt;/param-name&gt;</a:t>
            </a:r>
            <a:endParaRPr b="0" lang="en-US" sz="1400" spc="-1" strike="noStrike">
              <a:latin typeface="Arial"/>
            </a:endParaRPr>
          </a:p>
          <a:p>
            <a:pPr marL="742680" indent="-285480">
              <a:lnSpc>
                <a:spcPct val="90000"/>
              </a:lnSpc>
              <a:spcBef>
                <a:spcPts val="349"/>
              </a:spcBef>
            </a:pPr>
            <a:r>
              <a:rPr b="0" lang="en-US" sz="1400" spc="-1" strike="noStrike">
                <a:latin typeface="Courier New"/>
              </a:rPr>
              <a:t>&lt;param-value&gt;classpath:/WEB-INF/spring-config.xml, classpath:/WEB-INF/applicationContext.xml&lt;/param-value&gt;</a:t>
            </a:r>
            <a:endParaRPr b="0" lang="en-US" sz="1400" spc="-1" strike="noStrike">
              <a:latin typeface="Arial"/>
            </a:endParaRPr>
          </a:p>
          <a:p>
            <a:pPr marL="742680" indent="-285480">
              <a:lnSpc>
                <a:spcPct val="90000"/>
              </a:lnSpc>
              <a:spcBef>
                <a:spcPts val="349"/>
              </a:spcBef>
            </a:pPr>
            <a:r>
              <a:rPr b="0" lang="en-US" sz="1400" spc="-1" strike="noStrike">
                <a:latin typeface="Courier New"/>
              </a:rPr>
              <a:t>&lt;/context-param&gt;</a:t>
            </a:r>
            <a:endParaRPr b="0" lang="en-US" sz="1400" spc="-1" strike="noStrike">
              <a:latin typeface="Arial"/>
            </a:endParaRPr>
          </a:p>
          <a:p>
            <a:pPr marL="742680" indent="-285480">
              <a:lnSpc>
                <a:spcPct val="90000"/>
              </a:lnSpc>
              <a:spcBef>
                <a:spcPts val="349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98"/>
              </a:spcBef>
            </a:pP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2. Użycie tagu &lt;import … /&gt;</a:t>
            </a:r>
            <a:endParaRPr b="0" lang="en-US" sz="2000" spc="-1" strike="noStrike">
              <a:latin typeface="Arial"/>
            </a:endParaRPr>
          </a:p>
          <a:p>
            <a:pPr marL="1143000" indent="-228600">
              <a:lnSpc>
                <a:spcPct val="90000"/>
              </a:lnSpc>
              <a:spcBef>
                <a:spcPts val="499"/>
              </a:spcBef>
            </a:pPr>
            <a:r>
              <a:rPr b="0" lang="en-US" sz="1400" spc="-1" strike="noStrike">
                <a:latin typeface="Courier New"/>
              </a:rPr>
              <a:t>&lt;import resource="services.xml"/&gt;</a:t>
            </a:r>
            <a:endParaRPr b="0" lang="en-US" sz="1400" spc="-1" strike="noStrike">
              <a:latin typeface="Arial"/>
            </a:endParaRPr>
          </a:p>
          <a:p>
            <a:pPr marL="1143000" indent="-228600">
              <a:lnSpc>
                <a:spcPct val="90000"/>
              </a:lnSpc>
              <a:spcBef>
                <a:spcPts val="499"/>
              </a:spcBef>
            </a:pPr>
            <a:endParaRPr b="0" lang="en-US" sz="14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  </a:t>
            </a:r>
            <a:r>
              <a:rPr b="0" lang="en-US" sz="2000" spc="-1" strike="noStrike">
                <a:latin typeface="Arial"/>
              </a:rPr>
              <a:t>3. Tablica plików konfiguracyjnych jako parametr przy ładowaniu kontekstu 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    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aplikacji (zalecane przez zespół springowy)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ClassPathXmlApplicationContext appContext = new </a:t>
            </a: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ClassPathXmlApplicationContext(new String[] {"applicationContext.xml", </a:t>
            </a: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"applicationContext-part2.xml"});</a:t>
            </a:r>
            <a:endParaRPr b="0" lang="en-US" sz="14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2019-06-11T07:39:40Z</dcterms:created>
  <dc:creator/>
  <dc:description/>
  <dc:language>en-US</dc:language>
  <cp:lastModifiedBy/>
  <dcterms:modified xsi:type="dcterms:W3CDTF">2019-06-11T09:43:13Z</dcterms:modified>
  <cp:revision>3</cp:revision>
  <dc:subject/>
  <dc:title>Inspiration</dc:title>
</cp:coreProperties>
</file>