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2" r:id="rId2"/>
    <p:sldId id="257" r:id="rId3"/>
    <p:sldId id="267" r:id="rId4"/>
    <p:sldId id="293" r:id="rId5"/>
    <p:sldId id="294" r:id="rId6"/>
    <p:sldId id="295" r:id="rId7"/>
    <p:sldId id="297" r:id="rId8"/>
    <p:sldId id="296" r:id="rId9"/>
    <p:sldId id="298" r:id="rId10"/>
    <p:sldId id="299" r:id="rId11"/>
    <p:sldId id="301" r:id="rId12"/>
    <p:sldId id="300" r:id="rId13"/>
    <p:sldId id="302" r:id="rId14"/>
    <p:sldId id="304" r:id="rId15"/>
    <p:sldId id="303" r:id="rId16"/>
    <p:sldId id="305" r:id="rId17"/>
    <p:sldId id="310" r:id="rId18"/>
    <p:sldId id="306" r:id="rId19"/>
    <p:sldId id="311" r:id="rId20"/>
    <p:sldId id="307" r:id="rId21"/>
    <p:sldId id="308" r:id="rId22"/>
    <p:sldId id="309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A3"/>
    <a:srgbClr val="FFFFFF"/>
    <a:srgbClr val="404040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51" y="-1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894" y="1674628"/>
            <a:ext cx="11212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aseline="30000" dirty="0">
                <a:solidFill>
                  <a:srgbClr val="0053A3"/>
                </a:solidFill>
                <a:latin typeface="GungsuhChe" pitchFamily="49" charset="-127"/>
                <a:ea typeface="GungsuhChe" pitchFamily="49" charset="-127"/>
              </a:rPr>
              <a:t>Building End-To-End Dialogue </a:t>
            </a:r>
            <a:r>
              <a:rPr lang="en-US" altLang="zh-CN" sz="5400" baseline="30000" dirty="0" smtClean="0">
                <a:solidFill>
                  <a:srgbClr val="0053A3"/>
                </a:solidFill>
                <a:latin typeface="GungsuhChe" pitchFamily="49" charset="-127"/>
                <a:ea typeface="GungsuhChe" pitchFamily="49" charset="-127"/>
              </a:rPr>
              <a:t>Systems Using    Generative </a:t>
            </a:r>
            <a:r>
              <a:rPr lang="en-US" altLang="zh-CN" sz="5400" baseline="30000" dirty="0">
                <a:solidFill>
                  <a:srgbClr val="0053A3"/>
                </a:solidFill>
                <a:latin typeface="GungsuhChe" pitchFamily="49" charset="-127"/>
                <a:ea typeface="GungsuhChe" pitchFamily="49" charset="-127"/>
              </a:rPr>
              <a:t>Hierarchical Neural Network Models</a:t>
            </a:r>
            <a:endParaRPr lang="zh-CN" altLang="en-US" sz="5400" dirty="0">
              <a:solidFill>
                <a:srgbClr val="0053A3"/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7330" y="4114802"/>
            <a:ext cx="7421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Iulian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 V.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Serban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*, Alessandro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Sordoni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*,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Yoshua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 Bengio1*, Aaron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Courville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* </a:t>
            </a:r>
            <a:r>
              <a:rPr lang="en-US" altLang="zh-CN" sz="4000" baseline="30000" dirty="0" smtClean="0">
                <a:latin typeface="GungsuhChe" pitchFamily="49" charset="-127"/>
                <a:ea typeface="GungsuhChe" pitchFamily="49" charset="-127"/>
              </a:rPr>
              <a:t>, </a:t>
            </a:r>
          </a:p>
          <a:p>
            <a:r>
              <a:rPr lang="en-US" altLang="zh-CN" sz="4000" baseline="30000" dirty="0" smtClean="0">
                <a:latin typeface="GungsuhChe" pitchFamily="49" charset="-127"/>
                <a:ea typeface="GungsuhChe" pitchFamily="49" charset="-127"/>
              </a:rPr>
              <a:t>Joelle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Pineau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†</a:t>
            </a:r>
            <a:endParaRPr lang="zh-CN" altLang="en-US" sz="4000" baseline="30000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4150" y="5789114"/>
            <a:ext cx="255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By </a:t>
            </a:r>
            <a:r>
              <a:rPr lang="en-US" altLang="zh-CN" sz="2000" dirty="0" err="1" smtClean="0"/>
              <a:t>GuoTongLei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21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255" y="1041990"/>
            <a:ext cx="541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baseline="30000" dirty="0"/>
              <a:t>Recurrent Neural </a:t>
            </a:r>
            <a:r>
              <a:rPr lang="en-US" altLang="zh-CN" sz="3600" b="1" baseline="30000" dirty="0" smtClean="0"/>
              <a:t>Network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67" y="2248820"/>
            <a:ext cx="3448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18437" y="1556374"/>
            <a:ext cx="955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aseline="30000" dirty="0" smtClean="0">
                <a:solidFill>
                  <a:prstClr val="black"/>
                </a:solidFill>
              </a:rPr>
              <a:t>hidden</a:t>
            </a:r>
            <a:r>
              <a:rPr lang="en-US" altLang="zh-CN" sz="3600" dirty="0" smtClean="0">
                <a:solidFill>
                  <a:prstClr val="black"/>
                </a:solidFill>
              </a:rPr>
              <a:t> </a:t>
            </a:r>
            <a:r>
              <a:rPr lang="en-US" altLang="zh-CN" sz="3600" baseline="30000" dirty="0" smtClean="0">
                <a:solidFill>
                  <a:prstClr val="black"/>
                </a:solidFill>
              </a:rPr>
              <a:t>state is used to </a:t>
            </a:r>
            <a:r>
              <a:rPr lang="en-US" altLang="zh-CN" sz="3600" baseline="30000" dirty="0" smtClean="0"/>
              <a:t>encoded  the </a:t>
            </a:r>
            <a:r>
              <a:rPr lang="en-US" altLang="zh-CN" sz="3600" baseline="30000" dirty="0"/>
              <a:t>context </a:t>
            </a:r>
            <a:r>
              <a:rPr lang="en-US" altLang="zh-CN" sz="3600" baseline="30000" dirty="0" smtClean="0"/>
              <a:t>information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8437" y="3125303"/>
            <a:ext cx="8989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aseline="30000" dirty="0"/>
              <a:t>the context information </a:t>
            </a:r>
            <a:r>
              <a:rPr lang="en-US" altLang="zh-CN" sz="3600" baseline="30000" dirty="0" smtClean="0"/>
              <a:t>is </a:t>
            </a:r>
            <a:r>
              <a:rPr lang="en-US" altLang="zh-CN" sz="3600" baseline="30000" dirty="0"/>
              <a:t>used to predict the next token in the sentence</a:t>
            </a:r>
            <a:endParaRPr lang="zh-CN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006260"/>
            <a:ext cx="7848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5179606"/>
            <a:ext cx="69532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0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254" y="1041990"/>
            <a:ext cx="864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baseline="30000" dirty="0" smtClean="0"/>
              <a:t>Hierarchical </a:t>
            </a:r>
            <a:r>
              <a:rPr lang="en-US" altLang="zh-CN" sz="3600" b="1" baseline="30000" dirty="0"/>
              <a:t>Recurrent </a:t>
            </a:r>
            <a:r>
              <a:rPr lang="en-US" altLang="zh-CN" sz="3600" b="1" baseline="30000" dirty="0" smtClean="0"/>
              <a:t>Encoder-Decoder (HRED)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418" y="1648047"/>
            <a:ext cx="100849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smtClean="0"/>
              <a:t>Hierarchy -</a:t>
            </a:r>
            <a:r>
              <a:rPr lang="en-US" altLang="zh-CN" sz="3600" dirty="0" smtClean="0"/>
              <a:t> </a:t>
            </a:r>
            <a:r>
              <a:rPr lang="en-US" altLang="zh-CN" sz="3600" baseline="30000" dirty="0" smtClean="0"/>
              <a:t>the </a:t>
            </a:r>
            <a:r>
              <a:rPr lang="en-US" altLang="zh-CN" sz="3600" baseline="30000" dirty="0"/>
              <a:t>history of past submitted </a:t>
            </a:r>
            <a:r>
              <a:rPr lang="en-US" altLang="zh-CN" sz="3600" baseline="30000" dirty="0" smtClean="0"/>
              <a:t>queries :         </a:t>
            </a:r>
          </a:p>
          <a:p>
            <a:r>
              <a:rPr lang="en-US" altLang="zh-CN" sz="3600" baseline="30000" dirty="0" smtClean="0"/>
              <a:t>     a </a:t>
            </a:r>
            <a:r>
              <a:rPr lang="en-US" altLang="zh-CN" sz="3600" baseline="30000" dirty="0"/>
              <a:t>sequence of words for each web query </a:t>
            </a:r>
            <a:endParaRPr lang="en-US" altLang="zh-CN" sz="3600" baseline="30000" dirty="0" smtClean="0"/>
          </a:p>
          <a:p>
            <a:r>
              <a:rPr lang="en-US" altLang="zh-CN" sz="3600" baseline="30000" dirty="0"/>
              <a:t> </a:t>
            </a:r>
            <a:r>
              <a:rPr lang="en-US" altLang="zh-CN" sz="3600" baseline="30000" dirty="0" smtClean="0"/>
              <a:t>    a </a:t>
            </a:r>
            <a:r>
              <a:rPr lang="en-US" altLang="zh-CN" sz="3600" baseline="30000" dirty="0"/>
              <a:t>sequence of </a:t>
            </a:r>
            <a:r>
              <a:rPr lang="en-US" altLang="zh-CN" sz="3600" baseline="30000" dirty="0" smtClean="0"/>
              <a:t>queries</a:t>
            </a:r>
          </a:p>
          <a:p>
            <a:endParaRPr lang="en-US" altLang="zh-CN" sz="3600" baseline="30000" dirty="0" smtClean="0"/>
          </a:p>
          <a:p>
            <a:r>
              <a:rPr lang="en-US" altLang="zh-CN" sz="3600" baseline="30000" dirty="0" smtClean="0"/>
              <a:t>HRED </a:t>
            </a:r>
            <a:r>
              <a:rPr lang="en-US" altLang="zh-CN" sz="3600" baseline="30000" dirty="0"/>
              <a:t>models </a:t>
            </a:r>
            <a:r>
              <a:rPr lang="en-US" altLang="zh-CN" sz="3600" baseline="30000" dirty="0" smtClean="0"/>
              <a:t>it with </a:t>
            </a:r>
            <a:r>
              <a:rPr lang="en-US" altLang="zh-CN" sz="3600" baseline="30000" dirty="0"/>
              <a:t>two RNNs: </a:t>
            </a:r>
            <a:endParaRPr lang="en-US" altLang="zh-CN" sz="3600" baseline="30000" dirty="0" smtClean="0"/>
          </a:p>
          <a:p>
            <a:r>
              <a:rPr lang="en-US" altLang="zh-CN" sz="3600" baseline="30000" dirty="0" smtClean="0"/>
              <a:t>     word </a:t>
            </a:r>
            <a:r>
              <a:rPr lang="en-US" altLang="zh-CN" sz="3600" baseline="30000" dirty="0"/>
              <a:t>level </a:t>
            </a:r>
            <a:r>
              <a:rPr lang="en-US" altLang="zh-CN" sz="3600" baseline="30000" dirty="0" smtClean="0"/>
              <a:t>+ query level</a:t>
            </a:r>
          </a:p>
          <a:p>
            <a:endParaRPr lang="en-US" altLang="zh-CN" sz="3600" baseline="30000" dirty="0"/>
          </a:p>
          <a:p>
            <a:r>
              <a:rPr lang="en-US" altLang="zh-CN" sz="3600" baseline="30000" dirty="0"/>
              <a:t>A</a:t>
            </a:r>
            <a:r>
              <a:rPr lang="en-US" altLang="zh-CN" sz="3600" baseline="30000" dirty="0"/>
              <a:t> </a:t>
            </a:r>
            <a:r>
              <a:rPr lang="en-US" altLang="zh-CN" sz="3600" baseline="30000" dirty="0"/>
              <a:t>dialogue can be seen as a sequence of utterances which, in turn, are sequences of tokens.</a:t>
            </a:r>
            <a:endParaRPr lang="zh-CN" alt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26296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254" y="1041990"/>
            <a:ext cx="864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baseline="30000" dirty="0" smtClean="0"/>
              <a:t>Hierarchical </a:t>
            </a:r>
            <a:r>
              <a:rPr lang="en-US" altLang="zh-CN" sz="3600" b="1" baseline="30000" dirty="0"/>
              <a:t>Recurrent </a:t>
            </a:r>
            <a:r>
              <a:rPr lang="en-US" altLang="zh-CN" sz="3600" b="1" baseline="30000" dirty="0" smtClean="0"/>
              <a:t>Encoder-Decoder (HRED)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6" y="1641800"/>
            <a:ext cx="7870862" cy="400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254" y="1041990"/>
            <a:ext cx="864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baseline="30000" dirty="0" smtClean="0"/>
              <a:t>Hierarchical </a:t>
            </a:r>
            <a:r>
              <a:rPr lang="en-US" altLang="zh-CN" sz="3600" b="1" baseline="30000" dirty="0"/>
              <a:t>Recurrent </a:t>
            </a:r>
            <a:r>
              <a:rPr lang="en-US" altLang="zh-CN" sz="3600" b="1" baseline="30000" dirty="0" smtClean="0"/>
              <a:t>Encoder-Decoder (HRED)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18" y="1503655"/>
            <a:ext cx="4298325" cy="218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6795" y="1727790"/>
            <a:ext cx="5672470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aseline="30000" dirty="0" smtClean="0"/>
              <a:t>Encoder </a:t>
            </a:r>
            <a:r>
              <a:rPr lang="en-US" altLang="zh-CN" sz="3200" baseline="30000" dirty="0"/>
              <a:t>RNN maps each utterance to an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utterance </a:t>
            </a:r>
            <a:r>
              <a:rPr lang="en-US" altLang="zh-CN" sz="3200" baseline="30000" dirty="0" smtClean="0">
                <a:solidFill>
                  <a:srgbClr val="00B0F0"/>
                </a:solidFill>
              </a:rPr>
              <a:t>vector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aseline="30000" dirty="0"/>
              <a:t>Context RNN represents a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summary</a:t>
            </a:r>
            <a:r>
              <a:rPr lang="en-US" altLang="zh-CN" sz="3200" baseline="30000" dirty="0"/>
              <a:t> of the dialogue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aseline="30000" dirty="0"/>
              <a:t>Decoder RNN</a:t>
            </a:r>
            <a:r>
              <a:rPr lang="en-US" altLang="zh-CN" sz="3200" dirty="0"/>
              <a:t>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predict</a:t>
            </a:r>
            <a:r>
              <a:rPr lang="en-US" altLang="zh-CN" sz="3200" baseline="30000" dirty="0"/>
              <a:t> the next utterance</a:t>
            </a:r>
            <a:endParaRPr lang="zh-CN" altLang="en-US" sz="3200" dirty="0"/>
          </a:p>
          <a:p>
            <a:pPr marL="457200" indent="-457200">
              <a:buFont typeface="Wingdings" pitchFamily="2" charset="2"/>
              <a:buChar char="ü"/>
            </a:pPr>
            <a:endParaRPr lang="en-US" altLang="zh-CN" sz="3200" baseline="30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14870" y="4199860"/>
            <a:ext cx="8500730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/>
              <a:t>M</a:t>
            </a:r>
            <a:r>
              <a:rPr lang="en-US" altLang="zh-CN" sz="3200" baseline="30000" dirty="0" smtClean="0"/>
              <a:t>ake </a:t>
            </a:r>
            <a:r>
              <a:rPr lang="en-US" altLang="zh-CN" sz="3200" baseline="30000" dirty="0"/>
              <a:t>use of the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GRU</a:t>
            </a:r>
            <a:r>
              <a:rPr lang="en-US" altLang="zh-CN" sz="3200" baseline="30000" dirty="0"/>
              <a:t> hidden </a:t>
            </a:r>
            <a:r>
              <a:rPr lang="en-US" altLang="zh-CN" sz="3200" baseline="30000" dirty="0" smtClean="0"/>
              <a:t>unit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baseline="30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/>
              <a:t>Use the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hyperbolic tangent </a:t>
            </a:r>
            <a:r>
              <a:rPr lang="en-US" altLang="zh-CN" sz="3200" baseline="30000" dirty="0"/>
              <a:t>as activation </a:t>
            </a:r>
            <a:r>
              <a:rPr lang="en-US" altLang="zh-CN" sz="3200" baseline="30000" dirty="0" smtClean="0"/>
              <a:t>function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baseline="30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/>
              <a:t>The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same</a:t>
            </a:r>
            <a:r>
              <a:rPr lang="en-US" altLang="zh-CN" sz="3200" baseline="30000" dirty="0"/>
              <a:t> encoder RNN and decoder RNN parameters are used for every utterance in a dialogue</a:t>
            </a:r>
            <a:endParaRPr lang="zh-CN" altLang="en-US" sz="3200" baseline="300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4161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8194" y="1041989"/>
            <a:ext cx="864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baseline="30000" dirty="0"/>
              <a:t>Bidirectional HRED</a:t>
            </a:r>
            <a:endParaRPr lang="en-US" altLang="zh-CN" sz="3600" b="1" baseline="30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7802" y="1568301"/>
            <a:ext cx="9255642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smtClean="0"/>
              <a:t>HRED’s problem:</a:t>
            </a:r>
          </a:p>
          <a:p>
            <a:r>
              <a:rPr lang="en-US" altLang="zh-CN" sz="3200" baseline="30000" dirty="0" smtClean="0"/>
              <a:t>     For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long utterances</a:t>
            </a:r>
            <a:r>
              <a:rPr lang="en-US" altLang="zh-CN" sz="3200" baseline="30000" dirty="0"/>
              <a:t>, the last state of the encoder RNN may not reflect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important </a:t>
            </a:r>
            <a:r>
              <a:rPr lang="en-US" altLang="zh-CN" sz="3200" baseline="30000" dirty="0" smtClean="0">
                <a:solidFill>
                  <a:srgbClr val="00B0F0"/>
                </a:solidFill>
              </a:rPr>
              <a:t>information </a:t>
            </a:r>
            <a:r>
              <a:rPr lang="en-US" altLang="zh-CN" sz="3200" baseline="30000" dirty="0"/>
              <a:t>seen at the </a:t>
            </a:r>
            <a:r>
              <a:rPr lang="en-US" altLang="zh-CN" sz="3200" baseline="30000" dirty="0">
                <a:solidFill>
                  <a:srgbClr val="00B0F0"/>
                </a:solidFill>
              </a:rPr>
              <a:t>beginning</a:t>
            </a:r>
            <a:r>
              <a:rPr lang="en-US" altLang="zh-CN" sz="3200" baseline="30000" dirty="0"/>
              <a:t> of the utterance</a:t>
            </a:r>
            <a:r>
              <a:rPr lang="en-US" altLang="zh-CN" sz="3200" baseline="30000" dirty="0" smtClean="0"/>
              <a:t>.</a:t>
            </a:r>
          </a:p>
          <a:p>
            <a:endParaRPr lang="en-US" altLang="zh-CN" sz="3200" baseline="30000" dirty="0" smtClean="0"/>
          </a:p>
          <a:p>
            <a:r>
              <a:rPr lang="en-US" altLang="zh-CN" sz="3200" baseline="30000" dirty="0">
                <a:solidFill>
                  <a:srgbClr val="00B0F0"/>
                </a:solidFill>
              </a:rPr>
              <a:t>Bidirectional RNNs </a:t>
            </a:r>
            <a:r>
              <a:rPr lang="en-US" altLang="zh-CN" sz="3200" baseline="30000" dirty="0"/>
              <a:t>run two chains: </a:t>
            </a:r>
            <a:r>
              <a:rPr lang="en-US" altLang="zh-CN" sz="3200" baseline="30000" dirty="0" smtClean="0"/>
              <a:t>forward +</a:t>
            </a:r>
            <a:r>
              <a:rPr lang="en-US" altLang="zh-CN" sz="3200" baseline="30000" dirty="0"/>
              <a:t> </a:t>
            </a:r>
            <a:r>
              <a:rPr lang="en-US" altLang="zh-CN" sz="3200" baseline="30000" dirty="0" smtClean="0"/>
              <a:t>backward</a:t>
            </a:r>
          </a:p>
          <a:p>
            <a:endParaRPr lang="en-US" altLang="zh-CN" sz="3200" baseline="30000" dirty="0" smtClean="0"/>
          </a:p>
          <a:p>
            <a:r>
              <a:rPr lang="en-US" altLang="zh-CN" sz="3200" baseline="30000" dirty="0" smtClean="0"/>
              <a:t>Two ways to </a:t>
            </a:r>
            <a:r>
              <a:rPr lang="en-US" altLang="zh-CN" sz="3200" baseline="30000" dirty="0"/>
              <a:t>obtain a fixed-length </a:t>
            </a:r>
            <a:r>
              <a:rPr lang="en-US" altLang="zh-CN" sz="3200" baseline="30000" dirty="0" smtClean="0"/>
              <a:t>representation </a:t>
            </a:r>
            <a:r>
              <a:rPr lang="en-US" altLang="zh-CN" sz="3200" baseline="30000" dirty="0"/>
              <a:t>for the </a:t>
            </a:r>
            <a:r>
              <a:rPr lang="en-US" altLang="zh-CN" sz="3200" baseline="30000" dirty="0" smtClean="0"/>
              <a:t>utterance:</a:t>
            </a:r>
          </a:p>
          <a:p>
            <a:r>
              <a:rPr lang="en-US" altLang="zh-CN" sz="3200" baseline="30000" dirty="0" smtClean="0"/>
              <a:t>1) taking </a:t>
            </a:r>
            <a:r>
              <a:rPr lang="en-US" altLang="zh-CN" sz="3200" baseline="30000" dirty="0"/>
              <a:t>the concatenation of the last state of each </a:t>
            </a:r>
            <a:r>
              <a:rPr lang="en-US" altLang="zh-CN" sz="3200" baseline="30000" dirty="0" smtClean="0"/>
              <a:t>RNN.</a:t>
            </a:r>
          </a:p>
          <a:p>
            <a:r>
              <a:rPr lang="en-US" altLang="zh-CN" sz="3200" baseline="30000" dirty="0" smtClean="0"/>
              <a:t>2</a:t>
            </a:r>
            <a:r>
              <a:rPr lang="en-US" altLang="zh-CN" sz="3200" baseline="30000" dirty="0"/>
              <a:t>) applying </a:t>
            </a:r>
            <a:r>
              <a:rPr lang="en-US" altLang="zh-CN" sz="3200" baseline="30000" dirty="0" smtClean="0"/>
              <a:t>L2 pooling </a:t>
            </a:r>
            <a:r>
              <a:rPr lang="en-US" altLang="zh-CN" sz="3200" baseline="30000" dirty="0"/>
              <a:t>over the temporal dimension of each chain, and taking the </a:t>
            </a:r>
            <a:r>
              <a:rPr lang="en-US" altLang="zh-CN" sz="3200" baseline="30000" dirty="0" smtClean="0"/>
              <a:t>concatenation </a:t>
            </a:r>
            <a:r>
              <a:rPr lang="en-US" altLang="zh-CN" sz="3200" baseline="30000" dirty="0"/>
              <a:t>of the two pooled </a:t>
            </a:r>
            <a:r>
              <a:rPr lang="en-US" altLang="zh-CN" sz="3200" baseline="30000" dirty="0" smtClean="0"/>
              <a:t>states.</a:t>
            </a:r>
            <a:endParaRPr lang="zh-CN" altLang="en-US" sz="3200" baseline="30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95" y="5628363"/>
            <a:ext cx="32575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4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254" y="1041990"/>
            <a:ext cx="864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baseline="30000" dirty="0" smtClean="0"/>
              <a:t>Hierarchical </a:t>
            </a:r>
            <a:r>
              <a:rPr lang="en-US" altLang="zh-CN" sz="3600" b="1" baseline="30000" dirty="0"/>
              <a:t>Recurrent </a:t>
            </a:r>
            <a:r>
              <a:rPr lang="en-US" altLang="zh-CN" sz="3600" b="1" baseline="30000" dirty="0" smtClean="0"/>
              <a:t>Encoder-Decoder (HRED)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8436" y="1993604"/>
            <a:ext cx="9255642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smtClean="0"/>
              <a:t>Why HRED </a:t>
            </a:r>
            <a:r>
              <a:rPr lang="en-US" altLang="zh-CN" sz="3600" baseline="30000" dirty="0"/>
              <a:t>model </a:t>
            </a:r>
            <a:r>
              <a:rPr lang="en-US" altLang="zh-CN" sz="3600" baseline="30000" dirty="0" smtClean="0"/>
              <a:t>is</a:t>
            </a:r>
            <a:r>
              <a:rPr lang="en-US" altLang="zh-CN" sz="3600" dirty="0" smtClean="0"/>
              <a:t> </a:t>
            </a:r>
            <a:r>
              <a:rPr lang="en-US" altLang="zh-CN" sz="3600" baseline="30000" dirty="0" smtClean="0"/>
              <a:t>superior </a:t>
            </a:r>
            <a:r>
              <a:rPr lang="en-US" altLang="zh-CN" sz="3600" baseline="30000" dirty="0"/>
              <a:t>to the standard RNN </a:t>
            </a:r>
            <a:r>
              <a:rPr lang="en-US" altLang="zh-CN" sz="3600" baseline="30000" dirty="0" smtClean="0"/>
              <a:t>model ?</a:t>
            </a:r>
          </a:p>
          <a:p>
            <a:endParaRPr lang="en-US" altLang="zh-CN" sz="3200" baseline="30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3200" baseline="30000" dirty="0"/>
              <a:t>T</a:t>
            </a:r>
            <a:r>
              <a:rPr lang="en-US" altLang="zh-CN" sz="3200" baseline="30000" dirty="0"/>
              <a:t>he </a:t>
            </a:r>
            <a:r>
              <a:rPr lang="en-US" altLang="zh-CN" sz="3200" baseline="30000" dirty="0"/>
              <a:t>context RNN allows the model to represent a form of common ground between </a:t>
            </a:r>
            <a:r>
              <a:rPr lang="en-US" altLang="zh-CN" sz="3200" baseline="30000" dirty="0"/>
              <a:t>speakers.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3200" baseline="30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3200" baseline="30000" dirty="0"/>
              <a:t>T</a:t>
            </a:r>
            <a:r>
              <a:rPr lang="en-US" altLang="zh-CN" sz="3200" baseline="30000" dirty="0"/>
              <a:t>he </a:t>
            </a:r>
            <a:r>
              <a:rPr lang="en-US" altLang="zh-CN" sz="3200" baseline="30000" dirty="0"/>
              <a:t>number of </a:t>
            </a:r>
            <a:r>
              <a:rPr lang="en-US" altLang="zh-CN" sz="3200" baseline="30000" dirty="0"/>
              <a:t>computational </a:t>
            </a:r>
            <a:r>
              <a:rPr lang="en-US" altLang="zh-CN" sz="3200" baseline="30000" dirty="0"/>
              <a:t>steps between utterances is </a:t>
            </a:r>
            <a:r>
              <a:rPr lang="en-US" altLang="zh-CN" sz="3200" baseline="30000" dirty="0"/>
              <a:t>reduced, makes </a:t>
            </a:r>
            <a:r>
              <a:rPr lang="en-US" altLang="zh-CN" sz="3200" baseline="30000" dirty="0"/>
              <a:t>the objective function more stable w.r.t. the model </a:t>
            </a:r>
            <a:r>
              <a:rPr lang="en-US" altLang="zh-CN" sz="3200" baseline="30000" dirty="0"/>
              <a:t>parameters.</a:t>
            </a:r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8337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0724" y="1041990"/>
            <a:ext cx="10058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baseline="30000" dirty="0"/>
              <a:t>Bootstrapping from Word </a:t>
            </a:r>
            <a:r>
              <a:rPr lang="en-US" altLang="zh-CN" sz="3600" b="1" baseline="30000" dirty="0" err="1"/>
              <a:t>Embeddings</a:t>
            </a:r>
            <a:r>
              <a:rPr lang="en-US" altLang="zh-CN" sz="3600" b="1" baseline="30000" dirty="0"/>
              <a:t> </a:t>
            </a:r>
            <a:endParaRPr lang="en-US" altLang="zh-CN" sz="3600" b="1" baseline="30000" dirty="0" smtClean="0"/>
          </a:p>
          <a:p>
            <a:r>
              <a:rPr lang="en-US" altLang="zh-CN" sz="3600" b="1" baseline="30000" dirty="0"/>
              <a:t> </a:t>
            </a:r>
            <a:r>
              <a:rPr lang="en-US" altLang="zh-CN" sz="3600" b="1" baseline="30000" dirty="0" smtClean="0"/>
              <a:t>                and </a:t>
            </a:r>
            <a:r>
              <a:rPr lang="en-US" altLang="zh-CN" sz="3600" b="1" baseline="30000" dirty="0"/>
              <a:t>Subtitles </a:t>
            </a:r>
            <a:r>
              <a:rPr lang="en-US" altLang="zh-CN" sz="3600" b="1" baseline="30000" dirty="0" smtClean="0"/>
              <a:t>Q-A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2104" y="2525232"/>
            <a:ext cx="9255642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3600" baseline="30000" dirty="0"/>
              <a:t>L</a:t>
            </a:r>
            <a:r>
              <a:rPr lang="en-US" altLang="zh-CN" sz="3600" baseline="30000" dirty="0" smtClean="0"/>
              <a:t>earning </a:t>
            </a:r>
            <a:r>
              <a:rPr lang="en-US" altLang="zh-CN" sz="3600" baseline="30000" dirty="0"/>
              <a:t>word </a:t>
            </a:r>
            <a:r>
              <a:rPr lang="en-US" altLang="zh-CN" sz="3600" baseline="30000" dirty="0" err="1"/>
              <a:t>embeddings</a:t>
            </a:r>
            <a:r>
              <a:rPr lang="en-US" altLang="zh-CN" sz="3600" baseline="30000" dirty="0"/>
              <a:t> from larger </a:t>
            </a:r>
            <a:r>
              <a:rPr lang="en-US" altLang="zh-CN" sz="3600" baseline="30000" dirty="0" smtClean="0"/>
              <a:t>corpora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3600" baseline="30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3600" baseline="30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600" baseline="30000" dirty="0"/>
              <a:t>To learn a good initialization point for all model parameters, further </a:t>
            </a:r>
            <a:r>
              <a:rPr lang="en-US" altLang="zh-CN" sz="3600" baseline="30000" dirty="0" err="1"/>
              <a:t>pretrain</a:t>
            </a:r>
            <a:r>
              <a:rPr lang="en-US" altLang="zh-CN" sz="3600" baseline="30000" dirty="0"/>
              <a:t> the model on a large non-dialogue corpus.</a:t>
            </a:r>
            <a:endParaRPr lang="zh-CN" altLang="en-US" sz="3600" baseline="30000" dirty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32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3463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1" cy="125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06492" y="2180848"/>
            <a:ext cx="3379909" cy="828000"/>
            <a:chOff x="3909356" y="1685526"/>
            <a:chExt cx="3379909" cy="828000"/>
          </a:xfrm>
        </p:grpSpPr>
        <p:sp>
          <p:nvSpPr>
            <p:cNvPr id="20" name="文本框 19"/>
            <p:cNvSpPr txBox="1"/>
            <p:nvPr/>
          </p:nvSpPr>
          <p:spPr>
            <a:xfrm>
              <a:off x="4894407" y="182953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390579" y="2161378"/>
            <a:ext cx="3480550" cy="828000"/>
            <a:chOff x="8098970" y="1685526"/>
            <a:chExt cx="3480550" cy="828000"/>
          </a:xfrm>
        </p:grpSpPr>
        <p:sp>
          <p:nvSpPr>
            <p:cNvPr id="15" name="文本框 14"/>
            <p:cNvSpPr txBox="1"/>
            <p:nvPr/>
          </p:nvSpPr>
          <p:spPr>
            <a:xfrm>
              <a:off x="9184662" y="184747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106492" y="4089516"/>
            <a:ext cx="3434257" cy="828000"/>
            <a:chOff x="3873413" y="3203903"/>
            <a:chExt cx="3434257" cy="828000"/>
          </a:xfrm>
        </p:grpSpPr>
        <p:sp>
          <p:nvSpPr>
            <p:cNvPr id="56" name="文本框 55"/>
            <p:cNvSpPr txBox="1"/>
            <p:nvPr/>
          </p:nvSpPr>
          <p:spPr>
            <a:xfrm>
              <a:off x="4912812" y="338034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6447787" y="4043349"/>
            <a:ext cx="3512448" cy="828000"/>
            <a:chOff x="8098970" y="3203903"/>
            <a:chExt cx="3512448" cy="828000"/>
          </a:xfrm>
        </p:grpSpPr>
        <p:sp>
          <p:nvSpPr>
            <p:cNvPr id="61" name="文本框 60"/>
            <p:cNvSpPr txBox="1"/>
            <p:nvPr/>
          </p:nvSpPr>
          <p:spPr>
            <a:xfrm>
              <a:off x="9216560" y="342650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17895" y="125326"/>
            <a:ext cx="4768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Outline</a:t>
            </a:r>
            <a:endParaRPr lang="zh-CN" altLang="en-US" sz="6000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9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Dataset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472609"/>
            <a:ext cx="9255642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3600" baseline="30000" dirty="0"/>
              <a:t>The </a:t>
            </a:r>
            <a:r>
              <a:rPr lang="en-US" altLang="zh-CN" sz="3600" baseline="30000" dirty="0" err="1"/>
              <a:t>MovieTriples</a:t>
            </a:r>
            <a:r>
              <a:rPr lang="en-US" altLang="zh-CN" sz="3600" baseline="30000" dirty="0"/>
              <a:t> dataset</a:t>
            </a:r>
            <a:endParaRPr lang="en-US" altLang="zh-CN" sz="3600" baseline="30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3600" baseline="30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baseline="30000" dirty="0"/>
              <a:t>U</a:t>
            </a:r>
            <a:r>
              <a:rPr lang="en-US" altLang="zh-CN" sz="3200" baseline="30000" dirty="0" smtClean="0"/>
              <a:t>sed </a:t>
            </a:r>
            <a:r>
              <a:rPr lang="en-US" altLang="zh-CN" sz="3200" baseline="30000" dirty="0"/>
              <a:t>the Python-based natural language toolkit </a:t>
            </a:r>
            <a:r>
              <a:rPr lang="en-US" altLang="zh-CN" sz="3200" baseline="30000" dirty="0" smtClean="0"/>
              <a:t>NLTK to </a:t>
            </a:r>
            <a:r>
              <a:rPr lang="en-US" altLang="zh-CN" sz="3200" baseline="30000" dirty="0"/>
              <a:t>perform tokenization and named-entity </a:t>
            </a:r>
            <a:r>
              <a:rPr lang="en-US" altLang="zh-CN" sz="3200" baseline="30000" dirty="0" smtClean="0"/>
              <a:t>recognition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3200" baseline="30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s-ES" altLang="zh-CN" sz="3200" baseline="30000" dirty="0"/>
              <a:t>generated “triples” {U</a:t>
            </a:r>
            <a:r>
              <a:rPr lang="es-ES" altLang="zh-CN" sz="3200" baseline="-25000" dirty="0"/>
              <a:t>1</a:t>
            </a:r>
            <a:r>
              <a:rPr lang="es-ES" altLang="zh-CN" sz="3200" baseline="30000" dirty="0"/>
              <a:t>, U</a:t>
            </a:r>
            <a:r>
              <a:rPr lang="es-ES" altLang="zh-CN" sz="3200" baseline="-25000" dirty="0"/>
              <a:t>2</a:t>
            </a:r>
            <a:r>
              <a:rPr lang="es-ES" altLang="zh-CN" sz="3200" baseline="30000" dirty="0"/>
              <a:t>, U</a:t>
            </a:r>
            <a:r>
              <a:rPr lang="es-ES" altLang="zh-CN" sz="3200" baseline="-25000" dirty="0"/>
              <a:t>3</a:t>
            </a:r>
            <a:r>
              <a:rPr lang="es-ES" altLang="zh-CN" sz="3200" baseline="30000" dirty="0" smtClean="0"/>
              <a:t>}</a:t>
            </a:r>
          </a:p>
          <a:p>
            <a:pPr marL="457200" indent="-457200">
              <a:buFont typeface="Wingdings" pitchFamily="2" charset="2"/>
              <a:buChar char="Ø"/>
            </a:pPr>
            <a:endParaRPr lang="es-ES" altLang="zh-CN" sz="3200" baseline="30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baseline="30000" dirty="0"/>
              <a:t>a </a:t>
            </a:r>
            <a:r>
              <a:rPr lang="en-US" altLang="zh-CN" sz="3200" baseline="30000" dirty="0" smtClean="0"/>
              <a:t>special </a:t>
            </a:r>
            <a:r>
              <a:rPr lang="en-US" altLang="zh-CN" sz="3200" baseline="30000" dirty="0"/>
              <a:t>end-of-utterance </a:t>
            </a:r>
            <a:r>
              <a:rPr lang="en-US" altLang="zh-CN" sz="3200" baseline="30000" dirty="0" smtClean="0"/>
              <a:t>token,</a:t>
            </a:r>
            <a:r>
              <a:rPr lang="en-US" altLang="zh-CN" sz="3200" dirty="0" smtClean="0"/>
              <a:t> </a:t>
            </a:r>
            <a:r>
              <a:rPr lang="en-US" altLang="zh-CN" sz="3200" baseline="30000" dirty="0" smtClean="0"/>
              <a:t>a </a:t>
            </a:r>
            <a:r>
              <a:rPr lang="en-US" altLang="zh-CN" sz="3200" baseline="30000" dirty="0"/>
              <a:t>continued-utterance </a:t>
            </a:r>
            <a:r>
              <a:rPr lang="en-US" altLang="zh-CN" sz="3200" baseline="30000" dirty="0" smtClean="0"/>
              <a:t>token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3200" baseline="30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baseline="30000" dirty="0"/>
              <a:t>first split the movies into training, validation and test set, and then construct the triples.</a:t>
            </a:r>
            <a:endParaRPr lang="en-US" altLang="zh-CN" sz="32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5679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1" cy="125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06492" y="2180848"/>
            <a:ext cx="3379909" cy="828000"/>
            <a:chOff x="3909356" y="1685526"/>
            <a:chExt cx="3379909" cy="828000"/>
          </a:xfrm>
        </p:grpSpPr>
        <p:sp>
          <p:nvSpPr>
            <p:cNvPr id="20" name="文本框 19"/>
            <p:cNvSpPr txBox="1"/>
            <p:nvPr/>
          </p:nvSpPr>
          <p:spPr>
            <a:xfrm>
              <a:off x="4894407" y="182953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390579" y="2161378"/>
            <a:ext cx="3480550" cy="828000"/>
            <a:chOff x="8098970" y="1685526"/>
            <a:chExt cx="3480550" cy="828000"/>
          </a:xfrm>
        </p:grpSpPr>
        <p:sp>
          <p:nvSpPr>
            <p:cNvPr id="15" name="文本框 14"/>
            <p:cNvSpPr txBox="1"/>
            <p:nvPr/>
          </p:nvSpPr>
          <p:spPr>
            <a:xfrm>
              <a:off x="9184662" y="184747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106492" y="4089516"/>
            <a:ext cx="3434257" cy="828000"/>
            <a:chOff x="3873413" y="3203903"/>
            <a:chExt cx="3434257" cy="828000"/>
          </a:xfrm>
        </p:grpSpPr>
        <p:sp>
          <p:nvSpPr>
            <p:cNvPr id="56" name="文本框 55"/>
            <p:cNvSpPr txBox="1"/>
            <p:nvPr/>
          </p:nvSpPr>
          <p:spPr>
            <a:xfrm>
              <a:off x="4912812" y="338034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6447787" y="4043349"/>
            <a:ext cx="3512448" cy="828000"/>
            <a:chOff x="8098970" y="3203903"/>
            <a:chExt cx="3512448" cy="828000"/>
          </a:xfrm>
        </p:grpSpPr>
        <p:sp>
          <p:nvSpPr>
            <p:cNvPr id="61" name="文本框 60"/>
            <p:cNvSpPr txBox="1"/>
            <p:nvPr/>
          </p:nvSpPr>
          <p:spPr>
            <a:xfrm>
              <a:off x="9216560" y="342650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17895" y="125326"/>
            <a:ext cx="4768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Outline</a:t>
            </a:r>
            <a:endParaRPr lang="zh-CN" altLang="en-US" sz="6000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5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1" cy="125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06492" y="2180848"/>
            <a:ext cx="3379909" cy="828000"/>
            <a:chOff x="3909356" y="1685526"/>
            <a:chExt cx="3379909" cy="828000"/>
          </a:xfrm>
        </p:grpSpPr>
        <p:sp>
          <p:nvSpPr>
            <p:cNvPr id="20" name="文本框 19"/>
            <p:cNvSpPr txBox="1"/>
            <p:nvPr/>
          </p:nvSpPr>
          <p:spPr>
            <a:xfrm>
              <a:off x="4894407" y="182953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390579" y="2161378"/>
            <a:ext cx="3480550" cy="828000"/>
            <a:chOff x="8098970" y="1685526"/>
            <a:chExt cx="3480550" cy="828000"/>
          </a:xfrm>
        </p:grpSpPr>
        <p:sp>
          <p:nvSpPr>
            <p:cNvPr id="15" name="文本框 14"/>
            <p:cNvSpPr txBox="1"/>
            <p:nvPr/>
          </p:nvSpPr>
          <p:spPr>
            <a:xfrm>
              <a:off x="9184662" y="184747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106492" y="4089516"/>
            <a:ext cx="3434257" cy="828000"/>
            <a:chOff x="3873413" y="3203903"/>
            <a:chExt cx="3434257" cy="828000"/>
          </a:xfrm>
        </p:grpSpPr>
        <p:sp>
          <p:nvSpPr>
            <p:cNvPr id="56" name="文本框 55"/>
            <p:cNvSpPr txBox="1"/>
            <p:nvPr/>
          </p:nvSpPr>
          <p:spPr>
            <a:xfrm>
              <a:off x="4912812" y="338034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6447787" y="4043349"/>
            <a:ext cx="3512448" cy="828000"/>
            <a:chOff x="8098970" y="3203903"/>
            <a:chExt cx="3512448" cy="828000"/>
          </a:xfrm>
        </p:grpSpPr>
        <p:sp>
          <p:nvSpPr>
            <p:cNvPr id="61" name="文本框 60"/>
            <p:cNvSpPr txBox="1"/>
            <p:nvPr/>
          </p:nvSpPr>
          <p:spPr>
            <a:xfrm>
              <a:off x="9216560" y="342650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17895" y="125326"/>
            <a:ext cx="4768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Outline</a:t>
            </a:r>
            <a:endParaRPr lang="zh-CN" altLang="en-US" sz="6000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53A3"/>
                </a:solidFill>
                <a:latin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5281" y="1158948"/>
            <a:ext cx="9255642" cy="497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aseline="30000" dirty="0"/>
              <a:t>Evaluation </a:t>
            </a:r>
            <a:r>
              <a:rPr lang="en-US" altLang="zh-CN" sz="4400" baseline="30000" dirty="0" smtClean="0"/>
              <a:t>Metrics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3600" baseline="30000" dirty="0"/>
              <a:t>probabilistic language models word </a:t>
            </a:r>
            <a:r>
              <a:rPr lang="en-US" altLang="zh-CN" sz="3600" baseline="30000" dirty="0" smtClean="0"/>
              <a:t>perplexity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altLang="zh-CN" sz="3600" baseline="30000" dirty="0" smtClean="0"/>
          </a:p>
          <a:p>
            <a:r>
              <a:rPr lang="en-US" altLang="zh-CN" sz="3600" baseline="30000" dirty="0"/>
              <a:t> </a:t>
            </a:r>
            <a:r>
              <a:rPr lang="en-US" altLang="zh-CN" sz="3600" baseline="30000" dirty="0" smtClean="0"/>
              <a:t>     </a:t>
            </a:r>
            <a:r>
              <a:rPr lang="en-US" altLang="zh-CN" sz="3600" baseline="30000" dirty="0"/>
              <a:t>word </a:t>
            </a:r>
            <a:r>
              <a:rPr lang="en-US" altLang="zh-CN" sz="3600" baseline="30000" dirty="0" smtClean="0"/>
              <a:t>perplexity</a:t>
            </a:r>
          </a:p>
          <a:p>
            <a:endParaRPr lang="en-US" altLang="zh-CN" sz="3600" baseline="30000" dirty="0"/>
          </a:p>
          <a:p>
            <a:r>
              <a:rPr lang="en-US" altLang="zh-CN" sz="3600" baseline="30000" dirty="0" smtClean="0"/>
              <a:t>      Measures </a:t>
            </a:r>
            <a:r>
              <a:rPr lang="en-US" altLang="zh-CN" sz="3600" baseline="30000" dirty="0"/>
              <a:t>the model’s ability to account for </a:t>
            </a:r>
            <a:r>
              <a:rPr lang="en-US" altLang="zh-CN" sz="3600" baseline="30000" dirty="0" smtClean="0"/>
              <a:t>the</a:t>
            </a:r>
          </a:p>
          <a:p>
            <a:r>
              <a:rPr lang="en-US" altLang="zh-CN" sz="3600" baseline="30000" dirty="0"/>
              <a:t> syntactic structure of the </a:t>
            </a:r>
            <a:r>
              <a:rPr lang="en-US" altLang="zh-CN" sz="3600" baseline="30000" dirty="0" smtClean="0"/>
              <a:t>dialogue.</a:t>
            </a:r>
            <a:endParaRPr lang="en-US" altLang="zh-CN" sz="3600" baseline="30000" dirty="0"/>
          </a:p>
          <a:p>
            <a:r>
              <a:rPr lang="en-US" altLang="zh-CN" sz="3600" baseline="30000" dirty="0" smtClean="0"/>
              <a:t>      Lower </a:t>
            </a:r>
            <a:r>
              <a:rPr lang="en-US" altLang="zh-CN" sz="3600" baseline="30000" dirty="0"/>
              <a:t>perplexity is indicative of a better model</a:t>
            </a:r>
            <a:r>
              <a:rPr lang="en-US" altLang="zh-CN" sz="3600" baseline="30000" dirty="0" smtClean="0"/>
              <a:t>.</a:t>
            </a:r>
          </a:p>
          <a:p>
            <a:endParaRPr lang="en-US" altLang="zh-CN" sz="3600" baseline="300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3600" baseline="30000" dirty="0"/>
              <a:t>word classification </a:t>
            </a:r>
            <a:r>
              <a:rPr lang="en-US" altLang="zh-CN" sz="3600" baseline="30000" dirty="0" smtClean="0"/>
              <a:t>error / </a:t>
            </a:r>
            <a:r>
              <a:rPr lang="en-US" altLang="zh-CN" sz="3600" baseline="30000" dirty="0"/>
              <a:t>word error-rate</a:t>
            </a:r>
            <a:endParaRPr lang="en-US" altLang="zh-CN" sz="3600" baseline="30000" dirty="0" smtClean="0"/>
          </a:p>
          <a:p>
            <a:r>
              <a:rPr lang="en-US" altLang="zh-CN" sz="3600" baseline="30000" dirty="0" smtClean="0"/>
              <a:t>      The </a:t>
            </a:r>
            <a:r>
              <a:rPr lang="en-US" altLang="zh-CN" sz="3600" baseline="30000" dirty="0"/>
              <a:t>number of words in the dataset the model has predicted incorrectly divided by the total number of words in the </a:t>
            </a:r>
            <a:r>
              <a:rPr lang="en-US" altLang="zh-CN" sz="3600" baseline="30000" dirty="0" smtClean="0"/>
              <a:t>dataset.</a:t>
            </a:r>
            <a:endParaRPr lang="en-US" altLang="zh-CN" sz="3600" baseline="30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99" y="1984815"/>
            <a:ext cx="4762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8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53A3"/>
                </a:solidFill>
                <a:latin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5281" y="1158948"/>
            <a:ext cx="10730910" cy="48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aseline="30000" dirty="0" smtClean="0"/>
              <a:t>Training Procedure</a:t>
            </a:r>
          </a:p>
          <a:p>
            <a:endParaRPr lang="en-US" altLang="zh-CN" sz="4400" baseline="300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3600" baseline="30000" dirty="0"/>
              <a:t>O</a:t>
            </a:r>
            <a:r>
              <a:rPr lang="en-US" altLang="zh-CN" sz="3600" baseline="30000" dirty="0" smtClean="0"/>
              <a:t>ptimized </a:t>
            </a:r>
            <a:r>
              <a:rPr lang="en-US" altLang="zh-CN" sz="3600" baseline="30000" dirty="0"/>
              <a:t>the log- likelihood of the triples using </a:t>
            </a:r>
            <a:r>
              <a:rPr lang="en-US" altLang="zh-CN" sz="3600" baseline="30000" dirty="0" smtClean="0"/>
              <a:t>Adam </a:t>
            </a:r>
            <a:r>
              <a:rPr lang="en-US" altLang="zh-CN" sz="3600" baseline="30000" dirty="0"/>
              <a:t>optimizer</a:t>
            </a:r>
            <a:endParaRPr lang="en-US" altLang="zh-CN" sz="3600" baseline="30000" dirty="0" smtClean="0"/>
          </a:p>
          <a:p>
            <a:endParaRPr lang="en-US" altLang="zh-CN" sz="3600" baseline="300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3600" baseline="30000" dirty="0"/>
              <a:t>The best </a:t>
            </a:r>
            <a:r>
              <a:rPr lang="en-US" altLang="zh-CN" sz="3600" baseline="30000" dirty="0" err="1"/>
              <a:t>hyperparameters</a:t>
            </a:r>
            <a:r>
              <a:rPr lang="en-US" altLang="zh-CN" sz="3600" baseline="30000" dirty="0"/>
              <a:t> of the models were chosen by early stopping with patience on the validation set </a:t>
            </a:r>
            <a:r>
              <a:rPr lang="en-US" altLang="zh-CN" sz="3600" baseline="30000" dirty="0"/>
              <a:t>perplexity</a:t>
            </a:r>
            <a:r>
              <a:rPr lang="en-US" altLang="zh-CN" sz="3600" baseline="30000" dirty="0" smtClean="0"/>
              <a:t>.</a:t>
            </a:r>
          </a:p>
          <a:p>
            <a:r>
              <a:rPr lang="en-US" altLang="zh-CN" sz="3600" baseline="30000" dirty="0" smtClean="0"/>
              <a:t> </a:t>
            </a:r>
            <a:endParaRPr lang="en-US" altLang="zh-CN" sz="3600" baseline="30000" dirty="0"/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3600" baseline="30000" dirty="0"/>
              <a:t>I</a:t>
            </a:r>
            <a:r>
              <a:rPr lang="en-US" altLang="zh-CN" sz="3600" baseline="30000" dirty="0" smtClean="0"/>
              <a:t>nitialized </a:t>
            </a:r>
            <a:r>
              <a:rPr lang="en-US" altLang="zh-CN" sz="3600" baseline="30000" dirty="0"/>
              <a:t>the recurrent </a:t>
            </a:r>
            <a:r>
              <a:rPr lang="en-US" altLang="zh-CN" sz="3600" baseline="30000" dirty="0" smtClean="0"/>
              <a:t>parameter </a:t>
            </a:r>
            <a:r>
              <a:rPr lang="en-US" altLang="zh-CN" sz="3600" baseline="30000" dirty="0"/>
              <a:t>matrices as orthogonal matrices, and all other </a:t>
            </a:r>
            <a:r>
              <a:rPr lang="en-US" altLang="zh-CN" sz="3600" baseline="30000" dirty="0" smtClean="0"/>
              <a:t>parameters </a:t>
            </a:r>
            <a:r>
              <a:rPr lang="en-US" altLang="zh-CN" sz="3600" baseline="30000" dirty="0"/>
              <a:t>from a Gaussian random distribution with mean zero and standard deviation </a:t>
            </a:r>
            <a:r>
              <a:rPr lang="en-US" altLang="zh-CN" sz="3600" baseline="30000" dirty="0" smtClean="0"/>
              <a:t>0.01.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3600" baseline="30000" dirty="0" smtClean="0"/>
              <a:t>Special </a:t>
            </a:r>
            <a:r>
              <a:rPr lang="en-US" altLang="zh-CN" sz="3600" baseline="30000" dirty="0"/>
              <a:t>dialogue </a:t>
            </a:r>
            <a:r>
              <a:rPr lang="en-US" altLang="zh-CN" sz="3600" baseline="30000" dirty="0" smtClean="0"/>
              <a:t>tokens</a:t>
            </a:r>
            <a:r>
              <a:rPr lang="en-US" altLang="zh-CN" sz="3600" dirty="0" smtClean="0"/>
              <a:t> </a:t>
            </a:r>
            <a:r>
              <a:rPr lang="en-US" altLang="zh-CN" sz="3600" baseline="30000" dirty="0" smtClean="0"/>
              <a:t>were </a:t>
            </a:r>
            <a:r>
              <a:rPr lang="en-US" altLang="zh-CN" sz="3600" baseline="30000" dirty="0"/>
              <a:t>initialized from a Gaussian random distribution</a:t>
            </a:r>
            <a:endParaRPr lang="en-US" altLang="zh-CN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29428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53A3"/>
                </a:solidFill>
                <a:latin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4" y="891252"/>
            <a:ext cx="8277557" cy="259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4" y="4389807"/>
            <a:ext cx="8626894" cy="181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6390" y="3710763"/>
            <a:ext cx="7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/>
              <a:t>the use of beam-search for RNNs </a:t>
            </a:r>
            <a:r>
              <a:rPr lang="en-US" altLang="zh-CN" baseline="30000" dirty="0" smtClean="0"/>
              <a:t>to </a:t>
            </a:r>
            <a:r>
              <a:rPr lang="en-US" altLang="zh-CN" baseline="30000" dirty="0"/>
              <a:t>approximate the most </a:t>
            </a:r>
            <a:r>
              <a:rPr lang="en-US" altLang="zh-CN" baseline="30000" dirty="0" smtClean="0"/>
              <a:t>probable </a:t>
            </a:r>
            <a:r>
              <a:rPr lang="en-US" altLang="zh-CN" baseline="30000" dirty="0"/>
              <a:t>(MAP) last utterance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 Introduction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617" y="1197082"/>
            <a:ext cx="1041990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最     </a:t>
            </a:r>
            <a:r>
              <a:rPr lang="en-US" altLang="zh-CN" sz="4400" baseline="30000" dirty="0" smtClean="0"/>
              <a:t>Dialogue systems classification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作</a:t>
            </a:r>
            <a:endParaRPr lang="en-US" altLang="zh-CN" sz="3600" baseline="30000" dirty="0" smtClean="0"/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aseline="30000" dirty="0"/>
              <a:t>goal-driven </a:t>
            </a:r>
            <a:r>
              <a:rPr lang="en-US" altLang="zh-CN" sz="3600" baseline="30000" dirty="0" smtClean="0"/>
              <a:t>systems</a:t>
            </a:r>
          </a:p>
          <a:p>
            <a:pPr lvl="3">
              <a:lnSpc>
                <a:spcPct val="150000"/>
              </a:lnSpc>
            </a:pPr>
            <a:r>
              <a:rPr lang="en-US" altLang="zh-CN" sz="3200" baseline="30000" dirty="0" smtClean="0"/>
              <a:t>     hand-crafted </a:t>
            </a:r>
            <a:r>
              <a:rPr lang="en-US" altLang="zh-CN" sz="3200" baseline="30000" dirty="0"/>
              <a:t>features </a:t>
            </a:r>
            <a:r>
              <a:rPr lang="en-US" altLang="zh-CN" sz="3200" baseline="30000" dirty="0" smtClean="0"/>
              <a:t>and </a:t>
            </a:r>
            <a:r>
              <a:rPr lang="en-US" altLang="zh-CN" sz="3200" baseline="30000" dirty="0"/>
              <a:t>action space </a:t>
            </a:r>
            <a:r>
              <a:rPr lang="en-US" altLang="zh-CN" sz="3200" baseline="30000" dirty="0" smtClean="0"/>
              <a:t>representations </a:t>
            </a:r>
          </a:p>
          <a:p>
            <a:pPr lvl="3">
              <a:lnSpc>
                <a:spcPct val="150000"/>
              </a:lnSpc>
            </a:pPr>
            <a:r>
              <a:rPr lang="en-US" altLang="zh-CN" sz="3200" baseline="30000" dirty="0" smtClean="0"/>
              <a:t>a </a:t>
            </a:r>
            <a:r>
              <a:rPr lang="en-US" altLang="zh-CN" sz="3200" baseline="30000" dirty="0"/>
              <a:t>large annotated task-specific corpus or a horde of human </a:t>
            </a:r>
            <a:r>
              <a:rPr lang="en-US" altLang="zh-CN" sz="3200" baseline="30000" dirty="0" smtClean="0"/>
              <a:t>expensive </a:t>
            </a:r>
            <a:r>
              <a:rPr lang="en-US" altLang="zh-CN" sz="3200" baseline="30000" dirty="0"/>
              <a:t>and time-consuming </a:t>
            </a:r>
            <a:r>
              <a:rPr lang="en-US" altLang="zh-CN" sz="3200" baseline="30000" dirty="0" smtClean="0"/>
              <a:t>limited usage </a:t>
            </a:r>
            <a:r>
              <a:rPr lang="en-US" altLang="zh-CN" sz="3200" baseline="30000" dirty="0"/>
              <a:t>to a narrow </a:t>
            </a:r>
            <a:r>
              <a:rPr lang="en-US" altLang="zh-CN" sz="3200" baseline="30000" dirty="0" smtClean="0"/>
              <a:t>domain.</a:t>
            </a:r>
          </a:p>
          <a:p>
            <a:pPr lvl="3">
              <a:lnSpc>
                <a:spcPct val="150000"/>
              </a:lnSpc>
            </a:pPr>
            <a:r>
              <a:rPr lang="en-US" altLang="zh-CN" sz="3200" baseline="30000" dirty="0" err="1" smtClean="0"/>
              <a:t>e.g</a:t>
            </a:r>
            <a:r>
              <a:rPr lang="en-US" altLang="zh-CN" sz="3200" dirty="0" smtClean="0"/>
              <a:t> </a:t>
            </a:r>
            <a:r>
              <a:rPr lang="en-US" altLang="zh-CN" sz="3200" baseline="30000" dirty="0" smtClean="0"/>
              <a:t>partially </a:t>
            </a:r>
            <a:r>
              <a:rPr lang="en-US" altLang="zh-CN" sz="3200" baseline="30000" dirty="0"/>
              <a:t>observable Markov decision process (POMDP)</a:t>
            </a:r>
            <a:endParaRPr lang="en-US" altLang="zh-CN" sz="3200" baseline="30000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有些</a:t>
            </a:r>
            <a:r>
              <a:rPr lang="zh-CN" altLang="en-US" sz="2400" b="1" dirty="0">
                <a:solidFill>
                  <a:schemeClr val="bg1"/>
                </a:solidFill>
              </a:rPr>
              <a:t>懈怠，事情比较多比较杂，搅在一起让人丧失了动力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 Introduction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5812" y="1197082"/>
            <a:ext cx="10419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最     </a:t>
            </a:r>
            <a:r>
              <a:rPr lang="en-US" altLang="zh-CN" sz="4400" baseline="30000" dirty="0" smtClean="0"/>
              <a:t>Dialogue systems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4400" baseline="30000" dirty="0" smtClean="0">
                <a:solidFill>
                  <a:prstClr val="black"/>
                </a:solidFill>
              </a:rPr>
              <a:t>classification</a:t>
            </a:r>
            <a:endParaRPr lang="en-US" altLang="zh-CN" sz="3600" baseline="30000" dirty="0" smtClean="0"/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aseline="30000" dirty="0">
                <a:solidFill>
                  <a:srgbClr val="FF0000"/>
                </a:solidFill>
              </a:rPr>
              <a:t>non-goal- driven </a:t>
            </a:r>
            <a:r>
              <a:rPr lang="en-US" altLang="zh-CN" sz="3600" baseline="30000" dirty="0" smtClean="0">
                <a:solidFill>
                  <a:srgbClr val="FF0000"/>
                </a:solidFill>
              </a:rPr>
              <a:t>systems</a:t>
            </a:r>
          </a:p>
          <a:p>
            <a:pPr lvl="3">
              <a:lnSpc>
                <a:spcPct val="150000"/>
              </a:lnSpc>
            </a:pPr>
            <a:r>
              <a:rPr lang="en-US" altLang="zh-CN" sz="3200" dirty="0" smtClean="0"/>
              <a:t>     </a:t>
            </a:r>
            <a:r>
              <a:rPr lang="en-US" altLang="zh-CN" sz="3200" baseline="30000" dirty="0" smtClean="0"/>
              <a:t>may </a:t>
            </a:r>
            <a:r>
              <a:rPr lang="en-US" altLang="zh-CN" sz="3200" baseline="30000" dirty="0"/>
              <a:t>be deployed directly for tasks which do not naturally exhibit a directly </a:t>
            </a:r>
            <a:r>
              <a:rPr lang="en-US" altLang="zh-CN" sz="3200" baseline="30000" dirty="0" smtClean="0"/>
              <a:t>measurable </a:t>
            </a:r>
            <a:r>
              <a:rPr lang="en-US" altLang="zh-CN" sz="3200" baseline="30000" dirty="0"/>
              <a:t>goal </a:t>
            </a:r>
            <a:r>
              <a:rPr lang="en-US" altLang="zh-CN" sz="3200" baseline="30000" dirty="0" smtClean="0"/>
              <a:t>or </a:t>
            </a:r>
            <a:r>
              <a:rPr lang="en-US" altLang="zh-CN" sz="3200" baseline="30000" dirty="0"/>
              <a:t>simply for </a:t>
            </a:r>
            <a:r>
              <a:rPr lang="en-US" altLang="zh-CN" sz="3200" baseline="30000" dirty="0" smtClean="0"/>
              <a:t>entertainment</a:t>
            </a:r>
            <a:r>
              <a:rPr lang="en-US" altLang="zh-CN" sz="3200" baseline="30000" dirty="0"/>
              <a:t>. </a:t>
            </a:r>
            <a:endParaRPr lang="en-US" altLang="zh-CN" sz="3200" baseline="30000" dirty="0" smtClean="0"/>
          </a:p>
          <a:p>
            <a:pPr lvl="3">
              <a:lnSpc>
                <a:spcPct val="150000"/>
              </a:lnSpc>
            </a:pPr>
            <a:r>
              <a:rPr lang="en-US" altLang="zh-CN" sz="3200" baseline="30000" dirty="0"/>
              <a:t> </a:t>
            </a:r>
            <a:r>
              <a:rPr lang="en-US" altLang="zh-CN" sz="3200" baseline="30000" dirty="0" smtClean="0"/>
              <a:t>      </a:t>
            </a:r>
            <a:r>
              <a:rPr lang="en-US" altLang="zh-CN" sz="3200" baseline="30000" dirty="0"/>
              <a:t>can be used to train a user simulator, which can then train the POMDP </a:t>
            </a:r>
            <a:r>
              <a:rPr lang="en-US" altLang="zh-CN" sz="3200" baseline="30000" dirty="0" smtClean="0"/>
              <a:t>models.</a:t>
            </a:r>
          </a:p>
          <a:p>
            <a:pPr lvl="3">
              <a:lnSpc>
                <a:spcPct val="150000"/>
              </a:lnSpc>
            </a:pPr>
            <a:r>
              <a:rPr lang="en-US" altLang="zh-CN" sz="3200" baseline="30000" dirty="0" smtClean="0"/>
              <a:t>       the extracted </a:t>
            </a:r>
            <a:r>
              <a:rPr lang="en-US" altLang="zh-CN" sz="3200" baseline="30000" dirty="0"/>
              <a:t>features </a:t>
            </a:r>
            <a:r>
              <a:rPr lang="en-US" altLang="zh-CN" sz="3200" baseline="30000" dirty="0" smtClean="0"/>
              <a:t>may </a:t>
            </a:r>
            <a:r>
              <a:rPr lang="en-US" altLang="zh-CN" sz="3200" baseline="30000" dirty="0"/>
              <a:t>be used to expand the state space representation of POMDP </a:t>
            </a:r>
            <a:r>
              <a:rPr lang="en-US" altLang="zh-CN" sz="3200" baseline="30000" dirty="0" smtClean="0"/>
              <a:t>models.</a:t>
            </a:r>
          </a:p>
        </p:txBody>
      </p:sp>
    </p:spTree>
    <p:extLst>
      <p:ext uri="{BB962C8B-B14F-4D97-AF65-F5344CB8AC3E}">
        <p14:creationId xmlns:p14="http://schemas.microsoft.com/office/powerpoint/2010/main" val="35623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 Introduction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1236" y="1176736"/>
            <a:ext cx="4003159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最</a:t>
            </a:r>
            <a:r>
              <a:rPr lang="en-US" altLang="zh-CN" sz="4400" baseline="30000" dirty="0"/>
              <a:t>contribution</a:t>
            </a:r>
          </a:p>
          <a:p>
            <a:pPr>
              <a:lnSpc>
                <a:spcPct val="150000"/>
              </a:lnSpc>
            </a:pPr>
            <a:endParaRPr lang="en-US" altLang="zh-CN" sz="44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1481468" y="2082903"/>
            <a:ext cx="10145234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 smtClean="0"/>
              <a:t>Define </a:t>
            </a:r>
            <a:r>
              <a:rPr lang="en-US" altLang="zh-CN" sz="3200" baseline="30000" dirty="0"/>
              <a:t>the generative dialogue problem as modeling the utterances and interactive structure of the dialogue</a:t>
            </a:r>
            <a:r>
              <a:rPr lang="en-US" altLang="zh-CN" sz="3200" baseline="30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zh-CN" alt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/>
              <a:t>Contrary </a:t>
            </a:r>
            <a:r>
              <a:rPr lang="en-US" altLang="zh-CN" sz="3200" baseline="30000" dirty="0"/>
              <a:t>to explanation-based </a:t>
            </a:r>
            <a:r>
              <a:rPr lang="en-US" altLang="zh-CN" sz="3200" baseline="30000" dirty="0"/>
              <a:t>and </a:t>
            </a:r>
            <a:r>
              <a:rPr lang="en-US" altLang="zh-CN" sz="3200" baseline="30000" dirty="0"/>
              <a:t>rule-based inference </a:t>
            </a:r>
            <a:r>
              <a:rPr lang="en-US" altLang="zh-CN" sz="3200" baseline="30000" dirty="0"/>
              <a:t>systems,</a:t>
            </a:r>
            <a:r>
              <a:rPr lang="en-US" altLang="zh-CN" sz="3200" baseline="30000" dirty="0"/>
              <a:t> </a:t>
            </a:r>
            <a:r>
              <a:rPr lang="en-US" altLang="zh-CN" sz="3200" baseline="30000" dirty="0"/>
              <a:t>our </a:t>
            </a:r>
            <a:r>
              <a:rPr lang="en-US" altLang="zh-CN" sz="3200" baseline="30000" dirty="0"/>
              <a:t>model does not require a predefined state or action space representation</a:t>
            </a:r>
            <a:r>
              <a:rPr lang="en-US" altLang="zh-CN" sz="3200" baseline="300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baseline="30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/>
              <a:t>F</a:t>
            </a:r>
            <a:r>
              <a:rPr lang="en-US" altLang="zh-CN" sz="3200" baseline="30000" dirty="0"/>
              <a:t>ocus </a:t>
            </a:r>
            <a:r>
              <a:rPr lang="en-US" altLang="zh-CN" sz="3200" baseline="30000" dirty="0"/>
              <a:t>on models which can be trained efficiently on large </a:t>
            </a:r>
            <a:r>
              <a:rPr lang="en-US" altLang="zh-CN" sz="3200" baseline="30000" dirty="0"/>
              <a:t>datasets and </a:t>
            </a:r>
            <a:r>
              <a:rPr lang="en-US" altLang="zh-CN" sz="3200" baseline="30000" dirty="0"/>
              <a:t>which are able to maintain state over long conversations.</a:t>
            </a:r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2219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1" cy="125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06492" y="2180848"/>
            <a:ext cx="3379909" cy="828000"/>
            <a:chOff x="3909356" y="1685526"/>
            <a:chExt cx="3379909" cy="828000"/>
          </a:xfrm>
        </p:grpSpPr>
        <p:sp>
          <p:nvSpPr>
            <p:cNvPr id="20" name="文本框 19"/>
            <p:cNvSpPr txBox="1"/>
            <p:nvPr/>
          </p:nvSpPr>
          <p:spPr>
            <a:xfrm>
              <a:off x="4894407" y="182953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390579" y="2161378"/>
            <a:ext cx="3480550" cy="828000"/>
            <a:chOff x="8098970" y="1685526"/>
            <a:chExt cx="3480550" cy="828000"/>
          </a:xfrm>
        </p:grpSpPr>
        <p:sp>
          <p:nvSpPr>
            <p:cNvPr id="15" name="文本框 14"/>
            <p:cNvSpPr txBox="1"/>
            <p:nvPr/>
          </p:nvSpPr>
          <p:spPr>
            <a:xfrm>
              <a:off x="9184662" y="184747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106492" y="4089516"/>
            <a:ext cx="3434257" cy="828000"/>
            <a:chOff x="3873413" y="3203903"/>
            <a:chExt cx="3434257" cy="828000"/>
          </a:xfrm>
        </p:grpSpPr>
        <p:sp>
          <p:nvSpPr>
            <p:cNvPr id="56" name="文本框 55"/>
            <p:cNvSpPr txBox="1"/>
            <p:nvPr/>
          </p:nvSpPr>
          <p:spPr>
            <a:xfrm>
              <a:off x="4912812" y="338034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6447787" y="4043349"/>
            <a:ext cx="3512448" cy="828000"/>
            <a:chOff x="8098970" y="3203903"/>
            <a:chExt cx="3512448" cy="828000"/>
          </a:xfrm>
        </p:grpSpPr>
        <p:sp>
          <p:nvSpPr>
            <p:cNvPr id="61" name="文本框 60"/>
            <p:cNvSpPr txBox="1"/>
            <p:nvPr/>
          </p:nvSpPr>
          <p:spPr>
            <a:xfrm>
              <a:off x="9216560" y="342650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17895" y="125326"/>
            <a:ext cx="4768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Outline</a:t>
            </a:r>
            <a:endParaRPr lang="zh-CN" altLang="en-US" sz="6000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5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899" y="1403498"/>
            <a:ext cx="9251766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aseline="30000" dirty="0" smtClean="0"/>
              <a:t>D -</a:t>
            </a:r>
            <a:r>
              <a:rPr lang="en-US" altLang="zh-CN" sz="4000" dirty="0" smtClean="0"/>
              <a:t> </a:t>
            </a:r>
            <a:r>
              <a:rPr lang="en-US" altLang="zh-CN" sz="4000" baseline="30000" dirty="0" smtClean="0"/>
              <a:t>dialogue</a:t>
            </a:r>
            <a:r>
              <a:rPr lang="en-US" altLang="zh-CN" sz="4000" dirty="0" smtClean="0"/>
              <a:t>   </a:t>
            </a:r>
            <a:r>
              <a:rPr lang="en-US" altLang="zh-CN" sz="4000" baseline="30000" dirty="0" smtClean="0"/>
              <a:t>U </a:t>
            </a:r>
            <a:r>
              <a:rPr lang="en-US" altLang="zh-CN" sz="4000" baseline="30000" dirty="0"/>
              <a:t>-</a:t>
            </a:r>
            <a:r>
              <a:rPr lang="en-US" altLang="zh-CN" sz="4000" dirty="0"/>
              <a:t> </a:t>
            </a:r>
            <a:r>
              <a:rPr lang="en-US" altLang="zh-CN" sz="4000" baseline="30000" dirty="0"/>
              <a:t>utterances </a:t>
            </a:r>
            <a:r>
              <a:rPr lang="en-US" altLang="zh-CN" sz="4000" baseline="30000" dirty="0" smtClean="0"/>
              <a:t>  w –</a:t>
            </a:r>
            <a:r>
              <a:rPr lang="en-US" altLang="zh-CN" sz="4000" dirty="0" smtClean="0"/>
              <a:t> </a:t>
            </a:r>
            <a:r>
              <a:rPr lang="en-US" altLang="zh-CN" sz="4000" baseline="30000" dirty="0" smtClean="0"/>
              <a:t>token</a:t>
            </a:r>
            <a:endParaRPr lang="en-US" altLang="zh-CN" sz="4000" baseline="30000" dirty="0"/>
          </a:p>
          <a:p>
            <a:endParaRPr lang="en-US" altLang="zh-CN" sz="4000" baseline="30000" dirty="0" smtClean="0"/>
          </a:p>
          <a:p>
            <a:endParaRPr lang="en-US" altLang="zh-CN" sz="4000" baseline="30000" dirty="0" smtClean="0"/>
          </a:p>
          <a:p>
            <a:endParaRPr lang="en-US" altLang="zh-CN" sz="4000" baseline="30000" dirty="0" smtClean="0"/>
          </a:p>
          <a:p>
            <a:endParaRPr lang="en-US" altLang="zh-CN" sz="4000" baseline="30000" dirty="0" smtClean="0"/>
          </a:p>
          <a:p>
            <a:r>
              <a:rPr lang="en-US" altLang="zh-CN" sz="4000" baseline="30000" dirty="0" smtClean="0"/>
              <a:t>A </a:t>
            </a:r>
            <a:r>
              <a:rPr lang="en-US" altLang="zh-CN" sz="4000" baseline="30000" dirty="0" smtClean="0">
                <a:solidFill>
                  <a:srgbClr val="00B0F0"/>
                </a:solidFill>
              </a:rPr>
              <a:t>generative </a:t>
            </a:r>
            <a:r>
              <a:rPr lang="en-US" altLang="zh-CN" sz="4000" baseline="30000" dirty="0">
                <a:solidFill>
                  <a:srgbClr val="00B0F0"/>
                </a:solidFill>
              </a:rPr>
              <a:t>model</a:t>
            </a:r>
            <a:r>
              <a:rPr lang="en-US" altLang="zh-CN" sz="4000" baseline="30000" dirty="0"/>
              <a:t> of dialogue parameterizes a probability </a:t>
            </a:r>
            <a:r>
              <a:rPr lang="en-US" altLang="zh-CN" sz="4000" baseline="30000" dirty="0" smtClean="0"/>
              <a:t>distribution over </a:t>
            </a:r>
            <a:r>
              <a:rPr lang="en-US" altLang="zh-CN" sz="4000" baseline="30000" dirty="0"/>
              <a:t>the set of all </a:t>
            </a:r>
            <a:r>
              <a:rPr lang="en-US" altLang="zh-CN" sz="4000" baseline="30000" dirty="0" smtClean="0"/>
              <a:t>possible</a:t>
            </a:r>
            <a:r>
              <a:rPr lang="en-US" altLang="zh-CN" sz="4000" dirty="0" smtClean="0"/>
              <a:t> </a:t>
            </a:r>
            <a:r>
              <a:rPr lang="en-US" altLang="zh-CN" sz="4000" baseline="30000" dirty="0" smtClean="0"/>
              <a:t>dialogues </a:t>
            </a:r>
            <a:r>
              <a:rPr lang="en-US" altLang="zh-CN" sz="4000" baseline="30000" dirty="0"/>
              <a:t>of arbitrary lengths.</a:t>
            </a:r>
            <a:endParaRPr lang="zh-CN" altLang="en-US" sz="4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829242" y="1841646"/>
            <a:ext cx="5295900" cy="1158507"/>
            <a:chOff x="1590010" y="1906550"/>
            <a:chExt cx="5295900" cy="115850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010" y="1906550"/>
              <a:ext cx="415290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/>
          </p:nvGrpSpPr>
          <p:grpSpPr>
            <a:xfrm>
              <a:off x="1590010" y="2474507"/>
              <a:ext cx="5295900" cy="590550"/>
              <a:chOff x="1590010" y="2474507"/>
              <a:chExt cx="5295900" cy="5905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0010" y="2474507"/>
                <a:ext cx="1543050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3060" y="2474507"/>
                <a:ext cx="3752850" cy="514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810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899" y="1254642"/>
            <a:ext cx="9251766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baseline="30000" dirty="0" smtClean="0"/>
          </a:p>
          <a:p>
            <a:r>
              <a:rPr lang="en-US" altLang="zh-CN" sz="4000" baseline="30000" dirty="0"/>
              <a:t>The probability of </a:t>
            </a:r>
            <a:r>
              <a:rPr lang="en-US" altLang="zh-CN" sz="4000" baseline="30000" dirty="0" smtClean="0"/>
              <a:t>a </a:t>
            </a:r>
            <a:r>
              <a:rPr lang="en-US" altLang="zh-CN" sz="4000" baseline="30000" dirty="0"/>
              <a:t>dialogue D </a:t>
            </a:r>
            <a:r>
              <a:rPr lang="en-US" altLang="zh-CN" sz="4000" baseline="30000" dirty="0" smtClean="0"/>
              <a:t>:</a:t>
            </a:r>
          </a:p>
          <a:p>
            <a:endParaRPr lang="zh-CN" altLang="en-US" sz="40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47" y="2186155"/>
            <a:ext cx="7196470" cy="274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9" y="5271867"/>
            <a:ext cx="9229661" cy="5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4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70429" y="1424763"/>
            <a:ext cx="9251766" cy="3170099"/>
            <a:chOff x="870429" y="1424763"/>
            <a:chExt cx="9251766" cy="3170099"/>
          </a:xfrm>
        </p:grpSpPr>
        <p:sp>
          <p:nvSpPr>
            <p:cNvPr id="2" name="TextBox 1"/>
            <p:cNvSpPr txBox="1"/>
            <p:nvPr/>
          </p:nvSpPr>
          <p:spPr>
            <a:xfrm>
              <a:off x="870429" y="1424763"/>
              <a:ext cx="9251766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4000" baseline="30000" dirty="0" smtClean="0"/>
            </a:p>
            <a:p>
              <a:r>
                <a:rPr lang="en-US" altLang="zh-CN" sz="4000" baseline="30000" dirty="0">
                  <a:solidFill>
                    <a:srgbClr val="00B0F0"/>
                  </a:solidFill>
                </a:rPr>
                <a:t>S</a:t>
              </a:r>
              <a:r>
                <a:rPr lang="en-US" altLang="zh-CN" sz="4000" baseline="30000" dirty="0">
                  <a:solidFill>
                    <a:srgbClr val="00B0F0"/>
                  </a:solidFill>
                </a:rPr>
                <a:t>ampling</a:t>
              </a:r>
              <a:r>
                <a:rPr lang="en-US" altLang="zh-CN" sz="4000" baseline="30000" dirty="0"/>
                <a:t> </a:t>
              </a:r>
              <a:r>
                <a:rPr lang="en-US" altLang="zh-CN" sz="4000" baseline="30000" dirty="0"/>
                <a:t>one word at a time from the conditional </a:t>
              </a:r>
              <a:r>
                <a:rPr lang="en-US" altLang="zh-CN" sz="4000" baseline="30000" dirty="0"/>
                <a:t>distribution </a:t>
              </a:r>
              <a:r>
                <a:rPr lang="en-US" altLang="zh-CN" sz="4000" dirty="0" smtClean="0"/>
                <a:t>                    </a:t>
              </a:r>
              <a:r>
                <a:rPr lang="en-US" altLang="zh-CN" sz="4000" baseline="30000" dirty="0" smtClean="0"/>
                <a:t>conditioned </a:t>
              </a:r>
              <a:r>
                <a:rPr lang="en-US" altLang="zh-CN" sz="4000" baseline="30000" dirty="0"/>
                <a:t>on the </a:t>
              </a:r>
              <a:r>
                <a:rPr lang="en-US" altLang="zh-CN" sz="4000" baseline="30000" dirty="0" smtClean="0"/>
                <a:t>previously </a:t>
              </a:r>
              <a:r>
                <a:rPr lang="en-US" altLang="zh-CN" sz="4000" baseline="30000" dirty="0"/>
                <a:t>sampled words</a:t>
              </a:r>
              <a:r>
                <a:rPr lang="en-US" altLang="zh-CN" sz="4000" baseline="30000" dirty="0" smtClean="0"/>
                <a:t>.</a:t>
              </a:r>
            </a:p>
            <a:p>
              <a:endParaRPr lang="en-US" altLang="zh-CN" sz="4000" baseline="30000" dirty="0" smtClean="0"/>
            </a:p>
            <a:p>
              <a:r>
                <a:rPr lang="en-US" altLang="zh-CN" sz="4000" baseline="30000" dirty="0"/>
                <a:t>Using</a:t>
              </a:r>
              <a:r>
                <a:rPr lang="en-US" altLang="zh-CN" sz="4000" baseline="30000" dirty="0"/>
                <a:t> </a:t>
              </a:r>
              <a:r>
                <a:rPr lang="en-US" altLang="zh-CN" sz="4000" baseline="30000" dirty="0">
                  <a:solidFill>
                    <a:srgbClr val="00B0F0"/>
                  </a:solidFill>
                </a:rPr>
                <a:t>word </a:t>
              </a:r>
              <a:r>
                <a:rPr lang="en-US" altLang="zh-CN" sz="4000" baseline="30000" dirty="0" err="1">
                  <a:solidFill>
                    <a:srgbClr val="00B0F0"/>
                  </a:solidFill>
                </a:rPr>
                <a:t>embeddings</a:t>
              </a:r>
              <a:r>
                <a:rPr lang="en-US" altLang="zh-CN" sz="4000" baseline="30000" dirty="0">
                  <a:solidFill>
                    <a:srgbClr val="00B0F0"/>
                  </a:solidFill>
                </a:rPr>
                <a:t> </a:t>
              </a:r>
              <a:r>
                <a:rPr lang="en-US" altLang="zh-CN" sz="4000" baseline="30000" dirty="0"/>
                <a:t>to </a:t>
              </a:r>
              <a:r>
                <a:rPr lang="en-US" altLang="zh-CN" sz="4000" baseline="30000" dirty="0"/>
                <a:t>avoid</a:t>
              </a:r>
              <a:r>
                <a:rPr lang="en-US" altLang="zh-CN" sz="4000" baseline="30000" dirty="0"/>
                <a:t> the </a:t>
              </a:r>
              <a:r>
                <a:rPr lang="en-US" altLang="zh-CN" sz="4000" baseline="30000" dirty="0"/>
                <a:t>curse of </a:t>
              </a:r>
              <a:r>
                <a:rPr lang="en-US" altLang="zh-CN" sz="4000" baseline="30000" dirty="0"/>
                <a:t>dimensionality</a:t>
              </a:r>
              <a:r>
                <a:rPr lang="en-US" altLang="zh-CN" sz="4000" baseline="30000" dirty="0"/>
                <a:t> </a:t>
              </a:r>
              <a:r>
                <a:rPr lang="en-US" altLang="zh-CN" sz="4000" baseline="30000" dirty="0"/>
                <a:t>in </a:t>
              </a:r>
              <a:r>
                <a:rPr lang="en-US" altLang="zh-CN" sz="4000" baseline="30000" dirty="0" smtClean="0"/>
                <a:t>n-</a:t>
              </a:r>
              <a:r>
                <a:rPr lang="en-US" altLang="zh-CN" sz="4000" baseline="30000" dirty="0" err="1" smtClean="0"/>
                <a:t>garms</a:t>
              </a:r>
              <a:r>
                <a:rPr lang="en-US" altLang="zh-CN" sz="4000" baseline="30000" dirty="0" smtClean="0"/>
                <a:t>.</a:t>
              </a:r>
              <a:endParaRPr lang="zh-CN" altLang="en-US" sz="4000" baseline="300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733" y="2278690"/>
              <a:ext cx="327660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38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1254</Words>
  <Application>Microsoft Office PowerPoint</Application>
  <PresentationFormat>自定义</PresentationFormat>
  <Paragraphs>220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lvfuyu</cp:lastModifiedBy>
  <cp:revision>373</cp:revision>
  <dcterms:created xsi:type="dcterms:W3CDTF">2015-10-24T01:57:14Z</dcterms:created>
  <dcterms:modified xsi:type="dcterms:W3CDTF">2017-09-27T10:58:59Z</dcterms:modified>
  <cp:category>第一PPT模板网-WWW.1PPT.COM</cp:category>
</cp:coreProperties>
</file>