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7" r:id="rId3"/>
    <p:sldId id="314" r:id="rId4"/>
    <p:sldId id="318" r:id="rId5"/>
    <p:sldId id="317" r:id="rId6"/>
    <p:sldId id="306" r:id="rId7"/>
    <p:sldId id="309" r:id="rId8"/>
    <p:sldId id="321" r:id="rId9"/>
    <p:sldId id="310" r:id="rId10"/>
    <p:sldId id="311" r:id="rId11"/>
    <p:sldId id="325" r:id="rId12"/>
    <p:sldId id="307" r:id="rId13"/>
    <p:sldId id="323" r:id="rId14"/>
    <p:sldId id="305" r:id="rId15"/>
    <p:sldId id="332" r:id="rId16"/>
    <p:sldId id="331" r:id="rId17"/>
    <p:sldId id="326" r:id="rId18"/>
    <p:sldId id="327" r:id="rId19"/>
    <p:sldId id="333" r:id="rId20"/>
    <p:sldId id="328" r:id="rId21"/>
    <p:sldId id="329" r:id="rId22"/>
    <p:sldId id="261" r:id="rId23"/>
    <p:sldId id="319" r:id="rId24"/>
    <p:sldId id="33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8" autoAdjust="0"/>
    <p:restoredTop sz="80053" autoAdjust="0"/>
  </p:normalViewPr>
  <p:slideViewPr>
    <p:cSldViewPr snapToGrid="0" showGuides="1">
      <p:cViewPr varScale="1">
        <p:scale>
          <a:sx n="54" d="100"/>
          <a:sy n="54" d="100"/>
        </p:scale>
        <p:origin x="1052" y="48"/>
      </p:cViewPr>
      <p:guideLst>
        <p:guide orient="horz" pos="2160"/>
        <p:guide pos="3840"/>
      </p:guideLst>
    </p:cSldViewPr>
  </p:slideViewPr>
  <p:notesTextViewPr>
    <p:cViewPr>
      <p:scale>
        <a:sx n="100" d="100"/>
        <a:sy n="100" d="100"/>
      </p:scale>
      <p:origin x="0" y="-128"/>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Related works:</a:t>
            </a:r>
          </a:p>
          <a:p>
            <a:r>
              <a:rPr lang="en-US" altLang="zh-CN" dirty="0"/>
              <a:t>querying KBs via natural language in a fully “</a:t>
            </a:r>
            <a:r>
              <a:rPr lang="en-US" altLang="zh-CN" dirty="0" err="1"/>
              <a:t>neuralized</a:t>
            </a:r>
            <a:r>
              <a:rPr lang="en-US" altLang="zh-CN" dirty="0"/>
              <a:t>” way</a:t>
            </a:r>
          </a:p>
          <a:p>
            <a:r>
              <a:rPr lang="en-US" altLang="zh-CN" dirty="0"/>
              <a:t>Multi-turns by observations</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185601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4125221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view the KB posterior as another policy</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2478472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D(p||q) and H(p, q) denote the </a:t>
            </a:r>
            <a:r>
              <a:rPr lang="en-US" altLang="zh-CN" sz="1200" b="1" i="0" u="none" strike="noStrike" kern="1200" baseline="0" dirty="0">
                <a:solidFill>
                  <a:schemeClr val="tx1"/>
                </a:solidFill>
                <a:latin typeface="+mn-lt"/>
                <a:ea typeface="+mn-ea"/>
                <a:cs typeface="+mn-cs"/>
              </a:rPr>
              <a:t>KL divergence </a:t>
            </a:r>
            <a:r>
              <a:rPr lang="en-US" altLang="zh-CN" sz="1200" b="0" i="0" u="none" strike="noStrike" kern="1200" baseline="0" dirty="0">
                <a:solidFill>
                  <a:schemeClr val="tx1"/>
                </a:solidFill>
                <a:latin typeface="+mn-lt"/>
                <a:ea typeface="+mn-ea"/>
                <a:cs typeface="+mn-cs"/>
              </a:rPr>
              <a:t>and </a:t>
            </a:r>
            <a:r>
              <a:rPr lang="en-US" altLang="zh-CN" sz="1200" b="1" i="0" u="none" strike="noStrike" kern="1200" baseline="0" dirty="0">
                <a:solidFill>
                  <a:schemeClr val="tx1"/>
                </a:solidFill>
                <a:latin typeface="+mn-lt"/>
                <a:ea typeface="+mn-ea"/>
                <a:cs typeface="+mn-cs"/>
              </a:rPr>
              <a:t>cross-entropy</a:t>
            </a:r>
            <a:r>
              <a:rPr lang="en-US" altLang="zh-CN" sz="1200" b="0" i="0" u="none" strike="noStrike" kern="1200" baseline="0" dirty="0">
                <a:solidFill>
                  <a:schemeClr val="tx1"/>
                </a:solidFill>
                <a:latin typeface="+mn-lt"/>
                <a:ea typeface="+mn-ea"/>
                <a:cs typeface="+mn-cs"/>
              </a:rPr>
              <a:t> between p and q respectively.</a:t>
            </a:r>
          </a:p>
          <a:p>
            <a:r>
              <a:rPr lang="zh-CN" altLang="en-US" b="0" dirty="0"/>
              <a:t>可加框框</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278546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lnSpc>
                    <a:spcPct val="125000"/>
                  </a:lnSpc>
                  <a:buFont typeface="Wingdings" panose="05000000000000000000" pitchFamily="2" charset="2"/>
                  <a:buNone/>
                </a:pPr>
                <a:r>
                  <a:rPr lang="en-US" altLang="zh-CN" sz="1200" dirty="0"/>
                  <a:t>For the RL agents, we also append </a:t>
                </a:r>
                <a14:m>
                  <m:oMath xmlns:m="http://schemas.openxmlformats.org/officeDocument/2006/math">
                    <m:sSubSup>
                      <m:sSubSupPr>
                        <m:ctrlPr>
                          <a:rPr lang="en-US" altLang="zh-CN" sz="1200" b="1" i="1">
                            <a:latin typeface="Cambria Math" panose="02040503050406030204" pitchFamily="18" charset="0"/>
                          </a:rPr>
                        </m:ctrlPr>
                      </m:sSubSupPr>
                      <m:e>
                        <m:acc>
                          <m:accPr>
                            <m:chr m:val="̂"/>
                            <m:ctrlPr>
                              <a:rPr lang="en-US" altLang="zh-CN" sz="1200" b="1" i="1">
                                <a:latin typeface="Cambria Math" panose="02040503050406030204" pitchFamily="18" charset="0"/>
                              </a:rPr>
                            </m:ctrlPr>
                          </m:accPr>
                          <m:e>
                            <m:r>
                              <a:rPr lang="en-US" altLang="zh-CN" sz="1200" b="1" i="1">
                                <a:latin typeface="Cambria Math" panose="02040503050406030204" pitchFamily="18" charset="0"/>
                              </a:rPr>
                              <m:t>𝒒</m:t>
                            </m:r>
                          </m:e>
                        </m:acc>
                      </m:e>
                      <m:sub>
                        <m:r>
                          <a:rPr lang="en-US" altLang="zh-CN" sz="1200" b="1" i="1">
                            <a:latin typeface="Cambria Math" panose="02040503050406030204" pitchFamily="18" charset="0"/>
                          </a:rPr>
                          <m:t>𝒋</m:t>
                        </m:r>
                      </m:sub>
                      <m:sup>
                        <m:r>
                          <a:rPr lang="en-US" altLang="zh-CN" sz="1200" b="1" i="1">
                            <a:latin typeface="Cambria Math" panose="02040503050406030204" pitchFamily="18" charset="0"/>
                          </a:rPr>
                          <m:t>𝒕</m:t>
                        </m:r>
                      </m:sup>
                    </m:sSubSup>
                    <m:r>
                      <a:rPr lang="en-US" altLang="zh-CN" sz="1200" b="1" i="1">
                        <a:latin typeface="Cambria Math" panose="02040503050406030204" pitchFamily="18" charset="0"/>
                      </a:rPr>
                      <m:t> </m:t>
                    </m:r>
                  </m:oMath>
                </a14:m>
                <a:r>
                  <a:rPr lang="en-US" altLang="zh-CN" sz="1200" b="1" dirty="0"/>
                  <a:t>and a one-hot encoding of the previous agent action</a:t>
                </a:r>
                <a:r>
                  <a:rPr lang="en-US" altLang="zh-CN" sz="1200" dirty="0"/>
                  <a:t> to the policy network input</a:t>
                </a:r>
                <a:endParaRPr lang="en-US" altLang="zh-CN" dirty="0"/>
              </a:p>
              <a:p>
                <a:endParaRPr lang="en-US" altLang="zh-CN" dirty="0"/>
              </a:p>
              <a:p>
                <a:r>
                  <a:rPr lang="en-US" altLang="zh-CN" dirty="0"/>
                  <a:t>3 variants:</a:t>
                </a:r>
              </a:p>
              <a:p>
                <a:r>
                  <a:rPr lang="en-US" altLang="zh-CN" dirty="0"/>
                  <a:t>The No-KB version only takes entropy H(ˆ</a:t>
                </a:r>
                <a:r>
                  <a:rPr lang="en-US" altLang="zh-CN" dirty="0" err="1"/>
                  <a:t>ptj</a:t>
                </a:r>
                <a:r>
                  <a:rPr lang="en-US" altLang="zh-CN" dirty="0"/>
                  <a:t>) of each of the slot distributions.</a:t>
                </a:r>
              </a:p>
              <a:p>
                <a:r>
                  <a:rPr lang="en-US" altLang="zh-CN" dirty="0"/>
                  <a:t>The Hard-KB version performs a </a:t>
                </a:r>
                <a:r>
                  <a:rPr lang="en-US" altLang="zh-CN" b="1" dirty="0"/>
                  <a:t>hard-KB lookup </a:t>
                </a:r>
                <a:r>
                  <a:rPr lang="en-US" altLang="zh-CN" dirty="0"/>
                  <a:t>and selects the next action based on the entropy of the slots over retrieved results. This is the same approach as in Wen et al. (2016b), except that we take entropy instead of summing probabilities.</a:t>
                </a:r>
              </a:p>
              <a:p>
                <a:r>
                  <a:rPr lang="en-US" altLang="zh-CN" sz="1200" dirty="0"/>
                  <a:t>The difference only lies in the policy for action selection</a:t>
                </a:r>
                <a:endParaRPr lang="en-US" altLang="zh-CN" dirty="0"/>
              </a:p>
              <a:p>
                <a:r>
                  <a:rPr lang="en-US" altLang="zh-CN" dirty="0"/>
                  <a:t>The Soft-KB version takes summary statistics of the slots and KB posterior described in Section 4.</a:t>
                </a:r>
                <a:endParaRPr lang="zh-CN" altLang="en-US" dirty="0"/>
              </a:p>
            </p:txBody>
          </p:sp>
        </mc:Choice>
        <mc:Fallback xmlns="">
          <p:sp>
            <p:nvSpPr>
              <p:cNvPr id="3" name="备注占位符 2"/>
              <p:cNvSpPr>
                <a:spLocks noGrp="1"/>
              </p:cNvSpPr>
              <p:nvPr>
                <p:ph type="body" idx="1"/>
              </p:nvPr>
            </p:nvSpPr>
            <p:spPr/>
            <p:txBody>
              <a:bodyPr/>
              <a:lstStyle/>
              <a:p>
                <a:pPr marL="0" indent="0">
                  <a:lnSpc>
                    <a:spcPct val="125000"/>
                  </a:lnSpc>
                  <a:buFont typeface="Wingdings" panose="05000000000000000000" pitchFamily="2" charset="2"/>
                  <a:buNone/>
                </a:pPr>
                <a:r>
                  <a:rPr lang="en-US" altLang="zh-CN" sz="1200" dirty="0"/>
                  <a:t>For the RL agents, we also append </a:t>
                </a:r>
                <a:r>
                  <a:rPr lang="en-US" altLang="zh-CN" sz="1200" b="1" i="0">
                    <a:latin typeface="Cambria Math" panose="02040503050406030204" pitchFamily="18" charset="0"/>
                  </a:rPr>
                  <a:t>𝒒 ̂_𝒋^𝒕  </a:t>
                </a:r>
                <a:r>
                  <a:rPr lang="en-US" altLang="zh-CN" sz="1200" b="1" dirty="0"/>
                  <a:t>and a one-hot encoding of the previous agent action</a:t>
                </a:r>
                <a:r>
                  <a:rPr lang="en-US" altLang="zh-CN" sz="1200" dirty="0"/>
                  <a:t> to the policy network input</a:t>
                </a:r>
                <a:endParaRPr lang="en-US" altLang="zh-CN" dirty="0"/>
              </a:p>
              <a:p>
                <a:endParaRPr lang="en-US" altLang="zh-CN" dirty="0"/>
              </a:p>
              <a:p>
                <a:r>
                  <a:rPr lang="en-US" altLang="zh-CN" dirty="0"/>
                  <a:t>3 variants:</a:t>
                </a:r>
                <a:r>
                  <a:rPr lang="zh-CN" altLang="en-US" dirty="0"/>
                  <a:t> </a:t>
                </a:r>
                <a:endParaRPr lang="en-US" altLang="zh-CN" dirty="0"/>
              </a:p>
              <a:p>
                <a:r>
                  <a:rPr lang="en-US" altLang="zh-CN" dirty="0"/>
                  <a:t>The No-KB version only takes entropy H(ˆ</a:t>
                </a:r>
                <a:r>
                  <a:rPr lang="en-US" altLang="zh-CN" dirty="0" err="1"/>
                  <a:t>ptj</a:t>
                </a:r>
                <a:r>
                  <a:rPr lang="en-US" altLang="zh-CN" dirty="0"/>
                  <a:t>) of each of the slot distributions.</a:t>
                </a:r>
              </a:p>
              <a:p>
                <a:r>
                  <a:rPr lang="en-US" altLang="zh-CN" dirty="0"/>
                  <a:t>The Hard-KB version performs a </a:t>
                </a:r>
                <a:r>
                  <a:rPr lang="en-US" altLang="zh-CN" b="1" dirty="0"/>
                  <a:t>hard-KB lookup </a:t>
                </a:r>
                <a:r>
                  <a:rPr lang="en-US" altLang="zh-CN" dirty="0"/>
                  <a:t>and selects the next action based on the entropy of the slots over retrieved results. This is the same approach as in Wen et al. (2016b), except that we take entropy instead of summing probabilities.</a:t>
                </a:r>
              </a:p>
              <a:p>
                <a:r>
                  <a:rPr lang="en-US" altLang="zh-CN" dirty="0"/>
                  <a:t>The Soft-KB version takes summary statistics of the slots and KB posterior described in Section 4.</a:t>
                </a:r>
                <a:endParaRPr lang="zh-CN" altLang="en-US" dirty="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277938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具体解释下模拟用户的流程：</a:t>
            </a:r>
            <a:endParaRPr lang="en-US" altLang="zh-CN" dirty="0"/>
          </a:p>
          <a:p>
            <a:r>
              <a:rPr lang="zh-CN" altLang="en-US" dirty="0"/>
              <a:t>随机采样</a:t>
            </a:r>
            <a:r>
              <a:rPr lang="en-US" altLang="zh-CN" dirty="0" err="1"/>
              <a:t>Entity+slots</a:t>
            </a:r>
            <a:r>
              <a:rPr lang="en-US" altLang="zh-CN" dirty="0"/>
              <a:t>-&gt;</a:t>
            </a:r>
            <a:r>
              <a:rPr lang="zh-CN" altLang="en-US" dirty="0"/>
              <a:t>给</a:t>
            </a:r>
            <a:r>
              <a:rPr lang="en-US" altLang="zh-CN" dirty="0"/>
              <a:t>slot</a:t>
            </a:r>
            <a:r>
              <a:rPr lang="zh-CN" altLang="en-US" dirty="0"/>
              <a:t>的子集</a:t>
            </a:r>
            <a:r>
              <a:rPr lang="en-US" altLang="zh-CN" dirty="0"/>
              <a:t>-&gt;</a:t>
            </a:r>
            <a:r>
              <a:rPr lang="zh-CN" altLang="en-US" dirty="0"/>
              <a:t>如果收到</a:t>
            </a:r>
            <a:r>
              <a:rPr lang="en-US" altLang="zh-CN" dirty="0"/>
              <a:t>request</a:t>
            </a:r>
            <a:r>
              <a:rPr lang="zh-CN" altLang="en-US" dirty="0"/>
              <a:t>，知道则返回，不知道通知不知道</a:t>
            </a:r>
            <a:r>
              <a:rPr lang="en-US" altLang="zh-CN" dirty="0"/>
              <a:t>-&gt;</a:t>
            </a:r>
            <a:r>
              <a:rPr lang="zh-CN" altLang="en-US" dirty="0"/>
              <a:t>如果收到结果，检查</a:t>
            </a:r>
            <a:r>
              <a:rPr lang="en-US" altLang="zh-CN" dirty="0"/>
              <a:t>target</a:t>
            </a:r>
            <a:r>
              <a:rPr lang="zh-CN" altLang="en-US" dirty="0"/>
              <a:t>在不在，计算返回</a:t>
            </a:r>
            <a:r>
              <a:rPr lang="en-US" altLang="zh-CN" dirty="0"/>
              <a:t>reward</a:t>
            </a:r>
          </a:p>
          <a:p>
            <a:endParaRPr lang="en-US" altLang="zh-CN" dirty="0"/>
          </a:p>
          <a:p>
            <a:r>
              <a:rPr lang="en-US" altLang="zh-CN" dirty="0"/>
              <a:t>NLG</a:t>
            </a:r>
            <a:r>
              <a:rPr lang="zh-CN" altLang="en-US" dirty="0"/>
              <a:t>：</a:t>
            </a:r>
            <a:r>
              <a:rPr lang="en-US" altLang="zh-CN" dirty="0"/>
              <a:t>DA</a:t>
            </a:r>
            <a:r>
              <a:rPr lang="zh-CN" altLang="en-US" dirty="0"/>
              <a:t>转化为自然语言</a:t>
            </a:r>
            <a:endParaRPr lang="en-US" altLang="zh-CN" dirty="0"/>
          </a:p>
          <a:p>
            <a:r>
              <a:rPr lang="en-US" altLang="zh-CN" sz="1200" b="0" i="0" u="none" strike="noStrike" kern="1200" baseline="0" dirty="0">
                <a:solidFill>
                  <a:schemeClr val="tx1"/>
                </a:solidFill>
                <a:latin typeface="+mn-lt"/>
                <a:ea typeface="+mn-ea"/>
                <a:cs typeface="+mn-cs"/>
              </a:rPr>
              <a:t>The NLG is trained in a sequence-to-sequence fashion, using conversations between humans collected by crowd-sourcing.</a:t>
            </a:r>
          </a:p>
          <a:p>
            <a:r>
              <a:rPr lang="en-US" altLang="zh-CN" sz="1200" b="0" i="0" u="none" strike="noStrike" kern="1200" baseline="0" dirty="0">
                <a:solidFill>
                  <a:schemeClr val="tx1"/>
                </a:solidFill>
                <a:latin typeface="+mn-lt"/>
                <a:ea typeface="+mn-ea"/>
                <a:cs typeface="+mn-cs"/>
              </a:rPr>
              <a:t>DA-&gt;template-like sentences with slot placeholders-&gt;replace the slot placeholders with their actual values</a:t>
            </a:r>
          </a:p>
          <a:p>
            <a:r>
              <a:rPr lang="en-US" altLang="zh-CN" sz="1200" b="0" i="0" u="none" strike="noStrike" kern="1200" baseline="0" dirty="0">
                <a:solidFill>
                  <a:schemeClr val="tx1"/>
                </a:solidFill>
                <a:latin typeface="+mn-lt"/>
                <a:ea typeface="+mn-ea"/>
                <a:cs typeface="+mn-cs"/>
              </a:rPr>
              <a:t>By increasing the temperature of the output </a:t>
            </a:r>
            <a:r>
              <a:rPr lang="en-US" altLang="zh-CN" sz="1200" b="0" i="0" u="none" strike="noStrike" kern="1200" baseline="0" dirty="0" err="1">
                <a:solidFill>
                  <a:schemeClr val="tx1"/>
                </a:solidFill>
                <a:latin typeface="+mn-lt"/>
                <a:ea typeface="+mn-ea"/>
                <a:cs typeface="+mn-cs"/>
              </a:rPr>
              <a:t>softmax</a:t>
            </a:r>
            <a:r>
              <a:rPr lang="en-US" altLang="zh-CN" sz="1200" b="0" i="0" u="none" strike="noStrike" kern="1200" baseline="0" dirty="0">
                <a:solidFill>
                  <a:schemeClr val="tx1"/>
                </a:solidFill>
                <a:latin typeface="+mn-lt"/>
                <a:ea typeface="+mn-ea"/>
                <a:cs typeface="+mn-cs"/>
              </a:rPr>
              <a:t> in the NLG we can increase the noise in user utterances.</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3647892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具体解释下模拟用户的流程：</a:t>
            </a:r>
            <a:endParaRPr lang="en-US" altLang="zh-CN" dirty="0"/>
          </a:p>
          <a:p>
            <a:r>
              <a:rPr lang="zh-CN" altLang="en-US" dirty="0"/>
              <a:t>随机采样</a:t>
            </a:r>
            <a:r>
              <a:rPr lang="en-US" altLang="zh-CN" dirty="0" err="1"/>
              <a:t>Entity+slots</a:t>
            </a:r>
            <a:r>
              <a:rPr lang="en-US" altLang="zh-CN" dirty="0"/>
              <a:t>-&gt;</a:t>
            </a:r>
            <a:r>
              <a:rPr lang="zh-CN" altLang="en-US" dirty="0"/>
              <a:t>给</a:t>
            </a:r>
            <a:r>
              <a:rPr lang="en-US" altLang="zh-CN" dirty="0"/>
              <a:t>slot</a:t>
            </a:r>
            <a:r>
              <a:rPr lang="zh-CN" altLang="en-US" dirty="0"/>
              <a:t>的子集</a:t>
            </a:r>
            <a:r>
              <a:rPr lang="en-US" altLang="zh-CN" dirty="0"/>
              <a:t>-&gt;</a:t>
            </a:r>
            <a:r>
              <a:rPr lang="zh-CN" altLang="en-US" dirty="0"/>
              <a:t>如果收到</a:t>
            </a:r>
            <a:r>
              <a:rPr lang="en-US" altLang="zh-CN" dirty="0"/>
              <a:t>request</a:t>
            </a:r>
            <a:r>
              <a:rPr lang="zh-CN" altLang="en-US" dirty="0"/>
              <a:t>，知道则返回，不知道通知不知道</a:t>
            </a:r>
            <a:r>
              <a:rPr lang="en-US" altLang="zh-CN" dirty="0"/>
              <a:t>-&gt;</a:t>
            </a:r>
            <a:r>
              <a:rPr lang="zh-CN" altLang="en-US" dirty="0"/>
              <a:t>如果收到结果，检查</a:t>
            </a:r>
            <a:r>
              <a:rPr lang="en-US" altLang="zh-CN" dirty="0"/>
              <a:t>target</a:t>
            </a:r>
            <a:r>
              <a:rPr lang="zh-CN" altLang="en-US" dirty="0"/>
              <a:t>在不在，计算返回</a:t>
            </a:r>
            <a:r>
              <a:rPr lang="en-US" altLang="zh-CN" dirty="0"/>
              <a:t>reward</a:t>
            </a:r>
          </a:p>
          <a:p>
            <a:endParaRPr lang="en-US" altLang="zh-CN" dirty="0"/>
          </a:p>
          <a:p>
            <a:r>
              <a:rPr lang="en-US" altLang="zh-CN" dirty="0"/>
              <a:t>NLG</a:t>
            </a:r>
            <a:r>
              <a:rPr lang="zh-CN" altLang="en-US" dirty="0"/>
              <a:t>：</a:t>
            </a:r>
            <a:r>
              <a:rPr lang="en-US" altLang="zh-CN" dirty="0"/>
              <a:t>DA</a:t>
            </a:r>
            <a:r>
              <a:rPr lang="zh-CN" altLang="en-US" dirty="0"/>
              <a:t>转化为自然语言</a:t>
            </a:r>
            <a:endParaRPr lang="en-US" altLang="zh-CN" dirty="0"/>
          </a:p>
          <a:p>
            <a:r>
              <a:rPr lang="en-US" altLang="zh-CN" sz="1200" b="0" i="0" u="none" strike="noStrike" kern="1200" baseline="0" dirty="0">
                <a:solidFill>
                  <a:schemeClr val="tx1"/>
                </a:solidFill>
                <a:latin typeface="+mn-lt"/>
                <a:ea typeface="+mn-ea"/>
                <a:cs typeface="+mn-cs"/>
              </a:rPr>
              <a:t>The NLG is trained in a sequence-to-sequence fashion, using conversations between humans collected by crowd-sourcing.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DA--&gt;template-like sentences with slot placeholders </a:t>
            </a:r>
            <a:r>
              <a:rPr lang="en-US" altLang="zh-CN" sz="1200" dirty="0"/>
              <a:t>via an LSTM decoder-</a:t>
            </a:r>
            <a:r>
              <a:rPr lang="en-US" altLang="zh-CN" sz="1200" b="0" i="0" u="none" strike="noStrike" kern="1200" baseline="0" dirty="0">
                <a:solidFill>
                  <a:schemeClr val="tx1"/>
                </a:solidFill>
                <a:latin typeface="+mn-lt"/>
                <a:ea typeface="+mn-ea"/>
                <a:cs typeface="+mn-cs"/>
              </a:rPr>
              <a:t>-&gt;replace the slot placeholders with their actual values </a:t>
            </a:r>
            <a:r>
              <a:rPr lang="en-US" altLang="zh-CN" sz="1200" dirty="0"/>
              <a:t>via a post-processing scan</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By increasing the temperature of the output </a:t>
            </a:r>
            <a:r>
              <a:rPr lang="en-US" altLang="zh-CN" sz="1200" b="0" i="0" u="none" strike="noStrike" kern="1200" baseline="0" dirty="0" err="1">
                <a:solidFill>
                  <a:schemeClr val="tx1"/>
                </a:solidFill>
                <a:latin typeface="+mn-lt"/>
                <a:ea typeface="+mn-ea"/>
                <a:cs typeface="+mn-cs"/>
              </a:rPr>
              <a:t>softmax</a:t>
            </a:r>
            <a:r>
              <a:rPr lang="en-US" altLang="zh-CN" sz="1200" b="0" i="0" u="none" strike="noStrike" kern="1200" baseline="0" dirty="0">
                <a:solidFill>
                  <a:schemeClr val="tx1"/>
                </a:solidFill>
                <a:latin typeface="+mn-lt"/>
                <a:ea typeface="+mn-ea"/>
                <a:cs typeface="+mn-cs"/>
              </a:rPr>
              <a:t> in the NLG we can increase the noise in user utterances.</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328513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FF0000"/>
              </a:solidFill>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634351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说明：</a:t>
            </a:r>
            <a:endParaRPr lang="en-US" altLang="zh-CN" dirty="0">
              <a:solidFill>
                <a:srgbClr val="FF0000"/>
              </a:solidFill>
            </a:endParaRPr>
          </a:p>
          <a:p>
            <a:r>
              <a:rPr lang="en-US" altLang="zh-CN" dirty="0">
                <a:solidFill>
                  <a:srgbClr val="FF0000"/>
                </a:solidFill>
              </a:rPr>
              <a:t>For the RL and E2E agents, during training we fix the model every 100 updates and run 2000 simulations with greedy action selection to evaluate its performance. Then after training we select the model with the highest average reward and run a further 5000 simulations and report the performance in Table 2.</a:t>
            </a:r>
          </a:p>
          <a:p>
            <a:r>
              <a:rPr lang="en-US" altLang="zh-CN" dirty="0">
                <a:solidFill>
                  <a:srgbClr val="FF0000"/>
                </a:solidFill>
              </a:rPr>
              <a:t>For reference we also show the performance of an agent which receives </a:t>
            </a:r>
            <a:r>
              <a:rPr lang="en-US" altLang="zh-CN" b="1" dirty="0">
                <a:solidFill>
                  <a:srgbClr val="FF0000"/>
                </a:solidFill>
              </a:rPr>
              <a:t>perfect information </a:t>
            </a:r>
            <a:r>
              <a:rPr lang="en-US" altLang="zh-CN" dirty="0">
                <a:solidFill>
                  <a:srgbClr val="FF0000"/>
                </a:solidFill>
              </a:rPr>
              <a:t>about the user target without any errors, and selects actions based on the entropy of the slots (</a:t>
            </a:r>
            <a:r>
              <a:rPr lang="en-US" altLang="zh-CN" b="1" dirty="0">
                <a:solidFill>
                  <a:srgbClr val="FF0000"/>
                </a:solidFill>
              </a:rPr>
              <a:t>Max</a:t>
            </a:r>
            <a:r>
              <a:rPr lang="en-US" altLang="zh-CN" dirty="0">
                <a:solidFill>
                  <a:srgbClr val="FF0000"/>
                </a:solidFill>
              </a:rPr>
              <a:t>). This can be considered as </a:t>
            </a:r>
            <a:r>
              <a:rPr lang="en-US" altLang="zh-CN" b="1" dirty="0">
                <a:solidFill>
                  <a:srgbClr val="FF0000"/>
                </a:solidFill>
              </a:rPr>
              <a:t>an upper bound </a:t>
            </a:r>
            <a:r>
              <a:rPr lang="en-US" altLang="zh-CN" dirty="0">
                <a:solidFill>
                  <a:srgbClr val="FF0000"/>
                </a:solidFill>
              </a:rPr>
              <a:t>on the performance of any agent (Wu et al., 2015).</a:t>
            </a:r>
          </a:p>
          <a:p>
            <a:endParaRPr lang="en-US" altLang="zh-CN" dirty="0">
              <a:solidFill>
                <a:srgbClr val="FF0000"/>
              </a:solidFill>
            </a:endParaRPr>
          </a:p>
          <a:p>
            <a:r>
              <a:rPr lang="zh-CN" altLang="en-US" dirty="0">
                <a:solidFill>
                  <a:srgbClr val="FF0000"/>
                </a:solidFill>
              </a:rPr>
              <a:t>结果分析：</a:t>
            </a:r>
            <a:endParaRPr lang="en-US" altLang="zh-CN" dirty="0">
              <a:solidFill>
                <a:srgbClr val="FF0000"/>
              </a:solidFill>
            </a:endParaRPr>
          </a:p>
          <a:p>
            <a:pPr marL="228600" indent="-228600">
              <a:buAutoNum type="arabicPeriod"/>
            </a:pPr>
            <a:r>
              <a:rPr lang="en-US" altLang="zh-CN" sz="1200" kern="1200" dirty="0">
                <a:solidFill>
                  <a:schemeClr val="tx1"/>
                </a:solidFill>
                <a:effectLst/>
                <a:latin typeface="+mn-lt"/>
                <a:ea typeface="+mn-ea"/>
                <a:cs typeface="+mn-cs"/>
              </a:rPr>
              <a:t>Soft-KB</a:t>
            </a:r>
            <a:r>
              <a:rPr lang="zh-CN" altLang="en-US" sz="1200" kern="1200" dirty="0">
                <a:solidFill>
                  <a:schemeClr val="tx1"/>
                </a:solidFill>
                <a:effectLst/>
                <a:latin typeface="+mn-lt"/>
                <a:ea typeface="+mn-ea"/>
                <a:cs typeface="+mn-cs"/>
              </a:rPr>
              <a:t>平均回报最好。</a:t>
            </a:r>
            <a:endParaRPr lang="en-US" altLang="zh-CN" sz="1200" kern="1200" dirty="0">
              <a:solidFill>
                <a:schemeClr val="tx1"/>
              </a:solidFill>
              <a:effectLst/>
              <a:latin typeface="+mn-lt"/>
              <a:ea typeface="+mn-ea"/>
              <a:cs typeface="+mn-cs"/>
            </a:endParaRPr>
          </a:p>
          <a:p>
            <a:pPr marL="228600" indent="-228600">
              <a:buAutoNum type="arabicPeriod"/>
            </a:pPr>
            <a:r>
              <a:rPr lang="en-US" altLang="zh-CN" sz="1200" kern="1200" dirty="0">
                <a:solidFill>
                  <a:schemeClr val="tx1"/>
                </a:solidFill>
                <a:effectLst/>
                <a:latin typeface="+mn-lt"/>
                <a:ea typeface="+mn-ea"/>
                <a:cs typeface="+mn-cs"/>
              </a:rPr>
              <a:t>Soft-KB</a:t>
            </a:r>
            <a:r>
              <a:rPr lang="zh-CN" altLang="en-US" sz="1200" kern="1200" dirty="0">
                <a:solidFill>
                  <a:schemeClr val="tx1"/>
                </a:solidFill>
                <a:effectLst/>
                <a:latin typeface="+mn-lt"/>
                <a:ea typeface="+mn-ea"/>
                <a:cs typeface="+mn-cs"/>
              </a:rPr>
              <a:t>下</a:t>
            </a:r>
            <a:r>
              <a:rPr lang="en-US" altLang="zh-CN" sz="1200" b="0" i="0" u="none" strike="noStrike" kern="1200" baseline="0" dirty="0">
                <a:solidFill>
                  <a:schemeClr val="tx1"/>
                </a:solidFill>
                <a:latin typeface="+mn-lt"/>
                <a:ea typeface="+mn-ea"/>
                <a:cs typeface="+mn-cs"/>
              </a:rPr>
              <a:t>E2E&gt;RL&gt;Rule</a:t>
            </a:r>
            <a:r>
              <a:rPr lang="zh-CN" altLang="en-US" sz="1200" b="0" i="0" u="none" strike="noStrike" kern="1200" baseline="0" dirty="0">
                <a:solidFill>
                  <a:schemeClr val="tx1"/>
                </a:solidFill>
                <a:latin typeface="+mn-lt"/>
                <a:ea typeface="+mn-ea"/>
                <a:cs typeface="+mn-cs"/>
              </a:rPr>
              <a:t>。</a:t>
            </a:r>
            <a:endParaRPr lang="en-US" altLang="zh-CN" sz="1200" kern="1200" dirty="0">
              <a:solidFill>
                <a:schemeClr val="tx1"/>
              </a:solidFill>
              <a:effectLst/>
              <a:latin typeface="+mn-lt"/>
              <a:ea typeface="+mn-ea"/>
              <a:cs typeface="+mn-cs"/>
            </a:endParaRPr>
          </a:p>
          <a:p>
            <a:pPr marL="228600" indent="-228600">
              <a:buAutoNum type="arabicPeriod"/>
            </a:pPr>
            <a:r>
              <a:rPr lang="en-US" altLang="zh-CN" dirty="0">
                <a:solidFill>
                  <a:srgbClr val="FF0000"/>
                </a:solidFill>
              </a:rPr>
              <a:t>E2E</a:t>
            </a:r>
            <a:r>
              <a:rPr lang="zh-CN" altLang="en-US" dirty="0">
                <a:solidFill>
                  <a:srgbClr val="FF0000"/>
                </a:solidFill>
              </a:rPr>
              <a:t>在</a:t>
            </a:r>
            <a:r>
              <a:rPr lang="en-US" altLang="zh-CN" dirty="0">
                <a:solidFill>
                  <a:srgbClr val="FF0000"/>
                </a:solidFill>
              </a:rPr>
              <a:t>X-Large KB</a:t>
            </a:r>
            <a:r>
              <a:rPr lang="zh-CN" altLang="en-US" dirty="0">
                <a:solidFill>
                  <a:srgbClr val="FF0000"/>
                </a:solidFill>
              </a:rPr>
              <a:t>下不好，因为</a:t>
            </a:r>
            <a:r>
              <a:rPr lang="en-US" altLang="zh-CN" dirty="0">
                <a:solidFill>
                  <a:srgbClr val="FF0000"/>
                </a:solidFill>
              </a:rPr>
              <a:t>action</a:t>
            </a:r>
            <a:r>
              <a:rPr lang="zh-CN" altLang="en-US" dirty="0">
                <a:solidFill>
                  <a:srgbClr val="FF0000"/>
                </a:solidFill>
              </a:rPr>
              <a:t>空间指数级增长，所以未来工作关注改善</a:t>
            </a:r>
            <a:r>
              <a:rPr lang="en-US" altLang="zh-CN" dirty="0">
                <a:solidFill>
                  <a:srgbClr val="FF0000"/>
                </a:solidFill>
              </a:rPr>
              <a:t>E2E</a:t>
            </a:r>
            <a:r>
              <a:rPr lang="zh-CN" altLang="en-US" dirty="0">
                <a:solidFill>
                  <a:srgbClr val="FF0000"/>
                </a:solidFill>
              </a:rPr>
              <a:t>设置。</a:t>
            </a:r>
            <a:endParaRPr lang="en-US" altLang="zh-CN" dirty="0">
              <a:solidFill>
                <a:srgbClr val="FF0000"/>
              </a:solidFill>
            </a:endParaRPr>
          </a:p>
          <a:p>
            <a:pPr marL="228600" indent="-228600">
              <a:buAutoNum type="arabicPeriod"/>
            </a:pPr>
            <a:r>
              <a:rPr lang="zh-CN" altLang="en-US" dirty="0">
                <a:solidFill>
                  <a:srgbClr val="FF0000"/>
                </a:solidFill>
              </a:rPr>
              <a:t>难度取决于</a:t>
            </a:r>
            <a:r>
              <a:rPr lang="en-US" altLang="zh-CN" dirty="0">
                <a:solidFill>
                  <a:srgbClr val="FF0000"/>
                </a:solidFill>
              </a:rPr>
              <a:t>entity</a:t>
            </a:r>
            <a:r>
              <a:rPr lang="zh-CN" altLang="en-US" dirty="0">
                <a:solidFill>
                  <a:srgbClr val="FF0000"/>
                </a:solidFill>
              </a:rPr>
              <a:t>数和</a:t>
            </a:r>
            <a:r>
              <a:rPr lang="en-US" altLang="zh-CN" dirty="0">
                <a:solidFill>
                  <a:srgbClr val="FF0000"/>
                </a:solidFill>
              </a:rPr>
              <a:t>slot</a:t>
            </a:r>
            <a:r>
              <a:rPr lang="zh-CN" altLang="en-US" dirty="0">
                <a:solidFill>
                  <a:srgbClr val="FF0000"/>
                </a:solidFill>
              </a:rPr>
              <a:t>不同</a:t>
            </a:r>
            <a:r>
              <a:rPr lang="en-US" altLang="zh-CN" dirty="0">
                <a:solidFill>
                  <a:srgbClr val="FF0000"/>
                </a:solidFill>
              </a:rPr>
              <a:t>value</a:t>
            </a:r>
            <a:r>
              <a:rPr lang="zh-CN" altLang="en-US" dirty="0">
                <a:solidFill>
                  <a:srgbClr val="FF0000"/>
                </a:solidFill>
              </a:rPr>
              <a:t>数，所以</a:t>
            </a:r>
            <a:r>
              <a:rPr lang="en-US" altLang="zh-CN" dirty="0">
                <a:solidFill>
                  <a:srgbClr val="FF0000"/>
                </a:solidFill>
              </a:rPr>
              <a:t>“Small”</a:t>
            </a:r>
            <a:r>
              <a:rPr lang="zh-CN" altLang="en-US" dirty="0">
                <a:solidFill>
                  <a:srgbClr val="FF0000"/>
                </a:solidFill>
              </a:rPr>
              <a:t>和</a:t>
            </a:r>
            <a:r>
              <a:rPr lang="en-US" altLang="zh-CN" dirty="0">
                <a:solidFill>
                  <a:srgbClr val="FF0000"/>
                </a:solidFill>
              </a:rPr>
              <a:t> “X-Large” </a:t>
            </a:r>
            <a:r>
              <a:rPr lang="zh-CN" altLang="en-US" dirty="0">
                <a:solidFill>
                  <a:srgbClr val="FF0000"/>
                </a:solidFill>
              </a:rPr>
              <a:t>设置下平均回报低。</a:t>
            </a:r>
            <a:endParaRPr lang="en-US" altLang="zh-CN" dirty="0">
              <a:solidFill>
                <a:srgbClr val="FF0000"/>
              </a:solidFill>
            </a:endParaRPr>
          </a:p>
          <a:p>
            <a:pPr marL="228600" indent="-228600">
              <a:buAutoNum type="arabicPeriod"/>
            </a:pPr>
            <a:r>
              <a:rPr lang="zh-CN" altLang="en-US" sz="1200" kern="1200" dirty="0">
                <a:solidFill>
                  <a:schemeClr val="tx1"/>
                </a:solidFill>
                <a:effectLst/>
                <a:latin typeface="+mn-lt"/>
                <a:ea typeface="+mn-ea"/>
                <a:cs typeface="+mn-cs"/>
              </a:rPr>
              <a:t>修改</a:t>
            </a:r>
            <a:r>
              <a:rPr lang="en-US" altLang="zh-CN" sz="1200" kern="1200" dirty="0">
                <a:solidFill>
                  <a:schemeClr val="tx1"/>
                </a:solidFill>
                <a:effectLst/>
                <a:latin typeface="+mn-lt"/>
                <a:ea typeface="+mn-ea"/>
                <a:cs typeface="+mn-cs"/>
              </a:rPr>
              <a:t>reward signal</a:t>
            </a:r>
            <a:r>
              <a:rPr lang="zh-CN" altLang="en-US" sz="1200" kern="1200" dirty="0">
                <a:solidFill>
                  <a:schemeClr val="tx1"/>
                </a:solidFill>
                <a:effectLst/>
                <a:latin typeface="+mn-lt"/>
                <a:ea typeface="+mn-ea"/>
                <a:cs typeface="+mn-cs"/>
              </a:rPr>
              <a:t>，可在平均轮数</a:t>
            </a:r>
            <a:r>
              <a:rPr lang="en-US" altLang="zh-CN" sz="1200" kern="1200" dirty="0">
                <a:solidFill>
                  <a:schemeClr val="tx1"/>
                </a:solidFill>
                <a:effectLst/>
                <a:latin typeface="+mn-lt"/>
                <a:ea typeface="+mn-ea"/>
                <a:cs typeface="+mn-cs"/>
              </a:rPr>
              <a:t>(turns)</a:t>
            </a:r>
            <a:r>
              <a:rPr lang="zh-CN" altLang="en-US" sz="1200" kern="1200" dirty="0">
                <a:solidFill>
                  <a:schemeClr val="tx1"/>
                </a:solidFill>
                <a:effectLst/>
                <a:latin typeface="+mn-lt"/>
                <a:ea typeface="+mn-ea"/>
                <a:cs typeface="+mn-cs"/>
              </a:rPr>
              <a:t>和成功率之间平衡；有全部信息能帮助</a:t>
            </a:r>
            <a:r>
              <a:rPr lang="en-US" altLang="zh-CN" sz="1200" kern="1200" dirty="0">
                <a:solidFill>
                  <a:schemeClr val="tx1"/>
                </a:solidFill>
                <a:effectLst/>
                <a:latin typeface="+mn-lt"/>
                <a:ea typeface="+mn-ea"/>
                <a:cs typeface="+mn-cs"/>
              </a:rPr>
              <a:t>agent</a:t>
            </a:r>
            <a:r>
              <a:rPr lang="zh-CN" altLang="en-US" sz="1200" kern="1200" dirty="0">
                <a:solidFill>
                  <a:schemeClr val="tx1"/>
                </a:solidFill>
                <a:effectLst/>
                <a:latin typeface="+mn-lt"/>
                <a:ea typeface="+mn-ea"/>
                <a:cs typeface="+mn-cs"/>
              </a:rPr>
              <a:t>选择更好策略。</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强化学习选择的策略更好，是因为自然语言输入是有噪音的，无噪音情况下规则是最优的。</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3045655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solidFill>
                  <a:srgbClr val="FF0000"/>
                </a:solidFill>
              </a:rPr>
              <a:t>结果分析：</a:t>
            </a:r>
            <a:endParaRPr lang="en-US" altLang="zh-CN" dirty="0">
              <a:solidFill>
                <a:srgbClr val="FF0000"/>
              </a:solidFill>
            </a:endParaRPr>
          </a:p>
          <a:p>
            <a:pPr marL="228600" indent="-228600">
              <a:buAutoNum type="arabicPeriod"/>
            </a:pPr>
            <a:r>
              <a:rPr lang="en-US" altLang="zh-CN" dirty="0">
                <a:solidFill>
                  <a:srgbClr val="FF0000"/>
                </a:solidFill>
              </a:rPr>
              <a:t>R</a:t>
            </a:r>
            <a:r>
              <a:rPr lang="en-US" altLang="zh-CN" sz="1200" kern="1200" dirty="0">
                <a:solidFill>
                  <a:schemeClr val="tx1"/>
                </a:solidFill>
                <a:effectLst/>
                <a:latin typeface="+mn-lt"/>
                <a:ea typeface="+mn-ea"/>
                <a:cs typeface="+mn-cs"/>
              </a:rPr>
              <a:t>ule-Soft</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RL-Soft</a:t>
            </a:r>
            <a:r>
              <a:rPr lang="zh-CN" altLang="en-US" sz="1200" kern="1200" dirty="0">
                <a:solidFill>
                  <a:schemeClr val="tx1"/>
                </a:solidFill>
                <a:effectLst/>
                <a:latin typeface="+mn-lt"/>
                <a:ea typeface="+mn-ea"/>
                <a:cs typeface="+mn-cs"/>
              </a:rPr>
              <a:t>成功率高</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后者用的轮数少</a:t>
            </a:r>
            <a:endParaRPr lang="en-US" altLang="zh-CN" sz="1200" kern="1200" dirty="0">
              <a:solidFill>
                <a:schemeClr val="tx1"/>
              </a:solidFill>
              <a:effectLst/>
              <a:latin typeface="+mn-lt"/>
              <a:ea typeface="+mn-ea"/>
              <a:cs typeface="+mn-cs"/>
            </a:endParaRPr>
          </a:p>
          <a:p>
            <a:pPr marL="228600" indent="-228600">
              <a:buAutoNum type="arabicPeriod"/>
            </a:pPr>
            <a:r>
              <a:rPr lang="en-US" altLang="zh-CN" sz="1200" kern="1200" dirty="0">
                <a:solidFill>
                  <a:schemeClr val="tx1"/>
                </a:solidFill>
                <a:effectLst/>
                <a:latin typeface="+mn-lt"/>
                <a:ea typeface="+mn-ea"/>
                <a:cs typeface="+mn-cs"/>
              </a:rPr>
              <a:t>E2E</a:t>
            </a:r>
            <a:r>
              <a:rPr lang="zh-CN" altLang="en-US" sz="1200" kern="1200" dirty="0">
                <a:solidFill>
                  <a:schemeClr val="tx1"/>
                </a:solidFill>
                <a:effectLst/>
                <a:latin typeface="+mn-lt"/>
                <a:ea typeface="+mn-ea"/>
                <a:cs typeface="+mn-cs"/>
              </a:rPr>
              <a:t>不好，因为过拟合倾向；未来可研究更好结构，或在其他数据上另外训练等</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447600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122245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符号的解释：</a:t>
            </a:r>
            <a:endParaRPr lang="en-US" altLang="zh-CN" dirty="0"/>
          </a:p>
          <a:p>
            <a:r>
              <a:rPr lang="en-US" altLang="zh-CN" dirty="0"/>
              <a:t>G</a:t>
            </a:r>
            <a:r>
              <a:rPr lang="zh-CN" altLang="en-US" dirty="0"/>
              <a:t>：行上的均匀先验</a:t>
            </a:r>
            <a:endParaRPr lang="en-US" altLang="zh-CN" dirty="0"/>
          </a:p>
          <a:p>
            <a:r>
              <a:rPr lang="en-US" altLang="zh-CN" dirty="0"/>
              <a:t>p: </a:t>
            </a:r>
            <a:r>
              <a:rPr lang="zh-CN" altLang="en-US" dirty="0"/>
              <a:t>用户约束</a:t>
            </a:r>
            <a:r>
              <a:rPr lang="en-US" altLang="zh-CN" dirty="0"/>
              <a:t>……</a:t>
            </a:r>
          </a:p>
          <a:p>
            <a:r>
              <a:rPr lang="en-US" altLang="zh-CN" dirty="0"/>
              <a:t>max</a:t>
            </a:r>
            <a:r>
              <a:rPr lang="zh-CN" altLang="en-US" dirty="0"/>
              <a:t>：该假设减少了模型参数</a:t>
            </a:r>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2836288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66997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因为要训练</a:t>
            </a:r>
            <a:r>
              <a:rPr lang="en-US" altLang="zh-CN" dirty="0"/>
              <a:t>belief tracker</a:t>
            </a:r>
            <a:r>
              <a:rPr lang="zh-CN" altLang="en-US" dirty="0"/>
              <a:t>，所以后验</a:t>
            </a:r>
            <a:r>
              <a:rPr lang="en-US" altLang="zh-CN" dirty="0"/>
              <a:t>p</a:t>
            </a:r>
            <a:r>
              <a:rPr lang="zh-CN" altLang="en-US" dirty="0"/>
              <a:t>也看作策略</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97590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目标是算后验概率</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𝑝</m:t>
                        </m:r>
                      </m:e>
                      <m:sub>
                        <m:r>
                          <a:rPr lang="zh-CN" altLang="en-US" i="1" dirty="0">
                            <a:latin typeface="Cambria Math" panose="02040503050406030204" pitchFamily="18" charset="0"/>
                          </a:rPr>
                          <m:t>𝒯</m:t>
                        </m:r>
                      </m:sub>
                      <m:sup>
                        <m:r>
                          <a:rPr lang="en-US" altLang="zh-CN" i="1">
                            <a:latin typeface="Cambria Math" panose="02040503050406030204" pitchFamily="18" charset="0"/>
                          </a:rPr>
                          <m:t>𝑡</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𝑖</m:t>
                        </m:r>
                      </m:e>
                    </m:d>
                  </m:oMath>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后文方便起见都把</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𝑈</m:t>
                        </m:r>
                      </m:e>
                      <m:sub>
                        <m:r>
                          <a:rPr lang="en-US" altLang="zh-CN" i="1">
                            <a:latin typeface="Cambria Math" panose="02040503050406030204" pitchFamily="18" charset="0"/>
                          </a:rPr>
                          <m:t>1</m:t>
                        </m:r>
                      </m:sub>
                      <m:sup>
                        <m:r>
                          <a:rPr lang="en-US" altLang="zh-CN" i="1">
                            <a:latin typeface="Cambria Math" panose="02040503050406030204" pitchFamily="18" charset="0"/>
                          </a:rPr>
                          <m:t>𝑡</m:t>
                        </m:r>
                      </m:sup>
                    </m:sSubSup>
                  </m:oMath>
                </a14:m>
                <a:r>
                  <a:rPr lang="zh-CN" altLang="en-US" dirty="0"/>
                  <a:t>省略</a:t>
                </a:r>
                <a:endParaRPr lang="en-US" altLang="zh-CN" dirty="0"/>
              </a:p>
              <a:p>
                <a:endParaRPr lang="en-US" altLang="zh-CN" dirty="0"/>
              </a:p>
              <a:p>
                <a:r>
                  <a:rPr lang="zh-CN" altLang="en-US" dirty="0"/>
                  <a:t>解释符号：</a:t>
                </a:r>
                <a:r>
                  <a:rPr lang="en-US" altLang="zh-CN" dirty="0"/>
                  <a:t>G</a:t>
                </a:r>
                <a:r>
                  <a:rPr lang="zh-CN" altLang="en-US" dirty="0"/>
                  <a:t>，</a:t>
                </a:r>
                <a14:m>
                  <m:oMath xmlns:m="http://schemas.openxmlformats.org/officeDocument/2006/math">
                    <m:r>
                      <m:rPr>
                        <m:sty m:val="p"/>
                      </m:rPr>
                      <a:rPr lang="zh-CN" altLang="en-US" sz="1200" smtClean="0">
                        <a:latin typeface="Cambria Math" panose="02040503050406030204" pitchFamily="18" charset="0"/>
                      </a:rPr>
                      <m:t>ϕ</m:t>
                    </m:r>
                  </m:oMath>
                </a14:m>
                <a:r>
                  <a:rPr lang="en-US" altLang="zh-CN" dirty="0"/>
                  <a:t>, q</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目标是算后验概率</a:t>
                </a:r>
                <a:r>
                  <a:rPr lang="en-US" altLang="zh-CN" i="0">
                    <a:latin typeface="Cambria Math" panose="02040503050406030204" pitchFamily="18" charset="0"/>
                  </a:rPr>
                  <a:t>𝑝_</a:t>
                </a:r>
                <a:r>
                  <a:rPr lang="zh-CN" altLang="en-US" i="0" dirty="0">
                    <a:latin typeface="Cambria Math" panose="02040503050406030204" pitchFamily="18" charset="0"/>
                  </a:rPr>
                  <a:t>𝒯^</a:t>
                </a:r>
                <a:r>
                  <a:rPr lang="en-US" altLang="zh-CN" i="0">
                    <a:latin typeface="Cambria Math" panose="02040503050406030204" pitchFamily="18" charset="0"/>
                  </a:rPr>
                  <a:t>𝑡 (</a:t>
                </a:r>
                <a:r>
                  <a:rPr lang="en-US" altLang="zh-CN" b="0" i="0">
                    <a:latin typeface="Cambria Math" panose="02040503050406030204" pitchFamily="18" charset="0"/>
                  </a:rPr>
                  <a:t>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后文方便起见都把</a:t>
                </a:r>
                <a:r>
                  <a:rPr lang="en-US" altLang="zh-CN" i="0">
                    <a:latin typeface="Cambria Math" panose="02040503050406030204" pitchFamily="18" charset="0"/>
                  </a:rPr>
                  <a:t>𝑈_1^𝑡</a:t>
                </a:r>
                <a:r>
                  <a:rPr lang="zh-CN" altLang="en-US" dirty="0"/>
                  <a:t>省略</a:t>
                </a:r>
                <a:endParaRPr lang="en-US" altLang="zh-CN" dirty="0"/>
              </a:p>
              <a:p>
                <a:endParaRPr lang="en-US" altLang="zh-CN" dirty="0"/>
              </a:p>
              <a:p>
                <a:r>
                  <a:rPr lang="zh-CN" altLang="en-US" dirty="0"/>
                  <a:t>具体推导见附录</a:t>
                </a:r>
                <a:r>
                  <a:rPr lang="en-US" altLang="zh-CN" dirty="0"/>
                  <a:t>A</a:t>
                </a:r>
                <a:endParaRPr lang="zh-CN" altLang="en-US" dirty="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61539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推导见附录</a:t>
                </a:r>
                <a:endParaRPr lang="en-US" altLang="zh-CN"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FF0000"/>
                    </a:solidFill>
                    <a:latin typeface="+mn-lt"/>
                  </a:rPr>
                  <a:t>解释符号：</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a:latin typeface="Cambria Math" panose="02040503050406030204" pitchFamily="18" charset="0"/>
                          </a:rPr>
                          <m:t>𝑀</m:t>
                        </m:r>
                      </m:e>
                      <m:sub>
                        <m:r>
                          <a:rPr lang="en-US" altLang="zh-CN" sz="1200" i="1" dirty="0">
                            <a:latin typeface="Cambria Math" panose="02040503050406030204" pitchFamily="18" charset="0"/>
                          </a:rPr>
                          <m:t>𝑗</m:t>
                        </m:r>
                      </m:sub>
                    </m:sSub>
                  </m:oMath>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Soft-KB lookup method has two benefits over the Hard-KB method – (1) it helps the agent discover better dialogue policies by providing it more information from the language understanding unit, (2) it allows end-to-end training of both dialogue policy and language understanding in an online setting. In this section we describe several agents to test these claims</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目标是算后验概率</a:t>
                </a:r>
                <a:r>
                  <a:rPr lang="en-US" altLang="zh-CN" i="0">
                    <a:latin typeface="Cambria Math" panose="02040503050406030204" pitchFamily="18" charset="0"/>
                  </a:rPr>
                  <a:t>𝑝_</a:t>
                </a:r>
                <a:r>
                  <a:rPr lang="zh-CN" altLang="en-US" i="0" dirty="0">
                    <a:latin typeface="Cambria Math" panose="02040503050406030204" pitchFamily="18" charset="0"/>
                  </a:rPr>
                  <a:t>𝒯^</a:t>
                </a:r>
                <a:r>
                  <a:rPr lang="en-US" altLang="zh-CN" i="0">
                    <a:latin typeface="Cambria Math" panose="02040503050406030204" pitchFamily="18" charset="0"/>
                  </a:rPr>
                  <a:t>𝑡 (</a:t>
                </a:r>
                <a:r>
                  <a:rPr lang="en-US" altLang="zh-CN" b="0" i="0">
                    <a:latin typeface="Cambria Math" panose="02040503050406030204" pitchFamily="18" charset="0"/>
                  </a:rPr>
                  <a:t>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后文方便起见都把</a:t>
                </a:r>
                <a:r>
                  <a:rPr lang="en-US" altLang="zh-CN" i="0">
                    <a:latin typeface="Cambria Math" panose="02040503050406030204" pitchFamily="18" charset="0"/>
                  </a:rPr>
                  <a:t>𝑈_1^𝑡</a:t>
                </a:r>
                <a:r>
                  <a:rPr lang="zh-CN" altLang="en-US" dirty="0"/>
                  <a:t>省略</a:t>
                </a:r>
                <a:endParaRPr lang="en-US" altLang="zh-CN" dirty="0"/>
              </a:p>
              <a:p>
                <a:endParaRPr lang="en-US" altLang="zh-CN" dirty="0"/>
              </a:p>
              <a:p>
                <a:r>
                  <a:rPr lang="zh-CN" altLang="en-US" dirty="0"/>
                  <a:t>具体推导见附录</a:t>
                </a:r>
                <a:r>
                  <a:rPr lang="en-US" altLang="zh-CN" dirty="0"/>
                  <a:t>A</a:t>
                </a:r>
                <a:endParaRPr lang="zh-CN" altLang="en-US" dirty="0"/>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381023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灰色是可训练参数</a:t>
            </a:r>
            <a:br>
              <a:rPr lang="en-US" altLang="zh-CN" dirty="0"/>
            </a:br>
            <a:endParaRPr lang="en-US" altLang="zh-CN" dirty="0"/>
          </a:p>
          <a:p>
            <a:r>
              <a:rPr lang="en-US" altLang="zh-CN" dirty="0">
                <a:latin typeface="NimbusRomNo9L-Regu"/>
              </a:rPr>
              <a:t>Modular approach, consisting of: </a:t>
            </a:r>
            <a:br>
              <a:rPr lang="en-US" altLang="zh-CN" dirty="0"/>
            </a:br>
            <a:r>
              <a:rPr lang="en-US" altLang="zh-CN" dirty="0"/>
              <a:t>a </a:t>
            </a:r>
            <a:r>
              <a:rPr lang="en-US" altLang="zh-CN" b="1" dirty="0"/>
              <a:t>belief tracker </a:t>
            </a:r>
            <a:r>
              <a:rPr lang="en-US" altLang="zh-CN" dirty="0"/>
              <a:t>module for identifying user intents, extracting associated slots, and tracking the dialogue state </a:t>
            </a:r>
          </a:p>
          <a:p>
            <a:r>
              <a:rPr lang="en-US" altLang="zh-CN" dirty="0"/>
              <a:t>an </a:t>
            </a:r>
            <a:r>
              <a:rPr lang="en-US" altLang="zh-CN" b="1" dirty="0"/>
              <a:t>interface</a:t>
            </a:r>
            <a:r>
              <a:rPr lang="en-US" altLang="zh-CN" dirty="0"/>
              <a:t> with the database to query for relevant results (</a:t>
            </a:r>
            <a:r>
              <a:rPr lang="en-US" altLang="zh-CN" b="1" dirty="0"/>
              <a:t>Soft-KB lookup</a:t>
            </a:r>
            <a:r>
              <a:rPr lang="en-US" altLang="zh-CN" dirty="0"/>
              <a:t>)</a:t>
            </a:r>
          </a:p>
          <a:p>
            <a:r>
              <a:rPr lang="en-US" altLang="zh-CN" dirty="0"/>
              <a:t>a </a:t>
            </a:r>
            <a:r>
              <a:rPr lang="en-US" altLang="zh-CN" b="1" dirty="0"/>
              <a:t>summary module </a:t>
            </a:r>
            <a:r>
              <a:rPr lang="en-US" altLang="zh-CN" dirty="0"/>
              <a:t>to summarize the state into a vector</a:t>
            </a:r>
          </a:p>
          <a:p>
            <a:r>
              <a:rPr lang="en-US" altLang="zh-CN" dirty="0"/>
              <a:t>a </a:t>
            </a:r>
            <a:r>
              <a:rPr lang="en-US" altLang="zh-CN" b="1" dirty="0"/>
              <a:t>dialogue policy </a:t>
            </a:r>
            <a:r>
              <a:rPr lang="en-US" altLang="zh-CN" dirty="0"/>
              <a:t>which selects the next system action based on current state</a:t>
            </a:r>
          </a:p>
          <a:p>
            <a:endParaRPr lang="en-US" altLang="zh-CN" dirty="0"/>
          </a:p>
          <a:p>
            <a:r>
              <a:rPr lang="zh-CN" altLang="en-US" dirty="0"/>
              <a:t>动作有</a:t>
            </a:r>
            <a:r>
              <a:rPr lang="en-US" altLang="zh-CN" dirty="0"/>
              <a:t>M+1</a:t>
            </a:r>
            <a:r>
              <a:rPr lang="zh-CN" altLang="en-US" dirty="0"/>
              <a:t>种</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3654872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is a tuning parameter</a:t>
            </a:r>
          </a:p>
          <a:p>
            <a:r>
              <a:rPr lang="en-US" altLang="zh-CN" dirty="0"/>
              <a:t>And normalization</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1201259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附录内容：</a:t>
            </a:r>
            <a:r>
              <a:rPr lang="en-US" altLang="zh-CN" dirty="0"/>
              <a:t>GRU</a:t>
            </a:r>
            <a:r>
              <a:rPr lang="zh-CN" altLang="en-US" dirty="0"/>
              <a:t>展开</a:t>
            </a:r>
            <a:endParaRPr lang="en-US" altLang="zh-CN" dirty="0"/>
          </a:p>
          <a:p>
            <a:r>
              <a:rPr lang="zh-CN" altLang="en-US" dirty="0"/>
              <a:t>最后一行各符号都是可训练参数</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301216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a:t>
            </a:r>
            <a:r>
              <a:rPr lang="en-US" altLang="zh-CN" dirty="0"/>
              <a:t>p~</a:t>
            </a:r>
            <a:r>
              <a:rPr lang="zh-CN" altLang="en-US" dirty="0"/>
              <a:t>是</a:t>
            </a:r>
            <a:r>
              <a:rPr lang="en-US" altLang="zh-CN" dirty="0"/>
              <a:t>w</a:t>
            </a:r>
            <a:r>
              <a:rPr lang="zh-CN" altLang="en-US" dirty="0"/>
              <a:t>吗</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2244797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s~t</a:t>
            </a:r>
            <a:r>
              <a:rPr lang="zh-CN" altLang="en-US" dirty="0"/>
              <a:t>是</a:t>
            </a:r>
            <a:r>
              <a:rPr lang="en-US" altLang="zh-CN" dirty="0"/>
              <a:t>state</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2672450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png"/><Relationship Id="rId7" Type="http://schemas.openxmlformats.org/officeDocument/2006/relationships/image" Target="../media/image47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slide" Target="slide12.xml"/><Relationship Id="rId7" Type="http://schemas.openxmlformats.org/officeDocument/2006/relationships/image" Target="../media/image6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openxmlformats.org/officeDocument/2006/relationships/image" Target="../media/image49.png"/><Relationship Id="rId4" Type="http://schemas.openxmlformats.org/officeDocument/2006/relationships/image" Target="../media/image65.png"/><Relationship Id="rId9"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1.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8727" y="2736059"/>
            <a:ext cx="10372557" cy="954107"/>
          </a:xfrm>
          <a:prstGeom prst="rect">
            <a:avLst/>
          </a:prstGeom>
          <a:noFill/>
        </p:spPr>
        <p:txBody>
          <a:bodyPr wrap="square" rtlCol="0">
            <a:spAutoFit/>
          </a:bodyPr>
          <a:lstStyle/>
          <a:p>
            <a:r>
              <a:rPr lang="en-US" altLang="zh-CN" sz="2800" b="1" dirty="0">
                <a:solidFill>
                  <a:schemeClr val="bg1"/>
                </a:solidFill>
              </a:rPr>
              <a:t>Towards End-to-End Reinforcement Learning of Dialogue Agents for Information Access</a:t>
            </a:r>
            <a:endParaRPr lang="zh-CN" altLang="en-US" sz="28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7839" y="3727845"/>
            <a:ext cx="10774836" cy="369332"/>
          </a:xfrm>
          <a:prstGeom prst="rect">
            <a:avLst/>
          </a:prstGeom>
          <a:noFill/>
        </p:spPr>
        <p:txBody>
          <a:bodyPr wrap="square" rtlCol="0">
            <a:spAutoFit/>
          </a:bodyPr>
          <a:lstStyle/>
          <a:p>
            <a:r>
              <a:rPr lang="en-US" altLang="zh-CN" dirty="0" err="1">
                <a:solidFill>
                  <a:schemeClr val="bg1"/>
                </a:solidFill>
                <a:latin typeface="Kozuka Mincho Pro H" pitchFamily="18" charset="-128"/>
                <a:ea typeface="Kozuka Mincho Pro H" pitchFamily="18" charset="-128"/>
              </a:rPr>
              <a:t>Bhuwan</a:t>
            </a:r>
            <a:r>
              <a:rPr lang="en-US" altLang="zh-CN" dirty="0">
                <a:solidFill>
                  <a:schemeClr val="bg1"/>
                </a:solidFill>
                <a:latin typeface="Kozuka Mincho Pro H" pitchFamily="18" charset="-128"/>
                <a:ea typeface="Kozuka Mincho Pro H" pitchFamily="18" charset="-128"/>
              </a:rPr>
              <a:t> Dhingra, </a:t>
            </a:r>
            <a:r>
              <a:rPr lang="en-US" altLang="zh-CN" dirty="0" err="1">
                <a:solidFill>
                  <a:schemeClr val="bg1"/>
                </a:solidFill>
                <a:latin typeface="Kozuka Mincho Pro H" pitchFamily="18" charset="-128"/>
                <a:ea typeface="Kozuka Mincho Pro H" pitchFamily="18" charset="-128"/>
              </a:rPr>
              <a:t>Lihong</a:t>
            </a:r>
            <a:r>
              <a:rPr lang="en-US" altLang="zh-CN" dirty="0">
                <a:solidFill>
                  <a:schemeClr val="bg1"/>
                </a:solidFill>
                <a:latin typeface="Kozuka Mincho Pro H" pitchFamily="18" charset="-128"/>
                <a:ea typeface="Kozuka Mincho Pro H" pitchFamily="18" charset="-128"/>
              </a:rPr>
              <a:t> Li, </a:t>
            </a:r>
            <a:r>
              <a:rPr lang="en-US" altLang="zh-CN" dirty="0" err="1">
                <a:solidFill>
                  <a:schemeClr val="bg1"/>
                </a:solidFill>
                <a:latin typeface="Kozuka Mincho Pro H" pitchFamily="18" charset="-128"/>
                <a:ea typeface="Kozuka Mincho Pro H" pitchFamily="18" charset="-128"/>
              </a:rPr>
              <a:t>Xiujun</a:t>
            </a:r>
            <a:r>
              <a:rPr lang="en-US" altLang="zh-CN" dirty="0">
                <a:solidFill>
                  <a:schemeClr val="bg1"/>
                </a:solidFill>
                <a:latin typeface="Kozuka Mincho Pro H" pitchFamily="18" charset="-128"/>
                <a:ea typeface="Kozuka Mincho Pro H" pitchFamily="18" charset="-128"/>
              </a:rPr>
              <a:t> Li, </a:t>
            </a:r>
            <a:r>
              <a:rPr lang="en-US" altLang="zh-CN" dirty="0" err="1">
                <a:solidFill>
                  <a:schemeClr val="bg1"/>
                </a:solidFill>
                <a:latin typeface="Kozuka Mincho Pro H" pitchFamily="18" charset="-128"/>
                <a:ea typeface="Kozuka Mincho Pro H" pitchFamily="18" charset="-128"/>
              </a:rPr>
              <a:t>Jianfeng</a:t>
            </a:r>
            <a:r>
              <a:rPr lang="en-US" altLang="zh-CN" dirty="0">
                <a:solidFill>
                  <a:schemeClr val="bg1"/>
                </a:solidFill>
                <a:latin typeface="Kozuka Mincho Pro H" pitchFamily="18" charset="-128"/>
                <a:ea typeface="Kozuka Mincho Pro H" pitchFamily="18" charset="-128"/>
              </a:rPr>
              <a:t> Gao, Yun-</a:t>
            </a:r>
            <a:r>
              <a:rPr lang="en-US" altLang="zh-CN" dirty="0" err="1">
                <a:solidFill>
                  <a:schemeClr val="bg1"/>
                </a:solidFill>
                <a:latin typeface="Kozuka Mincho Pro H" pitchFamily="18" charset="-128"/>
                <a:ea typeface="Kozuka Mincho Pro H" pitchFamily="18" charset="-128"/>
              </a:rPr>
              <a:t>Nung</a:t>
            </a:r>
            <a:r>
              <a:rPr lang="en-US" altLang="zh-CN" dirty="0">
                <a:solidFill>
                  <a:schemeClr val="bg1"/>
                </a:solidFill>
                <a:latin typeface="Kozuka Mincho Pro H" pitchFamily="18" charset="-128"/>
                <a:ea typeface="Kozuka Mincho Pro H" pitchFamily="18" charset="-128"/>
              </a:rPr>
              <a:t> Chen, Faisal Ahmed, Li Deng</a:t>
            </a:r>
          </a:p>
        </p:txBody>
      </p:sp>
      <p:sp>
        <p:nvSpPr>
          <p:cNvPr id="5" name="Freeform 5"/>
          <p:cNvSpPr>
            <a:spLocks noEditPoints="1"/>
          </p:cNvSpPr>
          <p:nvPr/>
        </p:nvSpPr>
        <p:spPr bwMode="auto">
          <a:xfrm>
            <a:off x="10409822"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9451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a:latin typeface="微软雅黑" panose="020B0503020204020204" pitchFamily="34" charset="-122"/>
              </a:rPr>
              <a:t>End-to-End-KB-InfoBot</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10</a:t>
            </a:fld>
            <a:endParaRPr lang="zh-CN" altLang="en-US" dirty="0"/>
          </a:p>
        </p:txBody>
      </p:sp>
      <p:sp>
        <p:nvSpPr>
          <p:cNvPr id="8" name="矩形 7">
            <a:extLst>
              <a:ext uri="{FF2B5EF4-FFF2-40B4-BE49-F238E27FC236}">
                <a16:creationId xmlns:a16="http://schemas.microsoft.com/office/drawing/2014/main" id="{4B513FA7-5B90-4204-8EA0-119A7934E4E2}"/>
              </a:ext>
            </a:extLst>
          </p:cNvPr>
          <p:cNvSpPr/>
          <p:nvPr/>
        </p:nvSpPr>
        <p:spPr>
          <a:xfrm>
            <a:off x="695323" y="926774"/>
            <a:ext cx="2844048" cy="461665"/>
          </a:xfrm>
          <a:prstGeom prst="rect">
            <a:avLst/>
          </a:prstGeom>
          <a:solidFill>
            <a:schemeClr val="accent1"/>
          </a:solidFill>
        </p:spPr>
        <p:txBody>
          <a:bodyPr wrap="none">
            <a:spAutoFit/>
          </a:bodyPr>
          <a:lstStyle/>
          <a:p>
            <a:r>
              <a:rPr lang="en-US" altLang="zh-CN" sz="2400" b="1" dirty="0">
                <a:solidFill>
                  <a:schemeClr val="bg1"/>
                </a:solidFill>
              </a:rPr>
              <a:t>Dialogue Policy</a:t>
            </a:r>
          </a:p>
        </p:txBody>
      </p:sp>
      <p:sp>
        <p:nvSpPr>
          <p:cNvPr id="5" name="文本框 4">
            <a:extLst>
              <a:ext uri="{FF2B5EF4-FFF2-40B4-BE49-F238E27FC236}">
                <a16:creationId xmlns:a16="http://schemas.microsoft.com/office/drawing/2014/main" id="{890B940E-3EF8-4DF7-820F-020747188574}"/>
              </a:ext>
            </a:extLst>
          </p:cNvPr>
          <p:cNvSpPr txBox="1"/>
          <p:nvPr/>
        </p:nvSpPr>
        <p:spPr>
          <a:xfrm>
            <a:off x="794154" y="1542866"/>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Hand-Crafted Policy</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6A864CFC-9752-45D5-B6FD-36E5AA88EA05}"/>
              </a:ext>
            </a:extLst>
          </p:cNvPr>
          <p:cNvPicPr>
            <a:picLocks noChangeAspect="1"/>
          </p:cNvPicPr>
          <p:nvPr/>
        </p:nvPicPr>
        <p:blipFill>
          <a:blip r:embed="rId3"/>
          <a:stretch>
            <a:fillRect/>
          </a:stretch>
        </p:blipFill>
        <p:spPr>
          <a:xfrm>
            <a:off x="4514308" y="2674869"/>
            <a:ext cx="2869254" cy="540000"/>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62D564C-7042-4FAF-848C-52CE8FDB32BC}"/>
                  </a:ext>
                </a:extLst>
              </p:cNvPr>
              <p:cNvSpPr/>
              <p:nvPr/>
            </p:nvSpPr>
            <p:spPr>
              <a:xfrm>
                <a:off x="1168925" y="3153226"/>
                <a:ext cx="10331776" cy="2219454"/>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Except if:</a:t>
                </a:r>
              </a:p>
              <a:p>
                <a:pPr marL="742950" lvl="1" indent="-285750">
                  <a:lnSpc>
                    <a:spcPct val="125000"/>
                  </a:lnSpc>
                  <a:buFont typeface="Wingdings" panose="05000000000000000000" pitchFamily="2" charset="2"/>
                  <a:buChar char="n"/>
                </a:pPr>
                <a:r>
                  <a:rPr lang="en-US" altLang="zh-CN" sz="2000" dirty="0"/>
                  <a:t>(</a:t>
                </a:r>
                <a:r>
                  <a:rPr lang="en-US" altLang="zh-CN" sz="2000" dirty="0" err="1"/>
                  <a:t>i</a:t>
                </a:r>
                <a:r>
                  <a:rPr lang="en-US" altLang="zh-CN" sz="2000" dirty="0"/>
                  <a:t>) the KB posterior entropy </a:t>
                </a:r>
                <a14:m>
                  <m:oMath xmlns:m="http://schemas.openxmlformats.org/officeDocument/2006/math">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𝑝</m:t>
                            </m:r>
                          </m:e>
                          <m:sub>
                            <m:r>
                              <a:rPr lang="zh-CN" altLang="en-US" sz="2000" i="1" smtClean="0">
                                <a:latin typeface="Cambria Math" panose="02040503050406030204" pitchFamily="18" charset="0"/>
                              </a:rPr>
                              <m:t>𝒯</m:t>
                            </m:r>
                          </m:sub>
                          <m:sup>
                            <m:r>
                              <a:rPr lang="en-US" altLang="zh-CN" sz="2000" i="1">
                                <a:latin typeface="Cambria Math" panose="02040503050406030204" pitchFamily="18" charset="0"/>
                              </a:rPr>
                              <m:t>𝑡</m:t>
                            </m:r>
                          </m:sup>
                        </m:sSubSup>
                      </m:e>
                    </m:d>
                    <m:r>
                      <a:rPr lang="en-US" altLang="zh-CN" sz="2000" b="0" i="1" smtClean="0">
                        <a:latin typeface="Cambria Math" panose="02040503050406030204" pitchFamily="18" charset="0"/>
                      </a:rPr>
                      <m:t>&lt;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𝛼</m:t>
                        </m:r>
                      </m:e>
                      <m:sub>
                        <m:r>
                          <a:rPr lang="en-US" altLang="zh-CN" sz="2000" b="0" i="1" smtClean="0">
                            <a:latin typeface="Cambria Math" panose="02040503050406030204" pitchFamily="18" charset="0"/>
                          </a:rPr>
                          <m:t>𝑅</m:t>
                        </m:r>
                      </m:sub>
                    </m:sSub>
                  </m:oMath>
                </a14:m>
                <a:endParaRPr lang="en-US" altLang="zh-CN" sz="2000" dirty="0"/>
              </a:p>
              <a:p>
                <a:pPr marL="742950" lvl="1" indent="-285750">
                  <a:lnSpc>
                    <a:spcPct val="125000"/>
                  </a:lnSpc>
                  <a:buFont typeface="Wingdings" panose="05000000000000000000" pitchFamily="2" charset="2"/>
                  <a:buChar char="n"/>
                </a:pPr>
                <a:r>
                  <a:rPr lang="en-US" altLang="zh-CN" sz="2000" dirty="0"/>
                  <a:t>(ii) </a:t>
                </a:r>
                <a14:m>
                  <m:oMath xmlns:m="http://schemas.openxmlformats.org/officeDocument/2006/math">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acc>
                              <m:accPr>
                                <m:chr m:val="̃"/>
                                <m:ctrlPr>
                                  <a:rPr lang="en-US" altLang="zh-CN" sz="2000" i="1" smtClean="0">
                                    <a:latin typeface="Cambria Math" panose="02040503050406030204" pitchFamily="18" charset="0"/>
                                  </a:rPr>
                                </m:ctrlPr>
                              </m:accPr>
                              <m:e>
                                <m:r>
                                  <a:rPr lang="en-US" altLang="zh-CN" sz="2000" i="1">
                                    <a:latin typeface="Cambria Math" panose="02040503050406030204" pitchFamily="18" charset="0"/>
                                  </a:rPr>
                                  <m:t>𝑝</m:t>
                                </m:r>
                              </m:e>
                            </m:acc>
                          </m:e>
                          <m:sub>
                            <m:r>
                              <a:rPr lang="en-US" altLang="zh-CN" sz="2000" b="0" i="1" smtClean="0">
                                <a:latin typeface="Cambria Math" panose="02040503050406030204" pitchFamily="18" charset="0"/>
                              </a:rPr>
                              <m:t>𝑗</m:t>
                            </m:r>
                          </m:sub>
                          <m:sup>
                            <m:r>
                              <a:rPr lang="en-US" altLang="zh-CN" sz="2000" i="1">
                                <a:latin typeface="Cambria Math" panose="02040503050406030204" pitchFamily="18" charset="0"/>
                              </a:rPr>
                              <m:t>𝑡</m:t>
                            </m:r>
                          </m:sup>
                        </m:sSubSup>
                      </m:e>
                    </m:d>
                    <m:r>
                      <a:rPr lang="en-US" altLang="zh-CN" sz="2000" i="1">
                        <a:latin typeface="Cambria Math" panose="02040503050406030204" pitchFamily="18" charset="0"/>
                      </a:rPr>
                      <m:t>&lt;</m:t>
                    </m:r>
                    <m:func>
                      <m:funcPr>
                        <m:ctrlPr>
                          <a:rPr lang="en-US" altLang="zh-CN" sz="200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d>
                          <m:dPr>
                            <m:ctrlPr>
                              <a:rPr lang="en-US" altLang="zh-CN" sz="200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𝛽</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b>
                                    <m:r>
                                      <a:rPr lang="en-US" altLang="zh-CN" sz="2000" i="1">
                                        <a:latin typeface="Cambria Math" panose="02040503050406030204" pitchFamily="18" charset="0"/>
                                      </a:rPr>
                                      <m:t>𝑗</m:t>
                                    </m:r>
                                  </m:sub>
                                  <m:sup>
                                    <m:r>
                                      <a:rPr lang="en-US" altLang="zh-CN" sz="2000" b="0" i="1" smtClean="0">
                                        <a:latin typeface="Cambria Math" panose="02040503050406030204" pitchFamily="18" charset="0"/>
                                      </a:rPr>
                                      <m:t>0</m:t>
                                    </m:r>
                                  </m:sup>
                                </m:sSubSup>
                              </m:e>
                            </m:d>
                          </m:e>
                        </m:d>
                      </m:e>
                    </m:func>
                  </m:oMath>
                </a14:m>
                <a:endParaRPr lang="en-US" altLang="zh-CN" sz="2000" dirty="0"/>
              </a:p>
              <a:p>
                <a:pPr marL="742950" lvl="1" indent="-285750">
                  <a:lnSpc>
                    <a:spcPct val="125000"/>
                  </a:lnSpc>
                  <a:buFont typeface="Wingdings" panose="05000000000000000000" pitchFamily="2" charset="2"/>
                  <a:buChar char="n"/>
                </a:pPr>
                <a:r>
                  <a:rPr lang="en-US" altLang="zh-CN" sz="2000" dirty="0"/>
                  <a:t>(iii) slot </a:t>
                </a:r>
                <a14:m>
                  <m:oMath xmlns:m="http://schemas.openxmlformats.org/officeDocument/2006/math">
                    <m:r>
                      <a:rPr lang="en-US" altLang="zh-CN" sz="2000" i="1" dirty="0" smtClean="0">
                        <a:latin typeface="Cambria Math" panose="02040503050406030204" pitchFamily="18" charset="0"/>
                      </a:rPr>
                      <m:t>𝑗</m:t>
                    </m:r>
                  </m:oMath>
                </a14:m>
                <a:r>
                  <a:rPr lang="en-US" altLang="zh-CN" sz="2000" dirty="0"/>
                  <a:t> has already been requested </a:t>
                </a:r>
                <a14:m>
                  <m:oMath xmlns:m="http://schemas.openxmlformats.org/officeDocument/2006/math">
                    <m:r>
                      <a:rPr lang="en-US" altLang="zh-CN" sz="2000" i="1" dirty="0" smtClean="0">
                        <a:latin typeface="Cambria Math" panose="02040503050406030204" pitchFamily="18" charset="0"/>
                      </a:rPr>
                      <m:t>𝑄</m:t>
                    </m:r>
                  </m:oMath>
                </a14:m>
                <a:r>
                  <a:rPr lang="en-US" altLang="zh-CN" sz="2000" dirty="0"/>
                  <a:t> times</a:t>
                </a:r>
              </a:p>
              <a:p>
                <a:pPr marL="742950" lvl="1" indent="-285750">
                  <a:lnSpc>
                    <a:spcPct val="125000"/>
                  </a:lnSpc>
                  <a:buFont typeface="Wingdings" panose="05000000000000000000" pitchFamily="2" charset="2"/>
                  <a:buChar char="n"/>
                </a:pP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i="1">
                            <a:latin typeface="Cambria Math" panose="02040503050406030204" pitchFamily="18" charset="0"/>
                          </a:rPr>
                          <m:t>𝑅</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i="1">
                            <a:latin typeface="Cambria Math" panose="02040503050406030204" pitchFamily="18" charset="0"/>
                          </a:rPr>
                          <m:t>𝑇</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𝛽</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oMath>
                </a14:m>
                <a:r>
                  <a:rPr lang="en-US" altLang="zh-CN" sz="2000" dirty="0"/>
                  <a:t> are tuned to </a:t>
                </a:r>
                <a:r>
                  <a:rPr lang="en-US" altLang="zh-CN" sz="2000" b="1" dirty="0"/>
                  <a:t>maximize reward </a:t>
                </a:r>
                <a:r>
                  <a:rPr lang="en-US" altLang="zh-CN" sz="2000" dirty="0"/>
                  <a:t>against the </a:t>
                </a:r>
                <a:r>
                  <a:rPr lang="en-US" altLang="zh-CN" sz="2000" b="1" dirty="0"/>
                  <a:t>simulator</a:t>
                </a:r>
                <a:endParaRPr lang="zh-CN" altLang="en-US" sz="2000" b="1" dirty="0"/>
              </a:p>
            </p:txBody>
          </p:sp>
        </mc:Choice>
        <mc:Fallback xmlns="">
          <p:sp>
            <p:nvSpPr>
              <p:cNvPr id="10" name="矩形 9">
                <a:extLst>
                  <a:ext uri="{FF2B5EF4-FFF2-40B4-BE49-F238E27FC236}">
                    <a16:creationId xmlns:a16="http://schemas.microsoft.com/office/drawing/2014/main" id="{862D564C-7042-4FAF-848C-52CE8FDB32BC}"/>
                  </a:ext>
                </a:extLst>
              </p:cNvPr>
              <p:cNvSpPr>
                <a:spLocks noRot="1" noChangeAspect="1" noMove="1" noResize="1" noEditPoints="1" noAdjustHandles="1" noChangeArrowheads="1" noChangeShapeType="1" noTextEdit="1"/>
              </p:cNvSpPr>
              <p:nvPr/>
            </p:nvSpPr>
            <p:spPr>
              <a:xfrm>
                <a:off x="1168925" y="3153226"/>
                <a:ext cx="10331776" cy="2219454"/>
              </a:xfrm>
              <a:prstGeom prst="rect">
                <a:avLst/>
              </a:prstGeom>
              <a:blipFill>
                <a:blip r:embed="rId4"/>
                <a:stretch>
                  <a:fillRect l="-531" b="-2198"/>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F184627-4E1A-45AD-B4E2-905A7489100D}"/>
              </a:ext>
            </a:extLst>
          </p:cNvPr>
          <p:cNvSpPr/>
          <p:nvPr/>
        </p:nvSpPr>
        <p:spPr>
          <a:xfrm>
            <a:off x="1168925" y="2259458"/>
            <a:ext cx="4370898" cy="477054"/>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Asks for the slot</a:t>
            </a:r>
            <a:endParaRPr lang="zh-CN" altLang="en-US" sz="2000" dirty="0"/>
          </a:p>
        </p:txBody>
      </p:sp>
      <p:grpSp>
        <p:nvGrpSpPr>
          <p:cNvPr id="2" name="组合 1">
            <a:extLst>
              <a:ext uri="{FF2B5EF4-FFF2-40B4-BE49-F238E27FC236}">
                <a16:creationId xmlns:a16="http://schemas.microsoft.com/office/drawing/2014/main" id="{752E51E8-6413-4FE9-9FBA-11D2590C7460}"/>
              </a:ext>
            </a:extLst>
          </p:cNvPr>
          <p:cNvGrpSpPr/>
          <p:nvPr/>
        </p:nvGrpSpPr>
        <p:grpSpPr>
          <a:xfrm>
            <a:off x="5862250" y="927662"/>
            <a:ext cx="3715385" cy="735971"/>
            <a:chOff x="4721605" y="1078492"/>
            <a:chExt cx="3715385" cy="735971"/>
          </a:xfrm>
        </p:grpSpPr>
        <p:sp>
          <p:nvSpPr>
            <p:cNvPr id="12" name="矩形: 圆角 11">
              <a:extLst>
                <a:ext uri="{FF2B5EF4-FFF2-40B4-BE49-F238E27FC236}">
                  <a16:creationId xmlns:a16="http://schemas.microsoft.com/office/drawing/2014/main" id="{240F3C52-A228-4B7D-96AF-5F0ED80E1C99}"/>
                </a:ext>
              </a:extLst>
            </p:cNvPr>
            <p:cNvSpPr/>
            <p:nvPr/>
          </p:nvSpPr>
          <p:spPr>
            <a:xfrm>
              <a:off x="4731035" y="1078492"/>
              <a:ext cx="3687102" cy="735971"/>
            </a:xfrm>
            <a:prstGeom prst="roundRect">
              <a:avLst/>
            </a:prstGeom>
            <a:noFill/>
            <a:ln w="28575">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8429DFC-1669-43EB-A553-682050A78F7D}"/>
                    </a:ext>
                  </a:extLst>
                </p:cNvPr>
                <p:cNvSpPr txBox="1"/>
                <p:nvPr/>
              </p:nvSpPr>
              <p:spPr>
                <a:xfrm>
                  <a:off x="4721605" y="1091036"/>
                  <a:ext cx="3715385" cy="646331"/>
                </a:xfrm>
                <a:prstGeom prst="rect">
                  <a:avLst/>
                </a:prstGeom>
                <a:noFill/>
                <a:ln>
                  <a:noFill/>
                  <a:prstDash val="dash"/>
                </a:ln>
              </p:spPr>
              <p:txBody>
                <a:bodyPr wrap="square" rtlCol="0">
                  <a:spAutoFit/>
                </a:bodyPr>
                <a:lstStyle/>
                <a:p>
                  <a:r>
                    <a:rPr lang="en-US" altLang="zh-CN" dirty="0"/>
                    <a:t>select the next action based on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acc>
                            <m:accPr>
                              <m:chr m:val="̃"/>
                              <m:ctrlPr>
                                <a:rPr lang="en-US" altLang="zh-CN" i="1" dirty="0">
                                  <a:latin typeface="Cambria Math" panose="02040503050406030204" pitchFamily="18" charset="0"/>
                                  <a:ea typeface="Cambria Math" panose="02040503050406030204" pitchFamily="18" charset="0"/>
                                </a:rPr>
                              </m:ctrlPr>
                            </m:accPr>
                            <m:e>
                              <m:r>
                                <a:rPr lang="en-US" altLang="zh-CN" i="1" dirty="0">
                                  <a:latin typeface="Cambria Math" panose="02040503050406030204" pitchFamily="18" charset="0"/>
                                  <a:ea typeface="Cambria Math" panose="02040503050406030204" pitchFamily="18" charset="0"/>
                                </a:rPr>
                                <m:t>𝑠</m:t>
                              </m:r>
                            </m:e>
                          </m:acc>
                        </m:e>
                        <m:sup>
                          <m:r>
                            <a:rPr lang="en-US" altLang="zh-CN" i="1">
                              <a:latin typeface="Cambria Math" panose="02040503050406030204" pitchFamily="18" charset="0"/>
                              <a:ea typeface="Cambria Math" panose="02040503050406030204" pitchFamily="18" charset="0"/>
                            </a:rPr>
                            <m:t>𝑡</m:t>
                          </m:r>
                        </m:sup>
                      </m:sSup>
                    </m:oMath>
                  </a14:m>
                  <a:r>
                    <a:rPr lang="en-US" altLang="zh-CN" dirty="0"/>
                    <a:t> and the dialogue history</a:t>
                  </a:r>
                  <a:endParaRPr lang="zh-CN" altLang="en-US" i="1" dirty="0"/>
                </a:p>
              </p:txBody>
            </p:sp>
          </mc:Choice>
          <mc:Fallback xmlns="">
            <p:sp>
              <p:nvSpPr>
                <p:cNvPr id="14" name="文本框 13">
                  <a:extLst>
                    <a:ext uri="{FF2B5EF4-FFF2-40B4-BE49-F238E27FC236}">
                      <a16:creationId xmlns:a16="http://schemas.microsoft.com/office/drawing/2014/main" id="{F8429DFC-1669-43EB-A553-682050A78F7D}"/>
                    </a:ext>
                  </a:extLst>
                </p:cNvPr>
                <p:cNvSpPr txBox="1">
                  <a:spLocks noRot="1" noChangeAspect="1" noMove="1" noResize="1" noEditPoints="1" noAdjustHandles="1" noChangeArrowheads="1" noChangeShapeType="1" noTextEdit="1"/>
                </p:cNvSpPr>
                <p:nvPr/>
              </p:nvSpPr>
              <p:spPr>
                <a:xfrm>
                  <a:off x="4721605" y="1091036"/>
                  <a:ext cx="3715385" cy="646331"/>
                </a:xfrm>
                <a:prstGeom prst="rect">
                  <a:avLst/>
                </a:prstGeom>
                <a:blipFill>
                  <a:blip r:embed="rId5"/>
                  <a:stretch>
                    <a:fillRect l="-1478" t="-4717" b="-14151"/>
                  </a:stretch>
                </a:blipFill>
                <a:ln>
                  <a:noFill/>
                  <a:prstDash val="dash"/>
                </a:ln>
              </p:spPr>
              <p:txBody>
                <a:bodyPr/>
                <a:lstStyle/>
                <a:p>
                  <a:r>
                    <a:rPr lang="zh-CN" altLang="en-US">
                      <a:noFill/>
                    </a:rPr>
                    <a:t> </a:t>
                  </a:r>
                </a:p>
              </p:txBody>
            </p:sp>
          </mc:Fallback>
        </mc:AlternateContent>
      </p:grpSp>
    </p:spTree>
    <p:extLst>
      <p:ext uri="{BB962C8B-B14F-4D97-AF65-F5344CB8AC3E}">
        <p14:creationId xmlns:p14="http://schemas.microsoft.com/office/powerpoint/2010/main" val="321201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a:latin typeface="微软雅黑" panose="020B0503020204020204" pitchFamily="34" charset="-122"/>
              </a:rPr>
              <a:t>End-to-End-KB-InfoBot</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11</a:t>
            </a:fld>
            <a:endParaRPr lang="zh-CN" altLang="en-US" dirty="0"/>
          </a:p>
        </p:txBody>
      </p:sp>
      <p:sp>
        <p:nvSpPr>
          <p:cNvPr id="8" name="矩形 7">
            <a:extLst>
              <a:ext uri="{FF2B5EF4-FFF2-40B4-BE49-F238E27FC236}">
                <a16:creationId xmlns:a16="http://schemas.microsoft.com/office/drawing/2014/main" id="{4B513FA7-5B90-4204-8EA0-119A7934E4E2}"/>
              </a:ext>
            </a:extLst>
          </p:cNvPr>
          <p:cNvSpPr/>
          <p:nvPr/>
        </p:nvSpPr>
        <p:spPr>
          <a:xfrm>
            <a:off x="695323" y="926774"/>
            <a:ext cx="2844048" cy="461665"/>
          </a:xfrm>
          <a:prstGeom prst="rect">
            <a:avLst/>
          </a:prstGeom>
          <a:solidFill>
            <a:schemeClr val="accent1"/>
          </a:solidFill>
        </p:spPr>
        <p:txBody>
          <a:bodyPr wrap="none">
            <a:spAutoFit/>
          </a:bodyPr>
          <a:lstStyle/>
          <a:p>
            <a:r>
              <a:rPr lang="en-US" altLang="zh-CN" sz="2400" b="1" dirty="0">
                <a:solidFill>
                  <a:schemeClr val="bg1"/>
                </a:solidFill>
              </a:rPr>
              <a:t>Dialogue Policy</a:t>
            </a:r>
          </a:p>
        </p:txBody>
      </p:sp>
      <p:sp>
        <p:nvSpPr>
          <p:cNvPr id="6" name="文本框 5">
            <a:extLst>
              <a:ext uri="{FF2B5EF4-FFF2-40B4-BE49-F238E27FC236}">
                <a16:creationId xmlns:a16="http://schemas.microsoft.com/office/drawing/2014/main" id="{90E8D93D-3685-4C4A-987E-C7F7FB2A8BCE}"/>
              </a:ext>
            </a:extLst>
          </p:cNvPr>
          <p:cNvSpPr txBox="1"/>
          <p:nvPr/>
        </p:nvSpPr>
        <p:spPr>
          <a:xfrm>
            <a:off x="782264" y="1578491"/>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Neural Policy Network</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5E3A17A8-D1F0-42B9-817D-7E65B56C4230}"/>
                  </a:ext>
                </a:extLst>
              </p:cNvPr>
              <p:cNvSpPr/>
              <p:nvPr/>
            </p:nvSpPr>
            <p:spPr>
              <a:xfrm>
                <a:off x="1493930" y="5431497"/>
                <a:ext cx="6971340" cy="410049"/>
              </a:xfrm>
              <a:prstGeom prst="rect">
                <a:avLst/>
              </a:prstGeom>
            </p:spPr>
            <p:txBody>
              <a:bodyPr wrap="square">
                <a:spAutoFit/>
              </a:bodyPr>
              <a:lstStyle/>
              <a:p>
                <a:r>
                  <a:rPr lang="en-US" altLang="zh-CN" sz="2000" dirty="0"/>
                  <a:t>by </a:t>
                </a:r>
                <a:r>
                  <a:rPr lang="en-US" altLang="zh-CN" sz="2000" b="1" dirty="0"/>
                  <a:t>sampling</a:t>
                </a:r>
                <a:r>
                  <a:rPr lang="en-US" altLang="zh-CN" sz="2000" dirty="0"/>
                  <a:t> </a:t>
                </a:r>
                <a14:m>
                  <m:oMath xmlns:m="http://schemas.openxmlformats.org/officeDocument/2006/math">
                    <m:r>
                      <a:rPr lang="en-US" altLang="zh-CN" sz="2000" i="1" dirty="0" smtClean="0">
                        <a:latin typeface="Cambria Math" panose="02040503050406030204" pitchFamily="18" charset="0"/>
                      </a:rPr>
                      <m:t>𝑅</m:t>
                    </m:r>
                  </m:oMath>
                </a14:m>
                <a:r>
                  <a:rPr lang="en-US" altLang="zh-CN" sz="2000" dirty="0"/>
                  <a:t> items from the KB-posterior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zh-CN" altLang="en-US" sz="2000" i="1">
                            <a:latin typeface="Cambria Math" panose="02040503050406030204" pitchFamily="18" charset="0"/>
                          </a:rPr>
                          <m:t>𝒯</m:t>
                        </m:r>
                      </m:sub>
                      <m:sup>
                        <m:r>
                          <a:rPr lang="en-US" altLang="zh-CN" sz="2000" i="1">
                            <a:latin typeface="Cambria Math" panose="02040503050406030204" pitchFamily="18" charset="0"/>
                          </a:rPr>
                          <m:t>𝑡</m:t>
                        </m:r>
                      </m:sup>
                    </m:sSubSup>
                  </m:oMath>
                </a14:m>
                <a:endParaRPr lang="en-US" altLang="zh-CN" sz="2000" dirty="0"/>
              </a:p>
            </p:txBody>
          </p:sp>
        </mc:Choice>
        <mc:Fallback xmlns="">
          <p:sp>
            <p:nvSpPr>
              <p:cNvPr id="3" name="矩形 2">
                <a:extLst>
                  <a:ext uri="{FF2B5EF4-FFF2-40B4-BE49-F238E27FC236}">
                    <a16:creationId xmlns:a16="http://schemas.microsoft.com/office/drawing/2014/main" id="{5E3A17A8-D1F0-42B9-817D-7E65B56C4230}"/>
                  </a:ext>
                </a:extLst>
              </p:cNvPr>
              <p:cNvSpPr>
                <a:spLocks noRot="1" noChangeAspect="1" noMove="1" noResize="1" noEditPoints="1" noAdjustHandles="1" noChangeArrowheads="1" noChangeShapeType="1" noTextEdit="1"/>
              </p:cNvSpPr>
              <p:nvPr/>
            </p:nvSpPr>
            <p:spPr>
              <a:xfrm>
                <a:off x="1493930" y="5431497"/>
                <a:ext cx="6971340" cy="410049"/>
              </a:xfrm>
              <a:prstGeom prst="rect">
                <a:avLst/>
              </a:prstGeom>
              <a:blipFill>
                <a:blip r:embed="rId3"/>
                <a:stretch>
                  <a:fillRect l="-874" t="-8955" b="-23881"/>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AB7B8ADA-E3CE-4ECC-A95E-20F195542901}"/>
              </a:ext>
            </a:extLst>
          </p:cNvPr>
          <p:cNvPicPr>
            <a:picLocks noChangeAspect="1"/>
          </p:cNvPicPr>
          <p:nvPr/>
        </p:nvPicPr>
        <p:blipFill>
          <a:blip r:embed="rId4"/>
          <a:stretch>
            <a:fillRect/>
          </a:stretch>
        </p:blipFill>
        <p:spPr>
          <a:xfrm>
            <a:off x="4586121" y="2325250"/>
            <a:ext cx="3321429" cy="900000"/>
          </a:xfrm>
          <a:prstGeom prst="rect">
            <a:avLst/>
          </a:prstGeom>
        </p:spPr>
      </p:pic>
      <p:pic>
        <p:nvPicPr>
          <p:cNvPr id="15" name="图片 14">
            <a:extLst>
              <a:ext uri="{FF2B5EF4-FFF2-40B4-BE49-F238E27FC236}">
                <a16:creationId xmlns:a16="http://schemas.microsoft.com/office/drawing/2014/main" id="{A11E80B4-89FB-454E-BD39-F10E7F986393}"/>
              </a:ext>
            </a:extLst>
          </p:cNvPr>
          <p:cNvPicPr>
            <a:picLocks noChangeAspect="1"/>
          </p:cNvPicPr>
          <p:nvPr/>
        </p:nvPicPr>
        <p:blipFill>
          <a:blip r:embed="rId5"/>
          <a:stretch>
            <a:fillRect/>
          </a:stretch>
        </p:blipFill>
        <p:spPr>
          <a:xfrm>
            <a:off x="4714320" y="3342683"/>
            <a:ext cx="2686188" cy="298465"/>
          </a:xfrm>
          <a:prstGeom prst="rect">
            <a:avLst/>
          </a:prstGeom>
        </p:spPr>
      </p:pic>
      <p:sp>
        <p:nvSpPr>
          <p:cNvPr id="16" name="矩形 15">
            <a:extLst>
              <a:ext uri="{FF2B5EF4-FFF2-40B4-BE49-F238E27FC236}">
                <a16:creationId xmlns:a16="http://schemas.microsoft.com/office/drawing/2014/main" id="{5E380C86-774A-43DE-BE91-8DC2DC259316}"/>
              </a:ext>
            </a:extLst>
          </p:cNvPr>
          <p:cNvSpPr/>
          <p:nvPr/>
        </p:nvSpPr>
        <p:spPr>
          <a:xfrm>
            <a:off x="1181501" y="3782996"/>
            <a:ext cx="9751827" cy="1246495"/>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During training, the agent </a:t>
            </a:r>
            <a:r>
              <a:rPr lang="en-US" altLang="zh-CN" sz="2000" b="1" dirty="0"/>
              <a:t>samples its actions from the policy</a:t>
            </a:r>
            <a:r>
              <a:rPr lang="en-US" altLang="zh-CN" sz="2000" dirty="0"/>
              <a:t> to encourage exploration</a:t>
            </a:r>
          </a:p>
          <a:p>
            <a:pPr marL="285750" indent="-285750">
              <a:lnSpc>
                <a:spcPct val="125000"/>
              </a:lnSpc>
              <a:buFont typeface="Wingdings" panose="05000000000000000000" pitchFamily="2" charset="2"/>
              <a:buChar char="n"/>
            </a:pPr>
            <a:r>
              <a:rPr lang="en-US" altLang="zh-CN" sz="2000" dirty="0"/>
              <a:t>For action </a:t>
            </a:r>
            <a:r>
              <a:rPr lang="en-US" altLang="zh-CN" sz="2000" i="1" dirty="0"/>
              <a:t>inform</a:t>
            </a:r>
            <a:r>
              <a:rPr lang="en-US" altLang="zh-CN" sz="2000" dirty="0"/>
              <a:t>(), need to provide entities</a:t>
            </a:r>
          </a:p>
        </p:txBody>
      </p:sp>
      <p:pic>
        <p:nvPicPr>
          <p:cNvPr id="17" name="图片 16">
            <a:extLst>
              <a:ext uri="{FF2B5EF4-FFF2-40B4-BE49-F238E27FC236}">
                <a16:creationId xmlns:a16="http://schemas.microsoft.com/office/drawing/2014/main" id="{9C6E3DEA-B8A4-45EE-9017-E296FFA13E4C}"/>
              </a:ext>
            </a:extLst>
          </p:cNvPr>
          <p:cNvPicPr>
            <a:picLocks noChangeAspect="1"/>
          </p:cNvPicPr>
          <p:nvPr/>
        </p:nvPicPr>
        <p:blipFill>
          <a:blip r:embed="rId6"/>
          <a:stretch>
            <a:fillRect/>
          </a:stretch>
        </p:blipFill>
        <p:spPr>
          <a:xfrm>
            <a:off x="5021451" y="5029703"/>
            <a:ext cx="2450770" cy="360000"/>
          </a:xfrm>
          <a:prstGeom prst="rect">
            <a:avLst/>
          </a:prstGeom>
        </p:spPr>
      </p:pic>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E235B8B6-C70E-43ED-9F5A-CE49DC2AD40E}"/>
                  </a:ext>
                </a:extLst>
              </p:cNvPr>
              <p:cNvSpPr/>
              <p:nvPr/>
            </p:nvSpPr>
            <p:spPr>
              <a:xfrm>
                <a:off x="1171189" y="1982332"/>
                <a:ext cx="2819105" cy="477054"/>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sz="2000" dirty="0"/>
                  <a:t>Compute</a:t>
                </a:r>
                <a:r>
                  <a:rPr lang="en-US" altLang="zh-CN" sz="2000" b="1" dirty="0"/>
                  <a:t> policy</a:t>
                </a:r>
                <a:r>
                  <a:rPr lang="en-US" altLang="zh-CN" sz="2000" dirty="0"/>
                  <a:t> </a:t>
                </a:r>
                <a14:m>
                  <m:oMath xmlns:m="http://schemas.openxmlformats.org/officeDocument/2006/math">
                    <m:r>
                      <a:rPr lang="en-US" altLang="zh-CN" sz="2000" dirty="0">
                        <a:latin typeface="Cambria Math" panose="02040503050406030204" pitchFamily="18" charset="0"/>
                      </a:rPr>
                      <m:t>𝜋</m:t>
                    </m:r>
                  </m:oMath>
                </a14:m>
                <a:endParaRPr lang="zh-CN" altLang="en-US" sz="2000" dirty="0"/>
              </a:p>
            </p:txBody>
          </p:sp>
        </mc:Choice>
        <mc:Fallback xmlns="">
          <p:sp>
            <p:nvSpPr>
              <p:cNvPr id="18" name="矩形 17">
                <a:extLst>
                  <a:ext uri="{FF2B5EF4-FFF2-40B4-BE49-F238E27FC236}">
                    <a16:creationId xmlns:a16="http://schemas.microsoft.com/office/drawing/2014/main" id="{E235B8B6-C70E-43ED-9F5A-CE49DC2AD40E}"/>
                  </a:ext>
                </a:extLst>
              </p:cNvPr>
              <p:cNvSpPr>
                <a:spLocks noRot="1" noChangeAspect="1" noMove="1" noResize="1" noEditPoints="1" noAdjustHandles="1" noChangeArrowheads="1" noChangeShapeType="1" noTextEdit="1"/>
              </p:cNvSpPr>
              <p:nvPr/>
            </p:nvSpPr>
            <p:spPr>
              <a:xfrm>
                <a:off x="1171189" y="1982332"/>
                <a:ext cx="2819105" cy="477054"/>
              </a:xfrm>
              <a:prstGeom prst="rect">
                <a:avLst/>
              </a:prstGeom>
              <a:blipFill>
                <a:blip r:embed="rId7"/>
                <a:stretch>
                  <a:fillRect l="-1944" b="-14103"/>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CA29E590-D437-4CAF-91FE-EC8DD167FC65}"/>
              </a:ext>
            </a:extLst>
          </p:cNvPr>
          <p:cNvGrpSpPr/>
          <p:nvPr/>
        </p:nvGrpSpPr>
        <p:grpSpPr>
          <a:xfrm>
            <a:off x="5862250" y="927662"/>
            <a:ext cx="3715385" cy="735971"/>
            <a:chOff x="4721605" y="1078492"/>
            <a:chExt cx="3715385" cy="735971"/>
          </a:xfrm>
        </p:grpSpPr>
        <p:sp>
          <p:nvSpPr>
            <p:cNvPr id="13" name="矩形: 圆角 12">
              <a:extLst>
                <a:ext uri="{FF2B5EF4-FFF2-40B4-BE49-F238E27FC236}">
                  <a16:creationId xmlns:a16="http://schemas.microsoft.com/office/drawing/2014/main" id="{03152257-11C8-46A0-A780-D5E04DABC1F9}"/>
                </a:ext>
              </a:extLst>
            </p:cNvPr>
            <p:cNvSpPr/>
            <p:nvPr/>
          </p:nvSpPr>
          <p:spPr>
            <a:xfrm>
              <a:off x="4731035" y="1078492"/>
              <a:ext cx="3687102" cy="735971"/>
            </a:xfrm>
            <a:prstGeom prst="roundRect">
              <a:avLst/>
            </a:prstGeom>
            <a:noFill/>
            <a:ln w="28575">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49871A4-B208-4EA2-9A6E-59783C6FC3F1}"/>
                    </a:ext>
                  </a:extLst>
                </p:cNvPr>
                <p:cNvSpPr txBox="1"/>
                <p:nvPr/>
              </p:nvSpPr>
              <p:spPr>
                <a:xfrm>
                  <a:off x="4721605" y="1091036"/>
                  <a:ext cx="3715385" cy="646331"/>
                </a:xfrm>
                <a:prstGeom prst="rect">
                  <a:avLst/>
                </a:prstGeom>
                <a:noFill/>
                <a:ln>
                  <a:noFill/>
                  <a:prstDash val="dash"/>
                </a:ln>
              </p:spPr>
              <p:txBody>
                <a:bodyPr wrap="square" rtlCol="0">
                  <a:spAutoFit/>
                </a:bodyPr>
                <a:lstStyle/>
                <a:p>
                  <a:r>
                    <a:rPr lang="en-US" altLang="zh-CN" dirty="0"/>
                    <a:t>select the next action based on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acc>
                            <m:accPr>
                              <m:chr m:val="̃"/>
                              <m:ctrlPr>
                                <a:rPr lang="en-US" altLang="zh-CN" i="1" dirty="0">
                                  <a:latin typeface="Cambria Math" panose="02040503050406030204" pitchFamily="18" charset="0"/>
                                  <a:ea typeface="Cambria Math" panose="02040503050406030204" pitchFamily="18" charset="0"/>
                                </a:rPr>
                              </m:ctrlPr>
                            </m:accPr>
                            <m:e>
                              <m:r>
                                <a:rPr lang="en-US" altLang="zh-CN" i="1" dirty="0">
                                  <a:latin typeface="Cambria Math" panose="02040503050406030204" pitchFamily="18" charset="0"/>
                                  <a:ea typeface="Cambria Math" panose="02040503050406030204" pitchFamily="18" charset="0"/>
                                </a:rPr>
                                <m:t>𝑠</m:t>
                              </m:r>
                            </m:e>
                          </m:acc>
                        </m:e>
                        <m:sup>
                          <m:r>
                            <a:rPr lang="en-US" altLang="zh-CN" i="1">
                              <a:latin typeface="Cambria Math" panose="02040503050406030204" pitchFamily="18" charset="0"/>
                              <a:ea typeface="Cambria Math" panose="02040503050406030204" pitchFamily="18" charset="0"/>
                            </a:rPr>
                            <m:t>𝑡</m:t>
                          </m:r>
                        </m:sup>
                      </m:sSup>
                    </m:oMath>
                  </a14:m>
                  <a:r>
                    <a:rPr lang="en-US" altLang="zh-CN" dirty="0"/>
                    <a:t> and the dialogue history</a:t>
                  </a:r>
                  <a:endParaRPr lang="zh-CN" altLang="en-US" i="1" dirty="0"/>
                </a:p>
              </p:txBody>
            </p:sp>
          </mc:Choice>
          <mc:Fallback xmlns="">
            <p:sp>
              <p:nvSpPr>
                <p:cNvPr id="19" name="文本框 18">
                  <a:extLst>
                    <a:ext uri="{FF2B5EF4-FFF2-40B4-BE49-F238E27FC236}">
                      <a16:creationId xmlns:a16="http://schemas.microsoft.com/office/drawing/2014/main" id="{349871A4-B208-4EA2-9A6E-59783C6FC3F1}"/>
                    </a:ext>
                  </a:extLst>
                </p:cNvPr>
                <p:cNvSpPr txBox="1">
                  <a:spLocks noRot="1" noChangeAspect="1" noMove="1" noResize="1" noEditPoints="1" noAdjustHandles="1" noChangeArrowheads="1" noChangeShapeType="1" noTextEdit="1"/>
                </p:cNvSpPr>
                <p:nvPr/>
              </p:nvSpPr>
              <p:spPr>
                <a:xfrm>
                  <a:off x="4721605" y="1091036"/>
                  <a:ext cx="3715385" cy="646331"/>
                </a:xfrm>
                <a:prstGeom prst="rect">
                  <a:avLst/>
                </a:prstGeom>
                <a:blipFill>
                  <a:blip r:embed="rId8"/>
                  <a:stretch>
                    <a:fillRect l="-1478" t="-4717" b="-14151"/>
                  </a:stretch>
                </a:blipFill>
                <a:ln>
                  <a:noFill/>
                  <a:prstDash val="dash"/>
                </a:ln>
              </p:spPr>
              <p:txBody>
                <a:bodyPr/>
                <a:lstStyle/>
                <a:p>
                  <a:r>
                    <a:rPr lang="zh-CN" altLang="en-US">
                      <a:noFill/>
                    </a:rPr>
                    <a:t> </a:t>
                  </a:r>
                </a:p>
              </p:txBody>
            </p:sp>
          </mc:Fallback>
        </mc:AlternateContent>
      </p:grpSp>
    </p:spTree>
    <p:extLst>
      <p:ext uri="{BB962C8B-B14F-4D97-AF65-F5344CB8AC3E}">
        <p14:creationId xmlns:p14="http://schemas.microsoft.com/office/powerpoint/2010/main" val="326815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Training</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12</a:t>
            </a:fld>
            <a:endParaRPr lang="zh-CN" altLang="en-US"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B9D2035-9E30-47E9-BC8F-26F19E819E38}"/>
                  </a:ext>
                </a:extLst>
              </p:cNvPr>
              <p:cNvSpPr/>
              <p:nvPr/>
            </p:nvSpPr>
            <p:spPr>
              <a:xfrm>
                <a:off x="1050814" y="1273027"/>
                <a:ext cx="8580298" cy="437171"/>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sz="2000" dirty="0"/>
                  <a:t>The </a:t>
                </a:r>
                <a:r>
                  <a:rPr lang="en-US" altLang="zh-CN" sz="2000" b="1" dirty="0"/>
                  <a:t>expected discounted return </a:t>
                </a:r>
                <a:r>
                  <a:rPr lang="en-US" altLang="zh-CN" sz="2000" dirty="0"/>
                  <a:t>of the agent under policy </a:t>
                </a:r>
                <a14:m>
                  <m:oMath xmlns:m="http://schemas.openxmlformats.org/officeDocument/2006/math">
                    <m:r>
                      <a:rPr lang="en-US" altLang="zh-CN" sz="2000" i="1" dirty="0" smtClean="0">
                        <a:latin typeface="Cambria Math" panose="02040503050406030204" pitchFamily="18" charset="0"/>
                      </a:rPr>
                      <m:t>𝜋</m:t>
                    </m:r>
                  </m:oMath>
                </a14:m>
                <a:endParaRPr lang="en-US" altLang="zh-CN" sz="2000" dirty="0"/>
              </a:p>
            </p:txBody>
          </p:sp>
        </mc:Choice>
        <mc:Fallback xmlns="">
          <p:sp>
            <p:nvSpPr>
              <p:cNvPr id="2" name="矩形 1">
                <a:extLst>
                  <a:ext uri="{FF2B5EF4-FFF2-40B4-BE49-F238E27FC236}">
                    <a16:creationId xmlns:a16="http://schemas.microsoft.com/office/drawing/2014/main" id="{6B9D2035-9E30-47E9-BC8F-26F19E819E38}"/>
                  </a:ext>
                </a:extLst>
              </p:cNvPr>
              <p:cNvSpPr>
                <a:spLocks noRot="1" noChangeAspect="1" noMove="1" noResize="1" noEditPoints="1" noAdjustHandles="1" noChangeArrowheads="1" noChangeShapeType="1" noTextEdit="1"/>
              </p:cNvSpPr>
              <p:nvPr/>
            </p:nvSpPr>
            <p:spPr>
              <a:xfrm>
                <a:off x="1050814" y="1273027"/>
                <a:ext cx="8580298" cy="437171"/>
              </a:xfrm>
              <a:prstGeom prst="rect">
                <a:avLst/>
              </a:prstGeom>
              <a:blipFill>
                <a:blip r:embed="rId3"/>
                <a:stretch>
                  <a:fillRect l="-639" b="-2361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196219A-AB8F-4B02-9BCB-8A5C517C2FF9}"/>
              </a:ext>
            </a:extLst>
          </p:cNvPr>
          <p:cNvSpPr txBox="1"/>
          <p:nvPr/>
        </p:nvSpPr>
        <p:spPr>
          <a:xfrm>
            <a:off x="1050814" y="776101"/>
            <a:ext cx="4254349"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REINFORCE algorithm</a:t>
            </a:r>
          </a:p>
        </p:txBody>
      </p:sp>
      <p:sp>
        <p:nvSpPr>
          <p:cNvPr id="6" name="矩形 5">
            <a:extLst>
              <a:ext uri="{FF2B5EF4-FFF2-40B4-BE49-F238E27FC236}">
                <a16:creationId xmlns:a16="http://schemas.microsoft.com/office/drawing/2014/main" id="{DCC7DA7E-9DD5-458C-B1EE-0D15BD854465}"/>
              </a:ext>
            </a:extLst>
          </p:cNvPr>
          <p:cNvSpPr/>
          <p:nvPr/>
        </p:nvSpPr>
        <p:spPr>
          <a:xfrm>
            <a:off x="1050814" y="2303337"/>
            <a:ext cx="3342903" cy="477054"/>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sz="2000" b="1" dirty="0"/>
              <a:t>Updates</a:t>
            </a:r>
            <a:r>
              <a:rPr lang="en-US" altLang="zh-CN" sz="2000" dirty="0"/>
              <a:t> are given by</a:t>
            </a:r>
            <a:endParaRPr lang="zh-CN" altLang="en-US" sz="2000" dirty="0"/>
          </a:p>
        </p:txBody>
      </p:sp>
      <p:pic>
        <p:nvPicPr>
          <p:cNvPr id="14" name="图片 13">
            <a:extLst>
              <a:ext uri="{FF2B5EF4-FFF2-40B4-BE49-F238E27FC236}">
                <a16:creationId xmlns:a16="http://schemas.microsoft.com/office/drawing/2014/main" id="{31DAA06D-DCA9-499B-A48F-250DB91DD6F8}"/>
              </a:ext>
            </a:extLst>
          </p:cNvPr>
          <p:cNvPicPr>
            <a:picLocks noChangeAspect="1"/>
          </p:cNvPicPr>
          <p:nvPr/>
        </p:nvPicPr>
        <p:blipFill>
          <a:blip r:embed="rId4"/>
          <a:stretch>
            <a:fillRect/>
          </a:stretch>
        </p:blipFill>
        <p:spPr>
          <a:xfrm>
            <a:off x="4839473" y="1738725"/>
            <a:ext cx="2406855" cy="936000"/>
          </a:xfrm>
          <a:prstGeom prst="rect">
            <a:avLst/>
          </a:prstGeom>
        </p:spPr>
      </p:pic>
      <p:pic>
        <p:nvPicPr>
          <p:cNvPr id="16" name="图片 15">
            <a:extLst>
              <a:ext uri="{FF2B5EF4-FFF2-40B4-BE49-F238E27FC236}">
                <a16:creationId xmlns:a16="http://schemas.microsoft.com/office/drawing/2014/main" id="{B5DDAF5E-6947-40B1-9A14-E16FFDCAA4B6}"/>
              </a:ext>
            </a:extLst>
          </p:cNvPr>
          <p:cNvPicPr>
            <a:picLocks noChangeAspect="1"/>
          </p:cNvPicPr>
          <p:nvPr/>
        </p:nvPicPr>
        <p:blipFill>
          <a:blip r:embed="rId5"/>
          <a:stretch>
            <a:fillRect/>
          </a:stretch>
        </p:blipFill>
        <p:spPr>
          <a:xfrm>
            <a:off x="3095275" y="2810615"/>
            <a:ext cx="6238909" cy="1008000"/>
          </a:xfrm>
          <a:prstGeom prst="rect">
            <a:avLst/>
          </a:prstGeom>
        </p:spPr>
      </p:pic>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E019D69F-03DA-4BD6-BC37-9A1264792981}"/>
                  </a:ext>
                </a:extLst>
              </p:cNvPr>
              <p:cNvSpPr/>
              <p:nvPr/>
            </p:nvSpPr>
            <p:spPr>
              <a:xfrm>
                <a:off x="4211514" y="4582070"/>
                <a:ext cx="3565335" cy="400110"/>
              </a:xfrm>
              <a:prstGeom prst="rect">
                <a:avLst/>
              </a:prstGeom>
            </p:spPr>
            <p:txBody>
              <a:bodyPr wrap="none">
                <a:spAutoFit/>
              </a:bodyPr>
              <a:lstStyle/>
              <a:p>
                <a14:m>
                  <m:oMath xmlns:m="http://schemas.openxmlformats.org/officeDocument/2006/math">
                    <m:r>
                      <a:rPr lang="en-US" altLang="zh-CN" sz="2000" i="1" dirty="0" smtClean="0">
                        <a:latin typeface="Cambria Math" panose="02040503050406030204" pitchFamily="18" charset="0"/>
                      </a:rPr>
                      <m:t>𝑏</m:t>
                    </m:r>
                  </m:oMath>
                </a14:m>
                <a:r>
                  <a:rPr lang="en-US" altLang="zh-CN" sz="2000" dirty="0"/>
                  <a:t>:a baseline reward signal</a:t>
                </a:r>
              </a:p>
            </p:txBody>
          </p:sp>
        </mc:Choice>
        <mc:Fallback xmlns="">
          <p:sp>
            <p:nvSpPr>
              <p:cNvPr id="20" name="矩形 19">
                <a:extLst>
                  <a:ext uri="{FF2B5EF4-FFF2-40B4-BE49-F238E27FC236}">
                    <a16:creationId xmlns:a16="http://schemas.microsoft.com/office/drawing/2014/main" id="{E019D69F-03DA-4BD6-BC37-9A1264792981}"/>
                  </a:ext>
                </a:extLst>
              </p:cNvPr>
              <p:cNvSpPr>
                <a:spLocks noRot="1" noChangeAspect="1" noMove="1" noResize="1" noEditPoints="1" noAdjustHandles="1" noChangeArrowheads="1" noChangeShapeType="1" noTextEdit="1"/>
              </p:cNvSpPr>
              <p:nvPr/>
            </p:nvSpPr>
            <p:spPr>
              <a:xfrm>
                <a:off x="4211514" y="4582070"/>
                <a:ext cx="3565335" cy="400110"/>
              </a:xfrm>
              <a:prstGeom prst="rect">
                <a:avLst/>
              </a:prstGeom>
              <a:blipFill>
                <a:blip r:embed="rId6"/>
                <a:stretch>
                  <a:fillRect t="-9231" r="-1026" b="-27692"/>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CE7D6ED6-5D97-4661-A5DF-B9D7244DD805}"/>
              </a:ext>
            </a:extLst>
          </p:cNvPr>
          <p:cNvSpPr/>
          <p:nvPr/>
        </p:nvSpPr>
        <p:spPr>
          <a:xfrm>
            <a:off x="1062023" y="3770926"/>
            <a:ext cx="9423887" cy="861774"/>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For </a:t>
            </a:r>
            <a:r>
              <a:rPr lang="en-US" altLang="zh-CN" sz="2000" b="1" dirty="0"/>
              <a:t>end-to-end training </a:t>
            </a:r>
            <a:r>
              <a:rPr lang="en-US" altLang="zh-CN" sz="2000" dirty="0"/>
              <a:t>we need to </a:t>
            </a:r>
            <a:r>
              <a:rPr lang="en-US" altLang="zh-CN" sz="2000" b="1" dirty="0"/>
              <a:t>update both the dialogue policy and the belief trackers</a:t>
            </a:r>
            <a:r>
              <a:rPr lang="en-US" altLang="zh-CN" sz="2000" dirty="0"/>
              <a:t> using the reinforcement signal</a:t>
            </a:r>
            <a:endParaRPr lang="zh-CN" altLang="en-US" sz="2000" dirty="0"/>
          </a:p>
        </p:txBody>
      </p:sp>
      <p:pic>
        <p:nvPicPr>
          <p:cNvPr id="22" name="图片 21">
            <a:extLst>
              <a:ext uri="{FF2B5EF4-FFF2-40B4-BE49-F238E27FC236}">
                <a16:creationId xmlns:a16="http://schemas.microsoft.com/office/drawing/2014/main" id="{8DB47574-E716-42E3-A4B6-87B6A9691BB9}"/>
              </a:ext>
            </a:extLst>
          </p:cNvPr>
          <p:cNvPicPr>
            <a:picLocks noChangeAspect="1"/>
          </p:cNvPicPr>
          <p:nvPr/>
        </p:nvPicPr>
        <p:blipFill>
          <a:blip r:embed="rId7"/>
          <a:stretch>
            <a:fillRect/>
          </a:stretch>
        </p:blipFill>
        <p:spPr>
          <a:xfrm>
            <a:off x="3211662" y="4632700"/>
            <a:ext cx="6006134" cy="1728000"/>
          </a:xfrm>
          <a:prstGeom prst="rect">
            <a:avLst/>
          </a:prstGeom>
        </p:spPr>
      </p:pic>
      <p:sp>
        <p:nvSpPr>
          <p:cNvPr id="23" name="文本框 22">
            <a:extLst>
              <a:ext uri="{FF2B5EF4-FFF2-40B4-BE49-F238E27FC236}">
                <a16:creationId xmlns:a16="http://schemas.microsoft.com/office/drawing/2014/main" id="{4EDBA87B-02B3-4D91-ACE1-A574F84EB305}"/>
              </a:ext>
            </a:extLst>
          </p:cNvPr>
          <p:cNvSpPr txBox="1"/>
          <p:nvPr/>
        </p:nvSpPr>
        <p:spPr>
          <a:xfrm>
            <a:off x="9631112" y="5775846"/>
            <a:ext cx="2149434" cy="400110"/>
          </a:xfrm>
          <a:prstGeom prst="rect">
            <a:avLst/>
          </a:prstGeom>
          <a:noFill/>
        </p:spPr>
        <p:txBody>
          <a:bodyPr wrap="square" rtlCol="0">
            <a:spAutoFit/>
          </a:bodyPr>
          <a:lstStyle/>
          <a:p>
            <a:r>
              <a:rPr lang="en-US" altLang="zh-CN" sz="2000" dirty="0">
                <a:hlinkClick r:id="rId8" action="ppaction://hlinksldjump"/>
              </a:rPr>
              <a:t>derivation</a:t>
            </a:r>
            <a:endParaRPr lang="zh-CN" altLang="en-US" sz="2000" dirty="0"/>
          </a:p>
        </p:txBody>
      </p:sp>
    </p:spTree>
    <p:extLst>
      <p:ext uri="{BB962C8B-B14F-4D97-AF65-F5344CB8AC3E}">
        <p14:creationId xmlns:p14="http://schemas.microsoft.com/office/powerpoint/2010/main" val="256621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Training</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13</a:t>
            </a:fld>
            <a:endParaRPr lang="zh-CN" altLang="en-US" dirty="0"/>
          </a:p>
        </p:txBody>
      </p:sp>
      <p:sp>
        <p:nvSpPr>
          <p:cNvPr id="9" name="矩形 8">
            <a:extLst>
              <a:ext uri="{FF2B5EF4-FFF2-40B4-BE49-F238E27FC236}">
                <a16:creationId xmlns:a16="http://schemas.microsoft.com/office/drawing/2014/main" id="{E0E965E8-E6AE-4B01-8C5A-6C8FD47230AA}"/>
              </a:ext>
            </a:extLst>
          </p:cNvPr>
          <p:cNvSpPr/>
          <p:nvPr/>
        </p:nvSpPr>
        <p:spPr>
          <a:xfrm>
            <a:off x="1109525" y="1646499"/>
            <a:ext cx="9938690"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In the case of </a:t>
            </a:r>
            <a:r>
              <a:rPr lang="en-US" altLang="zh-CN" sz="2000" b="1" dirty="0"/>
              <a:t>end-to-end learning</a:t>
            </a:r>
            <a:r>
              <a:rPr lang="en-US" altLang="zh-CN" sz="2000" dirty="0"/>
              <a:t>, the agent almost always </a:t>
            </a:r>
            <a:r>
              <a:rPr lang="en-US" altLang="zh-CN" sz="2000" b="1" dirty="0"/>
              <a:t>fails</a:t>
            </a:r>
            <a:r>
              <a:rPr lang="en-US" altLang="zh-CN" sz="2000" dirty="0"/>
              <a:t> if starting from </a:t>
            </a:r>
            <a:r>
              <a:rPr lang="en-US" altLang="zh-CN" sz="2000" b="1" dirty="0"/>
              <a:t>random initialization</a:t>
            </a:r>
            <a:r>
              <a:rPr lang="en-US" altLang="zh-CN" sz="2000" dirty="0"/>
              <a:t>.</a:t>
            </a:r>
          </a:p>
          <a:p>
            <a:pPr marL="285750" indent="-285750">
              <a:lnSpc>
                <a:spcPct val="125000"/>
              </a:lnSpc>
              <a:buFont typeface="Wingdings" panose="05000000000000000000" pitchFamily="2" charset="2"/>
              <a:buChar char="n"/>
            </a:pPr>
            <a:r>
              <a:rPr lang="en-US" altLang="zh-CN" sz="2000" dirty="0"/>
              <a:t>In this case, </a:t>
            </a:r>
            <a:r>
              <a:rPr lang="en-US" altLang="zh-CN" sz="2000" b="1" dirty="0"/>
              <a:t>credit assignment </a:t>
            </a:r>
            <a:r>
              <a:rPr lang="en-US" altLang="zh-CN" sz="2000" dirty="0"/>
              <a:t>is difficult for the agent, since it does not know whether the failure is due to </a:t>
            </a:r>
            <a:r>
              <a:rPr lang="en-US" altLang="zh-CN" sz="2000" b="1" dirty="0"/>
              <a:t>an incorrect sequence of actions </a:t>
            </a:r>
            <a:r>
              <a:rPr lang="en-US" altLang="zh-CN" sz="2000" dirty="0"/>
              <a:t>or </a:t>
            </a:r>
            <a:r>
              <a:rPr lang="en-US" altLang="zh-CN" sz="2000" b="1" dirty="0"/>
              <a:t>incorrect set of results from the KB</a:t>
            </a:r>
            <a:r>
              <a:rPr lang="en-US" altLang="zh-CN" sz="2000" dirty="0"/>
              <a:t>.</a:t>
            </a:r>
          </a:p>
          <a:p>
            <a:pPr marL="285750" indent="-285750">
              <a:lnSpc>
                <a:spcPct val="125000"/>
              </a:lnSpc>
              <a:buFont typeface="Wingdings" panose="05000000000000000000" pitchFamily="2" charset="2"/>
              <a:buChar char="n"/>
            </a:pPr>
            <a:endParaRPr lang="en-US" altLang="zh-CN" sz="2000" dirty="0"/>
          </a:p>
          <a:p>
            <a:pPr marL="285750" indent="-285750">
              <a:lnSpc>
                <a:spcPct val="125000"/>
              </a:lnSpc>
              <a:buFont typeface="Wingdings" panose="05000000000000000000" pitchFamily="2" charset="2"/>
              <a:buChar char="n"/>
            </a:pPr>
            <a:r>
              <a:rPr lang="en-US" altLang="zh-CN" sz="2000" dirty="0"/>
              <a:t>Hence, at the beginning of training,</a:t>
            </a:r>
            <a:r>
              <a:rPr lang="zh-CN" altLang="en-US" sz="2000" dirty="0"/>
              <a:t> </a:t>
            </a:r>
            <a:r>
              <a:rPr lang="en-US" altLang="zh-CN" sz="2000" dirty="0"/>
              <a:t>the belief trackers and policy network are trained to </a:t>
            </a:r>
            <a:r>
              <a:rPr lang="en-US" altLang="zh-CN" sz="2000" b="1" dirty="0"/>
              <a:t>mimic the hand-crafted agents</a:t>
            </a:r>
          </a:p>
          <a:p>
            <a:pPr marL="285750" indent="-285750">
              <a:lnSpc>
                <a:spcPct val="125000"/>
              </a:lnSpc>
              <a:buFont typeface="Wingdings" panose="05000000000000000000" pitchFamily="2" charset="2"/>
              <a:buChar char="n"/>
            </a:pPr>
            <a:r>
              <a:rPr lang="en-US" altLang="zh-CN" sz="2000" dirty="0"/>
              <a:t>The</a:t>
            </a:r>
            <a:r>
              <a:rPr lang="zh-CN" altLang="en-US" sz="2000" dirty="0"/>
              <a:t> </a:t>
            </a:r>
            <a:r>
              <a:rPr lang="en-US" altLang="zh-CN" sz="2000" dirty="0"/>
              <a:t>loss function</a:t>
            </a:r>
            <a:endParaRPr lang="zh-CN" altLang="en-US" sz="2000" dirty="0"/>
          </a:p>
        </p:txBody>
      </p:sp>
      <p:pic>
        <p:nvPicPr>
          <p:cNvPr id="4" name="图片 3">
            <a:extLst>
              <a:ext uri="{FF2B5EF4-FFF2-40B4-BE49-F238E27FC236}">
                <a16:creationId xmlns:a16="http://schemas.microsoft.com/office/drawing/2014/main" id="{1FC15C66-0318-4623-829A-893A91A4383D}"/>
              </a:ext>
            </a:extLst>
          </p:cNvPr>
          <p:cNvPicPr>
            <a:picLocks noChangeAspect="1"/>
          </p:cNvPicPr>
          <p:nvPr/>
        </p:nvPicPr>
        <p:blipFill>
          <a:blip r:embed="rId3"/>
          <a:stretch>
            <a:fillRect/>
          </a:stretch>
        </p:blipFill>
        <p:spPr>
          <a:xfrm>
            <a:off x="2722313" y="5137481"/>
            <a:ext cx="6713113" cy="468000"/>
          </a:xfrm>
          <a:prstGeom prst="rect">
            <a:avLst/>
          </a:prstGeom>
        </p:spPr>
      </p:pic>
      <p:sp>
        <p:nvSpPr>
          <p:cNvPr id="15" name="文本框 14">
            <a:extLst>
              <a:ext uri="{FF2B5EF4-FFF2-40B4-BE49-F238E27FC236}">
                <a16:creationId xmlns:a16="http://schemas.microsoft.com/office/drawing/2014/main" id="{ED4632A1-FE0B-48E1-B44C-C665ED1B8229}"/>
              </a:ext>
            </a:extLst>
          </p:cNvPr>
          <p:cNvSpPr txBox="1"/>
          <p:nvPr/>
        </p:nvSpPr>
        <p:spPr>
          <a:xfrm>
            <a:off x="1109525" y="1014671"/>
            <a:ext cx="4254349"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Imitation Learning (IL) phase</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64D06D1C-8B57-4C74-8F31-82029966E10A}"/>
                  </a:ext>
                </a:extLst>
              </p:cNvPr>
              <p:cNvSpPr/>
              <p:nvPr/>
            </p:nvSpPr>
            <p:spPr>
              <a:xfrm>
                <a:off x="1375156" y="5593344"/>
                <a:ext cx="9595965" cy="449547"/>
              </a:xfrm>
              <a:prstGeom prst="rect">
                <a:avLst/>
              </a:prstGeom>
            </p:spPr>
            <p:txBody>
              <a:bodyPr wrap="square">
                <a:spAutoFit/>
              </a:bodyPr>
              <a:lstStyle/>
              <a:p>
                <a14:m>
                  <m:oMath xmlns:m="http://schemas.openxmlformats.org/officeDocument/2006/math">
                    <m:sSubSup>
                      <m:sSubSupPr>
                        <m:ctrlPr>
                          <a:rPr lang="en-US" altLang="zh-CN" sz="2000" i="1" smtClean="0">
                            <a:latin typeface="Cambria Math" panose="02040503050406030204" pitchFamily="18" charset="0"/>
                          </a:rPr>
                        </m:ctrlPr>
                      </m:sSubSupPr>
                      <m:e>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𝑝</m:t>
                            </m:r>
                          </m:e>
                        </m:acc>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𝑡</m:t>
                        </m:r>
                      </m:sup>
                    </m:sSubSup>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𝑞</m:t>
                            </m:r>
                          </m:e>
                        </m:acc>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𝑡</m:t>
                        </m:r>
                      </m:sup>
                    </m:sSubSup>
                  </m:oMath>
                </a14:m>
                <a:r>
                  <a:rPr lang="en-US" altLang="zh-CN" sz="2000" dirty="0"/>
                  <a:t>:  the belief states from a </a:t>
                </a:r>
                <a:r>
                  <a:rPr lang="en-US" altLang="zh-CN" sz="2000" b="1" dirty="0"/>
                  <a:t>rule-based</a:t>
                </a:r>
                <a:r>
                  <a:rPr lang="en-US" altLang="zh-CN" sz="2000" dirty="0"/>
                  <a:t> agent, </a:t>
                </a:r>
                <a14:m>
                  <m:oMath xmlns:m="http://schemas.openxmlformats.org/officeDocument/2006/math">
                    <m:sSup>
                      <m:sSupPr>
                        <m:ctrlPr>
                          <a:rPr lang="en-US" altLang="zh-CN" sz="2000" i="1" dirty="0">
                            <a:latin typeface="Cambria Math" panose="02040503050406030204" pitchFamily="18" charset="0"/>
                          </a:rPr>
                        </m:ctrlPr>
                      </m:sSupPr>
                      <m:e>
                        <m:acc>
                          <m:accPr>
                            <m:chr m:val="̂"/>
                            <m:ctrlPr>
                              <a:rPr lang="en-US" altLang="zh-CN" sz="2000" i="1" dirty="0" smtClean="0">
                                <a:latin typeface="Cambria Math" panose="02040503050406030204" pitchFamily="18" charset="0"/>
                              </a:rPr>
                            </m:ctrlPr>
                          </m:accPr>
                          <m:e>
                            <m:r>
                              <a:rPr lang="en-US" altLang="zh-CN" sz="2000" b="0" i="1" dirty="0" smtClean="0">
                                <a:latin typeface="Cambria Math" panose="02040503050406030204" pitchFamily="18" charset="0"/>
                              </a:rPr>
                              <m:t>𝑎</m:t>
                            </m:r>
                          </m:e>
                        </m:acc>
                      </m:e>
                      <m:sup>
                        <m:r>
                          <a:rPr lang="en-US" altLang="zh-CN" sz="2000" b="0" i="1" dirty="0" smtClean="0">
                            <a:latin typeface="Cambria Math" panose="02040503050406030204" pitchFamily="18" charset="0"/>
                          </a:rPr>
                          <m:t>𝑡</m:t>
                        </m:r>
                      </m:sup>
                    </m:sSup>
                  </m:oMath>
                </a14:m>
                <a:r>
                  <a:rPr lang="en-US" altLang="zh-CN" sz="2000" dirty="0"/>
                  <a:t>: its action at turn t </a:t>
                </a:r>
              </a:p>
            </p:txBody>
          </p:sp>
        </mc:Choice>
        <mc:Fallback xmlns="">
          <p:sp>
            <p:nvSpPr>
              <p:cNvPr id="17" name="矩形 16">
                <a:extLst>
                  <a:ext uri="{FF2B5EF4-FFF2-40B4-BE49-F238E27FC236}">
                    <a16:creationId xmlns:a16="http://schemas.microsoft.com/office/drawing/2014/main" id="{64D06D1C-8B57-4C74-8F31-82029966E10A}"/>
                  </a:ext>
                </a:extLst>
              </p:cNvPr>
              <p:cNvSpPr>
                <a:spLocks noRot="1" noChangeAspect="1" noMove="1" noResize="1" noEditPoints="1" noAdjustHandles="1" noChangeArrowheads="1" noChangeShapeType="1" noTextEdit="1"/>
              </p:cNvSpPr>
              <p:nvPr/>
            </p:nvSpPr>
            <p:spPr>
              <a:xfrm>
                <a:off x="1375156" y="5593344"/>
                <a:ext cx="9595965" cy="449547"/>
              </a:xfrm>
              <a:prstGeom prst="rect">
                <a:avLst/>
              </a:prstGeom>
              <a:blipFill>
                <a:blip r:embed="rId4"/>
                <a:stretch>
                  <a:fillRect t="-6849" b="-150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017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Experiments and Results</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14</a:t>
            </a:fld>
            <a:endParaRPr lang="zh-CN" altLang="en-US" dirty="0"/>
          </a:p>
        </p:txBody>
      </p:sp>
      <p:sp>
        <p:nvSpPr>
          <p:cNvPr id="8" name="文本框 7">
            <a:extLst>
              <a:ext uri="{FF2B5EF4-FFF2-40B4-BE49-F238E27FC236}">
                <a16:creationId xmlns:a16="http://schemas.microsoft.com/office/drawing/2014/main" id="{E49CB116-86A5-4A24-A61D-C86053595BD6}"/>
              </a:ext>
            </a:extLst>
          </p:cNvPr>
          <p:cNvSpPr txBox="1"/>
          <p:nvPr/>
        </p:nvSpPr>
        <p:spPr>
          <a:xfrm>
            <a:off x="794154" y="984728"/>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KB-</a:t>
            </a:r>
            <a:r>
              <a:rPr lang="en-US" altLang="zh-CN" sz="2400" b="1" dirty="0" err="1">
                <a:solidFill>
                  <a:schemeClr val="accent1"/>
                </a:solidFill>
                <a:latin typeface="Times New Roman" panose="02020603050405020304" pitchFamily="18" charset="0"/>
                <a:cs typeface="Times New Roman" panose="02020603050405020304" pitchFamily="18" charset="0"/>
              </a:rPr>
              <a:t>InfoBot</a:t>
            </a:r>
            <a:r>
              <a:rPr lang="en-US" altLang="zh-CN" sz="2400" b="1" dirty="0">
                <a:solidFill>
                  <a:schemeClr val="accent1"/>
                </a:solidFill>
                <a:latin typeface="Times New Roman" panose="02020603050405020304" pitchFamily="18" charset="0"/>
                <a:cs typeface="Times New Roman" panose="02020603050405020304" pitchFamily="18" charset="0"/>
              </a:rPr>
              <a:t> versions</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E65650C4-40F3-4E0F-AEDF-BD9D8EE4D64C}"/>
              </a:ext>
            </a:extLst>
          </p:cNvPr>
          <p:cNvSpPr/>
          <p:nvPr/>
        </p:nvSpPr>
        <p:spPr>
          <a:xfrm>
            <a:off x="794154" y="1529519"/>
            <a:ext cx="10487404" cy="4665957"/>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a:t>
            </a:r>
            <a:r>
              <a:rPr lang="zh-CN" altLang="en-US" sz="2000" dirty="0"/>
              <a:t>wo belief trackers – (A) Hand- Crafted and (B) Neural</a:t>
            </a:r>
            <a:endParaRPr lang="en-US" altLang="zh-CN" sz="2000" dirty="0"/>
          </a:p>
          <a:p>
            <a:pPr marL="285750" indent="-285750">
              <a:lnSpc>
                <a:spcPct val="125000"/>
              </a:lnSpc>
              <a:buFont typeface="Wingdings" panose="05000000000000000000" pitchFamily="2" charset="2"/>
              <a:buChar char="n"/>
            </a:pPr>
            <a:r>
              <a:rPr lang="en-US" altLang="zh-CN" sz="2000" dirty="0"/>
              <a:t>T</a:t>
            </a:r>
            <a:r>
              <a:rPr lang="zh-CN" altLang="en-US" sz="2000" dirty="0"/>
              <a:t>wo dialogue policies – (C) Hand-Crafted and (D) Neural</a:t>
            </a:r>
            <a:endParaRPr lang="en-US" altLang="zh-CN" sz="2000" dirty="0"/>
          </a:p>
          <a:p>
            <a:pPr marL="285750" indent="-285750">
              <a:lnSpc>
                <a:spcPct val="125000"/>
              </a:lnSpc>
              <a:buFont typeface="Wingdings" panose="05000000000000000000" pitchFamily="2" charset="2"/>
              <a:buChar char="n"/>
            </a:pPr>
            <a:r>
              <a:rPr lang="en-US" altLang="zh-CN" sz="2000" b="1" dirty="0"/>
              <a:t>Rule</a:t>
            </a:r>
            <a:r>
              <a:rPr lang="en-US" altLang="zh-CN" sz="2000" dirty="0"/>
              <a:t> agent: A+C</a:t>
            </a:r>
          </a:p>
          <a:p>
            <a:pPr marL="285750" indent="-285750">
              <a:lnSpc>
                <a:spcPct val="125000"/>
              </a:lnSpc>
              <a:buFont typeface="Wingdings" panose="05000000000000000000" pitchFamily="2" charset="2"/>
              <a:buChar char="n"/>
            </a:pPr>
            <a:r>
              <a:rPr lang="en-US" altLang="zh-CN" sz="2000" b="1" dirty="0"/>
              <a:t>RL</a:t>
            </a:r>
            <a:r>
              <a:rPr lang="en-US" altLang="zh-CN" sz="2000" dirty="0"/>
              <a:t> agent: A+D</a:t>
            </a:r>
          </a:p>
          <a:p>
            <a:pPr marL="285750" indent="-285750">
              <a:lnSpc>
                <a:spcPct val="125000"/>
              </a:lnSpc>
              <a:buFont typeface="Wingdings" panose="05000000000000000000" pitchFamily="2" charset="2"/>
              <a:buChar char="n"/>
            </a:pPr>
            <a:r>
              <a:rPr lang="en-US" altLang="zh-CN" sz="2000" b="1" dirty="0"/>
              <a:t>E2E</a:t>
            </a:r>
            <a:r>
              <a:rPr lang="en-US" altLang="zh-CN" sz="2000" dirty="0"/>
              <a:t> agent: B+D</a:t>
            </a:r>
          </a:p>
          <a:p>
            <a:pPr marL="285750" indent="-285750">
              <a:lnSpc>
                <a:spcPct val="125000"/>
              </a:lnSpc>
              <a:buFont typeface="Wingdings" panose="05000000000000000000" pitchFamily="2" charset="2"/>
              <a:buChar char="n"/>
            </a:pPr>
            <a:endParaRPr lang="en-US" altLang="zh-CN" sz="2000" dirty="0"/>
          </a:p>
          <a:p>
            <a:pPr marL="285750" indent="-285750">
              <a:lnSpc>
                <a:spcPct val="125000"/>
              </a:lnSpc>
              <a:buFont typeface="Wingdings" panose="05000000000000000000" pitchFamily="2" charset="2"/>
              <a:buChar char="n"/>
            </a:pPr>
            <a:r>
              <a:rPr lang="en-US" altLang="zh-CN" sz="2000" b="1" dirty="0"/>
              <a:t>No-KB</a:t>
            </a:r>
          </a:p>
          <a:p>
            <a:pPr marL="285750" indent="-285750">
              <a:lnSpc>
                <a:spcPct val="125000"/>
              </a:lnSpc>
              <a:buFont typeface="Wingdings" panose="05000000000000000000" pitchFamily="2" charset="2"/>
              <a:buChar char="n"/>
            </a:pPr>
            <a:r>
              <a:rPr lang="en-US" altLang="zh-CN" sz="2000" b="1" dirty="0"/>
              <a:t>Hard-KB</a:t>
            </a:r>
          </a:p>
          <a:p>
            <a:pPr marL="285750" indent="-285750">
              <a:lnSpc>
                <a:spcPct val="125000"/>
              </a:lnSpc>
              <a:buFont typeface="Wingdings" panose="05000000000000000000" pitchFamily="2" charset="2"/>
              <a:buChar char="n"/>
            </a:pPr>
            <a:r>
              <a:rPr lang="en-US" altLang="zh-CN" sz="2000" b="1" dirty="0"/>
              <a:t>Soft-KB</a:t>
            </a:r>
          </a:p>
          <a:p>
            <a:pPr marL="285750" indent="-285750">
              <a:lnSpc>
                <a:spcPct val="125000"/>
              </a:lnSpc>
              <a:buFont typeface="Wingdings" panose="05000000000000000000" pitchFamily="2" charset="2"/>
              <a:buChar char="n"/>
            </a:pPr>
            <a:r>
              <a:rPr lang="en-US" altLang="zh-CN" sz="2000" dirty="0"/>
              <a:t>They differ only in the inputs to the dialogue policy</a:t>
            </a:r>
          </a:p>
          <a:p>
            <a:pPr marL="285750" indent="-285750">
              <a:lnSpc>
                <a:spcPct val="125000"/>
              </a:lnSpc>
              <a:buFont typeface="Wingdings" panose="05000000000000000000" pitchFamily="2" charset="2"/>
              <a:buChar char="n"/>
            </a:pPr>
            <a:endParaRPr lang="en-US" altLang="zh-CN" sz="2000" dirty="0"/>
          </a:p>
          <a:p>
            <a:pPr marL="285750" indent="-285750">
              <a:lnSpc>
                <a:spcPct val="125000"/>
              </a:lnSpc>
              <a:buFont typeface="Wingdings" panose="05000000000000000000" pitchFamily="2" charset="2"/>
              <a:buChar char="n"/>
            </a:pPr>
            <a:r>
              <a:rPr lang="en-US" altLang="zh-CN" sz="2000" dirty="0"/>
              <a:t>Hyperparameters</a:t>
            </a:r>
            <a:endParaRPr lang="zh-CN" altLang="en-US" sz="2000" dirty="0"/>
          </a:p>
        </p:txBody>
      </p:sp>
    </p:spTree>
    <p:extLst>
      <p:ext uri="{BB962C8B-B14F-4D97-AF65-F5344CB8AC3E}">
        <p14:creationId xmlns:p14="http://schemas.microsoft.com/office/powerpoint/2010/main" val="155967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Experiments and Results</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15</a:t>
            </a:fld>
            <a:endParaRPr lang="zh-CN" altLang="en-US" dirty="0"/>
          </a:p>
        </p:txBody>
      </p:sp>
      <p:sp>
        <p:nvSpPr>
          <p:cNvPr id="8" name="文本框 7">
            <a:extLst>
              <a:ext uri="{FF2B5EF4-FFF2-40B4-BE49-F238E27FC236}">
                <a16:creationId xmlns:a16="http://schemas.microsoft.com/office/drawing/2014/main" id="{E49CB116-86A5-4A24-A61D-C86053595BD6}"/>
              </a:ext>
            </a:extLst>
          </p:cNvPr>
          <p:cNvSpPr txBox="1"/>
          <p:nvPr/>
        </p:nvSpPr>
        <p:spPr>
          <a:xfrm>
            <a:off x="770404" y="1139107"/>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User Simulator</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E65650C4-40F3-4E0F-AEDF-BD9D8EE4D64C}"/>
              </a:ext>
            </a:extLst>
          </p:cNvPr>
          <p:cNvSpPr/>
          <p:nvPr/>
        </p:nvSpPr>
        <p:spPr>
          <a:xfrm>
            <a:off x="794154" y="1636397"/>
            <a:ext cx="10701160" cy="1246495"/>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When </a:t>
            </a:r>
            <a:r>
              <a:rPr lang="en-US" altLang="zh-CN" sz="2000" b="1" dirty="0"/>
              <a:t>training</a:t>
            </a:r>
            <a:r>
              <a:rPr lang="en-US" altLang="zh-CN" sz="2000" dirty="0"/>
              <a:t>, </a:t>
            </a:r>
            <a:r>
              <a:rPr lang="en-US" altLang="zh-CN" sz="2000" b="1" dirty="0"/>
              <a:t>reinforcement learners </a:t>
            </a:r>
            <a:r>
              <a:rPr lang="en-US" altLang="zh-CN" sz="2000" dirty="0"/>
              <a:t>need an </a:t>
            </a:r>
            <a:r>
              <a:rPr lang="en-US" altLang="zh-CN" sz="2000" b="1" dirty="0"/>
              <a:t>environment</a:t>
            </a:r>
            <a:r>
              <a:rPr lang="en-US" altLang="zh-CN" sz="2000" dirty="0"/>
              <a:t> to operate in.</a:t>
            </a:r>
          </a:p>
          <a:p>
            <a:pPr marL="285750" indent="-285750">
              <a:lnSpc>
                <a:spcPct val="125000"/>
              </a:lnSpc>
              <a:buFont typeface="Wingdings" panose="05000000000000000000" pitchFamily="2" charset="2"/>
              <a:buChar char="n"/>
            </a:pPr>
            <a:r>
              <a:rPr lang="en-US" altLang="zh-CN" sz="2000" dirty="0"/>
              <a:t>The publicly-available </a:t>
            </a:r>
            <a:r>
              <a:rPr lang="en-US" altLang="zh-CN" sz="2000" b="1" dirty="0"/>
              <a:t>user simulator </a:t>
            </a:r>
            <a:r>
              <a:rPr lang="en-US" altLang="zh-CN" sz="2000" dirty="0"/>
              <a:t>presented in Li et al. (2016b)</a:t>
            </a:r>
          </a:p>
          <a:p>
            <a:pPr marL="285750" indent="-285750">
              <a:lnSpc>
                <a:spcPct val="125000"/>
              </a:lnSpc>
              <a:buFont typeface="Wingdings" panose="05000000000000000000" pitchFamily="2" charset="2"/>
              <a:buChar char="n"/>
            </a:pPr>
            <a:r>
              <a:rPr lang="en-US" altLang="zh-CN" sz="2000" dirty="0"/>
              <a:t>The simulated user provides a </a:t>
            </a:r>
            <a:r>
              <a:rPr lang="en-US" altLang="zh-CN" sz="2000" b="1" dirty="0"/>
              <a:t>reward signal </a:t>
            </a:r>
            <a:r>
              <a:rPr lang="en-US" altLang="zh-CN" sz="2000" dirty="0"/>
              <a:t>at the end of each dialogue: </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34458B3A-382E-4C5A-ABFA-0D8118129C77}"/>
                  </a:ext>
                </a:extLst>
              </p:cNvPr>
              <p:cNvGraphicFramePr>
                <a:graphicFrameLocks noGrp="1"/>
              </p:cNvGraphicFramePr>
              <p:nvPr/>
            </p:nvGraphicFramePr>
            <p:xfrm>
              <a:off x="605642" y="3020944"/>
              <a:ext cx="11044050" cy="2194560"/>
            </p:xfrm>
            <a:graphic>
              <a:graphicData uri="http://schemas.openxmlformats.org/drawingml/2006/table">
                <a:tbl>
                  <a:tblPr firstRow="1" bandRow="1">
                    <a:tableStyleId>{5C22544A-7EE6-4342-B048-85BDC9FD1C3A}</a:tableStyleId>
                  </a:tblPr>
                  <a:tblGrid>
                    <a:gridCol w="2671948">
                      <a:extLst>
                        <a:ext uri="{9D8B030D-6E8A-4147-A177-3AD203B41FA5}">
                          <a16:colId xmlns:a16="http://schemas.microsoft.com/office/drawing/2014/main" val="3555237359"/>
                        </a:ext>
                      </a:extLst>
                    </a:gridCol>
                    <a:gridCol w="2968831">
                      <a:extLst>
                        <a:ext uri="{9D8B030D-6E8A-4147-A177-3AD203B41FA5}">
                          <a16:colId xmlns:a16="http://schemas.microsoft.com/office/drawing/2014/main" val="3124211243"/>
                        </a:ext>
                      </a:extLst>
                    </a:gridCol>
                    <a:gridCol w="5403271">
                      <a:extLst>
                        <a:ext uri="{9D8B030D-6E8A-4147-A177-3AD203B41FA5}">
                          <a16:colId xmlns:a16="http://schemas.microsoft.com/office/drawing/2014/main" val="1246121108"/>
                        </a:ext>
                      </a:extLst>
                    </a:gridCol>
                  </a:tblGrid>
                  <a:tr h="370840">
                    <a:tc>
                      <a:txBody>
                        <a:bodyPr/>
                        <a:lstStyle/>
                        <a:p>
                          <a:pPr algn="ctr"/>
                          <a:r>
                            <a:rPr lang="en-US" altLang="zh-CN" sz="2000" dirty="0"/>
                            <a:t>Conditions</a:t>
                          </a:r>
                          <a:endParaRPr lang="zh-CN" altLang="en-US" sz="2000" dirty="0"/>
                        </a:p>
                      </a:txBody>
                      <a:tcPr anchor="ctr"/>
                    </a:tc>
                    <a:tc>
                      <a:txBody>
                        <a:bodyPr/>
                        <a:lstStyle/>
                        <a:p>
                          <a:pPr algn="ctr"/>
                          <a:r>
                            <a:rPr lang="en-US" altLang="zh-CN" sz="2000" dirty="0"/>
                            <a:t>Rewards</a:t>
                          </a:r>
                          <a:endParaRPr lang="zh-CN" altLang="en-US" sz="2000" dirty="0"/>
                        </a:p>
                      </a:txBody>
                      <a:tcPr anchor="ctr"/>
                    </a:tc>
                    <a:tc>
                      <a:txBody>
                        <a:bodyPr/>
                        <a:lstStyle/>
                        <a:p>
                          <a:pPr algn="ctr"/>
                          <a:r>
                            <a:rPr lang="en-US" altLang="zh-CN" sz="2000" dirty="0"/>
                            <a:t>Notes </a:t>
                          </a:r>
                          <a:endParaRPr lang="zh-CN" altLang="en-US" sz="2000" dirty="0"/>
                        </a:p>
                      </a:txBody>
                      <a:tcPr anchor="ctr"/>
                    </a:tc>
                    <a:extLst>
                      <a:ext uri="{0D108BD9-81ED-4DB2-BD59-A6C34878D82A}">
                        <a16:rowId xmlns:a16="http://schemas.microsoft.com/office/drawing/2014/main" val="1517756758"/>
                      </a:ext>
                    </a:extLst>
                  </a:tr>
                  <a:tr h="370840">
                    <a:tc>
                      <a:txBody>
                        <a:bodyPr/>
                        <a:lstStyle/>
                        <a:p>
                          <a:pPr algn="ctr"/>
                          <a:r>
                            <a:rPr lang="en-US" altLang="zh-CN" sz="2000" dirty="0"/>
                            <a:t>A success dialogue</a:t>
                          </a:r>
                          <a:endParaRPr lang="zh-CN" alt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pt-BR" altLang="zh-CN" sz="2000" i="1" dirty="0" smtClean="0">
                                    <a:latin typeface="Cambria Math" panose="02040503050406030204" pitchFamily="18" charset="0"/>
                                  </a:rPr>
                                  <m:t>max</m:t>
                                </m:r>
                                <m:r>
                                  <a:rPr lang="pt-BR" altLang="zh-CN" sz="2000" i="1" dirty="0" smtClean="0">
                                    <a:latin typeface="Cambria Math" panose="02040503050406030204" pitchFamily="18" charset="0"/>
                                  </a:rPr>
                                  <m:t>⁡(0, 2(1−(</m:t>
                                </m:r>
                                <m:r>
                                  <a:rPr lang="en-US" altLang="zh-CN" sz="2000" b="0" i="1" dirty="0" smtClean="0">
                                    <a:latin typeface="Cambria Math" panose="02040503050406030204" pitchFamily="18" charset="0"/>
                                  </a:rPr>
                                  <m:t>𝑟</m:t>
                                </m:r>
                                <m:r>
                                  <a:rPr lang="pt-BR" altLang="zh-CN" sz="2000" i="1" dirty="0" smtClean="0">
                                    <a:latin typeface="Cambria Math" panose="02040503050406030204" pitchFamily="18" charset="0"/>
                                  </a:rPr>
                                  <m:t>−1)/</m:t>
                                </m:r>
                                <m:r>
                                  <a:rPr lang="pt-BR" altLang="zh-CN" sz="2000" i="1" dirty="0" smtClean="0">
                                    <a:latin typeface="Cambria Math" panose="02040503050406030204" pitchFamily="18" charset="0"/>
                                  </a:rPr>
                                  <m:t>𝑅</m:t>
                                </m:r>
                                <m:r>
                                  <a:rPr lang="pt-BR" altLang="zh-CN" sz="2000" i="1" dirty="0" smtClean="0">
                                    <a:latin typeface="Cambria Math" panose="02040503050406030204" pitchFamily="18" charset="0"/>
                                  </a:rPr>
                                  <m:t>))</m:t>
                                </m:r>
                              </m:oMath>
                            </m:oMathPara>
                          </a14:m>
                          <a:endParaRPr lang="zh-CN" altLang="en-US" sz="2000" dirty="0"/>
                        </a:p>
                      </a:txBody>
                      <a:tcPr anchor="ctr"/>
                    </a:tc>
                    <a:tc>
                      <a:txBody>
                        <a:bodyPr/>
                        <a:lstStyle/>
                        <a:p>
                          <a:pPr algn="l"/>
                          <a:r>
                            <a:rPr lang="en-US" altLang="zh-CN" sz="2000" dirty="0"/>
                            <a:t>The user target is in top </a:t>
                          </a:r>
                          <a14:m>
                            <m:oMath xmlns:m="http://schemas.openxmlformats.org/officeDocument/2006/math">
                              <m:r>
                                <a:rPr lang="en-US" altLang="zh-CN" sz="2000" i="1" dirty="0" smtClean="0">
                                  <a:latin typeface="Cambria Math" panose="02040503050406030204" pitchFamily="18" charset="0"/>
                                </a:rPr>
                                <m:t>𝑅</m:t>
                              </m:r>
                              <m:r>
                                <a:rPr lang="en-US" altLang="zh-CN" sz="2000" i="1" dirty="0" smtClean="0">
                                  <a:latin typeface="Cambria Math" panose="02040503050406030204" pitchFamily="18" charset="0"/>
                                </a:rPr>
                                <m:t>=5</m:t>
                              </m:r>
                            </m:oMath>
                          </a14:m>
                          <a:r>
                            <a:rPr lang="en-US" altLang="zh-CN" sz="2000" dirty="0"/>
                            <a:t> results returned by the agent; </a:t>
                          </a:r>
                          <a14:m>
                            <m:oMath xmlns:m="http://schemas.openxmlformats.org/officeDocument/2006/math">
                              <m:r>
                                <a:rPr lang="en-US" altLang="zh-CN" sz="2000" i="1" dirty="0" smtClean="0">
                                  <a:latin typeface="Cambria Math" panose="02040503050406030204" pitchFamily="18" charset="0"/>
                                </a:rPr>
                                <m:t>𝑟</m:t>
                              </m:r>
                            </m:oMath>
                          </a14:m>
                          <a:r>
                            <a:rPr lang="en-US" altLang="zh-CN" sz="2000" dirty="0"/>
                            <a:t> is the actual rank of the target</a:t>
                          </a:r>
                          <a:endParaRPr lang="zh-CN" altLang="en-US" sz="2000" dirty="0"/>
                        </a:p>
                      </a:txBody>
                      <a:tcPr anchor="ctr"/>
                    </a:tc>
                    <a:extLst>
                      <a:ext uri="{0D108BD9-81ED-4DB2-BD59-A6C34878D82A}">
                        <a16:rowId xmlns:a16="http://schemas.microsoft.com/office/drawing/2014/main" val="275874128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 failed dialogue</a:t>
                          </a:r>
                          <a:endParaRPr lang="zh-CN" altLang="en-US" sz="2000" dirty="0"/>
                        </a:p>
                      </a:txBody>
                      <a:tcPr anchor="ctr"/>
                    </a:tc>
                    <a:tc>
                      <a:txBody>
                        <a:bodyPr/>
                        <a:lstStyle/>
                        <a:p>
                          <a:pPr algn="ctr"/>
                          <a:r>
                            <a:rPr lang="en-US" altLang="zh-CN" sz="2000" dirty="0"/>
                            <a:t>-1</a:t>
                          </a:r>
                          <a:endParaRPr lang="zh-CN" altLang="en-US" sz="2000" dirty="0"/>
                        </a:p>
                      </a:txBody>
                      <a:tcPr anchor="ctr"/>
                    </a:tc>
                    <a:tc>
                      <a:txBody>
                        <a:bodyPr/>
                        <a:lstStyle/>
                        <a:p>
                          <a:pPr algn="l"/>
                          <a:endParaRPr lang="zh-CN" altLang="en-US" sz="2000" dirty="0"/>
                        </a:p>
                      </a:txBody>
                      <a:tcPr anchor="ctr"/>
                    </a:tc>
                    <a:extLst>
                      <a:ext uri="{0D108BD9-81ED-4DB2-BD59-A6C34878D82A}">
                        <a16:rowId xmlns:a16="http://schemas.microsoft.com/office/drawing/2014/main" val="109457835"/>
                      </a:ext>
                    </a:extLst>
                  </a:tr>
                  <a:tr h="370840">
                    <a:tc>
                      <a:txBody>
                        <a:bodyPr/>
                        <a:lstStyle/>
                        <a:p>
                          <a:pPr algn="ctr"/>
                          <a:r>
                            <a:rPr lang="en-US" altLang="zh-CN" sz="2000" dirty="0"/>
                            <a:t>Each turn</a:t>
                          </a:r>
                          <a:endParaRPr lang="zh-CN" altLang="en-US" sz="2000" dirty="0"/>
                        </a:p>
                      </a:txBody>
                      <a:tcPr anchor="ctr"/>
                    </a:tc>
                    <a:tc>
                      <a:txBody>
                        <a:bodyPr/>
                        <a:lstStyle/>
                        <a:p>
                          <a:pPr algn="ctr"/>
                          <a:r>
                            <a:rPr lang="en-US" altLang="zh-CN" sz="2000" dirty="0"/>
                            <a:t>-0.1</a:t>
                          </a:r>
                          <a:endParaRPr lang="zh-CN" altLang="en-US" sz="2000" dirty="0"/>
                        </a:p>
                      </a:txBody>
                      <a:tcPr anchor="ctr"/>
                    </a:tc>
                    <a:tc>
                      <a:txBody>
                        <a:bodyPr/>
                        <a:lstStyle/>
                        <a:p>
                          <a:pPr algn="l"/>
                          <a:r>
                            <a:rPr lang="en-US" altLang="zh-CN" sz="2000" dirty="0"/>
                            <a:t>encourage short sessions</a:t>
                          </a:r>
                          <a:endParaRPr lang="zh-CN" altLang="en-US" sz="2000" dirty="0"/>
                        </a:p>
                      </a:txBody>
                      <a:tcPr anchor="ctr"/>
                    </a:tc>
                    <a:extLst>
                      <a:ext uri="{0D108BD9-81ED-4DB2-BD59-A6C34878D82A}">
                        <a16:rowId xmlns:a16="http://schemas.microsoft.com/office/drawing/2014/main" val="883473053"/>
                      </a:ext>
                    </a:extLst>
                  </a:tr>
                </a:tbl>
              </a:graphicData>
            </a:graphic>
          </p:graphicFrame>
        </mc:Choice>
        <mc:Fallback xmlns="">
          <p:graphicFrame>
            <p:nvGraphicFramePr>
              <p:cNvPr id="2" name="表格 1">
                <a:extLst>
                  <a:ext uri="{FF2B5EF4-FFF2-40B4-BE49-F238E27FC236}">
                    <a16:creationId xmlns:a16="http://schemas.microsoft.com/office/drawing/2014/main" id="{34458B3A-382E-4C5A-ABFA-0D8118129C77}"/>
                  </a:ext>
                </a:extLst>
              </p:cNvPr>
              <p:cNvGraphicFramePr>
                <a:graphicFrameLocks noGrp="1"/>
              </p:cNvGraphicFramePr>
              <p:nvPr/>
            </p:nvGraphicFramePr>
            <p:xfrm>
              <a:off x="605642" y="3020944"/>
              <a:ext cx="11044050" cy="2194560"/>
            </p:xfrm>
            <a:graphic>
              <a:graphicData uri="http://schemas.openxmlformats.org/drawingml/2006/table">
                <a:tbl>
                  <a:tblPr firstRow="1" bandRow="1">
                    <a:tableStyleId>{5C22544A-7EE6-4342-B048-85BDC9FD1C3A}</a:tableStyleId>
                  </a:tblPr>
                  <a:tblGrid>
                    <a:gridCol w="2671948">
                      <a:extLst>
                        <a:ext uri="{9D8B030D-6E8A-4147-A177-3AD203B41FA5}">
                          <a16:colId xmlns:a16="http://schemas.microsoft.com/office/drawing/2014/main" val="3555237359"/>
                        </a:ext>
                      </a:extLst>
                    </a:gridCol>
                    <a:gridCol w="2968831">
                      <a:extLst>
                        <a:ext uri="{9D8B030D-6E8A-4147-A177-3AD203B41FA5}">
                          <a16:colId xmlns:a16="http://schemas.microsoft.com/office/drawing/2014/main" val="3124211243"/>
                        </a:ext>
                      </a:extLst>
                    </a:gridCol>
                    <a:gridCol w="5403271">
                      <a:extLst>
                        <a:ext uri="{9D8B030D-6E8A-4147-A177-3AD203B41FA5}">
                          <a16:colId xmlns:a16="http://schemas.microsoft.com/office/drawing/2014/main" val="1246121108"/>
                        </a:ext>
                      </a:extLst>
                    </a:gridCol>
                  </a:tblGrid>
                  <a:tr h="396240">
                    <a:tc>
                      <a:txBody>
                        <a:bodyPr/>
                        <a:lstStyle/>
                        <a:p>
                          <a:pPr algn="ctr"/>
                          <a:r>
                            <a:rPr lang="en-US" altLang="zh-CN" sz="2000" dirty="0"/>
                            <a:t>Conditions</a:t>
                          </a:r>
                          <a:endParaRPr lang="zh-CN" altLang="en-US" sz="2000" dirty="0"/>
                        </a:p>
                      </a:txBody>
                      <a:tcPr anchor="ctr"/>
                    </a:tc>
                    <a:tc>
                      <a:txBody>
                        <a:bodyPr/>
                        <a:lstStyle/>
                        <a:p>
                          <a:pPr algn="ctr"/>
                          <a:r>
                            <a:rPr lang="en-US" altLang="zh-CN" sz="2000" dirty="0"/>
                            <a:t>Rewards</a:t>
                          </a:r>
                          <a:endParaRPr lang="zh-CN" altLang="en-US" sz="2000" dirty="0"/>
                        </a:p>
                      </a:txBody>
                      <a:tcPr anchor="ctr"/>
                    </a:tc>
                    <a:tc>
                      <a:txBody>
                        <a:bodyPr/>
                        <a:lstStyle/>
                        <a:p>
                          <a:pPr algn="ctr"/>
                          <a:r>
                            <a:rPr lang="en-US" altLang="zh-CN" sz="2000" dirty="0"/>
                            <a:t>Notes </a:t>
                          </a:r>
                          <a:endParaRPr lang="zh-CN" altLang="en-US" sz="2000" dirty="0"/>
                        </a:p>
                      </a:txBody>
                      <a:tcPr anchor="ctr"/>
                    </a:tc>
                    <a:extLst>
                      <a:ext uri="{0D108BD9-81ED-4DB2-BD59-A6C34878D82A}">
                        <a16:rowId xmlns:a16="http://schemas.microsoft.com/office/drawing/2014/main" val="1517756758"/>
                      </a:ext>
                    </a:extLst>
                  </a:tr>
                  <a:tr h="1005840">
                    <a:tc>
                      <a:txBody>
                        <a:bodyPr/>
                        <a:lstStyle/>
                        <a:p>
                          <a:pPr algn="ctr"/>
                          <a:r>
                            <a:rPr lang="en-US" altLang="zh-CN" sz="2000" dirty="0"/>
                            <a:t>A success dialogue</a:t>
                          </a:r>
                          <a:endParaRPr lang="zh-CN" altLang="en-US" sz="2000" dirty="0"/>
                        </a:p>
                      </a:txBody>
                      <a:tcPr anchor="ctr"/>
                    </a:tc>
                    <a:tc>
                      <a:txBody>
                        <a:bodyPr/>
                        <a:lstStyle/>
                        <a:p>
                          <a:endParaRPr lang="zh-CN"/>
                        </a:p>
                      </a:txBody>
                      <a:tcPr anchor="ctr">
                        <a:blipFill>
                          <a:blip r:embed="rId3"/>
                          <a:stretch>
                            <a:fillRect l="-90349" t="-42169" r="-182957" b="-89157"/>
                          </a:stretch>
                        </a:blipFill>
                      </a:tcPr>
                    </a:tc>
                    <a:tc>
                      <a:txBody>
                        <a:bodyPr/>
                        <a:lstStyle/>
                        <a:p>
                          <a:endParaRPr lang="zh-CN"/>
                        </a:p>
                      </a:txBody>
                      <a:tcPr anchor="ctr">
                        <a:blipFill>
                          <a:blip r:embed="rId3"/>
                          <a:stretch>
                            <a:fillRect l="-104510" t="-42169" r="-451" b="-89157"/>
                          </a:stretch>
                        </a:blipFill>
                      </a:tcPr>
                    </a:tc>
                    <a:extLst>
                      <a:ext uri="{0D108BD9-81ED-4DB2-BD59-A6C34878D82A}">
                        <a16:rowId xmlns:a16="http://schemas.microsoft.com/office/drawing/2014/main" val="2758741284"/>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 failed dialogue</a:t>
                          </a:r>
                          <a:endParaRPr lang="zh-CN" altLang="en-US" sz="2000" dirty="0"/>
                        </a:p>
                      </a:txBody>
                      <a:tcPr anchor="ctr"/>
                    </a:tc>
                    <a:tc>
                      <a:txBody>
                        <a:bodyPr/>
                        <a:lstStyle/>
                        <a:p>
                          <a:pPr algn="ctr"/>
                          <a:r>
                            <a:rPr lang="en-US" altLang="zh-CN" sz="2000" dirty="0"/>
                            <a:t>-1</a:t>
                          </a:r>
                          <a:endParaRPr lang="zh-CN" altLang="en-US" sz="2000" dirty="0"/>
                        </a:p>
                      </a:txBody>
                      <a:tcPr anchor="ctr"/>
                    </a:tc>
                    <a:tc>
                      <a:txBody>
                        <a:bodyPr/>
                        <a:lstStyle/>
                        <a:p>
                          <a:pPr algn="l"/>
                          <a:endParaRPr lang="zh-CN" altLang="en-US" sz="2000" dirty="0"/>
                        </a:p>
                      </a:txBody>
                      <a:tcPr anchor="ctr"/>
                    </a:tc>
                    <a:extLst>
                      <a:ext uri="{0D108BD9-81ED-4DB2-BD59-A6C34878D82A}">
                        <a16:rowId xmlns:a16="http://schemas.microsoft.com/office/drawing/2014/main" val="109457835"/>
                      </a:ext>
                    </a:extLst>
                  </a:tr>
                  <a:tr h="396240">
                    <a:tc>
                      <a:txBody>
                        <a:bodyPr/>
                        <a:lstStyle/>
                        <a:p>
                          <a:pPr algn="ctr"/>
                          <a:r>
                            <a:rPr lang="en-US" altLang="zh-CN" sz="2000" dirty="0"/>
                            <a:t>Each turn</a:t>
                          </a:r>
                          <a:endParaRPr lang="zh-CN" altLang="en-US" sz="2000" dirty="0"/>
                        </a:p>
                      </a:txBody>
                      <a:tcPr anchor="ctr"/>
                    </a:tc>
                    <a:tc>
                      <a:txBody>
                        <a:bodyPr/>
                        <a:lstStyle/>
                        <a:p>
                          <a:pPr algn="ctr"/>
                          <a:r>
                            <a:rPr lang="en-US" altLang="zh-CN" sz="2000" dirty="0"/>
                            <a:t>-0.1</a:t>
                          </a:r>
                          <a:endParaRPr lang="zh-CN" altLang="en-US" sz="2000" dirty="0"/>
                        </a:p>
                      </a:txBody>
                      <a:tcPr anchor="ctr"/>
                    </a:tc>
                    <a:tc>
                      <a:txBody>
                        <a:bodyPr/>
                        <a:lstStyle/>
                        <a:p>
                          <a:pPr algn="l"/>
                          <a:r>
                            <a:rPr lang="en-US" altLang="zh-CN" sz="2000" dirty="0"/>
                            <a:t>encourage short sessions</a:t>
                          </a:r>
                          <a:endParaRPr lang="zh-CN" altLang="en-US" sz="2000" dirty="0"/>
                        </a:p>
                      </a:txBody>
                      <a:tcPr anchor="ctr"/>
                    </a:tc>
                    <a:extLst>
                      <a:ext uri="{0D108BD9-81ED-4DB2-BD59-A6C34878D82A}">
                        <a16:rowId xmlns:a16="http://schemas.microsoft.com/office/drawing/2014/main" val="883473053"/>
                      </a:ext>
                    </a:extLst>
                  </a:tr>
                </a:tbl>
              </a:graphicData>
            </a:graphic>
          </p:graphicFrame>
        </mc:Fallback>
      </mc:AlternateContent>
      <p:sp>
        <p:nvSpPr>
          <p:cNvPr id="4" name="矩形 3">
            <a:extLst>
              <a:ext uri="{FF2B5EF4-FFF2-40B4-BE49-F238E27FC236}">
                <a16:creationId xmlns:a16="http://schemas.microsoft.com/office/drawing/2014/main" id="{2F6D2CC2-4F95-4EC4-9FA4-8281B4F782CC}"/>
              </a:ext>
            </a:extLst>
          </p:cNvPr>
          <p:cNvSpPr/>
          <p:nvPr/>
        </p:nvSpPr>
        <p:spPr>
          <a:xfrm>
            <a:off x="868131" y="5371889"/>
            <a:ext cx="10553205" cy="438582"/>
          </a:xfrm>
          <a:prstGeom prst="rect">
            <a:avLst/>
          </a:prstGeom>
        </p:spPr>
        <p:txBody>
          <a:bodyPr wrap="square">
            <a:spAutoFit/>
          </a:bodyPr>
          <a:lstStyle/>
          <a:p>
            <a:pPr>
              <a:lnSpc>
                <a:spcPct val="125000"/>
              </a:lnSpc>
            </a:pPr>
            <a:r>
              <a:rPr lang="en-US" altLang="zh-CN" dirty="0"/>
              <a:t>Note: The maximum length of a dialogue is 10 turns beyond which it is deemed a failure.</a:t>
            </a:r>
          </a:p>
        </p:txBody>
      </p:sp>
    </p:spTree>
    <p:extLst>
      <p:ext uri="{BB962C8B-B14F-4D97-AF65-F5344CB8AC3E}">
        <p14:creationId xmlns:p14="http://schemas.microsoft.com/office/powerpoint/2010/main" val="555456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Experiments and Results</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16</a:t>
            </a:fld>
            <a:endParaRPr lang="zh-CN" altLang="en-US" dirty="0"/>
          </a:p>
        </p:txBody>
      </p:sp>
      <p:sp>
        <p:nvSpPr>
          <p:cNvPr id="8" name="文本框 7">
            <a:extLst>
              <a:ext uri="{FF2B5EF4-FFF2-40B4-BE49-F238E27FC236}">
                <a16:creationId xmlns:a16="http://schemas.microsoft.com/office/drawing/2014/main" id="{E49CB116-86A5-4A24-A61D-C86053595BD6}"/>
              </a:ext>
            </a:extLst>
          </p:cNvPr>
          <p:cNvSpPr txBox="1"/>
          <p:nvPr/>
        </p:nvSpPr>
        <p:spPr>
          <a:xfrm>
            <a:off x="770404" y="1139107"/>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User Simulator</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2603E19-0EEC-4899-A297-69B0C3AF01B1}"/>
              </a:ext>
            </a:extLst>
          </p:cNvPr>
          <p:cNvSpPr/>
          <p:nvPr/>
        </p:nvSpPr>
        <p:spPr>
          <a:xfrm>
            <a:off x="908310" y="1600772"/>
            <a:ext cx="2012089" cy="434030"/>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sz="2000" dirty="0"/>
              <a:t>The process</a:t>
            </a:r>
            <a:endParaRPr lang="zh-CN" altLang="en-US" sz="2000" dirty="0"/>
          </a:p>
        </p:txBody>
      </p:sp>
      <p:sp>
        <p:nvSpPr>
          <p:cNvPr id="10" name="矩形 9">
            <a:extLst>
              <a:ext uri="{FF2B5EF4-FFF2-40B4-BE49-F238E27FC236}">
                <a16:creationId xmlns:a16="http://schemas.microsoft.com/office/drawing/2014/main" id="{B2D3C6BD-4B45-4262-AC6C-A7580D533B44}"/>
              </a:ext>
            </a:extLst>
          </p:cNvPr>
          <p:cNvSpPr/>
          <p:nvPr/>
        </p:nvSpPr>
        <p:spPr>
          <a:xfrm>
            <a:off x="908309" y="4543873"/>
            <a:ext cx="10123867" cy="1631216"/>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b="1" dirty="0"/>
              <a:t>NLG</a:t>
            </a:r>
            <a:r>
              <a:rPr lang="en-US" altLang="zh-CN" sz="2000" dirty="0"/>
              <a:t>: convert </a:t>
            </a:r>
            <a:r>
              <a:rPr lang="en-US" altLang="zh-CN" sz="2000" b="1" dirty="0"/>
              <a:t>dialogue acts</a:t>
            </a:r>
            <a:r>
              <a:rPr lang="en-US" altLang="zh-CN" sz="2000" dirty="0"/>
              <a:t> from the user (user simulator here) </a:t>
            </a:r>
            <a:r>
              <a:rPr lang="en-US" altLang="zh-CN" sz="2000" b="1" dirty="0"/>
              <a:t>into natural language utterances</a:t>
            </a:r>
          </a:p>
          <a:p>
            <a:pPr marL="742950" lvl="1" indent="-285750">
              <a:lnSpc>
                <a:spcPct val="125000"/>
              </a:lnSpc>
              <a:buFont typeface="Wingdings" panose="05000000000000000000" pitchFamily="2" charset="2"/>
              <a:buChar char="n"/>
            </a:pPr>
            <a:r>
              <a:rPr lang="en-US" altLang="zh-CN" sz="2000" b="1" dirty="0"/>
              <a:t>Trained</a:t>
            </a:r>
            <a:r>
              <a:rPr lang="en-US" altLang="zh-CN" sz="2000" dirty="0"/>
              <a:t> in a sequence-to-sequence fashion</a:t>
            </a:r>
          </a:p>
          <a:p>
            <a:pPr marL="742950" lvl="1" indent="-285750">
              <a:lnSpc>
                <a:spcPct val="125000"/>
              </a:lnSpc>
              <a:buFont typeface="Wingdings" panose="05000000000000000000" pitchFamily="2" charset="2"/>
              <a:buChar char="n"/>
            </a:pPr>
            <a:r>
              <a:rPr lang="en-US" altLang="zh-CN" sz="2000" dirty="0"/>
              <a:t>Could increase the </a:t>
            </a:r>
            <a:r>
              <a:rPr lang="en-US" altLang="zh-CN" sz="2000" b="1" dirty="0"/>
              <a:t>noise</a:t>
            </a:r>
            <a:r>
              <a:rPr lang="zh-CN" altLang="en-US" sz="2000" b="1" dirty="0"/>
              <a:t> </a:t>
            </a:r>
            <a:endParaRPr lang="en-US" altLang="zh-CN" sz="2000" b="1" dirty="0"/>
          </a:p>
        </p:txBody>
      </p:sp>
      <p:grpSp>
        <p:nvGrpSpPr>
          <p:cNvPr id="38" name="组合 37">
            <a:extLst>
              <a:ext uri="{FF2B5EF4-FFF2-40B4-BE49-F238E27FC236}">
                <a16:creationId xmlns:a16="http://schemas.microsoft.com/office/drawing/2014/main" id="{6FA8F41A-D0BC-435C-B869-CA091390A7AF}"/>
              </a:ext>
            </a:extLst>
          </p:cNvPr>
          <p:cNvGrpSpPr/>
          <p:nvPr/>
        </p:nvGrpSpPr>
        <p:grpSpPr>
          <a:xfrm>
            <a:off x="2306351" y="943617"/>
            <a:ext cx="7033107" cy="3611736"/>
            <a:chOff x="2151976" y="943617"/>
            <a:chExt cx="7033107" cy="3611736"/>
          </a:xfrm>
        </p:grpSpPr>
        <p:sp>
          <p:nvSpPr>
            <p:cNvPr id="6" name="矩形: 圆角 5">
              <a:extLst>
                <a:ext uri="{FF2B5EF4-FFF2-40B4-BE49-F238E27FC236}">
                  <a16:creationId xmlns:a16="http://schemas.microsoft.com/office/drawing/2014/main" id="{61BF2B3B-85F4-43B2-8F8F-4E07356BF090}"/>
                </a:ext>
              </a:extLst>
            </p:cNvPr>
            <p:cNvSpPr/>
            <p:nvPr/>
          </p:nvSpPr>
          <p:spPr>
            <a:xfrm>
              <a:off x="2151976" y="2264970"/>
              <a:ext cx="1448790" cy="21688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User simulator</a:t>
              </a:r>
              <a:endParaRPr lang="zh-CN" altLang="en-US" dirty="0"/>
            </a:p>
          </p:txBody>
        </p:sp>
        <p:sp>
          <p:nvSpPr>
            <p:cNvPr id="17" name="矩形: 圆角 16">
              <a:extLst>
                <a:ext uri="{FF2B5EF4-FFF2-40B4-BE49-F238E27FC236}">
                  <a16:creationId xmlns:a16="http://schemas.microsoft.com/office/drawing/2014/main" id="{CD221D07-1E23-4F32-A919-BD98178C4357}"/>
                </a:ext>
              </a:extLst>
            </p:cNvPr>
            <p:cNvSpPr/>
            <p:nvPr/>
          </p:nvSpPr>
          <p:spPr>
            <a:xfrm>
              <a:off x="7803587" y="2356710"/>
              <a:ext cx="1381496" cy="20544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Agent</a:t>
              </a:r>
              <a:endParaRPr lang="zh-CN" altLang="en-US" dirty="0"/>
            </a:p>
          </p:txBody>
        </p:sp>
        <p:sp>
          <p:nvSpPr>
            <p:cNvPr id="18" name="流程图: 磁盘 17">
              <a:extLst>
                <a:ext uri="{FF2B5EF4-FFF2-40B4-BE49-F238E27FC236}">
                  <a16:creationId xmlns:a16="http://schemas.microsoft.com/office/drawing/2014/main" id="{64C04711-26E1-40BD-8D11-77457D4E396B}"/>
                </a:ext>
              </a:extLst>
            </p:cNvPr>
            <p:cNvSpPr/>
            <p:nvPr/>
          </p:nvSpPr>
          <p:spPr>
            <a:xfrm>
              <a:off x="5787629" y="943617"/>
              <a:ext cx="1326852" cy="74907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EC-KB</a:t>
              </a:r>
              <a:endParaRPr lang="zh-CN" altLang="en-US" dirty="0"/>
            </a:p>
          </p:txBody>
        </p:sp>
        <p:cxnSp>
          <p:nvCxnSpPr>
            <p:cNvPr id="20" name="直接箭头连接符 19">
              <a:extLst>
                <a:ext uri="{FF2B5EF4-FFF2-40B4-BE49-F238E27FC236}">
                  <a16:creationId xmlns:a16="http://schemas.microsoft.com/office/drawing/2014/main" id="{68B63106-06B2-431D-98E4-B74DAAF73FE2}"/>
                </a:ext>
              </a:extLst>
            </p:cNvPr>
            <p:cNvCxnSpPr>
              <a:cxnSpLocks/>
            </p:cNvCxnSpPr>
            <p:nvPr/>
          </p:nvCxnSpPr>
          <p:spPr>
            <a:xfrm flipV="1">
              <a:off x="3695813" y="1769935"/>
              <a:ext cx="2091816" cy="556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C6717B6-7060-4D4A-8584-4A8FE8BE13AB}"/>
                </a:ext>
              </a:extLst>
            </p:cNvPr>
            <p:cNvCxnSpPr/>
            <p:nvPr/>
          </p:nvCxnSpPr>
          <p:spPr>
            <a:xfrm>
              <a:off x="3847605" y="2565070"/>
              <a:ext cx="368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FFE6B56-87A5-4B2E-B91D-1EA98C73CA25}"/>
                </a:ext>
              </a:extLst>
            </p:cNvPr>
            <p:cNvCxnSpPr>
              <a:cxnSpLocks/>
            </p:cNvCxnSpPr>
            <p:nvPr/>
          </p:nvCxnSpPr>
          <p:spPr>
            <a:xfrm>
              <a:off x="3847605" y="3313908"/>
              <a:ext cx="368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32CB7C8-2B83-4725-9A29-A3538A4A40AC}"/>
                </a:ext>
              </a:extLst>
            </p:cNvPr>
            <p:cNvCxnSpPr>
              <a:cxnSpLocks/>
            </p:cNvCxnSpPr>
            <p:nvPr/>
          </p:nvCxnSpPr>
          <p:spPr>
            <a:xfrm>
              <a:off x="3833749" y="3169425"/>
              <a:ext cx="3681351"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216E449-301F-44F7-B728-00241CBC5E22}"/>
                </a:ext>
              </a:extLst>
            </p:cNvPr>
            <p:cNvCxnSpPr>
              <a:cxnSpLocks/>
            </p:cNvCxnSpPr>
            <p:nvPr/>
          </p:nvCxnSpPr>
          <p:spPr>
            <a:xfrm>
              <a:off x="3845626" y="4238203"/>
              <a:ext cx="368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821EDBEF-1A98-4C05-8309-9337B8D534BB}"/>
                </a:ext>
              </a:extLst>
            </p:cNvPr>
            <p:cNvCxnSpPr>
              <a:cxnSpLocks/>
            </p:cNvCxnSpPr>
            <p:nvPr/>
          </p:nvCxnSpPr>
          <p:spPr>
            <a:xfrm>
              <a:off x="3831770" y="4093720"/>
              <a:ext cx="3681351"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74FD5C7-9E42-41FD-A85F-2680E2C0332C}"/>
                </a:ext>
              </a:extLst>
            </p:cNvPr>
            <p:cNvSpPr txBox="1"/>
            <p:nvPr/>
          </p:nvSpPr>
          <p:spPr>
            <a:xfrm>
              <a:off x="3176646" y="1306839"/>
              <a:ext cx="2569030" cy="646331"/>
            </a:xfrm>
            <a:prstGeom prst="rect">
              <a:avLst/>
            </a:prstGeom>
            <a:noFill/>
          </p:spPr>
          <p:txBody>
            <a:bodyPr wrap="square" rtlCol="0">
              <a:spAutoFit/>
            </a:bodyPr>
            <a:lstStyle/>
            <a:p>
              <a:r>
                <a:rPr lang="en-US" altLang="zh-CN" dirty="0">
                  <a:solidFill>
                    <a:schemeClr val="accent2"/>
                  </a:solidFill>
                </a:rPr>
                <a:t>randomly, </a:t>
              </a:r>
            </a:p>
            <a:p>
              <a:r>
                <a:rPr lang="en-US" altLang="zh-CN" dirty="0">
                  <a:solidFill>
                    <a:schemeClr val="accent2"/>
                  </a:solidFill>
                </a:rPr>
                <a:t>target </a:t>
              </a:r>
              <a:r>
                <a:rPr lang="en-US" altLang="zh-CN" dirty="0" err="1">
                  <a:solidFill>
                    <a:schemeClr val="accent2"/>
                  </a:solidFill>
                </a:rPr>
                <a:t>entity+slots</a:t>
              </a:r>
              <a:endParaRPr lang="zh-CN" altLang="en-US" dirty="0">
                <a:solidFill>
                  <a:schemeClr val="accent2"/>
                </a:solidFill>
              </a:endParaRPr>
            </a:p>
          </p:txBody>
        </p:sp>
        <p:sp>
          <p:nvSpPr>
            <p:cNvPr id="32" name="文本框 31">
              <a:extLst>
                <a:ext uri="{FF2B5EF4-FFF2-40B4-BE49-F238E27FC236}">
                  <a16:creationId xmlns:a16="http://schemas.microsoft.com/office/drawing/2014/main" id="{8ED7FA26-5C9D-48A1-8DBB-2C1C18C2B8FB}"/>
                </a:ext>
              </a:extLst>
            </p:cNvPr>
            <p:cNvSpPr txBox="1"/>
            <p:nvPr/>
          </p:nvSpPr>
          <p:spPr>
            <a:xfrm>
              <a:off x="4581980" y="2148293"/>
              <a:ext cx="2208641" cy="369332"/>
            </a:xfrm>
            <a:prstGeom prst="rect">
              <a:avLst/>
            </a:prstGeom>
            <a:noFill/>
          </p:spPr>
          <p:txBody>
            <a:bodyPr wrap="square" rtlCol="0">
              <a:spAutoFit/>
            </a:bodyPr>
            <a:lstStyle/>
            <a:p>
              <a:r>
                <a:rPr lang="en-US" altLang="zh-CN" dirty="0">
                  <a:solidFill>
                    <a:schemeClr val="accent2"/>
                  </a:solidFill>
                </a:rPr>
                <a:t>a subset of slots</a:t>
              </a:r>
              <a:endParaRPr lang="zh-CN" altLang="en-US" dirty="0">
                <a:solidFill>
                  <a:schemeClr val="accent2"/>
                </a:solidFill>
              </a:endParaRPr>
            </a:p>
          </p:txBody>
        </p:sp>
        <p:sp>
          <p:nvSpPr>
            <p:cNvPr id="33" name="文本框 32">
              <a:extLst>
                <a:ext uri="{FF2B5EF4-FFF2-40B4-BE49-F238E27FC236}">
                  <a16:creationId xmlns:a16="http://schemas.microsoft.com/office/drawing/2014/main" id="{C636B498-99F5-42A3-B0C1-4D512B44FDA6}"/>
                </a:ext>
              </a:extLst>
            </p:cNvPr>
            <p:cNvSpPr txBox="1"/>
            <p:nvPr/>
          </p:nvSpPr>
          <p:spPr>
            <a:xfrm>
              <a:off x="5010338" y="2775312"/>
              <a:ext cx="1200458" cy="369332"/>
            </a:xfrm>
            <a:prstGeom prst="rect">
              <a:avLst/>
            </a:prstGeom>
            <a:noFill/>
          </p:spPr>
          <p:txBody>
            <a:bodyPr wrap="square" rtlCol="0">
              <a:spAutoFit/>
            </a:bodyPr>
            <a:lstStyle/>
            <a:p>
              <a:r>
                <a:rPr lang="en-US" altLang="zh-CN" i="1" dirty="0">
                  <a:solidFill>
                    <a:schemeClr val="accent6">
                      <a:lumMod val="75000"/>
                    </a:schemeClr>
                  </a:solidFill>
                </a:rPr>
                <a:t>request</a:t>
              </a:r>
              <a:r>
                <a:rPr lang="en-US" altLang="zh-CN" dirty="0">
                  <a:solidFill>
                    <a:schemeClr val="accent6">
                      <a:lumMod val="75000"/>
                    </a:schemeClr>
                  </a:solidFill>
                </a:rPr>
                <a:t>()</a:t>
              </a:r>
              <a:endParaRPr lang="zh-CN" altLang="en-US" dirty="0">
                <a:solidFill>
                  <a:schemeClr val="accent6">
                    <a:lumMod val="75000"/>
                  </a:schemeClr>
                </a:solidFill>
              </a:endParaRPr>
            </a:p>
          </p:txBody>
        </p:sp>
        <p:sp>
          <p:nvSpPr>
            <p:cNvPr id="34" name="文本框 33">
              <a:extLst>
                <a:ext uri="{FF2B5EF4-FFF2-40B4-BE49-F238E27FC236}">
                  <a16:creationId xmlns:a16="http://schemas.microsoft.com/office/drawing/2014/main" id="{FF79D99D-BD4F-4552-9E84-411812E5D0AD}"/>
                </a:ext>
              </a:extLst>
            </p:cNvPr>
            <p:cNvSpPr txBox="1"/>
            <p:nvPr/>
          </p:nvSpPr>
          <p:spPr>
            <a:xfrm>
              <a:off x="4484894" y="3262756"/>
              <a:ext cx="2580262" cy="369332"/>
            </a:xfrm>
            <a:prstGeom prst="rect">
              <a:avLst/>
            </a:prstGeom>
            <a:noFill/>
          </p:spPr>
          <p:txBody>
            <a:bodyPr wrap="square" rtlCol="0">
              <a:spAutoFit/>
            </a:bodyPr>
            <a:lstStyle/>
            <a:p>
              <a:r>
                <a:rPr lang="en-US" altLang="zh-CN" dirty="0">
                  <a:solidFill>
                    <a:schemeClr val="accent2"/>
                  </a:solidFill>
                </a:rPr>
                <a:t>value or not know</a:t>
              </a:r>
              <a:endParaRPr lang="zh-CN" altLang="en-US" dirty="0">
                <a:solidFill>
                  <a:schemeClr val="accent2"/>
                </a:solidFill>
              </a:endParaRPr>
            </a:p>
          </p:txBody>
        </p:sp>
        <p:sp>
          <p:nvSpPr>
            <p:cNvPr id="35" name="文本框 34">
              <a:extLst>
                <a:ext uri="{FF2B5EF4-FFF2-40B4-BE49-F238E27FC236}">
                  <a16:creationId xmlns:a16="http://schemas.microsoft.com/office/drawing/2014/main" id="{6770BB54-E5EE-467C-AD77-D0CCBEE8856D}"/>
                </a:ext>
              </a:extLst>
            </p:cNvPr>
            <p:cNvSpPr txBox="1"/>
            <p:nvPr/>
          </p:nvSpPr>
          <p:spPr>
            <a:xfrm>
              <a:off x="5036920" y="3773880"/>
              <a:ext cx="1200458" cy="369332"/>
            </a:xfrm>
            <a:prstGeom prst="rect">
              <a:avLst/>
            </a:prstGeom>
            <a:noFill/>
          </p:spPr>
          <p:txBody>
            <a:bodyPr wrap="square" rtlCol="0">
              <a:spAutoFit/>
            </a:bodyPr>
            <a:lstStyle/>
            <a:p>
              <a:r>
                <a:rPr lang="en-US" altLang="zh-CN" i="1" dirty="0">
                  <a:solidFill>
                    <a:schemeClr val="accent6">
                      <a:lumMod val="75000"/>
                    </a:schemeClr>
                  </a:solidFill>
                </a:rPr>
                <a:t>inform</a:t>
              </a:r>
              <a:r>
                <a:rPr lang="en-US" altLang="zh-CN" dirty="0">
                  <a:solidFill>
                    <a:schemeClr val="accent6">
                      <a:lumMod val="75000"/>
                    </a:schemeClr>
                  </a:solidFill>
                </a:rPr>
                <a:t>()</a:t>
              </a:r>
              <a:endParaRPr lang="zh-CN" altLang="en-US" dirty="0">
                <a:solidFill>
                  <a:schemeClr val="accent6">
                    <a:lumMod val="75000"/>
                  </a:schemeClr>
                </a:solidFill>
              </a:endParaRPr>
            </a:p>
          </p:txBody>
        </p:sp>
        <p:sp>
          <p:nvSpPr>
            <p:cNvPr id="36" name="文本框 35">
              <a:extLst>
                <a:ext uri="{FF2B5EF4-FFF2-40B4-BE49-F238E27FC236}">
                  <a16:creationId xmlns:a16="http://schemas.microsoft.com/office/drawing/2014/main" id="{55B82DEC-D944-4C04-9868-946DC2F98F1A}"/>
                </a:ext>
              </a:extLst>
            </p:cNvPr>
            <p:cNvSpPr txBox="1"/>
            <p:nvPr/>
          </p:nvSpPr>
          <p:spPr>
            <a:xfrm>
              <a:off x="5036920" y="4186021"/>
              <a:ext cx="1200458" cy="369332"/>
            </a:xfrm>
            <a:prstGeom prst="rect">
              <a:avLst/>
            </a:prstGeom>
            <a:noFill/>
          </p:spPr>
          <p:txBody>
            <a:bodyPr wrap="square" rtlCol="0">
              <a:spAutoFit/>
            </a:bodyPr>
            <a:lstStyle/>
            <a:p>
              <a:r>
                <a:rPr lang="en-US" altLang="zh-CN" dirty="0">
                  <a:solidFill>
                    <a:schemeClr val="accent2"/>
                  </a:solidFill>
                </a:rPr>
                <a:t>reward</a:t>
              </a:r>
              <a:endParaRPr lang="zh-CN" altLang="en-US" dirty="0">
                <a:solidFill>
                  <a:schemeClr val="accent2"/>
                </a:solidFill>
              </a:endParaRPr>
            </a:p>
          </p:txBody>
        </p:sp>
      </p:grpSp>
    </p:spTree>
    <p:extLst>
      <p:ext uri="{BB962C8B-B14F-4D97-AF65-F5344CB8AC3E}">
        <p14:creationId xmlns:p14="http://schemas.microsoft.com/office/powerpoint/2010/main" val="4257213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Experiments and Results</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17</a:t>
            </a:fld>
            <a:endParaRPr lang="zh-CN" altLang="en-US" dirty="0"/>
          </a:p>
        </p:txBody>
      </p:sp>
      <p:sp>
        <p:nvSpPr>
          <p:cNvPr id="8" name="文本框 7">
            <a:extLst>
              <a:ext uri="{FF2B5EF4-FFF2-40B4-BE49-F238E27FC236}">
                <a16:creationId xmlns:a16="http://schemas.microsoft.com/office/drawing/2014/main" id="{E49CB116-86A5-4A24-A61D-C86053595BD6}"/>
              </a:ext>
            </a:extLst>
          </p:cNvPr>
          <p:cNvSpPr txBox="1"/>
          <p:nvPr/>
        </p:nvSpPr>
        <p:spPr>
          <a:xfrm>
            <a:off x="794154" y="1055977"/>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Movies-KB</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8C3AD689-3FAF-4FD2-9575-EC715B35BC75}"/>
              </a:ext>
            </a:extLst>
          </p:cNvPr>
          <p:cNvPicPr>
            <a:picLocks noChangeAspect="1"/>
          </p:cNvPicPr>
          <p:nvPr/>
        </p:nvPicPr>
        <p:blipFill>
          <a:blip r:embed="rId3"/>
          <a:stretch>
            <a:fillRect/>
          </a:stretch>
        </p:blipFill>
        <p:spPr>
          <a:xfrm>
            <a:off x="3422124" y="1513221"/>
            <a:ext cx="5172427" cy="2268000"/>
          </a:xfrm>
          <a:prstGeom prst="rect">
            <a:avLst/>
          </a:prstGeom>
        </p:spPr>
      </p:pic>
      <p:sp>
        <p:nvSpPr>
          <p:cNvPr id="4" name="矩形 3">
            <a:extLst>
              <a:ext uri="{FF2B5EF4-FFF2-40B4-BE49-F238E27FC236}">
                <a16:creationId xmlns:a16="http://schemas.microsoft.com/office/drawing/2014/main" id="{02C5FC4B-B9E0-4D39-BA0A-C779AF019FB2}"/>
              </a:ext>
            </a:extLst>
          </p:cNvPr>
          <p:cNvSpPr/>
          <p:nvPr/>
        </p:nvSpPr>
        <p:spPr>
          <a:xfrm>
            <a:off x="1430398" y="3808098"/>
            <a:ext cx="9155877" cy="2400657"/>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b="1" dirty="0" err="1"/>
              <a:t>IMDBPy</a:t>
            </a:r>
            <a:r>
              <a:rPr lang="en-US" altLang="zh-CN" sz="2000" dirty="0"/>
              <a:t> package</a:t>
            </a:r>
          </a:p>
          <a:p>
            <a:pPr marL="285750" indent="-285750">
              <a:lnSpc>
                <a:spcPct val="125000"/>
              </a:lnSpc>
              <a:buFont typeface="Wingdings" panose="05000000000000000000" pitchFamily="2" charset="2"/>
              <a:buChar char="n"/>
            </a:pPr>
            <a:r>
              <a:rPr lang="en-US" altLang="zh-CN" sz="2000" dirty="0"/>
              <a:t>Reduce the number of actors and directors in order to </a:t>
            </a:r>
            <a:r>
              <a:rPr lang="en-US" altLang="zh-CN" sz="2000" b="1" dirty="0"/>
              <a:t>make the task more challenging</a:t>
            </a:r>
          </a:p>
          <a:p>
            <a:pPr marL="285750" indent="-285750">
              <a:lnSpc>
                <a:spcPct val="125000"/>
              </a:lnSpc>
              <a:buFont typeface="Wingdings" panose="05000000000000000000" pitchFamily="2" charset="2"/>
              <a:buChar char="n"/>
            </a:pPr>
            <a:r>
              <a:rPr lang="en-US" altLang="zh-CN" sz="2000" dirty="0"/>
              <a:t>R</a:t>
            </a:r>
            <a:r>
              <a:rPr lang="zh-CN" altLang="en-US" sz="2000" dirty="0"/>
              <a:t>andomly remove 20% of the values from the agent</a:t>
            </a:r>
            <a:r>
              <a:rPr lang="en-US" altLang="zh-CN" sz="2000" dirty="0"/>
              <a:t>’</a:t>
            </a:r>
            <a:r>
              <a:rPr lang="zh-CN" altLang="en-US" sz="2000" dirty="0"/>
              <a:t>s copy of the KB </a:t>
            </a:r>
            <a:r>
              <a:rPr lang="en-US" altLang="zh-CN" sz="2000" dirty="0"/>
              <a:t>to </a:t>
            </a:r>
            <a:r>
              <a:rPr lang="en-US" altLang="zh-CN" sz="2000" b="1" dirty="0"/>
              <a:t>simulate a scenario where the KB may be incomplete</a:t>
            </a:r>
            <a:r>
              <a:rPr lang="en-US" altLang="zh-CN" sz="2000" dirty="0"/>
              <a:t>, but the user may still know these values.</a:t>
            </a:r>
          </a:p>
        </p:txBody>
      </p:sp>
    </p:spTree>
    <p:extLst>
      <p:ext uri="{BB962C8B-B14F-4D97-AF65-F5344CB8AC3E}">
        <p14:creationId xmlns:p14="http://schemas.microsoft.com/office/powerpoint/2010/main" val="248577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Experiments and Results</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18</a:t>
            </a:fld>
            <a:endParaRPr lang="zh-CN" altLang="en-US" dirty="0"/>
          </a:p>
        </p:txBody>
      </p:sp>
      <p:sp>
        <p:nvSpPr>
          <p:cNvPr id="8" name="文本框 7">
            <a:extLst>
              <a:ext uri="{FF2B5EF4-FFF2-40B4-BE49-F238E27FC236}">
                <a16:creationId xmlns:a16="http://schemas.microsoft.com/office/drawing/2014/main" id="{E49CB116-86A5-4A24-A61D-C86053595BD6}"/>
              </a:ext>
            </a:extLst>
          </p:cNvPr>
          <p:cNvSpPr txBox="1"/>
          <p:nvPr/>
        </p:nvSpPr>
        <p:spPr>
          <a:xfrm>
            <a:off x="794154" y="1245982"/>
            <a:ext cx="4169732"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Simulated User Evaluation</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34DD191-05F3-4289-9551-11AB7BE044A0}"/>
              </a:ext>
            </a:extLst>
          </p:cNvPr>
          <p:cNvPicPr>
            <a:picLocks noChangeAspect="1"/>
          </p:cNvPicPr>
          <p:nvPr/>
        </p:nvPicPr>
        <p:blipFill>
          <a:blip r:embed="rId3"/>
          <a:stretch>
            <a:fillRect/>
          </a:stretch>
        </p:blipFill>
        <p:spPr>
          <a:xfrm>
            <a:off x="481567" y="2242131"/>
            <a:ext cx="11180052" cy="2736000"/>
          </a:xfrm>
          <a:prstGeom prst="rect">
            <a:avLst/>
          </a:prstGeom>
        </p:spPr>
      </p:pic>
      <p:sp>
        <p:nvSpPr>
          <p:cNvPr id="5" name="矩形 4">
            <a:extLst>
              <a:ext uri="{FF2B5EF4-FFF2-40B4-BE49-F238E27FC236}">
                <a16:creationId xmlns:a16="http://schemas.microsoft.com/office/drawing/2014/main" id="{C977E230-A105-4064-BE24-2164044B2FC9}"/>
              </a:ext>
            </a:extLst>
          </p:cNvPr>
          <p:cNvSpPr/>
          <p:nvPr/>
        </p:nvSpPr>
        <p:spPr>
          <a:xfrm>
            <a:off x="1877218" y="5085104"/>
            <a:ext cx="8145555" cy="369332"/>
          </a:xfrm>
          <a:prstGeom prst="rect">
            <a:avLst/>
          </a:prstGeom>
        </p:spPr>
        <p:txBody>
          <a:bodyPr wrap="square">
            <a:spAutoFit/>
          </a:bodyPr>
          <a:lstStyle/>
          <a:p>
            <a:r>
              <a:rPr lang="en-US" altLang="zh-CN" dirty="0"/>
              <a:t>T: Average number of turns. S: Success rate. R: Average reward</a:t>
            </a:r>
            <a:endParaRPr lang="zh-CN" altLang="en-US" dirty="0"/>
          </a:p>
        </p:txBody>
      </p:sp>
    </p:spTree>
    <p:extLst>
      <p:ext uri="{BB962C8B-B14F-4D97-AF65-F5344CB8AC3E}">
        <p14:creationId xmlns:p14="http://schemas.microsoft.com/office/powerpoint/2010/main" val="42465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Experiments and Results</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19</a:t>
            </a:fld>
            <a:endParaRPr lang="zh-CN" altLang="en-US" dirty="0"/>
          </a:p>
        </p:txBody>
      </p:sp>
      <p:sp>
        <p:nvSpPr>
          <p:cNvPr id="8" name="文本框 7">
            <a:extLst>
              <a:ext uri="{FF2B5EF4-FFF2-40B4-BE49-F238E27FC236}">
                <a16:creationId xmlns:a16="http://schemas.microsoft.com/office/drawing/2014/main" id="{E49CB116-86A5-4A24-A61D-C86053595BD6}"/>
              </a:ext>
            </a:extLst>
          </p:cNvPr>
          <p:cNvSpPr txBox="1"/>
          <p:nvPr/>
        </p:nvSpPr>
        <p:spPr>
          <a:xfrm>
            <a:off x="829780" y="1032226"/>
            <a:ext cx="4169732"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Human Evaluation</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B5319AC-C1E9-4FF1-A9F9-E7B20A4F4544}"/>
              </a:ext>
            </a:extLst>
          </p:cNvPr>
          <p:cNvPicPr>
            <a:picLocks noChangeAspect="1"/>
          </p:cNvPicPr>
          <p:nvPr/>
        </p:nvPicPr>
        <p:blipFill>
          <a:blip r:embed="rId3"/>
          <a:stretch>
            <a:fillRect/>
          </a:stretch>
        </p:blipFill>
        <p:spPr>
          <a:xfrm>
            <a:off x="2021090" y="1525746"/>
            <a:ext cx="7852057" cy="4140000"/>
          </a:xfrm>
          <a:prstGeom prst="rect">
            <a:avLst/>
          </a:prstGeom>
        </p:spPr>
      </p:pic>
      <p:grpSp>
        <p:nvGrpSpPr>
          <p:cNvPr id="10" name="组合 9">
            <a:extLst>
              <a:ext uri="{FF2B5EF4-FFF2-40B4-BE49-F238E27FC236}">
                <a16:creationId xmlns:a16="http://schemas.microsoft.com/office/drawing/2014/main" id="{9967EDAE-F923-487F-9374-1AF4AF6D2E0F}"/>
              </a:ext>
            </a:extLst>
          </p:cNvPr>
          <p:cNvGrpSpPr/>
          <p:nvPr/>
        </p:nvGrpSpPr>
        <p:grpSpPr>
          <a:xfrm>
            <a:off x="4407430" y="5741029"/>
            <a:ext cx="2767321" cy="455692"/>
            <a:chOff x="406347" y="1289895"/>
            <a:chExt cx="3166525" cy="721299"/>
          </a:xfrm>
        </p:grpSpPr>
        <p:sp>
          <p:nvSpPr>
            <p:cNvPr id="12" name="对话气泡: 矩形 11">
              <a:extLst>
                <a:ext uri="{FF2B5EF4-FFF2-40B4-BE49-F238E27FC236}">
                  <a16:creationId xmlns:a16="http://schemas.microsoft.com/office/drawing/2014/main" id="{BCDB73C6-A0C5-4A7C-AC95-CD4B010E420E}"/>
                </a:ext>
              </a:extLst>
            </p:cNvPr>
            <p:cNvSpPr/>
            <p:nvPr/>
          </p:nvSpPr>
          <p:spPr>
            <a:xfrm>
              <a:off x="406347" y="1289895"/>
              <a:ext cx="3166525" cy="721299"/>
            </a:xfrm>
            <a:prstGeom prst="wedgeRectCallout">
              <a:avLst>
                <a:gd name="adj1" fmla="val -11018"/>
                <a:gd name="adj2" fmla="val -109156"/>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137CC7AD-850C-400D-ACDC-14FF3877B4DF}"/>
                </a:ext>
              </a:extLst>
            </p:cNvPr>
            <p:cNvSpPr/>
            <p:nvPr/>
          </p:nvSpPr>
          <p:spPr>
            <a:xfrm>
              <a:off x="518830" y="1345587"/>
              <a:ext cx="3054042" cy="349252"/>
            </a:xfrm>
            <a:prstGeom prst="rect">
              <a:avLst/>
            </a:prstGeom>
          </p:spPr>
          <p:txBody>
            <a:bodyPr wrap="square">
              <a:spAutoFit/>
            </a:bodyPr>
            <a:lstStyle/>
            <a:p>
              <a:r>
                <a:rPr lang="en-US" altLang="zh-CN" sz="2000" dirty="0"/>
                <a:t>prone to overfitting</a:t>
              </a:r>
              <a:endParaRPr lang="zh-CN" altLang="en-US" sz="2000" dirty="0"/>
            </a:p>
          </p:txBody>
        </p:sp>
      </p:grpSp>
    </p:spTree>
    <p:extLst>
      <p:ext uri="{BB962C8B-B14F-4D97-AF65-F5344CB8AC3E}">
        <p14:creationId xmlns:p14="http://schemas.microsoft.com/office/powerpoint/2010/main" val="349947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latin typeface="微软雅黑" panose="020B0503020204020204" pitchFamily="34" charset="-122"/>
              </a:rPr>
              <a:t>Overview</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pic>
        <p:nvPicPr>
          <p:cNvPr id="2" name="图片 1">
            <a:extLst>
              <a:ext uri="{FF2B5EF4-FFF2-40B4-BE49-F238E27FC236}">
                <a16:creationId xmlns:a16="http://schemas.microsoft.com/office/drawing/2014/main" id="{8E196691-F85C-4D60-A06A-8E558EB1F3C5}"/>
              </a:ext>
            </a:extLst>
          </p:cNvPr>
          <p:cNvPicPr>
            <a:picLocks noChangeAspect="1"/>
          </p:cNvPicPr>
          <p:nvPr/>
        </p:nvPicPr>
        <p:blipFill>
          <a:blip r:embed="rId3"/>
          <a:stretch>
            <a:fillRect/>
          </a:stretch>
        </p:blipFill>
        <p:spPr>
          <a:xfrm>
            <a:off x="6048499" y="987225"/>
            <a:ext cx="5578893" cy="3240000"/>
          </a:xfrm>
          <a:prstGeom prst="rect">
            <a:avLst/>
          </a:prstGeom>
        </p:spPr>
      </p:pic>
      <p:sp>
        <p:nvSpPr>
          <p:cNvPr id="6" name="文本框 5">
            <a:extLst>
              <a:ext uri="{FF2B5EF4-FFF2-40B4-BE49-F238E27FC236}">
                <a16:creationId xmlns:a16="http://schemas.microsoft.com/office/drawing/2014/main" id="{8CFD1F98-785E-4072-9DEB-E768529DA745}"/>
              </a:ext>
            </a:extLst>
          </p:cNvPr>
          <p:cNvSpPr txBox="1"/>
          <p:nvPr/>
        </p:nvSpPr>
        <p:spPr>
          <a:xfrm>
            <a:off x="695324" y="892225"/>
            <a:ext cx="357979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Task</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0EB00827-3D6A-4959-93FF-5658E0F9DDE5}"/>
              </a:ext>
            </a:extLst>
          </p:cNvPr>
          <p:cNvSpPr/>
          <p:nvPr/>
        </p:nvSpPr>
        <p:spPr>
          <a:xfrm>
            <a:off x="695324" y="1353890"/>
            <a:ext cx="5400676" cy="784830"/>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b="1" dirty="0"/>
              <a:t>KB-</a:t>
            </a:r>
            <a:r>
              <a:rPr lang="en-US" altLang="zh-CN" b="1" dirty="0" err="1"/>
              <a:t>InfoBots</a:t>
            </a:r>
            <a:r>
              <a:rPr lang="en-US" altLang="zh-CN" dirty="0"/>
              <a:t>, navigates a </a:t>
            </a:r>
            <a:r>
              <a:rPr lang="en-US" altLang="zh-CN" b="1" dirty="0"/>
              <a:t>Knowledge Base (KB) </a:t>
            </a:r>
            <a:r>
              <a:rPr lang="en-US" altLang="zh-CN" dirty="0"/>
              <a:t>in search of an </a:t>
            </a:r>
            <a:r>
              <a:rPr lang="en-US" altLang="zh-CN" b="1" dirty="0"/>
              <a:t>entity</a:t>
            </a:r>
          </a:p>
        </p:txBody>
      </p:sp>
      <p:sp>
        <p:nvSpPr>
          <p:cNvPr id="8" name="文本框 7">
            <a:extLst>
              <a:ext uri="{FF2B5EF4-FFF2-40B4-BE49-F238E27FC236}">
                <a16:creationId xmlns:a16="http://schemas.microsoft.com/office/drawing/2014/main" id="{612D48B9-6109-4EB1-9AEF-B7C38346BC80}"/>
              </a:ext>
            </a:extLst>
          </p:cNvPr>
          <p:cNvSpPr txBox="1"/>
          <p:nvPr/>
        </p:nvSpPr>
        <p:spPr>
          <a:xfrm>
            <a:off x="695322" y="4491836"/>
            <a:ext cx="357979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Contribution</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AAA3C45-D381-4F4E-ACCF-1EF845A3682C}"/>
              </a:ext>
            </a:extLst>
          </p:cNvPr>
          <p:cNvSpPr/>
          <p:nvPr/>
        </p:nvSpPr>
        <p:spPr>
          <a:xfrm>
            <a:off x="695323" y="4857243"/>
            <a:ext cx="10063721" cy="1131079"/>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dirty="0"/>
              <a:t>Probabilistic framework(</a:t>
            </a:r>
            <a:r>
              <a:rPr lang="en-US" altLang="zh-CN" b="1" dirty="0"/>
              <a:t>Soft-KB lookup</a:t>
            </a:r>
            <a:r>
              <a:rPr lang="en-US" altLang="zh-CN" dirty="0"/>
              <a:t>), </a:t>
            </a:r>
            <a:r>
              <a:rPr lang="en-US" altLang="zh-CN" b="1" dirty="0"/>
              <a:t>differentiable</a:t>
            </a:r>
            <a:r>
              <a:rPr lang="en-US" altLang="zh-CN" dirty="0"/>
              <a:t>, </a:t>
            </a:r>
            <a:r>
              <a:rPr lang="en-US" altLang="zh-CN" b="1" dirty="0"/>
              <a:t>end-to-end trainable</a:t>
            </a:r>
          </a:p>
          <a:p>
            <a:pPr marL="285750" indent="-285750">
              <a:lnSpc>
                <a:spcPct val="125000"/>
              </a:lnSpc>
              <a:buFont typeface="Wingdings" panose="05000000000000000000" pitchFamily="2" charset="2"/>
              <a:buChar char="n"/>
            </a:pPr>
            <a:r>
              <a:rPr lang="en-US" altLang="zh-CN" dirty="0"/>
              <a:t>Reinforcement learners</a:t>
            </a:r>
          </a:p>
          <a:p>
            <a:pPr marL="285750" indent="-285750">
              <a:lnSpc>
                <a:spcPct val="125000"/>
              </a:lnSpc>
              <a:buFont typeface="Wingdings" panose="05000000000000000000" pitchFamily="2" charset="2"/>
              <a:buChar char="n"/>
            </a:pPr>
            <a:r>
              <a:rPr lang="en-US" altLang="zh-CN" dirty="0"/>
              <a:t>Multi-turn</a:t>
            </a:r>
          </a:p>
        </p:txBody>
      </p:sp>
      <p:sp>
        <p:nvSpPr>
          <p:cNvPr id="10" name="文本框 9">
            <a:extLst>
              <a:ext uri="{FF2B5EF4-FFF2-40B4-BE49-F238E27FC236}">
                <a16:creationId xmlns:a16="http://schemas.microsoft.com/office/drawing/2014/main" id="{F035FBAF-1526-4AE9-B6EC-4DF8F3C9D3A5}"/>
              </a:ext>
            </a:extLst>
          </p:cNvPr>
          <p:cNvSpPr txBox="1"/>
          <p:nvPr/>
        </p:nvSpPr>
        <p:spPr>
          <a:xfrm>
            <a:off x="695323" y="2213968"/>
            <a:ext cx="357979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Motivation</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7B455B6-7E33-4DF4-99DF-11A27F173FBD}"/>
              </a:ext>
            </a:extLst>
          </p:cNvPr>
          <p:cNvSpPr/>
          <p:nvPr/>
        </p:nvSpPr>
        <p:spPr>
          <a:xfrm>
            <a:off x="695323" y="2613881"/>
            <a:ext cx="5527347" cy="1823576"/>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b="1" dirty="0"/>
              <a:t>Hard-KB lookup </a:t>
            </a:r>
            <a:r>
              <a:rPr lang="en-US" altLang="zh-CN" dirty="0"/>
              <a:t>has two drawbacks:</a:t>
            </a:r>
          </a:p>
          <a:p>
            <a:pPr marL="742950" lvl="1" indent="-285750">
              <a:lnSpc>
                <a:spcPct val="125000"/>
              </a:lnSpc>
              <a:buFont typeface="Wingdings" panose="05000000000000000000" pitchFamily="2" charset="2"/>
              <a:buChar char="n"/>
            </a:pPr>
            <a:r>
              <a:rPr lang="en-US" altLang="zh-CN" dirty="0"/>
              <a:t>No not carry any information about uncertainty in semantic parsing</a:t>
            </a:r>
          </a:p>
          <a:p>
            <a:pPr marL="742950" lvl="1" indent="-285750">
              <a:lnSpc>
                <a:spcPct val="125000"/>
              </a:lnSpc>
              <a:buFont typeface="Wingdings" panose="05000000000000000000" pitchFamily="2" charset="2"/>
              <a:buChar char="n"/>
            </a:pPr>
            <a:r>
              <a:rPr lang="en-US" altLang="zh-CN" dirty="0"/>
              <a:t>Non differentiable, trained separately</a:t>
            </a:r>
          </a:p>
          <a:p>
            <a:pPr marL="285750" indent="-285750">
              <a:lnSpc>
                <a:spcPct val="125000"/>
              </a:lnSpc>
              <a:buFont typeface="Wingdings" panose="05000000000000000000" pitchFamily="2" charset="2"/>
              <a:buChar char="n"/>
            </a:pPr>
            <a:r>
              <a:rPr lang="en-US" altLang="zh-CN" dirty="0"/>
              <a:t>Motivated by some related works</a:t>
            </a:r>
          </a:p>
        </p:txBody>
      </p:sp>
    </p:spTree>
    <p:extLst>
      <p:ext uri="{BB962C8B-B14F-4D97-AF65-F5344CB8AC3E}">
        <p14:creationId xmlns:p14="http://schemas.microsoft.com/office/powerpoint/2010/main" val="589823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Experiments and Results</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20</a:t>
            </a:fld>
            <a:endParaRPr lang="zh-CN" altLang="en-US" dirty="0"/>
          </a:p>
        </p:txBody>
      </p:sp>
      <p:sp>
        <p:nvSpPr>
          <p:cNvPr id="8" name="文本框 7">
            <a:extLst>
              <a:ext uri="{FF2B5EF4-FFF2-40B4-BE49-F238E27FC236}">
                <a16:creationId xmlns:a16="http://schemas.microsoft.com/office/drawing/2014/main" id="{E49CB116-86A5-4A24-A61D-C86053595BD6}"/>
              </a:ext>
            </a:extLst>
          </p:cNvPr>
          <p:cNvSpPr txBox="1"/>
          <p:nvPr/>
        </p:nvSpPr>
        <p:spPr>
          <a:xfrm>
            <a:off x="794154" y="1245982"/>
            <a:ext cx="4169732"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Human Evaluation</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83DCA881-235D-4AC2-B947-7BF76D58770E}"/>
              </a:ext>
            </a:extLst>
          </p:cNvPr>
          <p:cNvPicPr>
            <a:picLocks noChangeAspect="1"/>
          </p:cNvPicPr>
          <p:nvPr/>
        </p:nvPicPr>
        <p:blipFill>
          <a:blip r:embed="rId3"/>
          <a:stretch>
            <a:fillRect/>
          </a:stretch>
        </p:blipFill>
        <p:spPr>
          <a:xfrm>
            <a:off x="370530" y="1917524"/>
            <a:ext cx="11574532" cy="3168000"/>
          </a:xfrm>
          <a:prstGeom prst="rect">
            <a:avLst/>
          </a:prstGeom>
        </p:spPr>
      </p:pic>
      <p:sp>
        <p:nvSpPr>
          <p:cNvPr id="6" name="矩形 5">
            <a:extLst>
              <a:ext uri="{FF2B5EF4-FFF2-40B4-BE49-F238E27FC236}">
                <a16:creationId xmlns:a16="http://schemas.microsoft.com/office/drawing/2014/main" id="{52116060-2CB0-438F-9604-20E04029D06C}"/>
              </a:ext>
            </a:extLst>
          </p:cNvPr>
          <p:cNvSpPr/>
          <p:nvPr/>
        </p:nvSpPr>
        <p:spPr>
          <a:xfrm>
            <a:off x="930923" y="5148064"/>
            <a:ext cx="9605771" cy="784830"/>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dirty="0"/>
              <a:t>RL-Soft version</a:t>
            </a:r>
          </a:p>
          <a:p>
            <a:pPr marL="285750" indent="-285750">
              <a:lnSpc>
                <a:spcPct val="125000"/>
              </a:lnSpc>
              <a:buFont typeface="Wingdings" panose="05000000000000000000" pitchFamily="2" charset="2"/>
              <a:buChar char="n"/>
            </a:pPr>
            <a:r>
              <a:rPr lang="en-US" altLang="zh-CN" b="1" dirty="0"/>
              <a:t>Rank</a:t>
            </a:r>
            <a:r>
              <a:rPr lang="en-US" altLang="zh-CN" dirty="0"/>
              <a:t> denotes the rank of the target movie in the KB-posterior after each turn</a:t>
            </a:r>
            <a:endParaRPr lang="zh-CN" altLang="en-US" dirty="0"/>
          </a:p>
        </p:txBody>
      </p:sp>
    </p:spTree>
    <p:extLst>
      <p:ext uri="{BB962C8B-B14F-4D97-AF65-F5344CB8AC3E}">
        <p14:creationId xmlns:p14="http://schemas.microsoft.com/office/powerpoint/2010/main" val="2558103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Experiments and Results</a:t>
            </a:r>
            <a:endParaRPr lang="zh-CN" altLang="en-US" sz="2800" b="1" dirty="0">
              <a:latin typeface="微软雅黑" panose="020B0503020204020204" pitchFamily="34" charset="-122"/>
            </a:endParaRPr>
          </a:p>
        </p:txBody>
      </p:sp>
      <p:sp>
        <p:nvSpPr>
          <p:cNvPr id="7" name="灯片编号占位符 3">
            <a:extLst>
              <a:ext uri="{FF2B5EF4-FFF2-40B4-BE49-F238E27FC236}">
                <a16:creationId xmlns:a16="http://schemas.microsoft.com/office/drawing/2014/main" id="{D1496EBC-61D9-4E15-919F-EA120193F99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21</a:t>
            </a:fld>
            <a:endParaRPr lang="zh-CN" altLang="en-US" dirty="0"/>
          </a:p>
        </p:txBody>
      </p:sp>
      <p:sp>
        <p:nvSpPr>
          <p:cNvPr id="8" name="文本框 7">
            <a:extLst>
              <a:ext uri="{FF2B5EF4-FFF2-40B4-BE49-F238E27FC236}">
                <a16:creationId xmlns:a16="http://schemas.microsoft.com/office/drawing/2014/main" id="{E49CB116-86A5-4A24-A61D-C86053595BD6}"/>
              </a:ext>
            </a:extLst>
          </p:cNvPr>
          <p:cNvSpPr txBox="1"/>
          <p:nvPr/>
        </p:nvSpPr>
        <p:spPr>
          <a:xfrm>
            <a:off x="794154" y="1103479"/>
            <a:ext cx="4169732"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Human Evaluation</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0FDF32D-D45F-4B99-8D85-A7D3E3555637}"/>
              </a:ext>
            </a:extLst>
          </p:cNvPr>
          <p:cNvPicPr>
            <a:picLocks noChangeAspect="1"/>
          </p:cNvPicPr>
          <p:nvPr/>
        </p:nvPicPr>
        <p:blipFill>
          <a:blip r:embed="rId3"/>
          <a:stretch>
            <a:fillRect/>
          </a:stretch>
        </p:blipFill>
        <p:spPr>
          <a:xfrm>
            <a:off x="6503242" y="1707647"/>
            <a:ext cx="5064684" cy="4356000"/>
          </a:xfrm>
          <a:prstGeom prst="rect">
            <a:avLst/>
          </a:prstGeom>
        </p:spPr>
      </p:pic>
      <p:sp>
        <p:nvSpPr>
          <p:cNvPr id="6" name="矩形 5">
            <a:extLst>
              <a:ext uri="{FF2B5EF4-FFF2-40B4-BE49-F238E27FC236}">
                <a16:creationId xmlns:a16="http://schemas.microsoft.com/office/drawing/2014/main" id="{23D6D0FB-445E-4B25-BCCD-9CAEB1D5391C}"/>
              </a:ext>
            </a:extLst>
          </p:cNvPr>
          <p:cNvSpPr/>
          <p:nvPr/>
        </p:nvSpPr>
        <p:spPr>
          <a:xfrm>
            <a:off x="646285" y="1732089"/>
            <a:ext cx="5813891" cy="2400657"/>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A higher </a:t>
            </a:r>
            <a:r>
              <a:rPr lang="en-US" altLang="zh-CN" sz="2000" b="1" dirty="0"/>
              <a:t>temperature</a:t>
            </a:r>
            <a:r>
              <a:rPr lang="en-US" altLang="zh-CN" sz="2000" dirty="0"/>
              <a:t> means a more </a:t>
            </a:r>
            <a:r>
              <a:rPr lang="en-US" altLang="zh-CN" sz="2000" b="1" dirty="0"/>
              <a:t>uniform</a:t>
            </a:r>
            <a:r>
              <a:rPr lang="en-US" altLang="zh-CN" sz="2000" dirty="0"/>
              <a:t> output distribution, which leads to generic </a:t>
            </a:r>
            <a:r>
              <a:rPr lang="en-US" altLang="zh-CN" sz="2000" b="1" dirty="0"/>
              <a:t>simulator responses </a:t>
            </a:r>
            <a:r>
              <a:rPr lang="en-US" altLang="zh-CN" sz="2000" dirty="0"/>
              <a:t>irrelevant to the agent questions. </a:t>
            </a:r>
          </a:p>
          <a:p>
            <a:pPr marL="285750" indent="-285750">
              <a:lnSpc>
                <a:spcPct val="125000"/>
              </a:lnSpc>
              <a:buFont typeface="Wingdings" panose="05000000000000000000" pitchFamily="2" charset="2"/>
              <a:buChar char="n"/>
            </a:pPr>
            <a:r>
              <a:rPr lang="en-US" altLang="zh-CN" sz="2000" dirty="0"/>
              <a:t>This is a simple way of introducing </a:t>
            </a:r>
            <a:r>
              <a:rPr lang="en-US" altLang="zh-CN" sz="2000" b="1" dirty="0"/>
              <a:t>noise</a:t>
            </a:r>
            <a:r>
              <a:rPr lang="en-US" altLang="zh-CN" sz="2000" dirty="0"/>
              <a:t> in the utterances.</a:t>
            </a:r>
          </a:p>
        </p:txBody>
      </p:sp>
      <p:sp>
        <p:nvSpPr>
          <p:cNvPr id="10" name="矩形 9">
            <a:extLst>
              <a:ext uri="{FF2B5EF4-FFF2-40B4-BE49-F238E27FC236}">
                <a16:creationId xmlns:a16="http://schemas.microsoft.com/office/drawing/2014/main" id="{DC245617-D3BE-480D-90F9-E7DCC05ECD93}"/>
              </a:ext>
            </a:extLst>
          </p:cNvPr>
          <p:cNvSpPr/>
          <p:nvPr/>
        </p:nvSpPr>
        <p:spPr>
          <a:xfrm>
            <a:off x="634410" y="4247562"/>
            <a:ext cx="5564510" cy="1631216"/>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E2E system exhibits the strongest </a:t>
            </a:r>
            <a:r>
              <a:rPr lang="en-US" altLang="zh-CN" sz="2000" b="1" dirty="0"/>
              <a:t>learning capability</a:t>
            </a:r>
            <a:r>
              <a:rPr lang="en-US" altLang="zh-CN" sz="2000" dirty="0"/>
              <a:t>.</a:t>
            </a:r>
          </a:p>
          <a:p>
            <a:pPr marL="285750" indent="-285750">
              <a:lnSpc>
                <a:spcPct val="125000"/>
              </a:lnSpc>
              <a:buFont typeface="Wingdings" panose="05000000000000000000" pitchFamily="2" charset="2"/>
              <a:buChar char="n"/>
            </a:pPr>
            <a:r>
              <a:rPr lang="en-US" altLang="zh-CN" sz="2000" dirty="0"/>
              <a:t>Such adaptation is key to the </a:t>
            </a:r>
            <a:r>
              <a:rPr lang="en-US" altLang="zh-CN" sz="2000" b="1" dirty="0"/>
              <a:t>personalization</a:t>
            </a:r>
            <a:r>
              <a:rPr lang="en-US" altLang="zh-CN" sz="2000" dirty="0"/>
              <a:t> of dialogue agents.</a:t>
            </a:r>
          </a:p>
        </p:txBody>
      </p:sp>
    </p:spTree>
    <p:extLst>
      <p:ext uri="{BB962C8B-B14F-4D97-AF65-F5344CB8AC3E}">
        <p14:creationId xmlns:p14="http://schemas.microsoft.com/office/powerpoint/2010/main" val="3524150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
        <p:nvSpPr>
          <p:cNvPr id="4" name="文本框 3">
            <a:extLst>
              <a:ext uri="{FF2B5EF4-FFF2-40B4-BE49-F238E27FC236}">
                <a16:creationId xmlns:a16="http://schemas.microsoft.com/office/drawing/2014/main" id="{9C7BDFCA-97A2-4AA5-8FFB-20E0F036EABB}"/>
              </a:ext>
            </a:extLst>
          </p:cNvPr>
          <p:cNvSpPr txBox="1"/>
          <p:nvPr/>
        </p:nvSpPr>
        <p:spPr>
          <a:xfrm>
            <a:off x="4565650" y="4519922"/>
            <a:ext cx="3060699" cy="369332"/>
          </a:xfrm>
          <a:prstGeom prst="rect">
            <a:avLst/>
          </a:prstGeom>
          <a:noFill/>
        </p:spPr>
        <p:txBody>
          <a:bodyPr wrap="square" rtlCol="0">
            <a:spAutoFit/>
          </a:bodyPr>
          <a:lstStyle/>
          <a:p>
            <a:pPr algn="ctr"/>
            <a:r>
              <a:rPr lang="en-US" altLang="zh-CN" b="1" dirty="0">
                <a:solidFill>
                  <a:schemeClr val="bg1">
                    <a:lumMod val="95000"/>
                  </a:schemeClr>
                </a:solidFill>
              </a:rPr>
              <a:t>Ni Yihan</a:t>
            </a:r>
            <a:endParaRPr lang="zh-CN" altLang="en-US" b="1" dirty="0">
              <a:solidFill>
                <a:schemeClr val="bg1">
                  <a:lumMod val="95000"/>
                </a:schemeClr>
              </a:solidFill>
            </a:endParaRPr>
          </a:p>
        </p:txBody>
      </p:sp>
    </p:spTree>
    <p:extLst>
      <p:ext uri="{BB962C8B-B14F-4D97-AF65-F5344CB8AC3E}">
        <p14:creationId xmlns:p14="http://schemas.microsoft.com/office/powerpoint/2010/main" val="86829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D8F94DA-06F3-49B7-B25A-8B8D11205C17}"/>
              </a:ext>
            </a:extLst>
          </p:cNvPr>
          <p:cNvPicPr>
            <a:picLocks noChangeAspect="1"/>
          </p:cNvPicPr>
          <p:nvPr/>
        </p:nvPicPr>
        <p:blipFill>
          <a:blip r:embed="rId2"/>
          <a:stretch>
            <a:fillRect/>
          </a:stretch>
        </p:blipFill>
        <p:spPr>
          <a:xfrm>
            <a:off x="3111582" y="471589"/>
            <a:ext cx="2732799" cy="504000"/>
          </a:xfrm>
          <a:prstGeom prst="rect">
            <a:avLst/>
          </a:prstGeom>
        </p:spPr>
      </p:pic>
      <p:pic>
        <p:nvPicPr>
          <p:cNvPr id="3" name="图片 2">
            <a:extLst>
              <a:ext uri="{FF2B5EF4-FFF2-40B4-BE49-F238E27FC236}">
                <a16:creationId xmlns:a16="http://schemas.microsoft.com/office/drawing/2014/main" id="{3ABFA736-B6C0-48F8-A549-15415F7F8E4E}"/>
              </a:ext>
            </a:extLst>
          </p:cNvPr>
          <p:cNvPicPr>
            <a:picLocks noChangeAspect="1"/>
          </p:cNvPicPr>
          <p:nvPr/>
        </p:nvPicPr>
        <p:blipFill>
          <a:blip r:embed="rId3"/>
          <a:stretch>
            <a:fillRect/>
          </a:stretch>
        </p:blipFill>
        <p:spPr>
          <a:xfrm>
            <a:off x="1010513" y="1628013"/>
            <a:ext cx="4741540" cy="1656000"/>
          </a:xfrm>
          <a:prstGeom prst="rect">
            <a:avLst/>
          </a:prstGeom>
        </p:spPr>
      </p:pic>
      <p:pic>
        <p:nvPicPr>
          <p:cNvPr id="4" name="图片 3">
            <a:extLst>
              <a:ext uri="{FF2B5EF4-FFF2-40B4-BE49-F238E27FC236}">
                <a16:creationId xmlns:a16="http://schemas.microsoft.com/office/drawing/2014/main" id="{125546AB-DD64-4570-9265-EFE5CC439CBE}"/>
              </a:ext>
            </a:extLst>
          </p:cNvPr>
          <p:cNvPicPr>
            <a:picLocks noChangeAspect="1"/>
          </p:cNvPicPr>
          <p:nvPr/>
        </p:nvPicPr>
        <p:blipFill>
          <a:blip r:embed="rId4"/>
          <a:stretch>
            <a:fillRect/>
          </a:stretch>
        </p:blipFill>
        <p:spPr>
          <a:xfrm>
            <a:off x="1010513" y="3936437"/>
            <a:ext cx="4833868" cy="1800000"/>
          </a:xfrm>
          <a:prstGeom prst="rect">
            <a:avLst/>
          </a:prstGeom>
        </p:spPr>
      </p:pic>
      <p:pic>
        <p:nvPicPr>
          <p:cNvPr id="5" name="图片 4">
            <a:extLst>
              <a:ext uri="{FF2B5EF4-FFF2-40B4-BE49-F238E27FC236}">
                <a16:creationId xmlns:a16="http://schemas.microsoft.com/office/drawing/2014/main" id="{08ACF3F6-4BE6-41DC-923A-C58293BB64B5}"/>
              </a:ext>
            </a:extLst>
          </p:cNvPr>
          <p:cNvPicPr>
            <a:picLocks noChangeAspect="1"/>
          </p:cNvPicPr>
          <p:nvPr/>
        </p:nvPicPr>
        <p:blipFill>
          <a:blip r:embed="rId5"/>
          <a:stretch>
            <a:fillRect/>
          </a:stretch>
        </p:blipFill>
        <p:spPr>
          <a:xfrm>
            <a:off x="6790016" y="975591"/>
            <a:ext cx="4407126" cy="5327924"/>
          </a:xfrm>
          <a:prstGeom prst="rect">
            <a:avLst/>
          </a:prstGeom>
        </p:spPr>
      </p:pic>
      <p:sp>
        <p:nvSpPr>
          <p:cNvPr id="6" name="矩形 5">
            <a:extLst>
              <a:ext uri="{FF2B5EF4-FFF2-40B4-BE49-F238E27FC236}">
                <a16:creationId xmlns:a16="http://schemas.microsoft.com/office/drawing/2014/main" id="{76628F9C-328F-4781-95AD-F83F2459F314}"/>
              </a:ext>
            </a:extLst>
          </p:cNvPr>
          <p:cNvSpPr/>
          <p:nvPr/>
        </p:nvSpPr>
        <p:spPr>
          <a:xfrm>
            <a:off x="600648" y="424704"/>
            <a:ext cx="2605690" cy="553998"/>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400" dirty="0"/>
              <a:t>Derivation of</a:t>
            </a:r>
          </a:p>
        </p:txBody>
      </p:sp>
      <p:sp>
        <p:nvSpPr>
          <p:cNvPr id="7" name="矩形 6">
            <a:extLst>
              <a:ext uri="{FF2B5EF4-FFF2-40B4-BE49-F238E27FC236}">
                <a16:creationId xmlns:a16="http://schemas.microsoft.com/office/drawing/2014/main" id="{18200D3B-6CC3-4C32-B86F-6F20E5AC184B}"/>
              </a:ext>
            </a:extLst>
          </p:cNvPr>
          <p:cNvSpPr/>
          <p:nvPr/>
        </p:nvSpPr>
        <p:spPr>
          <a:xfrm>
            <a:off x="6412750" y="420223"/>
            <a:ext cx="4524424" cy="553998"/>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400" dirty="0"/>
              <a:t>Verifying it sums to 1</a:t>
            </a:r>
          </a:p>
        </p:txBody>
      </p:sp>
      <p:sp>
        <p:nvSpPr>
          <p:cNvPr id="8" name="文本框 7">
            <a:extLst>
              <a:ext uri="{FF2B5EF4-FFF2-40B4-BE49-F238E27FC236}">
                <a16:creationId xmlns:a16="http://schemas.microsoft.com/office/drawing/2014/main" id="{74A2BC04-EA81-4708-B89E-97A8BF771AA8}"/>
              </a:ext>
            </a:extLst>
          </p:cNvPr>
          <p:cNvSpPr txBox="1"/>
          <p:nvPr/>
        </p:nvSpPr>
        <p:spPr>
          <a:xfrm>
            <a:off x="10419757" y="6103460"/>
            <a:ext cx="1154651" cy="400110"/>
          </a:xfrm>
          <a:prstGeom prst="rect">
            <a:avLst/>
          </a:prstGeom>
          <a:noFill/>
        </p:spPr>
        <p:txBody>
          <a:bodyPr wrap="square" rtlCol="0">
            <a:spAutoFit/>
          </a:bodyPr>
          <a:lstStyle/>
          <a:p>
            <a:r>
              <a:rPr lang="en-US" altLang="zh-CN" sz="2000" dirty="0">
                <a:hlinkClick r:id="rId6" action="ppaction://hlinksldjump"/>
              </a:rPr>
              <a:t>return</a:t>
            </a:r>
            <a:endParaRPr lang="zh-CN" altLang="en-US" sz="2000" dirty="0"/>
          </a:p>
        </p:txBody>
      </p:sp>
    </p:spTree>
    <p:extLst>
      <p:ext uri="{BB962C8B-B14F-4D97-AF65-F5344CB8AC3E}">
        <p14:creationId xmlns:p14="http://schemas.microsoft.com/office/powerpoint/2010/main" val="17531980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BAF906-E618-4B74-B6EB-E8FF1514C3F9}"/>
              </a:ext>
            </a:extLst>
          </p:cNvPr>
          <p:cNvSpPr txBox="1"/>
          <p:nvPr/>
        </p:nvSpPr>
        <p:spPr>
          <a:xfrm>
            <a:off x="10419757" y="6103460"/>
            <a:ext cx="1154651" cy="400110"/>
          </a:xfrm>
          <a:prstGeom prst="rect">
            <a:avLst/>
          </a:prstGeom>
          <a:noFill/>
        </p:spPr>
        <p:txBody>
          <a:bodyPr wrap="square" rtlCol="0">
            <a:spAutoFit/>
          </a:bodyPr>
          <a:lstStyle/>
          <a:p>
            <a:r>
              <a:rPr lang="en-US" altLang="zh-CN" sz="2000" dirty="0">
                <a:hlinkClick r:id="rId3" action="ppaction://hlinksldjump"/>
              </a:rPr>
              <a:t>return</a:t>
            </a:r>
            <a:endParaRPr lang="zh-CN" altLang="en-US" sz="2000" dirty="0"/>
          </a:p>
        </p:txBody>
      </p:sp>
      <p:pic>
        <p:nvPicPr>
          <p:cNvPr id="3" name="图片 2">
            <a:extLst>
              <a:ext uri="{FF2B5EF4-FFF2-40B4-BE49-F238E27FC236}">
                <a16:creationId xmlns:a16="http://schemas.microsoft.com/office/drawing/2014/main" id="{BB36917C-6531-45F9-AEBE-2C439ADAA1A9}"/>
              </a:ext>
            </a:extLst>
          </p:cNvPr>
          <p:cNvPicPr>
            <a:picLocks noChangeAspect="1"/>
          </p:cNvPicPr>
          <p:nvPr/>
        </p:nvPicPr>
        <p:blipFill>
          <a:blip r:embed="rId4"/>
          <a:stretch>
            <a:fillRect/>
          </a:stretch>
        </p:blipFill>
        <p:spPr>
          <a:xfrm>
            <a:off x="1015496" y="1906113"/>
            <a:ext cx="4756437" cy="1080000"/>
          </a:xfrm>
          <a:prstGeom prst="rect">
            <a:avLst/>
          </a:prstGeom>
        </p:spPr>
      </p:pic>
      <p:pic>
        <p:nvPicPr>
          <p:cNvPr id="4" name="图片 3">
            <a:extLst>
              <a:ext uri="{FF2B5EF4-FFF2-40B4-BE49-F238E27FC236}">
                <a16:creationId xmlns:a16="http://schemas.microsoft.com/office/drawing/2014/main" id="{D79C0502-5FB3-432E-B281-26894A62AB54}"/>
              </a:ext>
            </a:extLst>
          </p:cNvPr>
          <p:cNvPicPr>
            <a:picLocks noChangeAspect="1"/>
          </p:cNvPicPr>
          <p:nvPr/>
        </p:nvPicPr>
        <p:blipFill>
          <a:blip r:embed="rId5"/>
          <a:stretch>
            <a:fillRect/>
          </a:stretch>
        </p:blipFill>
        <p:spPr>
          <a:xfrm>
            <a:off x="797042" y="3462606"/>
            <a:ext cx="5401648" cy="972000"/>
          </a:xfrm>
          <a:prstGeom prst="rect">
            <a:avLst/>
          </a:prstGeom>
        </p:spPr>
      </p:pic>
      <p:pic>
        <p:nvPicPr>
          <p:cNvPr id="5" name="图片 4">
            <a:extLst>
              <a:ext uri="{FF2B5EF4-FFF2-40B4-BE49-F238E27FC236}">
                <a16:creationId xmlns:a16="http://schemas.microsoft.com/office/drawing/2014/main" id="{8FE1818B-F9EF-4253-9DE2-30DBB270774D}"/>
              </a:ext>
            </a:extLst>
          </p:cNvPr>
          <p:cNvPicPr>
            <a:picLocks noChangeAspect="1"/>
          </p:cNvPicPr>
          <p:nvPr/>
        </p:nvPicPr>
        <p:blipFill>
          <a:blip r:embed="rId6"/>
          <a:stretch>
            <a:fillRect/>
          </a:stretch>
        </p:blipFill>
        <p:spPr>
          <a:xfrm>
            <a:off x="797042" y="4964797"/>
            <a:ext cx="5554724" cy="1008000"/>
          </a:xfrm>
          <a:prstGeom prst="rect">
            <a:avLst/>
          </a:prstGeom>
        </p:spPr>
      </p:pic>
      <p:pic>
        <p:nvPicPr>
          <p:cNvPr id="6" name="图片 5">
            <a:extLst>
              <a:ext uri="{FF2B5EF4-FFF2-40B4-BE49-F238E27FC236}">
                <a16:creationId xmlns:a16="http://schemas.microsoft.com/office/drawing/2014/main" id="{1E99DB6B-F65B-408D-A110-39213D96262B}"/>
              </a:ext>
            </a:extLst>
          </p:cNvPr>
          <p:cNvPicPr>
            <a:picLocks noChangeAspect="1"/>
          </p:cNvPicPr>
          <p:nvPr/>
        </p:nvPicPr>
        <p:blipFill>
          <a:blip r:embed="rId7"/>
          <a:stretch>
            <a:fillRect/>
          </a:stretch>
        </p:blipFill>
        <p:spPr>
          <a:xfrm>
            <a:off x="7089822" y="1404215"/>
            <a:ext cx="4513655" cy="864000"/>
          </a:xfrm>
          <a:prstGeom prst="rect">
            <a:avLst/>
          </a:prstGeom>
        </p:spPr>
      </p:pic>
      <p:pic>
        <p:nvPicPr>
          <p:cNvPr id="7" name="图片 6">
            <a:extLst>
              <a:ext uri="{FF2B5EF4-FFF2-40B4-BE49-F238E27FC236}">
                <a16:creationId xmlns:a16="http://schemas.microsoft.com/office/drawing/2014/main" id="{FCF12217-FEC8-405A-A210-2FE06DFDBCA8}"/>
              </a:ext>
            </a:extLst>
          </p:cNvPr>
          <p:cNvPicPr>
            <a:picLocks noChangeAspect="1"/>
          </p:cNvPicPr>
          <p:nvPr/>
        </p:nvPicPr>
        <p:blipFill>
          <a:blip r:embed="rId8"/>
          <a:stretch>
            <a:fillRect/>
          </a:stretch>
        </p:blipFill>
        <p:spPr>
          <a:xfrm>
            <a:off x="6378133" y="2761860"/>
            <a:ext cx="5813867" cy="900000"/>
          </a:xfrm>
          <a:prstGeom prst="rect">
            <a:avLst/>
          </a:prstGeom>
        </p:spPr>
      </p:pic>
      <p:pic>
        <p:nvPicPr>
          <p:cNvPr id="8" name="图片 7">
            <a:extLst>
              <a:ext uri="{FF2B5EF4-FFF2-40B4-BE49-F238E27FC236}">
                <a16:creationId xmlns:a16="http://schemas.microsoft.com/office/drawing/2014/main" id="{0264406A-71F1-4C7C-83E5-FFF131A320CF}"/>
              </a:ext>
            </a:extLst>
          </p:cNvPr>
          <p:cNvPicPr>
            <a:picLocks noChangeAspect="1"/>
          </p:cNvPicPr>
          <p:nvPr/>
        </p:nvPicPr>
        <p:blipFill>
          <a:blip r:embed="rId9"/>
          <a:stretch>
            <a:fillRect/>
          </a:stretch>
        </p:blipFill>
        <p:spPr>
          <a:xfrm>
            <a:off x="6869089" y="3931922"/>
            <a:ext cx="5046705" cy="1692000"/>
          </a:xfrm>
          <a:prstGeom prst="rect">
            <a:avLst/>
          </a:prstGeom>
        </p:spPr>
      </p:pic>
      <p:pic>
        <p:nvPicPr>
          <p:cNvPr id="9" name="图片 8">
            <a:extLst>
              <a:ext uri="{FF2B5EF4-FFF2-40B4-BE49-F238E27FC236}">
                <a16:creationId xmlns:a16="http://schemas.microsoft.com/office/drawing/2014/main" id="{1EFABED6-DFB6-4B86-B4B8-6C232FDA93B7}"/>
              </a:ext>
            </a:extLst>
          </p:cNvPr>
          <p:cNvPicPr>
            <a:picLocks noChangeAspect="1"/>
          </p:cNvPicPr>
          <p:nvPr/>
        </p:nvPicPr>
        <p:blipFill>
          <a:blip r:embed="rId10"/>
          <a:stretch>
            <a:fillRect/>
          </a:stretch>
        </p:blipFill>
        <p:spPr>
          <a:xfrm>
            <a:off x="1003743" y="471636"/>
            <a:ext cx="2406855" cy="936000"/>
          </a:xfrm>
          <a:prstGeom prst="rect">
            <a:avLst/>
          </a:prstGeom>
        </p:spPr>
      </p:pic>
      <p:sp>
        <p:nvSpPr>
          <p:cNvPr id="10" name="矩形 9">
            <a:extLst>
              <a:ext uri="{FF2B5EF4-FFF2-40B4-BE49-F238E27FC236}">
                <a16:creationId xmlns:a16="http://schemas.microsoft.com/office/drawing/2014/main" id="{BCFA4CA0-10D8-44BD-9360-8DC136019EC3}"/>
              </a:ext>
            </a:extLst>
          </p:cNvPr>
          <p:cNvSpPr/>
          <p:nvPr/>
        </p:nvSpPr>
        <p:spPr>
          <a:xfrm>
            <a:off x="677555" y="1527738"/>
            <a:ext cx="5432321" cy="434030"/>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sz="2000" dirty="0"/>
              <a:t>the likelihood ratio trick (Glynn, 1990)</a:t>
            </a:r>
            <a:endParaRPr lang="zh-CN" altLang="en-US" sz="2000" dirty="0"/>
          </a:p>
        </p:txBody>
      </p:sp>
      <p:sp>
        <p:nvSpPr>
          <p:cNvPr id="11" name="矩形 10">
            <a:extLst>
              <a:ext uri="{FF2B5EF4-FFF2-40B4-BE49-F238E27FC236}">
                <a16:creationId xmlns:a16="http://schemas.microsoft.com/office/drawing/2014/main" id="{134A7006-7376-4711-B7B9-4D67F1A66968}"/>
              </a:ext>
            </a:extLst>
          </p:cNvPr>
          <p:cNvSpPr/>
          <p:nvPr/>
        </p:nvSpPr>
        <p:spPr>
          <a:xfrm>
            <a:off x="677555" y="2930457"/>
            <a:ext cx="3365473" cy="434030"/>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sz="2000" dirty="0"/>
              <a:t>Markovian assumption</a:t>
            </a:r>
            <a:endParaRPr lang="zh-CN" altLang="en-US" sz="2000" dirty="0"/>
          </a:p>
        </p:txBody>
      </p:sp>
      <p:sp>
        <p:nvSpPr>
          <p:cNvPr id="12" name="矩形 11">
            <a:extLst>
              <a:ext uri="{FF2B5EF4-FFF2-40B4-BE49-F238E27FC236}">
                <a16:creationId xmlns:a16="http://schemas.microsoft.com/office/drawing/2014/main" id="{692BF956-80A1-4CBB-8056-158BEC631C58}"/>
              </a:ext>
            </a:extLst>
          </p:cNvPr>
          <p:cNvSpPr/>
          <p:nvPr/>
        </p:nvSpPr>
        <p:spPr>
          <a:xfrm>
            <a:off x="677555" y="4532151"/>
            <a:ext cx="1358064" cy="434030"/>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sz="2000" dirty="0"/>
              <a:t>Hence,</a:t>
            </a:r>
            <a:endParaRPr lang="zh-CN" altLang="en-US" sz="2000"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A49F50D-55F9-4564-B641-76BDDD236DB0}"/>
                  </a:ext>
                </a:extLst>
              </p:cNvPr>
              <p:cNvSpPr/>
              <p:nvPr/>
            </p:nvSpPr>
            <p:spPr>
              <a:xfrm>
                <a:off x="6298650" y="582254"/>
                <a:ext cx="5858020" cy="837665"/>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When training end-to-end:</a:t>
                </a:r>
              </a:p>
              <a:p>
                <a:pPr marL="285750" indent="-285750">
                  <a:lnSpc>
                    <a:spcPct val="125000"/>
                  </a:lnSpc>
                  <a:buFont typeface="Wingdings" panose="05000000000000000000" pitchFamily="2" charset="2"/>
                  <a:buChar char="n"/>
                </a:pPr>
                <a:r>
                  <a:rPr lang="en-US" altLang="zh-CN" sz="2000" dirty="0"/>
                  <a:t>view the KB posterior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zh-CN" altLang="en-US" sz="2000" i="1">
                            <a:latin typeface="Cambria Math" panose="02040503050406030204" pitchFamily="18" charset="0"/>
                          </a:rPr>
                          <m:t>𝒯</m:t>
                        </m:r>
                      </m:sub>
                      <m:sup>
                        <m:r>
                          <a:rPr lang="en-US" altLang="zh-CN" sz="2000" i="1">
                            <a:latin typeface="Cambria Math" panose="02040503050406030204" pitchFamily="18" charset="0"/>
                          </a:rPr>
                          <m:t>𝑡</m:t>
                        </m:r>
                      </m:sup>
                    </m:sSubSup>
                  </m:oMath>
                </a14:m>
                <a:r>
                  <a:rPr lang="en-US" altLang="zh-CN" sz="2000" dirty="0"/>
                  <a:t> as another policy</a:t>
                </a:r>
                <a:endParaRPr lang="zh-CN" altLang="en-US" sz="2000" dirty="0"/>
              </a:p>
            </p:txBody>
          </p:sp>
        </mc:Choice>
        <mc:Fallback xmlns="">
          <p:sp>
            <p:nvSpPr>
              <p:cNvPr id="13" name="矩形 12">
                <a:extLst>
                  <a:ext uri="{FF2B5EF4-FFF2-40B4-BE49-F238E27FC236}">
                    <a16:creationId xmlns:a16="http://schemas.microsoft.com/office/drawing/2014/main" id="{1A49F50D-55F9-4564-B641-76BDDD236DB0}"/>
                  </a:ext>
                </a:extLst>
              </p:cNvPr>
              <p:cNvSpPr>
                <a:spLocks noRot="1" noChangeAspect="1" noMove="1" noResize="1" noEditPoints="1" noAdjustHandles="1" noChangeArrowheads="1" noChangeShapeType="1" noTextEdit="1"/>
              </p:cNvSpPr>
              <p:nvPr/>
            </p:nvSpPr>
            <p:spPr>
              <a:xfrm>
                <a:off x="6298650" y="582254"/>
                <a:ext cx="5858020" cy="837665"/>
              </a:xfrm>
              <a:prstGeom prst="rect">
                <a:avLst/>
              </a:prstGeom>
              <a:blipFill>
                <a:blip r:embed="rId11"/>
                <a:stretch>
                  <a:fillRect l="-937" r="-1145" b="-11679"/>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E06CEDA1-130F-412A-AA08-A3FDA513FFC9}"/>
              </a:ext>
            </a:extLst>
          </p:cNvPr>
          <p:cNvSpPr/>
          <p:nvPr/>
        </p:nvSpPr>
        <p:spPr>
          <a:xfrm>
            <a:off x="6292391" y="2179576"/>
            <a:ext cx="1664495" cy="434030"/>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sz="2000" dirty="0"/>
              <a:t>Similarly,</a:t>
            </a:r>
            <a:endParaRPr lang="zh-CN" altLang="en-US" sz="2000" dirty="0"/>
          </a:p>
        </p:txBody>
      </p:sp>
    </p:spTree>
    <p:extLst>
      <p:ext uri="{BB962C8B-B14F-4D97-AF65-F5344CB8AC3E}">
        <p14:creationId xmlns:p14="http://schemas.microsoft.com/office/powerpoint/2010/main" val="3492166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Probabilistic KB Lookup</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3</a:t>
            </a:fld>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FC852E4D-0FF5-4D64-970E-F59B5BC81E67}"/>
                  </a:ext>
                </a:extLst>
              </p:cNvPr>
              <p:cNvSpPr/>
              <p:nvPr/>
            </p:nvSpPr>
            <p:spPr>
              <a:xfrm>
                <a:off x="961534" y="1483729"/>
                <a:ext cx="5973743" cy="2015936"/>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Triples of the form </a:t>
                </a:r>
                <a14:m>
                  <m:oMath xmlns:m="http://schemas.openxmlformats.org/officeDocument/2006/math">
                    <m:r>
                      <a:rPr lang="en-US" altLang="zh-CN" sz="2000" i="1" dirty="0" smtClean="0">
                        <a:latin typeface="Cambria Math" panose="02040503050406030204" pitchFamily="18" charset="0"/>
                      </a:rPr>
                      <m:t>(</m:t>
                    </m:r>
                    <m:r>
                      <a:rPr lang="en-US" altLang="zh-CN" sz="2000" i="1" dirty="0">
                        <a:latin typeface="Cambria Math" panose="02040503050406030204" pitchFamily="18" charset="0"/>
                      </a:rPr>
                      <m:t>h</m:t>
                    </m:r>
                    <m:r>
                      <a:rPr lang="en-US" altLang="zh-CN" sz="2000" i="1" dirty="0">
                        <a:latin typeface="Cambria Math" panose="02040503050406030204" pitchFamily="18" charset="0"/>
                      </a:rPr>
                      <m:t>, </m:t>
                    </m:r>
                    <m:r>
                      <a:rPr lang="en-US" altLang="zh-CN" sz="2000" i="1" dirty="0">
                        <a:latin typeface="Cambria Math" panose="02040503050406030204" pitchFamily="18" charset="0"/>
                      </a:rPr>
                      <m:t>𝑟</m:t>
                    </m:r>
                    <m:r>
                      <a:rPr lang="en-US" altLang="zh-CN" sz="2000" i="1" dirty="0">
                        <a:latin typeface="Cambria Math" panose="02040503050406030204" pitchFamily="18" charset="0"/>
                      </a:rPr>
                      <m:t>, </m:t>
                    </m:r>
                    <m:r>
                      <a:rPr lang="en-US" altLang="zh-CN" sz="2000" i="1" dirty="0">
                        <a:latin typeface="Cambria Math" panose="02040503050406030204" pitchFamily="18" charset="0"/>
                      </a:rPr>
                      <m:t>𝑡</m:t>
                    </m:r>
                    <m:r>
                      <a:rPr lang="en-US" altLang="zh-CN" sz="2000" i="1" dirty="0" smtClean="0">
                        <a:latin typeface="Cambria Math" panose="02040503050406030204" pitchFamily="18" charset="0"/>
                      </a:rPr>
                      <m:t>)</m:t>
                    </m:r>
                  </m:oMath>
                </a14:m>
                <a:r>
                  <a:rPr lang="en-US" altLang="zh-CN" sz="2000" dirty="0"/>
                  <a:t> </a:t>
                </a:r>
              </a:p>
              <a:p>
                <a:pPr marL="742950" lvl="1" indent="-285750">
                  <a:lnSpc>
                    <a:spcPct val="125000"/>
                  </a:lnSpc>
                  <a:buFont typeface="Wingdings" panose="05000000000000000000" pitchFamily="2" charset="2"/>
                  <a:buChar char="n"/>
                </a:pPr>
                <a14:m>
                  <m:oMath xmlns:m="http://schemas.openxmlformats.org/officeDocument/2006/math">
                    <m:r>
                      <a:rPr lang="en-US" altLang="zh-CN" sz="2000" i="1" dirty="0" smtClean="0">
                        <a:latin typeface="Cambria Math" panose="02040503050406030204" pitchFamily="18" charset="0"/>
                      </a:rPr>
                      <m:t>𝑟</m:t>
                    </m:r>
                  </m:oMath>
                </a14:m>
                <a:r>
                  <a:rPr lang="en-US" altLang="zh-CN" sz="2000" dirty="0"/>
                  <a:t>:relation, </a:t>
                </a:r>
                <a14:m>
                  <m:oMath xmlns:m="http://schemas.openxmlformats.org/officeDocument/2006/math">
                    <m:r>
                      <a:rPr lang="en-US" altLang="zh-CN" sz="2000" i="1" dirty="0" smtClean="0">
                        <a:latin typeface="Cambria Math" panose="02040503050406030204" pitchFamily="18" charset="0"/>
                      </a:rPr>
                      <m:t>h</m:t>
                    </m:r>
                  </m:oMath>
                </a14:m>
                <a:r>
                  <a:rPr lang="en-US" altLang="zh-CN" sz="2000" dirty="0"/>
                  <a:t>: head, </a:t>
                </a:r>
                <a14:m>
                  <m:oMath xmlns:m="http://schemas.openxmlformats.org/officeDocument/2006/math">
                    <m:r>
                      <a:rPr lang="en-US" altLang="zh-CN" sz="2000" i="1" dirty="0" smtClean="0">
                        <a:latin typeface="Cambria Math" panose="02040503050406030204" pitchFamily="18" charset="0"/>
                      </a:rPr>
                      <m:t>𝑡</m:t>
                    </m:r>
                  </m:oMath>
                </a14:m>
                <a:r>
                  <a:rPr lang="en-US" altLang="zh-CN" sz="2000" dirty="0"/>
                  <a:t>: tail</a:t>
                </a:r>
              </a:p>
              <a:p>
                <a:pPr marL="285750" indent="-285750">
                  <a:lnSpc>
                    <a:spcPct val="125000"/>
                  </a:lnSpc>
                  <a:buFont typeface="Wingdings" panose="05000000000000000000" pitchFamily="2" charset="2"/>
                  <a:buChar char="n"/>
                </a:pPr>
                <a:r>
                  <a:rPr lang="en-US" altLang="zh-CN" sz="2000" dirty="0"/>
                  <a:t>Domain-specific</a:t>
                </a:r>
              </a:p>
              <a:p>
                <a:pPr marL="742950" lvl="1" indent="-285750">
                  <a:lnSpc>
                    <a:spcPct val="125000"/>
                  </a:lnSpc>
                  <a:buFont typeface="Wingdings" panose="05000000000000000000" pitchFamily="2" charset="2"/>
                  <a:buChar char="n"/>
                </a:pPr>
                <a:r>
                  <a:rPr lang="en-US" altLang="zh-CN" sz="2000" dirty="0"/>
                  <a:t>head: entities, relations: attributes</a:t>
                </a:r>
              </a:p>
              <a:p>
                <a:pPr marL="285750" indent="-285750">
                  <a:lnSpc>
                    <a:spcPct val="125000"/>
                  </a:lnSpc>
                  <a:buFont typeface="Wingdings" panose="05000000000000000000" pitchFamily="2" charset="2"/>
                  <a:buChar char="n"/>
                </a:pPr>
                <a:r>
                  <a:rPr lang="en-US" altLang="zh-CN" sz="2000" dirty="0"/>
                  <a:t>Can be converted to a table format</a:t>
                </a:r>
              </a:p>
            </p:txBody>
          </p:sp>
        </mc:Choice>
        <mc:Fallback xmlns="">
          <p:sp>
            <p:nvSpPr>
              <p:cNvPr id="16" name="矩形 15">
                <a:extLst>
                  <a:ext uri="{FF2B5EF4-FFF2-40B4-BE49-F238E27FC236}">
                    <a16:creationId xmlns:a16="http://schemas.microsoft.com/office/drawing/2014/main" id="{FC852E4D-0FF5-4D64-970E-F59B5BC81E67}"/>
                  </a:ext>
                </a:extLst>
              </p:cNvPr>
              <p:cNvSpPr>
                <a:spLocks noRot="1" noChangeAspect="1" noMove="1" noResize="1" noEditPoints="1" noAdjustHandles="1" noChangeArrowheads="1" noChangeShapeType="1" noTextEdit="1"/>
              </p:cNvSpPr>
              <p:nvPr/>
            </p:nvSpPr>
            <p:spPr>
              <a:xfrm>
                <a:off x="961534" y="1483729"/>
                <a:ext cx="5973743" cy="2015936"/>
              </a:xfrm>
              <a:prstGeom prst="rect">
                <a:avLst/>
              </a:prstGeom>
              <a:blipFill>
                <a:blip r:embed="rId3"/>
                <a:stretch>
                  <a:fillRect l="-918" b="-241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E131FE4-4187-47E6-8E65-874ADEFF6202}"/>
              </a:ext>
            </a:extLst>
          </p:cNvPr>
          <p:cNvSpPr txBox="1"/>
          <p:nvPr/>
        </p:nvSpPr>
        <p:spPr>
          <a:xfrm>
            <a:off x="627902" y="1022064"/>
            <a:ext cx="5961434"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Entity-Centric Knowledge Base (EC-KB)</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79F27577-CAB7-4F6E-96A7-025C59D41FE4}"/>
              </a:ext>
            </a:extLst>
          </p:cNvPr>
          <p:cNvPicPr>
            <a:picLocks noChangeAspect="1"/>
          </p:cNvPicPr>
          <p:nvPr/>
        </p:nvPicPr>
        <p:blipFill>
          <a:blip r:embed="rId4"/>
          <a:stretch>
            <a:fillRect/>
          </a:stretch>
        </p:blipFill>
        <p:spPr>
          <a:xfrm>
            <a:off x="6922968" y="1459947"/>
            <a:ext cx="4350661" cy="1908000"/>
          </a:xfrm>
          <a:prstGeom prst="rect">
            <a:avLst/>
          </a:prstGeom>
        </p:spPr>
      </p:pic>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A8BACDBF-3B0A-4C0C-9047-01E228DD2AF0}"/>
                  </a:ext>
                </a:extLst>
              </p:cNvPr>
              <p:cNvSpPr/>
              <p:nvPr/>
            </p:nvSpPr>
            <p:spPr>
              <a:xfrm>
                <a:off x="1498863" y="4143662"/>
                <a:ext cx="4251488" cy="2147704"/>
              </a:xfrm>
              <a:prstGeom prst="rect">
                <a:avLst/>
              </a:prstGeom>
            </p:spPr>
            <p:txBody>
              <a:bodyPr wrap="square">
                <a:spAutoFit/>
              </a:bodyPr>
              <a:lstStyle/>
              <a:p>
                <a:pPr marL="285750" indent="-285750">
                  <a:lnSpc>
                    <a:spcPct val="125000"/>
                  </a:lnSpc>
                  <a:buFont typeface="Wingdings" panose="05000000000000000000" pitchFamily="2" charset="2"/>
                  <a:buChar char="n"/>
                </a:pPr>
                <a14:m>
                  <m:oMath xmlns:m="http://schemas.openxmlformats.org/officeDocument/2006/math">
                    <m:r>
                      <a:rPr lang="zh-CN" altLang="en-US" sz="2000" i="1" dirty="0" smtClean="0">
                        <a:latin typeface="Cambria Math" panose="02040503050406030204" pitchFamily="18" charset="0"/>
                      </a:rPr>
                      <m:t>𝒯</m:t>
                    </m:r>
                    <m:r>
                      <a:rPr lang="en-US" altLang="zh-CN" sz="2000" b="0" i="0" dirty="0" smtClean="0">
                        <a:latin typeface="Cambria Math" panose="02040503050406030204" pitchFamily="18" charset="0"/>
                      </a:rPr>
                      <m:t>,  </m:t>
                    </m:r>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rPr>
                          <m:t>𝒯</m:t>
                        </m:r>
                      </m:e>
                      <m:sub>
                        <m:r>
                          <a:rPr lang="en-US" altLang="zh-CN" sz="2000" i="1" dirty="0">
                            <a:latin typeface="Cambria Math" panose="02040503050406030204" pitchFamily="18" charset="0"/>
                          </a:rPr>
                          <m:t>𝑖𝑗</m:t>
                        </m:r>
                      </m:sub>
                    </m:sSub>
                    <m:r>
                      <a:rPr lang="en-US" altLang="zh-CN" sz="2000" b="0" i="1" dirty="0" smtClean="0">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𝑁</m:t>
                    </m:r>
                    <m:r>
                      <a:rPr lang="en-US" altLang="zh-CN" sz="2000" i="1">
                        <a:latin typeface="Cambria Math" panose="02040503050406030204" pitchFamily="18" charset="0"/>
                      </a:rPr>
                      <m:t>, 1≤</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𝑀</m:t>
                    </m:r>
                  </m:oMath>
                </a14:m>
                <a:endParaRPr lang="en-US" altLang="zh-CN" sz="2000" i="1" baseline="-25000" dirty="0"/>
              </a:p>
              <a:p>
                <a:pPr marL="285750" indent="-285750">
                  <a:lnSpc>
                    <a:spcPct val="125000"/>
                  </a:lnSpc>
                  <a:buFont typeface="Wingdings" panose="05000000000000000000" pitchFamily="2" charset="2"/>
                  <a:buChar char="n"/>
                </a:pP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i="1" dirty="0">
                            <a:latin typeface="Cambria Math" panose="02040503050406030204" pitchFamily="18" charset="0"/>
                          </a:rPr>
                          <m:t>𝑉</m:t>
                        </m:r>
                      </m:e>
                      <m:sup>
                        <m:r>
                          <a:rPr lang="en-US" altLang="zh-CN" sz="2000" b="0" i="1" dirty="0" smtClean="0">
                            <a:latin typeface="Cambria Math" panose="02040503050406030204" pitchFamily="18" charset="0"/>
                          </a:rPr>
                          <m:t>𝑗</m:t>
                        </m:r>
                      </m:sup>
                    </m:sSup>
                  </m:oMath>
                </a14:m>
                <a:endParaRPr lang="en-US" altLang="zh-CN" sz="2000" dirty="0"/>
              </a:p>
              <a:p>
                <a:pPr marL="285750" indent="-285750">
                  <a:lnSpc>
                    <a:spcPct val="125000"/>
                  </a:lnSpc>
                  <a:buFont typeface="Wingdings" panose="05000000000000000000" pitchFamily="2" charset="2"/>
                  <a:buChar char="n"/>
                </a:pP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𝑀</m:t>
                        </m:r>
                      </m:e>
                      <m:sub>
                        <m:r>
                          <a:rPr lang="en-US" altLang="zh-CN" sz="2000" i="1" dirty="0">
                            <a:latin typeface="Cambria Math" panose="02040503050406030204" pitchFamily="18" charset="0"/>
                          </a:rPr>
                          <m:t>𝑗</m:t>
                        </m:r>
                      </m:sub>
                    </m:sSub>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zh-CN" altLang="en-US" sz="2000" i="1" dirty="0">
                                <a:latin typeface="Cambria Math" panose="02040503050406030204" pitchFamily="18" charset="0"/>
                              </a:rPr>
                              <m:t>𝒯</m:t>
                            </m:r>
                          </m:e>
                          <m:sub>
                            <m:r>
                              <a:rPr lang="en-US" altLang="zh-CN" sz="2000" b="0" i="1" dirty="0" smtClean="0">
                                <a:latin typeface="Cambria Math" panose="02040503050406030204" pitchFamily="18" charset="0"/>
                              </a:rPr>
                              <m:t>𝑖𝑗</m:t>
                            </m:r>
                          </m:sub>
                        </m:sSub>
                        <m:r>
                          <a:rPr lang="en-US" altLang="zh-CN" sz="2000" b="0" i="1" dirty="0" smtClean="0">
                            <a:latin typeface="Cambria Math" panose="02040503050406030204" pitchFamily="18" charset="0"/>
                          </a:rPr>
                          <m:t>=</m:t>
                        </m:r>
                        <m:r>
                          <m:rPr>
                            <m:sty m:val="p"/>
                          </m:rPr>
                          <a:rPr lang="zh-CN" altLang="el-GR" sz="2000" b="0" i="0" dirty="0" smtClean="0">
                            <a:latin typeface="Cambria Math" panose="02040503050406030204" pitchFamily="18" charset="0"/>
                            <a:ea typeface="Cambria Math" panose="02040503050406030204" pitchFamily="18" charset="0"/>
                          </a:rPr>
                          <m:t>ψ</m:t>
                        </m:r>
                      </m:e>
                    </m:d>
                  </m:oMath>
                </a14:m>
                <a:endParaRPr lang="en-US" altLang="zh-CN" sz="2000" dirty="0"/>
              </a:p>
              <a:p>
                <a:pPr marL="285750" indent="-285750">
                  <a:lnSpc>
                    <a:spcPct val="125000"/>
                  </a:lnSpc>
                  <a:buFont typeface="Wingdings" panose="05000000000000000000" pitchFamily="2" charset="2"/>
                  <a:buChar char="n"/>
                </a:pPr>
                <a14:m>
                  <m:oMath xmlns:m="http://schemas.openxmlformats.org/officeDocument/2006/math">
                    <m:r>
                      <a:rPr lang="en-US" altLang="zh-CN" sz="2000" b="0" i="1" smtClean="0">
                        <a:latin typeface="Cambria Math" panose="02040503050406030204" pitchFamily="18" charset="0"/>
                      </a:rPr>
                      <m:t>𝐺</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𝒰</m:t>
                    </m:r>
                    <m:d>
                      <m:dPr>
                        <m:begChr m:val="["/>
                        <m:endChr m:val="]"/>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𝑁</m:t>
                            </m:r>
                          </m:e>
                        </m:d>
                      </m:e>
                    </m:d>
                  </m:oMath>
                </a14:m>
                <a:endParaRPr lang="en-US" altLang="zh-CN" sz="2000" dirty="0"/>
              </a:p>
              <a:p>
                <a:pPr marL="285750" indent="-285750">
                  <a:lnSpc>
                    <a:spcPct val="125000"/>
                  </a:lnSpc>
                  <a:buFont typeface="Wingdings" panose="05000000000000000000" pitchFamily="2" charset="2"/>
                  <a:buChar char="n"/>
                </a:pPr>
                <a14:m>
                  <m:oMath xmlns:m="http://schemas.openxmlformats.org/officeDocument/2006/math">
                    <m:sSub>
                      <m:sSubPr>
                        <m:ctrlPr>
                          <a:rPr lang="en-US" altLang="zh-CN" sz="2000" i="1">
                            <a:latin typeface="Cambria Math" panose="02040503050406030204" pitchFamily="18" charset="0"/>
                          </a:rPr>
                        </m:ctrlPr>
                      </m:sSubPr>
                      <m:e>
                        <m:r>
                          <m:rPr>
                            <m:sty m:val="p"/>
                          </m:rPr>
                          <a:rPr lang="zh-CN" altLang="en-US" sz="2000">
                            <a:latin typeface="Cambria Math" panose="02040503050406030204" pitchFamily="18" charset="0"/>
                          </a:rPr>
                          <m:t>ϕ</m:t>
                        </m:r>
                      </m:e>
                      <m:sub>
                        <m:r>
                          <a:rPr lang="en-US" altLang="zh-CN" sz="2000" i="1">
                            <a:latin typeface="Cambria Math" panose="02040503050406030204" pitchFamily="18" charset="0"/>
                          </a:rPr>
                          <m:t>𝑗</m:t>
                        </m:r>
                      </m:sub>
                    </m:sSub>
                    <m:r>
                      <a:rPr lang="en-US" altLang="zh-CN" sz="2000" i="1">
                        <a:latin typeface="Cambria Math" panose="02040503050406030204" pitchFamily="18" charset="0"/>
                        <a:ea typeface="Cambria Math" panose="02040503050406030204" pitchFamily="18" charset="0"/>
                      </a:rPr>
                      <m:t>∈</m:t>
                    </m:r>
                    <m:d>
                      <m:dPr>
                        <m:begChr m:val="{"/>
                        <m:endChr m:val="}"/>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0,1</m:t>
                        </m:r>
                      </m:e>
                    </m:d>
                  </m:oMath>
                </a14:m>
                <a:endParaRPr lang="en-US" altLang="zh-CN" sz="2000" i="1" dirty="0">
                  <a:latin typeface="Cambria Math" panose="02040503050406030204" pitchFamily="18" charset="0"/>
                </a:endParaRPr>
              </a:p>
            </p:txBody>
          </p:sp>
        </mc:Choice>
        <mc:Fallback xmlns="">
          <p:sp>
            <p:nvSpPr>
              <p:cNvPr id="20" name="矩形 19">
                <a:extLst>
                  <a:ext uri="{FF2B5EF4-FFF2-40B4-BE49-F238E27FC236}">
                    <a16:creationId xmlns:a16="http://schemas.microsoft.com/office/drawing/2014/main" id="{A8BACDBF-3B0A-4C0C-9047-01E228DD2AF0}"/>
                  </a:ext>
                </a:extLst>
              </p:cNvPr>
              <p:cNvSpPr>
                <a:spLocks noRot="1" noChangeAspect="1" noMove="1" noResize="1" noEditPoints="1" noAdjustHandles="1" noChangeArrowheads="1" noChangeShapeType="1" noTextEdit="1"/>
              </p:cNvSpPr>
              <p:nvPr/>
            </p:nvSpPr>
            <p:spPr>
              <a:xfrm>
                <a:off x="1498863" y="4143662"/>
                <a:ext cx="4251488" cy="2147704"/>
              </a:xfrm>
              <a:prstGeom prst="rect">
                <a:avLst/>
              </a:prstGeom>
              <a:blipFill>
                <a:blip r:embed="rId5"/>
                <a:stretch>
                  <a:fillRect l="-1291" b="-1136"/>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6FF713C5-7B19-46A2-8113-483176C192E5}"/>
              </a:ext>
            </a:extLst>
          </p:cNvPr>
          <p:cNvSpPr txBox="1"/>
          <p:nvPr/>
        </p:nvSpPr>
        <p:spPr>
          <a:xfrm>
            <a:off x="629472" y="3710278"/>
            <a:ext cx="5961434"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Notations and Assumptions</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A86DC77C-F5EC-41BA-A710-D4CF6FD1B08D}"/>
                  </a:ext>
                </a:extLst>
              </p:cNvPr>
              <p:cNvSpPr/>
              <p:nvPr/>
            </p:nvSpPr>
            <p:spPr>
              <a:xfrm>
                <a:off x="5231875" y="4145230"/>
                <a:ext cx="6080089" cy="1824025"/>
              </a:xfrm>
              <a:prstGeom prst="rect">
                <a:avLst/>
              </a:prstGeom>
            </p:spPr>
            <p:txBody>
              <a:bodyPr wrap="square">
                <a:spAutoFit/>
              </a:bodyPr>
              <a:lstStyle/>
              <a:p>
                <a:pPr marL="285750" indent="-285750">
                  <a:lnSpc>
                    <a:spcPct val="125000"/>
                  </a:lnSpc>
                  <a:buFont typeface="Wingdings" panose="05000000000000000000" pitchFamily="2" charset="2"/>
                  <a:buChar char="n"/>
                </a:pP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up>
                        <m:r>
                          <a:rPr lang="en-US" altLang="zh-CN" sz="2000" b="0" i="1" smtClean="0">
                            <a:latin typeface="Cambria Math" panose="02040503050406030204" pitchFamily="18" charset="0"/>
                          </a:rPr>
                          <m:t>𝑡</m:t>
                        </m:r>
                      </m:sup>
                    </m:sSubSup>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𝑣</m:t>
                        </m:r>
                      </m:e>
                    </m:d>
                  </m:oMath>
                </a14:m>
                <a:r>
                  <a:rPr lang="en-US" altLang="zh-CN" sz="2000" dirty="0"/>
                  <a:t>, </a:t>
                </a:r>
                <a14:m>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𝑉</m:t>
                        </m:r>
                      </m:e>
                      <m:sup>
                        <m:r>
                          <a:rPr lang="en-US" altLang="zh-CN" sz="2000" i="1" dirty="0">
                            <a:latin typeface="Cambria Math" panose="02040503050406030204" pitchFamily="18" charset="0"/>
                          </a:rPr>
                          <m:t>𝑗</m:t>
                        </m:r>
                      </m:sup>
                    </m:sSup>
                  </m:oMath>
                </a14:m>
                <a:r>
                  <a:rPr lang="en-US" altLang="zh-CN" sz="2000" dirty="0"/>
                  <a:t>, given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𝑈</m:t>
                        </m:r>
                      </m:e>
                      <m:sub>
                        <m:r>
                          <a:rPr lang="en-US" altLang="zh-CN" sz="2000" b="0" i="1" smtClean="0">
                            <a:latin typeface="Cambria Math" panose="02040503050406030204" pitchFamily="18" charset="0"/>
                          </a:rPr>
                          <m:t>1</m:t>
                        </m:r>
                      </m:sub>
                      <m:sup>
                        <m:r>
                          <a:rPr lang="en-US" altLang="zh-CN" sz="2000" i="1">
                            <a:latin typeface="Cambria Math" panose="02040503050406030204" pitchFamily="18" charset="0"/>
                          </a:rPr>
                          <m:t>𝑡</m:t>
                        </m:r>
                      </m:sup>
                    </m:sSubSup>
                  </m:oMath>
                </a14:m>
                <a:endParaRPr lang="en-US" altLang="zh-CN" sz="2000" dirty="0"/>
              </a:p>
              <a:p>
                <a:pPr marL="285750" indent="-285750">
                  <a:lnSpc>
                    <a:spcPct val="125000"/>
                  </a:lnSpc>
                  <a:buFont typeface="Wingdings" panose="05000000000000000000" pitchFamily="2" charset="2"/>
                  <a:buChar char="n"/>
                </a:pPr>
                <a14:m>
                  <m:oMath xmlns:m="http://schemas.openxmlformats.org/officeDocument/2006/math">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𝑞</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𝑡</m:t>
                        </m:r>
                      </m:sup>
                    </m:sSubSup>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Pr</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m:rPr>
                                <m:sty m:val="p"/>
                              </m:rPr>
                              <a:rPr lang="zh-CN" altLang="en-US" sz="2000">
                                <a:latin typeface="Cambria Math" panose="02040503050406030204" pitchFamily="18" charset="0"/>
                              </a:rPr>
                              <m:t>ϕ</m:t>
                            </m:r>
                          </m:e>
                          <m:sub>
                            <m:r>
                              <a:rPr lang="en-US" altLang="zh-CN" sz="2000" i="1">
                                <a:latin typeface="Cambria Math" panose="02040503050406030204" pitchFamily="18" charset="0"/>
                              </a:rPr>
                              <m:t>𝑗</m:t>
                            </m:r>
                          </m:sub>
                        </m:sSub>
                        <m:r>
                          <a:rPr lang="en-US" altLang="zh-CN" sz="2000" b="0" i="1" smtClean="0">
                            <a:latin typeface="Cambria Math" panose="02040503050406030204" pitchFamily="18" charset="0"/>
                          </a:rPr>
                          <m:t>=1</m:t>
                        </m:r>
                      </m:e>
                    </m:d>
                  </m:oMath>
                </a14:m>
                <a:endParaRPr lang="en-US" altLang="zh-CN" sz="2000" dirty="0"/>
              </a:p>
              <a:p>
                <a:pPr marL="285750" indent="-285750">
                  <a:lnSpc>
                    <a:spcPct val="125000"/>
                  </a:lnSpc>
                  <a:buFont typeface="Wingdings" panose="05000000000000000000" pitchFamily="2" charset="2"/>
                  <a:buChar char="n"/>
                </a:pPr>
                <a14:m>
                  <m:oMath xmlns:m="http://schemas.openxmlformats.org/officeDocument/2006/math">
                    <m:sSub>
                      <m:sSubPr>
                        <m:ctrlPr>
                          <a:rPr lang="en-US" altLang="zh-CN" sz="2000" i="1" dirty="0" smtClean="0">
                            <a:latin typeface="Cambria Math" panose="02040503050406030204" pitchFamily="18" charset="0"/>
                          </a:rPr>
                        </m:ctrlPr>
                      </m:sSubPr>
                      <m:e>
                        <m:r>
                          <m:rPr>
                            <m:sty m:val="p"/>
                          </m:rPr>
                          <a:rPr lang="en-US" altLang="zh-CN" sz="2000" i="1" dirty="0">
                            <a:latin typeface="Cambria Math" panose="02040503050406030204" pitchFamily="18" charset="0"/>
                          </a:rPr>
                          <m:t>max</m:t>
                        </m:r>
                      </m:e>
                      <m:sub>
                        <m:r>
                          <a:rPr lang="en-US" altLang="zh-CN" sz="2000" b="0" i="1" dirty="0" smtClean="0">
                            <a:latin typeface="Cambria Math" panose="02040503050406030204" pitchFamily="18" charset="0"/>
                          </a:rPr>
                          <m:t>𝑗</m:t>
                        </m:r>
                      </m:sub>
                    </m:sSub>
                    <m:d>
                      <m:dPr>
                        <m:begChr m:val="|"/>
                        <m:endChr m:val="|"/>
                        <m:ctrlPr>
                          <a:rPr lang="en-US" altLang="zh-CN" sz="2000" i="1" dirty="0" smtClean="0">
                            <a:latin typeface="Cambria Math" panose="02040503050406030204" pitchFamily="18" charset="0"/>
                          </a:rPr>
                        </m:ctrlPr>
                      </m:dPr>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𝑉</m:t>
                            </m:r>
                          </m:e>
                          <m:sup>
                            <m:r>
                              <a:rPr lang="en-US" altLang="zh-CN" sz="2000" i="1" dirty="0">
                                <a:latin typeface="Cambria Math" panose="02040503050406030204" pitchFamily="18" charset="0"/>
                              </a:rPr>
                              <m:t>𝑗</m:t>
                            </m:r>
                          </m:sup>
                        </m:sSup>
                      </m:e>
                    </m:d>
                    <m:r>
                      <a:rPr lang="en-US" altLang="zh-CN" sz="2000" b="0" i="1" dirty="0" smtClean="0">
                        <a:latin typeface="Cambria Math" panose="02040503050406030204" pitchFamily="18" charset="0"/>
                      </a:rPr>
                      <m:t>&lt;</m:t>
                    </m:r>
                    <m:r>
                      <a:rPr lang="en-US" altLang="zh-CN" sz="2000" b="0" i="1" dirty="0" smtClean="0">
                        <a:latin typeface="Cambria Math" panose="02040503050406030204" pitchFamily="18" charset="0"/>
                      </a:rPr>
                      <m:t>𝑁</m:t>
                    </m:r>
                  </m:oMath>
                </a14:m>
                <a:endParaRPr lang="en-US" altLang="zh-CN" sz="2000" dirty="0"/>
              </a:p>
              <a:p>
                <a:pPr marL="285750" indent="-285750">
                  <a:lnSpc>
                    <a:spcPct val="125000"/>
                  </a:lnSpc>
                  <a:buFont typeface="Wingdings" panose="05000000000000000000" pitchFamily="2" charset="2"/>
                  <a:buChar char="n"/>
                </a:pPr>
                <a:r>
                  <a:rPr lang="en-US" altLang="zh-CN" sz="2000" dirty="0"/>
                  <a:t>assumption of independence of slot values</a:t>
                </a:r>
              </a:p>
            </p:txBody>
          </p:sp>
        </mc:Choice>
        <mc:Fallback xmlns="">
          <p:sp>
            <p:nvSpPr>
              <p:cNvPr id="22" name="矩形 21">
                <a:extLst>
                  <a:ext uri="{FF2B5EF4-FFF2-40B4-BE49-F238E27FC236}">
                    <a16:creationId xmlns:a16="http://schemas.microsoft.com/office/drawing/2014/main" id="{A86DC77C-F5EC-41BA-A710-D4CF6FD1B08D}"/>
                  </a:ext>
                </a:extLst>
              </p:cNvPr>
              <p:cNvSpPr>
                <a:spLocks noRot="1" noChangeAspect="1" noMove="1" noResize="1" noEditPoints="1" noAdjustHandles="1" noChangeArrowheads="1" noChangeShapeType="1" noTextEdit="1"/>
              </p:cNvSpPr>
              <p:nvPr/>
            </p:nvSpPr>
            <p:spPr>
              <a:xfrm>
                <a:off x="5231875" y="4145230"/>
                <a:ext cx="6080089" cy="1824025"/>
              </a:xfrm>
              <a:prstGeom prst="rect">
                <a:avLst/>
              </a:prstGeom>
              <a:blipFill>
                <a:blip r:embed="rId6"/>
                <a:stretch>
                  <a:fillRect l="-902" b="-30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676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Probabilistic KB Lookup</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4</a:t>
            </a:fld>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FC852E4D-0FF5-4D64-970E-F59B5BC81E67}"/>
                  </a:ext>
                </a:extLst>
              </p:cNvPr>
              <p:cNvSpPr/>
              <p:nvPr/>
            </p:nvSpPr>
            <p:spPr>
              <a:xfrm>
                <a:off x="704385" y="1482524"/>
                <a:ext cx="10801350" cy="477054"/>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The </a:t>
                </a:r>
                <a:r>
                  <a:rPr lang="en-US" altLang="zh-CN" sz="2000" b="1" dirty="0"/>
                  <a:t>posterior probability </a:t>
                </a:r>
                <a:r>
                  <a:rPr lang="en-US" altLang="zh-CN" sz="2000" dirty="0"/>
                  <a:t>that the user is interested in row </a:t>
                </a:r>
                <a14:m>
                  <m:oMath xmlns:m="http://schemas.openxmlformats.org/officeDocument/2006/math">
                    <m:r>
                      <a:rPr lang="en-US" altLang="zh-CN" sz="2000" i="1" dirty="0" smtClean="0">
                        <a:latin typeface="Cambria Math" panose="02040503050406030204" pitchFamily="18" charset="0"/>
                      </a:rPr>
                      <m:t>𝑖</m:t>
                    </m:r>
                  </m:oMath>
                </a14:m>
                <a:r>
                  <a:rPr lang="en-US" altLang="zh-CN" sz="2000" dirty="0"/>
                  <a:t> of the table</a:t>
                </a:r>
              </a:p>
            </p:txBody>
          </p:sp>
        </mc:Choice>
        <mc:Fallback xmlns="">
          <p:sp>
            <p:nvSpPr>
              <p:cNvPr id="16" name="矩形 15">
                <a:extLst>
                  <a:ext uri="{FF2B5EF4-FFF2-40B4-BE49-F238E27FC236}">
                    <a16:creationId xmlns:a16="http://schemas.microsoft.com/office/drawing/2014/main" id="{FC852E4D-0FF5-4D64-970E-F59B5BC81E67}"/>
                  </a:ext>
                </a:extLst>
              </p:cNvPr>
              <p:cNvSpPr>
                <a:spLocks noRot="1" noChangeAspect="1" noMove="1" noResize="1" noEditPoints="1" noAdjustHandles="1" noChangeArrowheads="1" noChangeShapeType="1" noTextEdit="1"/>
              </p:cNvSpPr>
              <p:nvPr/>
            </p:nvSpPr>
            <p:spPr>
              <a:xfrm>
                <a:off x="704385" y="1482524"/>
                <a:ext cx="10801350" cy="477054"/>
              </a:xfrm>
              <a:prstGeom prst="rect">
                <a:avLst/>
              </a:prstGeom>
              <a:blipFill>
                <a:blip r:embed="rId3"/>
                <a:stretch>
                  <a:fillRect l="-508" b="-14103"/>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E131FE4-4187-47E6-8E65-874ADEFF6202}"/>
              </a:ext>
            </a:extLst>
          </p:cNvPr>
          <p:cNvSpPr txBox="1"/>
          <p:nvPr/>
        </p:nvSpPr>
        <p:spPr>
          <a:xfrm>
            <a:off x="627902" y="937224"/>
            <a:ext cx="2520651"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Soft-KB Lookup</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ED72812C-4919-4B6C-A0E4-BAF13EB9C2BC}"/>
              </a:ext>
            </a:extLst>
          </p:cNvPr>
          <p:cNvPicPr>
            <a:picLocks noChangeAspect="1"/>
          </p:cNvPicPr>
          <p:nvPr/>
        </p:nvPicPr>
        <p:blipFill>
          <a:blip r:embed="rId4"/>
          <a:stretch>
            <a:fillRect/>
          </a:stretch>
        </p:blipFill>
        <p:spPr>
          <a:xfrm>
            <a:off x="4039553" y="1907505"/>
            <a:ext cx="3329705" cy="504000"/>
          </a:xfrm>
          <a:prstGeom prst="rect">
            <a:avLst/>
          </a:prstGeom>
        </p:spPr>
      </p:pic>
      <p:sp>
        <p:nvSpPr>
          <p:cNvPr id="13" name="矩形 12">
            <a:extLst>
              <a:ext uri="{FF2B5EF4-FFF2-40B4-BE49-F238E27FC236}">
                <a16:creationId xmlns:a16="http://schemas.microsoft.com/office/drawing/2014/main" id="{C43A2E10-E90E-4AFD-9DB4-54E8CA79199E}"/>
              </a:ext>
            </a:extLst>
          </p:cNvPr>
          <p:cNvSpPr/>
          <p:nvPr/>
        </p:nvSpPr>
        <p:spPr>
          <a:xfrm>
            <a:off x="705957" y="2351364"/>
            <a:ext cx="10801350" cy="477054"/>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From the assumption of </a:t>
            </a:r>
            <a:r>
              <a:rPr lang="en-US" altLang="zh-CN" sz="2000" b="1" dirty="0"/>
              <a:t>independence</a:t>
            </a:r>
            <a:r>
              <a:rPr lang="en-US" altLang="zh-CN" sz="2000" dirty="0"/>
              <a:t> of slot values</a:t>
            </a:r>
          </a:p>
        </p:txBody>
      </p:sp>
      <p:pic>
        <p:nvPicPr>
          <p:cNvPr id="8" name="图片 7">
            <a:extLst>
              <a:ext uri="{FF2B5EF4-FFF2-40B4-BE49-F238E27FC236}">
                <a16:creationId xmlns:a16="http://schemas.microsoft.com/office/drawing/2014/main" id="{6EE4015A-0AEE-4465-9349-E778D5F05572}"/>
              </a:ext>
            </a:extLst>
          </p:cNvPr>
          <p:cNvPicPr>
            <a:picLocks noChangeAspect="1"/>
          </p:cNvPicPr>
          <p:nvPr/>
        </p:nvPicPr>
        <p:blipFill>
          <a:blip r:embed="rId5"/>
          <a:stretch>
            <a:fillRect/>
          </a:stretch>
        </p:blipFill>
        <p:spPr>
          <a:xfrm>
            <a:off x="3766047" y="2868717"/>
            <a:ext cx="3876716" cy="540000"/>
          </a:xfrm>
          <a:prstGeom prst="rect">
            <a:avLst/>
          </a:prstGeom>
        </p:spPr>
      </p:pic>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0CC4B27-7801-4311-833E-D457039F5701}"/>
                  </a:ext>
                </a:extLst>
              </p:cNvPr>
              <p:cNvSpPr/>
              <p:nvPr/>
            </p:nvSpPr>
            <p:spPr>
              <a:xfrm>
                <a:off x="707526" y="3450614"/>
                <a:ext cx="9849638" cy="507896"/>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The posterior probability of user goal for slot </a:t>
                </a:r>
                <a14:m>
                  <m:oMath xmlns:m="http://schemas.openxmlformats.org/officeDocument/2006/math">
                    <m:r>
                      <a:rPr lang="en-US" altLang="zh-CN" sz="2000" i="1" dirty="0" smtClean="0">
                        <a:latin typeface="Cambria Math" panose="02040503050406030204" pitchFamily="18" charset="0"/>
                      </a:rPr>
                      <m:t>𝑗</m:t>
                    </m:r>
                  </m:oMath>
                </a14:m>
                <a:r>
                  <a:rPr lang="en-US" altLang="zh-CN" sz="2000" dirty="0"/>
                  <a:t> pointing to </a:t>
                </a:r>
                <a14:m>
                  <m:oMath xmlns:m="http://schemas.openxmlformats.org/officeDocument/2006/math">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rPr>
                          <m:t>𝒯</m:t>
                        </m:r>
                      </m:e>
                      <m:sub>
                        <m:r>
                          <a:rPr lang="en-US" altLang="zh-CN" sz="2000" i="1" dirty="0">
                            <a:latin typeface="Cambria Math" panose="02040503050406030204" pitchFamily="18" charset="0"/>
                          </a:rPr>
                          <m:t>𝑖𝑗</m:t>
                        </m:r>
                      </m:sub>
                    </m:sSub>
                  </m:oMath>
                </a14:m>
                <a:endParaRPr lang="en-US" altLang="zh-CN" sz="2000" dirty="0"/>
              </a:p>
            </p:txBody>
          </p:sp>
        </mc:Choice>
        <mc:Fallback xmlns="">
          <p:sp>
            <p:nvSpPr>
              <p:cNvPr id="15" name="矩形 14">
                <a:extLst>
                  <a:ext uri="{FF2B5EF4-FFF2-40B4-BE49-F238E27FC236}">
                    <a16:creationId xmlns:a16="http://schemas.microsoft.com/office/drawing/2014/main" id="{80CC4B27-7801-4311-833E-D457039F5701}"/>
                  </a:ext>
                </a:extLst>
              </p:cNvPr>
              <p:cNvSpPr>
                <a:spLocks noRot="1" noChangeAspect="1" noMove="1" noResize="1" noEditPoints="1" noAdjustHandles="1" noChangeArrowheads="1" noChangeShapeType="1" noTextEdit="1"/>
              </p:cNvSpPr>
              <p:nvPr/>
            </p:nvSpPr>
            <p:spPr>
              <a:xfrm>
                <a:off x="707526" y="3450614"/>
                <a:ext cx="9849638" cy="507896"/>
              </a:xfrm>
              <a:prstGeom prst="rect">
                <a:avLst/>
              </a:prstGeom>
              <a:blipFill>
                <a:blip r:embed="rId6"/>
                <a:stretch>
                  <a:fillRect l="-557" b="-1084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25117E37-6DC6-4162-B874-485BD9A2CE02}"/>
              </a:ext>
            </a:extLst>
          </p:cNvPr>
          <p:cNvPicPr>
            <a:picLocks noChangeAspect="1"/>
          </p:cNvPicPr>
          <p:nvPr/>
        </p:nvPicPr>
        <p:blipFill>
          <a:blip r:embed="rId7"/>
          <a:stretch>
            <a:fillRect/>
          </a:stretch>
        </p:blipFill>
        <p:spPr>
          <a:xfrm>
            <a:off x="3177486" y="3902541"/>
            <a:ext cx="5855147" cy="2160000"/>
          </a:xfrm>
          <a:prstGeom prst="rect">
            <a:avLst/>
          </a:prstGeom>
        </p:spPr>
      </p:pic>
    </p:spTree>
    <p:extLst>
      <p:ext uri="{BB962C8B-B14F-4D97-AF65-F5344CB8AC3E}">
        <p14:creationId xmlns:p14="http://schemas.microsoft.com/office/powerpoint/2010/main" val="252050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dirty="0">
                <a:latin typeface="微软雅黑" panose="020B0503020204020204" pitchFamily="34" charset="-122"/>
              </a:rPr>
              <a:t>Probabilistic KB Lookup</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5</a:t>
            </a:fld>
            <a:endParaRPr lang="zh-CN" altLang="en-US" dirty="0"/>
          </a:p>
        </p:txBody>
      </p:sp>
      <p:sp>
        <p:nvSpPr>
          <p:cNvPr id="19" name="文本框 18">
            <a:extLst>
              <a:ext uri="{FF2B5EF4-FFF2-40B4-BE49-F238E27FC236}">
                <a16:creationId xmlns:a16="http://schemas.microsoft.com/office/drawing/2014/main" id="{BE131FE4-4187-47E6-8E65-874ADEFF6202}"/>
              </a:ext>
            </a:extLst>
          </p:cNvPr>
          <p:cNvSpPr txBox="1"/>
          <p:nvPr/>
        </p:nvSpPr>
        <p:spPr>
          <a:xfrm>
            <a:off x="627902" y="937224"/>
            <a:ext cx="2520651"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Soft-KB Lookup</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C5D13B48-1686-409F-90AB-EA54F20386BF}"/>
              </a:ext>
            </a:extLst>
          </p:cNvPr>
          <p:cNvPicPr>
            <a:picLocks noChangeAspect="1"/>
          </p:cNvPicPr>
          <p:nvPr/>
        </p:nvPicPr>
        <p:blipFill>
          <a:blip r:embed="rId3"/>
          <a:stretch>
            <a:fillRect/>
          </a:stretch>
        </p:blipFill>
        <p:spPr>
          <a:xfrm>
            <a:off x="3093478" y="2025251"/>
            <a:ext cx="5676003" cy="792000"/>
          </a:xfrm>
          <a:prstGeom prst="rect">
            <a:avLst/>
          </a:prstGeom>
        </p:spPr>
      </p:pic>
      <p:pic>
        <p:nvPicPr>
          <p:cNvPr id="20" name="图片 19">
            <a:extLst>
              <a:ext uri="{FF2B5EF4-FFF2-40B4-BE49-F238E27FC236}">
                <a16:creationId xmlns:a16="http://schemas.microsoft.com/office/drawing/2014/main" id="{6948E332-7D6F-4F47-A9FD-4B2506ABC7BC}"/>
              </a:ext>
            </a:extLst>
          </p:cNvPr>
          <p:cNvPicPr>
            <a:picLocks noChangeAspect="1"/>
          </p:cNvPicPr>
          <p:nvPr/>
        </p:nvPicPr>
        <p:blipFill>
          <a:blip r:embed="rId4"/>
          <a:stretch>
            <a:fillRect/>
          </a:stretch>
        </p:blipFill>
        <p:spPr>
          <a:xfrm>
            <a:off x="2103313" y="3457092"/>
            <a:ext cx="7656331" cy="1224000"/>
          </a:xfrm>
          <a:prstGeom prst="rect">
            <a:avLst/>
          </a:prstGeom>
        </p:spPr>
      </p:pic>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696CFBA1-E04C-49ED-B88F-ADCC54E84011}"/>
                  </a:ext>
                </a:extLst>
              </p:cNvPr>
              <p:cNvSpPr/>
              <p:nvPr/>
            </p:nvSpPr>
            <p:spPr>
              <a:xfrm>
                <a:off x="704385" y="1530024"/>
                <a:ext cx="6052675" cy="566245"/>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400" dirty="0"/>
                  <a:t>For </a:t>
                </a:r>
                <a14:m>
                  <m:oMath xmlns:m="http://schemas.openxmlformats.org/officeDocument/2006/math">
                    <m:sSub>
                      <m:sSubPr>
                        <m:ctrlPr>
                          <a:rPr lang="en-US" altLang="zh-CN" sz="2400" i="1">
                            <a:latin typeface="Cambria Math" panose="02040503050406030204" pitchFamily="18" charset="0"/>
                          </a:rPr>
                        </m:ctrlPr>
                      </m:sSubPr>
                      <m:e>
                        <m:r>
                          <m:rPr>
                            <m:sty m:val="p"/>
                          </m:rPr>
                          <a:rPr lang="zh-CN" altLang="en-US" sz="2400">
                            <a:latin typeface="Cambria Math" panose="02040503050406030204" pitchFamily="18" charset="0"/>
                          </a:rPr>
                          <m:t>ϕ</m:t>
                        </m:r>
                      </m:e>
                      <m:sub>
                        <m:r>
                          <a:rPr lang="en-US" altLang="zh-CN" sz="2400" i="1">
                            <a:latin typeface="Cambria Math" panose="02040503050406030204" pitchFamily="18" charset="0"/>
                          </a:rPr>
                          <m:t>𝑗</m:t>
                        </m:r>
                      </m:sub>
                    </m:sSub>
                    <m:r>
                      <a:rPr lang="en-US" altLang="zh-CN" sz="2400" b="0" i="1" smtClean="0">
                        <a:latin typeface="Cambria Math" panose="02040503050406030204" pitchFamily="18" charset="0"/>
                      </a:rPr>
                      <m:t>=0</m:t>
                    </m:r>
                  </m:oMath>
                </a14:m>
                <a:r>
                  <a:rPr lang="en-US" altLang="zh-CN" sz="2400" dirty="0"/>
                  <a:t>:</a:t>
                </a:r>
              </a:p>
            </p:txBody>
          </p:sp>
        </mc:Choice>
        <mc:Fallback xmlns="">
          <p:sp>
            <p:nvSpPr>
              <p:cNvPr id="21" name="矩形 20">
                <a:extLst>
                  <a:ext uri="{FF2B5EF4-FFF2-40B4-BE49-F238E27FC236}">
                    <a16:creationId xmlns:a16="http://schemas.microsoft.com/office/drawing/2014/main" id="{696CFBA1-E04C-49ED-B88F-ADCC54E84011}"/>
                  </a:ext>
                </a:extLst>
              </p:cNvPr>
              <p:cNvSpPr>
                <a:spLocks noRot="1" noChangeAspect="1" noMove="1" noResize="1" noEditPoints="1" noAdjustHandles="1" noChangeArrowheads="1" noChangeShapeType="1" noTextEdit="1"/>
              </p:cNvSpPr>
              <p:nvPr/>
            </p:nvSpPr>
            <p:spPr>
              <a:xfrm>
                <a:off x="704385" y="1530024"/>
                <a:ext cx="6052675" cy="566245"/>
              </a:xfrm>
              <a:prstGeom prst="rect">
                <a:avLst/>
              </a:prstGeom>
              <a:blipFill>
                <a:blip r:embed="rId5"/>
                <a:stretch>
                  <a:fillRect l="-1411" b="-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088FA32C-6FD6-4CAC-A258-F777CEEFD390}"/>
                  </a:ext>
                </a:extLst>
              </p:cNvPr>
              <p:cNvSpPr/>
              <p:nvPr/>
            </p:nvSpPr>
            <p:spPr>
              <a:xfrm>
                <a:off x="702407" y="2964960"/>
                <a:ext cx="6052675" cy="566245"/>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400" dirty="0"/>
                  <a:t>For </a:t>
                </a:r>
                <a14:m>
                  <m:oMath xmlns:m="http://schemas.openxmlformats.org/officeDocument/2006/math">
                    <m:sSub>
                      <m:sSubPr>
                        <m:ctrlPr>
                          <a:rPr lang="en-US" altLang="zh-CN" sz="2400" i="1">
                            <a:latin typeface="Cambria Math" panose="02040503050406030204" pitchFamily="18" charset="0"/>
                          </a:rPr>
                        </m:ctrlPr>
                      </m:sSubPr>
                      <m:e>
                        <m:r>
                          <m:rPr>
                            <m:sty m:val="p"/>
                          </m:rPr>
                          <a:rPr lang="zh-CN" altLang="en-US" sz="2400">
                            <a:latin typeface="Cambria Math" panose="02040503050406030204" pitchFamily="18" charset="0"/>
                          </a:rPr>
                          <m:t>ϕ</m:t>
                        </m:r>
                      </m:e>
                      <m:sub>
                        <m:r>
                          <a:rPr lang="en-US" altLang="zh-CN" sz="2400" i="1">
                            <a:latin typeface="Cambria Math" panose="02040503050406030204" pitchFamily="18" charset="0"/>
                          </a:rPr>
                          <m:t>𝑗</m:t>
                        </m:r>
                      </m:sub>
                    </m:sSub>
                    <m:r>
                      <a:rPr lang="en-US" altLang="zh-CN" sz="2400" b="0" i="1" smtClean="0">
                        <a:latin typeface="Cambria Math" panose="02040503050406030204" pitchFamily="18" charset="0"/>
                      </a:rPr>
                      <m:t>=1</m:t>
                    </m:r>
                  </m:oMath>
                </a14:m>
                <a:r>
                  <a:rPr lang="en-US" altLang="zh-CN" sz="2400" dirty="0"/>
                  <a:t>:</a:t>
                </a:r>
              </a:p>
            </p:txBody>
          </p:sp>
        </mc:Choice>
        <mc:Fallback xmlns="">
          <p:sp>
            <p:nvSpPr>
              <p:cNvPr id="22" name="矩形 21">
                <a:extLst>
                  <a:ext uri="{FF2B5EF4-FFF2-40B4-BE49-F238E27FC236}">
                    <a16:creationId xmlns:a16="http://schemas.microsoft.com/office/drawing/2014/main" id="{088FA32C-6FD6-4CAC-A258-F777CEEFD390}"/>
                  </a:ext>
                </a:extLst>
              </p:cNvPr>
              <p:cNvSpPr>
                <a:spLocks noRot="1" noChangeAspect="1" noMove="1" noResize="1" noEditPoints="1" noAdjustHandles="1" noChangeArrowheads="1" noChangeShapeType="1" noTextEdit="1"/>
              </p:cNvSpPr>
              <p:nvPr/>
            </p:nvSpPr>
            <p:spPr>
              <a:xfrm>
                <a:off x="702407" y="2964960"/>
                <a:ext cx="6052675" cy="566245"/>
              </a:xfrm>
              <a:prstGeom prst="rect">
                <a:avLst/>
              </a:prstGeom>
              <a:blipFill>
                <a:blip r:embed="rId6"/>
                <a:stretch>
                  <a:fillRect l="-1309" b="-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FE73723A-2C26-48D6-AF31-8AD1598E6E3B}"/>
                  </a:ext>
                </a:extLst>
              </p:cNvPr>
              <p:cNvSpPr/>
              <p:nvPr/>
            </p:nvSpPr>
            <p:spPr>
              <a:xfrm>
                <a:off x="2103313" y="4884878"/>
                <a:ext cx="4623510" cy="424796"/>
              </a:xfrm>
              <a:prstGeom prst="rect">
                <a:avLst/>
              </a:prstGeom>
            </p:spPr>
            <p:txBody>
              <a:bodyPr wrap="none">
                <a:spAutoFit/>
              </a:bodyPr>
              <a:lstStyle/>
              <a:p>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𝑁</m:t>
                        </m:r>
                      </m:e>
                      <m:sub>
                        <m:r>
                          <a:rPr lang="en-US" altLang="zh-CN" sz="2000" b="0" i="1" dirty="0" smtClean="0">
                            <a:latin typeface="Cambria Math" panose="02040503050406030204" pitchFamily="18" charset="0"/>
                          </a:rPr>
                          <m:t>𝑗</m:t>
                        </m:r>
                      </m:sub>
                    </m:sSub>
                    <m:r>
                      <a:rPr lang="en-US" altLang="zh-CN" sz="2000" i="1" dirty="0">
                        <a:latin typeface="Cambria Math" panose="02040503050406030204" pitchFamily="18" charset="0"/>
                      </a:rPr>
                      <m:t>(</m:t>
                    </m:r>
                    <m:r>
                      <a:rPr lang="en-US" altLang="zh-CN" sz="2000" i="1" dirty="0">
                        <a:latin typeface="Cambria Math" panose="02040503050406030204" pitchFamily="18" charset="0"/>
                      </a:rPr>
                      <m:t>𝑣</m:t>
                    </m:r>
                    <m:r>
                      <a:rPr lang="en-US" altLang="zh-CN" sz="2000" i="1" dirty="0" smtClean="0">
                        <a:latin typeface="Cambria Math" panose="02040503050406030204" pitchFamily="18" charset="0"/>
                      </a:rPr>
                      <m:t>)</m:t>
                    </m:r>
                  </m:oMath>
                </a14:m>
                <a:r>
                  <a:rPr lang="en-US" altLang="zh-CN" sz="2000" dirty="0"/>
                  <a:t>: the count of value </a:t>
                </a:r>
                <a14:m>
                  <m:oMath xmlns:m="http://schemas.openxmlformats.org/officeDocument/2006/math">
                    <m:r>
                      <a:rPr lang="en-US" altLang="zh-CN" sz="2000" i="1" dirty="0" smtClean="0">
                        <a:latin typeface="Cambria Math" panose="02040503050406030204" pitchFamily="18" charset="0"/>
                      </a:rPr>
                      <m:t>𝑣</m:t>
                    </m:r>
                  </m:oMath>
                </a14:m>
                <a:r>
                  <a:rPr lang="en-US" altLang="zh-CN" sz="2000" dirty="0"/>
                  <a:t> in slot </a:t>
                </a:r>
                <a14:m>
                  <m:oMath xmlns:m="http://schemas.openxmlformats.org/officeDocument/2006/math">
                    <m:r>
                      <a:rPr lang="en-US" altLang="zh-CN" sz="2000" i="1" dirty="0" smtClean="0">
                        <a:latin typeface="Cambria Math" panose="02040503050406030204" pitchFamily="18" charset="0"/>
                      </a:rPr>
                      <m:t>𝑗</m:t>
                    </m:r>
                  </m:oMath>
                </a14:m>
                <a:endParaRPr lang="zh-CN" altLang="en-US" sz="2000" dirty="0"/>
              </a:p>
            </p:txBody>
          </p:sp>
        </mc:Choice>
        <mc:Fallback xmlns="">
          <p:sp>
            <p:nvSpPr>
              <p:cNvPr id="23" name="矩形 22">
                <a:extLst>
                  <a:ext uri="{FF2B5EF4-FFF2-40B4-BE49-F238E27FC236}">
                    <a16:creationId xmlns:a16="http://schemas.microsoft.com/office/drawing/2014/main" id="{FE73723A-2C26-48D6-AF31-8AD1598E6E3B}"/>
                  </a:ext>
                </a:extLst>
              </p:cNvPr>
              <p:cNvSpPr>
                <a:spLocks noRot="1" noChangeAspect="1" noMove="1" noResize="1" noEditPoints="1" noAdjustHandles="1" noChangeArrowheads="1" noChangeShapeType="1" noTextEdit="1"/>
              </p:cNvSpPr>
              <p:nvPr/>
            </p:nvSpPr>
            <p:spPr>
              <a:xfrm>
                <a:off x="2103313" y="4884878"/>
                <a:ext cx="4623510" cy="424796"/>
              </a:xfrm>
              <a:prstGeom prst="rect">
                <a:avLst/>
              </a:prstGeom>
              <a:blipFill>
                <a:blip r:embed="rId7"/>
                <a:stretch>
                  <a:fillRect t="-8571" b="-17143"/>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EB78AA51-B88A-4086-B643-910F96D73B0C}"/>
              </a:ext>
            </a:extLst>
          </p:cNvPr>
          <p:cNvSpPr txBox="1"/>
          <p:nvPr/>
        </p:nvSpPr>
        <p:spPr>
          <a:xfrm>
            <a:off x="8362536" y="4920823"/>
            <a:ext cx="2149434" cy="400110"/>
          </a:xfrm>
          <a:prstGeom prst="rect">
            <a:avLst/>
          </a:prstGeom>
          <a:noFill/>
        </p:spPr>
        <p:txBody>
          <a:bodyPr wrap="square" rtlCol="0">
            <a:spAutoFit/>
          </a:bodyPr>
          <a:lstStyle/>
          <a:p>
            <a:r>
              <a:rPr lang="en-US" altLang="zh-CN" sz="2000" dirty="0">
                <a:hlinkClick r:id="rId8" action="ppaction://hlinksldjump"/>
              </a:rPr>
              <a:t>derivation</a:t>
            </a:r>
            <a:endParaRPr lang="zh-CN" altLang="en-US" sz="2000" dirty="0"/>
          </a:p>
        </p:txBody>
      </p:sp>
    </p:spTree>
    <p:extLst>
      <p:ext uri="{BB962C8B-B14F-4D97-AF65-F5344CB8AC3E}">
        <p14:creationId xmlns:p14="http://schemas.microsoft.com/office/powerpoint/2010/main" val="288619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a:latin typeface="微软雅黑" panose="020B0503020204020204" pitchFamily="34" charset="-122"/>
              </a:rPr>
              <a:t>End-to-End-KB-InfoBot</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6</a:t>
            </a:fld>
            <a:endParaRPr lang="zh-CN" altLang="en-US" dirty="0"/>
          </a:p>
        </p:txBody>
      </p:sp>
      <p:pic>
        <p:nvPicPr>
          <p:cNvPr id="7" name="图片 6">
            <a:extLst>
              <a:ext uri="{FF2B5EF4-FFF2-40B4-BE49-F238E27FC236}">
                <a16:creationId xmlns:a16="http://schemas.microsoft.com/office/drawing/2014/main" id="{342E432F-6999-4AED-90DD-E638BE04F1AF}"/>
              </a:ext>
            </a:extLst>
          </p:cNvPr>
          <p:cNvPicPr>
            <a:picLocks noChangeAspect="1"/>
          </p:cNvPicPr>
          <p:nvPr/>
        </p:nvPicPr>
        <p:blipFill>
          <a:blip r:embed="rId3"/>
          <a:stretch>
            <a:fillRect/>
          </a:stretch>
        </p:blipFill>
        <p:spPr>
          <a:xfrm>
            <a:off x="1070979" y="1106219"/>
            <a:ext cx="9764385" cy="3564000"/>
          </a:xfrm>
          <a:prstGeom prst="rect">
            <a:avLst/>
          </a:prstGeom>
        </p:spPr>
      </p:pic>
      <p:sp>
        <p:nvSpPr>
          <p:cNvPr id="6" name="矩形 5">
            <a:extLst>
              <a:ext uri="{FF2B5EF4-FFF2-40B4-BE49-F238E27FC236}">
                <a16:creationId xmlns:a16="http://schemas.microsoft.com/office/drawing/2014/main" id="{3485B0E0-178E-4287-88DB-B01E6FD564CA}"/>
              </a:ext>
            </a:extLst>
          </p:cNvPr>
          <p:cNvSpPr/>
          <p:nvPr/>
        </p:nvSpPr>
        <p:spPr>
          <a:xfrm>
            <a:off x="1306347" y="5193596"/>
            <a:ext cx="9293647" cy="1015663"/>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400" dirty="0"/>
              <a:t>And </a:t>
            </a:r>
            <a:r>
              <a:rPr lang="en-US" altLang="zh-CN" sz="2400" b="1" dirty="0"/>
              <a:t>a template based Natural Language Generator (NLG) </a:t>
            </a:r>
            <a:r>
              <a:rPr lang="en-US" altLang="zh-CN" sz="2400" dirty="0"/>
              <a:t>: converting </a:t>
            </a:r>
            <a:r>
              <a:rPr lang="en-US" altLang="zh-CN" sz="2400" b="1" dirty="0"/>
              <a:t>dialogue acts </a:t>
            </a:r>
            <a:r>
              <a:rPr lang="en-US" altLang="zh-CN" sz="2400" dirty="0"/>
              <a:t>into natural language.</a:t>
            </a:r>
            <a:endParaRPr lang="zh-CN" altLang="en-US" sz="24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4FAF1BE-23D3-45B4-A24B-5F0F83978A35}"/>
                  </a:ext>
                </a:extLst>
              </p:cNvPr>
              <p:cNvSpPr txBox="1"/>
              <p:nvPr/>
            </p:nvSpPr>
            <p:spPr>
              <a:xfrm>
                <a:off x="1903525" y="1487894"/>
                <a:ext cx="447788" cy="369332"/>
              </a:xfrm>
              <a:prstGeom prst="rect">
                <a:avLst/>
              </a:prstGeom>
              <a:ln w="19050">
                <a:solidFill>
                  <a:schemeClr val="accent1">
                    <a:lumMod val="40000"/>
                    <a:lumOff val="60000"/>
                  </a:schemeClr>
                </a:solidFill>
                <a:prstDash val="sysDash"/>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𝑡</m:t>
                          </m:r>
                        </m:sub>
                      </m:sSub>
                    </m:oMath>
                  </m:oMathPara>
                </a14:m>
                <a:endParaRPr lang="zh-CN" altLang="en-US" sz="2400" dirty="0"/>
              </a:p>
            </p:txBody>
          </p:sp>
        </mc:Choice>
        <mc:Fallback xmlns="">
          <p:sp>
            <p:nvSpPr>
              <p:cNvPr id="8" name="文本框 7">
                <a:extLst>
                  <a:ext uri="{FF2B5EF4-FFF2-40B4-BE49-F238E27FC236}">
                    <a16:creationId xmlns:a16="http://schemas.microsoft.com/office/drawing/2014/main" id="{F4FAF1BE-23D3-45B4-A24B-5F0F83978A35}"/>
                  </a:ext>
                </a:extLst>
              </p:cNvPr>
              <p:cNvSpPr txBox="1">
                <a:spLocks noRot="1" noChangeAspect="1" noMove="1" noResize="1" noEditPoints="1" noAdjustHandles="1" noChangeArrowheads="1" noChangeShapeType="1" noTextEdit="1"/>
              </p:cNvSpPr>
              <p:nvPr/>
            </p:nvSpPr>
            <p:spPr>
              <a:xfrm>
                <a:off x="1903525" y="1487894"/>
                <a:ext cx="447788" cy="369332"/>
              </a:xfrm>
              <a:prstGeom prst="rect">
                <a:avLst/>
              </a:prstGeom>
              <a:blipFill>
                <a:blip r:embed="rId4"/>
                <a:stretch>
                  <a:fillRect b="-12500"/>
                </a:stretch>
              </a:blipFill>
              <a:ln w="19050">
                <a:solidFill>
                  <a:schemeClr val="accent1">
                    <a:lumMod val="40000"/>
                    <a:lumOff val="6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5D24AA8-4E75-4B48-A027-279BBB940125}"/>
                  </a:ext>
                </a:extLst>
              </p:cNvPr>
              <p:cNvSpPr txBox="1"/>
              <p:nvPr/>
            </p:nvSpPr>
            <p:spPr>
              <a:xfrm>
                <a:off x="1974779" y="3340745"/>
                <a:ext cx="447788" cy="369332"/>
              </a:xfrm>
              <a:prstGeom prst="rect">
                <a:avLst/>
              </a:prstGeom>
              <a:ln w="19050">
                <a:solidFill>
                  <a:schemeClr val="accent1">
                    <a:lumMod val="40000"/>
                    <a:lumOff val="60000"/>
                  </a:schemeClr>
                </a:solidFill>
                <a:prstDash val="sysDash"/>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𝑡</m:t>
                          </m:r>
                        </m:sub>
                      </m:sSub>
                    </m:oMath>
                  </m:oMathPara>
                </a14:m>
                <a:endParaRPr lang="zh-CN" altLang="en-US" sz="2400" dirty="0"/>
              </a:p>
            </p:txBody>
          </p:sp>
        </mc:Choice>
        <mc:Fallback xmlns="">
          <p:sp>
            <p:nvSpPr>
              <p:cNvPr id="10" name="文本框 9">
                <a:extLst>
                  <a:ext uri="{FF2B5EF4-FFF2-40B4-BE49-F238E27FC236}">
                    <a16:creationId xmlns:a16="http://schemas.microsoft.com/office/drawing/2014/main" id="{45D24AA8-4E75-4B48-A027-279BBB940125}"/>
                  </a:ext>
                </a:extLst>
              </p:cNvPr>
              <p:cNvSpPr txBox="1">
                <a:spLocks noRot="1" noChangeAspect="1" noMove="1" noResize="1" noEditPoints="1" noAdjustHandles="1" noChangeArrowheads="1" noChangeShapeType="1" noTextEdit="1"/>
              </p:cNvSpPr>
              <p:nvPr/>
            </p:nvSpPr>
            <p:spPr>
              <a:xfrm>
                <a:off x="1974779" y="3340745"/>
                <a:ext cx="447788" cy="369332"/>
              </a:xfrm>
              <a:prstGeom prst="rect">
                <a:avLst/>
              </a:prstGeom>
              <a:blipFill>
                <a:blip r:embed="rId5"/>
                <a:stretch>
                  <a:fillRect b="-12500"/>
                </a:stretch>
              </a:blipFill>
              <a:ln w="19050">
                <a:solidFill>
                  <a:schemeClr val="accent1">
                    <a:lumMod val="40000"/>
                    <a:lumOff val="60000"/>
                  </a:schemeClr>
                </a:solidFill>
                <a:prstDash val="sysDash"/>
              </a:ln>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37FAE637-8947-4DA1-847C-1B896B0A9239}"/>
              </a:ext>
            </a:extLst>
          </p:cNvPr>
          <p:cNvGrpSpPr/>
          <p:nvPr/>
        </p:nvGrpSpPr>
        <p:grpSpPr>
          <a:xfrm>
            <a:off x="391516" y="4172477"/>
            <a:ext cx="3166525" cy="826334"/>
            <a:chOff x="406347" y="1289895"/>
            <a:chExt cx="3166525" cy="721299"/>
          </a:xfrm>
        </p:grpSpPr>
        <p:sp>
          <p:nvSpPr>
            <p:cNvPr id="13" name="对话气泡: 矩形 12">
              <a:extLst>
                <a:ext uri="{FF2B5EF4-FFF2-40B4-BE49-F238E27FC236}">
                  <a16:creationId xmlns:a16="http://schemas.microsoft.com/office/drawing/2014/main" id="{343ABFC9-D861-4B8A-AB76-970E5E5254CB}"/>
                </a:ext>
              </a:extLst>
            </p:cNvPr>
            <p:cNvSpPr/>
            <p:nvPr/>
          </p:nvSpPr>
          <p:spPr>
            <a:xfrm>
              <a:off x="406347" y="1289895"/>
              <a:ext cx="3166525" cy="721299"/>
            </a:xfrm>
            <a:prstGeom prst="wedgeRectCallout">
              <a:avLst>
                <a:gd name="adj1" fmla="val 28032"/>
                <a:gd name="adj2" fmla="val -88308"/>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4C437F2-1444-4AA1-815D-0798C7D0B717}"/>
                    </a:ext>
                  </a:extLst>
                </p:cNvPr>
                <p:cNvSpPr/>
                <p:nvPr/>
              </p:nvSpPr>
              <p:spPr>
                <a:xfrm>
                  <a:off x="518830" y="1345586"/>
                  <a:ext cx="3054042" cy="376070"/>
                </a:xfrm>
                <a:prstGeom prst="rect">
                  <a:avLst/>
                </a:prstGeom>
              </p:spPr>
              <p:txBody>
                <a:bodyPr wrap="square">
                  <a:spAutoFit/>
                </a:bodyPr>
                <a:lstStyle/>
                <a:p>
                  <a:r>
                    <a:rPr lang="en-US" altLang="zh-CN" sz="2000" dirty="0"/>
                    <a:t>Action space </a:t>
                  </a:r>
                  <a14:m>
                    <m:oMath xmlns:m="http://schemas.openxmlformats.org/officeDocument/2006/math">
                      <m:r>
                        <a:rPr lang="zh-CN" altLang="en-US" sz="2000" i="1" smtClean="0">
                          <a:latin typeface="Cambria Math" panose="02040503050406030204" pitchFamily="18" charset="0"/>
                        </a:rPr>
                        <m:t>𝒜</m:t>
                      </m:r>
                    </m:oMath>
                  </a14:m>
                  <a:r>
                    <a:rPr lang="en-US" altLang="zh-CN" sz="2000" dirty="0"/>
                    <a:t>:</a:t>
                  </a:r>
                </a:p>
                <a:p>
                  <a:r>
                    <a:rPr lang="en-US" altLang="zh-CN" sz="2000" i="1" dirty="0">
                      <a:latin typeface="Times New Roman" panose="02020603050405020304" pitchFamily="18" charset="0"/>
                      <a:cs typeface="Times New Roman" panose="02020603050405020304" pitchFamily="18" charset="0"/>
                    </a:rPr>
                    <a:t>request(slot=</a:t>
                  </a:r>
                  <a:r>
                    <a:rPr lang="en-US" altLang="zh-CN" sz="2000" i="1" dirty="0" err="1">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inform(I)</a:t>
                  </a:r>
                </a:p>
              </p:txBody>
            </p:sp>
          </mc:Choice>
          <mc:Fallback xmlns="">
            <p:sp>
              <p:nvSpPr>
                <p:cNvPr id="14" name="矩形 13">
                  <a:extLst>
                    <a:ext uri="{FF2B5EF4-FFF2-40B4-BE49-F238E27FC236}">
                      <a16:creationId xmlns:a16="http://schemas.microsoft.com/office/drawing/2014/main" id="{94C437F2-1444-4AA1-815D-0798C7D0B717}"/>
                    </a:ext>
                  </a:extLst>
                </p:cNvPr>
                <p:cNvSpPr>
                  <a:spLocks noRot="1" noChangeAspect="1" noMove="1" noResize="1" noEditPoints="1" noAdjustHandles="1" noChangeArrowheads="1" noChangeShapeType="1" noTextEdit="1"/>
                </p:cNvSpPr>
                <p:nvPr/>
              </p:nvSpPr>
              <p:spPr>
                <a:xfrm>
                  <a:off x="518830" y="1345586"/>
                  <a:ext cx="3054042" cy="376070"/>
                </a:xfrm>
                <a:prstGeom prst="rect">
                  <a:avLst/>
                </a:prstGeom>
                <a:blipFill>
                  <a:blip r:embed="rId6"/>
                  <a:stretch>
                    <a:fillRect l="-2196" t="-8451" b="-8732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1679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a:latin typeface="微软雅黑" panose="020B0503020204020204" pitchFamily="34" charset="-122"/>
              </a:rPr>
              <a:t>End-to-End-KB-InfoBot</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7</a:t>
            </a:fld>
            <a:endParaRPr lang="zh-CN" altLang="en-US" dirty="0"/>
          </a:p>
        </p:txBody>
      </p:sp>
      <p:sp>
        <p:nvSpPr>
          <p:cNvPr id="8" name="矩形 7">
            <a:extLst>
              <a:ext uri="{FF2B5EF4-FFF2-40B4-BE49-F238E27FC236}">
                <a16:creationId xmlns:a16="http://schemas.microsoft.com/office/drawing/2014/main" id="{4B513FA7-5B90-4204-8EA0-119A7934E4E2}"/>
              </a:ext>
            </a:extLst>
          </p:cNvPr>
          <p:cNvSpPr/>
          <p:nvPr/>
        </p:nvSpPr>
        <p:spPr>
          <a:xfrm>
            <a:off x="1270360" y="1087033"/>
            <a:ext cx="2771913" cy="461665"/>
          </a:xfrm>
          <a:prstGeom prst="rect">
            <a:avLst/>
          </a:prstGeom>
          <a:solidFill>
            <a:schemeClr val="accent1"/>
          </a:solidFill>
        </p:spPr>
        <p:txBody>
          <a:bodyPr wrap="none">
            <a:spAutoFit/>
          </a:bodyPr>
          <a:lstStyle/>
          <a:p>
            <a:r>
              <a:rPr lang="en-US" altLang="zh-CN" sz="2400" b="1" dirty="0">
                <a:solidFill>
                  <a:schemeClr val="bg1"/>
                </a:solidFill>
              </a:rPr>
              <a:t>Belief Trackers</a:t>
            </a:r>
          </a:p>
        </p:txBody>
      </p:sp>
      <p:sp>
        <p:nvSpPr>
          <p:cNvPr id="12" name="文本框 11">
            <a:extLst>
              <a:ext uri="{FF2B5EF4-FFF2-40B4-BE49-F238E27FC236}">
                <a16:creationId xmlns:a16="http://schemas.microsoft.com/office/drawing/2014/main" id="{2903DD82-2616-47A5-8B06-8B0E2B75307E}"/>
              </a:ext>
            </a:extLst>
          </p:cNvPr>
          <p:cNvSpPr txBox="1"/>
          <p:nvPr/>
        </p:nvSpPr>
        <p:spPr>
          <a:xfrm>
            <a:off x="1262120" y="2101281"/>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Hand-Crafted Tracker</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2E66E1E5-573B-40EB-93CF-AE222FFB46C1}"/>
                  </a:ext>
                </a:extLst>
              </p:cNvPr>
              <p:cNvSpPr/>
              <p:nvPr/>
            </p:nvSpPr>
            <p:spPr>
              <a:xfrm>
                <a:off x="620736" y="4453015"/>
                <a:ext cx="5223881" cy="1308307"/>
              </a:xfrm>
              <a:prstGeom prst="rect">
                <a:avLst/>
              </a:prstGeom>
            </p:spPr>
            <p:txBody>
              <a:bodyPr wrap="square">
                <a:spAutoFit/>
              </a:bodyPr>
              <a:lstStyle/>
              <a:p>
                <a:pPr marL="285750" indent="-285750">
                  <a:lnSpc>
                    <a:spcPct val="125000"/>
                  </a:lnSpc>
                  <a:buFont typeface="Wingdings" panose="05000000000000000000" pitchFamily="2" charset="2"/>
                  <a:buChar char="n"/>
                </a:pP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𝑏</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𝑡</m:t>
                        </m:r>
                      </m:sup>
                    </m:sSubSup>
                  </m:oMath>
                </a14:m>
                <a:r>
                  <a:rPr lang="en-US" altLang="zh-CN" sz="2000" dirty="0"/>
                  <a:t>: for </a:t>
                </a:r>
                <a:r>
                  <a:rPr lang="en-US" altLang="zh-CN" sz="2000" b="1" dirty="0"/>
                  <a:t>slot-name</a:t>
                </a:r>
              </a:p>
              <a:p>
                <a:pPr marL="285750" indent="-285750">
                  <a:lnSpc>
                    <a:spcPct val="125000"/>
                  </a:lnSpc>
                  <a:buFont typeface="Wingdings" panose="05000000000000000000" pitchFamily="2" charset="2"/>
                  <a:buChar char="n"/>
                </a:pP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𝑟𝑒𝑞</m:t>
                        </m:r>
                      </m:e>
                      <m:sup>
                        <m:r>
                          <a:rPr lang="en-US" altLang="zh-CN" sz="2000" b="0" i="1" smtClean="0">
                            <a:latin typeface="Cambria Math" panose="02040503050406030204" pitchFamily="18" charset="0"/>
                          </a:rPr>
                          <m:t>𝑡</m:t>
                        </m:r>
                      </m:sup>
                    </m:sSup>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0,1</m:t>
                            </m:r>
                          </m:e>
                        </m:d>
                      </m:e>
                      <m:sup>
                        <m:r>
                          <a:rPr lang="en-US" altLang="zh-CN" sz="2000" b="0" i="1" smtClean="0">
                            <a:latin typeface="Cambria Math" panose="02040503050406030204" pitchFamily="18" charset="0"/>
                            <a:ea typeface="Cambria Math" panose="02040503050406030204" pitchFamily="18" charset="0"/>
                          </a:rPr>
                          <m:t>𝑀</m:t>
                        </m:r>
                      </m:sup>
                    </m:sSup>
                  </m:oMath>
                </a14:m>
                <a:r>
                  <a:rPr lang="en-US" altLang="zh-CN" sz="2000" dirty="0"/>
                  <a:t>: the previously requested slot from the agent</a:t>
                </a:r>
              </a:p>
            </p:txBody>
          </p:sp>
        </mc:Choice>
        <mc:Fallback xmlns="">
          <p:sp>
            <p:nvSpPr>
              <p:cNvPr id="16" name="矩形 15">
                <a:extLst>
                  <a:ext uri="{FF2B5EF4-FFF2-40B4-BE49-F238E27FC236}">
                    <a16:creationId xmlns:a16="http://schemas.microsoft.com/office/drawing/2014/main" id="{2E66E1E5-573B-40EB-93CF-AE222FFB46C1}"/>
                  </a:ext>
                </a:extLst>
              </p:cNvPr>
              <p:cNvSpPr>
                <a:spLocks noRot="1" noChangeAspect="1" noMove="1" noResize="1" noEditPoints="1" noAdjustHandles="1" noChangeArrowheads="1" noChangeShapeType="1" noTextEdit="1"/>
              </p:cNvSpPr>
              <p:nvPr/>
            </p:nvSpPr>
            <p:spPr>
              <a:xfrm>
                <a:off x="620736" y="4453015"/>
                <a:ext cx="5223881" cy="1308307"/>
              </a:xfrm>
              <a:prstGeom prst="rect">
                <a:avLst/>
              </a:prstGeom>
              <a:blipFill>
                <a:blip r:embed="rId3"/>
                <a:stretch>
                  <a:fillRect l="-1050" b="-4186"/>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905AB895-D049-4759-B4D7-5CAB23844FB5}"/>
              </a:ext>
            </a:extLst>
          </p:cNvPr>
          <p:cNvGrpSpPr/>
          <p:nvPr/>
        </p:nvGrpSpPr>
        <p:grpSpPr>
          <a:xfrm>
            <a:off x="4749886" y="1091036"/>
            <a:ext cx="6156926" cy="840295"/>
            <a:chOff x="4937382" y="791854"/>
            <a:chExt cx="5489871" cy="840295"/>
          </a:xfrm>
        </p:grpSpPr>
        <p:sp>
          <p:nvSpPr>
            <p:cNvPr id="3" name="矩形: 圆角 2">
              <a:extLst>
                <a:ext uri="{FF2B5EF4-FFF2-40B4-BE49-F238E27FC236}">
                  <a16:creationId xmlns:a16="http://schemas.microsoft.com/office/drawing/2014/main" id="{B03FE0F7-4DF9-4247-8B39-C5724BC8519E}"/>
                </a:ext>
              </a:extLst>
            </p:cNvPr>
            <p:cNvSpPr/>
            <p:nvPr/>
          </p:nvSpPr>
          <p:spPr>
            <a:xfrm>
              <a:off x="4937383" y="807591"/>
              <a:ext cx="5224714" cy="805299"/>
            </a:xfrm>
            <a:prstGeom prst="roundRect">
              <a:avLst/>
            </a:prstGeom>
            <a:noFill/>
            <a:ln w="28575">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CDBC179-92BC-43DC-BA50-E6C4958617B9}"/>
                    </a:ext>
                  </a:extLst>
                </p:cNvPr>
                <p:cNvSpPr txBox="1"/>
                <p:nvPr/>
              </p:nvSpPr>
              <p:spPr>
                <a:xfrm>
                  <a:off x="4937382" y="791854"/>
                  <a:ext cx="5489871" cy="840295"/>
                </a:xfrm>
                <a:prstGeom prst="rect">
                  <a:avLst/>
                </a:prstGeom>
                <a:noFill/>
                <a:ln>
                  <a:noFill/>
                  <a:prstDash val="dash"/>
                </a:ln>
              </p:spPr>
              <p:txBody>
                <a:bodyPr wrap="square" rtlCol="0">
                  <a:spAutoFit/>
                </a:bodyPr>
                <a:lstStyle/>
                <a:p>
                  <a:pPr>
                    <a:lnSpc>
                      <a:spcPct val="125000"/>
                    </a:lnSpc>
                  </a:pPr>
                  <a14:m>
                    <m:oMath xmlns:m="http://schemas.openxmlformats.org/officeDocument/2006/math">
                      <m:r>
                        <a:rPr lang="en-US" altLang="zh-CN" i="1" dirty="0" smtClean="0">
                          <a:latin typeface="Cambria Math" panose="02040503050406030204" pitchFamily="18" charset="0"/>
                        </a:rPr>
                        <m:t>𝑀</m:t>
                      </m:r>
                    </m:oMath>
                  </a14:m>
                  <a:r>
                    <a:rPr lang="en-US" altLang="zh-CN" dirty="0"/>
                    <a:t> belief trackers, one for each slot</a:t>
                  </a:r>
                </a:p>
                <a:p>
                  <a:pPr>
                    <a:lnSpc>
                      <a:spcPct val="125000"/>
                    </a:lnSpc>
                  </a:pPr>
                  <a:r>
                    <a:rPr lang="en-US" altLang="zh-CN" dirty="0"/>
                    <a:t>Input: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oMath>
                  </a14:m>
                  <a:r>
                    <a:rPr lang="en-US" altLang="zh-CN" dirty="0"/>
                    <a:t>(or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𝑢</m:t>
                          </m:r>
                        </m:e>
                        <m:sub>
                          <m:r>
                            <a:rPr lang="en-US" altLang="zh-CN" i="1" dirty="0">
                              <a:latin typeface="Cambria Math" panose="02040503050406030204" pitchFamily="18" charset="0"/>
                            </a:rPr>
                            <m:t>𝑡</m:t>
                          </m:r>
                        </m:sub>
                      </m:sSub>
                    </m:oMath>
                  </a14:m>
                  <a:r>
                    <a:rPr lang="en-US" altLang="zh-CN" dirty="0"/>
                    <a:t>); output: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𝑗</m:t>
                          </m:r>
                        </m:sub>
                        <m:sup>
                          <m:r>
                            <a:rPr lang="en-US" altLang="zh-CN" i="1">
                              <a:latin typeface="Cambria Math" panose="02040503050406030204" pitchFamily="18" charset="0"/>
                            </a:rPr>
                            <m:t>𝑡</m:t>
                          </m:r>
                        </m:sup>
                      </m:sSubSup>
                    </m:oMath>
                  </a14:m>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𝑗</m:t>
                          </m:r>
                        </m:sub>
                        <m:sup>
                          <m:r>
                            <a:rPr lang="en-US" altLang="zh-CN" i="1">
                              <a:latin typeface="Cambria Math" panose="02040503050406030204" pitchFamily="18" charset="0"/>
                            </a:rPr>
                            <m:t>𝑡</m:t>
                          </m:r>
                        </m:sup>
                      </m:sSubSup>
                    </m:oMath>
                  </a14:m>
                  <a:r>
                    <a:rPr lang="en-US" altLang="zh-CN" dirty="0"/>
                    <a:t>, called </a:t>
                  </a:r>
                  <a:r>
                    <a:rPr lang="en-US" altLang="zh-CN" i="1" dirty="0"/>
                    <a:t>belief state</a:t>
                  </a:r>
                  <a:endParaRPr lang="zh-CN" altLang="en-US" i="1" dirty="0"/>
                </a:p>
              </p:txBody>
            </p:sp>
          </mc:Choice>
          <mc:Fallback xmlns="">
            <p:sp>
              <p:nvSpPr>
                <p:cNvPr id="5" name="文本框 4">
                  <a:extLst>
                    <a:ext uri="{FF2B5EF4-FFF2-40B4-BE49-F238E27FC236}">
                      <a16:creationId xmlns:a16="http://schemas.microsoft.com/office/drawing/2014/main" id="{1CDBC179-92BC-43DC-BA50-E6C4958617B9}"/>
                    </a:ext>
                  </a:extLst>
                </p:cNvPr>
                <p:cNvSpPr txBox="1">
                  <a:spLocks noRot="1" noChangeAspect="1" noMove="1" noResize="1" noEditPoints="1" noAdjustHandles="1" noChangeArrowheads="1" noChangeShapeType="1" noTextEdit="1"/>
                </p:cNvSpPr>
                <p:nvPr/>
              </p:nvSpPr>
              <p:spPr>
                <a:xfrm>
                  <a:off x="4937382" y="791854"/>
                  <a:ext cx="5489871" cy="840295"/>
                </a:xfrm>
                <a:prstGeom prst="rect">
                  <a:avLst/>
                </a:prstGeom>
                <a:blipFill>
                  <a:blip r:embed="rId4"/>
                  <a:stretch>
                    <a:fillRect l="-792" t="-725" b="-3623"/>
                  </a:stretch>
                </a:blipFill>
                <a:ln>
                  <a:noFill/>
                  <a:prstDash val="dash"/>
                </a:ln>
              </p:spPr>
              <p:txBody>
                <a:bodyPr/>
                <a:lstStyle/>
                <a:p>
                  <a:r>
                    <a:rPr lang="zh-CN" altLang="en-US">
                      <a:noFill/>
                    </a:rPr>
                    <a:t> </a:t>
                  </a:r>
                </a:p>
              </p:txBody>
            </p:sp>
          </mc:Fallback>
        </mc:AlternateContent>
      </p:grpSp>
      <p:pic>
        <p:nvPicPr>
          <p:cNvPr id="7" name="图片 6">
            <a:extLst>
              <a:ext uri="{FF2B5EF4-FFF2-40B4-BE49-F238E27FC236}">
                <a16:creationId xmlns:a16="http://schemas.microsoft.com/office/drawing/2014/main" id="{2A450EB5-8CC0-456B-A4C2-87BC08C51FA2}"/>
              </a:ext>
            </a:extLst>
          </p:cNvPr>
          <p:cNvPicPr>
            <a:picLocks noChangeAspect="1"/>
          </p:cNvPicPr>
          <p:nvPr/>
        </p:nvPicPr>
        <p:blipFill>
          <a:blip r:embed="rId5"/>
          <a:stretch>
            <a:fillRect/>
          </a:stretch>
        </p:blipFill>
        <p:spPr>
          <a:xfrm>
            <a:off x="998164" y="3553015"/>
            <a:ext cx="4256000" cy="936000"/>
          </a:xfrm>
          <a:prstGeom prst="rect">
            <a:avLst/>
          </a:prstGeom>
        </p:spPr>
      </p:pic>
      <p:sp>
        <p:nvSpPr>
          <p:cNvPr id="9" name="矩形 8">
            <a:extLst>
              <a:ext uri="{FF2B5EF4-FFF2-40B4-BE49-F238E27FC236}">
                <a16:creationId xmlns:a16="http://schemas.microsoft.com/office/drawing/2014/main" id="{5A8ED558-40F5-4469-ADF4-2FA5F30CF9A4}"/>
              </a:ext>
            </a:extLst>
          </p:cNvPr>
          <p:cNvSpPr/>
          <p:nvPr/>
        </p:nvSpPr>
        <p:spPr>
          <a:xfrm>
            <a:off x="620736" y="2715780"/>
            <a:ext cx="4592286" cy="861774"/>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Token-level keyword search</a:t>
            </a:r>
          </a:p>
          <a:p>
            <a:pPr marL="285750" indent="-285750">
              <a:lnSpc>
                <a:spcPct val="125000"/>
              </a:lnSpc>
              <a:buFont typeface="Wingdings" panose="05000000000000000000" pitchFamily="2" charset="2"/>
              <a:buChar char="n"/>
            </a:pPr>
            <a:r>
              <a:rPr lang="en-US" altLang="zh-CN" sz="2000" dirty="0"/>
              <a:t>For </a:t>
            </a:r>
            <a:r>
              <a:rPr lang="en-US" altLang="zh-CN" sz="2000" b="1" dirty="0"/>
              <a:t>slot-value</a:t>
            </a:r>
            <a:r>
              <a:rPr lang="en-US" altLang="zh-CN" sz="2000" dirty="0"/>
              <a:t>, </a:t>
            </a:r>
            <a:r>
              <a:rPr lang="en-US" altLang="zh-CN" sz="2000" i="1" dirty="0"/>
              <a:t>matching score</a:t>
            </a: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13EFB323-C025-45BF-9275-0F2FB365A605}"/>
                  </a:ext>
                </a:extLst>
              </p:cNvPr>
              <p:cNvSpPr/>
              <p:nvPr/>
            </p:nvSpPr>
            <p:spPr>
              <a:xfrm>
                <a:off x="5571241" y="2643081"/>
                <a:ext cx="6469930" cy="2127570"/>
              </a:xfrm>
              <a:prstGeom prst="rect">
                <a:avLst/>
              </a:prstGeom>
            </p:spPr>
            <p:txBody>
              <a:bodyPr wrap="square">
                <a:spAutoFit/>
              </a:bodyPr>
              <a:lstStyle/>
              <a:p>
                <a:pPr marL="285750" indent="-285750">
                  <a:lnSpc>
                    <a:spcPct val="125000"/>
                  </a:lnSpc>
                  <a:buFont typeface="Wingdings" panose="05000000000000000000" pitchFamily="2" charset="2"/>
                  <a:buChar char="n"/>
                </a:pP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𝑞</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𝑡</m:t>
                        </m:r>
                      </m:sup>
                    </m:sSubSup>
                    <m:r>
                      <a:rPr lang="en-US" altLang="zh-CN" sz="2400" b="0" i="0"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0,  </m:t>
                            </m:r>
                            <m:r>
                              <a:rPr lang="en-US" altLang="zh-CN" sz="2400" i="1">
                                <a:latin typeface="Cambria Math" panose="02040503050406030204" pitchFamily="18" charset="0"/>
                              </a:rPr>
                              <m:t>𝑖𝑓</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𝑟𝑒𝑞</m:t>
                                </m:r>
                              </m:e>
                              <m:sup>
                                <m:r>
                                  <a:rPr lang="en-US" altLang="zh-CN" sz="2400" i="1">
                                    <a:latin typeface="Cambria Math" panose="02040503050406030204" pitchFamily="18" charset="0"/>
                                  </a:rPr>
                                  <m:t>𝑡</m:t>
                                </m:r>
                              </m:sup>
                            </m:sSup>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𝑗</m:t>
                                </m:r>
                              </m:e>
                            </m:d>
                            <m:r>
                              <a:rPr lang="en-US" altLang="zh-CN" sz="2400" i="1">
                                <a:latin typeface="Cambria Math" panose="02040503050406030204" pitchFamily="18" charset="0"/>
                              </a:rPr>
                              <m:t>=1 </m:t>
                            </m:r>
                            <m:r>
                              <a:rPr lang="en-US" altLang="zh-CN" sz="2400" i="1">
                                <a:latin typeface="Cambria Math" panose="02040503050406030204" pitchFamily="18" charset="0"/>
                              </a:rPr>
                              <m:t>𝑏𝑢𝑡</m:t>
                            </m:r>
                            <m:r>
                              <a:rPr lang="en-US" altLang="zh-CN" sz="2400" i="1">
                                <a:latin typeface="Cambria Math" panose="02040503050406030204" pitchFamily="18" charset="0"/>
                              </a:rPr>
                              <m:t> </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𝑠</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𝑡</m:t>
                                </m:r>
                              </m:sup>
                            </m:sSubSup>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𝑣</m:t>
                                </m:r>
                              </m:e>
                            </m:d>
                            <m:r>
                              <a:rPr lang="en-US" altLang="zh-CN" sz="2400" i="1">
                                <a:latin typeface="Cambria Math" panose="02040503050406030204" pitchFamily="18" charset="0"/>
                              </a:rPr>
                              <m:t>=0 </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𝑣</m:t>
                            </m:r>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𝑉</m:t>
                                </m:r>
                              </m:e>
                              <m:sup>
                                <m:r>
                                  <a:rPr lang="en-US" altLang="zh-CN" sz="2400" i="1">
                                    <a:latin typeface="Cambria Math" panose="02040503050406030204" pitchFamily="18" charset="0"/>
                                    <a:ea typeface="Cambria Math" panose="02040503050406030204" pitchFamily="18" charset="0"/>
                                  </a:rPr>
                                  <m:t>𝑗</m:t>
                                </m:r>
                              </m:sup>
                            </m:sSup>
                          </m:e>
                          <m:e>
                            <m:r>
                              <a:rPr lang="en-US" altLang="zh-CN" sz="2400" b="0" i="1" smtClean="0">
                                <a:latin typeface="Cambria Math" panose="02040503050406030204" pitchFamily="18" charset="0"/>
                              </a:rPr>
                              <m:t>&amp;1,  </m:t>
                            </m:r>
                            <m:r>
                              <a:rPr lang="en-US" altLang="zh-CN" sz="2400" b="0" i="1" smtClean="0">
                                <a:latin typeface="Cambria Math" panose="02040503050406030204" pitchFamily="18" charset="0"/>
                              </a:rPr>
                              <m:t>𝑜𝑡h𝑒𝑟𝑤𝑖𝑠𝑒</m:t>
                            </m:r>
                            <m:r>
                              <a:rPr lang="en-US" altLang="zh-CN" sz="2400" b="0" i="1" smtClean="0">
                                <a:latin typeface="Cambria Math" panose="02040503050406030204" pitchFamily="18" charset="0"/>
                              </a:rPr>
                              <m:t>                                                 </m:t>
                            </m:r>
                          </m:e>
                        </m:eqArr>
                      </m:e>
                    </m:d>
                  </m:oMath>
                </a14:m>
                <a:endParaRPr lang="en-US" altLang="zh-CN" sz="2400" dirty="0"/>
              </a:p>
              <a:p>
                <a:pPr marL="285750" indent="-285750">
                  <a:lnSpc>
                    <a:spcPct val="125000"/>
                  </a:lnSpc>
                  <a:buFont typeface="Wingdings" panose="05000000000000000000" pitchFamily="2" charset="2"/>
                  <a:buChar char="n"/>
                </a:pPr>
                <a:r>
                  <a:rPr lang="en-US" altLang="zh-CN" sz="2000" dirty="0"/>
                  <a:t>Starting from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i="1">
                            <a:latin typeface="Cambria Math" panose="02040503050406030204" pitchFamily="18" charset="0"/>
                          </a:rPr>
                          <m:t>𝑗</m:t>
                        </m:r>
                      </m:sub>
                      <m:sup>
                        <m:r>
                          <a:rPr lang="en-US" altLang="zh-CN" sz="2000" b="0" i="1" smtClean="0">
                            <a:latin typeface="Cambria Math" panose="02040503050406030204" pitchFamily="18" charset="0"/>
                          </a:rPr>
                          <m:t>0</m:t>
                        </m:r>
                      </m:sup>
                    </m:sSubSup>
                  </m:oMath>
                </a14:m>
                <a:r>
                  <a:rPr lang="en-US" altLang="zh-CN" sz="2000" dirty="0"/>
                  <a:t>(based on </a:t>
                </a:r>
                <a:r>
                  <a:rPr lang="en-US" altLang="zh-CN" sz="2000" b="1" dirty="0"/>
                  <a:t>the counts of the values in the KB</a:t>
                </a:r>
                <a:r>
                  <a:rPr lang="en-US" altLang="zh-CN" sz="2000" dirty="0"/>
                  <a:t>), </a:t>
                </a:r>
              </a:p>
            </p:txBody>
          </p:sp>
        </mc:Choice>
        <mc:Fallback xmlns="">
          <p:sp>
            <p:nvSpPr>
              <p:cNvPr id="25" name="矩形 24">
                <a:extLst>
                  <a:ext uri="{FF2B5EF4-FFF2-40B4-BE49-F238E27FC236}">
                    <a16:creationId xmlns:a16="http://schemas.microsoft.com/office/drawing/2014/main" id="{13EFB323-C025-45BF-9275-0F2FB365A605}"/>
                  </a:ext>
                </a:extLst>
              </p:cNvPr>
              <p:cNvSpPr>
                <a:spLocks noRot="1" noChangeAspect="1" noMove="1" noResize="1" noEditPoints="1" noAdjustHandles="1" noChangeArrowheads="1" noChangeShapeType="1" noTextEdit="1"/>
              </p:cNvSpPr>
              <p:nvPr/>
            </p:nvSpPr>
            <p:spPr>
              <a:xfrm>
                <a:off x="5571241" y="2643081"/>
                <a:ext cx="6469930" cy="2127570"/>
              </a:xfrm>
              <a:prstGeom prst="rect">
                <a:avLst/>
              </a:prstGeom>
              <a:blipFill>
                <a:blip r:embed="rId6"/>
                <a:stretch>
                  <a:fillRect l="-848" r="-94" b="-2292"/>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B126618C-9AB8-422F-82DA-73574F14CC40}"/>
              </a:ext>
            </a:extLst>
          </p:cNvPr>
          <p:cNvPicPr>
            <a:picLocks noChangeAspect="1"/>
          </p:cNvPicPr>
          <p:nvPr/>
        </p:nvPicPr>
        <p:blipFill>
          <a:blip r:embed="rId7"/>
          <a:stretch>
            <a:fillRect/>
          </a:stretch>
        </p:blipFill>
        <p:spPr>
          <a:xfrm>
            <a:off x="5618368" y="4933065"/>
            <a:ext cx="6422398" cy="504000"/>
          </a:xfrm>
          <a:prstGeom prst="rect">
            <a:avLst/>
          </a:prstGeom>
        </p:spPr>
      </p:pic>
    </p:spTree>
    <p:extLst>
      <p:ext uri="{BB962C8B-B14F-4D97-AF65-F5344CB8AC3E}">
        <p14:creationId xmlns:p14="http://schemas.microsoft.com/office/powerpoint/2010/main" val="30326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a:latin typeface="微软雅黑" panose="020B0503020204020204" pitchFamily="34" charset="-122"/>
              </a:rPr>
              <a:t>End-to-End-KB-InfoBot</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8</a:t>
            </a:fld>
            <a:endParaRPr lang="zh-CN" altLang="en-US" dirty="0"/>
          </a:p>
        </p:txBody>
      </p:sp>
      <p:sp>
        <p:nvSpPr>
          <p:cNvPr id="8" name="矩形 7">
            <a:extLst>
              <a:ext uri="{FF2B5EF4-FFF2-40B4-BE49-F238E27FC236}">
                <a16:creationId xmlns:a16="http://schemas.microsoft.com/office/drawing/2014/main" id="{4B513FA7-5B90-4204-8EA0-119A7934E4E2}"/>
              </a:ext>
            </a:extLst>
          </p:cNvPr>
          <p:cNvSpPr/>
          <p:nvPr/>
        </p:nvSpPr>
        <p:spPr>
          <a:xfrm>
            <a:off x="1270360" y="1077606"/>
            <a:ext cx="2771913" cy="461665"/>
          </a:xfrm>
          <a:prstGeom prst="rect">
            <a:avLst/>
          </a:prstGeom>
          <a:solidFill>
            <a:schemeClr val="accent1"/>
          </a:solidFill>
        </p:spPr>
        <p:txBody>
          <a:bodyPr wrap="none">
            <a:spAutoFit/>
          </a:bodyPr>
          <a:lstStyle/>
          <a:p>
            <a:r>
              <a:rPr lang="en-US" altLang="zh-CN" sz="2400" b="1" dirty="0">
                <a:solidFill>
                  <a:schemeClr val="bg1"/>
                </a:solidFill>
              </a:rPr>
              <a:t>Belief Trackers</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A8ED558-40F5-4469-ADF4-2FA5F30CF9A4}"/>
                  </a:ext>
                </a:extLst>
              </p:cNvPr>
              <p:cNvSpPr/>
              <p:nvPr/>
            </p:nvSpPr>
            <p:spPr>
              <a:xfrm>
                <a:off x="771566" y="2706353"/>
                <a:ext cx="10029784" cy="821892"/>
              </a:xfrm>
              <a:prstGeom prst="rect">
                <a:avLst/>
              </a:prstGeom>
            </p:spPr>
            <p:txBody>
              <a:bodyPr wrap="square">
                <a:spAutoFit/>
              </a:bodyPr>
              <a:lstStyle/>
              <a:p>
                <a:pPr marL="285750" indent="-285750">
                  <a:lnSpc>
                    <a:spcPct val="125000"/>
                  </a:lnSpc>
                  <a:buFont typeface="Wingdings" panose="05000000000000000000" pitchFamily="2" charset="2"/>
                  <a:buChar char="n"/>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𝑡</m:t>
                        </m:r>
                      </m:sub>
                    </m:sSub>
                  </m:oMath>
                </a14:m>
                <a:r>
                  <a:rPr lang="en-US" altLang="zh-CN" sz="2000" dirty="0"/>
                  <a:t> is converted to a vector representation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𝑡</m:t>
                        </m:r>
                      </m:sub>
                    </m:sSub>
                  </m:oMath>
                </a14:m>
                <a:r>
                  <a:rPr lang="en-US" altLang="zh-CN" sz="2000" dirty="0"/>
                  <a:t>, using a bag of </a:t>
                </a:r>
                <a14:m>
                  <m:oMath xmlns:m="http://schemas.openxmlformats.org/officeDocument/2006/math">
                    <m:r>
                      <a:rPr lang="en-US" altLang="zh-CN" sz="2000" i="1" dirty="0" smtClean="0">
                        <a:latin typeface="Cambria Math" panose="02040503050406030204" pitchFamily="18" charset="0"/>
                      </a:rPr>
                      <m:t>𝑛</m:t>
                    </m:r>
                  </m:oMath>
                </a14:m>
                <a:r>
                  <a:rPr lang="en-US" altLang="zh-CN" sz="2000" dirty="0"/>
                  <a:t>-grams (with </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oMath>
                </a14:m>
                <a:r>
                  <a:rPr lang="en-US" altLang="zh-CN" sz="2000" dirty="0"/>
                  <a:t>)</a:t>
                </a:r>
              </a:p>
            </p:txBody>
          </p:sp>
        </mc:Choice>
        <mc:Fallback xmlns="">
          <p:sp>
            <p:nvSpPr>
              <p:cNvPr id="9" name="矩形 8">
                <a:extLst>
                  <a:ext uri="{FF2B5EF4-FFF2-40B4-BE49-F238E27FC236}">
                    <a16:creationId xmlns:a16="http://schemas.microsoft.com/office/drawing/2014/main" id="{5A8ED558-40F5-4469-ADF4-2FA5F30CF9A4}"/>
                  </a:ext>
                </a:extLst>
              </p:cNvPr>
              <p:cNvSpPr>
                <a:spLocks noRot="1" noChangeAspect="1" noMove="1" noResize="1" noEditPoints="1" noAdjustHandles="1" noChangeArrowheads="1" noChangeShapeType="1" noTextEdit="1"/>
              </p:cNvSpPr>
              <p:nvPr/>
            </p:nvSpPr>
            <p:spPr>
              <a:xfrm>
                <a:off x="771566" y="2706353"/>
                <a:ext cx="10029784" cy="821892"/>
              </a:xfrm>
              <a:prstGeom prst="rect">
                <a:avLst/>
              </a:prstGeom>
              <a:blipFill>
                <a:blip r:embed="rId4"/>
                <a:stretch>
                  <a:fillRect l="-547" r="-973" b="-11852"/>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D0765311-7E14-466F-80D5-D9D14515C11F}"/>
              </a:ext>
            </a:extLst>
          </p:cNvPr>
          <p:cNvSpPr txBox="1"/>
          <p:nvPr/>
        </p:nvSpPr>
        <p:spPr>
          <a:xfrm>
            <a:off x="1262119" y="2110339"/>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Neural Belief Tracker</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8A80A416-3C1F-4A61-B7D7-0A8C8A08933C}"/>
              </a:ext>
            </a:extLst>
          </p:cNvPr>
          <p:cNvPicPr>
            <a:picLocks noChangeAspect="1"/>
          </p:cNvPicPr>
          <p:nvPr/>
        </p:nvPicPr>
        <p:blipFill>
          <a:blip r:embed="rId5"/>
          <a:stretch>
            <a:fillRect/>
          </a:stretch>
        </p:blipFill>
        <p:spPr>
          <a:xfrm>
            <a:off x="2775683" y="3835820"/>
            <a:ext cx="3981214" cy="1188000"/>
          </a:xfrm>
          <a:prstGeom prst="rect">
            <a:avLst/>
          </a:prstGeom>
        </p:spPr>
      </p:pic>
      <p:grpSp>
        <p:nvGrpSpPr>
          <p:cNvPr id="19" name="组合 18">
            <a:extLst>
              <a:ext uri="{FF2B5EF4-FFF2-40B4-BE49-F238E27FC236}">
                <a16:creationId xmlns:a16="http://schemas.microsoft.com/office/drawing/2014/main" id="{F4E76214-C9F4-43A0-9924-D3A441D69C2B}"/>
              </a:ext>
            </a:extLst>
          </p:cNvPr>
          <p:cNvGrpSpPr/>
          <p:nvPr/>
        </p:nvGrpSpPr>
        <p:grpSpPr>
          <a:xfrm>
            <a:off x="2025762" y="5471979"/>
            <a:ext cx="5481056" cy="403950"/>
            <a:chOff x="3438743" y="5151540"/>
            <a:chExt cx="5481056" cy="403950"/>
          </a:xfrm>
        </p:grpSpPr>
        <p:pic>
          <p:nvPicPr>
            <p:cNvPr id="13" name="图片 12">
              <a:extLst>
                <a:ext uri="{FF2B5EF4-FFF2-40B4-BE49-F238E27FC236}">
                  <a16:creationId xmlns:a16="http://schemas.microsoft.com/office/drawing/2014/main" id="{A3DEC3D3-6986-4AEC-B25C-515317C8E0D8}"/>
                </a:ext>
              </a:extLst>
            </p:cNvPr>
            <p:cNvPicPr>
              <a:picLocks noChangeAspect="1"/>
            </p:cNvPicPr>
            <p:nvPr/>
          </p:nvPicPr>
          <p:blipFill>
            <a:blip r:embed="rId6"/>
            <a:stretch>
              <a:fillRect/>
            </a:stretch>
          </p:blipFill>
          <p:spPr>
            <a:xfrm>
              <a:off x="3438743" y="5151540"/>
              <a:ext cx="4579389" cy="396000"/>
            </a:xfrm>
            <a:prstGeom prst="rect">
              <a:avLst/>
            </a:prstGeom>
          </p:spPr>
        </p:pic>
        <p:pic>
          <p:nvPicPr>
            <p:cNvPr id="18" name="图片 17">
              <a:extLst>
                <a:ext uri="{FF2B5EF4-FFF2-40B4-BE49-F238E27FC236}">
                  <a16:creationId xmlns:a16="http://schemas.microsoft.com/office/drawing/2014/main" id="{F9BF9241-982F-4A94-BA1B-D30A2676A53A}"/>
                </a:ext>
              </a:extLst>
            </p:cNvPr>
            <p:cNvPicPr>
              <a:picLocks noChangeAspect="1"/>
            </p:cNvPicPr>
            <p:nvPr/>
          </p:nvPicPr>
          <p:blipFill>
            <a:blip r:embed="rId7"/>
            <a:stretch>
              <a:fillRect/>
            </a:stretch>
          </p:blipFill>
          <p:spPr>
            <a:xfrm>
              <a:off x="8067298" y="5159490"/>
              <a:ext cx="852501" cy="396000"/>
            </a:xfrm>
            <a:prstGeom prst="rect">
              <a:avLst/>
            </a:prstGeom>
          </p:spPr>
        </p:pic>
      </p:grpSp>
      <p:pic>
        <p:nvPicPr>
          <p:cNvPr id="20" name="图片 19">
            <a:extLst>
              <a:ext uri="{FF2B5EF4-FFF2-40B4-BE49-F238E27FC236}">
                <a16:creationId xmlns:a16="http://schemas.microsoft.com/office/drawing/2014/main" id="{12705FA4-7CEB-489F-AED8-38206811986E}"/>
              </a:ext>
            </a:extLst>
          </p:cNvPr>
          <p:cNvPicPr>
            <a:picLocks noChangeAspect="1"/>
          </p:cNvPicPr>
          <p:nvPr/>
        </p:nvPicPr>
        <p:blipFill>
          <a:blip r:embed="rId8"/>
          <a:stretch>
            <a:fillRect/>
          </a:stretch>
        </p:blipFill>
        <p:spPr>
          <a:xfrm>
            <a:off x="2834589" y="3258549"/>
            <a:ext cx="3297004" cy="504000"/>
          </a:xfrm>
          <a:prstGeom prst="rect">
            <a:avLst/>
          </a:prstGeom>
        </p:spPr>
      </p:pic>
      <p:pic>
        <p:nvPicPr>
          <p:cNvPr id="21" name="图片 20">
            <a:extLst>
              <a:ext uri="{FF2B5EF4-FFF2-40B4-BE49-F238E27FC236}">
                <a16:creationId xmlns:a16="http://schemas.microsoft.com/office/drawing/2014/main" id="{57A07E64-C852-4FE9-A890-E345626B0AAC}"/>
              </a:ext>
            </a:extLst>
          </p:cNvPr>
          <p:cNvPicPr>
            <a:picLocks noChangeAspect="1"/>
          </p:cNvPicPr>
          <p:nvPr/>
        </p:nvPicPr>
        <p:blipFill>
          <a:blip r:embed="rId9"/>
          <a:stretch>
            <a:fillRect/>
          </a:stretch>
        </p:blipFill>
        <p:spPr>
          <a:xfrm>
            <a:off x="2025762" y="5057979"/>
            <a:ext cx="949315" cy="396000"/>
          </a:xfrm>
          <a:prstGeom prst="rect">
            <a:avLst/>
          </a:prstGeom>
        </p:spPr>
      </p:pic>
      <p:grpSp>
        <p:nvGrpSpPr>
          <p:cNvPr id="22" name="组合 21">
            <a:extLst>
              <a:ext uri="{FF2B5EF4-FFF2-40B4-BE49-F238E27FC236}">
                <a16:creationId xmlns:a16="http://schemas.microsoft.com/office/drawing/2014/main" id="{1B2E20C3-E931-4A0D-A639-B268826DDDEF}"/>
              </a:ext>
            </a:extLst>
          </p:cNvPr>
          <p:cNvGrpSpPr/>
          <p:nvPr/>
        </p:nvGrpSpPr>
        <p:grpSpPr>
          <a:xfrm>
            <a:off x="6899563" y="3148237"/>
            <a:ext cx="4845133" cy="2193626"/>
            <a:chOff x="7184571" y="3230087"/>
            <a:chExt cx="4845133" cy="2193626"/>
          </a:xfrm>
        </p:grpSpPr>
        <p:pic>
          <p:nvPicPr>
            <p:cNvPr id="23" name="图片 22">
              <a:extLst>
                <a:ext uri="{FF2B5EF4-FFF2-40B4-BE49-F238E27FC236}">
                  <a16:creationId xmlns:a16="http://schemas.microsoft.com/office/drawing/2014/main" id="{28F5CF90-3530-4A92-A08A-00153B5BC30E}"/>
                </a:ext>
              </a:extLst>
            </p:cNvPr>
            <p:cNvPicPr>
              <a:picLocks noChangeAspect="1"/>
            </p:cNvPicPr>
            <p:nvPr/>
          </p:nvPicPr>
          <p:blipFill>
            <a:blip r:embed="rId10"/>
            <a:stretch>
              <a:fillRect/>
            </a:stretch>
          </p:blipFill>
          <p:spPr>
            <a:xfrm>
              <a:off x="7304690" y="3672478"/>
              <a:ext cx="4604893" cy="1692000"/>
            </a:xfrm>
            <a:prstGeom prst="rect">
              <a:avLst/>
            </a:prstGeom>
          </p:spPr>
        </p:pic>
        <p:sp>
          <p:nvSpPr>
            <p:cNvPr id="26" name="对话气泡: 矩形 25">
              <a:extLst>
                <a:ext uri="{FF2B5EF4-FFF2-40B4-BE49-F238E27FC236}">
                  <a16:creationId xmlns:a16="http://schemas.microsoft.com/office/drawing/2014/main" id="{3BF4C593-D2E3-473F-91F5-C63D65C2284D}"/>
                </a:ext>
              </a:extLst>
            </p:cNvPr>
            <p:cNvSpPr/>
            <p:nvPr/>
          </p:nvSpPr>
          <p:spPr>
            <a:xfrm>
              <a:off x="7184571" y="3230087"/>
              <a:ext cx="4845133" cy="2193626"/>
            </a:xfrm>
            <a:prstGeom prst="wedgeRectCallout">
              <a:avLst>
                <a:gd name="adj1" fmla="val -65596"/>
                <a:gd name="adj2" fmla="val -33380"/>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a16="http://schemas.microsoft.com/office/drawing/2014/main" id="{22221E6B-6BDA-4106-BC80-8F15759EDFFF}"/>
                </a:ext>
              </a:extLst>
            </p:cNvPr>
            <p:cNvSpPr/>
            <p:nvPr/>
          </p:nvSpPr>
          <p:spPr>
            <a:xfrm>
              <a:off x="7248235" y="3281923"/>
              <a:ext cx="3054042" cy="400110"/>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GRU:</a:t>
              </a:r>
            </a:p>
          </p:txBody>
        </p:sp>
      </p:grpSp>
      <p:grpSp>
        <p:nvGrpSpPr>
          <p:cNvPr id="24" name="组合 23">
            <a:extLst>
              <a:ext uri="{FF2B5EF4-FFF2-40B4-BE49-F238E27FC236}">
                <a16:creationId xmlns:a16="http://schemas.microsoft.com/office/drawing/2014/main" id="{E06921B6-8753-4425-9C89-1E9DCC3BFFBC}"/>
              </a:ext>
            </a:extLst>
          </p:cNvPr>
          <p:cNvGrpSpPr/>
          <p:nvPr/>
        </p:nvGrpSpPr>
        <p:grpSpPr>
          <a:xfrm>
            <a:off x="4749886" y="1091036"/>
            <a:ext cx="6156926" cy="840295"/>
            <a:chOff x="4937382" y="791854"/>
            <a:chExt cx="5489871" cy="840295"/>
          </a:xfrm>
        </p:grpSpPr>
        <p:sp>
          <p:nvSpPr>
            <p:cNvPr id="25" name="矩形: 圆角 24">
              <a:extLst>
                <a:ext uri="{FF2B5EF4-FFF2-40B4-BE49-F238E27FC236}">
                  <a16:creationId xmlns:a16="http://schemas.microsoft.com/office/drawing/2014/main" id="{AF5061B0-F04E-4C4F-AF7E-242277CC2082}"/>
                </a:ext>
              </a:extLst>
            </p:cNvPr>
            <p:cNvSpPr/>
            <p:nvPr/>
          </p:nvSpPr>
          <p:spPr>
            <a:xfrm>
              <a:off x="4937383" y="807591"/>
              <a:ext cx="5224714" cy="805299"/>
            </a:xfrm>
            <a:prstGeom prst="roundRect">
              <a:avLst/>
            </a:prstGeom>
            <a:noFill/>
            <a:ln w="28575">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8A2CDBD-6A63-411C-A408-B1F9CF51C2E7}"/>
                    </a:ext>
                  </a:extLst>
                </p:cNvPr>
                <p:cNvSpPr txBox="1"/>
                <p:nvPr/>
              </p:nvSpPr>
              <p:spPr>
                <a:xfrm>
                  <a:off x="4937382" y="791854"/>
                  <a:ext cx="5489871" cy="840295"/>
                </a:xfrm>
                <a:prstGeom prst="rect">
                  <a:avLst/>
                </a:prstGeom>
                <a:noFill/>
                <a:ln>
                  <a:noFill/>
                  <a:prstDash val="dash"/>
                </a:ln>
              </p:spPr>
              <p:txBody>
                <a:bodyPr wrap="square" rtlCol="0">
                  <a:spAutoFit/>
                </a:bodyPr>
                <a:lstStyle/>
                <a:p>
                  <a:pPr>
                    <a:lnSpc>
                      <a:spcPct val="125000"/>
                    </a:lnSpc>
                  </a:pPr>
                  <a14:m>
                    <m:oMath xmlns:m="http://schemas.openxmlformats.org/officeDocument/2006/math">
                      <m:r>
                        <a:rPr lang="en-US" altLang="zh-CN" i="1" dirty="0" smtClean="0">
                          <a:latin typeface="Cambria Math" panose="02040503050406030204" pitchFamily="18" charset="0"/>
                        </a:rPr>
                        <m:t>𝑀</m:t>
                      </m:r>
                    </m:oMath>
                  </a14:m>
                  <a:r>
                    <a:rPr lang="en-US" altLang="zh-CN" dirty="0"/>
                    <a:t> belief trackers, one for each slot</a:t>
                  </a:r>
                </a:p>
                <a:p>
                  <a:pPr>
                    <a:lnSpc>
                      <a:spcPct val="125000"/>
                    </a:lnSpc>
                  </a:pPr>
                  <a:r>
                    <a:rPr lang="en-US" altLang="zh-CN" dirty="0"/>
                    <a:t>Input: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oMath>
                  </a14:m>
                  <a:r>
                    <a:rPr lang="en-US" altLang="zh-CN" dirty="0"/>
                    <a:t>(or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𝑢</m:t>
                          </m:r>
                        </m:e>
                        <m:sub>
                          <m:r>
                            <a:rPr lang="en-US" altLang="zh-CN" i="1" dirty="0">
                              <a:latin typeface="Cambria Math" panose="02040503050406030204" pitchFamily="18" charset="0"/>
                            </a:rPr>
                            <m:t>𝑡</m:t>
                          </m:r>
                        </m:sub>
                      </m:sSub>
                    </m:oMath>
                  </a14:m>
                  <a:r>
                    <a:rPr lang="en-US" altLang="zh-CN" dirty="0"/>
                    <a:t>); output: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𝑗</m:t>
                          </m:r>
                        </m:sub>
                        <m:sup>
                          <m:r>
                            <a:rPr lang="en-US" altLang="zh-CN" i="1">
                              <a:latin typeface="Cambria Math" panose="02040503050406030204" pitchFamily="18" charset="0"/>
                            </a:rPr>
                            <m:t>𝑡</m:t>
                          </m:r>
                        </m:sup>
                      </m:sSubSup>
                    </m:oMath>
                  </a14:m>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𝑗</m:t>
                          </m:r>
                        </m:sub>
                        <m:sup>
                          <m:r>
                            <a:rPr lang="en-US" altLang="zh-CN" i="1">
                              <a:latin typeface="Cambria Math" panose="02040503050406030204" pitchFamily="18" charset="0"/>
                            </a:rPr>
                            <m:t>𝑡</m:t>
                          </m:r>
                        </m:sup>
                      </m:sSubSup>
                    </m:oMath>
                  </a14:m>
                  <a:r>
                    <a:rPr lang="en-US" altLang="zh-CN" dirty="0"/>
                    <a:t>, called </a:t>
                  </a:r>
                  <a:r>
                    <a:rPr lang="en-US" altLang="zh-CN" i="1" dirty="0"/>
                    <a:t>belief state</a:t>
                  </a:r>
                  <a:endParaRPr lang="zh-CN" altLang="en-US" i="1" dirty="0"/>
                </a:p>
              </p:txBody>
            </p:sp>
          </mc:Choice>
          <mc:Fallback xmlns="">
            <p:sp>
              <p:nvSpPr>
                <p:cNvPr id="27" name="文本框 26">
                  <a:extLst>
                    <a:ext uri="{FF2B5EF4-FFF2-40B4-BE49-F238E27FC236}">
                      <a16:creationId xmlns:a16="http://schemas.microsoft.com/office/drawing/2014/main" id="{E8A2CDBD-6A63-411C-A408-B1F9CF51C2E7}"/>
                    </a:ext>
                  </a:extLst>
                </p:cNvPr>
                <p:cNvSpPr txBox="1">
                  <a:spLocks noRot="1" noChangeAspect="1" noMove="1" noResize="1" noEditPoints="1" noAdjustHandles="1" noChangeArrowheads="1" noChangeShapeType="1" noTextEdit="1"/>
                </p:cNvSpPr>
                <p:nvPr/>
              </p:nvSpPr>
              <p:spPr>
                <a:xfrm>
                  <a:off x="4937382" y="791854"/>
                  <a:ext cx="5489871" cy="840295"/>
                </a:xfrm>
                <a:prstGeom prst="rect">
                  <a:avLst/>
                </a:prstGeom>
                <a:blipFill>
                  <a:blip r:embed="rId11"/>
                  <a:stretch>
                    <a:fillRect l="-792" t="-725" b="-3623"/>
                  </a:stretch>
                </a:blipFill>
                <a:ln>
                  <a:noFill/>
                  <a:prstDash val="dash"/>
                </a:ln>
              </p:spPr>
              <p:txBody>
                <a:bodyPr/>
                <a:lstStyle/>
                <a:p>
                  <a:r>
                    <a:rPr lang="zh-CN" altLang="en-US">
                      <a:noFill/>
                    </a:rPr>
                    <a:t> </a:t>
                  </a:r>
                </a:p>
              </p:txBody>
            </p:sp>
          </mc:Fallback>
        </mc:AlternateContent>
      </p:grpSp>
    </p:spTree>
    <p:extLst>
      <p:ext uri="{BB962C8B-B14F-4D97-AF65-F5344CB8AC3E}">
        <p14:creationId xmlns:p14="http://schemas.microsoft.com/office/powerpoint/2010/main" val="184698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F79E911E-2580-45ED-9E75-5A39AB08CD3B}"/>
              </a:ext>
            </a:extLst>
          </p:cNvPr>
          <p:cNvPicPr>
            <a:picLocks noChangeAspect="1"/>
          </p:cNvPicPr>
          <p:nvPr/>
        </p:nvPicPr>
        <p:blipFill>
          <a:blip r:embed="rId3"/>
          <a:stretch>
            <a:fillRect/>
          </a:stretch>
        </p:blipFill>
        <p:spPr>
          <a:xfrm>
            <a:off x="3304967" y="4228645"/>
            <a:ext cx="5791498" cy="850944"/>
          </a:xfrm>
          <a:prstGeom prst="rect">
            <a:avLst/>
          </a:prstGeom>
        </p:spPr>
      </p:pic>
      <p:sp>
        <p:nvSpPr>
          <p:cNvPr id="11" name="文本框 10"/>
          <p:cNvSpPr txBox="1"/>
          <p:nvPr/>
        </p:nvSpPr>
        <p:spPr>
          <a:xfrm>
            <a:off x="695323" y="287665"/>
            <a:ext cx="7637971" cy="523220"/>
          </a:xfrm>
          <a:prstGeom prst="rect">
            <a:avLst/>
          </a:prstGeom>
          <a:noFill/>
        </p:spPr>
        <p:txBody>
          <a:bodyPr wrap="square" rtlCol="0">
            <a:spAutoFit/>
          </a:bodyPr>
          <a:lstStyle/>
          <a:p>
            <a:r>
              <a:rPr lang="en-US" altLang="zh-CN" sz="2800" b="1">
                <a:latin typeface="微软雅黑" panose="020B0503020204020204" pitchFamily="34" charset="-122"/>
              </a:rPr>
              <a:t>End-to-End-KB-InfoBot</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9</a:t>
            </a:fld>
            <a:endParaRPr lang="zh-CN" altLang="en-US" dirty="0"/>
          </a:p>
        </p:txBody>
      </p:sp>
      <p:sp>
        <p:nvSpPr>
          <p:cNvPr id="8" name="矩形 7">
            <a:extLst>
              <a:ext uri="{FF2B5EF4-FFF2-40B4-BE49-F238E27FC236}">
                <a16:creationId xmlns:a16="http://schemas.microsoft.com/office/drawing/2014/main" id="{4B513FA7-5B90-4204-8EA0-119A7934E4E2}"/>
              </a:ext>
            </a:extLst>
          </p:cNvPr>
          <p:cNvSpPr/>
          <p:nvPr/>
        </p:nvSpPr>
        <p:spPr>
          <a:xfrm>
            <a:off x="695323" y="926774"/>
            <a:ext cx="4993675" cy="461665"/>
          </a:xfrm>
          <a:prstGeom prst="rect">
            <a:avLst/>
          </a:prstGeom>
          <a:solidFill>
            <a:schemeClr val="accent1"/>
          </a:solidFill>
        </p:spPr>
        <p:txBody>
          <a:bodyPr wrap="none">
            <a:spAutoFit/>
          </a:bodyPr>
          <a:lstStyle/>
          <a:p>
            <a:r>
              <a:rPr lang="en-US" altLang="zh-CN" sz="2400" b="1" dirty="0">
                <a:solidFill>
                  <a:schemeClr val="bg1"/>
                </a:solidFill>
              </a:rPr>
              <a:t>Soft-KB Lookup + Summary</a:t>
            </a:r>
          </a:p>
        </p:txBody>
      </p:sp>
      <p:sp>
        <p:nvSpPr>
          <p:cNvPr id="5" name="文本框 4">
            <a:extLst>
              <a:ext uri="{FF2B5EF4-FFF2-40B4-BE49-F238E27FC236}">
                <a16:creationId xmlns:a16="http://schemas.microsoft.com/office/drawing/2014/main" id="{9FC510BC-7CE2-4AC1-9277-2B741DDCCF82}"/>
              </a:ext>
            </a:extLst>
          </p:cNvPr>
          <p:cNvSpPr txBox="1"/>
          <p:nvPr/>
        </p:nvSpPr>
        <p:spPr>
          <a:xfrm>
            <a:off x="794154" y="1404646"/>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Soft-KB lookup</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DA4090C-1492-4042-B53C-D6BBE5E2D3FE}"/>
                  </a:ext>
                </a:extLst>
              </p:cNvPr>
              <p:cNvSpPr/>
              <p:nvPr/>
            </p:nvSpPr>
            <p:spPr>
              <a:xfrm>
                <a:off x="695323" y="1790895"/>
                <a:ext cx="6096000" cy="503664"/>
              </a:xfrm>
              <a:prstGeom prst="rect">
                <a:avLst/>
              </a:prstGeom>
            </p:spPr>
            <p:txBody>
              <a:bodyPr>
                <a:spAutoFit/>
              </a:bodyPr>
              <a:lstStyle/>
              <a:p>
                <a:pPr marL="285750" indent="-285750">
                  <a:lnSpc>
                    <a:spcPct val="125000"/>
                  </a:lnSpc>
                  <a:buFont typeface="Wingdings" panose="05000000000000000000" pitchFamily="2" charset="2"/>
                  <a:buChar char="n"/>
                </a:pPr>
                <a:r>
                  <a:rPr lang="en-US" altLang="zh-CN" dirty="0"/>
                  <a:t>Compute the posterior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zh-CN" altLang="en-US" i="1" smtClean="0">
                            <a:latin typeface="Cambria Math" panose="02040503050406030204" pitchFamily="18" charset="0"/>
                          </a:rPr>
                          <m:t>𝒯</m:t>
                        </m:r>
                      </m:sub>
                      <m:sup>
                        <m:r>
                          <a:rPr lang="en-US" altLang="zh-CN" i="1">
                            <a:latin typeface="Cambria Math" panose="02040503050406030204" pitchFamily="18" charset="0"/>
                          </a:rPr>
                          <m:t>𝑡</m:t>
                        </m:r>
                      </m:sup>
                    </m:sSubSup>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𝑁</m:t>
                        </m:r>
                      </m:sup>
                    </m:sSup>
                    <m:r>
                      <a:rPr lang="en-US" altLang="zh-CN" i="1">
                        <a:latin typeface="Cambria Math" panose="02040503050406030204" pitchFamily="18" charset="0"/>
                      </a:rPr>
                      <m:t> </m:t>
                    </m:r>
                  </m:oMath>
                </a14:m>
                <a:r>
                  <a:rPr lang="en-US" altLang="zh-CN" dirty="0"/>
                  <a:t>from </a:t>
                </a:r>
                <a14:m>
                  <m:oMath xmlns:m="http://schemas.openxmlformats.org/officeDocument/2006/math">
                    <m:d>
                      <m:dPr>
                        <m:ctrlPr>
                          <a:rPr lang="en-US" altLang="zh-CN" i="1" dirty="0"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𝑗</m:t>
                            </m:r>
                          </m:sub>
                          <m:sup>
                            <m:r>
                              <a:rPr lang="en-US" altLang="zh-CN" i="1">
                                <a:latin typeface="Cambria Math" panose="02040503050406030204" pitchFamily="18" charset="0"/>
                              </a:rPr>
                              <m:t>𝑡</m:t>
                            </m:r>
                          </m:sup>
                        </m:sSubSup>
                        <m:r>
                          <m:rPr>
                            <m:nor/>
                          </m:rPr>
                          <a:rPr lang="en-US" altLang="zh-CN" dirty="0"/>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𝑗</m:t>
                            </m:r>
                          </m:sub>
                          <m:sup>
                            <m:r>
                              <a:rPr lang="en-US" altLang="zh-CN" i="1">
                                <a:latin typeface="Cambria Math" panose="02040503050406030204" pitchFamily="18" charset="0"/>
                              </a:rPr>
                              <m:t>𝑡</m:t>
                            </m:r>
                          </m:sup>
                        </m:sSubSup>
                      </m:e>
                    </m:d>
                  </m:oMath>
                </a14:m>
                <a:endParaRPr lang="zh-CN" altLang="en-US" i="1" dirty="0"/>
              </a:p>
            </p:txBody>
          </p:sp>
        </mc:Choice>
        <mc:Fallback xmlns="">
          <p:sp>
            <p:nvSpPr>
              <p:cNvPr id="7" name="矩形 6">
                <a:extLst>
                  <a:ext uri="{FF2B5EF4-FFF2-40B4-BE49-F238E27FC236}">
                    <a16:creationId xmlns:a16="http://schemas.microsoft.com/office/drawing/2014/main" id="{0DA4090C-1492-4042-B53C-D6BBE5E2D3FE}"/>
                  </a:ext>
                </a:extLst>
              </p:cNvPr>
              <p:cNvSpPr>
                <a:spLocks noRot="1" noChangeAspect="1" noMove="1" noResize="1" noEditPoints="1" noAdjustHandles="1" noChangeArrowheads="1" noChangeShapeType="1" noTextEdit="1"/>
              </p:cNvSpPr>
              <p:nvPr/>
            </p:nvSpPr>
            <p:spPr>
              <a:xfrm>
                <a:off x="695323" y="1790895"/>
                <a:ext cx="6096000" cy="503664"/>
              </a:xfrm>
              <a:prstGeom prst="rect">
                <a:avLst/>
              </a:prstGeom>
              <a:blipFill>
                <a:blip r:embed="rId4"/>
                <a:stretch>
                  <a:fillRect l="-600" b="-731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9A5455B-A641-4495-9FFB-A424BBF45C16}"/>
              </a:ext>
            </a:extLst>
          </p:cNvPr>
          <p:cNvSpPr txBox="1"/>
          <p:nvPr/>
        </p:nvSpPr>
        <p:spPr>
          <a:xfrm>
            <a:off x="815926" y="2221082"/>
            <a:ext cx="335033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Summary</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BE8360E7-C978-4756-96EA-C733F85E1D8C}"/>
                  </a:ext>
                </a:extLst>
              </p:cNvPr>
              <p:cNvSpPr/>
              <p:nvPr/>
            </p:nvSpPr>
            <p:spPr>
              <a:xfrm>
                <a:off x="693342" y="2626553"/>
                <a:ext cx="11014749" cy="1535933"/>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dirty="0"/>
                  <a:t>The </a:t>
                </a:r>
                <a:r>
                  <a:rPr lang="en-US" altLang="zh-CN" b="1" dirty="0"/>
                  <a:t>state</a:t>
                </a:r>
                <a:r>
                  <a:rPr lang="en-US" altLang="zh-CN" dirty="0"/>
                  <a:t> vector</a:t>
                </a:r>
              </a:p>
              <a:p>
                <a:pPr marL="285750" indent="-285750">
                  <a:lnSpc>
                    <a:spcPct val="125000"/>
                  </a:lnSpc>
                  <a:buFont typeface="Wingdings" panose="05000000000000000000" pitchFamily="2" charset="2"/>
                  <a:buChar char="n"/>
                </a:pPr>
                <a:endParaRPr lang="en-US" altLang="zh-CN" dirty="0"/>
              </a:p>
              <a:p>
                <a:pPr marL="742950" lvl="1" indent="-285750">
                  <a:lnSpc>
                    <a:spcPct val="125000"/>
                  </a:lnSpc>
                  <a:buFont typeface="Wingdings" panose="05000000000000000000" pitchFamily="2" charset="2"/>
                  <a:buChar char="n"/>
                </a:pPr>
                <a:r>
                  <a:rPr lang="en-US" altLang="zh-CN" dirty="0"/>
                  <a:t>It is possible for the agent to directly use this state vector to </a:t>
                </a:r>
                <a:r>
                  <a:rPr lang="en-US" altLang="zh-CN" b="1" dirty="0"/>
                  <a:t>select its next action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𝒂</m:t>
                        </m:r>
                      </m:e>
                      <m:sub>
                        <m:r>
                          <a:rPr lang="en-US" altLang="zh-CN" b="1" i="1">
                            <a:latin typeface="Cambria Math" panose="02040503050406030204" pitchFamily="18" charset="0"/>
                          </a:rPr>
                          <m:t>𝒕</m:t>
                        </m:r>
                      </m:sub>
                    </m:sSub>
                  </m:oMath>
                </a14:m>
                <a:endParaRPr lang="en-US" altLang="zh-CN" b="1" dirty="0"/>
              </a:p>
              <a:p>
                <a:pPr marL="742950" lvl="1" indent="-285750">
                  <a:lnSpc>
                    <a:spcPct val="125000"/>
                  </a:lnSpc>
                  <a:buFont typeface="Wingdings" panose="05000000000000000000" pitchFamily="2" charset="2"/>
                  <a:buChar char="n"/>
                </a:pPr>
                <a:r>
                  <a:rPr lang="en-US" altLang="zh-CN" dirty="0"/>
                  <a:t>But the size is large, </a:t>
                </a:r>
                <a14:m>
                  <m:oMath xmlns:m="http://schemas.openxmlformats.org/officeDocument/2006/math">
                    <m:nary>
                      <m:naryPr>
                        <m:chr m:val="∑"/>
                        <m:limLoc m:val="subSup"/>
                        <m:supHide m:val="on"/>
                        <m:ctrlPr>
                          <a:rPr lang="en-US" altLang="zh-CN" i="1" smtClean="0">
                            <a:latin typeface="Cambria Math" panose="02040503050406030204" pitchFamily="18" charset="0"/>
                          </a:rPr>
                        </m:ctrlPr>
                      </m:naryPr>
                      <m:sub>
                        <m:r>
                          <m:rPr>
                            <m:brk m:alnAt="9"/>
                          </m:rPr>
                          <a:rPr lang="en-US" altLang="zh-CN" b="0" i="1" smtClean="0">
                            <a:latin typeface="Cambria Math" panose="02040503050406030204" pitchFamily="18" charset="0"/>
                          </a:rPr>
                          <m:t>𝑗</m:t>
                        </m:r>
                      </m:sub>
                      <m:sup/>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e>
                    </m:nary>
                  </m:oMath>
                </a14:m>
                <a:r>
                  <a:rPr lang="en-US" altLang="zh-CN" dirty="0"/>
                  <a:t> </a:t>
                </a:r>
              </a:p>
            </p:txBody>
          </p:sp>
        </mc:Choice>
        <mc:Fallback>
          <p:sp>
            <p:nvSpPr>
              <p:cNvPr id="10" name="矩形 9">
                <a:extLst>
                  <a:ext uri="{FF2B5EF4-FFF2-40B4-BE49-F238E27FC236}">
                    <a16:creationId xmlns:a16="http://schemas.microsoft.com/office/drawing/2014/main" id="{BE8360E7-C978-4756-96EA-C733F85E1D8C}"/>
                  </a:ext>
                </a:extLst>
              </p:cNvPr>
              <p:cNvSpPr>
                <a:spLocks noRot="1" noChangeAspect="1" noMove="1" noResize="1" noEditPoints="1" noAdjustHandles="1" noChangeArrowheads="1" noChangeShapeType="1" noTextEdit="1"/>
              </p:cNvSpPr>
              <p:nvPr/>
            </p:nvSpPr>
            <p:spPr>
              <a:xfrm>
                <a:off x="693342" y="2626553"/>
                <a:ext cx="11014749" cy="1535933"/>
              </a:xfrm>
              <a:prstGeom prst="rect">
                <a:avLst/>
              </a:prstGeom>
              <a:blipFill>
                <a:blip r:embed="rId5"/>
                <a:stretch>
                  <a:fillRect l="-387" t="-397" b="-40873"/>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A4B052E8-9801-47CB-88E4-18FF0B803B47}"/>
              </a:ext>
            </a:extLst>
          </p:cNvPr>
          <p:cNvGrpSpPr/>
          <p:nvPr/>
        </p:nvGrpSpPr>
        <p:grpSpPr>
          <a:xfrm>
            <a:off x="3263421" y="2835424"/>
            <a:ext cx="5874590" cy="468000"/>
            <a:chOff x="5768957" y="3238096"/>
            <a:chExt cx="5874590" cy="487821"/>
          </a:xfrm>
        </p:grpSpPr>
        <p:pic>
          <p:nvPicPr>
            <p:cNvPr id="2" name="图片 1">
              <a:extLst>
                <a:ext uri="{FF2B5EF4-FFF2-40B4-BE49-F238E27FC236}">
                  <a16:creationId xmlns:a16="http://schemas.microsoft.com/office/drawing/2014/main" id="{538159BD-4184-45BF-B17B-C23095AAF8C8}"/>
                </a:ext>
              </a:extLst>
            </p:cNvPr>
            <p:cNvPicPr>
              <a:picLocks noChangeAspect="1"/>
            </p:cNvPicPr>
            <p:nvPr/>
          </p:nvPicPr>
          <p:blipFill>
            <a:blip r:embed="rId6"/>
            <a:stretch>
              <a:fillRect/>
            </a:stretch>
          </p:blipFill>
          <p:spPr>
            <a:xfrm>
              <a:off x="5768957" y="3244840"/>
              <a:ext cx="799664" cy="450296"/>
            </a:xfrm>
            <a:prstGeom prst="rect">
              <a:avLst/>
            </a:prstGeom>
          </p:spPr>
        </p:pic>
        <p:pic>
          <p:nvPicPr>
            <p:cNvPr id="12" name="图片 11">
              <a:extLst>
                <a:ext uri="{FF2B5EF4-FFF2-40B4-BE49-F238E27FC236}">
                  <a16:creationId xmlns:a16="http://schemas.microsoft.com/office/drawing/2014/main" id="{AC04F25A-4A9F-4E30-8BD3-43D5FF8C36CA}"/>
                </a:ext>
              </a:extLst>
            </p:cNvPr>
            <p:cNvPicPr>
              <a:picLocks noChangeAspect="1"/>
            </p:cNvPicPr>
            <p:nvPr/>
          </p:nvPicPr>
          <p:blipFill>
            <a:blip r:embed="rId7"/>
            <a:stretch>
              <a:fillRect/>
            </a:stretch>
          </p:blipFill>
          <p:spPr>
            <a:xfrm>
              <a:off x="6592727" y="3238096"/>
              <a:ext cx="5050820" cy="487821"/>
            </a:xfrm>
            <a:prstGeom prst="rect">
              <a:avLst/>
            </a:prstGeom>
          </p:spPr>
        </p:pic>
      </p:gr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F2A9793-9414-45E6-9D04-00BB8CD3BB38}"/>
                  </a:ext>
                </a:extLst>
              </p:cNvPr>
              <p:cNvSpPr/>
              <p:nvPr/>
            </p:nvSpPr>
            <p:spPr>
              <a:xfrm>
                <a:off x="689445" y="4110643"/>
                <a:ext cx="6096000" cy="1196161"/>
              </a:xfrm>
              <a:prstGeom prst="rect">
                <a:avLst/>
              </a:prstGeom>
            </p:spPr>
            <p:txBody>
              <a:bodyPr>
                <a:spAutoFit/>
              </a:bodyPr>
              <a:lstStyle/>
              <a:p>
                <a:pPr marL="285750" indent="-285750">
                  <a:lnSpc>
                    <a:spcPct val="125000"/>
                  </a:lnSpc>
                  <a:buFont typeface="Wingdings" panose="05000000000000000000" pitchFamily="2" charset="2"/>
                  <a:buChar char="n"/>
                </a:pPr>
                <a:r>
                  <a:rPr lang="en-US" altLang="zh-CN" dirty="0"/>
                  <a:t>A distribution</a:t>
                </a:r>
              </a:p>
              <a:p>
                <a:pPr>
                  <a:lnSpc>
                    <a:spcPct val="125000"/>
                  </a:lnSpc>
                </a:pPr>
                <a:endParaRPr lang="en-US" altLang="zh-CN" i="1" dirty="0"/>
              </a:p>
              <a:p>
                <a:pPr marL="742950" lvl="1" indent="-285750">
                  <a:lnSpc>
                    <a:spcPct val="125000"/>
                  </a:lnSpc>
                  <a:buFont typeface="Wingdings" panose="05000000000000000000" pitchFamily="2" charset="2"/>
                  <a:buChar char="n"/>
                </a:pPr>
                <a:r>
                  <a:rPr lang="en-US" altLang="zh-CN" dirty="0"/>
                  <a:t>The </a:t>
                </a:r>
                <a:r>
                  <a:rPr lang="en-US" altLang="zh-CN" b="1" dirty="0"/>
                  <a:t>entropy</a:t>
                </a:r>
                <a:r>
                  <a:rPr lang="en-US" altLang="zh-CN" dirty="0"/>
                  <a:t> </a:t>
                </a:r>
                <a14:m>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i="1">
                                <a:latin typeface="Cambria Math" panose="02040503050406030204" pitchFamily="18" charset="0"/>
                              </a:rPr>
                              <m:t>𝑗</m:t>
                            </m:r>
                          </m:sub>
                          <m:sup>
                            <m:r>
                              <a:rPr lang="en-US" altLang="zh-CN" i="1">
                                <a:latin typeface="Cambria Math" panose="02040503050406030204" pitchFamily="18" charset="0"/>
                              </a:rPr>
                              <m:t>𝑡</m:t>
                            </m:r>
                          </m:sup>
                        </m:sSubSup>
                      </m:e>
                    </m:d>
                  </m:oMath>
                </a14:m>
                <a:endParaRPr lang="en-US" altLang="zh-CN" i="1" dirty="0"/>
              </a:p>
            </p:txBody>
          </p:sp>
        </mc:Choice>
        <mc:Fallback xmlns="">
          <p:sp>
            <p:nvSpPr>
              <p:cNvPr id="14" name="矩形 13">
                <a:extLst>
                  <a:ext uri="{FF2B5EF4-FFF2-40B4-BE49-F238E27FC236}">
                    <a16:creationId xmlns:a16="http://schemas.microsoft.com/office/drawing/2014/main" id="{1F2A9793-9414-45E6-9D04-00BB8CD3BB38}"/>
                  </a:ext>
                </a:extLst>
              </p:cNvPr>
              <p:cNvSpPr>
                <a:spLocks noRot="1" noChangeAspect="1" noMove="1" noResize="1" noEditPoints="1" noAdjustHandles="1" noChangeArrowheads="1" noChangeShapeType="1" noTextEdit="1"/>
              </p:cNvSpPr>
              <p:nvPr/>
            </p:nvSpPr>
            <p:spPr>
              <a:xfrm>
                <a:off x="689445" y="4110643"/>
                <a:ext cx="6096000" cy="1196161"/>
              </a:xfrm>
              <a:prstGeom prst="rect">
                <a:avLst/>
              </a:prstGeom>
              <a:blipFill>
                <a:blip r:embed="rId8"/>
                <a:stretch>
                  <a:fillRect l="-600" b="-1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A798F93-B352-45D6-B00D-B0BCBDC1EEBE}"/>
                  </a:ext>
                </a:extLst>
              </p:cNvPr>
              <p:cNvSpPr/>
              <p:nvPr/>
            </p:nvSpPr>
            <p:spPr>
              <a:xfrm>
                <a:off x="688309" y="5365599"/>
                <a:ext cx="6445482" cy="438582"/>
              </a:xfrm>
              <a:prstGeom prst="rect">
                <a:avLst/>
              </a:prstGeom>
            </p:spPr>
            <p:txBody>
              <a:bodyPr wrap="none">
                <a:spAutoFit/>
              </a:bodyPr>
              <a:lstStyle/>
              <a:p>
                <a:pPr marL="285750" indent="-285750">
                  <a:lnSpc>
                    <a:spcPct val="125000"/>
                  </a:lnSpc>
                  <a:buFont typeface="Wingdings" panose="05000000000000000000" pitchFamily="2" charset="2"/>
                  <a:buChar char="n"/>
                </a:pPr>
                <a:r>
                  <a:rPr lang="en-US" altLang="zh-CN" dirty="0"/>
                  <a:t>The final </a:t>
                </a:r>
                <a:r>
                  <a:rPr lang="en-US" altLang="zh-CN" b="1" dirty="0"/>
                  <a:t>summary vector</a:t>
                </a:r>
                <a:r>
                  <a:rPr lang="en-US" altLang="zh-CN" dirty="0"/>
                  <a:t>, which has size </a:t>
                </a:r>
                <a14:m>
                  <m:oMath xmlns:m="http://schemas.openxmlformats.org/officeDocument/2006/math">
                    <m:r>
                      <a:rPr lang="en-US" altLang="zh-CN" i="1" dirty="0" smtClean="0">
                        <a:latin typeface="Cambria Math" panose="02040503050406030204" pitchFamily="18" charset="0"/>
                      </a:rPr>
                      <m:t>2</m:t>
                    </m:r>
                    <m:r>
                      <a:rPr lang="en-US" altLang="zh-CN" i="1" dirty="0" smtClean="0">
                        <a:latin typeface="Cambria Math" panose="02040503050406030204" pitchFamily="18" charset="0"/>
                      </a:rPr>
                      <m:t>𝑀</m:t>
                    </m:r>
                    <m:r>
                      <a:rPr lang="en-US" altLang="zh-CN" i="1" dirty="0" smtClean="0">
                        <a:latin typeface="Cambria Math" panose="02040503050406030204" pitchFamily="18" charset="0"/>
                      </a:rPr>
                      <m:t>+1</m:t>
                    </m:r>
                  </m:oMath>
                </a14:m>
                <a:endParaRPr lang="en-US" altLang="zh-CN" b="1" dirty="0"/>
              </a:p>
            </p:txBody>
          </p:sp>
        </mc:Choice>
        <mc:Fallback xmlns="">
          <p:sp>
            <p:nvSpPr>
              <p:cNvPr id="15" name="矩形 14">
                <a:extLst>
                  <a:ext uri="{FF2B5EF4-FFF2-40B4-BE49-F238E27FC236}">
                    <a16:creationId xmlns:a16="http://schemas.microsoft.com/office/drawing/2014/main" id="{EA798F93-B352-45D6-B00D-B0BCBDC1EEBE}"/>
                  </a:ext>
                </a:extLst>
              </p:cNvPr>
              <p:cNvSpPr>
                <a:spLocks noRot="1" noChangeAspect="1" noMove="1" noResize="1" noEditPoints="1" noAdjustHandles="1" noChangeArrowheads="1" noChangeShapeType="1" noTextEdit="1"/>
              </p:cNvSpPr>
              <p:nvPr/>
            </p:nvSpPr>
            <p:spPr>
              <a:xfrm>
                <a:off x="688309" y="5365599"/>
                <a:ext cx="6445482" cy="438582"/>
              </a:xfrm>
              <a:prstGeom prst="rect">
                <a:avLst/>
              </a:prstGeom>
              <a:blipFill>
                <a:blip r:embed="rId9"/>
                <a:stretch>
                  <a:fillRect l="-662" b="-1250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4894461E-57EC-497E-A123-D47A5FF3AF19}"/>
              </a:ext>
            </a:extLst>
          </p:cNvPr>
          <p:cNvPicPr>
            <a:picLocks noChangeAspect="1"/>
          </p:cNvPicPr>
          <p:nvPr/>
        </p:nvPicPr>
        <p:blipFill>
          <a:blip r:embed="rId10"/>
          <a:stretch>
            <a:fillRect/>
          </a:stretch>
        </p:blipFill>
        <p:spPr>
          <a:xfrm>
            <a:off x="3055753" y="5790839"/>
            <a:ext cx="6289926" cy="504000"/>
          </a:xfrm>
          <a:prstGeom prst="rect">
            <a:avLst/>
          </a:prstGeom>
        </p:spPr>
      </p:pic>
      <p:grpSp>
        <p:nvGrpSpPr>
          <p:cNvPr id="3" name="组合 2">
            <a:extLst>
              <a:ext uri="{FF2B5EF4-FFF2-40B4-BE49-F238E27FC236}">
                <a16:creationId xmlns:a16="http://schemas.microsoft.com/office/drawing/2014/main" id="{526B1181-7CC6-4DD0-8F90-CBDBCA4BCD84}"/>
              </a:ext>
            </a:extLst>
          </p:cNvPr>
          <p:cNvGrpSpPr/>
          <p:nvPr/>
        </p:nvGrpSpPr>
        <p:grpSpPr>
          <a:xfrm>
            <a:off x="6909846" y="947736"/>
            <a:ext cx="2271860" cy="516488"/>
            <a:chOff x="6259398" y="947736"/>
            <a:chExt cx="2271860" cy="516488"/>
          </a:xfrm>
        </p:grpSpPr>
        <p:sp>
          <p:nvSpPr>
            <p:cNvPr id="19" name="矩形: 圆角 18">
              <a:extLst>
                <a:ext uri="{FF2B5EF4-FFF2-40B4-BE49-F238E27FC236}">
                  <a16:creationId xmlns:a16="http://schemas.microsoft.com/office/drawing/2014/main" id="{B8FE314A-3CB0-44CF-B7FD-89B7C3ADDA1B}"/>
                </a:ext>
              </a:extLst>
            </p:cNvPr>
            <p:cNvSpPr/>
            <p:nvPr/>
          </p:nvSpPr>
          <p:spPr>
            <a:xfrm>
              <a:off x="6259398" y="963474"/>
              <a:ext cx="2271860" cy="495428"/>
            </a:xfrm>
            <a:prstGeom prst="roundRect">
              <a:avLst/>
            </a:prstGeom>
            <a:noFill/>
            <a:ln w="28575">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D77049E-151A-4FFB-9EFB-4403855C7092}"/>
                    </a:ext>
                  </a:extLst>
                </p:cNvPr>
                <p:cNvSpPr txBox="1"/>
                <p:nvPr/>
              </p:nvSpPr>
              <p:spPr>
                <a:xfrm>
                  <a:off x="6259398" y="947736"/>
                  <a:ext cx="2271860" cy="516488"/>
                </a:xfrm>
                <a:prstGeom prst="rect">
                  <a:avLst/>
                </a:prstGeom>
                <a:noFill/>
                <a:ln>
                  <a:noFill/>
                  <a:prstDash val="dash"/>
                </a:ln>
              </p:spPr>
              <p:txBody>
                <a:bodyPr wrap="square" rtlCol="0">
                  <a:spAutoFit/>
                </a:bodyPr>
                <a:lstStyle/>
                <a:p>
                  <a:pPr>
                    <a:lnSpc>
                      <a:spcPct val="125000"/>
                    </a:lnSpc>
                  </a:pPr>
                  <a14:m>
                    <m:oMathPara xmlns:m="http://schemas.openxmlformats.org/officeDocument/2006/math">
                      <m:oMathParaPr>
                        <m:jc m:val="centerGroup"/>
                      </m:oMathParaPr>
                      <m:oMath xmlns:m="http://schemas.openxmlformats.org/officeDocument/2006/math">
                        <m:d>
                          <m:dPr>
                            <m:ctrlPr>
                              <a:rPr lang="en-US" altLang="zh-CN" i="1" dirty="0"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𝑗</m:t>
                                </m:r>
                              </m:sub>
                              <m:sup>
                                <m:r>
                                  <a:rPr lang="en-US" altLang="zh-CN" i="1">
                                    <a:latin typeface="Cambria Math" panose="02040503050406030204" pitchFamily="18" charset="0"/>
                                  </a:rPr>
                                  <m:t>𝑡</m:t>
                                </m:r>
                              </m:sup>
                            </m:sSubSup>
                            <m:r>
                              <m:rPr>
                                <m:nor/>
                              </m:rPr>
                              <a:rPr lang="en-US" altLang="zh-CN" dirty="0"/>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𝑗</m:t>
                                </m:r>
                              </m:sub>
                              <m:sup>
                                <m:r>
                                  <a:rPr lang="en-US" altLang="zh-CN" i="1">
                                    <a:latin typeface="Cambria Math" panose="02040503050406030204" pitchFamily="18" charset="0"/>
                                  </a:rPr>
                                  <m:t>𝑡</m:t>
                                </m:r>
                              </m:sup>
                            </m:sSubSup>
                          </m:e>
                        </m:d>
                        <m:r>
                          <a:rPr lang="en-US" altLang="zh-CN" i="1">
                            <a:latin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zh-CN" altLang="en-US" i="1">
                                <a:latin typeface="Cambria Math" panose="02040503050406030204" pitchFamily="18" charset="0"/>
                              </a:rPr>
                              <m:t>𝒯</m:t>
                            </m:r>
                          </m:sub>
                          <m:sup>
                            <m:r>
                              <a:rPr lang="en-US" altLang="zh-CN" i="1">
                                <a:latin typeface="Cambria Math" panose="02040503050406030204" pitchFamily="18" charset="0"/>
                              </a:rPr>
                              <m:t>𝑡</m:t>
                            </m:r>
                          </m:sup>
                        </m:sSubSup>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acc>
                              <m:accPr>
                                <m:chr m:val="̃"/>
                                <m:ctrlPr>
                                  <a:rPr lang="en-US" altLang="zh-CN" i="1" dirty="0" smtClean="0">
                                    <a:latin typeface="Cambria Math" panose="02040503050406030204" pitchFamily="18" charset="0"/>
                                    <a:ea typeface="Cambria Math" panose="02040503050406030204" pitchFamily="18" charset="0"/>
                                  </a:rPr>
                                </m:ctrlPr>
                              </m:accPr>
                              <m:e>
                                <m:r>
                                  <a:rPr lang="en-US" altLang="zh-CN" b="0" i="1" dirty="0" smtClean="0">
                                    <a:latin typeface="Cambria Math" panose="02040503050406030204" pitchFamily="18" charset="0"/>
                                    <a:ea typeface="Cambria Math" panose="02040503050406030204" pitchFamily="18" charset="0"/>
                                  </a:rPr>
                                  <m:t>𝑠</m:t>
                                </m:r>
                              </m:e>
                            </m:acc>
                          </m:e>
                          <m:sup>
                            <m:r>
                              <a:rPr lang="en-US" altLang="zh-CN" b="0" i="1" smtClean="0">
                                <a:latin typeface="Cambria Math" panose="02040503050406030204" pitchFamily="18" charset="0"/>
                                <a:ea typeface="Cambria Math" panose="02040503050406030204" pitchFamily="18" charset="0"/>
                              </a:rPr>
                              <m:t>𝑡</m:t>
                            </m:r>
                          </m:sup>
                        </m:sSup>
                      </m:oMath>
                    </m:oMathPara>
                  </a14:m>
                  <a:endParaRPr lang="zh-CN" altLang="en-US" i="1" dirty="0"/>
                </a:p>
              </p:txBody>
            </p:sp>
          </mc:Choice>
          <mc:Fallback xmlns="">
            <p:sp>
              <p:nvSpPr>
                <p:cNvPr id="20" name="文本框 19">
                  <a:extLst>
                    <a:ext uri="{FF2B5EF4-FFF2-40B4-BE49-F238E27FC236}">
                      <a16:creationId xmlns:a16="http://schemas.microsoft.com/office/drawing/2014/main" id="{DD77049E-151A-4FFB-9EFB-4403855C7092}"/>
                    </a:ext>
                  </a:extLst>
                </p:cNvPr>
                <p:cNvSpPr txBox="1">
                  <a:spLocks noRot="1" noChangeAspect="1" noMove="1" noResize="1" noEditPoints="1" noAdjustHandles="1" noChangeArrowheads="1" noChangeShapeType="1" noTextEdit="1"/>
                </p:cNvSpPr>
                <p:nvPr/>
              </p:nvSpPr>
              <p:spPr>
                <a:xfrm>
                  <a:off x="6259398" y="947736"/>
                  <a:ext cx="2271860" cy="516488"/>
                </a:xfrm>
                <a:prstGeom prst="rect">
                  <a:avLst/>
                </a:prstGeom>
                <a:blipFill>
                  <a:blip r:embed="rId11"/>
                  <a:stretch>
                    <a:fillRect/>
                  </a:stretch>
                </a:blipFill>
                <a:ln>
                  <a:noFill/>
                  <a:prstDash val="dash"/>
                </a:ln>
              </p:spPr>
              <p:txBody>
                <a:bodyPr/>
                <a:lstStyle/>
                <a:p>
                  <a:r>
                    <a:rPr lang="zh-CN" altLang="en-US">
                      <a:noFill/>
                    </a:rPr>
                    <a:t> </a:t>
                  </a:r>
                </a:p>
              </p:txBody>
            </p:sp>
          </mc:Fallback>
        </mc:AlternateContent>
      </p:grpSp>
    </p:spTree>
    <p:extLst>
      <p:ext uri="{BB962C8B-B14F-4D97-AF65-F5344CB8AC3E}">
        <p14:creationId xmlns:p14="http://schemas.microsoft.com/office/powerpoint/2010/main" val="2622475835"/>
      </p:ext>
    </p:extLst>
  </p:cSld>
  <p:clrMapOvr>
    <a:masterClrMapping/>
  </p:clrMapOvr>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2895</TotalTime>
  <Words>2041</Words>
  <Application>Microsoft Office PowerPoint</Application>
  <PresentationFormat>宽屏</PresentationFormat>
  <Paragraphs>302</Paragraphs>
  <Slides>24</Slides>
  <Notes>21</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Kozuka Mincho Pro H</vt:lpstr>
      <vt:lpstr>NimbusRomNo9L-Regu</vt:lpstr>
      <vt:lpstr>华文楷体</vt:lpstr>
      <vt:lpstr>宋体</vt:lpstr>
      <vt:lpstr>微软雅黑</vt:lpstr>
      <vt:lpstr>Arial</vt:lpstr>
      <vt:lpstr>Calibri</vt:lpstr>
      <vt:lpstr>Cambria Math</vt:lpstr>
      <vt:lpstr>Consolas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nixiaoyu</cp:lastModifiedBy>
  <cp:revision>646</cp:revision>
  <dcterms:created xsi:type="dcterms:W3CDTF">2015-10-24T01:57:14Z</dcterms:created>
  <dcterms:modified xsi:type="dcterms:W3CDTF">2017-09-28T07:16:58Z</dcterms:modified>
  <cp:category>第一PPT模板网-WWW.1PPT.COM</cp:category>
</cp:coreProperties>
</file>