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415004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222716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214189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227857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105122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380710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32583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248696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174530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280746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B7160D-B641-4ED5-82A7-C751C8A419BA}"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411303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160D-B641-4ED5-82A7-C751C8A419BA}" type="datetimeFigureOut">
              <a:rPr lang="zh-CN" altLang="en-US" smtClean="0"/>
              <a:t>2017/9/28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20863-9405-4A1E-A23F-D1EC60BBE745}" type="slidenum">
              <a:rPr lang="zh-CN" altLang="en-US" smtClean="0"/>
              <a:t>‹#›</a:t>
            </a:fld>
            <a:endParaRPr lang="zh-CN" altLang="en-US"/>
          </a:p>
        </p:txBody>
      </p:sp>
    </p:spTree>
    <p:extLst>
      <p:ext uri="{BB962C8B-B14F-4D97-AF65-F5344CB8AC3E}">
        <p14:creationId xmlns:p14="http://schemas.microsoft.com/office/powerpoint/2010/main" val="354691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86535" y="372825"/>
            <a:ext cx="9982200" cy="5648325"/>
          </a:xfrm>
          <a:prstGeom prst="rect">
            <a:avLst/>
          </a:prstGeom>
        </p:spPr>
      </p:pic>
    </p:spTree>
    <p:extLst>
      <p:ext uri="{BB962C8B-B14F-4D97-AF65-F5344CB8AC3E}">
        <p14:creationId xmlns:p14="http://schemas.microsoft.com/office/powerpoint/2010/main" val="3351649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2490" y="0"/>
            <a:ext cx="11753850" cy="6638925"/>
          </a:xfrm>
          <a:prstGeom prst="rect">
            <a:avLst/>
          </a:prstGeom>
        </p:spPr>
      </p:pic>
    </p:spTree>
    <p:extLst>
      <p:ext uri="{BB962C8B-B14F-4D97-AF65-F5344CB8AC3E}">
        <p14:creationId xmlns:p14="http://schemas.microsoft.com/office/powerpoint/2010/main" val="2843078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56375" y="217582"/>
            <a:ext cx="5514975" cy="2219325"/>
          </a:xfrm>
          <a:prstGeom prst="rect">
            <a:avLst/>
          </a:prstGeom>
        </p:spPr>
      </p:pic>
      <p:sp>
        <p:nvSpPr>
          <p:cNvPr id="4" name="矩形 3"/>
          <p:cNvSpPr/>
          <p:nvPr/>
        </p:nvSpPr>
        <p:spPr>
          <a:xfrm>
            <a:off x="1301087" y="2737345"/>
            <a:ext cx="8416120" cy="646331"/>
          </a:xfrm>
          <a:prstGeom prst="rect">
            <a:avLst/>
          </a:prstGeom>
        </p:spPr>
        <p:txBody>
          <a:bodyPr wrap="square">
            <a:spAutoFit/>
          </a:bodyPr>
          <a:lstStyle/>
          <a:p>
            <a:r>
              <a:rPr lang="en-US" altLang="zh-CN" dirty="0" err="1" smtClean="0"/>
              <a:t>Backgroud</a:t>
            </a:r>
            <a:r>
              <a:rPr lang="en-US" altLang="zh-CN" dirty="0" smtClean="0"/>
              <a:t>: automatic evaluation metrics are biased and correlate very poorly with human judgements of response quality</a:t>
            </a:r>
            <a:endParaRPr lang="zh-CN" altLang="en-US" dirty="0"/>
          </a:p>
        </p:txBody>
      </p:sp>
      <p:sp>
        <p:nvSpPr>
          <p:cNvPr id="5" name="矩形 4"/>
          <p:cNvSpPr/>
          <p:nvPr/>
        </p:nvSpPr>
        <p:spPr>
          <a:xfrm>
            <a:off x="1301086" y="3868088"/>
            <a:ext cx="7706435" cy="646331"/>
          </a:xfrm>
          <a:prstGeom prst="rect">
            <a:avLst/>
          </a:prstGeom>
        </p:spPr>
        <p:txBody>
          <a:bodyPr wrap="square">
            <a:spAutoFit/>
          </a:bodyPr>
          <a:lstStyle/>
          <a:p>
            <a:r>
              <a:rPr lang="en-US" altLang="zh-CN" dirty="0" smtClean="0"/>
              <a:t>contribution:   present an evaluation model (ADEM) that learns to predict human-like scores to input responses</a:t>
            </a:r>
            <a:endParaRPr lang="zh-CN" altLang="en-US" dirty="0"/>
          </a:p>
        </p:txBody>
      </p:sp>
      <p:sp>
        <p:nvSpPr>
          <p:cNvPr id="6" name="矩形 5"/>
          <p:cNvSpPr/>
          <p:nvPr/>
        </p:nvSpPr>
        <p:spPr>
          <a:xfrm>
            <a:off x="1301086" y="4852265"/>
            <a:ext cx="9929385" cy="646331"/>
          </a:xfrm>
          <a:prstGeom prst="rect">
            <a:avLst/>
          </a:prstGeom>
        </p:spPr>
        <p:txBody>
          <a:bodyPr wrap="none">
            <a:spAutoFit/>
          </a:bodyPr>
          <a:lstStyle/>
          <a:p>
            <a:pPr marL="342900" indent="-342900">
              <a:buAutoNum type="arabicParenBoth"/>
            </a:pPr>
            <a:r>
              <a:rPr lang="en-US" altLang="zh-CN" dirty="0" smtClean="0"/>
              <a:t>captures semantic similarity beyond word overlap statistics</a:t>
            </a:r>
          </a:p>
          <a:p>
            <a:pPr marL="342900" indent="-342900">
              <a:buAutoNum type="arabicParenBoth"/>
            </a:pPr>
            <a:r>
              <a:rPr lang="en-US" altLang="zh-CN" dirty="0" smtClean="0"/>
              <a:t>exploits both the context and the reference response to calculate its score for the model response</a:t>
            </a:r>
            <a:endParaRPr lang="zh-CN" altLang="en-US" dirty="0"/>
          </a:p>
        </p:txBody>
      </p:sp>
    </p:spTree>
    <p:extLst>
      <p:ext uri="{BB962C8B-B14F-4D97-AF65-F5344CB8AC3E}">
        <p14:creationId xmlns:p14="http://schemas.microsoft.com/office/powerpoint/2010/main" val="462466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76262" y="969962"/>
            <a:ext cx="10048875" cy="3267075"/>
          </a:xfrm>
          <a:prstGeom prst="rect">
            <a:avLst/>
          </a:prstGeom>
        </p:spPr>
      </p:pic>
      <p:sp>
        <p:nvSpPr>
          <p:cNvPr id="4" name="文本框 3"/>
          <p:cNvSpPr txBox="1"/>
          <p:nvPr/>
        </p:nvSpPr>
        <p:spPr>
          <a:xfrm>
            <a:off x="457200" y="381000"/>
            <a:ext cx="1117600" cy="369332"/>
          </a:xfrm>
          <a:prstGeom prst="rect">
            <a:avLst/>
          </a:prstGeom>
          <a:noFill/>
        </p:spPr>
        <p:txBody>
          <a:bodyPr wrap="square" rtlCol="0">
            <a:spAutoFit/>
          </a:bodyPr>
          <a:lstStyle/>
          <a:p>
            <a:r>
              <a:rPr lang="zh-CN" altLang="en-US" dirty="0" smtClean="0">
                <a:solidFill>
                  <a:srgbClr val="FF0000"/>
                </a:solidFill>
              </a:rPr>
              <a:t>模型结构</a:t>
            </a:r>
            <a:endParaRPr lang="zh-CN" altLang="en-US" dirty="0">
              <a:solidFill>
                <a:srgbClr val="FF0000"/>
              </a:solidFill>
            </a:endParaRPr>
          </a:p>
        </p:txBody>
      </p:sp>
      <p:pic>
        <p:nvPicPr>
          <p:cNvPr id="5" name="图片 4"/>
          <p:cNvPicPr>
            <a:picLocks noChangeAspect="1"/>
          </p:cNvPicPr>
          <p:nvPr/>
        </p:nvPicPr>
        <p:blipFill>
          <a:blip r:embed="rId3"/>
          <a:stretch>
            <a:fillRect/>
          </a:stretch>
        </p:blipFill>
        <p:spPr>
          <a:xfrm>
            <a:off x="2539999" y="4367767"/>
            <a:ext cx="3924300" cy="438150"/>
          </a:xfrm>
          <a:prstGeom prst="rect">
            <a:avLst/>
          </a:prstGeom>
        </p:spPr>
      </p:pic>
      <p:pic>
        <p:nvPicPr>
          <p:cNvPr id="6" name="图片 5"/>
          <p:cNvPicPr>
            <a:picLocks noChangeAspect="1"/>
          </p:cNvPicPr>
          <p:nvPr/>
        </p:nvPicPr>
        <p:blipFill>
          <a:blip r:embed="rId4"/>
          <a:stretch>
            <a:fillRect/>
          </a:stretch>
        </p:blipFill>
        <p:spPr>
          <a:xfrm>
            <a:off x="2539999" y="5025547"/>
            <a:ext cx="4591050" cy="647700"/>
          </a:xfrm>
          <a:prstGeom prst="rect">
            <a:avLst/>
          </a:prstGeom>
        </p:spPr>
      </p:pic>
    </p:spTree>
    <p:extLst>
      <p:ext uri="{BB962C8B-B14F-4D97-AF65-F5344CB8AC3E}">
        <p14:creationId xmlns:p14="http://schemas.microsoft.com/office/powerpoint/2010/main" val="290501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200" y="381000"/>
            <a:ext cx="1739900" cy="369332"/>
          </a:xfrm>
          <a:prstGeom prst="rect">
            <a:avLst/>
          </a:prstGeom>
          <a:noFill/>
        </p:spPr>
        <p:txBody>
          <a:bodyPr wrap="square" rtlCol="0">
            <a:spAutoFit/>
          </a:bodyPr>
          <a:lstStyle/>
          <a:p>
            <a:r>
              <a:rPr lang="zh-CN" altLang="en-US" dirty="0" smtClean="0">
                <a:solidFill>
                  <a:srgbClr val="FF0000"/>
                </a:solidFill>
              </a:rPr>
              <a:t>训练数据收集</a:t>
            </a:r>
            <a:endParaRPr lang="zh-CN" altLang="en-US" dirty="0">
              <a:solidFill>
                <a:srgbClr val="FF0000"/>
              </a:solidFill>
            </a:endParaRPr>
          </a:p>
        </p:txBody>
      </p:sp>
      <p:sp>
        <p:nvSpPr>
          <p:cNvPr id="4" name="矩形 3"/>
          <p:cNvSpPr/>
          <p:nvPr/>
        </p:nvSpPr>
        <p:spPr>
          <a:xfrm>
            <a:off x="800100" y="1167537"/>
            <a:ext cx="8610600" cy="2677656"/>
          </a:xfrm>
          <a:prstGeom prst="rect">
            <a:avLst/>
          </a:prstGeom>
        </p:spPr>
        <p:txBody>
          <a:bodyPr wrap="square">
            <a:spAutoFit/>
          </a:bodyPr>
          <a:lstStyle/>
          <a:p>
            <a:r>
              <a:rPr lang="en-US" altLang="zh-CN" sz="2400" dirty="0" smtClean="0"/>
              <a:t>we use the following 4 sources of candidate responses: </a:t>
            </a:r>
          </a:p>
          <a:p>
            <a:pPr marL="457200" indent="-457200">
              <a:buAutoNum type="arabicParenBoth"/>
            </a:pPr>
            <a:r>
              <a:rPr lang="en-US" altLang="zh-CN" sz="2400" dirty="0" smtClean="0"/>
              <a:t>a response selected by a TF-IDF retrieval-based model</a:t>
            </a:r>
          </a:p>
          <a:p>
            <a:r>
              <a:rPr lang="en-US" altLang="zh-CN" sz="2400" dirty="0" smtClean="0"/>
              <a:t>(2) a response selected by the Dual Encoder (DE) </a:t>
            </a:r>
          </a:p>
          <a:p>
            <a:r>
              <a:rPr lang="en-US" altLang="zh-CN" sz="2400" dirty="0" smtClean="0"/>
              <a:t>(3) a response generated using the hierarchical recurrent encoder-decoder (HRED) model </a:t>
            </a:r>
            <a:endParaRPr lang="en-US" altLang="zh-CN" sz="2400" dirty="0"/>
          </a:p>
          <a:p>
            <a:r>
              <a:rPr lang="en-US" altLang="zh-CN" sz="2400" dirty="0" smtClean="0"/>
              <a:t>(4) human-generated responses. </a:t>
            </a:r>
            <a:endParaRPr lang="en-US" altLang="zh-CN" sz="2400" dirty="0" smtClean="0">
              <a:solidFill>
                <a:srgbClr val="FF0000"/>
              </a:solidFill>
            </a:endParaRPr>
          </a:p>
          <a:p>
            <a:endParaRPr lang="zh-CN" altLang="en-US" sz="2400" dirty="0">
              <a:solidFill>
                <a:srgbClr val="FF0000"/>
              </a:solidFill>
            </a:endParaRPr>
          </a:p>
        </p:txBody>
      </p:sp>
    </p:spTree>
    <p:extLst>
      <p:ext uri="{BB962C8B-B14F-4D97-AF65-F5344CB8AC3E}">
        <p14:creationId xmlns:p14="http://schemas.microsoft.com/office/powerpoint/2010/main" val="155364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2300" y="330200"/>
            <a:ext cx="3632200" cy="400110"/>
          </a:xfrm>
          <a:prstGeom prst="rect">
            <a:avLst/>
          </a:prstGeom>
          <a:noFill/>
        </p:spPr>
        <p:txBody>
          <a:bodyPr wrap="square" rtlCol="0">
            <a:spAutoFit/>
          </a:bodyPr>
          <a:lstStyle/>
          <a:p>
            <a:r>
              <a:rPr lang="en-US" altLang="zh-CN" sz="2000" dirty="0" smtClean="0">
                <a:solidFill>
                  <a:srgbClr val="FF0000"/>
                </a:solidFill>
              </a:rPr>
              <a:t>Pre-training with VHRED</a:t>
            </a:r>
            <a:endParaRPr lang="zh-CN" altLang="en-US" sz="2000" dirty="0">
              <a:solidFill>
                <a:srgbClr val="FF0000"/>
              </a:solidFill>
            </a:endParaRPr>
          </a:p>
        </p:txBody>
      </p:sp>
      <p:sp>
        <p:nvSpPr>
          <p:cNvPr id="4" name="矩形 3"/>
          <p:cNvSpPr/>
          <p:nvPr/>
        </p:nvSpPr>
        <p:spPr>
          <a:xfrm>
            <a:off x="901700" y="967939"/>
            <a:ext cx="10020300" cy="2246769"/>
          </a:xfrm>
          <a:prstGeom prst="rect">
            <a:avLst/>
          </a:prstGeom>
        </p:spPr>
        <p:txBody>
          <a:bodyPr wrap="square">
            <a:spAutoFit/>
          </a:bodyPr>
          <a:lstStyle/>
          <a:p>
            <a:r>
              <a:rPr lang="en-US" altLang="zh-CN" sz="2000" dirty="0" smtClean="0"/>
              <a:t>Motivation:  evaluation model that can make accurate predictions from few labeled examples, since these examples are expensive to obtain</a:t>
            </a:r>
          </a:p>
          <a:p>
            <a:endParaRPr lang="en-US" altLang="zh-CN" sz="2000" dirty="0" smtClean="0"/>
          </a:p>
          <a:p>
            <a:r>
              <a:rPr lang="en-US" altLang="zh-CN" sz="2000" dirty="0" smtClean="0"/>
              <a:t>Method: use a pre-training procedure to learn the parameters of the encoder. In particular, we train the encoder as part of a neural dialogue model</a:t>
            </a:r>
            <a:endParaRPr lang="en-US" altLang="zh-CN" sz="2000" dirty="0"/>
          </a:p>
          <a:p>
            <a:r>
              <a:rPr lang="en-US" altLang="zh-CN" sz="2000" dirty="0" smtClean="0"/>
              <a:t>we attach a third decoder RNN that takes the output of the encoder as input, and train it to predict the next utterance of a dialogue conditioned on the context.</a:t>
            </a:r>
            <a:endParaRPr lang="zh-CN" altLang="en-US" sz="2000" dirty="0"/>
          </a:p>
        </p:txBody>
      </p:sp>
    </p:spTree>
    <p:extLst>
      <p:ext uri="{BB962C8B-B14F-4D97-AF65-F5344CB8AC3E}">
        <p14:creationId xmlns:p14="http://schemas.microsoft.com/office/powerpoint/2010/main" val="3393413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2300" y="330200"/>
            <a:ext cx="3632200" cy="400110"/>
          </a:xfrm>
          <a:prstGeom prst="rect">
            <a:avLst/>
          </a:prstGeom>
          <a:noFill/>
        </p:spPr>
        <p:txBody>
          <a:bodyPr wrap="square" rtlCol="0">
            <a:spAutoFit/>
          </a:bodyPr>
          <a:lstStyle/>
          <a:p>
            <a:r>
              <a:rPr lang="en-US" altLang="zh-CN" sz="2000" dirty="0" smtClean="0">
                <a:solidFill>
                  <a:srgbClr val="FF0000"/>
                </a:solidFill>
              </a:rPr>
              <a:t>results</a:t>
            </a:r>
            <a:endParaRPr lang="zh-CN" altLang="en-US" sz="2000" dirty="0">
              <a:solidFill>
                <a:srgbClr val="FF0000"/>
              </a:solidFill>
            </a:endParaRPr>
          </a:p>
        </p:txBody>
      </p:sp>
      <p:pic>
        <p:nvPicPr>
          <p:cNvPr id="3" name="图片 2"/>
          <p:cNvPicPr>
            <a:picLocks noChangeAspect="1"/>
          </p:cNvPicPr>
          <p:nvPr/>
        </p:nvPicPr>
        <p:blipFill>
          <a:blip r:embed="rId2"/>
          <a:stretch>
            <a:fillRect/>
          </a:stretch>
        </p:blipFill>
        <p:spPr>
          <a:xfrm>
            <a:off x="1311275" y="1468437"/>
            <a:ext cx="9544050" cy="4581525"/>
          </a:xfrm>
          <a:prstGeom prst="rect">
            <a:avLst/>
          </a:prstGeom>
        </p:spPr>
      </p:pic>
    </p:spTree>
    <p:extLst>
      <p:ext uri="{BB962C8B-B14F-4D97-AF65-F5344CB8AC3E}">
        <p14:creationId xmlns:p14="http://schemas.microsoft.com/office/powerpoint/2010/main" val="580277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2300" y="330200"/>
            <a:ext cx="3632200" cy="400110"/>
          </a:xfrm>
          <a:prstGeom prst="rect">
            <a:avLst/>
          </a:prstGeom>
          <a:noFill/>
        </p:spPr>
        <p:txBody>
          <a:bodyPr wrap="square" rtlCol="0">
            <a:spAutoFit/>
          </a:bodyPr>
          <a:lstStyle/>
          <a:p>
            <a:r>
              <a:rPr lang="en-US" altLang="zh-CN" sz="2000" dirty="0" smtClean="0">
                <a:solidFill>
                  <a:srgbClr val="FF0000"/>
                </a:solidFill>
              </a:rPr>
              <a:t>results</a:t>
            </a:r>
            <a:endParaRPr lang="zh-CN" altLang="en-US" sz="2000" dirty="0">
              <a:solidFill>
                <a:srgbClr val="FF0000"/>
              </a:solidFill>
            </a:endParaRPr>
          </a:p>
        </p:txBody>
      </p:sp>
      <p:pic>
        <p:nvPicPr>
          <p:cNvPr id="4" name="图片 3"/>
          <p:cNvPicPr>
            <a:picLocks noChangeAspect="1"/>
          </p:cNvPicPr>
          <p:nvPr/>
        </p:nvPicPr>
        <p:blipFill>
          <a:blip r:embed="rId2"/>
          <a:stretch>
            <a:fillRect/>
          </a:stretch>
        </p:blipFill>
        <p:spPr>
          <a:xfrm>
            <a:off x="761999" y="1103312"/>
            <a:ext cx="10569773" cy="3900488"/>
          </a:xfrm>
          <a:prstGeom prst="rect">
            <a:avLst/>
          </a:prstGeom>
        </p:spPr>
      </p:pic>
      <p:sp>
        <p:nvSpPr>
          <p:cNvPr id="5" name="矩形 4"/>
          <p:cNvSpPr/>
          <p:nvPr/>
        </p:nvSpPr>
        <p:spPr>
          <a:xfrm>
            <a:off x="761999" y="5092700"/>
            <a:ext cx="10458647" cy="1477328"/>
          </a:xfrm>
          <a:prstGeom prst="rect">
            <a:avLst/>
          </a:prstGeom>
        </p:spPr>
        <p:txBody>
          <a:bodyPr wrap="square">
            <a:spAutoFit/>
          </a:bodyPr>
          <a:lstStyle/>
          <a:p>
            <a:r>
              <a:rPr lang="en-US" altLang="zh-CN" dirty="0" smtClean="0"/>
              <a:t>One drawback we observed is that ADEM tends to be too conservative when predicting response scores. This is the case in the third context, where the model assigns low scores to most of the responses that a human rated highly. This </a:t>
            </a:r>
            <a:r>
              <a:rPr lang="en-US" altLang="zh-CN" dirty="0" err="1" smtClean="0"/>
              <a:t>behaviour</a:t>
            </a:r>
            <a:r>
              <a:rPr lang="en-US" altLang="zh-CN" dirty="0" smtClean="0"/>
              <a:t> is likely due to the squared error loss used to train ADEM; since the model receives a large penalty for incorrectly predicting an extreme value, it learns to predict scores closer to the average human score.</a:t>
            </a:r>
            <a:endParaRPr lang="zh-CN" altLang="en-US" dirty="0"/>
          </a:p>
        </p:txBody>
      </p:sp>
      <p:sp>
        <p:nvSpPr>
          <p:cNvPr id="6" name="矩形 5"/>
          <p:cNvSpPr/>
          <p:nvPr/>
        </p:nvSpPr>
        <p:spPr>
          <a:xfrm>
            <a:off x="9169400" y="3467100"/>
            <a:ext cx="2162372" cy="1054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589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2300" y="330200"/>
            <a:ext cx="3632200" cy="400110"/>
          </a:xfrm>
          <a:prstGeom prst="rect">
            <a:avLst/>
          </a:prstGeom>
          <a:noFill/>
        </p:spPr>
        <p:txBody>
          <a:bodyPr wrap="square" rtlCol="0">
            <a:spAutoFit/>
          </a:bodyPr>
          <a:lstStyle/>
          <a:p>
            <a:r>
              <a:rPr lang="en-US" altLang="zh-CN" sz="2000" dirty="0" smtClean="0">
                <a:solidFill>
                  <a:srgbClr val="FF0000"/>
                </a:solidFill>
              </a:rPr>
              <a:t>results</a:t>
            </a:r>
            <a:endParaRPr lang="zh-CN" altLang="en-US" sz="2000" dirty="0">
              <a:solidFill>
                <a:srgbClr val="FF0000"/>
              </a:solidFill>
            </a:endParaRPr>
          </a:p>
        </p:txBody>
      </p:sp>
      <p:sp>
        <p:nvSpPr>
          <p:cNvPr id="4" name="文本框 3"/>
          <p:cNvSpPr txBox="1"/>
          <p:nvPr/>
        </p:nvSpPr>
        <p:spPr>
          <a:xfrm>
            <a:off x="1066800" y="990600"/>
            <a:ext cx="10109200" cy="2031325"/>
          </a:xfrm>
          <a:prstGeom prst="rect">
            <a:avLst/>
          </a:prstGeom>
          <a:noFill/>
        </p:spPr>
        <p:txBody>
          <a:bodyPr wrap="square" rtlCol="0">
            <a:spAutoFit/>
          </a:bodyPr>
          <a:lstStyle/>
          <a:p>
            <a:endParaRPr lang="en-US" altLang="zh-CN" dirty="0" smtClean="0"/>
          </a:p>
          <a:p>
            <a:r>
              <a:rPr lang="en-US" altLang="zh-CN" dirty="0" smtClean="0">
                <a:solidFill>
                  <a:srgbClr val="FF0000"/>
                </a:solidFill>
              </a:rPr>
              <a:t>Drawback</a:t>
            </a:r>
            <a:r>
              <a:rPr lang="en-US" altLang="zh-CN" dirty="0" smtClean="0"/>
              <a:t>: The evaluation model proposed in this paper </a:t>
            </a:r>
            <a:r>
              <a:rPr lang="en-US" altLang="zh-CN" dirty="0" err="1" smtClean="0"/>
              <a:t>favours</a:t>
            </a:r>
            <a:r>
              <a:rPr lang="en-US" altLang="zh-CN" dirty="0" smtClean="0"/>
              <a:t> dialogue models that generate responses that are rated as highly appropriate by humans. It is likely that this property does not fully capture the desired end-goal of </a:t>
            </a:r>
            <a:r>
              <a:rPr lang="en-US" altLang="zh-CN" dirty="0" err="1" smtClean="0"/>
              <a:t>chatbot</a:t>
            </a:r>
            <a:r>
              <a:rPr lang="en-US" altLang="zh-CN" dirty="0" smtClean="0"/>
              <a:t> systems. Since humans often provide high scores to generic responses due to their appropriateness for many given contexts (Shang et al., 2016), a model trained to predict these scores will exhibit the same </a:t>
            </a:r>
            <a:r>
              <a:rPr lang="en-US" altLang="zh-CN" dirty="0" err="1" smtClean="0"/>
              <a:t>behaviour</a:t>
            </a:r>
            <a:r>
              <a:rPr lang="en-US" altLang="zh-CN" dirty="0" smtClean="0"/>
              <a:t>.</a:t>
            </a:r>
          </a:p>
          <a:p>
            <a:endParaRPr lang="en-US" altLang="zh-CN" dirty="0"/>
          </a:p>
        </p:txBody>
      </p:sp>
    </p:spTree>
    <p:extLst>
      <p:ext uri="{BB962C8B-B14F-4D97-AF65-F5344CB8AC3E}">
        <p14:creationId xmlns:p14="http://schemas.microsoft.com/office/powerpoint/2010/main" val="345677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82612" y="545910"/>
            <a:ext cx="10460702" cy="5289787"/>
          </a:xfrm>
          <a:prstGeom prst="rect">
            <a:avLst/>
          </a:prstGeom>
        </p:spPr>
      </p:pic>
    </p:spTree>
    <p:extLst>
      <p:ext uri="{BB962C8B-B14F-4D97-AF65-F5344CB8AC3E}">
        <p14:creationId xmlns:p14="http://schemas.microsoft.com/office/powerpoint/2010/main" val="3763108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7162" y="85725"/>
            <a:ext cx="11877675" cy="6686550"/>
          </a:xfrm>
          <a:prstGeom prst="rect">
            <a:avLst/>
          </a:prstGeom>
        </p:spPr>
      </p:pic>
    </p:spTree>
    <p:extLst>
      <p:ext uri="{BB962C8B-B14F-4D97-AF65-F5344CB8AC3E}">
        <p14:creationId xmlns:p14="http://schemas.microsoft.com/office/powerpoint/2010/main" val="332156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9550" y="133350"/>
            <a:ext cx="11772900" cy="6591300"/>
          </a:xfrm>
          <a:prstGeom prst="rect">
            <a:avLst/>
          </a:prstGeom>
        </p:spPr>
      </p:pic>
    </p:spTree>
    <p:extLst>
      <p:ext uri="{BB962C8B-B14F-4D97-AF65-F5344CB8AC3E}">
        <p14:creationId xmlns:p14="http://schemas.microsoft.com/office/powerpoint/2010/main" val="2210335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5262" y="101931"/>
            <a:ext cx="11801475" cy="6572250"/>
          </a:xfrm>
          <a:prstGeom prst="rect">
            <a:avLst/>
          </a:prstGeom>
        </p:spPr>
      </p:pic>
    </p:spTree>
    <p:extLst>
      <p:ext uri="{BB962C8B-B14F-4D97-AF65-F5344CB8AC3E}">
        <p14:creationId xmlns:p14="http://schemas.microsoft.com/office/powerpoint/2010/main" val="4242606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0975" y="128587"/>
            <a:ext cx="11830050" cy="6600825"/>
          </a:xfrm>
          <a:prstGeom prst="rect">
            <a:avLst/>
          </a:prstGeom>
        </p:spPr>
      </p:pic>
    </p:spTree>
    <p:extLst>
      <p:ext uri="{BB962C8B-B14F-4D97-AF65-F5344CB8AC3E}">
        <p14:creationId xmlns:p14="http://schemas.microsoft.com/office/powerpoint/2010/main" val="637468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0975" y="132710"/>
            <a:ext cx="11830050" cy="6619875"/>
          </a:xfrm>
          <a:prstGeom prst="rect">
            <a:avLst/>
          </a:prstGeom>
        </p:spPr>
      </p:pic>
    </p:spTree>
    <p:extLst>
      <p:ext uri="{BB962C8B-B14F-4D97-AF65-F5344CB8AC3E}">
        <p14:creationId xmlns:p14="http://schemas.microsoft.com/office/powerpoint/2010/main" val="201299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5737" y="114300"/>
            <a:ext cx="11820525" cy="6629400"/>
          </a:xfrm>
          <a:prstGeom prst="rect">
            <a:avLst/>
          </a:prstGeom>
        </p:spPr>
      </p:pic>
    </p:spTree>
    <p:extLst>
      <p:ext uri="{BB962C8B-B14F-4D97-AF65-F5344CB8AC3E}">
        <p14:creationId xmlns:p14="http://schemas.microsoft.com/office/powerpoint/2010/main" val="359692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10044" y="515937"/>
            <a:ext cx="4517046" cy="1033463"/>
          </a:xfrm>
          <a:prstGeom prst="rect">
            <a:avLst/>
          </a:prstGeom>
        </p:spPr>
      </p:pic>
      <p:pic>
        <p:nvPicPr>
          <p:cNvPr id="4" name="图片 3"/>
          <p:cNvPicPr>
            <a:picLocks noChangeAspect="1"/>
          </p:cNvPicPr>
          <p:nvPr/>
        </p:nvPicPr>
        <p:blipFill>
          <a:blip r:embed="rId3"/>
          <a:stretch>
            <a:fillRect/>
          </a:stretch>
        </p:blipFill>
        <p:spPr>
          <a:xfrm>
            <a:off x="1336065" y="3843336"/>
            <a:ext cx="4391025" cy="1304925"/>
          </a:xfrm>
          <a:prstGeom prst="rect">
            <a:avLst/>
          </a:prstGeom>
        </p:spPr>
      </p:pic>
      <p:pic>
        <p:nvPicPr>
          <p:cNvPr id="5" name="图片 4"/>
          <p:cNvPicPr>
            <a:picLocks noChangeAspect="1"/>
          </p:cNvPicPr>
          <p:nvPr/>
        </p:nvPicPr>
        <p:blipFill>
          <a:blip r:embed="rId4"/>
          <a:stretch>
            <a:fillRect/>
          </a:stretch>
        </p:blipFill>
        <p:spPr>
          <a:xfrm>
            <a:off x="1336065" y="2162968"/>
            <a:ext cx="4333875" cy="1066800"/>
          </a:xfrm>
          <a:prstGeom prst="rect">
            <a:avLst/>
          </a:prstGeom>
        </p:spPr>
      </p:pic>
    </p:spTree>
    <p:extLst>
      <p:ext uri="{BB962C8B-B14F-4D97-AF65-F5344CB8AC3E}">
        <p14:creationId xmlns:p14="http://schemas.microsoft.com/office/powerpoint/2010/main" val="487405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16732</TotalTime>
  <Words>364</Words>
  <Application>Microsoft Office PowerPoint</Application>
  <PresentationFormat>宽屏</PresentationFormat>
  <Paragraphs>22</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cp:revision>
  <dcterms:created xsi:type="dcterms:W3CDTF">2017-09-27T16:05:11Z</dcterms:created>
  <dcterms:modified xsi:type="dcterms:W3CDTF">2017-10-09T06:58:06Z</dcterms:modified>
</cp:coreProperties>
</file>