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2" r:id="rId2"/>
    <p:sldId id="284" r:id="rId3"/>
    <p:sldId id="285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317" r:id="rId12"/>
    <p:sldId id="294" r:id="rId13"/>
    <p:sldId id="295" r:id="rId14"/>
    <p:sldId id="296" r:id="rId15"/>
    <p:sldId id="297" r:id="rId16"/>
    <p:sldId id="306" r:id="rId17"/>
    <p:sldId id="298" r:id="rId18"/>
    <p:sldId id="300" r:id="rId19"/>
    <p:sldId id="299" r:id="rId20"/>
    <p:sldId id="307" r:id="rId21"/>
    <p:sldId id="308" r:id="rId22"/>
    <p:sldId id="309" r:id="rId23"/>
    <p:sldId id="329" r:id="rId24"/>
    <p:sldId id="321" r:id="rId25"/>
    <p:sldId id="322" r:id="rId26"/>
    <p:sldId id="323" r:id="rId27"/>
    <p:sldId id="324" r:id="rId28"/>
    <p:sldId id="303" r:id="rId29"/>
    <p:sldId id="325" r:id="rId30"/>
    <p:sldId id="320" r:id="rId31"/>
    <p:sldId id="310" r:id="rId32"/>
    <p:sldId id="311" r:id="rId33"/>
    <p:sldId id="305" r:id="rId34"/>
    <p:sldId id="328" r:id="rId35"/>
    <p:sldId id="326" r:id="rId36"/>
    <p:sldId id="327" r:id="rId37"/>
    <p:sldId id="312" r:id="rId38"/>
    <p:sldId id="314" r:id="rId39"/>
    <p:sldId id="315" r:id="rId40"/>
    <p:sldId id="316" r:id="rId41"/>
    <p:sldId id="319" r:id="rId42"/>
    <p:sldId id="31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154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3715" autoAdjust="0"/>
  </p:normalViewPr>
  <p:slideViewPr>
    <p:cSldViewPr snapToGrid="0">
      <p:cViewPr varScale="1">
        <p:scale>
          <a:sx n="84" d="100"/>
          <a:sy n="84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1B4E-EB24-4F04-9F68-602131EE03E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5375-D65F-40DD-A812-AF0BEB258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2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当句子很长，信息损失大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8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9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7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3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08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11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4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类别多的时候，每类数量少，导致学习比较稀疏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4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84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观测数据是由潜变量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生成的假设，通过去优化一个变分下界来训练一个分布趋近去潜变量的后验分布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gradually increasing the weight of the KL term from 0 to 1 during training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a certain percentage of the target words to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4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1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20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9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30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8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94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68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4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 controls how much to penalize generic responses: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2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13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0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89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66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7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语法不对的例子，前面生成的词对后面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的影响比较重要。建模成一个递减的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1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6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2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 single nontrivial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D5375-D65F-40DD-A812-AF0BEB258F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7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539080" y="1122362"/>
            <a:ext cx="482600" cy="1671638"/>
          </a:xfrm>
          <a:prstGeom prst="rect">
            <a:avLst/>
          </a:prstGeom>
          <a:solidFill>
            <a:schemeClr val="accent1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1968501" y="692945"/>
            <a:ext cx="482600" cy="1341437"/>
          </a:xfrm>
          <a:prstGeom prst="rect">
            <a:avLst/>
          </a:prstGeom>
          <a:solidFill>
            <a:schemeClr val="accent1">
              <a:lumMod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0200480" y="1838325"/>
            <a:ext cx="482600" cy="1671638"/>
          </a:xfrm>
          <a:prstGeom prst="rect">
            <a:avLst/>
          </a:prstGeom>
          <a:solidFill>
            <a:schemeClr val="accent1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9755983" y="2597944"/>
            <a:ext cx="482600" cy="1341437"/>
          </a:xfrm>
          <a:prstGeom prst="rect">
            <a:avLst/>
          </a:prstGeom>
          <a:solidFill>
            <a:schemeClr val="accent1">
              <a:lumMod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6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2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3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8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3A9E-4C68-45A4-A5B0-4D7CDDBE8773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C612-275D-46BA-8E08-F41564FFF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8.png"/><Relationship Id="rId7" Type="http://schemas.openxmlformats.org/officeDocument/2006/relationships/image" Target="../media/image83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440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95600" y="2120900"/>
            <a:ext cx="6654800" cy="762981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600" b="1" dirty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A Survey for open domain dialog system</a:t>
            </a:r>
            <a:endParaRPr kumimoji="1" lang="zh-CN" altLang="en-US" sz="3600" b="1" dirty="0">
              <a:solidFill>
                <a:srgbClr val="10315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359275" y="4048404"/>
            <a:ext cx="4128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 b="1" dirty="0" smtClean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Lao </a:t>
            </a:r>
            <a:r>
              <a:rPr kumimoji="1" lang="en-US" altLang="zh-CN" sz="3600" b="1" dirty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Yadi</a:t>
            </a:r>
            <a:endParaRPr kumimoji="1" lang="zh-CN" altLang="en-US" sz="3600" b="1" dirty="0">
              <a:solidFill>
                <a:srgbClr val="10315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Model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</a:t>
            </a:r>
            <a:r>
              <a:rPr kumimoji="1" lang="en-US" altLang="zh-CN" sz="3200" b="1" dirty="0" smtClean="0">
                <a:solidFill>
                  <a:srgbClr val="103154"/>
                </a:solidFill>
              </a:rPr>
              <a:t>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4114" y="1202371"/>
            <a:ext cx="1167396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Diversity-Promoting Objective Function for Neural Conversation Models </a:t>
            </a: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b="1" i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NAACL2016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04" y="2656335"/>
            <a:ext cx="3406073" cy="779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87280" y="2802931"/>
            <a:ext cx="6782049" cy="1172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Previous objective function 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Revised objective function  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maximize mutual information</a:t>
            </a: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30789" y="4241920"/>
            <a:ext cx="5877645" cy="1559619"/>
            <a:chOff x="5002361" y="2706957"/>
            <a:chExt cx="5877645" cy="155961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361" y="2706958"/>
              <a:ext cx="4819650" cy="6381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5006" y="3666501"/>
              <a:ext cx="5715000" cy="600075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8597900" y="2706957"/>
              <a:ext cx="1041400" cy="638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207500" y="3486767"/>
              <a:ext cx="1409700" cy="638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l="12150" t="16665" r="1994"/>
          <a:stretch/>
        </p:blipFill>
        <p:spPr>
          <a:xfrm>
            <a:off x="8307692" y="3238522"/>
            <a:ext cx="1831830" cy="841394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7350439" y="4537009"/>
            <a:ext cx="7958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346134" y="5426424"/>
            <a:ext cx="9856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331806" y="525183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MMI-bidi model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32787" y="4381543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</a:t>
            </a:r>
            <a:r>
              <a:rPr lang="en-US" altLang="zh-CN" b="1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antiLM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87280" y="5991080"/>
            <a:ext cx="9773509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trained maximum likelihood models and used MMI criterion only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8823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Model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</a:t>
            </a:r>
            <a:r>
              <a:rPr kumimoji="1" lang="en-US" altLang="zh-CN" sz="3200" b="1" dirty="0" smtClean="0">
                <a:solidFill>
                  <a:srgbClr val="103154"/>
                </a:solidFill>
              </a:rPr>
              <a:t>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315795" y="2373277"/>
            <a:ext cx="2198038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</a:t>
            </a:r>
            <a:r>
              <a:rPr lang="en-US" altLang="zh-CN" b="1" dirty="0" err="1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antiLM</a:t>
            </a:r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42716" y="3823623"/>
            <a:ext cx="4146315" cy="638175"/>
            <a:chOff x="3088148" y="3453639"/>
            <a:chExt cx="4146315" cy="6381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13971" b="6441"/>
            <a:stretch/>
          </p:blipFill>
          <p:spPr>
            <a:xfrm>
              <a:off x="3088148" y="3453641"/>
              <a:ext cx="4146315" cy="597072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6010353" y="3453639"/>
              <a:ext cx="1041400" cy="638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94316" y="4402928"/>
            <a:ext cx="5238751" cy="748231"/>
            <a:chOff x="2996095" y="4233449"/>
            <a:chExt cx="5238751" cy="74823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7326" r="1008" b="5262"/>
            <a:stretch/>
          </p:blipFill>
          <p:spPr>
            <a:xfrm>
              <a:off x="2996095" y="4413184"/>
              <a:ext cx="5238751" cy="568496"/>
            </a:xfrm>
            <a:prstGeom prst="rect">
              <a:avLst/>
            </a:prstGeom>
          </p:spPr>
        </p:pic>
        <p:sp>
          <p:nvSpPr>
            <p:cNvPr id="11" name="圆角矩形 10"/>
            <p:cNvSpPr/>
            <p:nvPr/>
          </p:nvSpPr>
          <p:spPr>
            <a:xfrm>
              <a:off x="6619953" y="4233449"/>
              <a:ext cx="1409700" cy="638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103465" y="2298144"/>
            <a:ext cx="1864613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MMI-bidi model</a:t>
            </a: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89065" y="2956307"/>
            <a:ext cx="3565143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 to ungrammatical output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replace p(T) with U(T)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10" y="4678001"/>
            <a:ext cx="3009810" cy="5990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703" y="4678001"/>
            <a:ext cx="2157944" cy="76116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431547" y="2911048"/>
            <a:ext cx="343235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decoding is intractable</a:t>
            </a:r>
          </a:p>
        </p:txBody>
      </p:sp>
      <p:sp>
        <p:nvSpPr>
          <p:cNvPr id="27" name="矩形 26"/>
          <p:cNvSpPr/>
          <p:nvPr/>
        </p:nvSpPr>
        <p:spPr>
          <a:xfrm>
            <a:off x="7431547" y="3330180"/>
            <a:ext cx="3964290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N best list by P(T|S) and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Re-rank using the second term</a:t>
            </a:r>
          </a:p>
        </p:txBody>
      </p:sp>
      <p:sp>
        <p:nvSpPr>
          <p:cNvPr id="22" name="矩形 21"/>
          <p:cNvSpPr/>
          <p:nvPr/>
        </p:nvSpPr>
        <p:spPr>
          <a:xfrm>
            <a:off x="624114" y="1109305"/>
            <a:ext cx="11673965" cy="10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Diversity-Promoting Objective Function for Neural Conversation Models </a:t>
            </a:r>
          </a:p>
          <a:p>
            <a:pPr>
              <a:lnSpc>
                <a:spcPct val="130000"/>
              </a:lnSpc>
            </a:pPr>
            <a:r>
              <a:rPr lang="zh-CN" altLang="en-US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b="1" i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NAACL2016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70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Model Modification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3379" y="1017402"/>
            <a:ext cx="10547140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Building E2E dialogue Systems Using Generative Hierarchical Neutral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Network model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(AAAI2016)</a:t>
            </a:r>
          </a:p>
        </p:txBody>
      </p:sp>
      <p:sp>
        <p:nvSpPr>
          <p:cNvPr id="6" name="矩形 5"/>
          <p:cNvSpPr/>
          <p:nvPr/>
        </p:nvSpPr>
        <p:spPr>
          <a:xfrm>
            <a:off x="1513143" y="2442203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 Dialogue generation task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tend to generate safe and generic response.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work only consider the diversity at </a:t>
            </a:r>
            <a:r>
              <a:rPr lang="en-US" altLang="zh-CN" b="1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leve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decoding. 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3143" y="3785636"/>
            <a:ext cx="10678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dialogue problem as modeling the utterances and interactive structure of the dialogue.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HRED model to hierarchically learn both </a:t>
            </a:r>
            <a:r>
              <a:rPr lang="en-US" altLang="zh-CN" b="1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word-level and query level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feature.</a:t>
            </a:r>
            <a:endParaRPr lang="en-US" altLang="zh-CN" b="1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9083" y="1652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Multi-turn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92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Model Modification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598759" y="2392793"/>
            <a:ext cx="6407479" cy="3245812"/>
            <a:chOff x="5664035" y="3398325"/>
            <a:chExt cx="6407479" cy="324581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4220" t="7863" r="2409"/>
            <a:stretch/>
          </p:blipFill>
          <p:spPr>
            <a:xfrm>
              <a:off x="5664035" y="3398325"/>
              <a:ext cx="6407479" cy="324581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7345104" y="4912020"/>
              <a:ext cx="3619500" cy="4476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937" y="2765895"/>
            <a:ext cx="5098278" cy="4973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462" y="3812344"/>
            <a:ext cx="3874754" cy="5340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/>
          <a:srcRect r="3061"/>
          <a:stretch/>
        </p:blipFill>
        <p:spPr>
          <a:xfrm>
            <a:off x="1367163" y="4800870"/>
            <a:ext cx="4457263" cy="701202"/>
          </a:xfrm>
          <a:prstGeom prst="rect">
            <a:avLst/>
          </a:prstGeom>
        </p:spPr>
      </p:pic>
      <p:sp>
        <p:nvSpPr>
          <p:cNvPr id="2" name="五角星 1"/>
          <p:cNvSpPr/>
          <p:nvPr/>
        </p:nvSpPr>
        <p:spPr>
          <a:xfrm>
            <a:off x="792294" y="5804039"/>
            <a:ext cx="541643" cy="51331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33937" y="5961445"/>
            <a:ext cx="733854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Decoding is conditioned on the hidden state of the context RNN.</a:t>
            </a:r>
          </a:p>
        </p:txBody>
      </p:sp>
      <p:sp>
        <p:nvSpPr>
          <p:cNvPr id="3" name="矩形 2"/>
          <p:cNvSpPr/>
          <p:nvPr/>
        </p:nvSpPr>
        <p:spPr>
          <a:xfrm>
            <a:off x="1367163" y="2284100"/>
            <a:ext cx="1191352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 </a:t>
            </a: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7163" y="3286305"/>
            <a:ext cx="3477042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level context Decoder </a:t>
            </a: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60803" y="4283022"/>
            <a:ext cx="1228221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 </a:t>
            </a: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3379" y="1017402"/>
            <a:ext cx="10547140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Building E2E dialogue Systems Using Generative Hierarchical Neutral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Network model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(AAAI2016)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434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Model Modification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6217" y="1276540"/>
            <a:ext cx="896360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3: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Deep Reinforcement Learning for Dialogue Generation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977116" y="2106612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tend to generate safe and generic response.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Stuck in an infinite loop of repetitive response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7116" y="3306942"/>
            <a:ext cx="10157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generation tend to be short sighted and ignore future outcome.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future direction of a dialogue via RL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useful conversational properties:1) </a:t>
            </a:r>
            <a:r>
              <a:rPr lang="en-US" altLang="zh-CN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informativity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 coherence 3) ease of answering</a:t>
            </a:r>
          </a:p>
        </p:txBody>
      </p:sp>
      <p:sp>
        <p:nvSpPr>
          <p:cNvPr id="8" name="矩形 7"/>
          <p:cNvSpPr/>
          <p:nvPr/>
        </p:nvSpPr>
        <p:spPr>
          <a:xfrm>
            <a:off x="977116" y="4826586"/>
            <a:ext cx="978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encoder-decoder architecture as backbone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 conversation between two agents and maximize expected reward rather than MLE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8007" y="1649336"/>
            <a:ext cx="4393993" cy="24510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89825" y="13838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Multi-turn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19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Model Modification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78226" y="2460324"/>
                <a:ext cx="90293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Action: 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 utterance.  Action space is infinite.</a:t>
                </a:r>
              </a:p>
              <a:p>
                <a:r>
                  <a:rPr lang="en-US" altLang="zh-CN" b="1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State: 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previous two dialogue turns {pi, qi}</a:t>
                </a:r>
              </a:p>
              <a:p>
                <a:r>
                  <a:rPr lang="en-US" altLang="zh-CN" b="1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𝑹𝑳</m:t>
                        </m:r>
                      </m:sub>
                    </m:sSub>
                    <m:r>
                      <a:rPr lang="en-US" altLang="zh-CN" b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𝐢</m:t>
                        </m:r>
                        <m:r>
                          <a:rPr lang="en-US" altLang="zh-CN" b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b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b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r>
                  <a:rPr lang="en-US" altLang="zh-CN" b="1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Reward: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Ease of answering, Information flow, Semantic Coherence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26" y="2460324"/>
                <a:ext cx="9029385" cy="1200329"/>
              </a:xfrm>
              <a:prstGeom prst="rect">
                <a:avLst/>
              </a:prstGeom>
              <a:blipFill>
                <a:blip r:embed="rId3"/>
                <a:stretch>
                  <a:fillRect l="-540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97578" y="1996305"/>
            <a:ext cx="2807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policy gradient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67910" y="3783965"/>
            <a:ext cx="7174843" cy="270150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83102" y="4092689"/>
            <a:ext cx="4673298" cy="2155711"/>
            <a:chOff x="690346" y="3417111"/>
            <a:chExt cx="4881778" cy="213528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960" y="3417111"/>
              <a:ext cx="2912579" cy="5750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346" y="3992125"/>
              <a:ext cx="4589291" cy="55135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346" y="4556338"/>
              <a:ext cx="4881778" cy="55341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7573" y="5109750"/>
              <a:ext cx="3591378" cy="44264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76689" y="4071891"/>
                <a:ext cx="35620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Construct a dull response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89" y="4071891"/>
                <a:ext cx="3562049" cy="338554"/>
              </a:xfrm>
              <a:prstGeom prst="rect">
                <a:avLst/>
              </a:prstGeom>
              <a:blipFill>
                <a:blip r:embed="rId8"/>
                <a:stretch>
                  <a:fillRect l="-856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6862652" y="5352891"/>
            <a:ext cx="2073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mutual info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6217" y="1276540"/>
            <a:ext cx="9792361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3: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Deep Reinforcement Learning for Dialogue Generation </a:t>
            </a:r>
            <a:r>
              <a:rPr lang="en-US" altLang="zh-CN" sz="2400" b="1" i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b="1" i="1" dirty="0" err="1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8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Model Modification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13143" y="2005090"/>
            <a:ext cx="210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55941" y="2093300"/>
            <a:ext cx="4219959" cy="1977656"/>
            <a:chOff x="7069037" y="2811762"/>
            <a:chExt cx="4219959" cy="197765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7996" y="3800590"/>
              <a:ext cx="4191000" cy="85725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9037" y="3178295"/>
              <a:ext cx="2886075" cy="685800"/>
            </a:xfrm>
            <a:prstGeom prst="rect">
              <a:avLst/>
            </a:prstGeom>
          </p:spPr>
        </p:pic>
        <p:sp>
          <p:nvSpPr>
            <p:cNvPr id="21" name="圆角矩形 20"/>
            <p:cNvSpPr/>
            <p:nvPr/>
          </p:nvSpPr>
          <p:spPr>
            <a:xfrm>
              <a:off x="7256235" y="2811762"/>
              <a:ext cx="4032761" cy="19776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12471" y="2820415"/>
              <a:ext cx="3562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Object function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五角星 22"/>
          <p:cNvSpPr/>
          <p:nvPr/>
        </p:nvSpPr>
        <p:spPr>
          <a:xfrm>
            <a:off x="719886" y="5561110"/>
            <a:ext cx="541643" cy="51331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6628" y="4226504"/>
            <a:ext cx="965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success of dialogue is our goal (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BLEU or perplexity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1) length of dialogue 2) diversity (distinct unigrams and bigrams) 3) human evaluation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1393316" y="5705095"/>
            <a:ext cx="586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to design reward and perform simulation</a:t>
            </a:r>
          </a:p>
        </p:txBody>
      </p:sp>
      <p:sp>
        <p:nvSpPr>
          <p:cNvPr id="38" name="矩形 37"/>
          <p:cNvSpPr/>
          <p:nvPr/>
        </p:nvSpPr>
        <p:spPr>
          <a:xfrm>
            <a:off x="1513144" y="3851665"/>
            <a:ext cx="210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</a:p>
        </p:txBody>
      </p:sp>
      <p:sp>
        <p:nvSpPr>
          <p:cNvPr id="39" name="矩形 38"/>
          <p:cNvSpPr/>
          <p:nvPr/>
        </p:nvSpPr>
        <p:spPr>
          <a:xfrm>
            <a:off x="2006628" y="2418236"/>
            <a:ext cx="5901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Information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Dialogue simulation between two agent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 message from the training set is fed to first agent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Increase simulated turns</a:t>
            </a:r>
          </a:p>
        </p:txBody>
      </p:sp>
      <p:sp>
        <p:nvSpPr>
          <p:cNvPr id="24" name="矩形 23"/>
          <p:cNvSpPr/>
          <p:nvPr/>
        </p:nvSpPr>
        <p:spPr>
          <a:xfrm>
            <a:off x="726217" y="1276540"/>
            <a:ext cx="9792361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3: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Deep Reinforcement Learning for Dialogue Generation </a:t>
            </a:r>
            <a:r>
              <a:rPr lang="en-US" altLang="zh-CN" sz="2400" b="1" i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b="1" i="1" dirty="0" err="1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90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7181" y="1286062"/>
            <a:ext cx="8802281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4: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Topic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aware Neural Response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</a:t>
            </a:r>
          </a:p>
        </p:txBody>
      </p:sp>
      <p:sp>
        <p:nvSpPr>
          <p:cNvPr id="6" name="矩形 5"/>
          <p:cNvSpPr/>
          <p:nvPr/>
        </p:nvSpPr>
        <p:spPr>
          <a:xfrm>
            <a:off x="1513144" y="2032497"/>
            <a:ext cx="101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tend to generate safe and generic response and quickly lead the conversation to an end.</a:t>
            </a:r>
          </a:p>
        </p:txBody>
      </p:sp>
      <p:sp>
        <p:nvSpPr>
          <p:cNvPr id="7" name="矩形 6"/>
          <p:cNvSpPr/>
          <p:nvPr/>
        </p:nvSpPr>
        <p:spPr>
          <a:xfrm>
            <a:off x="1513144" y="3108964"/>
            <a:ext cx="101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informative and interesting response by utilizing topics information as prior knowledge</a:t>
            </a:r>
          </a:p>
        </p:txBody>
      </p:sp>
      <p:sp>
        <p:nvSpPr>
          <p:cNvPr id="8" name="矩形 7"/>
          <p:cNvSpPr/>
          <p:nvPr/>
        </p:nvSpPr>
        <p:spPr>
          <a:xfrm>
            <a:off x="1513144" y="4309294"/>
            <a:ext cx="978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Topic-Aware response generation model.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with joint attention and a biased generation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3403338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04050" y="2062274"/>
            <a:ext cx="101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obtain extra topic information?</a:t>
            </a:r>
          </a:p>
        </p:txBody>
      </p:sp>
      <p:sp>
        <p:nvSpPr>
          <p:cNvPr id="7" name="矩形 6"/>
          <p:cNvSpPr/>
          <p:nvPr/>
        </p:nvSpPr>
        <p:spPr>
          <a:xfrm>
            <a:off x="1846950" y="2399647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LDA and estimate the parameters with Gibbs sampling algorithm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out top N words under topic Z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distributions as vector representations of the topic words</a:t>
            </a:r>
          </a:p>
        </p:txBody>
      </p:sp>
      <p:sp>
        <p:nvSpPr>
          <p:cNvPr id="8" name="矩形 7"/>
          <p:cNvSpPr/>
          <p:nvPr/>
        </p:nvSpPr>
        <p:spPr>
          <a:xfrm>
            <a:off x="1504050" y="3580828"/>
            <a:ext cx="101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model</a:t>
            </a:r>
          </a:p>
        </p:txBody>
      </p:sp>
      <p:sp>
        <p:nvSpPr>
          <p:cNvPr id="10" name="矩形 9"/>
          <p:cNvSpPr/>
          <p:nvPr/>
        </p:nvSpPr>
        <p:spPr>
          <a:xfrm>
            <a:off x="1846950" y="3926490"/>
            <a:ext cx="101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= GRU, Decoder = standard RNN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16" y="4318319"/>
            <a:ext cx="2628900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16" y="4776560"/>
            <a:ext cx="4333875" cy="447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46950" y="5342760"/>
            <a:ext cx="101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Context Attention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48" y="5857565"/>
            <a:ext cx="1771650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366" y="5712092"/>
            <a:ext cx="3819525" cy="704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t="4950"/>
          <a:stretch/>
        </p:blipFill>
        <p:spPr>
          <a:xfrm>
            <a:off x="8749195" y="2824128"/>
            <a:ext cx="1832076" cy="69743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27181" y="1277097"/>
            <a:ext cx="955409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4: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Topic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aware Neural Response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4061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7068" y="1886137"/>
            <a:ext cx="7597120" cy="4599330"/>
            <a:chOff x="4760537" y="2153397"/>
            <a:chExt cx="7406237" cy="434078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2570" t="5381" r="2850" b="-495"/>
            <a:stretch/>
          </p:blipFill>
          <p:spPr>
            <a:xfrm>
              <a:off x="4760537" y="2382579"/>
              <a:ext cx="7114891" cy="4111606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6946495" y="4407797"/>
              <a:ext cx="2502131" cy="13882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65953" y="2153397"/>
              <a:ext cx="3300821" cy="20095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69653" y="2128969"/>
            <a:ext cx="4357813" cy="2493594"/>
            <a:chOff x="651163" y="1448231"/>
            <a:chExt cx="3713019" cy="2162736"/>
          </a:xfrm>
        </p:grpSpPr>
        <p:sp>
          <p:nvSpPr>
            <p:cNvPr id="12" name="文本框 11"/>
            <p:cNvSpPr txBox="1"/>
            <p:nvPr/>
          </p:nvSpPr>
          <p:spPr>
            <a:xfrm>
              <a:off x="651163" y="1448231"/>
              <a:ext cx="3713019" cy="32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Joint</a:t>
              </a:r>
              <a:r>
                <a:rPr lang="en-US" altLang="zh-CN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attention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2698" y="2906982"/>
              <a:ext cx="3109944" cy="7039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25043" y="1868600"/>
              <a:ext cx="3365257" cy="104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Weaken the effect of irrelevant words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Highlight the importance of relevant words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3876" y="3810882"/>
            <a:ext cx="413130" cy="385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859693" y="4676328"/>
                <a:ext cx="2230748" cy="66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93" y="4676328"/>
                <a:ext cx="2230748" cy="667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027181" y="1277097"/>
            <a:ext cx="955409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4: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Topic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aware Neural Response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903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Outline</a:t>
            </a:r>
            <a:endParaRPr kumimoji="1" lang="zh-CN" altLang="en-US" sz="4400" dirty="0">
              <a:solidFill>
                <a:srgbClr val="103154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08100" y="1736724"/>
            <a:ext cx="8572500" cy="3230312"/>
            <a:chOff x="838200" y="1825625"/>
            <a:chExt cx="8572500" cy="3014663"/>
          </a:xfrm>
        </p:grpSpPr>
        <p:sp>
          <p:nvSpPr>
            <p:cNvPr id="3" name="内容占位符 2"/>
            <p:cNvSpPr txBox="1">
              <a:spLocks/>
            </p:cNvSpPr>
            <p:nvPr/>
          </p:nvSpPr>
          <p:spPr>
            <a:xfrm>
              <a:off x="838200" y="1825625"/>
              <a:ext cx="8572500" cy="241617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Arial" panose="020B0604020202020204" pitchFamily="34" charset="0"/>
                <a:buAutoNum type="arabicPeriod"/>
              </a:pPr>
              <a:r>
                <a:rPr lang="en-US" altLang="zh-CN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  <a:p>
              <a:pPr marL="514350" indent="-514350">
                <a:buFont typeface="Arial" panose="020B0604020202020204" pitchFamily="34" charset="0"/>
                <a:buAutoNum type="arabicPeriod"/>
              </a:pPr>
              <a:r>
                <a:rPr lang="en-US" altLang="zh-CN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  <a:p>
              <a:pPr marL="514350" indent="-514350">
                <a:buFont typeface="Arial" panose="020B0604020202020204" pitchFamily="34" charset="0"/>
                <a:buAutoNum type="arabicPeriod"/>
              </a:pPr>
              <a:r>
                <a:rPr lang="en-US" altLang="zh-CN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 – Decoder Model</a:t>
              </a:r>
            </a:p>
            <a:p>
              <a:pPr marL="514350" indent="-514350">
                <a:buFont typeface="Arial" panose="020B0604020202020204" pitchFamily="34" charset="0"/>
                <a:buAutoNum type="arabicPeriod"/>
              </a:pPr>
              <a:endParaRPr lang="en-US" altLang="zh-CN" dirty="0" smtClean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14350" indent="-514350">
                <a:buFont typeface="Arial" panose="020B0604020202020204" pitchFamily="34" charset="0"/>
                <a:buAutoNum type="arabicPeriod"/>
              </a:pPr>
              <a:endParaRPr lang="en-US" altLang="zh-CN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endParaRPr lang="en-US" altLang="zh-CN" dirty="0" smtClean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endParaRPr lang="en-US" altLang="zh-CN" dirty="0" smtClean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altLang="zh-CN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  Conclusion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96253" y="3145631"/>
              <a:ext cx="6096000" cy="16946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3.1 Model Modification</a:t>
              </a:r>
            </a:p>
            <a:p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 Extra </a:t>
              </a:r>
              <a:r>
                <a:rPr lang="en-US" altLang="zh-CN" sz="2800" dirty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eature </a:t>
              </a:r>
              <a:r>
                <a:rPr lang="en-US" altLang="zh-CN" sz="2800" dirty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njection</a:t>
              </a:r>
            </a:p>
            <a:p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3.3 Latent </a:t>
              </a:r>
              <a:r>
                <a:rPr lang="en-US" altLang="zh-CN" sz="2800" dirty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ariable </a:t>
              </a:r>
              <a:r>
                <a:rPr lang="en-US" altLang="zh-CN" sz="2800" dirty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epresentation</a:t>
              </a:r>
            </a:p>
            <a:p>
              <a:r>
                <a:rPr lang="en-US" altLang="zh-CN" sz="2800" dirty="0" smtClean="0">
                  <a:solidFill>
                    <a:srgbClr val="333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3.4 Prototype-then-edit model (*)</a:t>
              </a:r>
              <a:endParaRPr lang="zh-CN" altLang="en-US" sz="2800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133902" y="2241998"/>
            <a:ext cx="4643313" cy="3018367"/>
            <a:chOff x="4760537" y="2153397"/>
            <a:chExt cx="7406237" cy="434078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2570" t="5381" r="2850" b="-495"/>
            <a:stretch/>
          </p:blipFill>
          <p:spPr>
            <a:xfrm>
              <a:off x="4760537" y="2382579"/>
              <a:ext cx="7114891" cy="4111606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6946495" y="4407797"/>
              <a:ext cx="2502131" cy="13882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65953" y="2153397"/>
              <a:ext cx="3300821" cy="20095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83506" y="2101189"/>
            <a:ext cx="52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 probability term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13797"/>
          <a:stretch/>
        </p:blipFill>
        <p:spPr>
          <a:xfrm>
            <a:off x="7159742" y="5533571"/>
            <a:ext cx="3384811" cy="4885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755" y="2852172"/>
            <a:ext cx="3848100" cy="154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159742" y="2531522"/>
                <a:ext cx="2864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2" y="2531522"/>
                <a:ext cx="286477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t="1" r="1631" b="5897"/>
          <a:stretch/>
        </p:blipFill>
        <p:spPr>
          <a:xfrm>
            <a:off x="7110755" y="4640889"/>
            <a:ext cx="4253816" cy="824622"/>
          </a:xfrm>
          <a:prstGeom prst="rect">
            <a:avLst/>
          </a:prstGeom>
        </p:spPr>
      </p:pic>
      <p:sp>
        <p:nvSpPr>
          <p:cNvPr id="15" name="五角星 14"/>
          <p:cNvSpPr/>
          <p:nvPr/>
        </p:nvSpPr>
        <p:spPr>
          <a:xfrm>
            <a:off x="719886" y="5561110"/>
            <a:ext cx="541643" cy="51331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03969" y="5652802"/>
            <a:ext cx="435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to combine topic feature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7181" y="1277097"/>
            <a:ext cx="9554090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4: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Topic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aware Neural Response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935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4115" y="1228568"/>
            <a:ext cx="99721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5: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Sequence to backward and forward sequence-An content introducing approach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</a:t>
            </a:r>
          </a:p>
        </p:txBody>
      </p:sp>
      <p:sp>
        <p:nvSpPr>
          <p:cNvPr id="6" name="矩形 5"/>
          <p:cNvSpPr/>
          <p:nvPr/>
        </p:nvSpPr>
        <p:spPr>
          <a:xfrm>
            <a:off x="1513144" y="2371087"/>
            <a:ext cx="101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tend to generate safe and universally relevant sentences with little meaning.</a:t>
            </a:r>
          </a:p>
        </p:txBody>
      </p:sp>
      <p:sp>
        <p:nvSpPr>
          <p:cNvPr id="7" name="矩形 6"/>
          <p:cNvSpPr/>
          <p:nvPr/>
        </p:nvSpPr>
        <p:spPr>
          <a:xfrm>
            <a:off x="1513144" y="3329370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keyword that can reflect the main gist of the reply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reply containing the given keyword </a:t>
            </a:r>
          </a:p>
        </p:txBody>
      </p:sp>
      <p:sp>
        <p:nvSpPr>
          <p:cNvPr id="8" name="矩形 7"/>
          <p:cNvSpPr/>
          <p:nvPr/>
        </p:nvSpPr>
        <p:spPr>
          <a:xfrm>
            <a:off x="1513144" y="4564652"/>
            <a:ext cx="978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</a:t>
            </a:r>
            <a:r>
              <a:rPr lang="en-US" altLang="zh-CN" b="1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seq2BF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 Noun as a keyword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encoder-decoder model to synthesize a sentence containing the keyword</a:t>
            </a:r>
          </a:p>
        </p:txBody>
      </p:sp>
    </p:spTree>
    <p:extLst>
      <p:ext uri="{BB962C8B-B14F-4D97-AF65-F5344CB8AC3E}">
        <p14:creationId xmlns:p14="http://schemas.microsoft.com/office/powerpoint/2010/main" val="90495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7413"/>
          <a:stretch/>
        </p:blipFill>
        <p:spPr>
          <a:xfrm>
            <a:off x="6794282" y="2689412"/>
            <a:ext cx="5397718" cy="34022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0853" y="2517620"/>
            <a:ext cx="4125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the keyword ? 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PMI</a:t>
            </a:r>
            <a:endParaRPr lang="en-US" altLang="zh-CN" b="1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53" y="2963481"/>
            <a:ext cx="4314263" cy="6479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32" y="3955553"/>
            <a:ext cx="4671955" cy="42258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43" y="4722254"/>
            <a:ext cx="5600700" cy="12763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4115" y="1219603"/>
            <a:ext cx="99721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5: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Sequence to backward and forward sequence-An content introducing approach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984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7413"/>
          <a:stretch/>
        </p:blipFill>
        <p:spPr>
          <a:xfrm>
            <a:off x="6575264" y="2859741"/>
            <a:ext cx="5616736" cy="35403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0852" y="2687551"/>
            <a:ext cx="9260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seq2BF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89" y="4080255"/>
            <a:ext cx="3362325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89" y="5029685"/>
            <a:ext cx="5991225" cy="819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3189" y="3350654"/>
            <a:ext cx="7546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enerate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half of the sequence and then the forward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Encoder/decoder do not share parameters</a:t>
            </a:r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115" y="1219603"/>
            <a:ext cx="99721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5: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Sequence to backward and forward sequence-An content introducing approach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(AAAI2017)(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640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16670" y="1269621"/>
            <a:ext cx="8561190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6: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Modeling Situations in Neural Chat Bots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</a:t>
            </a:r>
          </a:p>
        </p:txBody>
      </p:sp>
      <p:sp>
        <p:nvSpPr>
          <p:cNvPr id="6" name="矩形 5"/>
          <p:cNvSpPr/>
          <p:nvPr/>
        </p:nvSpPr>
        <p:spPr>
          <a:xfrm>
            <a:off x="1513144" y="1908634"/>
            <a:ext cx="101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challenge of seq2seq model is the high degrees of freedom of responses.</a:t>
            </a:r>
          </a:p>
        </p:txBody>
      </p:sp>
      <p:sp>
        <p:nvSpPr>
          <p:cNvPr id="8" name="矩形 7"/>
          <p:cNvSpPr/>
          <p:nvPr/>
        </p:nvSpPr>
        <p:spPr>
          <a:xfrm>
            <a:off x="1513144" y="4032295"/>
            <a:ext cx="54552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two models </a:t>
            </a:r>
            <a:r>
              <a:rPr lang="en-US" altLang="zh-CN" u="sng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:local-global seq2seq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u="sng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with situation </a:t>
            </a:r>
            <a:r>
              <a:rPr lang="en-US" altLang="zh-CN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  <a:p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selection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0056"/>
          <a:stretch/>
        </p:blipFill>
        <p:spPr>
          <a:xfrm>
            <a:off x="7430895" y="3971071"/>
            <a:ext cx="4761105" cy="20762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3144" y="2764524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converse with others while (implicitly) consider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conversational situations such as time, place, and the current context of conversation and even our relationship with the addressee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4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3144" y="2373045"/>
            <a:ext cx="10157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= utterance + speaker profiles + time(season)</a:t>
            </a:r>
          </a:p>
          <a:p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using K-means clustering to identify utterance and speaker to 10 classes.</a:t>
            </a:r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2. split conversation data into 4 season types</a:t>
            </a:r>
          </a:p>
        </p:txBody>
      </p:sp>
      <p:sp>
        <p:nvSpPr>
          <p:cNvPr id="13" name="矩形 12"/>
          <p:cNvSpPr/>
          <p:nvPr/>
        </p:nvSpPr>
        <p:spPr>
          <a:xfrm>
            <a:off x="1513144" y="3967565"/>
            <a:ext cx="101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closest centroid obtained by k-means</a:t>
            </a:r>
          </a:p>
        </p:txBody>
      </p:sp>
      <p:sp>
        <p:nvSpPr>
          <p:cNvPr id="8" name="矩形 7"/>
          <p:cNvSpPr/>
          <p:nvPr/>
        </p:nvSpPr>
        <p:spPr>
          <a:xfrm>
            <a:off x="1016670" y="1269621"/>
            <a:ext cx="938994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6: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Modeling Situations in Neural Chat Bots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919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3144" y="1908634"/>
            <a:ext cx="3716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Local-global seq2seq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5165" t="4551"/>
          <a:stretch/>
        </p:blipFill>
        <p:spPr>
          <a:xfrm>
            <a:off x="6763311" y="2092774"/>
            <a:ext cx="5267324" cy="397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-441" t="-1026" r="441" b="5443"/>
          <a:stretch/>
        </p:blipFill>
        <p:spPr>
          <a:xfrm>
            <a:off x="2075741" y="4333680"/>
            <a:ext cx="3767137" cy="15484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13194" y="2300463"/>
            <a:ext cx="5011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local-RNN model individual situations at both speaker and addressee sides.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Local-RNN is updated when under the corresponding situation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Global-RNN take all the data.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and </a:t>
            </a:r>
            <a:r>
              <a:rPr lang="en-US" altLang="zh-CN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layers are shared.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670" y="1269621"/>
            <a:ext cx="938994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6: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Modeling Situations in Neural Chat Bots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998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103154"/>
                </a:solidFill>
              </a:rPr>
              <a:t>3.2</a:t>
            </a:r>
            <a:r>
              <a:rPr kumimoji="1" lang="zh-CN" altLang="en-US" sz="3200" b="1" dirty="0">
                <a:solidFill>
                  <a:srgbClr val="103154"/>
                </a:solidFill>
              </a:rPr>
              <a:t>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Extra Feature Injection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14535" y="2084773"/>
            <a:ext cx="4297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with situation embedding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37" y="2520622"/>
            <a:ext cx="5024405" cy="35178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44" y="3439011"/>
            <a:ext cx="4114800" cy="206322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43901" y="2151290"/>
            <a:ext cx="2882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(Weakly situation-aware)</a:t>
            </a:r>
          </a:p>
        </p:txBody>
      </p:sp>
      <p:sp>
        <p:nvSpPr>
          <p:cNvPr id="11" name="矩形 10"/>
          <p:cNvSpPr/>
          <p:nvPr/>
        </p:nvSpPr>
        <p:spPr>
          <a:xfrm>
            <a:off x="1016670" y="1269621"/>
            <a:ext cx="938994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6: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Modeling Situations in Neural Chat Bots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681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7181" y="1433705"/>
            <a:ext cx="386997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do we use latent variable ?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38820" y="1925370"/>
            <a:ext cx="10515600" cy="1866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: Each word is sampled conditioned only on previous words </a:t>
            </a:r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only source of variation is modelled through conditional output distribution.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Short and long term objectives need to be considered for conversation.</a:t>
            </a:r>
          </a:p>
          <a:p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term objective  </a:t>
            </a:r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generate next token              (word level  LM easy to Learn)</a:t>
            </a:r>
          </a:p>
          <a:p>
            <a:r>
              <a:rPr lang="en-US" altLang="zh-CN" sz="18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Long term objective  sustain an output trajectory    (discourse level)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0550"/>
          <a:stretch/>
        </p:blipFill>
        <p:spPr>
          <a:xfrm>
            <a:off x="2247057" y="3792072"/>
            <a:ext cx="5667375" cy="14398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38820" y="5311390"/>
            <a:ext cx="88225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train VAE ?</a:t>
            </a:r>
            <a:r>
              <a: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Vanish of latent variable </a:t>
            </a:r>
            <a:r>
              <a:rPr lang="en-US" altLang="zh-CN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LM dominate</a:t>
            </a: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KL annealing, word drop decoding, add 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 loss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7535" y="4242642"/>
            <a:ext cx="255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one-to-many 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7180" y="5030097"/>
            <a:ext cx="133241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54680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06160" y="1087681"/>
            <a:ext cx="1011411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Learning discourse level diversity for dialog models using CVAE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3144" y="2302488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generation task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generate dull and generic response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work focus on diversifying the output of the decoder at word-level.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3144" y="3363560"/>
            <a:ext cx="10157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generation in conversation is a </a:t>
            </a:r>
            <a:r>
              <a:rPr lang="en-US" altLang="zh-CN" u="sng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mapping problem at the discourse level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similar dialog context can have many different yet valid responses.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 </a:t>
            </a:r>
            <a:r>
              <a:rPr lang="en-US" altLang="zh-CN" u="sng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 distribution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valid responses instead of only keep the most likely one.</a:t>
            </a:r>
          </a:p>
        </p:txBody>
      </p:sp>
      <p:sp>
        <p:nvSpPr>
          <p:cNvPr id="10" name="矩形 9"/>
          <p:cNvSpPr/>
          <p:nvPr/>
        </p:nvSpPr>
        <p:spPr>
          <a:xfrm>
            <a:off x="1513144" y="5149618"/>
            <a:ext cx="978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lang="en-US" altLang="zh-CN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CVAE / </a:t>
            </a:r>
            <a:r>
              <a:rPr lang="en-US" altLang="zh-CN" u="sng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kgCVAE</a:t>
            </a:r>
            <a:r>
              <a:rPr lang="en-US" altLang="zh-CN" u="sng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 dialog model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training method of optimizing CVAE/VAE for text generation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3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103154"/>
                </a:solidFill>
              </a:rPr>
              <a:t>Introduction</a:t>
            </a:r>
            <a:endParaRPr kumimoji="1" lang="zh-CN" altLang="en-US" sz="4400" b="1" dirty="0">
              <a:solidFill>
                <a:srgbClr val="10315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6077" y="1820713"/>
            <a:ext cx="2751726" cy="52322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Task-Oriented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5921" y="2885705"/>
            <a:ext cx="51963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Help users achieve a certain task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Combination of rule and statistical components</a:t>
            </a:r>
            <a:endParaRPr lang="zh-CN" altLang="en-US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4396" y="1854071"/>
            <a:ext cx="2853204" cy="52322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Open Domain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642" y="2885705"/>
            <a:ext cx="4147305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Sustain dialogu</a:t>
            </a:r>
            <a:r>
              <a:rPr lang="en-US" altLang="zh-CN" sz="2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000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 </a:t>
            </a:r>
            <a:r>
              <a:rPr lang="en-US" altLang="zh-CN" sz="2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natural </a:t>
            </a: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retrieval or Generation model (variants of seq2seq )</a:t>
            </a:r>
            <a:endParaRPr lang="zh-CN" altLang="en-US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314549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183907" y="1645937"/>
            <a:ext cx="1344705" cy="872772"/>
            <a:chOff x="10183907" y="1645937"/>
            <a:chExt cx="1344705" cy="872772"/>
          </a:xfrm>
        </p:grpSpPr>
        <p:sp>
          <p:nvSpPr>
            <p:cNvPr id="2" name="爆炸形 2 1"/>
            <p:cNvSpPr/>
            <p:nvPr/>
          </p:nvSpPr>
          <p:spPr>
            <a:xfrm>
              <a:off x="10183907" y="1645937"/>
              <a:ext cx="1344705" cy="87277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443882" y="1911858"/>
              <a:ext cx="82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dirty="0" smtClean="0"/>
                <a:t>ocus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577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64" y="2498480"/>
            <a:ext cx="4229100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65577" y="2498480"/>
            <a:ext cx="5026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context</a:t>
            </a:r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Z: latent variable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the desired response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expert knowledge (dialog act in this paper)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07" y="5025510"/>
            <a:ext cx="428625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064" y="5082660"/>
            <a:ext cx="5391150" cy="13811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14507" y="4379179"/>
            <a:ext cx="4484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</a:p>
          <a:p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4507" y="2092215"/>
            <a:ext cx="4484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model</a:t>
            </a:r>
          </a:p>
          <a:p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7206" y="4897994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CVAE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20064" y="4840844"/>
            <a:ext cx="1039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kgCVAE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7195" y="1087681"/>
            <a:ext cx="1011411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Learning discourse level diversity for dialog models using CVAE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599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5" y="3059273"/>
            <a:ext cx="2095500" cy="24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55" y="3498120"/>
            <a:ext cx="1838325" cy="28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13" y="3846910"/>
            <a:ext cx="2257425" cy="14192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17143" y="2424765"/>
            <a:ext cx="3693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&amp; Prior network</a:t>
            </a:r>
          </a:p>
        </p:txBody>
      </p:sp>
      <p:sp>
        <p:nvSpPr>
          <p:cNvPr id="17" name="矩形 16"/>
          <p:cNvSpPr/>
          <p:nvPr/>
        </p:nvSpPr>
        <p:spPr>
          <a:xfrm>
            <a:off x="5114476" y="2013027"/>
            <a:ext cx="3693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t="18120"/>
          <a:stretch/>
        </p:blipFill>
        <p:spPr>
          <a:xfrm>
            <a:off x="4116283" y="4930371"/>
            <a:ext cx="7764689" cy="179017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114476" y="4679701"/>
            <a:ext cx="3693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 </a:t>
            </a:r>
          </a:p>
          <a:p>
            <a:pPr marL="285750" indent="-285750">
              <a:buFont typeface="Arial" charset="0"/>
              <a:buChar char="•"/>
            </a:pPr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16283" y="2030481"/>
            <a:ext cx="8233022" cy="2677992"/>
            <a:chOff x="3958978" y="1962313"/>
            <a:chExt cx="8233022" cy="2677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7"/>
            <a:srcRect t="7871"/>
            <a:stretch/>
          </p:blipFill>
          <p:spPr>
            <a:xfrm>
              <a:off x="3958978" y="2670629"/>
              <a:ext cx="8233022" cy="196967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8"/>
            <a:srcRect b="11572"/>
            <a:stretch/>
          </p:blipFill>
          <p:spPr>
            <a:xfrm>
              <a:off x="9617656" y="1962313"/>
              <a:ext cx="2400300" cy="640133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1006159" y="5363796"/>
            <a:ext cx="3693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= </a:t>
            </a:r>
            <a:r>
              <a:rPr lang="en-US" altLang="zh-CN" b="1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BiGRU</a:t>
            </a:r>
            <a:endParaRPr lang="en-US" altLang="zh-CN" b="1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 = 1-layer GRU</a:t>
            </a:r>
          </a:p>
          <a:p>
            <a:pPr marL="285750" indent="-285750">
              <a:buFont typeface="Arial" charset="0"/>
              <a:buChar char="•"/>
            </a:pPr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6160" y="1087681"/>
            <a:ext cx="1011411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Learning discourse level diversity for dialog models using CVAE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68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26" y="2360435"/>
            <a:ext cx="8937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latent variable problem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RNN decoder can cheat by using LM information and ignore Z !</a:t>
            </a:r>
          </a:p>
          <a:p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15" y="4152246"/>
            <a:ext cx="5991225" cy="1847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66" y="4427254"/>
            <a:ext cx="4978475" cy="9865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136626" y="3210106"/>
            <a:ext cx="10561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 loss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predict the BOW in the responses X at once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break the dependency between words and eliminate the chance of cheating based on LM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160" y="1087681"/>
            <a:ext cx="10114115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Learning discourse level diversity for dialog models using CVAE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50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16671" y="1273728"/>
            <a:ext cx="1103189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8: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conditional 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Variational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framework for dialog generation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</a:t>
            </a:r>
            <a:r>
              <a:rPr lang="en-US" altLang="zh-CN" sz="2400" b="1" i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400" b="1" i="1" dirty="0" smtClean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2974" y="2429204"/>
            <a:ext cx="10657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 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variable models have been shown to facilitate the response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generation. 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are highly randomized, leading to uncontrollable responses.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2973" y="3935546"/>
            <a:ext cx="10657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paper proposes a framework allowing conditional response generation based on specific attributes. 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ialog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for </a:t>
            </a:r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speakers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modeled separately in order to reflect personal features.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62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3979" y="2409340"/>
            <a:ext cx="10295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Motivated by VHRED </a:t>
            </a:r>
            <a:r>
              <a:rPr lang="en-US" altLang="zh-CN" i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Serban</a:t>
            </a:r>
            <a:r>
              <a:rPr lang="en-US" altLang="zh-CN" i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  <a:endParaRPr lang="en-US" altLang="zh-CN" i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variable can only be explained as higher level decisions like topic.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lack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explicitly controlling the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ating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249"/>
          <a:stretch/>
        </p:blipFill>
        <p:spPr>
          <a:xfrm>
            <a:off x="7464240" y="3643923"/>
            <a:ext cx="4125673" cy="26782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6128"/>
          <a:stretch/>
        </p:blipFill>
        <p:spPr>
          <a:xfrm>
            <a:off x="1795881" y="5404855"/>
            <a:ext cx="4646065" cy="12756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-160" t="10168" r="160" b="6521"/>
          <a:stretch/>
        </p:blipFill>
        <p:spPr>
          <a:xfrm>
            <a:off x="1652230" y="3441220"/>
            <a:ext cx="5022796" cy="9255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82578" y="341568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38138" y="341617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ultiplication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t="23730"/>
          <a:stretch/>
        </p:blipFill>
        <p:spPr>
          <a:xfrm>
            <a:off x="1652230" y="4505567"/>
            <a:ext cx="4928106" cy="3911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93979" y="5035523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16671" y="1194098"/>
            <a:ext cx="104222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8: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conditional 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Variational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framework for dialog generation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75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4800"/>
          <a:stretch/>
        </p:blipFill>
        <p:spPr>
          <a:xfrm>
            <a:off x="1721224" y="3420203"/>
            <a:ext cx="4142547" cy="324374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78674" y="2326921"/>
            <a:ext cx="812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 are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considered: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generic response or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positive, negative or neutral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97" y="3250251"/>
            <a:ext cx="5053920" cy="639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47" y="4286614"/>
            <a:ext cx="4423929" cy="14029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16671" y="1194098"/>
            <a:ext cx="104222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8: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conditional 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Variational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framework for dialog generation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26187" y="3487271"/>
            <a:ext cx="367553" cy="4025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660532" y="4303690"/>
            <a:ext cx="367553" cy="4025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36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59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3.3 Latent Variable Representation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3498" y="2323749"/>
            <a:ext cx="8124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SPHRED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RNN for tokens and two status RNNs for utterance. 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turn k, each status RNN takes as input the last encoder RNN state of turn k-2. </a:t>
            </a:r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level context vector is the concatenation of both status vectors.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11623"/>
          <a:stretch/>
        </p:blipFill>
        <p:spPr>
          <a:xfrm>
            <a:off x="6741644" y="4820102"/>
            <a:ext cx="5450356" cy="20378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3417"/>
          <a:stretch/>
        </p:blipFill>
        <p:spPr>
          <a:xfrm>
            <a:off x="738221" y="4132261"/>
            <a:ext cx="5999030" cy="185870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647752" y="4089807"/>
            <a:ext cx="3007780" cy="501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55532" y="408652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loss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6671" y="1194098"/>
            <a:ext cx="104222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8: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conditional 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Variational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framework for dialog generation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(ACL2017) (</a:t>
            </a:r>
            <a:r>
              <a:rPr lang="en-US" altLang="zh-CN" sz="2400" b="1" i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1019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8289" y="1210792"/>
            <a:ext cx="7316490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9: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Generating sentences by editing prototypes</a:t>
            </a:r>
            <a:endParaRPr lang="zh-CN" altLang="en-US" sz="2400" b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7143" y="434157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3.4 Prototype-then-edit model *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13144" y="1908634"/>
            <a:ext cx="9459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LM generates sentences from scratch, often in left-to-right manner, which suffer from the problem of favoring generic utterances. 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strategies to increase diversity have been shown to compromise grammaticality</a:t>
            </a:r>
          </a:p>
        </p:txBody>
      </p:sp>
      <p:sp>
        <p:nvSpPr>
          <p:cNvPr id="20" name="矩形 19"/>
          <p:cNvSpPr/>
          <p:nvPr/>
        </p:nvSpPr>
        <p:spPr>
          <a:xfrm>
            <a:off x="1513144" y="3213834"/>
            <a:ext cx="6821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difficult even for humans to write complex text from scratch in a single pass, but often create an initial draft and incrementally revise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13144" y="4761082"/>
                <a:ext cx="9786284" cy="12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</a:t>
                </a:r>
              </a:p>
              <a:p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Sample a prototype sentence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corpus, </a:t>
                </a:r>
              </a:p>
              <a:p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Train a editor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Change the prototype by deleting and inserting</a:t>
                </a:r>
                <a:endParaRPr lang="zh-CN" altLang="en-US" dirty="0">
                  <a:solidFill>
                    <a:srgbClr val="1031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44" y="4761082"/>
                <a:ext cx="9786284" cy="1221938"/>
              </a:xfrm>
              <a:prstGeom prst="rect">
                <a:avLst/>
              </a:prstGeom>
              <a:blipFill rotWithShape="0">
                <a:blip r:embed="rId3"/>
                <a:stretch>
                  <a:fillRect l="-498" t="-2500" b="-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3851" y="3192587"/>
            <a:ext cx="4010243" cy="36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3.4 Prototype-then-edit model *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11366"/>
          <a:stretch/>
        </p:blipFill>
        <p:spPr>
          <a:xfrm>
            <a:off x="1772083" y="4340989"/>
            <a:ext cx="4819887" cy="13316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13144" y="1908634"/>
            <a:ext cx="101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goal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Primary goal: learn a generative model of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</a:p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</a:t>
            </a:r>
            <a:r>
              <a:rPr lang="en-US" altLang="zh-CN" b="1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train a neural editor to capture semantic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3144" y="59471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maximize ??</a:t>
            </a:r>
            <a:endParaRPr lang="en-US" altLang="zh-CN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3479" y="2598113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smoothness: 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 edit can alter the semantics by a small and well-controlled amount.</a:t>
            </a:r>
          </a:p>
          <a:p>
            <a:endParaRPr lang="en-US" altLang="zh-CN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Consistent edit behavior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897" y="1791201"/>
            <a:ext cx="1003872" cy="480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869" y="2207497"/>
            <a:ext cx="1447800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31" y="2776489"/>
            <a:ext cx="4313399" cy="38773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78289" y="1210792"/>
            <a:ext cx="816287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9: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Generating sentences by editing prototypes (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32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3.4 Prototype-then-edit model *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3144" y="1908634"/>
            <a:ext cx="251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selection</a:t>
            </a:r>
          </a:p>
        </p:txBody>
      </p:sp>
      <p:sp>
        <p:nvSpPr>
          <p:cNvPr id="14" name="矩形 13"/>
          <p:cNvSpPr/>
          <p:nvPr/>
        </p:nvSpPr>
        <p:spPr>
          <a:xfrm>
            <a:off x="7438119" y="1908634"/>
            <a:ext cx="3060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editor modeling Z</a:t>
            </a:r>
          </a:p>
        </p:txBody>
      </p:sp>
      <p:cxnSp>
        <p:nvCxnSpPr>
          <p:cNvPr id="15" name="直线连接符 16"/>
          <p:cNvCxnSpPr/>
          <p:nvPr/>
        </p:nvCxnSpPr>
        <p:spPr>
          <a:xfrm flipH="1">
            <a:off x="6511854" y="2207219"/>
            <a:ext cx="3817" cy="389013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513143" y="3437067"/>
            <a:ext cx="4125611" cy="2793403"/>
            <a:chOff x="1507248" y="2603089"/>
            <a:chExt cx="3672746" cy="221603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6976" y="2715770"/>
              <a:ext cx="3307714" cy="147553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6530" y="4132944"/>
              <a:ext cx="2843212" cy="633678"/>
            </a:xfrm>
            <a:prstGeom prst="rect">
              <a:avLst/>
            </a:prstGeom>
          </p:spPr>
        </p:pic>
        <p:sp>
          <p:nvSpPr>
            <p:cNvPr id="20" name="圆角矩形 19"/>
            <p:cNvSpPr/>
            <p:nvPr/>
          </p:nvSpPr>
          <p:spPr>
            <a:xfrm>
              <a:off x="1507248" y="2603089"/>
              <a:ext cx="3672746" cy="22160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95343" y="3645536"/>
            <a:ext cx="4948956" cy="1588215"/>
            <a:chOff x="1166811" y="4197152"/>
            <a:chExt cx="4948956" cy="158821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6811" y="4229400"/>
              <a:ext cx="4898325" cy="1438275"/>
            </a:xfrm>
            <a:prstGeom prst="rect">
              <a:avLst/>
            </a:prstGeom>
          </p:spPr>
        </p:pic>
        <p:sp>
          <p:nvSpPr>
            <p:cNvPr id="23" name="圆角矩形 22"/>
            <p:cNvSpPr/>
            <p:nvPr/>
          </p:nvSpPr>
          <p:spPr>
            <a:xfrm>
              <a:off x="1301281" y="4197152"/>
              <a:ext cx="4814486" cy="15882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23653" y="4907726"/>
              <a:ext cx="1726623" cy="3779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9091208" y="4738111"/>
            <a:ext cx="1131012" cy="349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356690" y="4755334"/>
            <a:ext cx="491067" cy="362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075" y="1917024"/>
            <a:ext cx="1028700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07984" y="2418423"/>
                <a:ext cx="36084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sum over lexically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Jaccard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distance &lt;0.5) </a:t>
                </a:r>
                <a:endParaRPr lang="en-US" altLang="zh-CN" dirty="0">
                  <a:solidFill>
                    <a:srgbClr val="1031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84" y="2418423"/>
                <a:ext cx="3608424" cy="646331"/>
              </a:xfrm>
              <a:prstGeom prst="rect">
                <a:avLst/>
              </a:prstGeom>
              <a:blipFill>
                <a:blip r:embed="rId7"/>
                <a:stretch>
                  <a:fillRect l="-13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7158756" y="2560430"/>
            <a:ext cx="4788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bound the integral over edit vectors by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z with VAE</a:t>
            </a:r>
            <a:endParaRPr lang="en-US" altLang="zh-CN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8289" y="1210792"/>
            <a:ext cx="816287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9: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Generating sentences by editing prototypes (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8"/>
          <a:srcRect t="11366"/>
          <a:stretch/>
        </p:blipFill>
        <p:spPr>
          <a:xfrm>
            <a:off x="8393720" y="317018"/>
            <a:ext cx="3657000" cy="10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1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3265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103154"/>
                </a:solidFill>
              </a:rPr>
              <a:t>Background</a:t>
            </a:r>
            <a:endParaRPr kumimoji="1" lang="zh-CN" altLang="en-US" sz="44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7181" y="1433705"/>
            <a:ext cx="61785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Encoder-Decoder model (flexible and scalable)</a:t>
            </a:r>
            <a:endParaRPr lang="en-US" altLang="zh-CN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3" y="2057932"/>
            <a:ext cx="7762875" cy="3333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900"/>
          <a:stretch/>
        </p:blipFill>
        <p:spPr>
          <a:xfrm>
            <a:off x="8795613" y="2752164"/>
            <a:ext cx="3314023" cy="22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71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7143" y="434157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3.4 Prototype-then-edit model *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60652" y="1976367"/>
            <a:ext cx="306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editor modeling</a:t>
            </a:r>
          </a:p>
          <a:p>
            <a:endParaRPr lang="en-US" altLang="zh-CN" b="1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79" y="2470279"/>
            <a:ext cx="4898325" cy="1438275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3989621" y="3148605"/>
            <a:ext cx="1726623" cy="377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328644" y="3530606"/>
            <a:ext cx="1131012" cy="349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52873" y="3544184"/>
            <a:ext cx="491067" cy="362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06816" y="1953631"/>
                <a:ext cx="43424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Neural editor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𝑒𝑑𝑖𝑡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10315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10315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10315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b="0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seq2seq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+</a:t>
                </a:r>
                <a:r>
                  <a:rPr lang="en-US" altLang="zh-CN" b="0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att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ention with z concatenated to the input of decoder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prior p(z) 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816" y="1953631"/>
                <a:ext cx="4342430" cy="1200329"/>
              </a:xfrm>
              <a:prstGeom prst="rect">
                <a:avLst/>
              </a:prstGeom>
              <a:blipFill>
                <a:blip r:embed="rId4"/>
                <a:stretch>
                  <a:fillRect l="-843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06816" y="3822974"/>
                <a:ext cx="3134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 Editor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10315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1031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816" y="3822974"/>
                <a:ext cx="3134256" cy="369332"/>
              </a:xfrm>
              <a:prstGeom prst="rect">
                <a:avLst/>
              </a:prstGeom>
              <a:blipFill>
                <a:blip r:embed="rId5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6406341" y="3354943"/>
            <a:ext cx="5670949" cy="371475"/>
            <a:chOff x="5786281" y="6116670"/>
            <a:chExt cx="5094191" cy="3714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/>
            <a:srcRect r="-450"/>
            <a:stretch/>
          </p:blipFill>
          <p:spPr>
            <a:xfrm>
              <a:off x="5786281" y="6116670"/>
              <a:ext cx="1362075" cy="37147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5447" y="6127730"/>
              <a:ext cx="2105025" cy="2762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37396" y="6182431"/>
              <a:ext cx="1438275" cy="26670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7248586" y="4365741"/>
            <a:ext cx="3491132" cy="1515106"/>
            <a:chOff x="532041" y="5368332"/>
            <a:chExt cx="3135084" cy="125466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940" y="5368332"/>
              <a:ext cx="2232270" cy="4677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041" y="5836102"/>
              <a:ext cx="3135084" cy="786894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>
            <a:off x="6358977" y="1976367"/>
            <a:ext cx="5718313" cy="40577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68169" y="4192306"/>
            <a:ext cx="306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</a:p>
          <a:p>
            <a:endParaRPr lang="en-US" altLang="zh-CN" b="1" dirty="0" smtClean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4554" y="4833511"/>
            <a:ext cx="3981450" cy="8191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54188" y="2882205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von-Mises Fisher distribution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2"/>
          <a:srcRect t="11366"/>
          <a:stretch/>
        </p:blipFill>
        <p:spPr>
          <a:xfrm>
            <a:off x="8393720" y="317018"/>
            <a:ext cx="3657000" cy="1010374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78289" y="1210792"/>
            <a:ext cx="816287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 9: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Generating sentences by editing prototypes (</a:t>
            </a:r>
            <a:r>
              <a:rPr lang="en-US" altLang="zh-CN" sz="2400" b="1" dirty="0" err="1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cont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2400" b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11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8899" y="1657822"/>
            <a:ext cx="948841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dialogue models are based on encoder-decoder model.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 information and well-designed context representation are important to ensure coherence and diversity.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 open up a new path to sustain multi-turn dialogue.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for response generation is still a question. 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7143" y="434157"/>
            <a:ext cx="223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Conclusion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20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95600" y="2120900"/>
            <a:ext cx="6654800" cy="762981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5400" b="1" dirty="0" smtClean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Thank You</a:t>
            </a:r>
            <a:endParaRPr kumimoji="1" lang="zh-CN" altLang="en-US" sz="5400" b="1" dirty="0">
              <a:solidFill>
                <a:srgbClr val="10315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3265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103154"/>
                </a:solidFill>
              </a:rPr>
              <a:t>Background</a:t>
            </a:r>
            <a:endParaRPr kumimoji="1" lang="zh-CN" altLang="en-US" sz="4400" b="1" dirty="0">
              <a:solidFill>
                <a:srgbClr val="103154"/>
              </a:solidFill>
            </a:endParaRPr>
          </a:p>
        </p:txBody>
      </p:sp>
      <p:cxnSp>
        <p:nvCxnSpPr>
          <p:cNvPr id="14" name="直线连接符 16"/>
          <p:cNvCxnSpPr/>
          <p:nvPr/>
        </p:nvCxnSpPr>
        <p:spPr>
          <a:xfrm flipH="1">
            <a:off x="6388018" y="1642384"/>
            <a:ext cx="3817" cy="389013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7181" y="1433705"/>
            <a:ext cx="3109184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 mechanism</a:t>
            </a:r>
            <a:endParaRPr lang="en-US" altLang="zh-CN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4899" y="1433705"/>
            <a:ext cx="2051716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 Search</a:t>
            </a:r>
            <a:endParaRPr lang="en-US" altLang="zh-CN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074"/>
          <a:stretch/>
        </p:blipFill>
        <p:spPr>
          <a:xfrm>
            <a:off x="925581" y="1910944"/>
            <a:ext cx="5245577" cy="33530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899" y="2178770"/>
            <a:ext cx="4425763" cy="3482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3138" y="5637369"/>
                <a:ext cx="2230748" cy="66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8" y="5637369"/>
                <a:ext cx="2230748" cy="667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003335" y="5589792"/>
                <a:ext cx="2628818" cy="71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35" y="5589792"/>
                <a:ext cx="2628818" cy="715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32153" y="5810191"/>
                <a:ext cx="175586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153" y="5810191"/>
                <a:ext cx="1755865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01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3265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103154"/>
                </a:solidFill>
              </a:rPr>
              <a:t>Background</a:t>
            </a:r>
            <a:endParaRPr kumimoji="1" lang="zh-CN" altLang="en-US" sz="44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7181" y="1433705"/>
            <a:ext cx="1853841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endParaRPr lang="en-US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8247" y="2189469"/>
            <a:ext cx="6809043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hort, generic response that lack diversity 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Incoherent                                                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Inconsistent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sustain conversation</a:t>
            </a:r>
            <a:endParaRPr lang="en-US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79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03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103154"/>
                </a:solidFill>
              </a:rPr>
              <a:t>Encoder - Decoder</a:t>
            </a:r>
            <a:endParaRPr kumimoji="1" lang="zh-CN" altLang="en-US" sz="44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3" idx="1"/>
          </p:cNvCxnSpPr>
          <p:nvPr/>
        </p:nvCxnSpPr>
        <p:spPr>
          <a:xfrm>
            <a:off x="2623545" y="3792072"/>
            <a:ext cx="672354" cy="8964"/>
          </a:xfrm>
          <a:prstGeom prst="straightConnector1">
            <a:avLst/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27194" y="3218294"/>
            <a:ext cx="9838438" cy="2573285"/>
            <a:chOff x="737249" y="2456293"/>
            <a:chExt cx="9838438" cy="2573285"/>
          </a:xfrm>
        </p:grpSpPr>
        <p:sp>
          <p:nvSpPr>
            <p:cNvPr id="8" name="矩形 7"/>
            <p:cNvSpPr/>
            <p:nvPr/>
          </p:nvSpPr>
          <p:spPr>
            <a:xfrm>
              <a:off x="737249" y="2803855"/>
              <a:ext cx="1439963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zh-CN" altLang="en-US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805954" y="2554941"/>
              <a:ext cx="1891553" cy="96818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Encoder</a:t>
              </a:r>
              <a:endParaRPr lang="zh-CN" altLang="en-US" sz="2800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364941" y="2554941"/>
              <a:ext cx="1891553" cy="96818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Decoder</a:t>
              </a:r>
              <a:endParaRPr lang="zh-CN" altLang="en-US" sz="28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77352" y="4097015"/>
              <a:ext cx="3043084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 Features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topic, speaker profile, ...)</a:t>
              </a:r>
              <a:endPara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97507" y="3039035"/>
              <a:ext cx="497540" cy="0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867401" y="3039035"/>
              <a:ext cx="497540" cy="0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333038" y="2456293"/>
              <a:ext cx="80778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800" b="1" dirty="0" smtClean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4800" b="1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40349" y="2752803"/>
              <a:ext cx="16353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rgbClr val="1031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  <a:endParaRPr lang="zh-CN" altLang="en-US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8765637" y="3843124"/>
            <a:ext cx="645459" cy="8964"/>
          </a:xfrm>
          <a:prstGeom prst="straightConnector1">
            <a:avLst/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27181" y="1433705"/>
            <a:ext cx="1005384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coherent, meaningful and diverse response to sustain dialogue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improve Encoder-Decoder model ?</a:t>
            </a:r>
            <a:endParaRPr lang="en-US" altLang="zh-CN" sz="2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endCxn id="3" idx="2"/>
          </p:cNvCxnSpPr>
          <p:nvPr/>
        </p:nvCxnSpPr>
        <p:spPr>
          <a:xfrm flipV="1">
            <a:off x="4241675" y="4285130"/>
            <a:ext cx="1" cy="588126"/>
          </a:xfrm>
          <a:prstGeom prst="straightConnector1">
            <a:avLst/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722002" y="4859015"/>
            <a:ext cx="540362" cy="534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3318789" y="2711909"/>
            <a:ext cx="540362" cy="534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>
          <a:xfrm>
            <a:off x="5833600" y="2717051"/>
            <a:ext cx="540362" cy="534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3462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Model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</a:t>
            </a:r>
            <a:r>
              <a:rPr kumimoji="1" lang="en-US" altLang="zh-CN" sz="3200" b="1" dirty="0" smtClean="0">
                <a:solidFill>
                  <a:srgbClr val="103154"/>
                </a:solidFill>
              </a:rPr>
              <a:t>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11274" y="2040103"/>
            <a:ext cx="8211159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 RNN model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variations of attention, beam search </a:t>
            </a: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mechanism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objective function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as MDP and train with RL</a:t>
            </a:r>
            <a:endParaRPr lang="en-US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7181" y="1433705"/>
            <a:ext cx="402385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Things can be modified</a:t>
            </a:r>
            <a:endParaRPr lang="en-US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31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03154"/>
                </a:solidFill>
              </a:rPr>
              <a:t>3.1 Model </a:t>
            </a:r>
            <a:r>
              <a:rPr kumimoji="1" lang="en-US" altLang="zh-CN" sz="3200" b="1" dirty="0">
                <a:solidFill>
                  <a:srgbClr val="103154"/>
                </a:solidFill>
              </a:rPr>
              <a:t>M</a:t>
            </a:r>
            <a:r>
              <a:rPr kumimoji="1" lang="en-US" altLang="zh-CN" sz="3200" b="1" dirty="0" smtClean="0">
                <a:solidFill>
                  <a:srgbClr val="103154"/>
                </a:solidFill>
              </a:rPr>
              <a:t>odification</a:t>
            </a:r>
            <a:endParaRPr kumimoji="1" lang="zh-CN" altLang="en-US" sz="3200" b="1" dirty="0">
              <a:solidFill>
                <a:srgbClr val="10315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7730" y="1128615"/>
            <a:ext cx="1031537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zh-CN" altLang="en-US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sz="2400" b="1" dirty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Diversity-Promoting Objective Function for Neural Conversation </a:t>
            </a:r>
            <a:r>
              <a:rPr lang="en-US" altLang="zh-CN" sz="2400" b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Models </a:t>
            </a:r>
            <a:r>
              <a:rPr lang="en-US" altLang="zh-CN" sz="2400" b="1" i="1" dirty="0" smtClean="0">
                <a:solidFill>
                  <a:srgbClr val="103154"/>
                </a:solidFill>
                <a:latin typeface="Times New Roman" charset="0"/>
                <a:ea typeface="Times New Roman" charset="0"/>
                <a:cs typeface="Times New Roman" charset="0"/>
              </a:rPr>
              <a:t>(NAACL2016)</a:t>
            </a:r>
            <a:endParaRPr lang="zh-CN" altLang="en-US" sz="2400" b="1" i="1" dirty="0">
              <a:solidFill>
                <a:srgbClr val="10315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1103" y="2539255"/>
            <a:ext cx="101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 response generation task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tend to generate safe and generic response and most work used beam search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71103" y="3433054"/>
                <a:ext cx="1015765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Intuition</a:t>
                </a:r>
              </a:p>
              <a:p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bjective </a:t>
                </a:r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MLE is 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unsuited.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u="sng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u="sng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response</m:t>
                    </m:r>
                    <m: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r>
                      <a:rPr lang="en-US" altLang="zh-CN" b="0" i="0" u="sng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u="sng" dirty="0" smtClean="0">
                  <a:solidFill>
                    <a:srgbClr val="1031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 inverse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response</m:t>
                    </m:r>
                    <m:r>
                      <a:rPr lang="en-US" altLang="zh-CN" b="0" i="0" u="sng" smtClean="0">
                        <a:solidFill>
                          <a:srgbClr val="10315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u="sng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smtClean="0">
                    <a:solidFill>
                      <a:srgbClr val="1031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needed.</a:t>
                </a:r>
                <a:endParaRPr lang="zh-CN" altLang="en-US" dirty="0">
                  <a:solidFill>
                    <a:srgbClr val="1031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03" y="3433054"/>
                <a:ext cx="10157652" cy="923330"/>
              </a:xfrm>
              <a:prstGeom prst="rect">
                <a:avLst/>
              </a:prstGeom>
              <a:blipFill>
                <a:blip r:embed="rId3"/>
                <a:stretch>
                  <a:fillRect l="-48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71103" y="4574634"/>
            <a:ext cx="978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 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</a:t>
            </a:r>
            <a:r>
              <a:rPr lang="en-US" altLang="zh-CN" b="1" dirty="0" err="1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antiLM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b="1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MMI-bidi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to produce a single non-trivial output.</a:t>
            </a:r>
          </a:p>
          <a:p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Maximum mutual information (MMI) </a:t>
            </a:r>
            <a:r>
              <a:rPr lang="en-US" altLang="zh-CN" dirty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objective </a:t>
            </a:r>
            <a:r>
              <a:rPr lang="en-US" altLang="zh-CN" dirty="0" smtClean="0">
                <a:solidFill>
                  <a:srgbClr val="1031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  <a:endParaRPr lang="zh-CN" altLang="en-US" dirty="0">
              <a:solidFill>
                <a:srgbClr val="1031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56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2306</Words>
  <Application>Microsoft Office PowerPoint</Application>
  <PresentationFormat>宽屏</PresentationFormat>
  <Paragraphs>403</Paragraphs>
  <Slides>42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A Survey for open domain dialog system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劳雅迪</dc:creator>
  <cp:lastModifiedBy>劳雅迪</cp:lastModifiedBy>
  <cp:revision>227</cp:revision>
  <dcterms:created xsi:type="dcterms:W3CDTF">2017-10-10T01:39:55Z</dcterms:created>
  <dcterms:modified xsi:type="dcterms:W3CDTF">2017-11-23T02:31:21Z</dcterms:modified>
</cp:coreProperties>
</file>