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7" r:id="rId3"/>
    <p:sldId id="268" r:id="rId4"/>
    <p:sldId id="269" r:id="rId5"/>
    <p:sldId id="275" r:id="rId6"/>
    <p:sldId id="272" r:id="rId7"/>
    <p:sldId id="276" r:id="rId8"/>
    <p:sldId id="277" r:id="rId9"/>
    <p:sldId id="273" r:id="rId10"/>
    <p:sldId id="279" r:id="rId11"/>
    <p:sldId id="278" r:id="rId12"/>
    <p:sldId id="280" r:id="rId13"/>
    <p:sldId id="270" r:id="rId14"/>
    <p:sldId id="281" r:id="rId15"/>
    <p:sldId id="282" r:id="rId16"/>
    <p:sldId id="283" r:id="rId17"/>
    <p:sldId id="26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88" autoAdjust="0"/>
    <p:restoredTop sz="80053" autoAdjust="0"/>
  </p:normalViewPr>
  <p:slideViewPr>
    <p:cSldViewPr snapToGrid="0" showGuides="1">
      <p:cViewPr varScale="1">
        <p:scale>
          <a:sx n="54" d="100"/>
          <a:sy n="54" d="100"/>
        </p:scale>
        <p:origin x="1052" y="44"/>
      </p:cViewPr>
      <p:guideLst>
        <p:guide orient="horz" pos="2160"/>
        <p:guide pos="3840"/>
      </p:guideLst>
    </p:cSldViewPr>
  </p:slideViewPr>
  <p:notesTextViewPr>
    <p:cViewPr>
      <p:scale>
        <a:sx n="100" d="100"/>
        <a:sy n="100" d="100"/>
      </p:scale>
      <p:origin x="0" y="0"/>
    </p:cViewPr>
  </p:notesTextViewPr>
  <p:sorterViewPr>
    <p:cViewPr>
      <p:scale>
        <a:sx n="120" d="100"/>
        <a:sy n="120" d="100"/>
      </p:scale>
      <p:origin x="0" y="33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2017/11/22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Recently, (</a:t>
            </a:r>
            <a:r>
              <a:rPr lang="en-US" altLang="zh-CN" sz="1200" b="0" i="0" u="none" strike="noStrike" kern="1200" baseline="0" dirty="0" err="1">
                <a:solidFill>
                  <a:schemeClr val="tx1"/>
                </a:solidFill>
                <a:latin typeface="+mn-lt"/>
                <a:ea typeface="+mn-ea"/>
                <a:cs typeface="+mn-cs"/>
              </a:rPr>
              <a:t>Wieting</a:t>
            </a:r>
            <a:r>
              <a:rPr lang="en-US" altLang="zh-CN" sz="1200" b="0" i="0" u="none" strike="noStrike" kern="1200" baseline="0" dirty="0">
                <a:solidFill>
                  <a:schemeClr val="tx1"/>
                </a:solidFill>
                <a:latin typeface="+mn-lt"/>
                <a:ea typeface="+mn-ea"/>
                <a:cs typeface="+mn-cs"/>
              </a:rPr>
              <a:t> et al., 2016) learned general-purpose, paraphrastic sentence embeddings by starting with </a:t>
            </a:r>
            <a:r>
              <a:rPr lang="en-US" altLang="zh-CN" sz="1200" b="1" i="0" u="none" strike="noStrike" kern="1200" baseline="0" dirty="0">
                <a:solidFill>
                  <a:schemeClr val="tx1"/>
                </a:solidFill>
                <a:latin typeface="+mn-lt"/>
                <a:ea typeface="+mn-ea"/>
                <a:cs typeface="+mn-cs"/>
              </a:rPr>
              <a:t>standard word embeddings </a:t>
            </a:r>
            <a:r>
              <a:rPr lang="en-US" altLang="zh-CN" sz="1200" b="0" i="0" u="none" strike="noStrike" kern="1200" baseline="0" dirty="0">
                <a:solidFill>
                  <a:schemeClr val="tx1"/>
                </a:solidFill>
                <a:latin typeface="+mn-lt"/>
                <a:ea typeface="+mn-ea"/>
                <a:cs typeface="+mn-cs"/>
              </a:rPr>
              <a:t>and modifying them based on </a:t>
            </a:r>
            <a:r>
              <a:rPr lang="en-US" altLang="zh-CN" sz="1200" b="1" i="0" u="none" strike="noStrike" kern="1200" baseline="0" dirty="0">
                <a:solidFill>
                  <a:schemeClr val="tx1"/>
                </a:solidFill>
                <a:latin typeface="+mn-lt"/>
                <a:ea typeface="+mn-ea"/>
                <a:cs typeface="+mn-cs"/>
              </a:rPr>
              <a:t>supervision</a:t>
            </a:r>
            <a:r>
              <a:rPr lang="en-US" altLang="zh-CN" sz="1200" b="0" i="0" u="none" strike="noStrike" kern="1200" baseline="0" dirty="0">
                <a:solidFill>
                  <a:schemeClr val="tx1"/>
                </a:solidFill>
                <a:latin typeface="+mn-lt"/>
                <a:ea typeface="+mn-ea"/>
                <a:cs typeface="+mn-cs"/>
              </a:rPr>
              <a:t> from the Paraphrase pairs dataset (PPDB), and constructing sentence embeddings by training a simple word averaging model.</a:t>
            </a:r>
            <a:r>
              <a:rPr lang="en-US" altLang="zh-CN" dirty="0"/>
              <a:t>                                                                                                                                                                                                                                                                                                                                                                                                                                                                                                                                                                                                                                                                                                                                                                                                                                                                                                                                                                                                                                                                                                                                                                                                                                                                                                                                                                                                                                                                                                                                                                                                                                                                                                                                                                                                                                                                                                                                                                                                                                                                                                                                                                                                                                                                                                                                                                                                                                                                                                                                                                                                                                                                                                                                                                                                                                                                                                                                                                                                                                                                                                                                                                                                                                                                                                                                                                                                                                                                                                                                                                                                                                                                                                                                                                                                                                                                                                                                                                                                                                                                                                                                                                                                                                                                                                                                                                                                                                                                                                                                                                                                                                                                                                                                                                                                                                                                                                                                                                                                                                                                                                                                                                                                                                                                                                                                                                                                                                                                                                                                                                                                                                                                                                                                                                                                                                                                                                                                                                                                                                                                                                                                                                                                                                                                                                                                                                                                                                                                                                                                                                                                                                                                                                                                                                                                                                                                                                                                                                                                                                                                                                                                                                                                                                                                                                                                                                                                                                                                                                                                                                                                                                                                                                                                                                                                                                                                                                                                                                                                                                                                                                                                             </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2</a:t>
            </a:fld>
            <a:endParaRPr lang="zh-CN" altLang="en-US"/>
          </a:p>
        </p:txBody>
      </p:sp>
    </p:spTree>
    <p:extLst>
      <p:ext uri="{BB962C8B-B14F-4D97-AF65-F5344CB8AC3E}">
        <p14:creationId xmlns:p14="http://schemas.microsoft.com/office/powerpoint/2010/main" val="1856018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Therefore, the expected gradient here is approximately the estimated discourse vector in our model! </a:t>
            </a:r>
          </a:p>
          <a:p>
            <a:r>
              <a:rPr lang="en-US" altLang="zh-CN" dirty="0"/>
              <a:t>Thus, word2vec with sub-sampling gradient heuristic corresponds to a stochastic gradient update method for using our weighting scheme.</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11</a:t>
            </a:fld>
            <a:endParaRPr lang="zh-CN" altLang="en-US"/>
          </a:p>
        </p:txBody>
      </p:sp>
    </p:spTree>
    <p:extLst>
      <p:ext uri="{BB962C8B-B14F-4D97-AF65-F5344CB8AC3E}">
        <p14:creationId xmlns:p14="http://schemas.microsoft.com/office/powerpoint/2010/main" val="1887338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12</a:t>
            </a:fld>
            <a:endParaRPr lang="zh-CN" altLang="en-US"/>
          </a:p>
        </p:txBody>
      </p:sp>
    </p:spTree>
    <p:extLst>
      <p:ext uri="{BB962C8B-B14F-4D97-AF65-F5344CB8AC3E}">
        <p14:creationId xmlns:p14="http://schemas.microsoft.com/office/powerpoint/2010/main" val="2883748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数据集：</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The objective of these tasks is to predict the similarity between two given sentences. The evaluation criterion is the Pearson’s coefficient between the predicted scores and the ground-truth scores.</a:t>
            </a:r>
          </a:p>
          <a:p>
            <a:r>
              <a:rPr lang="zh-CN" altLang="en-US" sz="1200" b="0" i="0" u="none" strike="noStrike" kern="1200" baseline="0" dirty="0">
                <a:solidFill>
                  <a:schemeClr val="tx1"/>
                </a:solidFill>
                <a:latin typeface="+mn-lt"/>
                <a:ea typeface="+mn-ea"/>
                <a:cs typeface="+mn-cs"/>
              </a:rPr>
              <a:t>这里是每年平均结果，</a:t>
            </a:r>
            <a:r>
              <a:rPr lang="en-US" altLang="zh-CN" sz="1200" b="0" i="0" u="none" strike="noStrike" kern="1200" baseline="0" dirty="0">
                <a:solidFill>
                  <a:schemeClr val="tx1"/>
                </a:solidFill>
                <a:latin typeface="+mn-lt"/>
                <a:ea typeface="+mn-ea"/>
                <a:cs typeface="+mn-cs"/>
              </a:rPr>
              <a:t>SCL</a:t>
            </a:r>
            <a:r>
              <a:rPr lang="zh-CN" altLang="en-US" sz="1200" b="0" i="0" u="none" strike="noStrike" kern="1200" baseline="0" dirty="0">
                <a:solidFill>
                  <a:schemeClr val="tx1"/>
                </a:solidFill>
                <a:latin typeface="+mn-lt"/>
                <a:ea typeface="+mn-ea"/>
                <a:cs typeface="+mn-cs"/>
              </a:rPr>
              <a:t>任务一年</a:t>
            </a:r>
            <a:r>
              <a:rPr lang="en-US" altLang="zh-CN" sz="1200" b="0" i="0" u="none" strike="noStrike" kern="1200" baseline="0" dirty="0">
                <a:solidFill>
                  <a:schemeClr val="tx1"/>
                </a:solidFill>
                <a:latin typeface="+mn-lt"/>
                <a:ea typeface="+mn-ea"/>
                <a:cs typeface="+mn-cs"/>
              </a:rPr>
              <a:t>4-6</a:t>
            </a:r>
            <a:r>
              <a:rPr lang="zh-CN" altLang="en-US" sz="1200" b="0" i="0" u="none" strike="noStrike" kern="1200" baseline="0" dirty="0">
                <a:solidFill>
                  <a:schemeClr val="tx1"/>
                </a:solidFill>
                <a:latin typeface="+mn-lt"/>
                <a:ea typeface="+mn-ea"/>
                <a:cs typeface="+mn-cs"/>
              </a:rPr>
              <a:t>次</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方法：略</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结果分析：</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t>
            </a:r>
            <a:r>
              <a:rPr lang="en-US" altLang="zh-CN" sz="1200" b="0" i="0" u="none" strike="noStrike" kern="1200" baseline="0" dirty="0" err="1">
                <a:solidFill>
                  <a:schemeClr val="tx1"/>
                </a:solidFill>
                <a:latin typeface="+mn-lt"/>
                <a:ea typeface="+mn-ea"/>
                <a:cs typeface="+mn-cs"/>
              </a:rPr>
              <a:t>GloVe+WR</a:t>
            </a:r>
            <a:r>
              <a:rPr lang="en-US" altLang="zh-CN" sz="1200" b="0" i="0" u="none" strike="noStrike" kern="1200" baseline="0" dirty="0">
                <a:solidFill>
                  <a:schemeClr val="tx1"/>
                </a:solidFill>
                <a:latin typeface="+mn-lt"/>
                <a:ea typeface="+mn-ea"/>
                <a:cs typeface="+mn-cs"/>
              </a:rPr>
              <a:t>: it can be even stronger than highly-tuned </a:t>
            </a:r>
            <a:r>
              <a:rPr lang="en-US" altLang="zh-CN" sz="1200" b="0" i="0" u="none" strike="noStrike" kern="1200" baseline="0" dirty="0" err="1">
                <a:solidFill>
                  <a:schemeClr val="tx1"/>
                </a:solidFill>
                <a:latin typeface="+mn-lt"/>
                <a:ea typeface="+mn-ea"/>
                <a:cs typeface="+mn-cs"/>
              </a:rPr>
              <a:t>supervisedly</a:t>
            </a:r>
            <a:r>
              <a:rPr lang="en-US" altLang="zh-CN" sz="1200" b="0" i="0" u="none" strike="noStrike" kern="1200" baseline="0" dirty="0">
                <a:solidFill>
                  <a:schemeClr val="tx1"/>
                </a:solidFill>
                <a:latin typeface="+mn-lt"/>
                <a:ea typeface="+mn-ea"/>
                <a:cs typeface="+mn-cs"/>
              </a:rPr>
              <a:t> trained sophisticated models. </a:t>
            </a:r>
            <a:r>
              <a:rPr lang="en-US" altLang="zh-CN" dirty="0"/>
              <a:t>PSL+WR: </a:t>
            </a:r>
            <a:r>
              <a:rPr lang="zh-CN" altLang="en-US" dirty="0"/>
              <a:t>类似，好</a:t>
            </a:r>
            <a:endParaRPr lang="en-US" altLang="zh-CN" dirty="0"/>
          </a:p>
          <a:p>
            <a:r>
              <a:rPr lang="en-US" altLang="zh-CN" sz="1200" b="0" i="0" u="none" strike="noStrike" kern="1200" baseline="0" dirty="0">
                <a:solidFill>
                  <a:schemeClr val="tx1"/>
                </a:solidFill>
                <a:latin typeface="+mn-lt"/>
                <a:ea typeface="+mn-ea"/>
                <a:cs typeface="+mn-cs"/>
              </a:rPr>
              <a:t>-the top singular vectors c0 of the datasets seem to roughly correspond to the syntactic information or common words</a:t>
            </a:r>
          </a:p>
          <a:p>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附录部分：说明</a:t>
            </a:r>
            <a:r>
              <a:rPr lang="en-US" altLang="zh-CN" sz="1200" b="0" i="0" u="none" strike="noStrike" kern="1200" baseline="0" dirty="0">
                <a:solidFill>
                  <a:schemeClr val="tx1"/>
                </a:solidFill>
                <a:latin typeface="+mn-lt"/>
                <a:ea typeface="+mn-ea"/>
                <a:cs typeface="+mn-cs"/>
              </a:rPr>
              <a:t>W</a:t>
            </a:r>
            <a:r>
              <a:rPr lang="zh-CN" altLang="en-US" sz="1200" b="0" i="0" u="none" strike="noStrike" kern="1200" baseline="0" dirty="0">
                <a:solidFill>
                  <a:schemeClr val="tx1"/>
                </a:solidFill>
                <a:latin typeface="+mn-lt"/>
                <a:ea typeface="+mn-ea"/>
                <a:cs typeface="+mn-cs"/>
              </a:rPr>
              <a:t>和</a:t>
            </a:r>
            <a:r>
              <a:rPr lang="en-US" altLang="zh-CN" sz="1200" b="0" i="0" u="none" strike="noStrike" kern="1200" baseline="0" dirty="0">
                <a:solidFill>
                  <a:schemeClr val="tx1"/>
                </a:solidFill>
                <a:latin typeface="+mn-lt"/>
                <a:ea typeface="+mn-ea"/>
                <a:cs typeface="+mn-cs"/>
              </a:rPr>
              <a:t>R</a:t>
            </a:r>
            <a:r>
              <a:rPr lang="zh-CN" altLang="en-US" sz="1200" b="0" i="0" u="none" strike="noStrike" kern="1200" baseline="0" dirty="0">
                <a:solidFill>
                  <a:schemeClr val="tx1"/>
                </a:solidFill>
                <a:latin typeface="+mn-lt"/>
                <a:ea typeface="+mn-ea"/>
                <a:cs typeface="+mn-cs"/>
              </a:rPr>
              <a:t>单独，</a:t>
            </a:r>
            <a:r>
              <a:rPr lang="en-US" altLang="zh-CN" sz="1200" b="0" i="0" u="none" strike="noStrike" kern="1200" baseline="0" dirty="0">
                <a:solidFill>
                  <a:schemeClr val="tx1"/>
                </a:solidFill>
                <a:latin typeface="+mn-lt"/>
                <a:ea typeface="+mn-ea"/>
                <a:cs typeface="+mn-cs"/>
              </a:rPr>
              <a:t>for </a:t>
            </a:r>
            <a:r>
              <a:rPr lang="en-US" altLang="zh-CN" sz="1200" b="0" i="0" u="none" strike="noStrike" kern="1200" baseline="0" dirty="0" err="1">
                <a:solidFill>
                  <a:schemeClr val="tx1"/>
                </a:solidFill>
                <a:latin typeface="+mn-lt"/>
                <a:ea typeface="+mn-ea"/>
                <a:cs typeface="+mn-cs"/>
              </a:rPr>
              <a:t>GloVe</a:t>
            </a:r>
            <a:r>
              <a:rPr lang="en-US" altLang="zh-CN" sz="1200" b="0" i="0" u="none" strike="noStrike" kern="1200" baseline="0" dirty="0">
                <a:solidFill>
                  <a:schemeClr val="tx1"/>
                </a:solidFill>
                <a:latin typeface="+mn-lt"/>
                <a:ea typeface="+mn-ea"/>
                <a:cs typeface="+mn-cs"/>
              </a:rPr>
              <a:t> vectors, using smooth inverse frequency weighting alone improves over unweighted average by about 5%, using common component removal alone improves by 10%, and using both improves by 13%.</a:t>
            </a:r>
          </a:p>
          <a:p>
            <a:endParaRPr lang="en-US" altLang="zh-CN"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附录部分更多实验设置细节，这里不再细讲</a:t>
            </a:r>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13</a:t>
            </a:fld>
            <a:endParaRPr lang="zh-CN" altLang="en-US"/>
          </a:p>
        </p:txBody>
      </p:sp>
    </p:spTree>
    <p:extLst>
      <p:ext uri="{BB962C8B-B14F-4D97-AF65-F5344CB8AC3E}">
        <p14:creationId xmlns:p14="http://schemas.microsoft.com/office/powerpoint/2010/main" val="639804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右图，在不同数据集上估计</a:t>
            </a:r>
            <a:r>
              <a:rPr lang="en-US" altLang="zh-CN" dirty="0"/>
              <a:t>p(w)</a:t>
            </a:r>
            <a:r>
              <a:rPr lang="zh-CN" altLang="en-US" dirty="0"/>
              <a:t>，效果差不多</a:t>
            </a:r>
            <a:endParaRPr lang="en-US"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14</a:t>
            </a:fld>
            <a:endParaRPr lang="zh-CN" altLang="en-US"/>
          </a:p>
        </p:txBody>
      </p:sp>
    </p:spTree>
    <p:extLst>
      <p:ext uri="{BB962C8B-B14F-4D97-AF65-F5344CB8AC3E}">
        <p14:creationId xmlns:p14="http://schemas.microsoft.com/office/powerpoint/2010/main" val="2324412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advantage is not as significant as in the textual similarity tasks. This is possibly because similarity tasks rely directly upon cosine similarity, which favors our method’s approach of </a:t>
            </a:r>
            <a:r>
              <a:rPr lang="en-US" altLang="zh-CN" b="1" dirty="0"/>
              <a:t>removing the common components </a:t>
            </a:r>
            <a:r>
              <a:rPr lang="en-US" altLang="zh-CN" dirty="0"/>
              <a:t>(which can be viewed as a form of denoising), while in supervised tasks, with the cost of some label information, the classifier can pick out the useful components and ignore the common ones.</a:t>
            </a:r>
          </a:p>
          <a:p>
            <a:endParaRPr lang="en-US" altLang="zh-CN" dirty="0"/>
          </a:p>
          <a:p>
            <a:r>
              <a:rPr lang="en-US" altLang="zh-CN" dirty="0"/>
              <a:t>Finally, we speculate that our method doesn’t outperform RNN’s and LSTM’s for sentiment tasks because </a:t>
            </a:r>
          </a:p>
          <a:p>
            <a:r>
              <a:rPr lang="en-US" altLang="zh-CN" b="1" dirty="0"/>
              <a:t>(a)</a:t>
            </a:r>
            <a:r>
              <a:rPr lang="en-US" altLang="zh-CN" dirty="0"/>
              <a:t> the word vectors —and more generally the distributional hypothesis of meaning —has known limitations for capturing sentiment due to the “antonym problem”, </a:t>
            </a:r>
          </a:p>
          <a:p>
            <a:r>
              <a:rPr lang="en-US" altLang="zh-CN" b="1" dirty="0"/>
              <a:t>(b)</a:t>
            </a:r>
            <a:r>
              <a:rPr lang="en-US" altLang="zh-CN" dirty="0"/>
              <a:t> also in our weighted average scheme, words like “not” that may be important for sentiment analysis are </a:t>
            </a:r>
            <a:r>
              <a:rPr lang="en-US" altLang="zh-CN" dirty="0" err="1"/>
              <a:t>downweighted</a:t>
            </a:r>
            <a:r>
              <a:rPr lang="en-US" altLang="zh-CN" dirty="0"/>
              <a:t> a lot. </a:t>
            </a:r>
          </a:p>
          <a:p>
            <a:r>
              <a:rPr lang="en-US" altLang="zh-CN" dirty="0"/>
              <a:t>To address (a), there is existing work on learning better word embeddings for sentiment analysis (e.g., (Maas et al., 2011)). To address (b), it is possible to design weighting scheme (or learn weights) for this specific task.</a:t>
            </a:r>
          </a:p>
          <a:p>
            <a:endParaRPr lang="en-US"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15</a:t>
            </a:fld>
            <a:endParaRPr lang="zh-CN" altLang="en-US"/>
          </a:p>
        </p:txBody>
      </p:sp>
    </p:spTree>
    <p:extLst>
      <p:ext uri="{BB962C8B-B14F-4D97-AF65-F5344CB8AC3E}">
        <p14:creationId xmlns:p14="http://schemas.microsoft.com/office/powerpoint/2010/main" val="28922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word order does play some role</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shuffle</a:t>
            </a:r>
            <a:r>
              <a:rPr lang="zh-CN" altLang="en-US" sz="1200" b="0" i="0" u="none" strike="noStrike" kern="1200" baseline="0" dirty="0">
                <a:solidFill>
                  <a:schemeClr val="tx1"/>
                </a:solidFill>
                <a:latin typeface="+mn-lt"/>
                <a:ea typeface="+mn-ea"/>
                <a:cs typeface="+mn-cs"/>
              </a:rPr>
              <a:t>后</a:t>
            </a:r>
            <a:r>
              <a:rPr lang="en-US" altLang="zh-CN" sz="1200" b="0" i="0" u="none" strike="noStrike" kern="1200" baseline="0" dirty="0">
                <a:solidFill>
                  <a:schemeClr val="tx1"/>
                </a:solidFill>
                <a:latin typeface="+mn-lt"/>
                <a:ea typeface="+mn-ea"/>
                <a:cs typeface="+mn-cs"/>
              </a:rPr>
              <a:t>RNN</a:t>
            </a:r>
            <a:r>
              <a:rPr lang="zh-CN" altLang="en-US" sz="1200" b="0" i="0" u="none" strike="noStrike" kern="1200" baseline="0" dirty="0">
                <a:solidFill>
                  <a:schemeClr val="tx1"/>
                </a:solidFill>
                <a:latin typeface="+mn-lt"/>
                <a:ea typeface="+mn-ea"/>
                <a:cs typeface="+mn-cs"/>
              </a:rPr>
              <a:t>和</a:t>
            </a:r>
            <a:r>
              <a:rPr lang="en-US" altLang="zh-CN" sz="1200" b="0" i="0" u="none" strike="noStrike" kern="1200" baseline="0" dirty="0">
                <a:solidFill>
                  <a:schemeClr val="tx1"/>
                </a:solidFill>
                <a:latin typeface="+mn-lt"/>
                <a:ea typeface="+mn-ea"/>
                <a:cs typeface="+mn-cs"/>
              </a:rPr>
              <a:t>LSTM</a:t>
            </a:r>
            <a:r>
              <a:rPr lang="zh-CN" altLang="en-US" sz="1200" b="0" i="0" u="none" strike="noStrike" kern="1200" baseline="0" dirty="0">
                <a:solidFill>
                  <a:schemeClr val="tx1"/>
                </a:solidFill>
                <a:latin typeface="+mn-lt"/>
                <a:ea typeface="+mn-ea"/>
                <a:cs typeface="+mn-cs"/>
              </a:rPr>
              <a:t>都降</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但本文方法好，则说明表达能力本身强</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An interesting future direction is to explore if some ensemble idea can combine the advantages of both approaches. </a:t>
            </a:r>
            <a:r>
              <a:rPr lang="zh-CN" altLang="en-US" sz="1200" b="0" i="0" u="none" strike="noStrike" kern="1200" baseline="0" dirty="0">
                <a:solidFill>
                  <a:schemeClr val="tx1"/>
                </a:solidFill>
                <a:latin typeface="+mn-lt"/>
                <a:ea typeface="+mn-ea"/>
                <a:cs typeface="+mn-cs"/>
              </a:rPr>
              <a:t>如何结合两种的优点</a:t>
            </a:r>
            <a:endParaRPr lang="en-US"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16</a:t>
            </a:fld>
            <a:endParaRPr lang="zh-CN" altLang="en-US"/>
          </a:p>
        </p:txBody>
      </p:sp>
    </p:spTree>
    <p:extLst>
      <p:ext uri="{BB962C8B-B14F-4D97-AF65-F5344CB8AC3E}">
        <p14:creationId xmlns:p14="http://schemas.microsoft.com/office/powerpoint/2010/main" val="3234188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17</a:t>
            </a:fld>
            <a:endParaRPr lang="zh-CN" altLang="en-US"/>
          </a:p>
        </p:txBody>
      </p:sp>
    </p:spTree>
    <p:extLst>
      <p:ext uri="{BB962C8B-B14F-4D97-AF65-F5344CB8AC3E}">
        <p14:creationId xmlns:p14="http://schemas.microsoft.com/office/powerpoint/2010/main" val="3122788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a:solidFill>
                  <a:schemeClr val="tx1"/>
                </a:solidFill>
                <a:latin typeface="+mn-lt"/>
                <a:ea typeface="+mn-ea"/>
                <a:cs typeface="+mn-cs"/>
              </a:rPr>
              <a:t>Wieting</a:t>
            </a:r>
            <a:r>
              <a:rPr lang="en-US" altLang="zh-CN" sz="1200" b="0" i="0" u="none" strike="noStrike" kern="1200" baseline="0" dirty="0">
                <a:solidFill>
                  <a:schemeClr val="tx1"/>
                </a:solidFill>
                <a:latin typeface="+mn-lt"/>
                <a:ea typeface="+mn-ea"/>
                <a:cs typeface="+mn-cs"/>
              </a:rPr>
              <a:t> et al., 2016), the supervision being used for both initialization and training.</a:t>
            </a:r>
            <a:endParaRPr lang="en-US"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3</a:t>
            </a:fld>
            <a:endParaRPr lang="zh-CN" altLang="en-US"/>
          </a:p>
        </p:txBody>
      </p:sp>
    </p:spTree>
    <p:extLst>
      <p:ext uri="{BB962C8B-B14F-4D97-AF65-F5344CB8AC3E}">
        <p14:creationId xmlns:p14="http://schemas.microsoft.com/office/powerpoint/2010/main" val="172096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The process is driven by the random walk of a discourse vector ct.</a:t>
            </a:r>
          </a:p>
          <a:p>
            <a:r>
              <a:rPr lang="en-US" altLang="zh-CN" dirty="0"/>
              <a:t>The discourse vector </a:t>
            </a:r>
            <a:r>
              <a:rPr lang="en-US" altLang="zh-CN" dirty="0" err="1"/>
              <a:t>ct</a:t>
            </a:r>
            <a:r>
              <a:rPr lang="en-US" altLang="zh-CN" dirty="0"/>
              <a:t> does a slow random walk (meaning that ct+1 is obtained from </a:t>
            </a:r>
            <a:r>
              <a:rPr lang="en-US" altLang="zh-CN" dirty="0" err="1"/>
              <a:t>ct</a:t>
            </a:r>
            <a:r>
              <a:rPr lang="en-US" altLang="zh-CN" dirty="0"/>
              <a:t> by adding a small random displacement vector)</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2653783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introduce a common discourse</a:t>
                </a:r>
                <a:r>
                  <a:rPr lang="en-US" altLang="zh-CN" baseline="0" dirty="0"/>
                  <a:t> </a:t>
                </a:r>
                <a:r>
                  <a:rPr lang="en-US" altLang="zh-CN" dirty="0"/>
                  <a:t>vector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b="0" i="1" smtClean="0">
                            <a:latin typeface="Cambria Math" panose="02040503050406030204" pitchFamily="18" charset="0"/>
                          </a:rPr>
                          <m:t>0</m:t>
                        </m:r>
                      </m:sub>
                    </m:sSub>
                    <m:r>
                      <a:rPr lang="en-US" altLang="zh-CN" sz="1200" i="1">
                        <a:latin typeface="Cambria Math" panose="02040503050406030204" pitchFamily="18" charset="0"/>
                        <a:ea typeface="Cambria Math" panose="02040503050406030204" pitchFamily="18" charset="0"/>
                      </a:rPr>
                      <m:t>∈</m:t>
                    </m:r>
                    <m:sSup>
                      <m:sSupPr>
                        <m:ctrlPr>
                          <a:rPr lang="en-US" altLang="zh-CN" sz="1200" i="1">
                            <a:latin typeface="Cambria Math" panose="02040503050406030204" pitchFamily="18" charset="0"/>
                            <a:ea typeface="Cambria Math" panose="02040503050406030204" pitchFamily="18" charset="0"/>
                          </a:rPr>
                        </m:ctrlPr>
                      </m:sSupPr>
                      <m:e>
                        <m:r>
                          <a:rPr lang="en-US" altLang="zh-CN" sz="1200" i="1">
                            <a:latin typeface="Cambria Math" panose="02040503050406030204" pitchFamily="18" charset="0"/>
                            <a:ea typeface="Cambria Math" panose="02040503050406030204" pitchFamily="18" charset="0"/>
                          </a:rPr>
                          <m:t>ℜ</m:t>
                        </m:r>
                      </m:e>
                      <m:sup>
                        <m:r>
                          <a:rPr lang="en-US" altLang="zh-CN" sz="1200" i="1">
                            <a:latin typeface="Cambria Math" panose="02040503050406030204" pitchFamily="18" charset="0"/>
                            <a:ea typeface="Cambria Math" panose="02040503050406030204" pitchFamily="18" charset="0"/>
                          </a:rPr>
                          <m:t>𝑑</m:t>
                        </m:r>
                      </m:sup>
                    </m:sSup>
                  </m:oMath>
                </a14:m>
                <a:r>
                  <a:rPr lang="en-US" altLang="zh-CN" dirty="0"/>
                  <a:t> which serves as a correction term for the most frequent discourse that is often related to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see that the model allows a word w unrelated to the discourse </a:t>
                </a:r>
                <a:r>
                  <a:rPr lang="en-US" altLang="zh-CN" dirty="0" err="1"/>
                  <a:t>cs</a:t>
                </a:r>
                <a:r>
                  <a:rPr lang="en-US" altLang="zh-CN" dirty="0"/>
                  <a:t> to be emitted for two reasons: a) by chance from the term p(w); b) if w is correlated with the common discourse vector c0.</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introduce a common discourse</a:t>
                </a:r>
                <a:r>
                  <a:rPr lang="en-US" altLang="zh-CN" baseline="0" dirty="0"/>
                  <a:t> </a:t>
                </a:r>
                <a:r>
                  <a:rPr lang="en-US" altLang="zh-CN" dirty="0"/>
                  <a:t>vector </a:t>
                </a:r>
                <a:r>
                  <a:rPr lang="en-US" altLang="zh-CN" sz="1200" i="0">
                    <a:latin typeface="Cambria Math" panose="02040503050406030204" pitchFamily="18" charset="0"/>
                  </a:rPr>
                  <a:t>𝑐_</a:t>
                </a:r>
                <a:r>
                  <a:rPr lang="en-US" altLang="zh-CN" sz="1200" b="0" i="0">
                    <a:latin typeface="Cambria Math" panose="02040503050406030204" pitchFamily="18" charset="0"/>
                  </a:rPr>
                  <a:t>0</a:t>
                </a:r>
                <a:r>
                  <a:rPr lang="en-US" altLang="zh-CN" sz="1200" i="0">
                    <a:latin typeface="Cambria Math" panose="02040503050406030204" pitchFamily="18" charset="0"/>
                    <a:ea typeface="Cambria Math" panose="02040503050406030204" pitchFamily="18" charset="0"/>
                  </a:rPr>
                  <a:t>∈ℜ^𝑑</a:t>
                </a:r>
                <a:r>
                  <a:rPr lang="en-US" altLang="zh-CN" dirty="0"/>
                  <a:t> which serves as a correction term for the most frequent discourse that is often related to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see that the model allows a word w unrelated to the discourse </a:t>
                </a:r>
                <a:r>
                  <a:rPr lang="en-US" altLang="zh-CN" dirty="0" err="1"/>
                  <a:t>cs</a:t>
                </a:r>
                <a:r>
                  <a:rPr lang="en-US" altLang="zh-CN" dirty="0"/>
                  <a:t> to be emitted for two reasons: a) by chance from the term p(w); b) if w is correlated with the common discourse vector c0.</a:t>
                </a:r>
              </a:p>
            </p:txBody>
          </p:sp>
        </mc:Fallback>
      </mc:AlternateContent>
      <p:sp>
        <p:nvSpPr>
          <p:cNvPr id="4" name="灯片编号占位符 3"/>
          <p:cNvSpPr>
            <a:spLocks noGrp="1"/>
          </p:cNvSpPr>
          <p:nvPr>
            <p:ph type="sldNum" sz="quarter" idx="10"/>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3960575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The sentence embedding will be defined as the max likelihood estimate for the vector </a:t>
            </a:r>
            <a:r>
              <a:rPr lang="en-US" altLang="zh-CN" sz="1200" b="0" i="0" u="none" strike="noStrike" kern="1200" baseline="0" dirty="0" err="1">
                <a:solidFill>
                  <a:schemeClr val="tx1"/>
                </a:solidFill>
                <a:latin typeface="+mn-lt"/>
                <a:ea typeface="+mn-ea"/>
                <a:cs typeface="+mn-cs"/>
              </a:rPr>
              <a:t>cs</a:t>
            </a:r>
            <a:r>
              <a:rPr lang="en-US" altLang="zh-CN" sz="1200" b="0" i="0" u="none" strike="noStrike" kern="1200" baseline="0" dirty="0">
                <a:solidFill>
                  <a:schemeClr val="tx1"/>
                </a:solidFill>
                <a:latin typeface="+mn-lt"/>
                <a:ea typeface="+mn-ea"/>
                <a:cs typeface="+mn-cs"/>
              </a:rPr>
              <a:t> that generated it. ( In this case MLE is the same as MAP since the prior is uniform.)</a:t>
            </a:r>
            <a:endParaRPr lang="en-US"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3427403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To estimate </a:t>
            </a:r>
            <a:r>
              <a:rPr lang="en-US" altLang="zh-CN" sz="1200" b="0" i="0" u="none" strike="noStrike" kern="1200" baseline="0" dirty="0" err="1">
                <a:solidFill>
                  <a:schemeClr val="tx1"/>
                </a:solidFill>
                <a:latin typeface="+mn-lt"/>
                <a:ea typeface="+mn-ea"/>
                <a:cs typeface="+mn-cs"/>
              </a:rPr>
              <a:t>cs</a:t>
            </a:r>
            <a:r>
              <a:rPr lang="en-US" altLang="zh-CN" sz="1200" b="0" i="0" u="none" strike="noStrike" kern="1200" baseline="0" dirty="0">
                <a:solidFill>
                  <a:schemeClr val="tx1"/>
                </a:solidFill>
                <a:latin typeface="+mn-lt"/>
                <a:ea typeface="+mn-ea"/>
                <a:cs typeface="+mn-cs"/>
              </a:rPr>
              <a:t>, we estimate the direction c0 by computing the first principal component of ~</a:t>
            </a:r>
            <a:r>
              <a:rPr lang="en-US" altLang="zh-CN" sz="1200" b="0" i="0" u="none" strike="noStrike" kern="1200" baseline="0" dirty="0" err="1">
                <a:solidFill>
                  <a:schemeClr val="tx1"/>
                </a:solidFill>
                <a:latin typeface="+mn-lt"/>
                <a:ea typeface="+mn-ea"/>
                <a:cs typeface="+mn-cs"/>
              </a:rPr>
              <a:t>cs’s</a:t>
            </a:r>
            <a:r>
              <a:rPr lang="en-US" altLang="zh-CN" sz="1200" b="0" i="0" u="none" strike="noStrike" kern="1200" baseline="0" dirty="0">
                <a:solidFill>
                  <a:schemeClr val="tx1"/>
                </a:solidFill>
                <a:latin typeface="+mn-lt"/>
                <a:ea typeface="+mn-ea"/>
                <a:cs typeface="+mn-cs"/>
              </a:rPr>
              <a:t> for</a:t>
            </a:r>
          </a:p>
          <a:p>
            <a:r>
              <a:rPr lang="en-US" altLang="zh-CN" sz="1200" b="0" i="0" u="none" strike="noStrike" kern="1200" baseline="0" dirty="0">
                <a:solidFill>
                  <a:schemeClr val="tx1"/>
                </a:solidFill>
                <a:latin typeface="+mn-lt"/>
                <a:ea typeface="+mn-ea"/>
                <a:cs typeface="+mn-cs"/>
              </a:rPr>
              <a:t>a set of sentences.3 In other words, the final sentence embedding is obtained by subtracting the</a:t>
            </a:r>
          </a:p>
          <a:p>
            <a:r>
              <a:rPr lang="en-US" altLang="zh-CN" sz="1200" b="0" i="0" u="none" strike="noStrike" kern="1200" baseline="0" dirty="0">
                <a:solidFill>
                  <a:schemeClr val="tx1"/>
                </a:solidFill>
                <a:latin typeface="+mn-lt"/>
                <a:ea typeface="+mn-ea"/>
                <a:cs typeface="+mn-cs"/>
              </a:rPr>
              <a:t>projection of ~</a:t>
            </a:r>
            <a:r>
              <a:rPr lang="en-US" altLang="zh-CN" sz="1200" b="0" i="0" u="none" strike="noStrike" kern="1200" baseline="0" dirty="0" err="1">
                <a:solidFill>
                  <a:schemeClr val="tx1"/>
                </a:solidFill>
                <a:latin typeface="+mn-lt"/>
                <a:ea typeface="+mn-ea"/>
                <a:cs typeface="+mn-cs"/>
              </a:rPr>
              <a:t>cs’s</a:t>
            </a:r>
            <a:r>
              <a:rPr lang="en-US" altLang="zh-CN" sz="1200" b="0" i="0" u="none" strike="noStrike" kern="1200" baseline="0" dirty="0">
                <a:solidFill>
                  <a:schemeClr val="tx1"/>
                </a:solidFill>
                <a:latin typeface="+mn-lt"/>
                <a:ea typeface="+mn-ea"/>
                <a:cs typeface="+mn-cs"/>
              </a:rPr>
              <a:t> to their first principal component.</a:t>
            </a:r>
          </a:p>
        </p:txBody>
      </p:sp>
      <p:sp>
        <p:nvSpPr>
          <p:cNvPr id="4" name="灯片编号占位符 3"/>
          <p:cNvSpPr>
            <a:spLocks noGrp="1"/>
          </p:cNvSpPr>
          <p:nvPr>
            <p:ph type="sldNum" sz="quarter" idx="10"/>
          </p:nvPr>
        </p:nvSpPr>
        <p:spPr/>
        <p:txBody>
          <a:bodyPr/>
          <a:lstStyle/>
          <a:p>
            <a:fld id="{41464DB0-CCE3-4363-801A-A01AADC6398D}" type="slidenum">
              <a:rPr lang="zh-CN" altLang="en-US" smtClean="0"/>
              <a:t>7</a:t>
            </a:fld>
            <a:endParaRPr lang="zh-CN" altLang="en-US"/>
          </a:p>
        </p:txBody>
      </p:sp>
    </p:spTree>
    <p:extLst>
      <p:ext uri="{BB962C8B-B14F-4D97-AF65-F5344CB8AC3E}">
        <p14:creationId xmlns:p14="http://schemas.microsoft.com/office/powerpoint/2010/main" val="2607197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8</a:t>
            </a:fld>
            <a:endParaRPr lang="zh-CN" altLang="en-US"/>
          </a:p>
        </p:txBody>
      </p:sp>
    </p:spTree>
    <p:extLst>
      <p:ext uri="{BB962C8B-B14F-4D97-AF65-F5344CB8AC3E}">
        <p14:creationId xmlns:p14="http://schemas.microsoft.com/office/powerpoint/2010/main" val="74482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3377845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41464DB0-CCE3-4363-801A-A01AADC6398D}" type="slidenum">
              <a:rPr lang="zh-CN" altLang="en-US" smtClean="0"/>
              <a:t>10</a:t>
            </a:fld>
            <a:endParaRPr lang="zh-CN" altLang="en-US"/>
          </a:p>
        </p:txBody>
      </p:sp>
    </p:spTree>
    <p:extLst>
      <p:ext uri="{BB962C8B-B14F-4D97-AF65-F5344CB8AC3E}">
        <p14:creationId xmlns:p14="http://schemas.microsoft.com/office/powerpoint/2010/main" val="464559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25998743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438" userDrawn="1">
          <p15:clr>
            <a:srgbClr val="FBAE40"/>
          </p15:clr>
        </p15:guide>
        <p15:guide id="4" pos="7242"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6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2017/11/22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314606638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8727" y="2736059"/>
            <a:ext cx="10372557" cy="954107"/>
          </a:xfrm>
          <a:prstGeom prst="rect">
            <a:avLst/>
          </a:prstGeom>
          <a:noFill/>
        </p:spPr>
        <p:txBody>
          <a:bodyPr wrap="square" rtlCol="0">
            <a:spAutoFit/>
          </a:bodyPr>
          <a:lstStyle/>
          <a:p>
            <a:r>
              <a:rPr lang="en-US" altLang="zh-CN" sz="2800" b="1" dirty="0">
                <a:solidFill>
                  <a:schemeClr val="bg1"/>
                </a:solidFill>
              </a:rPr>
              <a:t>A SIMPLE BUT TOUGH-TO-BEAT BASELINE FOR SENTENCE EMBEDDINGS</a:t>
            </a: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57839" y="3727845"/>
            <a:ext cx="10774836" cy="369332"/>
          </a:xfrm>
          <a:prstGeom prst="rect">
            <a:avLst/>
          </a:prstGeom>
          <a:noFill/>
        </p:spPr>
        <p:txBody>
          <a:bodyPr wrap="square" rtlCol="0">
            <a:spAutoFit/>
          </a:bodyPr>
          <a:lstStyle/>
          <a:p>
            <a:r>
              <a:rPr lang="en-US" altLang="zh-CN" dirty="0">
                <a:solidFill>
                  <a:schemeClr val="bg1"/>
                </a:solidFill>
                <a:latin typeface="Kozuka Mincho Pro H" pitchFamily="18" charset="-128"/>
                <a:ea typeface="Kozuka Mincho Pro H" pitchFamily="18" charset="-128"/>
              </a:rPr>
              <a:t>Sanjeev Arora, </a:t>
            </a:r>
            <a:r>
              <a:rPr lang="en-US" altLang="zh-CN" dirty="0" err="1">
                <a:solidFill>
                  <a:schemeClr val="bg1"/>
                </a:solidFill>
                <a:latin typeface="Kozuka Mincho Pro H" pitchFamily="18" charset="-128"/>
                <a:ea typeface="Kozuka Mincho Pro H" pitchFamily="18" charset="-128"/>
              </a:rPr>
              <a:t>Yingyu</a:t>
            </a:r>
            <a:r>
              <a:rPr lang="en-US" altLang="zh-CN" dirty="0">
                <a:solidFill>
                  <a:schemeClr val="bg1"/>
                </a:solidFill>
                <a:latin typeface="Kozuka Mincho Pro H" pitchFamily="18" charset="-128"/>
                <a:ea typeface="Kozuka Mincho Pro H" pitchFamily="18" charset="-128"/>
              </a:rPr>
              <a:t> Liang, </a:t>
            </a:r>
            <a:r>
              <a:rPr lang="en-US" altLang="zh-CN" dirty="0" err="1">
                <a:solidFill>
                  <a:schemeClr val="bg1"/>
                </a:solidFill>
                <a:latin typeface="Kozuka Mincho Pro H" pitchFamily="18" charset="-128"/>
                <a:ea typeface="Kozuka Mincho Pro H" pitchFamily="18" charset="-128"/>
              </a:rPr>
              <a:t>Tengyu</a:t>
            </a:r>
            <a:r>
              <a:rPr lang="en-US" altLang="zh-CN" dirty="0">
                <a:solidFill>
                  <a:schemeClr val="bg1"/>
                </a:solidFill>
                <a:latin typeface="Kozuka Mincho Pro H" pitchFamily="18" charset="-128"/>
                <a:ea typeface="Kozuka Mincho Pro H" pitchFamily="18" charset="-128"/>
              </a:rPr>
              <a:t> Ma</a:t>
            </a:r>
          </a:p>
        </p:txBody>
      </p:sp>
      <p:sp>
        <p:nvSpPr>
          <p:cNvPr id="5" name="Freeform 5"/>
          <p:cNvSpPr>
            <a:spLocks noEditPoints="1"/>
          </p:cNvSpPr>
          <p:nvPr/>
        </p:nvSpPr>
        <p:spPr bwMode="auto">
          <a:xfrm>
            <a:off x="10409822" y="293666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9451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r>
              <a:rPr lang="en-US" altLang="zh-CN" sz="2800" b="1" dirty="0">
                <a:latin typeface="微软雅黑" panose="020B0503020204020204" pitchFamily="34" charset="-122"/>
              </a:rPr>
              <a:t>A SIMPLE METHOD FOR SENTENCE EMBEDDING</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10</a:t>
            </a:fld>
            <a:endParaRPr lang="zh-CN" altLang="en-US" dirty="0"/>
          </a:p>
        </p:txBody>
      </p:sp>
      <p:sp>
        <p:nvSpPr>
          <p:cNvPr id="5" name="矩形 4">
            <a:extLst>
              <a:ext uri="{FF2B5EF4-FFF2-40B4-BE49-F238E27FC236}">
                <a16:creationId xmlns:a16="http://schemas.microsoft.com/office/drawing/2014/main" id="{ACBFFF5D-4823-4F4A-AD60-B1DD85BF0C8B}"/>
              </a:ext>
            </a:extLst>
          </p:cNvPr>
          <p:cNvSpPr/>
          <p:nvPr/>
        </p:nvSpPr>
        <p:spPr>
          <a:xfrm>
            <a:off x="459681" y="980155"/>
            <a:ext cx="11272638" cy="461665"/>
          </a:xfrm>
          <a:prstGeom prst="rect">
            <a:avLst/>
          </a:prstGeom>
          <a:solidFill>
            <a:schemeClr val="accent1"/>
          </a:solidFill>
        </p:spPr>
        <p:txBody>
          <a:bodyPr wrap="none">
            <a:spAutoFit/>
          </a:bodyPr>
          <a:lstStyle/>
          <a:p>
            <a:r>
              <a:rPr lang="en-US" altLang="zh-CN" sz="2400" b="1" dirty="0">
                <a:solidFill>
                  <a:schemeClr val="bg1"/>
                </a:solidFill>
              </a:rPr>
              <a:t>CONNECTION TO SUBSAMPLING PROBABILITIES IN WORD2VEC</a:t>
            </a:r>
          </a:p>
        </p:txBody>
      </p:sp>
      <p:pic>
        <p:nvPicPr>
          <p:cNvPr id="2" name="图片 1">
            <a:extLst>
              <a:ext uri="{FF2B5EF4-FFF2-40B4-BE49-F238E27FC236}">
                <a16:creationId xmlns:a16="http://schemas.microsoft.com/office/drawing/2014/main" id="{6C9873ED-E8C0-4405-968E-6F97919D2BED}"/>
              </a:ext>
            </a:extLst>
          </p:cNvPr>
          <p:cNvPicPr>
            <a:picLocks noChangeAspect="1"/>
          </p:cNvPicPr>
          <p:nvPr/>
        </p:nvPicPr>
        <p:blipFill>
          <a:blip r:embed="rId3"/>
          <a:stretch>
            <a:fillRect/>
          </a:stretch>
        </p:blipFill>
        <p:spPr>
          <a:xfrm>
            <a:off x="1286858" y="1867515"/>
            <a:ext cx="9618283" cy="1152000"/>
          </a:xfrm>
          <a:prstGeom prst="rect">
            <a:avLst/>
          </a:prstGeom>
        </p:spPr>
      </p:pic>
      <p:pic>
        <p:nvPicPr>
          <p:cNvPr id="3" name="图片 2">
            <a:extLst>
              <a:ext uri="{FF2B5EF4-FFF2-40B4-BE49-F238E27FC236}">
                <a16:creationId xmlns:a16="http://schemas.microsoft.com/office/drawing/2014/main" id="{71DB56B7-2DF9-4B51-B9B2-E60A422BA227}"/>
              </a:ext>
            </a:extLst>
          </p:cNvPr>
          <p:cNvPicPr>
            <a:picLocks noChangeAspect="1"/>
          </p:cNvPicPr>
          <p:nvPr/>
        </p:nvPicPr>
        <p:blipFill>
          <a:blip r:embed="rId4"/>
          <a:stretch>
            <a:fillRect/>
          </a:stretch>
        </p:blipFill>
        <p:spPr>
          <a:xfrm>
            <a:off x="1814812" y="3617843"/>
            <a:ext cx="7867050" cy="540000"/>
          </a:xfrm>
          <a:prstGeom prst="rect">
            <a:avLst/>
          </a:prstGeom>
        </p:spPr>
      </p:pic>
      <p:pic>
        <p:nvPicPr>
          <p:cNvPr id="7" name="图片 6">
            <a:extLst>
              <a:ext uri="{FF2B5EF4-FFF2-40B4-BE49-F238E27FC236}">
                <a16:creationId xmlns:a16="http://schemas.microsoft.com/office/drawing/2014/main" id="{8F49DC69-F39F-4B44-B3F2-C5E3482D1BD9}"/>
              </a:ext>
            </a:extLst>
          </p:cNvPr>
          <p:cNvPicPr>
            <a:picLocks noChangeAspect="1"/>
          </p:cNvPicPr>
          <p:nvPr/>
        </p:nvPicPr>
        <p:blipFill>
          <a:blip r:embed="rId5"/>
          <a:stretch>
            <a:fillRect/>
          </a:stretch>
        </p:blipFill>
        <p:spPr>
          <a:xfrm>
            <a:off x="364149" y="5132375"/>
            <a:ext cx="11463699" cy="792000"/>
          </a:xfrm>
          <a:prstGeom prst="rect">
            <a:avLst/>
          </a:prstGeom>
        </p:spPr>
      </p:pic>
      <p:sp>
        <p:nvSpPr>
          <p:cNvPr id="9" name="矩形 8">
            <a:extLst>
              <a:ext uri="{FF2B5EF4-FFF2-40B4-BE49-F238E27FC236}">
                <a16:creationId xmlns:a16="http://schemas.microsoft.com/office/drawing/2014/main" id="{B1185D70-9CC6-4454-8712-995D980CDB37}"/>
              </a:ext>
            </a:extLst>
          </p:cNvPr>
          <p:cNvSpPr/>
          <p:nvPr/>
        </p:nvSpPr>
        <p:spPr>
          <a:xfrm>
            <a:off x="576568" y="1670578"/>
            <a:ext cx="10063721" cy="434030"/>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The vanilla </a:t>
            </a:r>
            <a:r>
              <a:rPr lang="en-US" altLang="zh-CN" sz="2000" b="1" dirty="0"/>
              <a:t>CBOW</a:t>
            </a:r>
            <a:r>
              <a:rPr lang="en-US" altLang="zh-CN" sz="2000" dirty="0"/>
              <a:t> model of word2vec</a:t>
            </a: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F72033A-C26D-40CB-9C09-D21244B08AC3}"/>
                  </a:ext>
                </a:extLst>
              </p:cNvPr>
              <p:cNvSpPr/>
              <p:nvPr/>
            </p:nvSpPr>
            <p:spPr>
              <a:xfrm>
                <a:off x="588442" y="3019515"/>
                <a:ext cx="10063721" cy="437171"/>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The loss (MLE) for the single word vector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𝑤</m:t>
                        </m:r>
                      </m:sub>
                    </m:sSub>
                  </m:oMath>
                </a14:m>
                <a:endParaRPr lang="en-US" altLang="zh-CN" sz="2000" dirty="0"/>
              </a:p>
            </p:txBody>
          </p:sp>
        </mc:Choice>
        <mc:Fallback xmlns="">
          <p:sp>
            <p:nvSpPr>
              <p:cNvPr id="10" name="矩形 9">
                <a:extLst>
                  <a:ext uri="{FF2B5EF4-FFF2-40B4-BE49-F238E27FC236}">
                    <a16:creationId xmlns:a16="http://schemas.microsoft.com/office/drawing/2014/main" id="{DF72033A-C26D-40CB-9C09-D21244B08AC3}"/>
                  </a:ext>
                </a:extLst>
              </p:cNvPr>
              <p:cNvSpPr>
                <a:spLocks noRot="1" noChangeAspect="1" noMove="1" noResize="1" noEditPoints="1" noAdjustHandles="1" noChangeArrowheads="1" noChangeShapeType="1" noTextEdit="1"/>
              </p:cNvSpPr>
              <p:nvPr/>
            </p:nvSpPr>
            <p:spPr>
              <a:xfrm>
                <a:off x="588442" y="3019515"/>
                <a:ext cx="10063721" cy="437171"/>
              </a:xfrm>
              <a:prstGeom prst="rect">
                <a:avLst/>
              </a:prstGeom>
              <a:blipFill>
                <a:blip r:embed="rId6"/>
                <a:stretch>
                  <a:fillRect l="-545" b="-2361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A2ACCCEA-B2C6-4191-934A-7623B746AD62}"/>
              </a:ext>
            </a:extLst>
          </p:cNvPr>
          <p:cNvPicPr>
            <a:picLocks noChangeAspect="1"/>
          </p:cNvPicPr>
          <p:nvPr/>
        </p:nvPicPr>
        <p:blipFill>
          <a:blip r:embed="rId7"/>
          <a:stretch>
            <a:fillRect/>
          </a:stretch>
        </p:blipFill>
        <p:spPr>
          <a:xfrm>
            <a:off x="3410918" y="4261749"/>
            <a:ext cx="7882578" cy="468000"/>
          </a:xfrm>
          <a:prstGeom prst="rect">
            <a:avLst/>
          </a:prstGeom>
        </p:spPr>
      </p:pic>
      <p:sp>
        <p:nvSpPr>
          <p:cNvPr id="13" name="矩形 12">
            <a:extLst>
              <a:ext uri="{FF2B5EF4-FFF2-40B4-BE49-F238E27FC236}">
                <a16:creationId xmlns:a16="http://schemas.microsoft.com/office/drawing/2014/main" id="{5214901A-D7DE-41CA-B982-707348790D89}"/>
              </a:ext>
            </a:extLst>
          </p:cNvPr>
          <p:cNvSpPr/>
          <p:nvPr/>
        </p:nvSpPr>
        <p:spPr>
          <a:xfrm>
            <a:off x="608327" y="4710787"/>
            <a:ext cx="10063721" cy="437171"/>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Therefore,</a:t>
            </a:r>
          </a:p>
        </p:txBody>
      </p:sp>
    </p:spTree>
    <p:extLst>
      <p:ext uri="{BB962C8B-B14F-4D97-AF65-F5344CB8AC3E}">
        <p14:creationId xmlns:p14="http://schemas.microsoft.com/office/powerpoint/2010/main" val="274204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r>
              <a:rPr lang="en-US" altLang="zh-CN" sz="2800" b="1" dirty="0">
                <a:latin typeface="微软雅黑" panose="020B0503020204020204" pitchFamily="34" charset="-122"/>
              </a:rPr>
              <a:t>A SIMPLE METHOD FOR SENTENCE EMBEDDING</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11</a:t>
            </a:fld>
            <a:endParaRPr lang="zh-CN" altLang="en-US" dirty="0"/>
          </a:p>
        </p:txBody>
      </p:sp>
      <p:sp>
        <p:nvSpPr>
          <p:cNvPr id="5" name="矩形 4">
            <a:extLst>
              <a:ext uri="{FF2B5EF4-FFF2-40B4-BE49-F238E27FC236}">
                <a16:creationId xmlns:a16="http://schemas.microsoft.com/office/drawing/2014/main" id="{ACBFFF5D-4823-4F4A-AD60-B1DD85BF0C8B}"/>
              </a:ext>
            </a:extLst>
          </p:cNvPr>
          <p:cNvSpPr/>
          <p:nvPr/>
        </p:nvSpPr>
        <p:spPr>
          <a:xfrm>
            <a:off x="459681" y="980155"/>
            <a:ext cx="11272638" cy="461665"/>
          </a:xfrm>
          <a:prstGeom prst="rect">
            <a:avLst/>
          </a:prstGeom>
          <a:solidFill>
            <a:schemeClr val="accent1"/>
          </a:solidFill>
        </p:spPr>
        <p:txBody>
          <a:bodyPr wrap="none">
            <a:spAutoFit/>
          </a:bodyPr>
          <a:lstStyle/>
          <a:p>
            <a:r>
              <a:rPr lang="en-US" altLang="zh-CN" sz="2400" b="1" dirty="0">
                <a:solidFill>
                  <a:schemeClr val="bg1"/>
                </a:solidFill>
              </a:rPr>
              <a:t>CONNECTION TO SUBSAMPLING PROBABILITIES IN WORD2VEC</a:t>
            </a:r>
          </a:p>
        </p:txBody>
      </p:sp>
      <p:pic>
        <p:nvPicPr>
          <p:cNvPr id="6" name="图片 5">
            <a:extLst>
              <a:ext uri="{FF2B5EF4-FFF2-40B4-BE49-F238E27FC236}">
                <a16:creationId xmlns:a16="http://schemas.microsoft.com/office/drawing/2014/main" id="{A4FA58AE-AA88-4618-8166-A5CE1AF73FC8}"/>
              </a:ext>
            </a:extLst>
          </p:cNvPr>
          <p:cNvPicPr>
            <a:picLocks noChangeAspect="1"/>
          </p:cNvPicPr>
          <p:nvPr/>
        </p:nvPicPr>
        <p:blipFill>
          <a:blip r:embed="rId3"/>
          <a:stretch>
            <a:fillRect/>
          </a:stretch>
        </p:blipFill>
        <p:spPr>
          <a:xfrm>
            <a:off x="1263378" y="2211483"/>
            <a:ext cx="9665244" cy="648000"/>
          </a:xfrm>
          <a:prstGeom prst="rect">
            <a:avLst/>
          </a:prstGeom>
        </p:spPr>
      </p:pic>
      <p:pic>
        <p:nvPicPr>
          <p:cNvPr id="7" name="图片 6">
            <a:extLst>
              <a:ext uri="{FF2B5EF4-FFF2-40B4-BE49-F238E27FC236}">
                <a16:creationId xmlns:a16="http://schemas.microsoft.com/office/drawing/2014/main" id="{B4EA4F67-5E2D-4012-82E0-B350967084E5}"/>
              </a:ext>
            </a:extLst>
          </p:cNvPr>
          <p:cNvPicPr>
            <a:picLocks noChangeAspect="1"/>
          </p:cNvPicPr>
          <p:nvPr/>
        </p:nvPicPr>
        <p:blipFill>
          <a:blip r:embed="rId4"/>
          <a:stretch>
            <a:fillRect/>
          </a:stretch>
        </p:blipFill>
        <p:spPr>
          <a:xfrm>
            <a:off x="233672" y="5066809"/>
            <a:ext cx="11724653" cy="684000"/>
          </a:xfrm>
          <a:prstGeom prst="rect">
            <a:avLst/>
          </a:prstGeom>
        </p:spPr>
      </p:pic>
      <p:sp>
        <p:nvSpPr>
          <p:cNvPr id="8" name="矩形 7">
            <a:extLst>
              <a:ext uri="{FF2B5EF4-FFF2-40B4-BE49-F238E27FC236}">
                <a16:creationId xmlns:a16="http://schemas.microsoft.com/office/drawing/2014/main" id="{1EBD9AB3-64E3-4423-BADD-1C2C00B1E203}"/>
              </a:ext>
            </a:extLst>
          </p:cNvPr>
          <p:cNvSpPr/>
          <p:nvPr/>
        </p:nvSpPr>
        <p:spPr>
          <a:xfrm>
            <a:off x="576568" y="1777453"/>
            <a:ext cx="10063721" cy="434030"/>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With the sub-sampling trick, the sampled update direction is</a:t>
            </a:r>
          </a:p>
        </p:txBody>
      </p:sp>
      <p:sp>
        <p:nvSpPr>
          <p:cNvPr id="9" name="矩形 8">
            <a:extLst>
              <a:ext uri="{FF2B5EF4-FFF2-40B4-BE49-F238E27FC236}">
                <a16:creationId xmlns:a16="http://schemas.microsoft.com/office/drawing/2014/main" id="{39A6D4A7-7C2F-48F1-AA90-AB9341412785}"/>
              </a:ext>
            </a:extLst>
          </p:cNvPr>
          <p:cNvSpPr/>
          <p:nvPr/>
        </p:nvSpPr>
        <p:spPr>
          <a:xfrm>
            <a:off x="576567" y="2828809"/>
            <a:ext cx="10063721" cy="434030"/>
          </a:xfrm>
          <a:prstGeom prst="rect">
            <a:avLst/>
          </a:prstGeom>
        </p:spPr>
        <p:txBody>
          <a:bodyPr wrap="square">
            <a:spAutoFit/>
          </a:bodyPr>
          <a:lstStyle/>
          <a:p>
            <a:pPr>
              <a:lnSpc>
                <a:spcPct val="125000"/>
              </a:lnSpc>
            </a:pPr>
            <a:r>
              <a:rPr lang="en-US" altLang="zh-CN" sz="2000" dirty="0"/>
              <a:t>where </a:t>
            </a:r>
            <a:r>
              <a:rPr lang="en-US" altLang="zh-CN" sz="2000" dirty="0" err="1"/>
              <a:t>Jk’s</a:t>
            </a:r>
            <a:r>
              <a:rPr lang="en-US" altLang="zh-CN" sz="2000" dirty="0"/>
              <a:t> are Bernoulli random variables with</a:t>
            </a:r>
          </a:p>
        </p:txBody>
      </p:sp>
      <p:pic>
        <p:nvPicPr>
          <p:cNvPr id="2" name="图片 1">
            <a:extLst>
              <a:ext uri="{FF2B5EF4-FFF2-40B4-BE49-F238E27FC236}">
                <a16:creationId xmlns:a16="http://schemas.microsoft.com/office/drawing/2014/main" id="{FDD855BB-9EFC-4F04-9064-2BD82C64FD1F}"/>
              </a:ext>
            </a:extLst>
          </p:cNvPr>
          <p:cNvPicPr>
            <a:picLocks noChangeAspect="1"/>
          </p:cNvPicPr>
          <p:nvPr/>
        </p:nvPicPr>
        <p:blipFill>
          <a:blip r:embed="rId5"/>
          <a:stretch>
            <a:fillRect/>
          </a:stretch>
        </p:blipFill>
        <p:spPr>
          <a:xfrm>
            <a:off x="3270219" y="3275224"/>
            <a:ext cx="5651561" cy="612000"/>
          </a:xfrm>
          <a:prstGeom prst="rect">
            <a:avLst/>
          </a:prstGeom>
        </p:spPr>
      </p:pic>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8DA10AA-78C6-404C-97D2-08AA104BD8D1}"/>
                  </a:ext>
                </a:extLst>
              </p:cNvPr>
              <p:cNvSpPr/>
              <p:nvPr/>
            </p:nvSpPr>
            <p:spPr>
              <a:xfrm>
                <a:off x="576567" y="4359658"/>
                <a:ext cx="10063721" cy="486352"/>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the expectation of </a:t>
                </a:r>
                <a14:m>
                  <m:oMath xmlns:m="http://schemas.openxmlformats.org/officeDocument/2006/math">
                    <m:acc>
                      <m:accPr>
                        <m:chr m:val="̃"/>
                        <m:ctrlPr>
                          <a:rPr lang="en-US" altLang="zh-CN" sz="2000" i="1" smtClean="0">
                            <a:latin typeface="Cambria Math" panose="02040503050406030204" pitchFamily="18" charset="0"/>
                            <a:ea typeface="Cambria Math" panose="02040503050406030204" pitchFamily="18" charset="0"/>
                          </a:rPr>
                        </m:ctrlPr>
                      </m:accPr>
                      <m:e>
                        <m:r>
                          <a:rPr lang="en-US" altLang="zh-CN" sz="2000" i="1">
                            <a:latin typeface="Cambria Math" panose="02040503050406030204" pitchFamily="18" charset="0"/>
                            <a:ea typeface="Cambria Math" panose="02040503050406030204" pitchFamily="18" charset="0"/>
                          </a:rPr>
                          <m:t>𝛻</m:t>
                        </m:r>
                      </m:e>
                    </m:acc>
                    <m:r>
                      <a:rPr lang="en-US" altLang="zh-CN" sz="2000" b="0" i="1" smtClean="0">
                        <a:latin typeface="Cambria Math" panose="02040503050406030204" pitchFamily="18" charset="0"/>
                        <a:ea typeface="Cambria Math" panose="02040503050406030204" pitchFamily="18" charset="0"/>
                      </a:rPr>
                      <m:t>𝑔</m:t>
                    </m:r>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𝑤</m:t>
                            </m:r>
                          </m:sub>
                        </m:sSub>
                      </m:e>
                    </m:d>
                  </m:oMath>
                </a14:m>
                <a:r>
                  <a:rPr lang="en-US" altLang="zh-CN" sz="2000" dirty="0"/>
                  <a:t> is a </a:t>
                </a:r>
                <a:r>
                  <a:rPr lang="en-US" altLang="zh-CN" sz="2000" b="1" dirty="0"/>
                  <a:t>weighted</a:t>
                </a:r>
                <a:r>
                  <a:rPr lang="en-US" altLang="zh-CN" sz="2000" dirty="0"/>
                  <a:t> sum of the word vectors</a:t>
                </a:r>
              </a:p>
            </p:txBody>
          </p:sp>
        </mc:Choice>
        <mc:Fallback xmlns="">
          <p:sp>
            <p:nvSpPr>
              <p:cNvPr id="12" name="矩形 11">
                <a:extLst>
                  <a:ext uri="{FF2B5EF4-FFF2-40B4-BE49-F238E27FC236}">
                    <a16:creationId xmlns:a16="http://schemas.microsoft.com/office/drawing/2014/main" id="{88DA10AA-78C6-404C-97D2-08AA104BD8D1}"/>
                  </a:ext>
                </a:extLst>
              </p:cNvPr>
              <p:cNvSpPr>
                <a:spLocks noRot="1" noChangeAspect="1" noMove="1" noResize="1" noEditPoints="1" noAdjustHandles="1" noChangeArrowheads="1" noChangeShapeType="1" noTextEdit="1"/>
              </p:cNvSpPr>
              <p:nvPr/>
            </p:nvSpPr>
            <p:spPr>
              <a:xfrm>
                <a:off x="576567" y="4359658"/>
                <a:ext cx="10063721" cy="486352"/>
              </a:xfrm>
              <a:prstGeom prst="rect">
                <a:avLst/>
              </a:prstGeom>
              <a:blipFill>
                <a:blip r:embed="rId6"/>
                <a:stretch>
                  <a:fillRect l="-545"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6833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r>
              <a:rPr lang="en-US" altLang="zh-CN" sz="2800" b="1" dirty="0">
                <a:latin typeface="微软雅黑" panose="020B0503020204020204" pitchFamily="34" charset="-122"/>
              </a:rPr>
              <a:t>A SIMPLE METHOD FOR SENTENCE EMBEDDING</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12</a:t>
            </a:fld>
            <a:endParaRPr lang="zh-CN" altLang="en-US" dirty="0"/>
          </a:p>
        </p:txBody>
      </p:sp>
      <p:sp>
        <p:nvSpPr>
          <p:cNvPr id="5" name="矩形 4">
            <a:extLst>
              <a:ext uri="{FF2B5EF4-FFF2-40B4-BE49-F238E27FC236}">
                <a16:creationId xmlns:a16="http://schemas.microsoft.com/office/drawing/2014/main" id="{ACBFFF5D-4823-4F4A-AD60-B1DD85BF0C8B}"/>
              </a:ext>
            </a:extLst>
          </p:cNvPr>
          <p:cNvSpPr/>
          <p:nvPr/>
        </p:nvSpPr>
        <p:spPr>
          <a:xfrm>
            <a:off x="459681" y="980155"/>
            <a:ext cx="11272638" cy="461665"/>
          </a:xfrm>
          <a:prstGeom prst="rect">
            <a:avLst/>
          </a:prstGeom>
          <a:solidFill>
            <a:schemeClr val="accent1"/>
          </a:solidFill>
        </p:spPr>
        <p:txBody>
          <a:bodyPr wrap="none">
            <a:spAutoFit/>
          </a:bodyPr>
          <a:lstStyle/>
          <a:p>
            <a:r>
              <a:rPr lang="en-US" altLang="zh-CN" sz="2400" b="1" dirty="0">
                <a:solidFill>
                  <a:schemeClr val="bg1"/>
                </a:solidFill>
              </a:rPr>
              <a:t>CONNECTION TO SUBSAMPLING PROBABILITIES IN WORD2VEC</a:t>
            </a:r>
          </a:p>
        </p:txBody>
      </p:sp>
      <p:pic>
        <p:nvPicPr>
          <p:cNvPr id="2" name="图片 1">
            <a:extLst>
              <a:ext uri="{FF2B5EF4-FFF2-40B4-BE49-F238E27FC236}">
                <a16:creationId xmlns:a16="http://schemas.microsoft.com/office/drawing/2014/main" id="{0E57FEFB-FFA1-486F-B95B-3A636CFF9031}"/>
              </a:ext>
            </a:extLst>
          </p:cNvPr>
          <p:cNvPicPr>
            <a:picLocks noChangeAspect="1"/>
          </p:cNvPicPr>
          <p:nvPr/>
        </p:nvPicPr>
        <p:blipFill>
          <a:blip r:embed="rId3"/>
          <a:stretch>
            <a:fillRect/>
          </a:stretch>
        </p:blipFill>
        <p:spPr>
          <a:xfrm>
            <a:off x="2770038" y="1689438"/>
            <a:ext cx="5956597" cy="4716000"/>
          </a:xfrm>
          <a:prstGeom prst="rect">
            <a:avLst/>
          </a:prstGeom>
        </p:spPr>
      </p:pic>
    </p:spTree>
    <p:extLst>
      <p:ext uri="{BB962C8B-B14F-4D97-AF65-F5344CB8AC3E}">
        <p14:creationId xmlns:p14="http://schemas.microsoft.com/office/powerpoint/2010/main" val="3797865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r>
              <a:rPr lang="en-US" altLang="zh-CN" sz="2800" b="1" dirty="0">
                <a:latin typeface="微软雅黑" panose="020B0503020204020204" pitchFamily="34" charset="-122"/>
              </a:rPr>
              <a:t>EXPERIMENTS</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13</a:t>
            </a:fld>
            <a:endParaRPr lang="zh-CN" altLang="en-US" dirty="0"/>
          </a:p>
        </p:txBody>
      </p:sp>
      <p:sp>
        <p:nvSpPr>
          <p:cNvPr id="5" name="矩形 4">
            <a:extLst>
              <a:ext uri="{FF2B5EF4-FFF2-40B4-BE49-F238E27FC236}">
                <a16:creationId xmlns:a16="http://schemas.microsoft.com/office/drawing/2014/main" id="{1F1813BE-4830-42FC-8F4F-81D6940B3EDF}"/>
              </a:ext>
            </a:extLst>
          </p:cNvPr>
          <p:cNvSpPr/>
          <p:nvPr/>
        </p:nvSpPr>
        <p:spPr>
          <a:xfrm>
            <a:off x="695324" y="956404"/>
            <a:ext cx="5194051" cy="461665"/>
          </a:xfrm>
          <a:prstGeom prst="rect">
            <a:avLst/>
          </a:prstGeom>
          <a:solidFill>
            <a:schemeClr val="accent1"/>
          </a:solidFill>
        </p:spPr>
        <p:txBody>
          <a:bodyPr wrap="none">
            <a:spAutoFit/>
          </a:bodyPr>
          <a:lstStyle/>
          <a:p>
            <a:r>
              <a:rPr lang="en-US" altLang="zh-CN" sz="2400" b="1" dirty="0">
                <a:solidFill>
                  <a:schemeClr val="bg1"/>
                </a:solidFill>
              </a:rPr>
              <a:t>TEXTUAL SIMILARITY TASKS</a:t>
            </a:r>
          </a:p>
        </p:txBody>
      </p:sp>
      <p:sp>
        <p:nvSpPr>
          <p:cNvPr id="6" name="矩形 5">
            <a:extLst>
              <a:ext uri="{FF2B5EF4-FFF2-40B4-BE49-F238E27FC236}">
                <a16:creationId xmlns:a16="http://schemas.microsoft.com/office/drawing/2014/main" id="{F4FA73FD-D3B4-4D47-8008-1818AB47AC00}"/>
              </a:ext>
            </a:extLst>
          </p:cNvPr>
          <p:cNvSpPr/>
          <p:nvPr/>
        </p:nvSpPr>
        <p:spPr>
          <a:xfrm>
            <a:off x="1064139" y="4995742"/>
            <a:ext cx="10063721" cy="746102"/>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dirty="0"/>
              <a:t>“W”: the smooth inverse frequency weighting scheme</a:t>
            </a:r>
          </a:p>
          <a:p>
            <a:pPr marL="285750" indent="-285750">
              <a:lnSpc>
                <a:spcPct val="125000"/>
              </a:lnSpc>
              <a:buFont typeface="Wingdings" panose="05000000000000000000" pitchFamily="2" charset="2"/>
              <a:buChar char="n"/>
            </a:pPr>
            <a:r>
              <a:rPr lang="en-US" altLang="zh-CN" dirty="0"/>
              <a:t>“R” : removing the common components.</a:t>
            </a:r>
          </a:p>
        </p:txBody>
      </p:sp>
      <p:grpSp>
        <p:nvGrpSpPr>
          <p:cNvPr id="7" name="组合 6">
            <a:extLst>
              <a:ext uri="{FF2B5EF4-FFF2-40B4-BE49-F238E27FC236}">
                <a16:creationId xmlns:a16="http://schemas.microsoft.com/office/drawing/2014/main" id="{56920CB8-2AB1-4D63-90A4-E77298DD6C3D}"/>
              </a:ext>
            </a:extLst>
          </p:cNvPr>
          <p:cNvGrpSpPr/>
          <p:nvPr/>
        </p:nvGrpSpPr>
        <p:grpSpPr>
          <a:xfrm>
            <a:off x="97628" y="1910988"/>
            <a:ext cx="11996742" cy="2880000"/>
            <a:chOff x="97628" y="1780362"/>
            <a:chExt cx="11996742" cy="2880000"/>
          </a:xfrm>
        </p:grpSpPr>
        <p:pic>
          <p:nvPicPr>
            <p:cNvPr id="3" name="图片 2">
              <a:extLst>
                <a:ext uri="{FF2B5EF4-FFF2-40B4-BE49-F238E27FC236}">
                  <a16:creationId xmlns:a16="http://schemas.microsoft.com/office/drawing/2014/main" id="{406488BF-45CF-493D-9C5D-130AE1FE02AF}"/>
                </a:ext>
              </a:extLst>
            </p:cNvPr>
            <p:cNvPicPr>
              <a:picLocks noChangeAspect="1"/>
            </p:cNvPicPr>
            <p:nvPr/>
          </p:nvPicPr>
          <p:blipFill>
            <a:blip r:embed="rId3"/>
            <a:stretch>
              <a:fillRect/>
            </a:stretch>
          </p:blipFill>
          <p:spPr>
            <a:xfrm>
              <a:off x="97628" y="1780362"/>
              <a:ext cx="11996742" cy="2880000"/>
            </a:xfrm>
            <a:prstGeom prst="rect">
              <a:avLst/>
            </a:prstGeom>
          </p:spPr>
        </p:pic>
        <p:sp>
          <p:nvSpPr>
            <p:cNvPr id="12" name="矩形: 圆角 11">
              <a:extLst>
                <a:ext uri="{FF2B5EF4-FFF2-40B4-BE49-F238E27FC236}">
                  <a16:creationId xmlns:a16="http://schemas.microsoft.com/office/drawing/2014/main" id="{8AE1C4A1-971C-485A-8DD1-A89037098F42}"/>
                </a:ext>
              </a:extLst>
            </p:cNvPr>
            <p:cNvSpPr/>
            <p:nvPr/>
          </p:nvSpPr>
          <p:spPr>
            <a:xfrm>
              <a:off x="10509663" y="2856490"/>
              <a:ext cx="391886" cy="207343"/>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17754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r>
              <a:rPr lang="en-US" altLang="zh-CN" sz="2800" b="1" dirty="0">
                <a:latin typeface="微软雅黑" panose="020B0503020204020204" pitchFamily="34" charset="-122"/>
              </a:rPr>
              <a:t>EXPERIMENTS</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14</a:t>
            </a:fld>
            <a:endParaRPr lang="zh-CN" altLang="en-US" dirty="0"/>
          </a:p>
        </p:txBody>
      </p:sp>
      <p:sp>
        <p:nvSpPr>
          <p:cNvPr id="5" name="矩形 4">
            <a:extLst>
              <a:ext uri="{FF2B5EF4-FFF2-40B4-BE49-F238E27FC236}">
                <a16:creationId xmlns:a16="http://schemas.microsoft.com/office/drawing/2014/main" id="{1F1813BE-4830-42FC-8F4F-81D6940B3EDF}"/>
              </a:ext>
            </a:extLst>
          </p:cNvPr>
          <p:cNvSpPr/>
          <p:nvPr/>
        </p:nvSpPr>
        <p:spPr>
          <a:xfrm>
            <a:off x="695324" y="956404"/>
            <a:ext cx="9785051" cy="461665"/>
          </a:xfrm>
          <a:prstGeom prst="rect">
            <a:avLst/>
          </a:prstGeom>
          <a:solidFill>
            <a:schemeClr val="accent1"/>
          </a:solidFill>
        </p:spPr>
        <p:txBody>
          <a:bodyPr wrap="none">
            <a:spAutoFit/>
          </a:bodyPr>
          <a:lstStyle/>
          <a:p>
            <a:r>
              <a:rPr lang="en-US" altLang="zh-CN" sz="2400" b="1" dirty="0">
                <a:solidFill>
                  <a:schemeClr val="bg1"/>
                </a:solidFill>
              </a:rPr>
              <a:t>EFFECT OF WEIGHTING PARAMETER ON PERFORMANCE</a:t>
            </a:r>
          </a:p>
        </p:txBody>
      </p:sp>
      <p:pic>
        <p:nvPicPr>
          <p:cNvPr id="3" name="图片 2">
            <a:extLst>
              <a:ext uri="{FF2B5EF4-FFF2-40B4-BE49-F238E27FC236}">
                <a16:creationId xmlns:a16="http://schemas.microsoft.com/office/drawing/2014/main" id="{C07EBCA6-94E3-47BB-BF7E-44ABC473DD05}"/>
              </a:ext>
            </a:extLst>
          </p:cNvPr>
          <p:cNvPicPr>
            <a:picLocks noChangeAspect="1"/>
          </p:cNvPicPr>
          <p:nvPr/>
        </p:nvPicPr>
        <p:blipFill>
          <a:blip r:embed="rId3"/>
          <a:stretch>
            <a:fillRect/>
          </a:stretch>
        </p:blipFill>
        <p:spPr>
          <a:xfrm>
            <a:off x="938248" y="1827467"/>
            <a:ext cx="10315504" cy="4176000"/>
          </a:xfrm>
          <a:prstGeom prst="rect">
            <a:avLst/>
          </a:prstGeom>
        </p:spPr>
      </p:pic>
    </p:spTree>
    <p:extLst>
      <p:ext uri="{BB962C8B-B14F-4D97-AF65-F5344CB8AC3E}">
        <p14:creationId xmlns:p14="http://schemas.microsoft.com/office/powerpoint/2010/main" val="31845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r>
              <a:rPr lang="en-US" altLang="zh-CN" sz="2800" b="1" dirty="0">
                <a:latin typeface="微软雅黑" panose="020B0503020204020204" pitchFamily="34" charset="-122"/>
              </a:rPr>
              <a:t>EXPERIMENTS</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15</a:t>
            </a:fld>
            <a:endParaRPr lang="zh-CN" altLang="en-US" dirty="0"/>
          </a:p>
        </p:txBody>
      </p:sp>
      <p:sp>
        <p:nvSpPr>
          <p:cNvPr id="5" name="矩形 4">
            <a:extLst>
              <a:ext uri="{FF2B5EF4-FFF2-40B4-BE49-F238E27FC236}">
                <a16:creationId xmlns:a16="http://schemas.microsoft.com/office/drawing/2014/main" id="{1F1813BE-4830-42FC-8F4F-81D6940B3EDF}"/>
              </a:ext>
            </a:extLst>
          </p:cNvPr>
          <p:cNvSpPr/>
          <p:nvPr/>
        </p:nvSpPr>
        <p:spPr>
          <a:xfrm>
            <a:off x="695324" y="956404"/>
            <a:ext cx="3643946" cy="461665"/>
          </a:xfrm>
          <a:prstGeom prst="rect">
            <a:avLst/>
          </a:prstGeom>
          <a:solidFill>
            <a:schemeClr val="accent1"/>
          </a:solidFill>
        </p:spPr>
        <p:txBody>
          <a:bodyPr wrap="none">
            <a:spAutoFit/>
          </a:bodyPr>
          <a:lstStyle/>
          <a:p>
            <a:r>
              <a:rPr lang="en-US" altLang="zh-CN" sz="2400" b="1" dirty="0">
                <a:solidFill>
                  <a:schemeClr val="bg1"/>
                </a:solidFill>
              </a:rPr>
              <a:t>SUPERVISED TASKS</a:t>
            </a:r>
          </a:p>
        </p:txBody>
      </p:sp>
      <p:pic>
        <p:nvPicPr>
          <p:cNvPr id="2" name="图片 1">
            <a:extLst>
              <a:ext uri="{FF2B5EF4-FFF2-40B4-BE49-F238E27FC236}">
                <a16:creationId xmlns:a16="http://schemas.microsoft.com/office/drawing/2014/main" id="{C020BA0F-A660-40EE-BD28-CD7F63BD9537}"/>
              </a:ext>
            </a:extLst>
          </p:cNvPr>
          <p:cNvPicPr>
            <a:picLocks noChangeAspect="1"/>
          </p:cNvPicPr>
          <p:nvPr/>
        </p:nvPicPr>
        <p:blipFill>
          <a:blip r:embed="rId3"/>
          <a:stretch>
            <a:fillRect/>
          </a:stretch>
        </p:blipFill>
        <p:spPr>
          <a:xfrm>
            <a:off x="176539" y="1977121"/>
            <a:ext cx="11838921" cy="1440000"/>
          </a:xfrm>
          <a:prstGeom prst="rect">
            <a:avLst/>
          </a:prstGeom>
        </p:spPr>
      </p:pic>
      <p:sp>
        <p:nvSpPr>
          <p:cNvPr id="6" name="矩形 5">
            <a:extLst>
              <a:ext uri="{FF2B5EF4-FFF2-40B4-BE49-F238E27FC236}">
                <a16:creationId xmlns:a16="http://schemas.microsoft.com/office/drawing/2014/main" id="{50024880-F57A-4214-98F4-E5787F6B283C}"/>
              </a:ext>
            </a:extLst>
          </p:cNvPr>
          <p:cNvSpPr/>
          <p:nvPr/>
        </p:nvSpPr>
        <p:spPr>
          <a:xfrm>
            <a:off x="914401" y="3664784"/>
            <a:ext cx="5510150" cy="1246495"/>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For </a:t>
            </a:r>
            <a:r>
              <a:rPr lang="en-US" altLang="zh-CN" sz="2000" b="1" dirty="0"/>
              <a:t>sentiment</a:t>
            </a:r>
            <a:r>
              <a:rPr lang="en-US" altLang="zh-CN" sz="2000" dirty="0"/>
              <a:t> tasks </a:t>
            </a:r>
            <a:r>
              <a:rPr lang="zh-CN" altLang="en-US" sz="2000" dirty="0"/>
              <a:t>：</a:t>
            </a:r>
            <a:r>
              <a:rPr lang="en-US" altLang="zh-CN" sz="2000" dirty="0"/>
              <a:t> </a:t>
            </a:r>
          </a:p>
          <a:p>
            <a:pPr marL="742950" lvl="1" indent="-285750">
              <a:lnSpc>
                <a:spcPct val="125000"/>
              </a:lnSpc>
              <a:buFont typeface="Wingdings" panose="05000000000000000000" pitchFamily="2" charset="2"/>
              <a:buChar char="n"/>
            </a:pPr>
            <a:r>
              <a:rPr lang="en-US" altLang="zh-CN" sz="2000" dirty="0"/>
              <a:t>(a) “</a:t>
            </a:r>
            <a:r>
              <a:rPr lang="en-US" altLang="zh-CN" sz="2000" b="1" dirty="0"/>
              <a:t>antonym problem</a:t>
            </a:r>
            <a:r>
              <a:rPr lang="en-US" altLang="zh-CN" sz="2000" dirty="0"/>
              <a:t>”</a:t>
            </a:r>
          </a:p>
          <a:p>
            <a:pPr marL="742950" lvl="1" indent="-285750">
              <a:lnSpc>
                <a:spcPct val="125000"/>
              </a:lnSpc>
              <a:buFont typeface="Wingdings" panose="05000000000000000000" pitchFamily="2" charset="2"/>
              <a:buChar char="n"/>
            </a:pPr>
            <a:r>
              <a:rPr lang="en-US" altLang="zh-CN" sz="2000" dirty="0"/>
              <a:t>(b) words like “not”</a:t>
            </a:r>
          </a:p>
        </p:txBody>
      </p:sp>
    </p:spTree>
    <p:extLst>
      <p:ext uri="{BB962C8B-B14F-4D97-AF65-F5344CB8AC3E}">
        <p14:creationId xmlns:p14="http://schemas.microsoft.com/office/powerpoint/2010/main" val="172489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r>
              <a:rPr lang="en-US" altLang="zh-CN" sz="2800" b="1" dirty="0">
                <a:latin typeface="微软雅黑" panose="020B0503020204020204" pitchFamily="34" charset="-122"/>
              </a:rPr>
              <a:t>EXPERIMENTS</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16</a:t>
            </a:fld>
            <a:endParaRPr lang="zh-CN" altLang="en-US" dirty="0"/>
          </a:p>
        </p:txBody>
      </p:sp>
      <p:sp>
        <p:nvSpPr>
          <p:cNvPr id="5" name="矩形 4">
            <a:extLst>
              <a:ext uri="{FF2B5EF4-FFF2-40B4-BE49-F238E27FC236}">
                <a16:creationId xmlns:a16="http://schemas.microsoft.com/office/drawing/2014/main" id="{1F1813BE-4830-42FC-8F4F-81D6940B3EDF}"/>
              </a:ext>
            </a:extLst>
          </p:cNvPr>
          <p:cNvSpPr/>
          <p:nvPr/>
        </p:nvSpPr>
        <p:spPr>
          <a:xfrm>
            <a:off x="695324" y="956404"/>
            <a:ext cx="9544601" cy="461665"/>
          </a:xfrm>
          <a:prstGeom prst="rect">
            <a:avLst/>
          </a:prstGeom>
          <a:solidFill>
            <a:schemeClr val="accent1"/>
          </a:solidFill>
        </p:spPr>
        <p:txBody>
          <a:bodyPr wrap="none">
            <a:spAutoFit/>
          </a:bodyPr>
          <a:lstStyle/>
          <a:p>
            <a:r>
              <a:rPr lang="en-US" altLang="zh-CN" sz="2400" b="1" dirty="0">
                <a:solidFill>
                  <a:schemeClr val="bg1"/>
                </a:solidFill>
              </a:rPr>
              <a:t>THE EFFECT OF THE ORDER OF WORDS IN SENTENCES</a:t>
            </a:r>
          </a:p>
        </p:txBody>
      </p:sp>
      <p:pic>
        <p:nvPicPr>
          <p:cNvPr id="3" name="图片 2">
            <a:extLst>
              <a:ext uri="{FF2B5EF4-FFF2-40B4-BE49-F238E27FC236}">
                <a16:creationId xmlns:a16="http://schemas.microsoft.com/office/drawing/2014/main" id="{F3D3A055-653C-40B8-B2AE-42168A9191CA}"/>
              </a:ext>
            </a:extLst>
          </p:cNvPr>
          <p:cNvPicPr>
            <a:picLocks noChangeAspect="1"/>
          </p:cNvPicPr>
          <p:nvPr/>
        </p:nvPicPr>
        <p:blipFill>
          <a:blip r:embed="rId3"/>
          <a:stretch>
            <a:fillRect/>
          </a:stretch>
        </p:blipFill>
        <p:spPr>
          <a:xfrm>
            <a:off x="1199462" y="2384161"/>
            <a:ext cx="9097750" cy="2628000"/>
          </a:xfrm>
          <a:prstGeom prst="rect">
            <a:avLst/>
          </a:prstGeom>
        </p:spPr>
      </p:pic>
    </p:spTree>
    <p:extLst>
      <p:ext uri="{BB962C8B-B14F-4D97-AF65-F5344CB8AC3E}">
        <p14:creationId xmlns:p14="http://schemas.microsoft.com/office/powerpoint/2010/main" val="18598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a:solidFill>
                  <a:schemeClr val="bg1"/>
                </a:solidFill>
              </a:rPr>
              <a:t>THANKS</a:t>
            </a:r>
            <a:endParaRPr lang="zh-CN" altLang="en-US" sz="8800" b="1" dirty="0">
              <a:solidFill>
                <a:schemeClr val="bg1"/>
              </a:solidFill>
            </a:endParaRPr>
          </a:p>
        </p:txBody>
      </p:sp>
      <p:sp>
        <p:nvSpPr>
          <p:cNvPr id="4" name="文本框 3">
            <a:extLst>
              <a:ext uri="{FF2B5EF4-FFF2-40B4-BE49-F238E27FC236}">
                <a16:creationId xmlns:a16="http://schemas.microsoft.com/office/drawing/2014/main" id="{9C7BDFCA-97A2-4AA5-8FFB-20E0F036EABB}"/>
              </a:ext>
            </a:extLst>
          </p:cNvPr>
          <p:cNvSpPr txBox="1"/>
          <p:nvPr/>
        </p:nvSpPr>
        <p:spPr>
          <a:xfrm>
            <a:off x="4565650" y="4519922"/>
            <a:ext cx="3060699" cy="369332"/>
          </a:xfrm>
          <a:prstGeom prst="rect">
            <a:avLst/>
          </a:prstGeom>
          <a:noFill/>
        </p:spPr>
        <p:txBody>
          <a:bodyPr wrap="square" rtlCol="0">
            <a:spAutoFit/>
          </a:bodyPr>
          <a:lstStyle/>
          <a:p>
            <a:pPr algn="ctr"/>
            <a:r>
              <a:rPr lang="en-US" altLang="zh-CN" b="1" dirty="0">
                <a:solidFill>
                  <a:schemeClr val="bg1">
                    <a:lumMod val="95000"/>
                  </a:schemeClr>
                </a:solidFill>
              </a:rPr>
              <a:t>Ni Yihan</a:t>
            </a:r>
            <a:endParaRPr lang="zh-CN" altLang="en-US" b="1" dirty="0">
              <a:solidFill>
                <a:schemeClr val="bg1">
                  <a:lumMod val="95000"/>
                </a:schemeClr>
              </a:solidFill>
            </a:endParaRPr>
          </a:p>
        </p:txBody>
      </p:sp>
    </p:spTree>
    <p:extLst>
      <p:ext uri="{BB962C8B-B14F-4D97-AF65-F5344CB8AC3E}">
        <p14:creationId xmlns:p14="http://schemas.microsoft.com/office/powerpoint/2010/main" val="8682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a:latin typeface="微软雅黑" panose="020B0503020204020204" pitchFamily="34" charset="-122"/>
              </a:rPr>
              <a:t>INTRODUCTION</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a:t>
            </a:fld>
            <a:endParaRPr lang="zh-CN" altLang="en-US" dirty="0"/>
          </a:p>
        </p:txBody>
      </p:sp>
      <p:sp>
        <p:nvSpPr>
          <p:cNvPr id="6" name="文本框 5">
            <a:extLst>
              <a:ext uri="{FF2B5EF4-FFF2-40B4-BE49-F238E27FC236}">
                <a16:creationId xmlns:a16="http://schemas.microsoft.com/office/drawing/2014/main" id="{8CFD1F98-785E-4072-9DEB-E768529DA745}"/>
              </a:ext>
            </a:extLst>
          </p:cNvPr>
          <p:cNvSpPr txBox="1"/>
          <p:nvPr/>
        </p:nvSpPr>
        <p:spPr>
          <a:xfrm>
            <a:off x="695324" y="1034725"/>
            <a:ext cx="3579793"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Motivation</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0EB00827-3D6A-4959-93FF-5658E0F9DDE5}"/>
              </a:ext>
            </a:extLst>
          </p:cNvPr>
          <p:cNvSpPr/>
          <p:nvPr/>
        </p:nvSpPr>
        <p:spPr>
          <a:xfrm>
            <a:off x="695323" y="1496390"/>
            <a:ext cx="10677527" cy="1631216"/>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Recent work has tried to compute embeddings that capture the semantics of word sequences (phrases, sentences, and paragraphs)</a:t>
            </a:r>
          </a:p>
          <a:p>
            <a:pPr marL="285750" indent="-285750">
              <a:lnSpc>
                <a:spcPct val="125000"/>
              </a:lnSpc>
              <a:buFont typeface="Wingdings" panose="05000000000000000000" pitchFamily="2" charset="2"/>
              <a:buChar char="n"/>
            </a:pPr>
            <a:r>
              <a:rPr lang="en-US" altLang="zh-CN" sz="2000" dirty="0" err="1"/>
              <a:t>Wieting</a:t>
            </a:r>
            <a:r>
              <a:rPr lang="en-US" altLang="zh-CN" sz="2000" dirty="0"/>
              <a:t> et al., 2016, but supervision seems crucial</a:t>
            </a:r>
          </a:p>
          <a:p>
            <a:pPr marL="285750" indent="-285750">
              <a:lnSpc>
                <a:spcPct val="125000"/>
              </a:lnSpc>
              <a:buFont typeface="Wingdings" panose="05000000000000000000" pitchFamily="2" charset="2"/>
              <a:buChar char="n"/>
            </a:pPr>
            <a:r>
              <a:rPr lang="en-US" altLang="zh-CN" sz="2000" dirty="0"/>
              <a:t>Arora et al., 2016, Random Walk on Discourses model for generating text</a:t>
            </a:r>
          </a:p>
        </p:txBody>
      </p:sp>
      <p:sp>
        <p:nvSpPr>
          <p:cNvPr id="8" name="文本框 7">
            <a:extLst>
              <a:ext uri="{FF2B5EF4-FFF2-40B4-BE49-F238E27FC236}">
                <a16:creationId xmlns:a16="http://schemas.microsoft.com/office/drawing/2014/main" id="{612D48B9-6109-4EB1-9AEF-B7C38346BC80}"/>
              </a:ext>
            </a:extLst>
          </p:cNvPr>
          <p:cNvSpPr txBox="1"/>
          <p:nvPr/>
        </p:nvSpPr>
        <p:spPr>
          <a:xfrm>
            <a:off x="695322" y="3482431"/>
            <a:ext cx="3579793"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Contribution</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CAAA3C45-D381-4F4E-ACCF-1EF845A3682C}"/>
              </a:ext>
            </a:extLst>
          </p:cNvPr>
          <p:cNvSpPr/>
          <p:nvPr/>
        </p:nvSpPr>
        <p:spPr>
          <a:xfrm>
            <a:off x="695323" y="3847838"/>
            <a:ext cx="10801355" cy="2015936"/>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Provided a simple approach to sentence embedding, based on the</a:t>
            </a:r>
            <a:r>
              <a:rPr lang="en-US" altLang="zh-CN" sz="2000" b="1" dirty="0"/>
              <a:t> discourse vectors</a:t>
            </a:r>
            <a:r>
              <a:rPr lang="en-US" altLang="zh-CN" sz="2000" dirty="0"/>
              <a:t> in the </a:t>
            </a:r>
            <a:r>
              <a:rPr lang="en-US" altLang="zh-CN" sz="2000" b="1" dirty="0"/>
              <a:t>random walk model </a:t>
            </a:r>
            <a:r>
              <a:rPr lang="en-US" altLang="zh-CN" sz="2000" dirty="0"/>
              <a:t>for </a:t>
            </a:r>
            <a:r>
              <a:rPr lang="en-US" altLang="zh-CN" sz="2000" b="1" dirty="0"/>
              <a:t>generating text </a:t>
            </a:r>
            <a:r>
              <a:rPr lang="en-US" altLang="zh-CN" sz="2000" dirty="0"/>
              <a:t>(Arora et al., 2016).</a:t>
            </a:r>
          </a:p>
          <a:p>
            <a:pPr marL="285750" indent="-285750">
              <a:lnSpc>
                <a:spcPct val="125000"/>
              </a:lnSpc>
              <a:buFont typeface="Wingdings" panose="05000000000000000000" pitchFamily="2" charset="2"/>
              <a:buChar char="n"/>
            </a:pPr>
            <a:r>
              <a:rPr lang="en-US" altLang="zh-CN" sz="2000" dirty="0"/>
              <a:t>Should be used as the </a:t>
            </a:r>
            <a:r>
              <a:rPr lang="en-US" altLang="zh-CN" sz="2000" b="1" dirty="0"/>
              <a:t>baseline</a:t>
            </a:r>
            <a:r>
              <a:rPr lang="en-US" altLang="zh-CN" sz="2000" dirty="0"/>
              <a:t> to beat in future.</a:t>
            </a:r>
          </a:p>
          <a:p>
            <a:pPr marL="285750" indent="-285750">
              <a:lnSpc>
                <a:spcPct val="125000"/>
              </a:lnSpc>
              <a:buFont typeface="Wingdings" panose="05000000000000000000" pitchFamily="2" charset="2"/>
              <a:buChar char="n"/>
            </a:pPr>
            <a:r>
              <a:rPr lang="en-US" altLang="zh-CN" sz="2000" dirty="0"/>
              <a:t>Gives a </a:t>
            </a:r>
            <a:r>
              <a:rPr lang="en-US" altLang="zh-CN" sz="2000" b="1" dirty="0"/>
              <a:t>theoretical explanation</a:t>
            </a:r>
            <a:r>
              <a:rPr lang="en-US" altLang="zh-CN" sz="2000" dirty="0"/>
              <a:t> of the success of the above unsupervised method</a:t>
            </a:r>
          </a:p>
        </p:txBody>
      </p:sp>
    </p:spTree>
    <p:extLst>
      <p:ext uri="{BB962C8B-B14F-4D97-AF65-F5344CB8AC3E}">
        <p14:creationId xmlns:p14="http://schemas.microsoft.com/office/powerpoint/2010/main" val="589823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en-US" altLang="zh-CN" sz="2800" b="1" dirty="0">
                <a:latin typeface="微软雅黑" panose="020B0503020204020204" pitchFamily="34" charset="-122"/>
              </a:rPr>
              <a:t>RELATED WORK</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a:t>
            </a:fld>
            <a:endParaRPr lang="zh-CN" altLang="en-US" dirty="0"/>
          </a:p>
        </p:txBody>
      </p:sp>
      <p:sp>
        <p:nvSpPr>
          <p:cNvPr id="6" name="文本框 5">
            <a:extLst>
              <a:ext uri="{FF2B5EF4-FFF2-40B4-BE49-F238E27FC236}">
                <a16:creationId xmlns:a16="http://schemas.microsoft.com/office/drawing/2014/main" id="{A80D03A1-6097-44A7-A043-3D96A225A54B}"/>
              </a:ext>
            </a:extLst>
          </p:cNvPr>
          <p:cNvSpPr txBox="1"/>
          <p:nvPr/>
        </p:nvSpPr>
        <p:spPr>
          <a:xfrm>
            <a:off x="695324" y="892225"/>
            <a:ext cx="3579793"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Word embeddings</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67174AE7-22EF-4F6B-A42E-CFB9833CF290}"/>
              </a:ext>
            </a:extLst>
          </p:cNvPr>
          <p:cNvSpPr txBox="1"/>
          <p:nvPr/>
        </p:nvSpPr>
        <p:spPr>
          <a:xfrm>
            <a:off x="695324" y="3031914"/>
            <a:ext cx="6762380"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Phrase/Sentence/Paragraph embeddings</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347606B1-D39D-473B-A6A9-0D50B8204590}"/>
              </a:ext>
            </a:extLst>
          </p:cNvPr>
          <p:cNvSpPr/>
          <p:nvPr/>
        </p:nvSpPr>
        <p:spPr>
          <a:xfrm>
            <a:off x="695323" y="1353890"/>
            <a:ext cx="10801353" cy="1631216"/>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Obtained from</a:t>
            </a:r>
            <a:r>
              <a:rPr lang="en-US" altLang="zh-CN" sz="2000" b="1" dirty="0"/>
              <a:t> internal representations </a:t>
            </a:r>
            <a:r>
              <a:rPr lang="en-US" altLang="zh-CN" sz="2000" dirty="0"/>
              <a:t>from neural network models of text</a:t>
            </a:r>
          </a:p>
          <a:p>
            <a:pPr marL="285750" indent="-285750">
              <a:lnSpc>
                <a:spcPct val="125000"/>
              </a:lnSpc>
              <a:buFont typeface="Wingdings" panose="05000000000000000000" pitchFamily="2" charset="2"/>
              <a:buChar char="n"/>
            </a:pPr>
            <a:r>
              <a:rPr lang="en-US" altLang="zh-CN" sz="2000" dirty="0"/>
              <a:t>Or by </a:t>
            </a:r>
            <a:r>
              <a:rPr lang="en-US" altLang="zh-CN" sz="2000" b="1" dirty="0"/>
              <a:t>low rank approximation of co-occurrence statistics</a:t>
            </a:r>
          </a:p>
          <a:p>
            <a:pPr marL="285750" indent="-285750">
              <a:lnSpc>
                <a:spcPct val="125000"/>
              </a:lnSpc>
              <a:buFont typeface="Wingdings" panose="05000000000000000000" pitchFamily="2" charset="2"/>
              <a:buChar char="n"/>
            </a:pPr>
            <a:r>
              <a:rPr lang="en-US" altLang="zh-CN" sz="2000" dirty="0"/>
              <a:t>Most direct related work: Arora et al., 2016, which proposed </a:t>
            </a:r>
            <a:r>
              <a:rPr lang="en-US" altLang="zh-CN" sz="2000" b="1" dirty="0"/>
              <a:t>a random walk model </a:t>
            </a:r>
            <a:r>
              <a:rPr lang="en-US" altLang="zh-CN" sz="2000" dirty="0"/>
              <a:t>for generating words in the documents</a:t>
            </a:r>
          </a:p>
        </p:txBody>
      </p:sp>
      <p:sp>
        <p:nvSpPr>
          <p:cNvPr id="9" name="矩形 8">
            <a:extLst>
              <a:ext uri="{FF2B5EF4-FFF2-40B4-BE49-F238E27FC236}">
                <a16:creationId xmlns:a16="http://schemas.microsoft.com/office/drawing/2014/main" id="{B9DA4A50-5DDD-49F2-8B82-9094295E8721}"/>
              </a:ext>
            </a:extLst>
          </p:cNvPr>
          <p:cNvSpPr/>
          <p:nvPr/>
        </p:nvSpPr>
        <p:spPr>
          <a:xfrm>
            <a:off x="695322" y="3409761"/>
            <a:ext cx="10801353" cy="2785378"/>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b="1" dirty="0"/>
              <a:t>Composing word embeddings</a:t>
            </a:r>
            <a:r>
              <a:rPr lang="en-US" altLang="zh-CN" sz="2000" dirty="0"/>
              <a:t> using operations on vectors and matrices</a:t>
            </a:r>
          </a:p>
          <a:p>
            <a:pPr marL="285750" indent="-285750">
              <a:lnSpc>
                <a:spcPct val="125000"/>
              </a:lnSpc>
              <a:buFont typeface="Wingdings" panose="05000000000000000000" pitchFamily="2" charset="2"/>
              <a:buChar char="n"/>
            </a:pPr>
            <a:r>
              <a:rPr lang="en-US" altLang="zh-CN" sz="2000" b="1" dirty="0"/>
              <a:t>RNNs</a:t>
            </a:r>
            <a:r>
              <a:rPr lang="en-US" altLang="zh-CN" sz="2000" dirty="0"/>
              <a:t> defined on the</a:t>
            </a:r>
            <a:r>
              <a:rPr lang="en-US" altLang="zh-CN" sz="2000" b="1" dirty="0"/>
              <a:t> parse tree</a:t>
            </a:r>
          </a:p>
          <a:p>
            <a:pPr marL="285750" indent="-285750">
              <a:lnSpc>
                <a:spcPct val="125000"/>
              </a:lnSpc>
              <a:buFont typeface="Wingdings" panose="05000000000000000000" pitchFamily="2" charset="2"/>
              <a:buChar char="n"/>
            </a:pPr>
            <a:r>
              <a:rPr lang="en-US" altLang="zh-CN" sz="2000" dirty="0"/>
              <a:t>Directed inspiration: </a:t>
            </a:r>
            <a:r>
              <a:rPr lang="en-US" altLang="zh-CN" sz="2000" dirty="0" err="1"/>
              <a:t>Wieting</a:t>
            </a:r>
            <a:r>
              <a:rPr lang="en-US" altLang="zh-CN" sz="2000" dirty="0"/>
              <a:t> et al., 2016</a:t>
            </a:r>
          </a:p>
          <a:p>
            <a:pPr marL="742950" lvl="1" indent="-285750">
              <a:lnSpc>
                <a:spcPct val="125000"/>
              </a:lnSpc>
              <a:buFont typeface="Wingdings" panose="05000000000000000000" pitchFamily="2" charset="2"/>
              <a:buChar char="n"/>
            </a:pPr>
            <a:r>
              <a:rPr lang="en-US" altLang="zh-CN" sz="2000" dirty="0"/>
              <a:t>Learned </a:t>
            </a:r>
            <a:r>
              <a:rPr lang="en-US" altLang="zh-CN" sz="2000" b="1" dirty="0"/>
              <a:t>paraphrastic sentence embeddings</a:t>
            </a:r>
            <a:r>
              <a:rPr lang="en-US" altLang="zh-CN" sz="2000" dirty="0"/>
              <a:t> by </a:t>
            </a:r>
            <a:r>
              <a:rPr lang="en-US" altLang="zh-CN" sz="2000" b="1" dirty="0"/>
              <a:t>using simple word averaging</a:t>
            </a:r>
            <a:r>
              <a:rPr lang="en-US" altLang="zh-CN" sz="2000" dirty="0"/>
              <a:t> </a:t>
            </a:r>
          </a:p>
          <a:p>
            <a:pPr marL="742950" lvl="1" indent="-285750">
              <a:lnSpc>
                <a:spcPct val="125000"/>
              </a:lnSpc>
              <a:buFont typeface="Wingdings" panose="05000000000000000000" pitchFamily="2" charset="2"/>
              <a:buChar char="n"/>
            </a:pPr>
            <a:r>
              <a:rPr lang="en-US" altLang="zh-CN" sz="2000" dirty="0"/>
              <a:t>Updating standard word embeddings based on </a:t>
            </a:r>
            <a:r>
              <a:rPr lang="en-US" altLang="zh-CN" sz="2000" b="1" dirty="0"/>
              <a:t>supervision</a:t>
            </a:r>
            <a:r>
              <a:rPr lang="en-US" altLang="zh-CN" sz="2000" dirty="0"/>
              <a:t> from paraphrase pairs</a:t>
            </a:r>
          </a:p>
        </p:txBody>
      </p:sp>
    </p:spTree>
    <p:extLst>
      <p:ext uri="{BB962C8B-B14F-4D97-AF65-F5344CB8AC3E}">
        <p14:creationId xmlns:p14="http://schemas.microsoft.com/office/powerpoint/2010/main" val="1249625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r>
              <a:rPr lang="en-US" altLang="zh-CN" sz="2800" b="1" dirty="0">
                <a:latin typeface="微软雅黑" panose="020B0503020204020204" pitchFamily="34" charset="-122"/>
              </a:rPr>
              <a:t>A SIMPLE METHOD FOR SENTENCE EMBEDDING</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a:t>
            </a:fld>
            <a:endParaRPr lang="zh-CN" altLang="en-US" dirty="0"/>
          </a:p>
        </p:txBody>
      </p:sp>
      <p:sp>
        <p:nvSpPr>
          <p:cNvPr id="5" name="文本框 4">
            <a:extLst>
              <a:ext uri="{FF2B5EF4-FFF2-40B4-BE49-F238E27FC236}">
                <a16:creationId xmlns:a16="http://schemas.microsoft.com/office/drawing/2014/main" id="{7BDA60F9-8ABB-421A-9E1F-9E9CADFA1D74}"/>
              </a:ext>
            </a:extLst>
          </p:cNvPr>
          <p:cNvSpPr txBox="1"/>
          <p:nvPr/>
        </p:nvSpPr>
        <p:spPr>
          <a:xfrm>
            <a:off x="695324" y="1206954"/>
            <a:ext cx="9849964"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The latent variable generative model for text in (Arora et al., 2016)</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CE9C3022-EF05-4218-B5E2-68610CAFAC6B}"/>
              </a:ext>
            </a:extLst>
          </p:cNvPr>
          <p:cNvPicPr>
            <a:picLocks noChangeAspect="1"/>
          </p:cNvPicPr>
          <p:nvPr/>
        </p:nvPicPr>
        <p:blipFill>
          <a:blip r:embed="rId3"/>
          <a:stretch>
            <a:fillRect/>
          </a:stretch>
        </p:blipFill>
        <p:spPr>
          <a:xfrm>
            <a:off x="2040625" y="4411898"/>
            <a:ext cx="7415419" cy="684000"/>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9307B774-61BA-48B0-BF2C-02464BCE249D}"/>
                  </a:ext>
                </a:extLst>
              </p:cNvPr>
              <p:cNvSpPr/>
              <p:nvPr/>
            </p:nvSpPr>
            <p:spPr>
              <a:xfrm>
                <a:off x="716475" y="2134321"/>
                <a:ext cx="10063721" cy="2022861"/>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The model treats corpus generation as a dynamic process, where the </a:t>
                </a:r>
                <a14:m>
                  <m:oMath xmlns:m="http://schemas.openxmlformats.org/officeDocument/2006/math">
                    <m:r>
                      <a:rPr lang="en-US" altLang="zh-CN" sz="2000" i="1" dirty="0" smtClean="0">
                        <a:latin typeface="Cambria Math" panose="02040503050406030204" pitchFamily="18" charset="0"/>
                      </a:rPr>
                      <m:t>𝑡</m:t>
                    </m:r>
                  </m:oMath>
                </a14:m>
                <a:r>
                  <a:rPr lang="en-US" altLang="zh-CN" sz="2000" dirty="0"/>
                  <a:t>-</a:t>
                </a:r>
                <a:r>
                  <a:rPr lang="en-US" altLang="zh-CN" sz="2000" dirty="0" err="1"/>
                  <a:t>th</a:t>
                </a:r>
                <a:r>
                  <a:rPr lang="en-US" altLang="zh-CN" sz="2000" dirty="0"/>
                  <a:t> word is produced at step </a:t>
                </a:r>
                <a14:m>
                  <m:oMath xmlns:m="http://schemas.openxmlformats.org/officeDocument/2006/math">
                    <m:r>
                      <a:rPr lang="en-US" altLang="zh-CN" sz="2000" i="1" dirty="0" smtClean="0">
                        <a:latin typeface="Cambria Math" panose="02040503050406030204" pitchFamily="18" charset="0"/>
                      </a:rPr>
                      <m:t>𝑡</m:t>
                    </m:r>
                  </m:oMath>
                </a14:m>
                <a:r>
                  <a:rPr lang="en-US" altLang="zh-CN" sz="2000" dirty="0"/>
                  <a:t>.</a:t>
                </a:r>
              </a:p>
              <a:p>
                <a:pPr marL="285750" indent="-285750">
                  <a:lnSpc>
                    <a:spcPct val="125000"/>
                  </a:lnSpc>
                  <a:buFont typeface="Wingdings" panose="05000000000000000000" pitchFamily="2" charset="2"/>
                  <a:buChar char="n"/>
                </a:pPr>
                <a:r>
                  <a:rPr lang="en-US" altLang="zh-CN" sz="2000" dirty="0"/>
                  <a:t>A </a:t>
                </a:r>
                <a:r>
                  <a:rPr lang="en-US" altLang="zh-CN" sz="2000" b="1" dirty="0"/>
                  <a:t>discourse vector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𝑡</m:t>
                        </m:r>
                      </m:sub>
                    </m:sSub>
                    <m:r>
                      <a:rPr lang="en-US" altLang="zh-CN" sz="2000" i="1" smtClean="0">
                        <a:latin typeface="Cambria Math" panose="02040503050406030204" pitchFamily="18" charset="0"/>
                        <a:ea typeface="Cambria Math" panose="02040503050406030204" pitchFamily="18" charset="0"/>
                      </a:rPr>
                      <m:t>∈</m:t>
                    </m:r>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i="1" smtClean="0">
                            <a:latin typeface="Cambria Math" panose="02040503050406030204" pitchFamily="18" charset="0"/>
                            <a:ea typeface="Cambria Math" panose="02040503050406030204" pitchFamily="18" charset="0"/>
                          </a:rPr>
                          <m:t>ℜ</m:t>
                        </m:r>
                      </m:e>
                      <m:sup>
                        <m:r>
                          <a:rPr lang="en-US" altLang="zh-CN" sz="2000" b="0" i="1" smtClean="0">
                            <a:latin typeface="Cambria Math" panose="02040503050406030204" pitchFamily="18" charset="0"/>
                            <a:ea typeface="Cambria Math" panose="02040503050406030204" pitchFamily="18" charset="0"/>
                          </a:rPr>
                          <m:t>𝑑</m:t>
                        </m:r>
                      </m:sup>
                    </m:sSup>
                  </m:oMath>
                </a14:m>
                <a:r>
                  <a:rPr lang="en-US" altLang="zh-CN" sz="2000" dirty="0"/>
                  <a:t>, representing “what is being talked about.”</a:t>
                </a:r>
              </a:p>
              <a:p>
                <a:pPr marL="285750" indent="-285750">
                  <a:lnSpc>
                    <a:spcPct val="125000"/>
                  </a:lnSpc>
                  <a:buFont typeface="Wingdings" panose="05000000000000000000" pitchFamily="2" charset="2"/>
                  <a:buChar char="n"/>
                </a:pPr>
                <a:r>
                  <a:rPr lang="en-US" altLang="zh-CN" sz="2000" dirty="0"/>
                  <a:t>The discourse vector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𝑡</m:t>
                        </m:r>
                      </m:sub>
                    </m:sSub>
                  </m:oMath>
                </a14:m>
                <a:r>
                  <a:rPr lang="en-US" altLang="zh-CN" sz="2000" dirty="0"/>
                  <a:t> does a slow </a:t>
                </a:r>
                <a:r>
                  <a:rPr lang="en-US" altLang="zh-CN" sz="2000" b="1" dirty="0"/>
                  <a:t>random walk</a:t>
                </a:r>
                <a:r>
                  <a:rPr lang="en-US" altLang="zh-CN" sz="2000" dirty="0"/>
                  <a:t>.</a:t>
                </a:r>
              </a:p>
              <a:p>
                <a:pPr marL="285750" indent="-285750">
                  <a:lnSpc>
                    <a:spcPct val="125000"/>
                  </a:lnSpc>
                  <a:buFont typeface="Wingdings" panose="05000000000000000000" pitchFamily="2" charset="2"/>
                  <a:buChar char="n"/>
                </a:pPr>
                <a:r>
                  <a:rPr lang="en-US" altLang="zh-CN" sz="2000" b="1" dirty="0"/>
                  <a:t>A log-linear word production model </a:t>
                </a:r>
                <a:r>
                  <a:rPr lang="en-US" altLang="zh-CN" sz="2000" dirty="0"/>
                  <a:t>from </a:t>
                </a:r>
                <a:r>
                  <a:rPr lang="en-US" altLang="zh-CN" sz="2000" dirty="0" err="1"/>
                  <a:t>from</a:t>
                </a:r>
                <a:r>
                  <a:rPr lang="en-US" altLang="zh-CN" sz="2000" dirty="0"/>
                  <a:t> </a:t>
                </a:r>
                <a:r>
                  <a:rPr lang="en-US" altLang="zh-CN" sz="2000" dirty="0" err="1"/>
                  <a:t>Mnih</a:t>
                </a:r>
                <a:r>
                  <a:rPr lang="en-US" altLang="zh-CN" sz="2000" dirty="0"/>
                  <a:t> and Hinton</a:t>
                </a:r>
              </a:p>
            </p:txBody>
          </p:sp>
        </mc:Choice>
        <mc:Fallback xmlns="">
          <p:sp>
            <p:nvSpPr>
              <p:cNvPr id="6" name="矩形 5">
                <a:extLst>
                  <a:ext uri="{FF2B5EF4-FFF2-40B4-BE49-F238E27FC236}">
                    <a16:creationId xmlns:a16="http://schemas.microsoft.com/office/drawing/2014/main" id="{9307B774-61BA-48B0-BF2C-02464BCE249D}"/>
                  </a:ext>
                </a:extLst>
              </p:cNvPr>
              <p:cNvSpPr>
                <a:spLocks noRot="1" noChangeAspect="1" noMove="1" noResize="1" noEditPoints="1" noAdjustHandles="1" noChangeArrowheads="1" noChangeShapeType="1" noTextEdit="1"/>
              </p:cNvSpPr>
              <p:nvPr/>
            </p:nvSpPr>
            <p:spPr>
              <a:xfrm>
                <a:off x="716475" y="2134321"/>
                <a:ext cx="10063721" cy="2022861"/>
              </a:xfrm>
              <a:prstGeom prst="rect">
                <a:avLst/>
              </a:prstGeom>
              <a:blipFill>
                <a:blip r:embed="rId4"/>
                <a:stretch>
                  <a:fillRect l="-545" b="-24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164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r>
              <a:rPr lang="en-US" altLang="zh-CN" sz="2800" b="1" dirty="0">
                <a:latin typeface="微软雅黑" panose="020B0503020204020204" pitchFamily="34" charset="-122"/>
              </a:rPr>
              <a:t>A SIMPLE METHOD FOR SENTENCE EMBEDDING</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5</a:t>
            </a:fld>
            <a:endParaRPr lang="zh-CN" altLang="en-US" dirty="0"/>
          </a:p>
        </p:txBody>
      </p:sp>
      <p:sp>
        <p:nvSpPr>
          <p:cNvPr id="5" name="文本框 4">
            <a:extLst>
              <a:ext uri="{FF2B5EF4-FFF2-40B4-BE49-F238E27FC236}">
                <a16:creationId xmlns:a16="http://schemas.microsoft.com/office/drawing/2014/main" id="{7BDA60F9-8ABB-421A-9E1F-9E9CADFA1D74}"/>
              </a:ext>
            </a:extLst>
          </p:cNvPr>
          <p:cNvSpPr txBox="1"/>
          <p:nvPr/>
        </p:nvSpPr>
        <p:spPr>
          <a:xfrm>
            <a:off x="695324" y="1206954"/>
            <a:ext cx="9849964"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Our improved Random Walk model</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9307B774-61BA-48B0-BF2C-02464BCE249D}"/>
                  </a:ext>
                </a:extLst>
              </p:cNvPr>
              <p:cNvSpPr/>
              <p:nvPr/>
            </p:nvSpPr>
            <p:spPr>
              <a:xfrm>
                <a:off x="695324" y="1831514"/>
                <a:ext cx="10063721" cy="2407582"/>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Two types of “smoothing term”</a:t>
                </a:r>
              </a:p>
              <a:p>
                <a:pPr marL="742950" lvl="1" indent="-285750">
                  <a:lnSpc>
                    <a:spcPct val="125000"/>
                  </a:lnSpc>
                  <a:buFont typeface="Wingdings" panose="05000000000000000000" pitchFamily="2" charset="2"/>
                  <a:buChar char="n"/>
                </a:pPr>
                <a:r>
                  <a:rPr lang="en-US" altLang="zh-CN" sz="2000" dirty="0"/>
                  <a:t>Some words occur out of context</a:t>
                </a:r>
              </a:p>
              <a:p>
                <a:pPr marL="742950" lvl="1" indent="-285750">
                  <a:lnSpc>
                    <a:spcPct val="125000"/>
                  </a:lnSpc>
                  <a:buFont typeface="Wingdings" panose="05000000000000000000" pitchFamily="2" charset="2"/>
                  <a:buChar char="n"/>
                </a:pPr>
                <a:r>
                  <a:rPr lang="en-US" altLang="zh-CN" sz="2000" dirty="0"/>
                  <a:t>Some frequent words (presumably “the”, “and ” etc.) appear often regardless of the discourse</a:t>
                </a:r>
              </a:p>
              <a:p>
                <a:pPr marL="285750" indent="-285750">
                  <a:lnSpc>
                    <a:spcPct val="125000"/>
                  </a:lnSpc>
                  <a:buFont typeface="Wingdings" panose="05000000000000000000" pitchFamily="2" charset="2"/>
                  <a:buChar char="n"/>
                </a:pPr>
                <a:r>
                  <a:rPr lang="en-US" altLang="zh-CN" sz="2000" dirty="0"/>
                  <a:t>An additive term </a:t>
                </a:r>
                <a14:m>
                  <m:oMath xmlns:m="http://schemas.openxmlformats.org/officeDocument/2006/math">
                    <m:r>
                      <a:rPr lang="zh-CN" altLang="en-US" sz="2000" i="1" smtClean="0">
                        <a:latin typeface="Cambria Math" panose="02040503050406030204" pitchFamily="18" charset="0"/>
                      </a:rPr>
                      <m:t>𝛼</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𝑤</m:t>
                        </m:r>
                      </m:e>
                    </m:d>
                  </m:oMath>
                </a14:m>
                <a:endParaRPr lang="en-US" altLang="zh-CN" sz="2000" dirty="0"/>
              </a:p>
              <a:p>
                <a:pPr marL="285750" indent="-285750">
                  <a:lnSpc>
                    <a:spcPct val="125000"/>
                  </a:lnSpc>
                  <a:buFont typeface="Wingdings" panose="05000000000000000000" pitchFamily="2" charset="2"/>
                  <a:buChar char="n"/>
                </a:pPr>
                <a:r>
                  <a:rPr lang="en-US" altLang="zh-CN" sz="2000" dirty="0"/>
                  <a:t>A common discourse vector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b="0" i="1" smtClean="0">
                            <a:latin typeface="Cambria Math" panose="02040503050406030204" pitchFamily="18" charset="0"/>
                          </a:rPr>
                          <m:t>0</m:t>
                        </m:r>
                      </m:sub>
                    </m:sSub>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ℜ</m:t>
                        </m:r>
                      </m:e>
                      <m:sup>
                        <m:r>
                          <a:rPr lang="en-US" altLang="zh-CN" sz="2000" i="1">
                            <a:latin typeface="Cambria Math" panose="02040503050406030204" pitchFamily="18" charset="0"/>
                            <a:ea typeface="Cambria Math" panose="02040503050406030204" pitchFamily="18" charset="0"/>
                          </a:rPr>
                          <m:t>𝑑</m:t>
                        </m:r>
                      </m:sup>
                    </m:sSup>
                  </m:oMath>
                </a14:m>
                <a:endParaRPr lang="en-US" altLang="zh-CN" sz="2000" dirty="0"/>
              </a:p>
            </p:txBody>
          </p:sp>
        </mc:Choice>
        <mc:Fallback xmlns="">
          <p:sp>
            <p:nvSpPr>
              <p:cNvPr id="6" name="矩形 5">
                <a:extLst>
                  <a:ext uri="{FF2B5EF4-FFF2-40B4-BE49-F238E27FC236}">
                    <a16:creationId xmlns:a16="http://schemas.microsoft.com/office/drawing/2014/main" id="{9307B774-61BA-48B0-BF2C-02464BCE249D}"/>
                  </a:ext>
                </a:extLst>
              </p:cNvPr>
              <p:cNvSpPr>
                <a:spLocks noRot="1" noChangeAspect="1" noMove="1" noResize="1" noEditPoints="1" noAdjustHandles="1" noChangeArrowheads="1" noChangeShapeType="1" noTextEdit="1"/>
              </p:cNvSpPr>
              <p:nvPr/>
            </p:nvSpPr>
            <p:spPr>
              <a:xfrm>
                <a:off x="695324" y="1831514"/>
                <a:ext cx="10063721" cy="2407582"/>
              </a:xfrm>
              <a:prstGeom prst="rect">
                <a:avLst/>
              </a:prstGeom>
              <a:blipFill>
                <a:blip r:embed="rId3"/>
                <a:stretch>
                  <a:fillRect l="-545" b="-1772"/>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A5D56D4E-84B0-4AB0-953A-838B0C8C41A4}"/>
              </a:ext>
            </a:extLst>
          </p:cNvPr>
          <p:cNvGrpSpPr/>
          <p:nvPr/>
        </p:nvGrpSpPr>
        <p:grpSpPr>
          <a:xfrm>
            <a:off x="1114323" y="4210657"/>
            <a:ext cx="9268027" cy="1910603"/>
            <a:chOff x="1093170" y="4376909"/>
            <a:chExt cx="9268027" cy="1910603"/>
          </a:xfrm>
        </p:grpSpPr>
        <p:pic>
          <p:nvPicPr>
            <p:cNvPr id="3" name="图片 2">
              <a:extLst>
                <a:ext uri="{FF2B5EF4-FFF2-40B4-BE49-F238E27FC236}">
                  <a16:creationId xmlns:a16="http://schemas.microsoft.com/office/drawing/2014/main" id="{FEC99D0E-15CD-4A2C-81F2-E1450DDD3D32}"/>
                </a:ext>
              </a:extLst>
            </p:cNvPr>
            <p:cNvPicPr>
              <a:picLocks noChangeAspect="1"/>
            </p:cNvPicPr>
            <p:nvPr/>
          </p:nvPicPr>
          <p:blipFill>
            <a:blip r:embed="rId4"/>
            <a:stretch>
              <a:fillRect/>
            </a:stretch>
          </p:blipFill>
          <p:spPr>
            <a:xfrm>
              <a:off x="1093170" y="4376909"/>
              <a:ext cx="9268027" cy="1296000"/>
            </a:xfrm>
            <a:prstGeom prst="rect">
              <a:avLst/>
            </a:prstGeom>
          </p:spPr>
        </p:pic>
        <p:pic>
          <p:nvPicPr>
            <p:cNvPr id="8" name="图片 7">
              <a:extLst>
                <a:ext uri="{FF2B5EF4-FFF2-40B4-BE49-F238E27FC236}">
                  <a16:creationId xmlns:a16="http://schemas.microsoft.com/office/drawing/2014/main" id="{FA3BF5FE-273B-404F-BCE1-26A506090311}"/>
                </a:ext>
              </a:extLst>
            </p:cNvPr>
            <p:cNvPicPr>
              <a:picLocks noChangeAspect="1"/>
            </p:cNvPicPr>
            <p:nvPr/>
          </p:nvPicPr>
          <p:blipFill>
            <a:blip r:embed="rId5"/>
            <a:stretch>
              <a:fillRect/>
            </a:stretch>
          </p:blipFill>
          <p:spPr>
            <a:xfrm>
              <a:off x="6143500" y="5891512"/>
              <a:ext cx="3517407" cy="396000"/>
            </a:xfrm>
            <a:prstGeom prst="rect">
              <a:avLst/>
            </a:prstGeom>
          </p:spPr>
        </p:pic>
      </p:grpSp>
    </p:spTree>
    <p:extLst>
      <p:ext uri="{BB962C8B-B14F-4D97-AF65-F5344CB8AC3E}">
        <p14:creationId xmlns:p14="http://schemas.microsoft.com/office/powerpoint/2010/main" val="235100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r>
              <a:rPr lang="en-US" altLang="zh-CN" sz="2800" b="1" dirty="0">
                <a:latin typeface="微软雅黑" panose="020B0503020204020204" pitchFamily="34" charset="-122"/>
              </a:rPr>
              <a:t>A SIMPLE METHOD FOR SENTENCE EMBEDDING</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6</a:t>
            </a:fld>
            <a:endParaRPr lang="zh-CN" altLang="en-US" dirty="0"/>
          </a:p>
        </p:txBody>
      </p:sp>
      <p:sp>
        <p:nvSpPr>
          <p:cNvPr id="5" name="文本框 4">
            <a:extLst>
              <a:ext uri="{FF2B5EF4-FFF2-40B4-BE49-F238E27FC236}">
                <a16:creationId xmlns:a16="http://schemas.microsoft.com/office/drawing/2014/main" id="{7ED4FA2E-1205-4FEB-9F15-1A6F4C602082}"/>
              </a:ext>
            </a:extLst>
          </p:cNvPr>
          <p:cNvSpPr txBox="1"/>
          <p:nvPr/>
        </p:nvSpPr>
        <p:spPr>
          <a:xfrm>
            <a:off x="695324" y="1206954"/>
            <a:ext cx="9849964"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Computing the sentence embedding</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0F346E72-1AA4-4AB0-A92D-8DCD33A379C2}"/>
              </a:ext>
            </a:extLst>
          </p:cNvPr>
          <p:cNvSpPr/>
          <p:nvPr/>
        </p:nvSpPr>
        <p:spPr>
          <a:xfrm>
            <a:off x="695324" y="1831514"/>
            <a:ext cx="10063721" cy="434030"/>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The likelihood for the sentence</a:t>
            </a:r>
          </a:p>
        </p:txBody>
      </p:sp>
      <p:pic>
        <p:nvPicPr>
          <p:cNvPr id="2" name="图片 1">
            <a:extLst>
              <a:ext uri="{FF2B5EF4-FFF2-40B4-BE49-F238E27FC236}">
                <a16:creationId xmlns:a16="http://schemas.microsoft.com/office/drawing/2014/main" id="{1873AB9D-7E2D-4DFD-B3B8-476528342AB9}"/>
              </a:ext>
            </a:extLst>
          </p:cNvPr>
          <p:cNvPicPr>
            <a:picLocks noChangeAspect="1"/>
          </p:cNvPicPr>
          <p:nvPr/>
        </p:nvPicPr>
        <p:blipFill>
          <a:blip r:embed="rId3"/>
          <a:stretch>
            <a:fillRect/>
          </a:stretch>
        </p:blipFill>
        <p:spPr>
          <a:xfrm>
            <a:off x="1931998" y="2290078"/>
            <a:ext cx="8328003" cy="936000"/>
          </a:xfrm>
          <a:prstGeom prst="rect">
            <a:avLst/>
          </a:prstGeom>
        </p:spPr>
      </p:pic>
      <p:pic>
        <p:nvPicPr>
          <p:cNvPr id="7" name="图片 6">
            <a:extLst>
              <a:ext uri="{FF2B5EF4-FFF2-40B4-BE49-F238E27FC236}">
                <a16:creationId xmlns:a16="http://schemas.microsoft.com/office/drawing/2014/main" id="{39984B4D-C70C-45E9-95A1-2ACCBEC4DB87}"/>
              </a:ext>
            </a:extLst>
          </p:cNvPr>
          <p:cNvPicPr>
            <a:picLocks noChangeAspect="1"/>
          </p:cNvPicPr>
          <p:nvPr/>
        </p:nvPicPr>
        <p:blipFill>
          <a:blip r:embed="rId4"/>
          <a:stretch>
            <a:fillRect/>
          </a:stretch>
        </p:blipFill>
        <p:spPr>
          <a:xfrm>
            <a:off x="1187888" y="4888173"/>
            <a:ext cx="9120897" cy="864000"/>
          </a:xfrm>
          <a:prstGeom prst="rect">
            <a:avLst/>
          </a:prstGeom>
        </p:spPr>
      </p:pic>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1C4BA9B0-0069-42F3-A6BE-3A40A5840478}"/>
                  </a:ext>
                </a:extLst>
              </p:cNvPr>
              <p:cNvSpPr/>
              <p:nvPr/>
            </p:nvSpPr>
            <p:spPr>
              <a:xfrm>
                <a:off x="695323" y="3217567"/>
                <a:ext cx="10063721" cy="434030"/>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Let the log likelihood of sentence </a:t>
                </a:r>
                <a14:m>
                  <m:oMath xmlns:m="http://schemas.openxmlformats.org/officeDocument/2006/math">
                    <m:r>
                      <a:rPr lang="en-US" altLang="zh-CN" sz="2000" i="1" dirty="0" smtClean="0">
                        <a:latin typeface="Cambria Math" panose="02040503050406030204" pitchFamily="18" charset="0"/>
                      </a:rPr>
                      <m:t>𝑠</m:t>
                    </m:r>
                  </m:oMath>
                </a14:m>
                <a:endParaRPr lang="en-US" altLang="zh-CN" sz="2000" dirty="0"/>
              </a:p>
            </p:txBody>
          </p:sp>
        </mc:Choice>
        <mc:Fallback xmlns="">
          <p:sp>
            <p:nvSpPr>
              <p:cNvPr id="12" name="矩形 11">
                <a:extLst>
                  <a:ext uri="{FF2B5EF4-FFF2-40B4-BE49-F238E27FC236}">
                    <a16:creationId xmlns:a16="http://schemas.microsoft.com/office/drawing/2014/main" id="{1C4BA9B0-0069-42F3-A6BE-3A40A5840478}"/>
                  </a:ext>
                </a:extLst>
              </p:cNvPr>
              <p:cNvSpPr>
                <a:spLocks noRot="1" noChangeAspect="1" noMove="1" noResize="1" noEditPoints="1" noAdjustHandles="1" noChangeArrowheads="1" noChangeShapeType="1" noTextEdit="1"/>
              </p:cNvSpPr>
              <p:nvPr/>
            </p:nvSpPr>
            <p:spPr>
              <a:xfrm>
                <a:off x="695323" y="3217567"/>
                <a:ext cx="10063721" cy="434030"/>
              </a:xfrm>
              <a:prstGeom prst="rect">
                <a:avLst/>
              </a:prstGeom>
              <a:blipFill>
                <a:blip r:embed="rId5"/>
                <a:stretch>
                  <a:fillRect l="-545" b="-25352"/>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1ED2BA7C-0012-4D6D-BDD3-83FA4D791A88}"/>
              </a:ext>
            </a:extLst>
          </p:cNvPr>
          <p:cNvPicPr>
            <a:picLocks noChangeAspect="1"/>
          </p:cNvPicPr>
          <p:nvPr/>
        </p:nvPicPr>
        <p:blipFill>
          <a:blip r:embed="rId6"/>
          <a:stretch>
            <a:fillRect/>
          </a:stretch>
        </p:blipFill>
        <p:spPr>
          <a:xfrm>
            <a:off x="2403205" y="3613567"/>
            <a:ext cx="6690264" cy="1008000"/>
          </a:xfrm>
          <a:prstGeom prst="rect">
            <a:avLst/>
          </a:prstGeom>
        </p:spPr>
      </p:pic>
      <p:sp>
        <p:nvSpPr>
          <p:cNvPr id="14" name="矩形 13">
            <a:extLst>
              <a:ext uri="{FF2B5EF4-FFF2-40B4-BE49-F238E27FC236}">
                <a16:creationId xmlns:a16="http://schemas.microsoft.com/office/drawing/2014/main" id="{F16ABA7E-79E6-45E9-8666-194EA187FD8A}"/>
              </a:ext>
            </a:extLst>
          </p:cNvPr>
          <p:cNvSpPr/>
          <p:nvPr/>
        </p:nvSpPr>
        <p:spPr>
          <a:xfrm>
            <a:off x="695322" y="4484870"/>
            <a:ext cx="10063721" cy="434030"/>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Then</a:t>
            </a:r>
          </a:p>
        </p:txBody>
      </p:sp>
      <p:sp>
        <p:nvSpPr>
          <p:cNvPr id="10" name="矩形: 圆角 9">
            <a:extLst>
              <a:ext uri="{FF2B5EF4-FFF2-40B4-BE49-F238E27FC236}">
                <a16:creationId xmlns:a16="http://schemas.microsoft.com/office/drawing/2014/main" id="{B1A5A96A-5D4E-411B-8234-B1C4EE3BDF7C}"/>
              </a:ext>
            </a:extLst>
          </p:cNvPr>
          <p:cNvSpPr/>
          <p:nvPr/>
        </p:nvSpPr>
        <p:spPr>
          <a:xfrm>
            <a:off x="8953995" y="2743200"/>
            <a:ext cx="391886" cy="355617"/>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B02B5EB3-71EC-4C12-A146-0E581B9CD507}"/>
              </a:ext>
            </a:extLst>
          </p:cNvPr>
          <p:cNvGrpSpPr/>
          <p:nvPr/>
        </p:nvGrpSpPr>
        <p:grpSpPr>
          <a:xfrm>
            <a:off x="7578648" y="810884"/>
            <a:ext cx="4296677" cy="1397738"/>
            <a:chOff x="67792" y="1289895"/>
            <a:chExt cx="3079576" cy="649869"/>
          </a:xfrm>
        </p:grpSpPr>
        <p:sp>
          <p:nvSpPr>
            <p:cNvPr id="16" name="对话气泡: 矩形 15">
              <a:extLst>
                <a:ext uri="{FF2B5EF4-FFF2-40B4-BE49-F238E27FC236}">
                  <a16:creationId xmlns:a16="http://schemas.microsoft.com/office/drawing/2014/main" id="{809D3843-5BBE-446A-ACA7-5631243DD9CC}"/>
                </a:ext>
              </a:extLst>
            </p:cNvPr>
            <p:cNvSpPr/>
            <p:nvPr/>
          </p:nvSpPr>
          <p:spPr>
            <a:xfrm>
              <a:off x="67792" y="1289895"/>
              <a:ext cx="3054041" cy="649869"/>
            </a:xfrm>
            <a:prstGeom prst="wedgeRectCallout">
              <a:avLst>
                <a:gd name="adj1" fmla="val -18809"/>
                <a:gd name="adj2" fmla="val 87019"/>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40EDB543-8FF4-4C90-9C61-CF9021AFE953}"/>
                    </a:ext>
                  </a:extLst>
                </p:cNvPr>
                <p:cNvSpPr/>
                <p:nvPr/>
              </p:nvSpPr>
              <p:spPr>
                <a:xfrm>
                  <a:off x="93326" y="1301302"/>
                  <a:ext cx="3054042" cy="615324"/>
                </a:xfrm>
                <a:prstGeom prst="rect">
                  <a:avLst/>
                </a:prstGeom>
              </p:spPr>
              <p:txBody>
                <a:bodyPr wrap="square">
                  <a:spAutoFit/>
                </a:bodyPr>
                <a:lstStyle/>
                <a:p>
                  <a:r>
                    <a:rPr lang="en-US" altLang="zh-CN" sz="2000" dirty="0"/>
                    <a:t>Assume the word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𝑤</m:t>
                          </m:r>
                        </m:sub>
                      </m:sSub>
                    </m:oMath>
                  </a14:m>
                  <a:r>
                    <a:rPr lang="en-US" altLang="zh-CN" sz="2000" dirty="0"/>
                    <a:t>’s are roughly uniformly dispersed, which implies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𝑍</m:t>
                          </m:r>
                        </m:e>
                        <m:sub>
                          <m:r>
                            <a:rPr lang="en-US" altLang="zh-CN" sz="2000" b="0" i="1" dirty="0" smtClean="0">
                              <a:latin typeface="Cambria Math" panose="02040503050406030204" pitchFamily="18" charset="0"/>
                            </a:rPr>
                            <m:t>𝑐</m:t>
                          </m:r>
                        </m:sub>
                      </m:sSub>
                    </m:oMath>
                  </a14:m>
                  <a:r>
                    <a:rPr lang="en-US" altLang="zh-CN" sz="2000" dirty="0"/>
                    <a:t> is roughly the same in all directions.</a:t>
                  </a:r>
                  <a:endParaRPr lang="en-US" altLang="zh-CN" sz="2000" i="1" dirty="0">
                    <a:latin typeface="Times New Roman" panose="02020603050405020304" pitchFamily="18" charset="0"/>
                    <a:cs typeface="Times New Roman" panose="02020603050405020304" pitchFamily="18" charset="0"/>
                  </a:endParaRPr>
                </a:p>
              </p:txBody>
            </p:sp>
          </mc:Choice>
          <mc:Fallback xmlns="">
            <p:sp>
              <p:nvSpPr>
                <p:cNvPr id="17" name="矩形 16">
                  <a:extLst>
                    <a:ext uri="{FF2B5EF4-FFF2-40B4-BE49-F238E27FC236}">
                      <a16:creationId xmlns:a16="http://schemas.microsoft.com/office/drawing/2014/main" id="{40EDB543-8FF4-4C90-9C61-CF9021AFE953}"/>
                    </a:ext>
                  </a:extLst>
                </p:cNvPr>
                <p:cNvSpPr>
                  <a:spLocks noRot="1" noChangeAspect="1" noMove="1" noResize="1" noEditPoints="1" noAdjustHandles="1" noChangeArrowheads="1" noChangeShapeType="1" noTextEdit="1"/>
                </p:cNvSpPr>
                <p:nvPr/>
              </p:nvSpPr>
              <p:spPr>
                <a:xfrm>
                  <a:off x="93326" y="1301302"/>
                  <a:ext cx="3054042" cy="615324"/>
                </a:xfrm>
                <a:prstGeom prst="rect">
                  <a:avLst/>
                </a:prstGeom>
                <a:blipFill>
                  <a:blip r:embed="rId7"/>
                  <a:stretch>
                    <a:fillRect l="-1431" t="-2304" b="-6912"/>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09733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9C09CE9F-03FD-47D1-BC47-8CF1BF96C695}"/>
              </a:ext>
            </a:extLst>
          </p:cNvPr>
          <p:cNvPicPr>
            <a:picLocks noChangeAspect="1"/>
          </p:cNvPicPr>
          <p:nvPr/>
        </p:nvPicPr>
        <p:blipFill>
          <a:blip r:embed="rId3"/>
          <a:stretch>
            <a:fillRect/>
          </a:stretch>
        </p:blipFill>
        <p:spPr>
          <a:xfrm>
            <a:off x="1908889" y="4102042"/>
            <a:ext cx="7678896" cy="900000"/>
          </a:xfrm>
          <a:prstGeom prst="rect">
            <a:avLst/>
          </a:prstGeom>
        </p:spPr>
      </p:pic>
      <p:sp>
        <p:nvSpPr>
          <p:cNvPr id="11" name="文本框 10"/>
          <p:cNvSpPr txBox="1"/>
          <p:nvPr/>
        </p:nvSpPr>
        <p:spPr>
          <a:xfrm>
            <a:off x="695324" y="287665"/>
            <a:ext cx="10106026" cy="523220"/>
          </a:xfrm>
          <a:prstGeom prst="rect">
            <a:avLst/>
          </a:prstGeom>
          <a:noFill/>
        </p:spPr>
        <p:txBody>
          <a:bodyPr wrap="square" rtlCol="0">
            <a:spAutoFit/>
          </a:bodyPr>
          <a:lstStyle/>
          <a:p>
            <a:r>
              <a:rPr lang="en-US" altLang="zh-CN" sz="2800" b="1" dirty="0">
                <a:latin typeface="微软雅黑" panose="020B0503020204020204" pitchFamily="34" charset="-122"/>
              </a:rPr>
              <a:t>A SIMPLE METHOD FOR SENTENCE EMBEDDING</a:t>
            </a:r>
            <a:endParaRPr lang="zh-CN" altLang="en-US" sz="2800" b="1" dirty="0">
              <a:latin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0981BE67-53FC-4B88-AB0E-5301894E69E8}"/>
                  </a:ext>
                </a:extLst>
              </p:cNvPr>
              <p:cNvSpPr/>
              <p:nvPr/>
            </p:nvSpPr>
            <p:spPr>
              <a:xfrm>
                <a:off x="695323" y="3356381"/>
                <a:ext cx="10063721" cy="821892"/>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Note that                                                  for any constant </a:t>
                </a:r>
                <a:r>
                  <a:rPr lang="zh-CN" altLang="en-US" sz="2000" dirty="0"/>
                  <a:t>𝐶</a:t>
                </a:r>
                <a:r>
                  <a:rPr lang="en-US" altLang="zh-CN" sz="2000" dirty="0"/>
                  <a:t>. So the maximum likelihood estimator for </a:t>
                </a:r>
                <a14:m>
                  <m:oMath xmlns:m="http://schemas.openxmlformats.org/officeDocument/2006/math">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𝑠</m:t>
                            </m:r>
                          </m:sub>
                        </m:sSub>
                      </m:e>
                    </m:acc>
                  </m:oMath>
                </a14:m>
                <a:r>
                  <a:rPr lang="en-US" altLang="zh-CN" sz="2000" dirty="0"/>
                  <a:t> </a:t>
                </a:r>
                <a:r>
                  <a:rPr lang="en-US" altLang="zh-CN" sz="2000" b="1" dirty="0"/>
                  <a:t>on the unit sphere</a:t>
                </a:r>
              </a:p>
            </p:txBody>
          </p:sp>
        </mc:Choice>
        <mc:Fallback xmlns="">
          <p:sp>
            <p:nvSpPr>
              <p:cNvPr id="10" name="矩形 9">
                <a:extLst>
                  <a:ext uri="{FF2B5EF4-FFF2-40B4-BE49-F238E27FC236}">
                    <a16:creationId xmlns:a16="http://schemas.microsoft.com/office/drawing/2014/main" id="{0981BE67-53FC-4B88-AB0E-5301894E69E8}"/>
                  </a:ext>
                </a:extLst>
              </p:cNvPr>
              <p:cNvSpPr>
                <a:spLocks noRot="1" noChangeAspect="1" noMove="1" noResize="1" noEditPoints="1" noAdjustHandles="1" noChangeArrowheads="1" noChangeShapeType="1" noTextEdit="1"/>
              </p:cNvSpPr>
              <p:nvPr/>
            </p:nvSpPr>
            <p:spPr>
              <a:xfrm>
                <a:off x="695323" y="3356381"/>
                <a:ext cx="10063721" cy="821892"/>
              </a:xfrm>
              <a:prstGeom prst="rect">
                <a:avLst/>
              </a:prstGeom>
              <a:blipFill>
                <a:blip r:embed="rId4"/>
                <a:stretch>
                  <a:fillRect l="-545" b="-1268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51D91E7F-84B6-4064-9D4E-CC7D244BCA04}" type="slidenum">
              <a:rPr lang="zh-CN" altLang="en-US" smtClean="0"/>
              <a:pPr/>
              <a:t>7</a:t>
            </a:fld>
            <a:endParaRPr lang="zh-CN" altLang="en-US" dirty="0"/>
          </a:p>
        </p:txBody>
      </p:sp>
      <p:sp>
        <p:nvSpPr>
          <p:cNvPr id="5" name="文本框 4">
            <a:extLst>
              <a:ext uri="{FF2B5EF4-FFF2-40B4-BE49-F238E27FC236}">
                <a16:creationId xmlns:a16="http://schemas.microsoft.com/office/drawing/2014/main" id="{7ED4FA2E-1205-4FEB-9F15-1A6F4C602082}"/>
              </a:ext>
            </a:extLst>
          </p:cNvPr>
          <p:cNvSpPr txBox="1"/>
          <p:nvPr/>
        </p:nvSpPr>
        <p:spPr>
          <a:xfrm>
            <a:off x="695324" y="981323"/>
            <a:ext cx="9849964"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Computing the sentence embedding</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0F346E72-1AA4-4AB0-A92D-8DCD33A379C2}"/>
              </a:ext>
            </a:extLst>
          </p:cNvPr>
          <p:cNvSpPr/>
          <p:nvPr/>
        </p:nvSpPr>
        <p:spPr>
          <a:xfrm>
            <a:off x="695321" y="1488768"/>
            <a:ext cx="10063721" cy="434030"/>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By Taylor expansion</a:t>
            </a:r>
          </a:p>
        </p:txBody>
      </p:sp>
      <p:pic>
        <p:nvPicPr>
          <p:cNvPr id="8" name="图片 7">
            <a:extLst>
              <a:ext uri="{FF2B5EF4-FFF2-40B4-BE49-F238E27FC236}">
                <a16:creationId xmlns:a16="http://schemas.microsoft.com/office/drawing/2014/main" id="{95732EB3-8DCF-4A9D-8B0E-D8F9CA9E9024}"/>
              </a:ext>
            </a:extLst>
          </p:cNvPr>
          <p:cNvPicPr>
            <a:picLocks noChangeAspect="1"/>
          </p:cNvPicPr>
          <p:nvPr/>
        </p:nvPicPr>
        <p:blipFill>
          <a:blip r:embed="rId5"/>
          <a:stretch>
            <a:fillRect/>
          </a:stretch>
        </p:blipFill>
        <p:spPr>
          <a:xfrm>
            <a:off x="2302959" y="1922798"/>
            <a:ext cx="6890756" cy="1512000"/>
          </a:xfrm>
          <a:prstGeom prst="rect">
            <a:avLst/>
          </a:prstGeom>
        </p:spPr>
      </p:pic>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C093E30-046F-4527-9246-EB40CA27BAAF}"/>
                  </a:ext>
                </a:extLst>
              </p:cNvPr>
              <p:cNvSpPr/>
              <p:nvPr/>
            </p:nvSpPr>
            <p:spPr>
              <a:xfrm>
                <a:off x="695321" y="5002042"/>
                <a:ext cx="10372482" cy="1246495"/>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000" dirty="0"/>
                  <a:t>we estimate the direction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𝑐</m:t>
                        </m:r>
                      </m:e>
                      <m:sub>
                        <m:r>
                          <a:rPr lang="en-US" altLang="zh-CN" sz="2000" b="0" i="1" dirty="0" smtClean="0">
                            <a:latin typeface="Cambria Math" panose="02040503050406030204" pitchFamily="18" charset="0"/>
                          </a:rPr>
                          <m:t>0</m:t>
                        </m:r>
                      </m:sub>
                    </m:sSub>
                  </m:oMath>
                </a14:m>
                <a:r>
                  <a:rPr lang="en-US" altLang="zh-CN" sz="2000" dirty="0"/>
                  <a:t> by computing </a:t>
                </a:r>
                <a:r>
                  <a:rPr lang="en-US" altLang="zh-CN" sz="2000" b="1" dirty="0"/>
                  <a:t>the first principal component </a:t>
                </a:r>
                <a:r>
                  <a:rPr lang="en-US" altLang="zh-CN" sz="2000" dirty="0"/>
                  <a:t>of </a:t>
                </a:r>
                <a14:m>
                  <m:oMath xmlns:m="http://schemas.openxmlformats.org/officeDocument/2006/math">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𝑠</m:t>
                            </m:r>
                          </m:sub>
                        </m:sSub>
                      </m:e>
                    </m:acc>
                  </m:oMath>
                </a14:m>
                <a:r>
                  <a:rPr lang="en-US" altLang="zh-CN" sz="2000" dirty="0"/>
                  <a:t>’s for a set of sentences, i.e., the final sentence embedding is obtained by subtracting the projection of </a:t>
                </a:r>
                <a14:m>
                  <m:oMath xmlns:m="http://schemas.openxmlformats.org/officeDocument/2006/math">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𝑠</m:t>
                            </m:r>
                          </m:sub>
                        </m:sSub>
                      </m:e>
                    </m:acc>
                  </m:oMath>
                </a14:m>
                <a:r>
                  <a:rPr lang="en-US" altLang="zh-CN" sz="2000" dirty="0" err="1"/>
                  <a:t>’s</a:t>
                </a:r>
                <a:r>
                  <a:rPr lang="en-US" altLang="zh-CN" sz="2000" dirty="0"/>
                  <a:t> to their first principal component.</a:t>
                </a:r>
              </a:p>
            </p:txBody>
          </p:sp>
        </mc:Choice>
        <mc:Fallback xmlns="">
          <p:sp>
            <p:nvSpPr>
              <p:cNvPr id="13" name="矩形 12">
                <a:extLst>
                  <a:ext uri="{FF2B5EF4-FFF2-40B4-BE49-F238E27FC236}">
                    <a16:creationId xmlns:a16="http://schemas.microsoft.com/office/drawing/2014/main" id="{9C093E30-046F-4527-9246-EB40CA27BAAF}"/>
                  </a:ext>
                </a:extLst>
              </p:cNvPr>
              <p:cNvSpPr>
                <a:spLocks noRot="1" noChangeAspect="1" noMove="1" noResize="1" noEditPoints="1" noAdjustHandles="1" noChangeArrowheads="1" noChangeShapeType="1" noTextEdit="1"/>
              </p:cNvSpPr>
              <p:nvPr/>
            </p:nvSpPr>
            <p:spPr>
              <a:xfrm>
                <a:off x="695321" y="5002042"/>
                <a:ext cx="10372482" cy="1246495"/>
              </a:xfrm>
              <a:prstGeom prst="rect">
                <a:avLst/>
              </a:prstGeom>
              <a:blipFill>
                <a:blip r:embed="rId6"/>
                <a:stretch>
                  <a:fillRect l="-529" b="-4902"/>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A5933A70-F41D-4849-B3F6-4EE1316F2F61}"/>
              </a:ext>
            </a:extLst>
          </p:cNvPr>
          <p:cNvPicPr>
            <a:picLocks noChangeAspect="1"/>
          </p:cNvPicPr>
          <p:nvPr/>
        </p:nvPicPr>
        <p:blipFill>
          <a:blip r:embed="rId7"/>
          <a:stretch>
            <a:fillRect/>
          </a:stretch>
        </p:blipFill>
        <p:spPr>
          <a:xfrm>
            <a:off x="2402715" y="3375011"/>
            <a:ext cx="4221174" cy="468000"/>
          </a:xfrm>
          <a:prstGeom prst="rect">
            <a:avLst/>
          </a:prstGeom>
        </p:spPr>
      </p:pic>
    </p:spTree>
    <p:extLst>
      <p:ext uri="{BB962C8B-B14F-4D97-AF65-F5344CB8AC3E}">
        <p14:creationId xmlns:p14="http://schemas.microsoft.com/office/powerpoint/2010/main" val="787592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r>
              <a:rPr lang="en-US" altLang="zh-CN" sz="2800" b="1" dirty="0">
                <a:latin typeface="微软雅黑" panose="020B0503020204020204" pitchFamily="34" charset="-122"/>
              </a:rPr>
              <a:t>A SIMPLE METHOD FOR SENTENCE EMBEDDING</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8</a:t>
            </a:fld>
            <a:endParaRPr lang="zh-CN" altLang="en-US" dirty="0"/>
          </a:p>
        </p:txBody>
      </p:sp>
      <p:sp>
        <p:nvSpPr>
          <p:cNvPr id="5" name="文本框 4">
            <a:extLst>
              <a:ext uri="{FF2B5EF4-FFF2-40B4-BE49-F238E27FC236}">
                <a16:creationId xmlns:a16="http://schemas.microsoft.com/office/drawing/2014/main" id="{7ED4FA2E-1205-4FEB-9F15-1A6F4C602082}"/>
              </a:ext>
            </a:extLst>
          </p:cNvPr>
          <p:cNvSpPr txBox="1"/>
          <p:nvPr/>
        </p:nvSpPr>
        <p:spPr>
          <a:xfrm>
            <a:off x="695324" y="1206954"/>
            <a:ext cx="9849964" cy="461665"/>
          </a:xfrm>
          <a:prstGeom prst="rect">
            <a:avLst/>
          </a:prstGeom>
          <a:noFill/>
        </p:spPr>
        <p:txBody>
          <a:bodyPr wrap="square" rtlCol="0">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Computing the sentence embedding</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C713339C-30B0-4C28-909D-141E897A6199}"/>
              </a:ext>
            </a:extLst>
          </p:cNvPr>
          <p:cNvPicPr>
            <a:picLocks noChangeAspect="1"/>
          </p:cNvPicPr>
          <p:nvPr/>
        </p:nvPicPr>
        <p:blipFill>
          <a:blip r:embed="rId3"/>
          <a:stretch>
            <a:fillRect/>
          </a:stretch>
        </p:blipFill>
        <p:spPr>
          <a:xfrm>
            <a:off x="283297" y="1882240"/>
            <a:ext cx="11625405" cy="3996000"/>
          </a:xfrm>
          <a:prstGeom prst="rect">
            <a:avLst/>
          </a:prstGeom>
        </p:spPr>
      </p:pic>
    </p:spTree>
    <p:extLst>
      <p:ext uri="{BB962C8B-B14F-4D97-AF65-F5344CB8AC3E}">
        <p14:creationId xmlns:p14="http://schemas.microsoft.com/office/powerpoint/2010/main" val="158698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106026" cy="523220"/>
          </a:xfrm>
          <a:prstGeom prst="rect">
            <a:avLst/>
          </a:prstGeom>
          <a:noFill/>
        </p:spPr>
        <p:txBody>
          <a:bodyPr wrap="square" rtlCol="0">
            <a:spAutoFit/>
          </a:bodyPr>
          <a:lstStyle/>
          <a:p>
            <a:r>
              <a:rPr lang="en-US" altLang="zh-CN" sz="2800" b="1" dirty="0">
                <a:latin typeface="微软雅黑" panose="020B0503020204020204" pitchFamily="34" charset="-122"/>
              </a:rPr>
              <a:t>A SIMPLE METHOD FOR SENTENCE EMBEDDING</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9</a:t>
            </a:fld>
            <a:endParaRPr lang="zh-CN" altLang="en-US" dirty="0"/>
          </a:p>
        </p:txBody>
      </p:sp>
      <p:sp>
        <p:nvSpPr>
          <p:cNvPr id="5" name="矩形 4">
            <a:extLst>
              <a:ext uri="{FF2B5EF4-FFF2-40B4-BE49-F238E27FC236}">
                <a16:creationId xmlns:a16="http://schemas.microsoft.com/office/drawing/2014/main" id="{ACBFFF5D-4823-4F4A-AD60-B1DD85BF0C8B}"/>
              </a:ext>
            </a:extLst>
          </p:cNvPr>
          <p:cNvSpPr/>
          <p:nvPr/>
        </p:nvSpPr>
        <p:spPr>
          <a:xfrm>
            <a:off x="459681" y="980155"/>
            <a:ext cx="11272638" cy="461665"/>
          </a:xfrm>
          <a:prstGeom prst="rect">
            <a:avLst/>
          </a:prstGeom>
          <a:solidFill>
            <a:schemeClr val="accent1"/>
          </a:solidFill>
        </p:spPr>
        <p:txBody>
          <a:bodyPr wrap="none">
            <a:spAutoFit/>
          </a:bodyPr>
          <a:lstStyle/>
          <a:p>
            <a:r>
              <a:rPr lang="en-US" altLang="zh-CN" sz="2400" b="1" dirty="0">
                <a:solidFill>
                  <a:schemeClr val="bg1"/>
                </a:solidFill>
              </a:rPr>
              <a:t>CONNECTION TO SUBSAMPLING PROBABILITIES IN WORD2VEC</a:t>
            </a: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CD65718D-4E01-4D07-A2EA-9AA26AF1381A}"/>
                  </a:ext>
                </a:extLst>
              </p:cNvPr>
              <p:cNvSpPr/>
              <p:nvPr/>
            </p:nvSpPr>
            <p:spPr>
              <a:xfrm>
                <a:off x="798366" y="1949139"/>
                <a:ext cx="10698309" cy="3421386"/>
              </a:xfrm>
              <a:prstGeom prst="rect">
                <a:avLst/>
              </a:prstGeom>
            </p:spPr>
            <p:txBody>
              <a:bodyPr wrap="square">
                <a:spAutoFit/>
              </a:bodyPr>
              <a:lstStyle/>
              <a:p>
                <a:pPr marL="285750" indent="-285750">
                  <a:lnSpc>
                    <a:spcPct val="125000"/>
                  </a:lnSpc>
                  <a:buFont typeface="Wingdings" panose="05000000000000000000" pitchFamily="2" charset="2"/>
                  <a:buChar char="n"/>
                </a:pPr>
                <a:r>
                  <a:rPr lang="en-US" altLang="zh-CN" sz="2400" dirty="0"/>
                  <a:t>Word2vec (</a:t>
                </a:r>
                <a:r>
                  <a:rPr lang="en-US" altLang="zh-CN" sz="2400" dirty="0" err="1"/>
                  <a:t>Mikolov</a:t>
                </a:r>
                <a:r>
                  <a:rPr lang="en-US" altLang="zh-CN" sz="2400" dirty="0"/>
                  <a:t> et al., 2013b) uses a </a:t>
                </a:r>
                <a:r>
                  <a:rPr lang="en-US" altLang="zh-CN" sz="2400" b="1" dirty="0"/>
                  <a:t>sub-sampling</a:t>
                </a:r>
                <a:r>
                  <a:rPr lang="en-US" altLang="zh-CN" sz="2400" dirty="0"/>
                  <a:t> technique which </a:t>
                </a:r>
                <a:r>
                  <a:rPr lang="en-US" altLang="zh-CN" sz="2400" dirty="0" err="1"/>
                  <a:t>downsamples</a:t>
                </a:r>
                <a:r>
                  <a:rPr lang="en-US" altLang="zh-CN" sz="2400" dirty="0"/>
                  <a:t> word </a:t>
                </a:r>
                <a14:m>
                  <m:oMath xmlns:m="http://schemas.openxmlformats.org/officeDocument/2006/math">
                    <m:r>
                      <a:rPr lang="en-US" altLang="zh-CN" sz="2400" i="1" dirty="0" smtClean="0">
                        <a:latin typeface="Cambria Math" panose="02040503050406030204" pitchFamily="18" charset="0"/>
                      </a:rPr>
                      <m:t>𝑤</m:t>
                    </m:r>
                  </m:oMath>
                </a14:m>
                <a:r>
                  <a:rPr lang="en-US" altLang="zh-CN" sz="2400" dirty="0"/>
                  <a:t> with probability proportional to </a:t>
                </a:r>
                <a14:m>
                  <m:oMath xmlns:m="http://schemas.openxmlformats.org/officeDocument/2006/math">
                    <m:r>
                      <a:rPr lang="en-US" altLang="zh-CN" sz="2400" b="0" i="1" smtClean="0">
                        <a:latin typeface="Cambria Math" panose="02040503050406030204" pitchFamily="18" charset="0"/>
                      </a:rPr>
                      <m:t>1−</m:t>
                    </m:r>
                    <m:rad>
                      <m:radPr>
                        <m:degHide m:val="on"/>
                        <m:ctrlPr>
                          <a:rPr lang="en-US" altLang="zh-CN" sz="2400" b="0" i="1" smtClean="0">
                            <a:latin typeface="Cambria Math" panose="02040503050406030204" pitchFamily="18" charset="0"/>
                          </a:rPr>
                        </m:ctrlPr>
                      </m:radPr>
                      <m:deg/>
                      <m:e>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e>
                        </m:d>
                      </m:e>
                    </m:rad>
                  </m:oMath>
                </a14:m>
                <a:r>
                  <a:rPr lang="en-US" altLang="zh-CN" sz="2400" dirty="0"/>
                  <a:t> where </a:t>
                </a:r>
                <a14:m>
                  <m:oMath xmlns:m="http://schemas.openxmlformats.org/officeDocument/2006/math">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𝑤</m:t>
                        </m:r>
                      </m:e>
                    </m:d>
                    <m:r>
                      <a:rPr lang="en-US" altLang="zh-CN" sz="2400" i="1">
                        <a:latin typeface="Cambria Math" panose="02040503050406030204" pitchFamily="18" charset="0"/>
                      </a:rPr>
                      <m:t> </m:t>
                    </m:r>
                  </m:oMath>
                </a14:m>
                <a:r>
                  <a:rPr lang="en-US" altLang="zh-CN" sz="2400" dirty="0"/>
                  <a:t>is the marginal probability of the word </a:t>
                </a:r>
                <a14:m>
                  <m:oMath xmlns:m="http://schemas.openxmlformats.org/officeDocument/2006/math">
                    <m:r>
                      <a:rPr lang="en-US" altLang="zh-CN" sz="2400" i="1" dirty="0" smtClean="0">
                        <a:latin typeface="Cambria Math" panose="02040503050406030204" pitchFamily="18" charset="0"/>
                      </a:rPr>
                      <m:t>𝑤</m:t>
                    </m:r>
                  </m:oMath>
                </a14:m>
                <a:r>
                  <a:rPr lang="en-US" altLang="zh-CN" sz="2400" dirty="0"/>
                  <a:t>.</a:t>
                </a:r>
              </a:p>
              <a:p>
                <a:pPr marL="285750" indent="-285750">
                  <a:lnSpc>
                    <a:spcPct val="125000"/>
                  </a:lnSpc>
                  <a:buFont typeface="Wingdings" panose="05000000000000000000" pitchFamily="2" charset="2"/>
                  <a:buChar char="n"/>
                </a:pPr>
                <a:endParaRPr lang="en-US" altLang="zh-CN" sz="2400" dirty="0"/>
              </a:p>
              <a:p>
                <a:pPr marL="285750" indent="-285750">
                  <a:lnSpc>
                    <a:spcPct val="125000"/>
                  </a:lnSpc>
                  <a:buFont typeface="Wingdings" panose="05000000000000000000" pitchFamily="2" charset="2"/>
                  <a:buChar char="n"/>
                </a:pPr>
                <a:r>
                  <a:rPr lang="en-US" altLang="zh-CN" sz="2400" dirty="0"/>
                  <a:t>Here we explain that this corresponds to </a:t>
                </a:r>
                <a:r>
                  <a:rPr lang="en-US" altLang="zh-CN" sz="2400" b="1" dirty="0"/>
                  <a:t>an implicit reweighting of the word vectors</a:t>
                </a:r>
                <a:r>
                  <a:rPr lang="en-US" altLang="zh-CN" sz="2400" dirty="0"/>
                  <a:t> in the model and therefore the statistical benefit should be of no surprise.</a:t>
                </a:r>
              </a:p>
            </p:txBody>
          </p:sp>
        </mc:Choice>
        <mc:Fallback xmlns="">
          <p:sp>
            <p:nvSpPr>
              <p:cNvPr id="12" name="矩形 11">
                <a:extLst>
                  <a:ext uri="{FF2B5EF4-FFF2-40B4-BE49-F238E27FC236}">
                    <a16:creationId xmlns:a16="http://schemas.microsoft.com/office/drawing/2014/main" id="{CD65718D-4E01-4D07-A2EA-9AA26AF1381A}"/>
                  </a:ext>
                </a:extLst>
              </p:cNvPr>
              <p:cNvSpPr>
                <a:spLocks noRot="1" noChangeAspect="1" noMove="1" noResize="1" noEditPoints="1" noAdjustHandles="1" noChangeArrowheads="1" noChangeShapeType="1" noTextEdit="1"/>
              </p:cNvSpPr>
              <p:nvPr/>
            </p:nvSpPr>
            <p:spPr>
              <a:xfrm>
                <a:off x="798366" y="1949139"/>
                <a:ext cx="10698309" cy="3421386"/>
              </a:xfrm>
              <a:prstGeom prst="rect">
                <a:avLst/>
              </a:prstGeom>
              <a:blipFill>
                <a:blip r:embed="rId3"/>
                <a:stretch>
                  <a:fillRect l="-798" t="-357" r="-1766" b="-16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1554361"/>
      </p:ext>
    </p:extLst>
  </p:cSld>
  <p:clrMapOvr>
    <a:masterClrMapping/>
  </p:clrMapOvr>
</p:sld>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3766</TotalTime>
  <Words>1432</Words>
  <Application>Microsoft Office PowerPoint</Application>
  <PresentationFormat>宽屏</PresentationFormat>
  <Paragraphs>146</Paragraphs>
  <Slides>17</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Kozuka Mincho Pro H</vt:lpstr>
      <vt:lpstr>华文楷体</vt:lpstr>
      <vt:lpstr>宋体</vt:lpstr>
      <vt:lpstr>微软雅黑</vt:lpstr>
      <vt:lpstr>Arial</vt:lpstr>
      <vt:lpstr>Calibri</vt:lpstr>
      <vt:lpstr>Cambria Math</vt:lpstr>
      <vt:lpstr>Consolas</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nixiaoyu</cp:lastModifiedBy>
  <cp:revision>778</cp:revision>
  <dcterms:created xsi:type="dcterms:W3CDTF">2015-10-24T01:57:14Z</dcterms:created>
  <dcterms:modified xsi:type="dcterms:W3CDTF">2017-11-22T15:30:11Z</dcterms:modified>
  <cp:category>第一PPT模板网-WWW.1PPT.COM</cp:category>
</cp:coreProperties>
</file>