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2" r:id="rId2"/>
    <p:sldId id="257" r:id="rId3"/>
    <p:sldId id="267" r:id="rId4"/>
    <p:sldId id="294" r:id="rId5"/>
    <p:sldId id="295" r:id="rId6"/>
    <p:sldId id="297" r:id="rId7"/>
    <p:sldId id="312" r:id="rId8"/>
    <p:sldId id="314" r:id="rId9"/>
    <p:sldId id="313" r:id="rId10"/>
    <p:sldId id="315" r:id="rId11"/>
    <p:sldId id="316" r:id="rId12"/>
    <p:sldId id="310" r:id="rId13"/>
    <p:sldId id="306" r:id="rId14"/>
    <p:sldId id="317" r:id="rId15"/>
    <p:sldId id="311" r:id="rId16"/>
    <p:sldId id="307" r:id="rId17"/>
    <p:sldId id="308" r:id="rId18"/>
    <p:sldId id="309" r:id="rId19"/>
    <p:sldId id="318" r:id="rId20"/>
    <p:sldId id="26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A3"/>
    <a:srgbClr val="FFFFFF"/>
    <a:srgbClr val="404040"/>
    <a:srgbClr val="ECECEC"/>
    <a:srgbClr val="453D3A"/>
    <a:srgbClr val="1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88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-51" y="-1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17/11/22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87431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8" userDrawn="1">
          <p15:clr>
            <a:srgbClr val="FBAE40"/>
          </p15:clr>
        </p15:guide>
        <p15:guide id="4" pos="7242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17/11/22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2894" y="1674628"/>
            <a:ext cx="11212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aseline="30000" dirty="0">
                <a:solidFill>
                  <a:srgbClr val="0053A3"/>
                </a:solidFill>
                <a:latin typeface="GungsuhChe" pitchFamily="49" charset="-127"/>
                <a:ea typeface="GungsuhChe" pitchFamily="49" charset="-127"/>
              </a:rPr>
              <a:t>Deep Fusion LSTMs for Text Semantic Matching</a:t>
            </a:r>
            <a:endParaRPr lang="zh-CN" altLang="en-US" sz="5400" dirty="0">
              <a:solidFill>
                <a:srgbClr val="0053A3"/>
              </a:solidFill>
              <a:latin typeface="GungsuhChe" pitchFamily="49" charset="-127"/>
              <a:ea typeface="GungsuhChe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57330" y="4114802"/>
            <a:ext cx="7421526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aseline="30000" dirty="0" err="1">
                <a:latin typeface="GungsuhChe" pitchFamily="49" charset="-127"/>
                <a:ea typeface="GungsuhChe" pitchFamily="49" charset="-127"/>
              </a:rPr>
              <a:t>Pengfei</a:t>
            </a:r>
            <a:r>
              <a:rPr lang="en-US" altLang="zh-CN" sz="4000" baseline="30000" dirty="0">
                <a:latin typeface="GungsuhChe" pitchFamily="49" charset="-127"/>
                <a:ea typeface="GungsuhChe" pitchFamily="49" charset="-127"/>
              </a:rPr>
              <a:t> Liu, </a:t>
            </a:r>
            <a:r>
              <a:rPr lang="en-US" altLang="zh-CN" sz="4000" baseline="30000" dirty="0" err="1">
                <a:latin typeface="GungsuhChe" pitchFamily="49" charset="-127"/>
                <a:ea typeface="GungsuhChe" pitchFamily="49" charset="-127"/>
              </a:rPr>
              <a:t>Xipeng</a:t>
            </a:r>
            <a:r>
              <a:rPr lang="en-US" altLang="zh-CN" sz="4000" baseline="30000" dirty="0">
                <a:latin typeface="GungsuhChe" pitchFamily="49" charset="-127"/>
                <a:ea typeface="GungsuhChe" pitchFamily="49" charset="-127"/>
              </a:rPr>
              <a:t> </a:t>
            </a:r>
            <a:r>
              <a:rPr lang="en-US" altLang="zh-CN" sz="4000" baseline="30000" dirty="0" err="1">
                <a:latin typeface="GungsuhChe" pitchFamily="49" charset="-127"/>
                <a:ea typeface="GungsuhChe" pitchFamily="49" charset="-127"/>
              </a:rPr>
              <a:t>Qiu</a:t>
            </a:r>
            <a:r>
              <a:rPr lang="en-US" altLang="zh-CN" sz="4000" baseline="30000" dirty="0">
                <a:latin typeface="GungsuhChe" pitchFamily="49" charset="-127"/>
                <a:ea typeface="GungsuhChe" pitchFamily="49" charset="-127"/>
              </a:rPr>
              <a:t>∗, </a:t>
            </a:r>
            <a:r>
              <a:rPr lang="en-US" altLang="zh-CN" sz="4000" baseline="30000" dirty="0" err="1">
                <a:latin typeface="GungsuhChe" pitchFamily="49" charset="-127"/>
                <a:ea typeface="GungsuhChe" pitchFamily="49" charset="-127"/>
              </a:rPr>
              <a:t>Jifan</a:t>
            </a:r>
            <a:r>
              <a:rPr lang="en-US" altLang="zh-CN" sz="4000" baseline="30000" dirty="0">
                <a:latin typeface="GungsuhChe" pitchFamily="49" charset="-127"/>
                <a:ea typeface="GungsuhChe" pitchFamily="49" charset="-127"/>
              </a:rPr>
              <a:t> Chen, </a:t>
            </a:r>
            <a:r>
              <a:rPr lang="en-US" altLang="zh-CN" sz="4000" baseline="30000" dirty="0" err="1">
                <a:latin typeface="GungsuhChe" pitchFamily="49" charset="-127"/>
                <a:ea typeface="GungsuhChe" pitchFamily="49" charset="-127"/>
              </a:rPr>
              <a:t>Xuanjing</a:t>
            </a:r>
            <a:r>
              <a:rPr lang="en-US" altLang="zh-CN" sz="4000" baseline="30000" dirty="0">
                <a:latin typeface="GungsuhChe" pitchFamily="49" charset="-127"/>
                <a:ea typeface="GungsuhChe" pitchFamily="49" charset="-127"/>
              </a:rPr>
              <a:t> Huang</a:t>
            </a:r>
            <a:endParaRPr lang="zh-CN" altLang="en-US" sz="4000" baseline="30000" dirty="0">
              <a:latin typeface="GungsuhChe" pitchFamily="49" charset="-127"/>
              <a:ea typeface="GungsuhChe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74150" y="5789114"/>
            <a:ext cx="2551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By </a:t>
            </a:r>
            <a:r>
              <a:rPr lang="en-US" altLang="zh-CN" sz="2000" dirty="0" err="1" smtClean="0"/>
              <a:t>GuoTongLei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21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53A3"/>
                </a:solidFill>
                <a:latin typeface="微软雅黑" panose="020B0503020204020204" pitchFamily="34" charset="-122"/>
              </a:rPr>
              <a:t> Models</a:t>
            </a:r>
            <a:endParaRPr lang="zh-CN" altLang="en-US" sz="2800" b="1" dirty="0">
              <a:solidFill>
                <a:srgbClr val="0053A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0021" y="946294"/>
            <a:ext cx="119627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i="1" baseline="30000" dirty="0"/>
              <a:t>Deep Fusion LSTMs for Recursively Semantic Matching</a:t>
            </a:r>
            <a:endParaRPr lang="zh-CN" altLang="en-US" sz="4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37952" y="1855381"/>
            <a:ext cx="11158871" cy="3703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aseline="30000" dirty="0" smtClean="0"/>
              <a:t>Problem:</a:t>
            </a:r>
            <a:endParaRPr lang="en-US" altLang="zh-CN" sz="1000" baseline="30000" dirty="0" smtClean="0"/>
          </a:p>
          <a:p>
            <a:r>
              <a:rPr lang="en-US" altLang="zh-CN" sz="1000" baseline="30000" dirty="0"/>
              <a:t> </a:t>
            </a:r>
            <a:endParaRPr lang="en-US" altLang="zh-CN" sz="3600" baseline="30000" dirty="0" smtClean="0"/>
          </a:p>
          <a:p>
            <a:pPr indent="457200"/>
            <a:r>
              <a:rPr lang="en-US" altLang="zh-CN" sz="3600" baseline="30000" dirty="0" smtClean="0"/>
              <a:t> There </a:t>
            </a:r>
            <a:r>
              <a:rPr lang="en-US" altLang="zh-CN" sz="3600" baseline="30000" dirty="0"/>
              <a:t>are total </a:t>
            </a:r>
            <a:r>
              <a:rPr lang="en-US" altLang="zh-CN" sz="3600" baseline="30000" dirty="0" err="1"/>
              <a:t>m×n</a:t>
            </a:r>
            <a:r>
              <a:rPr lang="en-US" altLang="zh-CN" sz="3600" baseline="30000" dirty="0"/>
              <a:t> </a:t>
            </a:r>
            <a:r>
              <a:rPr lang="en-US" altLang="zh-CN" sz="3600" baseline="30000" dirty="0" smtClean="0"/>
              <a:t>interactions,</a:t>
            </a:r>
            <a:r>
              <a:rPr lang="en-US" altLang="zh-CN" sz="3600" baseline="30000" dirty="0"/>
              <a:t> LSTM could be stressed to </a:t>
            </a:r>
            <a:r>
              <a:rPr lang="en-US" altLang="zh-CN" sz="3600" baseline="30000" dirty="0" smtClean="0"/>
              <a:t>   keep </a:t>
            </a:r>
            <a:r>
              <a:rPr lang="en-US" altLang="zh-CN" sz="3600" baseline="30000" dirty="0"/>
              <a:t>these interactions in internal </a:t>
            </a:r>
            <a:r>
              <a:rPr lang="en-US" altLang="zh-CN" sz="3600" baseline="30000" dirty="0" smtClean="0"/>
              <a:t>memory.</a:t>
            </a:r>
          </a:p>
          <a:p>
            <a:r>
              <a:rPr lang="en-US" altLang="zh-CN" sz="3600" baseline="30000" dirty="0" smtClean="0"/>
              <a:t>Solution:</a:t>
            </a:r>
          </a:p>
          <a:p>
            <a:pPr indent="457200"/>
            <a:r>
              <a:rPr lang="en-US" altLang="zh-CN" sz="3600" baseline="30000" dirty="0" smtClean="0"/>
              <a:t> Introduce </a:t>
            </a:r>
            <a:r>
              <a:rPr lang="en-US" altLang="zh-CN" sz="3600" baseline="30000" dirty="0"/>
              <a:t>two external memories to keep the history </a:t>
            </a:r>
            <a:r>
              <a:rPr lang="en-US" altLang="zh-CN" sz="3600" baseline="30000" dirty="0" smtClean="0"/>
              <a:t>information.</a:t>
            </a:r>
          </a:p>
          <a:p>
            <a:pPr indent="457200"/>
            <a:endParaRPr lang="en-US" altLang="zh-CN" sz="3600" baseline="30000" dirty="0"/>
          </a:p>
          <a:p>
            <a:pPr indent="457200"/>
            <a:endParaRPr lang="en-US" altLang="zh-CN" sz="3600" baseline="30000" dirty="0" smtClean="0"/>
          </a:p>
          <a:p>
            <a:pPr indent="457200"/>
            <a:r>
              <a:rPr lang="en-US" altLang="zh-CN" sz="3600" baseline="30000" dirty="0" smtClean="0"/>
              <a:t>K : </a:t>
            </a:r>
            <a:r>
              <a:rPr lang="en-US" altLang="zh-CN" sz="3600" baseline="30000" dirty="0"/>
              <a:t>the number of memory </a:t>
            </a:r>
            <a:r>
              <a:rPr lang="en-US" altLang="zh-CN" sz="3600" baseline="30000" dirty="0" smtClean="0"/>
              <a:t>segments  d : </a:t>
            </a:r>
            <a:r>
              <a:rPr lang="en-US" altLang="zh-CN" sz="3600" baseline="30000" dirty="0"/>
              <a:t>the size of each </a:t>
            </a:r>
            <a:r>
              <a:rPr lang="en-US" altLang="zh-CN" sz="3600" baseline="30000" dirty="0" smtClean="0"/>
              <a:t>segment</a:t>
            </a:r>
          </a:p>
          <a:p>
            <a:pPr indent="457200"/>
            <a:endParaRPr lang="zh-CN" alt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986" y="3834275"/>
            <a:ext cx="46291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80" y="5166537"/>
            <a:ext cx="46101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7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53A3"/>
                </a:solidFill>
                <a:latin typeface="微软雅黑" panose="020B0503020204020204" pitchFamily="34" charset="-122"/>
              </a:rPr>
              <a:t> Models</a:t>
            </a:r>
            <a:endParaRPr lang="zh-CN" altLang="en-US" sz="2800" b="1" dirty="0">
              <a:solidFill>
                <a:srgbClr val="0053A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0021" y="946294"/>
            <a:ext cx="119627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i="1" baseline="30000" dirty="0"/>
              <a:t>Deep Fusion LSTMs for Recursively Semantic Matching</a:t>
            </a:r>
            <a:endParaRPr lang="zh-CN" altLang="en-US" sz="4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37952" y="1855381"/>
            <a:ext cx="11158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aseline="30000" dirty="0" smtClean="0"/>
              <a:t>read </a:t>
            </a:r>
            <a:r>
              <a:rPr lang="en-US" altLang="zh-CN" sz="3600" baseline="30000" dirty="0"/>
              <a:t>vector from external memories </a:t>
            </a:r>
            <a:r>
              <a:rPr lang="en-US" altLang="zh-CN" sz="3600" baseline="30000" dirty="0" smtClean="0"/>
              <a:t>: </a:t>
            </a:r>
            <a:r>
              <a:rPr lang="en-US" altLang="zh-CN" sz="3600" baseline="30000" dirty="0" err="1" smtClean="0"/>
              <a:t>r</a:t>
            </a:r>
            <a:r>
              <a:rPr lang="en-US" altLang="zh-CN" sz="3600" baseline="-4000" dirty="0" err="1" smtClean="0"/>
              <a:t>i,j</a:t>
            </a:r>
            <a:endParaRPr lang="zh-CN" alt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142" y="2501712"/>
            <a:ext cx="26289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199" y="2439285"/>
            <a:ext cx="55054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290" y="3920937"/>
            <a:ext cx="49720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690" y="5636020"/>
            <a:ext cx="26289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58545" y="4706717"/>
            <a:ext cx="8702749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aseline="30000" dirty="0" err="1"/>
              <a:t>M</a:t>
            </a:r>
            <a:r>
              <a:rPr lang="en-US" altLang="zh-CN" sz="3200" baseline="-4000" dirty="0" err="1"/>
              <a:t>i,j,k</a:t>
            </a:r>
            <a:r>
              <a:rPr lang="en-US" altLang="zh-CN" sz="3200" baseline="-4000" dirty="0"/>
              <a:t> </a:t>
            </a:r>
            <a:r>
              <a:rPr lang="en-US" altLang="zh-CN" sz="3200" baseline="30000" dirty="0" smtClean="0"/>
              <a:t> represents </a:t>
            </a:r>
            <a:r>
              <a:rPr lang="en-US" altLang="zh-CN" sz="3200" baseline="30000" dirty="0"/>
              <a:t>the k-</a:t>
            </a:r>
            <a:r>
              <a:rPr lang="en-US" altLang="zh-CN" sz="3200" baseline="30000" dirty="0" err="1"/>
              <a:t>th</a:t>
            </a:r>
            <a:r>
              <a:rPr lang="en-US" altLang="zh-CN" sz="3200" baseline="30000" dirty="0"/>
              <a:t> row </a:t>
            </a:r>
            <a:r>
              <a:rPr lang="en-US" altLang="zh-CN" sz="3200" baseline="30000" dirty="0" smtClean="0"/>
              <a:t>memory </a:t>
            </a:r>
            <a:r>
              <a:rPr lang="en-US" altLang="zh-CN" sz="3200" baseline="30000" dirty="0"/>
              <a:t>vector at position (</a:t>
            </a:r>
            <a:r>
              <a:rPr lang="en-US" altLang="zh-CN" sz="3200" baseline="30000" dirty="0" err="1"/>
              <a:t>i,j</a:t>
            </a:r>
            <a:r>
              <a:rPr lang="en-US" altLang="zh-CN" sz="3200" baseline="30000" dirty="0" smtClean="0"/>
              <a:t>)</a:t>
            </a:r>
          </a:p>
          <a:p>
            <a:r>
              <a:rPr lang="en-US" altLang="zh-CN" sz="1000" baseline="30000" dirty="0"/>
              <a:t> </a:t>
            </a:r>
            <a:endParaRPr lang="en-US" altLang="zh-CN" sz="3200" baseline="30000" dirty="0" smtClean="0"/>
          </a:p>
          <a:p>
            <a:r>
              <a:rPr lang="en-US" altLang="zh-CN" sz="3200" baseline="30000" dirty="0" smtClean="0"/>
              <a:t>v is </a:t>
            </a:r>
            <a:r>
              <a:rPr lang="en-US" altLang="zh-CN" sz="3200" baseline="30000" dirty="0"/>
              <a:t>a parameter vector and </a:t>
            </a:r>
            <a:r>
              <a:rPr lang="en-US" altLang="zh-CN" sz="3200" baseline="30000" dirty="0" err="1"/>
              <a:t>W</a:t>
            </a:r>
            <a:r>
              <a:rPr lang="en-US" altLang="zh-CN" sz="3200" baseline="-4000" dirty="0" err="1"/>
              <a:t>a</a:t>
            </a:r>
            <a:r>
              <a:rPr lang="en-US" altLang="zh-CN" sz="3200" baseline="-25000" dirty="0"/>
              <a:t> </a:t>
            </a:r>
            <a:r>
              <a:rPr lang="en-US" altLang="zh-CN" sz="3200" baseline="30000" dirty="0" smtClean="0"/>
              <a:t>is </a:t>
            </a:r>
            <a:r>
              <a:rPr lang="en-US" altLang="zh-CN" sz="3200" baseline="30000" dirty="0"/>
              <a:t>a parameter </a:t>
            </a:r>
            <a:r>
              <a:rPr lang="en-US" altLang="zh-CN" sz="3200" baseline="30000" dirty="0" smtClean="0"/>
              <a:t>matrix</a:t>
            </a:r>
          </a:p>
          <a:p>
            <a:endParaRPr lang="en-US" altLang="zh-CN" sz="3200" baseline="30000" dirty="0" smtClean="0"/>
          </a:p>
          <a:p>
            <a:r>
              <a:rPr lang="en-US" altLang="zh-CN" sz="3200" baseline="30000" dirty="0"/>
              <a:t>The history information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8429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12192001" cy="12546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/>
          </a:p>
        </p:txBody>
      </p:sp>
      <p:sp>
        <p:nvSpPr>
          <p:cNvPr id="7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106492" y="2180848"/>
            <a:ext cx="3379909" cy="828000"/>
            <a:chOff x="3909356" y="1685526"/>
            <a:chExt cx="3379909" cy="828000"/>
          </a:xfrm>
        </p:grpSpPr>
        <p:sp>
          <p:nvSpPr>
            <p:cNvPr id="20" name="文本框 19"/>
            <p:cNvSpPr txBox="1"/>
            <p:nvPr/>
          </p:nvSpPr>
          <p:spPr>
            <a:xfrm>
              <a:off x="4894407" y="1829531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6390579" y="2161378"/>
            <a:ext cx="3480550" cy="828000"/>
            <a:chOff x="8098970" y="1685526"/>
            <a:chExt cx="3480550" cy="828000"/>
          </a:xfrm>
        </p:grpSpPr>
        <p:sp>
          <p:nvSpPr>
            <p:cNvPr id="15" name="文本框 14"/>
            <p:cNvSpPr txBox="1"/>
            <p:nvPr/>
          </p:nvSpPr>
          <p:spPr>
            <a:xfrm>
              <a:off x="9184662" y="1847475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Models</a:t>
              </a:r>
              <a:endPara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8098970" y="1714806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2106492" y="4089516"/>
            <a:ext cx="3434257" cy="828000"/>
            <a:chOff x="3873413" y="3203903"/>
            <a:chExt cx="3434257" cy="828000"/>
          </a:xfrm>
        </p:grpSpPr>
        <p:sp>
          <p:nvSpPr>
            <p:cNvPr id="56" name="文本框 55"/>
            <p:cNvSpPr txBox="1"/>
            <p:nvPr/>
          </p:nvSpPr>
          <p:spPr>
            <a:xfrm>
              <a:off x="4912812" y="3380341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</a:t>
              </a:r>
              <a:endPara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6447787" y="4043349"/>
            <a:ext cx="3512448" cy="828000"/>
            <a:chOff x="8098970" y="3203903"/>
            <a:chExt cx="3512448" cy="828000"/>
          </a:xfrm>
        </p:grpSpPr>
        <p:sp>
          <p:nvSpPr>
            <p:cNvPr id="61" name="文本框 60"/>
            <p:cNvSpPr txBox="1"/>
            <p:nvPr/>
          </p:nvSpPr>
          <p:spPr>
            <a:xfrm>
              <a:off x="9216560" y="3426508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Experiments</a:t>
              </a:r>
              <a:endPara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8098970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717895" y="125326"/>
            <a:ext cx="47685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FFFFF"/>
                </a:solidFill>
              </a:rPr>
              <a:t>Outline</a:t>
            </a:r>
            <a:endParaRPr lang="zh-CN" altLang="en-US" sz="6000" dirty="0">
              <a:solidFill>
                <a:srgbClr val="FFFFFF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98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53A3"/>
                </a:solidFill>
                <a:latin typeface="微软雅黑" panose="020B0503020204020204" pitchFamily="34" charset="-122"/>
              </a:rPr>
              <a:t>Training</a:t>
            </a:r>
            <a:endParaRPr lang="zh-CN" altLang="en-US" sz="2800" b="1" dirty="0">
              <a:solidFill>
                <a:srgbClr val="0053A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01357" y="1435395"/>
            <a:ext cx="9314120" cy="376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aseline="30000" dirty="0"/>
              <a:t>Task Specific </a:t>
            </a:r>
            <a:r>
              <a:rPr lang="en-US" altLang="zh-CN" sz="3600" baseline="30000" dirty="0"/>
              <a:t>Output &amp; </a:t>
            </a:r>
            <a:r>
              <a:rPr lang="en-US" altLang="zh-CN" sz="3600" baseline="30000" dirty="0"/>
              <a:t>Loss </a:t>
            </a:r>
            <a:r>
              <a:rPr lang="en-US" altLang="zh-CN" sz="3600" baseline="30000" dirty="0" smtClean="0"/>
              <a:t>Function</a:t>
            </a:r>
          </a:p>
          <a:p>
            <a:pPr marL="571500" indent="-571500">
              <a:buFont typeface="Wingdings" pitchFamily="2" charset="2"/>
              <a:buChar char="ü"/>
            </a:pPr>
            <a:r>
              <a:rPr lang="en-US" altLang="zh-CN" sz="2800" baseline="30000" dirty="0" smtClean="0"/>
              <a:t>ranking task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</a:p>
          <a:p>
            <a:r>
              <a:rPr lang="en-US" altLang="zh-CN" sz="2800" baseline="30000" dirty="0"/>
              <a:t> </a:t>
            </a:r>
            <a:r>
              <a:rPr lang="en-US" altLang="zh-CN" sz="2800" baseline="30000" dirty="0" smtClean="0"/>
              <a:t>           output - </a:t>
            </a:r>
            <a:r>
              <a:rPr lang="en-US" altLang="zh-CN" sz="2800" baseline="30000" dirty="0"/>
              <a:t>a scalar </a:t>
            </a:r>
            <a:r>
              <a:rPr lang="en-US" altLang="zh-CN" sz="2800" baseline="30000" dirty="0" smtClean="0"/>
              <a:t>matching score(</a:t>
            </a:r>
            <a:r>
              <a:rPr lang="en-US" altLang="zh-CN" sz="2800" baseline="30000" dirty="0"/>
              <a:t>linear </a:t>
            </a:r>
            <a:r>
              <a:rPr lang="en-US" altLang="zh-CN" sz="2800" baseline="30000" dirty="0" smtClean="0"/>
              <a:t>transformation)</a:t>
            </a:r>
          </a:p>
          <a:p>
            <a:endParaRPr lang="en-US" altLang="zh-CN" sz="2800" baseline="30000" dirty="0" smtClean="0"/>
          </a:p>
          <a:p>
            <a:r>
              <a:rPr lang="en-US" altLang="zh-CN" sz="2800" baseline="30000" dirty="0"/>
              <a:t> </a:t>
            </a:r>
            <a:r>
              <a:rPr lang="en-US" altLang="zh-CN" sz="2800" baseline="30000" dirty="0" smtClean="0"/>
              <a:t>           </a:t>
            </a:r>
            <a:r>
              <a:rPr lang="en-US" altLang="zh-CN" sz="2800" baseline="30000" dirty="0"/>
              <a:t>Max-Margin </a:t>
            </a:r>
            <a:r>
              <a:rPr lang="en-US" altLang="zh-CN" sz="2800" baseline="30000" dirty="0" smtClean="0"/>
              <a:t>Loss : </a:t>
            </a:r>
          </a:p>
          <a:p>
            <a:pPr marL="571500" indent="-571500">
              <a:buFont typeface="Wingdings" pitchFamily="2" charset="2"/>
              <a:buChar char="ü"/>
            </a:pPr>
            <a:endParaRPr lang="en-US" altLang="zh-CN" sz="2800" baseline="30000" dirty="0" smtClean="0"/>
          </a:p>
          <a:p>
            <a:pPr marL="571500" indent="-571500">
              <a:buFont typeface="Wingdings" pitchFamily="2" charset="2"/>
              <a:buChar char="ü"/>
            </a:pPr>
            <a:r>
              <a:rPr lang="en-US" altLang="zh-CN" sz="2800" baseline="30000" dirty="0" smtClean="0"/>
              <a:t>classification task</a:t>
            </a:r>
            <a:r>
              <a:rPr lang="en-US" altLang="zh-CN" sz="2800" dirty="0" smtClean="0"/>
              <a:t>  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</a:t>
            </a:r>
            <a:r>
              <a:rPr lang="en-US" altLang="zh-CN" sz="2800" baseline="30000" dirty="0" smtClean="0"/>
              <a:t>outputs - </a:t>
            </a:r>
            <a:r>
              <a:rPr lang="en-US" altLang="zh-CN" sz="2800" baseline="30000" dirty="0"/>
              <a:t>the probabilities of the different </a:t>
            </a:r>
            <a:r>
              <a:rPr lang="en-US" altLang="zh-CN" sz="2800" baseline="30000" dirty="0" smtClean="0"/>
              <a:t>classes(</a:t>
            </a:r>
            <a:r>
              <a:rPr lang="en-US" altLang="zh-CN" sz="2800" baseline="30000" dirty="0" err="1"/>
              <a:t>softmax</a:t>
            </a:r>
            <a:r>
              <a:rPr lang="en-US" altLang="zh-CN" sz="2800" baseline="30000" dirty="0"/>
              <a:t> function</a:t>
            </a:r>
            <a:r>
              <a:rPr lang="en-US" altLang="zh-CN" sz="2800" baseline="30000" dirty="0" smtClean="0"/>
              <a:t>)</a:t>
            </a:r>
          </a:p>
          <a:p>
            <a:endParaRPr lang="en-US" altLang="zh-CN" sz="2800" baseline="30000" dirty="0" smtClean="0"/>
          </a:p>
          <a:p>
            <a:r>
              <a:rPr lang="en-US" altLang="zh-CN" sz="2800" baseline="30000" dirty="0"/>
              <a:t> </a:t>
            </a:r>
            <a:r>
              <a:rPr lang="en-US" altLang="zh-CN" sz="2800" baseline="30000" dirty="0" smtClean="0"/>
              <a:t>           Cross-entropy Loss : </a:t>
            </a:r>
          </a:p>
          <a:p>
            <a:endParaRPr lang="en-US" altLang="zh-CN" sz="2800" baseline="30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277" y="2270051"/>
            <a:ext cx="61722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6" y="3867113"/>
            <a:ext cx="4095750" cy="96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9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53A3"/>
                </a:solidFill>
                <a:latin typeface="微软雅黑" panose="020B0503020204020204" pitchFamily="34" charset="-122"/>
              </a:rPr>
              <a:t>Training</a:t>
            </a:r>
            <a:endParaRPr lang="zh-CN" altLang="en-US" sz="2800" b="1" dirty="0">
              <a:solidFill>
                <a:srgbClr val="0053A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01356" y="1137683"/>
            <a:ext cx="10594458" cy="321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aseline="30000" dirty="0"/>
              <a:t>Optimizer </a:t>
            </a:r>
            <a:endParaRPr lang="en-US" altLang="zh-CN" sz="2000" baseline="30000" dirty="0"/>
          </a:p>
          <a:p>
            <a:r>
              <a:rPr lang="en-US" altLang="zh-CN" sz="2000" baseline="30000" dirty="0" smtClean="0"/>
              <a:t> </a:t>
            </a:r>
            <a:r>
              <a:rPr lang="en-US" altLang="zh-CN" sz="2000" dirty="0" smtClean="0"/>
              <a:t>       </a:t>
            </a:r>
            <a:r>
              <a:rPr lang="en-US" altLang="zh-CN" sz="3600" baseline="30000" dirty="0" err="1" smtClean="0"/>
              <a:t>AdaGrad</a:t>
            </a:r>
            <a:r>
              <a:rPr lang="en-US" altLang="zh-CN" sz="3600" baseline="30000" dirty="0" smtClean="0"/>
              <a:t>   </a:t>
            </a:r>
            <a:r>
              <a:rPr lang="en-US" altLang="zh-CN" sz="3600" baseline="30000" dirty="0"/>
              <a:t>SGD</a:t>
            </a:r>
          </a:p>
          <a:p>
            <a:r>
              <a:rPr lang="en-US" altLang="zh-CN" sz="1400" baseline="30000" dirty="0"/>
              <a:t> </a:t>
            </a:r>
            <a:endParaRPr lang="en-US" altLang="zh-CN" sz="4400" baseline="30000" dirty="0"/>
          </a:p>
          <a:p>
            <a:r>
              <a:rPr lang="en-US" altLang="zh-CN" sz="4400" baseline="30000" dirty="0" smtClean="0"/>
              <a:t>Initialization</a:t>
            </a:r>
          </a:p>
          <a:p>
            <a:r>
              <a:rPr lang="en-US" altLang="zh-CN" sz="2800" dirty="0" smtClean="0"/>
              <a:t>    </a:t>
            </a:r>
            <a:r>
              <a:rPr lang="en-US" altLang="zh-CN" sz="2800" baseline="30000" dirty="0" smtClean="0"/>
              <a:t>Orthogonal </a:t>
            </a:r>
            <a:r>
              <a:rPr lang="en-US" altLang="zh-CN" sz="2800" baseline="30000" dirty="0"/>
              <a:t>Initialization </a:t>
            </a:r>
            <a:r>
              <a:rPr lang="en-US" altLang="zh-CN" sz="2800" baseline="30000" dirty="0" smtClean="0"/>
              <a:t>(</a:t>
            </a:r>
            <a:r>
              <a:rPr lang="en-US" altLang="zh-CN" sz="2800" baseline="30000" dirty="0"/>
              <a:t>LSTMS</a:t>
            </a:r>
            <a:r>
              <a:rPr lang="en-US" altLang="zh-CN" sz="2800" baseline="30000" dirty="0" smtClean="0"/>
              <a:t>)</a:t>
            </a:r>
          </a:p>
          <a:p>
            <a:r>
              <a:rPr lang="en-US" altLang="zh-CN" sz="2800" baseline="30000" dirty="0" smtClean="0"/>
              <a:t>      100d </a:t>
            </a:r>
            <a:r>
              <a:rPr lang="en-US" altLang="zh-CN" sz="2800" baseline="30000" dirty="0" err="1"/>
              <a:t>GloVe</a:t>
            </a:r>
            <a:r>
              <a:rPr lang="en-US" altLang="zh-CN" sz="2800" baseline="30000" dirty="0"/>
              <a:t> </a:t>
            </a:r>
            <a:r>
              <a:rPr lang="en-US" altLang="zh-CN" sz="2800" baseline="30000" dirty="0" smtClean="0"/>
              <a:t>vectors, </a:t>
            </a:r>
            <a:r>
              <a:rPr lang="en-US" altLang="zh-CN" sz="2800" baseline="30000" dirty="0"/>
              <a:t>randomly sampling from uniform </a:t>
            </a:r>
            <a:r>
              <a:rPr lang="en-US" altLang="zh-CN" sz="2800" baseline="30000" dirty="0" smtClean="0"/>
              <a:t>distribution</a:t>
            </a:r>
            <a:r>
              <a:rPr lang="en-US" altLang="zh-CN" sz="2800" baseline="30000" dirty="0"/>
              <a:t> in [−0.1, 0.1</a:t>
            </a:r>
            <a:r>
              <a:rPr lang="en-US" altLang="zh-CN" sz="2800" baseline="30000" dirty="0" smtClean="0"/>
              <a:t>]</a:t>
            </a:r>
          </a:p>
          <a:p>
            <a:endParaRPr lang="en-US" altLang="zh-CN" sz="2400" baseline="30000" dirty="0"/>
          </a:p>
          <a:p>
            <a:r>
              <a:rPr lang="en-US" altLang="zh-CN" sz="4400" baseline="30000" dirty="0" err="1"/>
              <a:t>Hyperparameters</a:t>
            </a:r>
            <a:endParaRPr lang="zh-CN" altLang="en-US" sz="4400" baseline="30000" dirty="0"/>
          </a:p>
          <a:p>
            <a:endParaRPr lang="en-US" altLang="zh-CN" sz="2800" baseline="30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523" y="3843227"/>
            <a:ext cx="56769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19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12192001" cy="12546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/>
          </a:p>
        </p:txBody>
      </p:sp>
      <p:sp>
        <p:nvSpPr>
          <p:cNvPr id="7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106492" y="2180848"/>
            <a:ext cx="3379909" cy="828000"/>
            <a:chOff x="3909356" y="1685526"/>
            <a:chExt cx="3379909" cy="828000"/>
          </a:xfrm>
        </p:grpSpPr>
        <p:sp>
          <p:nvSpPr>
            <p:cNvPr id="20" name="文本框 19"/>
            <p:cNvSpPr txBox="1"/>
            <p:nvPr/>
          </p:nvSpPr>
          <p:spPr>
            <a:xfrm>
              <a:off x="4894407" y="1829531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6390579" y="2161378"/>
            <a:ext cx="3480550" cy="828000"/>
            <a:chOff x="8098970" y="1685526"/>
            <a:chExt cx="3480550" cy="828000"/>
          </a:xfrm>
        </p:grpSpPr>
        <p:sp>
          <p:nvSpPr>
            <p:cNvPr id="15" name="文本框 14"/>
            <p:cNvSpPr txBox="1"/>
            <p:nvPr/>
          </p:nvSpPr>
          <p:spPr>
            <a:xfrm>
              <a:off x="9184662" y="1847475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Models</a:t>
              </a:r>
              <a:endPara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8098970" y="1714806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2106492" y="4089516"/>
            <a:ext cx="3434257" cy="828000"/>
            <a:chOff x="3873413" y="3203903"/>
            <a:chExt cx="3434257" cy="828000"/>
          </a:xfrm>
        </p:grpSpPr>
        <p:sp>
          <p:nvSpPr>
            <p:cNvPr id="56" name="文本框 55"/>
            <p:cNvSpPr txBox="1"/>
            <p:nvPr/>
          </p:nvSpPr>
          <p:spPr>
            <a:xfrm>
              <a:off x="4912812" y="3380341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</a:t>
              </a:r>
              <a:endPara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6447787" y="4043349"/>
            <a:ext cx="3512448" cy="828000"/>
            <a:chOff x="8098970" y="3203903"/>
            <a:chExt cx="3512448" cy="828000"/>
          </a:xfrm>
        </p:grpSpPr>
        <p:sp>
          <p:nvSpPr>
            <p:cNvPr id="61" name="文本框 60"/>
            <p:cNvSpPr txBox="1"/>
            <p:nvPr/>
          </p:nvSpPr>
          <p:spPr>
            <a:xfrm>
              <a:off x="9216560" y="3426508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Experiments</a:t>
              </a:r>
              <a:endPara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8098970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717895" y="125326"/>
            <a:ext cx="47685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FFFFF"/>
                </a:solidFill>
              </a:rPr>
              <a:t>Outline</a:t>
            </a:r>
            <a:endParaRPr lang="zh-CN" altLang="en-US" sz="6000" dirty="0">
              <a:solidFill>
                <a:srgbClr val="FFFFFF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52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53A3"/>
                </a:solidFill>
                <a:latin typeface="微软雅黑" panose="020B0503020204020204" pitchFamily="34" charset="-122"/>
              </a:rPr>
              <a:t>Experiments</a:t>
            </a:r>
            <a:endParaRPr lang="zh-CN" altLang="en-US" sz="2800" b="1" dirty="0">
              <a:solidFill>
                <a:srgbClr val="0053A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5281" y="1174896"/>
            <a:ext cx="9255642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aseline="30000" dirty="0"/>
              <a:t>Experiment-I: Recognizing </a:t>
            </a:r>
            <a:r>
              <a:rPr lang="en-US" altLang="zh-CN" sz="4400" baseline="30000" dirty="0" smtClean="0"/>
              <a:t>Textual </a:t>
            </a:r>
            <a:r>
              <a:rPr lang="en-US" altLang="zh-CN" sz="4400" baseline="30000" dirty="0"/>
              <a:t>Entailment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194" y="2115876"/>
            <a:ext cx="6915150" cy="4324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45020" y="1670789"/>
            <a:ext cx="9633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aseline="30000" dirty="0"/>
              <a:t>determine the semantic relationship between two sentences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7281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53A3"/>
                </a:solidFill>
                <a:latin typeface="微软雅黑" panose="020B0503020204020204" pitchFamily="34" charset="-122"/>
              </a:rPr>
              <a:t>Experiments</a:t>
            </a:r>
            <a:endParaRPr lang="zh-CN" altLang="en-US" sz="2800" b="1" dirty="0">
              <a:solidFill>
                <a:srgbClr val="0053A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81" y="1158948"/>
            <a:ext cx="5911261" cy="4846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38753" y="2222205"/>
            <a:ext cx="43752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/>
            <a:r>
              <a:rPr lang="en-US" altLang="zh-CN" sz="2400" baseline="30000" dirty="0"/>
              <a:t>A</a:t>
            </a:r>
            <a:r>
              <a:rPr lang="en-US" altLang="zh-CN" sz="2400" baseline="30000" dirty="0" smtClean="0"/>
              <a:t> </a:t>
            </a:r>
            <a:r>
              <a:rPr lang="en-US" altLang="zh-CN" sz="2400" baseline="30000" dirty="0"/>
              <a:t>neuron shows its ability to monitor the word pairs with the property of describing </a:t>
            </a:r>
            <a:r>
              <a:rPr lang="en-US" altLang="zh-CN" sz="2400" baseline="30000" dirty="0" smtClean="0"/>
              <a:t>different </a:t>
            </a:r>
            <a:r>
              <a:rPr lang="en-US" altLang="zh-CN" sz="2400" baseline="30000" dirty="0"/>
              <a:t>things of the same </a:t>
            </a:r>
            <a:r>
              <a:rPr lang="en-US" altLang="zh-CN" sz="2400" baseline="30000" dirty="0" smtClean="0"/>
              <a:t>type.</a:t>
            </a:r>
          </a:p>
          <a:p>
            <a:pPr indent="360000"/>
            <a:endParaRPr lang="en-US" altLang="zh-CN" sz="2400" baseline="30000" dirty="0"/>
          </a:p>
          <a:p>
            <a:pPr indent="360000"/>
            <a:endParaRPr lang="en-US" altLang="zh-CN" sz="2400" baseline="30000" dirty="0" smtClean="0"/>
          </a:p>
          <a:p>
            <a:pPr indent="360000"/>
            <a:r>
              <a:rPr lang="en-US" altLang="zh-CN" sz="2400" baseline="30000" dirty="0"/>
              <a:t>A</a:t>
            </a:r>
            <a:r>
              <a:rPr lang="en-US" altLang="zh-CN" sz="2400" baseline="30000" dirty="0" smtClean="0"/>
              <a:t>nother </a:t>
            </a:r>
            <a:r>
              <a:rPr lang="en-US" altLang="zh-CN" sz="2400" baseline="30000" dirty="0"/>
              <a:t>neuron shows that it can capture the </a:t>
            </a:r>
            <a:r>
              <a:rPr lang="en-US" altLang="zh-CN" sz="2400" baseline="30000" dirty="0"/>
              <a:t>local contextual interactions.</a:t>
            </a:r>
            <a:endParaRPr lang="zh-CN" alt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9428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53A3"/>
                </a:solidFill>
                <a:latin typeface="微软雅黑" panose="020B0503020204020204" pitchFamily="34" charset="-122"/>
              </a:rPr>
              <a:t>Experiments</a:t>
            </a:r>
            <a:endParaRPr lang="zh-CN" altLang="en-US" sz="2800" b="1" dirty="0">
              <a:solidFill>
                <a:srgbClr val="0053A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29" y="1223408"/>
            <a:ext cx="8806270" cy="3779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997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53A3"/>
                </a:solidFill>
                <a:latin typeface="微软雅黑" panose="020B0503020204020204" pitchFamily="34" charset="-122"/>
              </a:rPr>
              <a:t>Experiments</a:t>
            </a:r>
            <a:endParaRPr lang="zh-CN" altLang="en-US" sz="2800" b="1" dirty="0">
              <a:solidFill>
                <a:srgbClr val="0053A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5281" y="1174896"/>
            <a:ext cx="9255642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aseline="30000" dirty="0"/>
              <a:t>Experiment-II: Matching Question and Answer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5276" y="1670789"/>
            <a:ext cx="10047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aseline="30000" dirty="0"/>
              <a:t>Given a question, </a:t>
            </a:r>
            <a:r>
              <a:rPr lang="en-US" altLang="zh-CN" sz="3200" baseline="30000" dirty="0" smtClean="0"/>
              <a:t>select </a:t>
            </a:r>
            <a:r>
              <a:rPr lang="en-US" altLang="zh-CN" sz="3200" baseline="30000" dirty="0"/>
              <a:t>a correct answer from some candidate answers.</a:t>
            </a:r>
            <a:endParaRPr lang="zh-CN" altLang="en-US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776" y="2303411"/>
            <a:ext cx="683895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43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12192001" cy="12546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/>
          </a:p>
        </p:txBody>
      </p:sp>
      <p:sp>
        <p:nvSpPr>
          <p:cNvPr id="7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106492" y="2180848"/>
            <a:ext cx="3379909" cy="828000"/>
            <a:chOff x="3909356" y="1685526"/>
            <a:chExt cx="3379909" cy="828000"/>
          </a:xfrm>
        </p:grpSpPr>
        <p:sp>
          <p:nvSpPr>
            <p:cNvPr id="20" name="文本框 19"/>
            <p:cNvSpPr txBox="1"/>
            <p:nvPr/>
          </p:nvSpPr>
          <p:spPr>
            <a:xfrm>
              <a:off x="4894407" y="1829531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6390579" y="2161378"/>
            <a:ext cx="3480550" cy="828000"/>
            <a:chOff x="8098970" y="1685526"/>
            <a:chExt cx="3480550" cy="828000"/>
          </a:xfrm>
        </p:grpSpPr>
        <p:sp>
          <p:nvSpPr>
            <p:cNvPr id="15" name="文本框 14"/>
            <p:cNvSpPr txBox="1"/>
            <p:nvPr/>
          </p:nvSpPr>
          <p:spPr>
            <a:xfrm>
              <a:off x="9184662" y="1847475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Models</a:t>
              </a:r>
              <a:endPara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8098970" y="1714806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2106492" y="4089516"/>
            <a:ext cx="3434257" cy="828000"/>
            <a:chOff x="3873413" y="3203903"/>
            <a:chExt cx="3434257" cy="828000"/>
          </a:xfrm>
        </p:grpSpPr>
        <p:sp>
          <p:nvSpPr>
            <p:cNvPr id="56" name="文本框 55"/>
            <p:cNvSpPr txBox="1"/>
            <p:nvPr/>
          </p:nvSpPr>
          <p:spPr>
            <a:xfrm>
              <a:off x="4912812" y="3380341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</a:t>
              </a:r>
              <a:endPara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6447787" y="4043349"/>
            <a:ext cx="3512448" cy="828000"/>
            <a:chOff x="8098970" y="3203903"/>
            <a:chExt cx="3512448" cy="828000"/>
          </a:xfrm>
        </p:grpSpPr>
        <p:sp>
          <p:nvSpPr>
            <p:cNvPr id="61" name="文本框 60"/>
            <p:cNvSpPr txBox="1"/>
            <p:nvPr/>
          </p:nvSpPr>
          <p:spPr>
            <a:xfrm>
              <a:off x="9216560" y="3426508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Experiments</a:t>
              </a:r>
              <a:endPara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8098970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717895" y="125326"/>
            <a:ext cx="47685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FFFFF"/>
                </a:solidFill>
              </a:rPr>
              <a:t>Outline</a:t>
            </a:r>
            <a:endParaRPr lang="zh-CN" altLang="en-US" sz="6000" dirty="0">
              <a:solidFill>
                <a:srgbClr val="FFFFFF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13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5326" y="2705725"/>
            <a:ext cx="1080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/>
                </a:solidFill>
              </a:rPr>
              <a:t>THANKS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53A3"/>
                </a:solidFill>
                <a:latin typeface="微软雅黑" panose="020B0503020204020204" pitchFamily="34" charset="-122"/>
              </a:rPr>
              <a:t>  Introduction</a:t>
            </a:r>
            <a:endParaRPr lang="zh-CN" altLang="en-US" sz="2800" b="1" dirty="0">
              <a:solidFill>
                <a:srgbClr val="0053A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0617" y="1197082"/>
            <a:ext cx="10419907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aseline="30000" dirty="0" smtClean="0"/>
              <a:t>Text </a:t>
            </a:r>
            <a:r>
              <a:rPr lang="en-US" altLang="zh-CN" sz="4400" baseline="30000" dirty="0"/>
              <a:t>semantic </a:t>
            </a:r>
            <a:r>
              <a:rPr lang="en-US" altLang="zh-CN" sz="4400" baseline="30000" dirty="0" smtClean="0"/>
              <a:t>matching:</a:t>
            </a:r>
          </a:p>
          <a:p>
            <a:endParaRPr lang="en-US" altLang="zh-CN" sz="4400" baseline="30000" dirty="0" smtClean="0"/>
          </a:p>
          <a:p>
            <a:pPr lvl="0"/>
            <a:endParaRPr lang="en-US" altLang="zh-CN" sz="4000" i="1" baseline="30000" dirty="0" smtClean="0">
              <a:solidFill>
                <a:prstClr val="black"/>
              </a:solidFill>
            </a:endParaRPr>
          </a:p>
          <a:p>
            <a:pPr lvl="0"/>
            <a:r>
              <a:rPr lang="en-US" altLang="zh-CN" sz="4000" i="1" baseline="30000" dirty="0" smtClean="0">
                <a:solidFill>
                  <a:prstClr val="black"/>
                </a:solidFill>
              </a:rPr>
              <a:t>Classification</a:t>
            </a:r>
            <a:endParaRPr lang="en-US" altLang="zh-CN" sz="1000" i="1" baseline="300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4000" i="1" baseline="30000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</a:rPr>
              <a:t>el </a:t>
            </a:r>
            <a:r>
              <a:rPr lang="en-US" altLang="zh-CN" sz="2400" b="1" dirty="0">
                <a:solidFill>
                  <a:schemeClr val="bg1"/>
                </a:solidFill>
              </a:rPr>
              <a:t>interactions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有些</a:t>
            </a:r>
            <a:r>
              <a:rPr lang="zh-CN" altLang="en-US" sz="2400" b="1" dirty="0">
                <a:solidFill>
                  <a:schemeClr val="bg1"/>
                </a:solidFill>
              </a:rPr>
              <a:t>懈怠，事情比较多比较杂，搅在一起让人丧失了动力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9591" y="1855799"/>
            <a:ext cx="8996052" cy="7797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aseline="30000" dirty="0" err="1"/>
              <a:t>modelling</a:t>
            </a:r>
            <a:r>
              <a:rPr lang="en-US" altLang="zh-CN" sz="4000" baseline="30000" dirty="0"/>
              <a:t> the relevance/similarity of a pair of texts</a:t>
            </a:r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2109" y="2982251"/>
            <a:ext cx="8856922" cy="312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baseline="30000" dirty="0" smtClean="0">
                <a:solidFill>
                  <a:prstClr val="black"/>
                </a:solidFill>
              </a:rPr>
              <a:t> </a:t>
            </a:r>
            <a:r>
              <a:rPr lang="en-US" altLang="zh-CN" sz="1600" i="1" dirty="0" smtClean="0">
                <a:solidFill>
                  <a:prstClr val="black"/>
                </a:solidFill>
              </a:rPr>
              <a:t> </a:t>
            </a:r>
            <a:endParaRPr lang="en-US" altLang="zh-CN" sz="4000" i="1" baseline="30000" dirty="0" smtClean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3200" baseline="30000" dirty="0" smtClean="0"/>
              <a:t>Weak Interaction Models</a:t>
            </a:r>
          </a:p>
          <a:p>
            <a:r>
              <a:rPr lang="en-US" altLang="zh-CN" sz="3200" baseline="30000" dirty="0"/>
              <a:t> </a:t>
            </a:r>
            <a:r>
              <a:rPr lang="en-US" altLang="zh-CN" sz="3200" dirty="0" smtClean="0"/>
              <a:t>     </a:t>
            </a:r>
            <a:r>
              <a:rPr lang="en-US" altLang="zh-CN" sz="3200" baseline="30000" dirty="0" smtClean="0"/>
              <a:t>sentence </a:t>
            </a:r>
            <a:r>
              <a:rPr lang="en-US" altLang="zh-CN" sz="3200" baseline="30000" dirty="0"/>
              <a:t>level interactions</a:t>
            </a:r>
            <a:endParaRPr lang="en-US" altLang="zh-CN" sz="3200" baseline="30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3200" baseline="30000" dirty="0" smtClean="0"/>
              <a:t>Semi</a:t>
            </a:r>
            <a:r>
              <a:rPr lang="en-US" altLang="zh-CN" sz="3200" dirty="0" smtClean="0"/>
              <a:t> </a:t>
            </a:r>
            <a:r>
              <a:rPr lang="en-US" altLang="zh-CN" sz="3200" baseline="30000" dirty="0" smtClean="0"/>
              <a:t>Interaction Models</a:t>
            </a:r>
          </a:p>
          <a:p>
            <a:r>
              <a:rPr lang="en-US" altLang="zh-CN" sz="3200" baseline="30000" dirty="0" smtClean="0"/>
              <a:t> </a:t>
            </a:r>
            <a:r>
              <a:rPr lang="en-US" altLang="zh-CN" sz="3200" dirty="0" smtClean="0"/>
              <a:t>     </a:t>
            </a:r>
            <a:r>
              <a:rPr lang="en-US" altLang="zh-CN" sz="3200" baseline="30000" dirty="0" smtClean="0"/>
              <a:t>use soft </a:t>
            </a:r>
            <a:r>
              <a:rPr lang="en-US" altLang="zh-CN" sz="3200" baseline="30000" dirty="0"/>
              <a:t>attention mechanism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3200" baseline="30000" dirty="0" smtClean="0"/>
              <a:t>Strong</a:t>
            </a:r>
            <a:r>
              <a:rPr lang="en-US" altLang="zh-CN" sz="3200" dirty="0" smtClean="0"/>
              <a:t> </a:t>
            </a:r>
            <a:r>
              <a:rPr lang="en-US" altLang="zh-CN" sz="3200" baseline="30000" dirty="0" smtClean="0"/>
              <a:t>Interaction Models</a:t>
            </a:r>
          </a:p>
          <a:p>
            <a:r>
              <a:rPr lang="en-US" altLang="zh-CN" sz="3200" baseline="30000" dirty="0"/>
              <a:t> </a:t>
            </a:r>
            <a:r>
              <a:rPr lang="en-US" altLang="zh-CN" sz="3200" dirty="0" smtClean="0"/>
              <a:t>     </a:t>
            </a:r>
            <a:r>
              <a:rPr lang="en-US" altLang="zh-CN" sz="3200" baseline="30000" dirty="0" smtClean="0"/>
              <a:t>build </a:t>
            </a:r>
            <a:r>
              <a:rPr lang="en-US" altLang="zh-CN" sz="3200" baseline="30000" dirty="0"/>
              <a:t>the interaction at different granularity</a:t>
            </a:r>
            <a:endParaRPr lang="zh-CN" alt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58982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53A3"/>
                </a:solidFill>
                <a:latin typeface="微软雅黑" panose="020B0503020204020204" pitchFamily="34" charset="-122"/>
              </a:rPr>
              <a:t>  Introduction</a:t>
            </a:r>
            <a:endParaRPr lang="zh-CN" altLang="en-US" sz="2800" b="1" dirty="0">
              <a:solidFill>
                <a:srgbClr val="0053A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0362" y="1274268"/>
            <a:ext cx="4003159" cy="1355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最</a:t>
            </a:r>
            <a:r>
              <a:rPr lang="en-US" altLang="zh-CN" sz="4400" baseline="30000" dirty="0"/>
              <a:t>contribution</a:t>
            </a:r>
          </a:p>
          <a:p>
            <a:pPr>
              <a:lnSpc>
                <a:spcPct val="150000"/>
              </a:lnSpc>
            </a:pPr>
            <a:endParaRPr lang="en-US" altLang="zh-CN" sz="4400" baseline="30000" dirty="0"/>
          </a:p>
        </p:txBody>
      </p:sp>
      <p:sp>
        <p:nvSpPr>
          <p:cNvPr id="3" name="TextBox 2"/>
          <p:cNvSpPr txBox="1"/>
          <p:nvPr/>
        </p:nvSpPr>
        <p:spPr>
          <a:xfrm>
            <a:off x="1364509" y="2274289"/>
            <a:ext cx="10145234" cy="222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3200" baseline="30000" dirty="0"/>
              <a:t>M</a:t>
            </a:r>
            <a:r>
              <a:rPr lang="en-US" altLang="zh-CN" sz="3200" baseline="30000" dirty="0" smtClean="0"/>
              <a:t>odel </a:t>
            </a:r>
            <a:r>
              <a:rPr lang="en-US" altLang="zh-CN" sz="3200" baseline="30000" dirty="0"/>
              <a:t>the strong interactions of two texts in a recursive matching way</a:t>
            </a:r>
            <a:r>
              <a:rPr lang="en-US" altLang="zh-CN" sz="3200" baseline="300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zh-CN" sz="3200" baseline="30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3200" baseline="30000" dirty="0"/>
              <a:t>P</a:t>
            </a:r>
            <a:r>
              <a:rPr lang="en-US" altLang="zh-CN" sz="3200" baseline="30000" dirty="0" smtClean="0"/>
              <a:t>erform </a:t>
            </a:r>
            <a:r>
              <a:rPr lang="en-US" altLang="zh-CN" sz="3200" baseline="30000" dirty="0"/>
              <a:t>extensive empirical studies on two very large datasets</a:t>
            </a:r>
            <a:r>
              <a:rPr lang="en-US" altLang="zh-CN" sz="3200" baseline="300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zh-CN" sz="3200" baseline="30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3200" baseline="30000" dirty="0"/>
              <a:t>P</a:t>
            </a:r>
            <a:r>
              <a:rPr lang="en-US" altLang="zh-CN" sz="3200" baseline="30000" dirty="0" smtClean="0"/>
              <a:t>resent </a:t>
            </a:r>
            <a:r>
              <a:rPr lang="en-US" altLang="zh-CN" sz="3200" baseline="30000" dirty="0"/>
              <a:t>an elaborate qualitative analysis of our </a:t>
            </a:r>
            <a:r>
              <a:rPr lang="en-US" altLang="zh-CN" sz="3200" baseline="30000" dirty="0" smtClean="0"/>
              <a:t>model.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2197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12192001" cy="12546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/>
          </a:p>
        </p:txBody>
      </p:sp>
      <p:sp>
        <p:nvSpPr>
          <p:cNvPr id="7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2106492" y="2180848"/>
            <a:ext cx="3379909" cy="828000"/>
            <a:chOff x="3909356" y="1685526"/>
            <a:chExt cx="3379909" cy="828000"/>
          </a:xfrm>
        </p:grpSpPr>
        <p:sp>
          <p:nvSpPr>
            <p:cNvPr id="20" name="文本框 19"/>
            <p:cNvSpPr txBox="1"/>
            <p:nvPr/>
          </p:nvSpPr>
          <p:spPr>
            <a:xfrm>
              <a:off x="4894407" y="1829531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6390579" y="2161378"/>
            <a:ext cx="3480550" cy="828000"/>
            <a:chOff x="8098970" y="1685526"/>
            <a:chExt cx="3480550" cy="828000"/>
          </a:xfrm>
        </p:grpSpPr>
        <p:sp>
          <p:nvSpPr>
            <p:cNvPr id="15" name="文本框 14"/>
            <p:cNvSpPr txBox="1"/>
            <p:nvPr/>
          </p:nvSpPr>
          <p:spPr>
            <a:xfrm>
              <a:off x="9184662" y="1847475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Models</a:t>
              </a:r>
              <a:endPara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8098970" y="1714806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2106492" y="4089516"/>
            <a:ext cx="3434257" cy="828000"/>
            <a:chOff x="3873413" y="3203903"/>
            <a:chExt cx="3434257" cy="828000"/>
          </a:xfrm>
        </p:grpSpPr>
        <p:sp>
          <p:nvSpPr>
            <p:cNvPr id="56" name="文本框 55"/>
            <p:cNvSpPr txBox="1"/>
            <p:nvPr/>
          </p:nvSpPr>
          <p:spPr>
            <a:xfrm>
              <a:off x="4912812" y="3380341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</a:t>
              </a:r>
              <a:endPara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6447787" y="4043349"/>
            <a:ext cx="3512448" cy="828000"/>
            <a:chOff x="8098970" y="3203903"/>
            <a:chExt cx="3512448" cy="828000"/>
          </a:xfrm>
        </p:grpSpPr>
        <p:sp>
          <p:nvSpPr>
            <p:cNvPr id="61" name="文本框 60"/>
            <p:cNvSpPr txBox="1"/>
            <p:nvPr/>
          </p:nvSpPr>
          <p:spPr>
            <a:xfrm>
              <a:off x="9216560" y="3426508"/>
              <a:ext cx="2394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Experiments</a:t>
              </a:r>
              <a:endParaRPr lang="zh-CN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8098970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717895" y="125326"/>
            <a:ext cx="47685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FFFFF"/>
                </a:solidFill>
              </a:rPr>
              <a:t>Outline</a:t>
            </a:r>
            <a:endParaRPr lang="zh-CN" altLang="en-US" sz="6000" dirty="0">
              <a:solidFill>
                <a:srgbClr val="FFFFFF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95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53A3"/>
                </a:solidFill>
                <a:latin typeface="微软雅黑" panose="020B0503020204020204" pitchFamily="34" charset="-122"/>
              </a:rPr>
              <a:t> Models</a:t>
            </a:r>
            <a:endParaRPr lang="zh-CN" altLang="en-US" sz="2800" b="1" dirty="0">
              <a:solidFill>
                <a:srgbClr val="0053A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0775" y="1047305"/>
            <a:ext cx="8755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i="1" baseline="30000" dirty="0"/>
              <a:t>Recursively Text Semantic Matching</a:t>
            </a:r>
            <a:endParaRPr lang="zh-CN" altLang="en-US" sz="4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60228" y="1949654"/>
            <a:ext cx="11073809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aseline="30000" dirty="0" smtClean="0"/>
              <a:t> Input</a:t>
            </a:r>
            <a:r>
              <a:rPr lang="en-US" altLang="zh-CN" sz="3200" dirty="0" smtClean="0"/>
              <a:t> </a:t>
            </a:r>
            <a:r>
              <a:rPr lang="en-US" altLang="zh-CN" sz="3200" baseline="30000" dirty="0" smtClean="0"/>
              <a:t>sequences:</a:t>
            </a:r>
            <a:r>
              <a:rPr lang="en-US" altLang="zh-CN" sz="3200" dirty="0" smtClean="0"/>
              <a:t>   </a:t>
            </a:r>
            <a:r>
              <a:rPr lang="es-ES" altLang="zh-CN" sz="3200" baseline="30000" dirty="0" smtClean="0">
                <a:solidFill>
                  <a:srgbClr val="000000"/>
                </a:solidFill>
                <a:latin typeface="Helvetica"/>
              </a:rPr>
              <a:t>X </a:t>
            </a:r>
            <a:r>
              <a:rPr lang="es-ES" altLang="zh-CN" sz="3200" baseline="30000" dirty="0">
                <a:solidFill>
                  <a:srgbClr val="000000"/>
                </a:solidFill>
                <a:latin typeface="Helvetica"/>
              </a:rPr>
              <a:t>= x</a:t>
            </a:r>
            <a:r>
              <a:rPr lang="es-ES" altLang="zh-CN" sz="3200" baseline="-25000" dirty="0">
                <a:solidFill>
                  <a:srgbClr val="000000"/>
                </a:solidFill>
                <a:latin typeface="Helvetica"/>
              </a:rPr>
              <a:t>1</a:t>
            </a:r>
            <a:r>
              <a:rPr lang="es-ES" altLang="zh-CN" sz="3200" baseline="30000" dirty="0">
                <a:solidFill>
                  <a:srgbClr val="000000"/>
                </a:solidFill>
                <a:latin typeface="Helvetica"/>
              </a:rPr>
              <a:t>,x</a:t>
            </a:r>
            <a:r>
              <a:rPr lang="es-ES" altLang="zh-CN" sz="3200" baseline="-25000" dirty="0">
                <a:solidFill>
                  <a:srgbClr val="000000"/>
                </a:solidFill>
                <a:latin typeface="Helvetica"/>
              </a:rPr>
              <a:t>2</a:t>
            </a:r>
            <a:r>
              <a:rPr lang="es-ES" altLang="zh-CN" sz="3200" baseline="30000" dirty="0">
                <a:solidFill>
                  <a:srgbClr val="000000"/>
                </a:solidFill>
                <a:latin typeface="Helvetica"/>
              </a:rPr>
              <a:t>,··· ,x</a:t>
            </a:r>
            <a:r>
              <a:rPr lang="es-ES" altLang="zh-CN" sz="3200" baseline="-25000" dirty="0">
                <a:solidFill>
                  <a:srgbClr val="000000"/>
                </a:solidFill>
                <a:latin typeface="Helvetica"/>
              </a:rPr>
              <a:t>m </a:t>
            </a:r>
            <a:r>
              <a:rPr lang="es-ES" altLang="zh-CN" sz="3200" baseline="30000" dirty="0" smtClean="0">
                <a:solidFill>
                  <a:srgbClr val="000000"/>
                </a:solidFill>
                <a:latin typeface="Helvetica"/>
              </a:rPr>
              <a:t> ;</a:t>
            </a:r>
            <a:r>
              <a:rPr lang="es-ES" altLang="zh-CN" sz="3200" dirty="0" smtClean="0">
                <a:solidFill>
                  <a:srgbClr val="000000"/>
                </a:solidFill>
                <a:latin typeface="Helvetica"/>
              </a:rPr>
              <a:t> </a:t>
            </a:r>
            <a:r>
              <a:rPr lang="es-ES" altLang="zh-CN" sz="3200" baseline="30000" dirty="0" smtClean="0">
                <a:solidFill>
                  <a:srgbClr val="000000"/>
                </a:solidFill>
                <a:latin typeface="Helvetica"/>
              </a:rPr>
              <a:t>Y </a:t>
            </a:r>
            <a:r>
              <a:rPr lang="es-ES" altLang="zh-CN" sz="3200" baseline="30000" dirty="0">
                <a:solidFill>
                  <a:srgbClr val="000000"/>
                </a:solidFill>
                <a:latin typeface="Helvetica"/>
              </a:rPr>
              <a:t>= y</a:t>
            </a:r>
            <a:r>
              <a:rPr lang="es-ES" altLang="zh-CN" sz="3200" baseline="-25000" dirty="0">
                <a:solidFill>
                  <a:srgbClr val="000000"/>
                </a:solidFill>
                <a:latin typeface="Helvetica"/>
              </a:rPr>
              <a:t>1</a:t>
            </a:r>
            <a:r>
              <a:rPr lang="es-ES" altLang="zh-CN" sz="3200" baseline="30000" dirty="0">
                <a:solidFill>
                  <a:srgbClr val="000000"/>
                </a:solidFill>
                <a:latin typeface="Helvetica"/>
              </a:rPr>
              <a:t>,y</a:t>
            </a:r>
            <a:r>
              <a:rPr lang="es-ES" altLang="zh-CN" sz="3200" baseline="-25000" dirty="0">
                <a:solidFill>
                  <a:srgbClr val="000000"/>
                </a:solidFill>
                <a:latin typeface="Helvetica"/>
              </a:rPr>
              <a:t>2</a:t>
            </a:r>
            <a:r>
              <a:rPr lang="es-ES" altLang="zh-CN" sz="3200" baseline="30000" dirty="0">
                <a:solidFill>
                  <a:srgbClr val="000000"/>
                </a:solidFill>
                <a:latin typeface="Helvetica"/>
              </a:rPr>
              <a:t>,··· ,</a:t>
            </a:r>
            <a:r>
              <a:rPr lang="es-ES" altLang="zh-CN" sz="3200" baseline="30000" dirty="0" smtClean="0">
                <a:solidFill>
                  <a:srgbClr val="000000"/>
                </a:solidFill>
                <a:latin typeface="Helvetica"/>
              </a:rPr>
              <a:t>y</a:t>
            </a:r>
            <a:r>
              <a:rPr lang="es-ES" altLang="zh-CN" sz="3200" baseline="-25000" dirty="0" smtClean="0">
                <a:solidFill>
                  <a:srgbClr val="000000"/>
                </a:solidFill>
                <a:latin typeface="Helvetica"/>
              </a:rPr>
              <a:t>n</a:t>
            </a:r>
          </a:p>
          <a:p>
            <a:endParaRPr lang="es-ES" altLang="zh-CN" sz="3200" baseline="-25000" dirty="0" smtClean="0">
              <a:solidFill>
                <a:srgbClr val="000000"/>
              </a:solidFill>
              <a:latin typeface="Helvetica"/>
            </a:endParaRPr>
          </a:p>
          <a:p>
            <a:r>
              <a:rPr lang="en-US" altLang="zh-CN" sz="3200" baseline="30000" dirty="0" smtClean="0"/>
              <a:t> Matching </a:t>
            </a:r>
            <a:r>
              <a:rPr lang="en-US" altLang="zh-CN" sz="3200" baseline="30000" dirty="0"/>
              <a:t>vector h(X, </a:t>
            </a:r>
            <a:r>
              <a:rPr lang="en-US" altLang="zh-CN" sz="3200" baseline="30000" dirty="0" smtClean="0"/>
              <a:t>Y)</a:t>
            </a:r>
          </a:p>
          <a:p>
            <a:endParaRPr lang="en-US" altLang="zh-CN" sz="3200" baseline="30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3200" baseline="30000" dirty="0" smtClean="0"/>
              <a:t> weak interaction : h(X,Y</a:t>
            </a:r>
            <a:r>
              <a:rPr lang="en-US" altLang="zh-CN" sz="3200" baseline="30000" dirty="0"/>
              <a:t>) = f(h(X),h(Y</a:t>
            </a:r>
            <a:r>
              <a:rPr lang="en-US" altLang="zh-CN" sz="3200" baseline="30000" dirty="0" smtClean="0"/>
              <a:t>))</a:t>
            </a:r>
          </a:p>
          <a:p>
            <a:r>
              <a:rPr lang="en-US" altLang="zh-CN" sz="3200" baseline="30000" dirty="0"/>
              <a:t> </a:t>
            </a:r>
            <a:r>
              <a:rPr lang="en-US" altLang="zh-CN" sz="3200" dirty="0" smtClean="0"/>
              <a:t>      </a:t>
            </a:r>
            <a:r>
              <a:rPr lang="en-US" altLang="zh-CN" sz="3200" baseline="30000" dirty="0" smtClean="0"/>
              <a:t>f </a:t>
            </a:r>
            <a:r>
              <a:rPr lang="en-US" altLang="zh-CN" sz="3200" baseline="30000" dirty="0"/>
              <a:t>(·) </a:t>
            </a:r>
            <a:r>
              <a:rPr lang="en-US" altLang="zh-CN" sz="3200" baseline="30000" dirty="0" smtClean="0"/>
              <a:t>: concatenation/affine transformation/bilinear…(or</a:t>
            </a:r>
            <a:r>
              <a:rPr lang="en-US" altLang="zh-CN" sz="3200" dirty="0"/>
              <a:t> </a:t>
            </a:r>
            <a:r>
              <a:rPr lang="en-US" altLang="zh-CN" sz="3200" baseline="30000" dirty="0" smtClean="0"/>
              <a:t>combination)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3200" baseline="30000" dirty="0" smtClean="0"/>
              <a:t> strong interaction :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zh-CN" sz="3200" baseline="30000" dirty="0"/>
          </a:p>
          <a:p>
            <a:endParaRPr lang="en-US" altLang="zh-CN" sz="3200" baseline="30000" dirty="0" smtClean="0"/>
          </a:p>
          <a:p>
            <a:r>
              <a:rPr lang="en-US" altLang="zh-CN" sz="3200" baseline="30000" dirty="0" smtClean="0"/>
              <a:t>        ⊕ </a:t>
            </a:r>
            <a:r>
              <a:rPr lang="en-US" altLang="zh-CN" sz="3200" baseline="30000" dirty="0"/>
              <a:t>:</a:t>
            </a:r>
            <a:r>
              <a:rPr lang="en-US" altLang="zh-CN" sz="3200" baseline="30000" dirty="0" smtClean="0"/>
              <a:t> concatenation operation </a:t>
            </a:r>
          </a:p>
          <a:p>
            <a:r>
              <a:rPr lang="en-US" altLang="zh-CN" sz="3200" baseline="30000" dirty="0" smtClean="0"/>
              <a:t>(</a:t>
            </a:r>
            <a:r>
              <a:rPr lang="en-US" altLang="zh-CN" sz="3200" baseline="30000" dirty="0"/>
              <a:t>h</a:t>
            </a:r>
            <a:r>
              <a:rPr lang="en-US" altLang="zh-CN" sz="3200" baseline="-25000" dirty="0"/>
              <a:t>4,4 </a:t>
            </a:r>
            <a:r>
              <a:rPr lang="en-US" altLang="zh-CN" sz="3200" baseline="30000" dirty="0" smtClean="0"/>
              <a:t>) = </a:t>
            </a:r>
            <a:r>
              <a:rPr lang="en-US" altLang="zh-CN" sz="3200" baseline="30000" dirty="0"/>
              <a:t>(h</a:t>
            </a:r>
            <a:r>
              <a:rPr lang="en-US" altLang="zh-CN" sz="3200" baseline="-25000" dirty="0"/>
              <a:t>1,4</a:t>
            </a:r>
            <a:r>
              <a:rPr lang="en-US" altLang="zh-CN" sz="3200" baseline="30000" dirty="0"/>
              <a:t>, · · · , h</a:t>
            </a:r>
            <a:r>
              <a:rPr lang="en-US" altLang="zh-CN" sz="3200" baseline="-25000" dirty="0"/>
              <a:t>3,4</a:t>
            </a:r>
            <a:r>
              <a:rPr lang="en-US" altLang="zh-CN" sz="3200" baseline="30000" dirty="0"/>
              <a:t>, h</a:t>
            </a:r>
            <a:r>
              <a:rPr lang="en-US" altLang="zh-CN" sz="3200" baseline="-25000" dirty="0"/>
              <a:t>4,1</a:t>
            </a:r>
            <a:r>
              <a:rPr lang="en-US" altLang="zh-CN" sz="3200" baseline="30000" dirty="0"/>
              <a:t>, · · · , h</a:t>
            </a:r>
            <a:r>
              <a:rPr lang="en-US" altLang="zh-CN" sz="3200" baseline="-25000" dirty="0"/>
              <a:t>4,3</a:t>
            </a:r>
            <a:r>
              <a:rPr lang="en-US" altLang="zh-CN" sz="3200" baseline="30000" dirty="0"/>
              <a:t>)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821" y="4247702"/>
            <a:ext cx="3870253" cy="214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708" y="4566021"/>
            <a:ext cx="50482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00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53A3"/>
                </a:solidFill>
                <a:latin typeface="微软雅黑" panose="020B0503020204020204" pitchFamily="34" charset="-122"/>
              </a:rPr>
              <a:t> Models</a:t>
            </a:r>
            <a:endParaRPr lang="zh-CN" altLang="en-US" sz="2800" b="1" dirty="0">
              <a:solidFill>
                <a:srgbClr val="0053A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0775" y="1047305"/>
            <a:ext cx="8755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i="1" baseline="30000" dirty="0"/>
              <a:t>Recursively Text Semantic Matching</a:t>
            </a:r>
            <a:endParaRPr lang="zh-CN" altLang="en-US" sz="4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60228" y="1949654"/>
            <a:ext cx="11073809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aseline="30000" dirty="0" smtClean="0"/>
              <a:t> Input</a:t>
            </a:r>
            <a:r>
              <a:rPr lang="en-US" altLang="zh-CN" sz="3200" dirty="0" smtClean="0"/>
              <a:t> </a:t>
            </a:r>
            <a:r>
              <a:rPr lang="en-US" altLang="zh-CN" sz="3200" baseline="30000" dirty="0" smtClean="0"/>
              <a:t>sequences:</a:t>
            </a:r>
            <a:r>
              <a:rPr lang="en-US" altLang="zh-CN" sz="3200" dirty="0" smtClean="0"/>
              <a:t>   </a:t>
            </a:r>
            <a:r>
              <a:rPr lang="es-ES" altLang="zh-CN" sz="3200" baseline="30000" dirty="0" smtClean="0">
                <a:solidFill>
                  <a:srgbClr val="000000"/>
                </a:solidFill>
                <a:latin typeface="Helvetica"/>
              </a:rPr>
              <a:t>X </a:t>
            </a:r>
            <a:r>
              <a:rPr lang="es-ES" altLang="zh-CN" sz="3200" baseline="30000" dirty="0">
                <a:solidFill>
                  <a:srgbClr val="000000"/>
                </a:solidFill>
                <a:latin typeface="Helvetica"/>
              </a:rPr>
              <a:t>= x</a:t>
            </a:r>
            <a:r>
              <a:rPr lang="es-ES" altLang="zh-CN" sz="3200" baseline="-25000" dirty="0">
                <a:solidFill>
                  <a:srgbClr val="000000"/>
                </a:solidFill>
                <a:latin typeface="Helvetica"/>
              </a:rPr>
              <a:t>1</a:t>
            </a:r>
            <a:r>
              <a:rPr lang="es-ES" altLang="zh-CN" sz="3200" baseline="30000" dirty="0">
                <a:solidFill>
                  <a:srgbClr val="000000"/>
                </a:solidFill>
                <a:latin typeface="Helvetica"/>
              </a:rPr>
              <a:t>,x</a:t>
            </a:r>
            <a:r>
              <a:rPr lang="es-ES" altLang="zh-CN" sz="3200" baseline="-25000" dirty="0">
                <a:solidFill>
                  <a:srgbClr val="000000"/>
                </a:solidFill>
                <a:latin typeface="Helvetica"/>
              </a:rPr>
              <a:t>2</a:t>
            </a:r>
            <a:r>
              <a:rPr lang="es-ES" altLang="zh-CN" sz="3200" baseline="30000" dirty="0">
                <a:solidFill>
                  <a:srgbClr val="000000"/>
                </a:solidFill>
                <a:latin typeface="Helvetica"/>
              </a:rPr>
              <a:t>,··· ,x</a:t>
            </a:r>
            <a:r>
              <a:rPr lang="es-ES" altLang="zh-CN" sz="3200" baseline="-25000" dirty="0">
                <a:solidFill>
                  <a:srgbClr val="000000"/>
                </a:solidFill>
                <a:latin typeface="Helvetica"/>
              </a:rPr>
              <a:t>m </a:t>
            </a:r>
            <a:r>
              <a:rPr lang="es-ES" altLang="zh-CN" sz="3200" baseline="30000" dirty="0" smtClean="0">
                <a:solidFill>
                  <a:srgbClr val="000000"/>
                </a:solidFill>
                <a:latin typeface="Helvetica"/>
              </a:rPr>
              <a:t> ;</a:t>
            </a:r>
            <a:r>
              <a:rPr lang="es-ES" altLang="zh-CN" sz="3200" dirty="0" smtClean="0">
                <a:solidFill>
                  <a:srgbClr val="000000"/>
                </a:solidFill>
                <a:latin typeface="Helvetica"/>
              </a:rPr>
              <a:t> </a:t>
            </a:r>
            <a:r>
              <a:rPr lang="es-ES" altLang="zh-CN" sz="3200" baseline="30000" dirty="0" smtClean="0">
                <a:solidFill>
                  <a:srgbClr val="000000"/>
                </a:solidFill>
                <a:latin typeface="Helvetica"/>
              </a:rPr>
              <a:t>Y </a:t>
            </a:r>
            <a:r>
              <a:rPr lang="es-ES" altLang="zh-CN" sz="3200" baseline="30000" dirty="0">
                <a:solidFill>
                  <a:srgbClr val="000000"/>
                </a:solidFill>
                <a:latin typeface="Helvetica"/>
              </a:rPr>
              <a:t>= y</a:t>
            </a:r>
            <a:r>
              <a:rPr lang="es-ES" altLang="zh-CN" sz="3200" baseline="-25000" dirty="0">
                <a:solidFill>
                  <a:srgbClr val="000000"/>
                </a:solidFill>
                <a:latin typeface="Helvetica"/>
              </a:rPr>
              <a:t>1</a:t>
            </a:r>
            <a:r>
              <a:rPr lang="es-ES" altLang="zh-CN" sz="3200" baseline="30000" dirty="0">
                <a:solidFill>
                  <a:srgbClr val="000000"/>
                </a:solidFill>
                <a:latin typeface="Helvetica"/>
              </a:rPr>
              <a:t>,y</a:t>
            </a:r>
            <a:r>
              <a:rPr lang="es-ES" altLang="zh-CN" sz="3200" baseline="-25000" dirty="0">
                <a:solidFill>
                  <a:srgbClr val="000000"/>
                </a:solidFill>
                <a:latin typeface="Helvetica"/>
              </a:rPr>
              <a:t>2</a:t>
            </a:r>
            <a:r>
              <a:rPr lang="es-ES" altLang="zh-CN" sz="3200" baseline="30000" dirty="0">
                <a:solidFill>
                  <a:srgbClr val="000000"/>
                </a:solidFill>
                <a:latin typeface="Helvetica"/>
              </a:rPr>
              <a:t>,··· ,</a:t>
            </a:r>
            <a:r>
              <a:rPr lang="es-ES" altLang="zh-CN" sz="3200" baseline="30000" dirty="0" smtClean="0">
                <a:solidFill>
                  <a:srgbClr val="000000"/>
                </a:solidFill>
                <a:latin typeface="Helvetica"/>
              </a:rPr>
              <a:t>y</a:t>
            </a:r>
            <a:r>
              <a:rPr lang="es-ES" altLang="zh-CN" sz="3200" baseline="-25000" dirty="0" smtClean="0">
                <a:solidFill>
                  <a:srgbClr val="000000"/>
                </a:solidFill>
                <a:latin typeface="Helvetica"/>
              </a:rPr>
              <a:t>n</a:t>
            </a:r>
          </a:p>
          <a:p>
            <a:endParaRPr lang="es-ES" altLang="zh-CN" sz="3200" baseline="-25000" dirty="0" smtClean="0">
              <a:solidFill>
                <a:srgbClr val="000000"/>
              </a:solidFill>
              <a:latin typeface="Helvetica"/>
            </a:endParaRPr>
          </a:p>
          <a:p>
            <a:r>
              <a:rPr lang="en-US" altLang="zh-CN" sz="3200" baseline="30000" dirty="0" smtClean="0"/>
              <a:t> Matching </a:t>
            </a:r>
            <a:r>
              <a:rPr lang="en-US" altLang="zh-CN" sz="3200" baseline="30000" dirty="0"/>
              <a:t>vector h(X, </a:t>
            </a:r>
            <a:r>
              <a:rPr lang="en-US" altLang="zh-CN" sz="3200" baseline="30000" dirty="0" smtClean="0"/>
              <a:t>Y)</a:t>
            </a:r>
          </a:p>
          <a:p>
            <a:endParaRPr lang="en-US" altLang="zh-CN" sz="3200" baseline="30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3200" baseline="30000" dirty="0" smtClean="0"/>
              <a:t> weak interaction : h(X,Y</a:t>
            </a:r>
            <a:r>
              <a:rPr lang="en-US" altLang="zh-CN" sz="3200" baseline="30000" dirty="0"/>
              <a:t>) = f(h(X),h(Y</a:t>
            </a:r>
            <a:r>
              <a:rPr lang="en-US" altLang="zh-CN" sz="3200" baseline="30000" dirty="0" smtClean="0"/>
              <a:t>))</a:t>
            </a:r>
          </a:p>
          <a:p>
            <a:r>
              <a:rPr lang="en-US" altLang="zh-CN" sz="3200" baseline="30000" dirty="0"/>
              <a:t> </a:t>
            </a:r>
            <a:r>
              <a:rPr lang="en-US" altLang="zh-CN" sz="3200" dirty="0" smtClean="0"/>
              <a:t>      </a:t>
            </a:r>
            <a:r>
              <a:rPr lang="en-US" altLang="zh-CN" sz="3200" baseline="30000" dirty="0" smtClean="0"/>
              <a:t>f </a:t>
            </a:r>
            <a:r>
              <a:rPr lang="en-US" altLang="zh-CN" sz="3200" baseline="30000" dirty="0"/>
              <a:t>(·) </a:t>
            </a:r>
            <a:r>
              <a:rPr lang="en-US" altLang="zh-CN" sz="3200" baseline="30000" dirty="0" smtClean="0"/>
              <a:t>: concatenation/affine transformation/bilinear…(or</a:t>
            </a:r>
            <a:r>
              <a:rPr lang="en-US" altLang="zh-CN" sz="3200" dirty="0"/>
              <a:t> </a:t>
            </a:r>
            <a:r>
              <a:rPr lang="en-US" altLang="zh-CN" sz="3200" baseline="30000" dirty="0" smtClean="0"/>
              <a:t>combination)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3200" baseline="30000" dirty="0" smtClean="0"/>
              <a:t> strong interaction :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zh-CN" sz="3200" baseline="30000" dirty="0"/>
          </a:p>
          <a:p>
            <a:endParaRPr lang="en-US" altLang="zh-CN" sz="3200" baseline="30000" dirty="0" smtClean="0"/>
          </a:p>
          <a:p>
            <a:r>
              <a:rPr lang="en-US" altLang="zh-CN" sz="3200" baseline="30000" dirty="0" smtClean="0"/>
              <a:t>        ⊕ </a:t>
            </a:r>
            <a:r>
              <a:rPr lang="en-US" altLang="zh-CN" sz="3200" baseline="30000" dirty="0"/>
              <a:t>:</a:t>
            </a:r>
            <a:r>
              <a:rPr lang="en-US" altLang="zh-CN" sz="3200" baseline="30000" dirty="0" smtClean="0"/>
              <a:t> concatenation operation </a:t>
            </a:r>
          </a:p>
          <a:p>
            <a:r>
              <a:rPr lang="en-US" altLang="zh-CN" sz="3200" baseline="30000" dirty="0" smtClean="0"/>
              <a:t>(</a:t>
            </a:r>
            <a:r>
              <a:rPr lang="en-US" altLang="zh-CN" sz="3200" baseline="30000" dirty="0"/>
              <a:t>h</a:t>
            </a:r>
            <a:r>
              <a:rPr lang="en-US" altLang="zh-CN" sz="3200" baseline="-25000" dirty="0"/>
              <a:t>4,4 </a:t>
            </a:r>
            <a:r>
              <a:rPr lang="en-US" altLang="zh-CN" sz="3200" baseline="30000" dirty="0" smtClean="0"/>
              <a:t>) = </a:t>
            </a:r>
            <a:r>
              <a:rPr lang="en-US" altLang="zh-CN" sz="3200" baseline="30000" dirty="0"/>
              <a:t>(h</a:t>
            </a:r>
            <a:r>
              <a:rPr lang="en-US" altLang="zh-CN" sz="3200" baseline="-25000" dirty="0"/>
              <a:t>1,4</a:t>
            </a:r>
            <a:r>
              <a:rPr lang="en-US" altLang="zh-CN" sz="3200" baseline="30000" dirty="0"/>
              <a:t>, · · · , h</a:t>
            </a:r>
            <a:r>
              <a:rPr lang="en-US" altLang="zh-CN" sz="3200" baseline="-25000" dirty="0"/>
              <a:t>3,4</a:t>
            </a:r>
            <a:r>
              <a:rPr lang="en-US" altLang="zh-CN" sz="3200" baseline="30000" dirty="0"/>
              <a:t>, h</a:t>
            </a:r>
            <a:r>
              <a:rPr lang="en-US" altLang="zh-CN" sz="3200" baseline="-25000" dirty="0"/>
              <a:t>4,1</a:t>
            </a:r>
            <a:r>
              <a:rPr lang="en-US" altLang="zh-CN" sz="3200" baseline="30000" dirty="0"/>
              <a:t>, · · · , h</a:t>
            </a:r>
            <a:r>
              <a:rPr lang="en-US" altLang="zh-CN" sz="3200" baseline="-25000" dirty="0"/>
              <a:t>4,3</a:t>
            </a:r>
            <a:r>
              <a:rPr lang="en-US" altLang="zh-CN" sz="3200" baseline="30000" dirty="0"/>
              <a:t>)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821" y="4247702"/>
            <a:ext cx="3870253" cy="214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708" y="4566021"/>
            <a:ext cx="50482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0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53A3"/>
                </a:solidFill>
                <a:latin typeface="微软雅黑" panose="020B0503020204020204" pitchFamily="34" charset="-122"/>
              </a:rPr>
              <a:t> Models</a:t>
            </a:r>
            <a:endParaRPr lang="zh-CN" altLang="en-US" sz="2800" b="1" dirty="0">
              <a:solidFill>
                <a:srgbClr val="0053A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0775" y="1047305"/>
            <a:ext cx="8755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i="1" baseline="30000" dirty="0"/>
              <a:t>Long Short-Term Memory Network</a:t>
            </a:r>
            <a:endParaRPr lang="zh-CN" altLang="en-US" sz="4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02488" y="1958859"/>
            <a:ext cx="11073809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aseline="30000" dirty="0" smtClean="0"/>
              <a:t>input </a:t>
            </a:r>
            <a:r>
              <a:rPr lang="en-US" altLang="zh-CN" sz="3200" baseline="30000" dirty="0"/>
              <a:t>gate </a:t>
            </a:r>
            <a:r>
              <a:rPr lang="en-US" altLang="zh-CN" sz="3200" baseline="30000" dirty="0" smtClean="0"/>
              <a:t>i</a:t>
            </a:r>
            <a:r>
              <a:rPr lang="en-US" altLang="zh-CN" sz="3200" baseline="-25000" dirty="0" smtClean="0"/>
              <a:t>t</a:t>
            </a:r>
            <a:r>
              <a:rPr lang="en-US" altLang="zh-CN" sz="3200" baseline="30000" dirty="0" smtClean="0"/>
              <a:t>      forget </a:t>
            </a:r>
            <a:r>
              <a:rPr lang="en-US" altLang="zh-CN" sz="3200" baseline="30000" dirty="0"/>
              <a:t>gate </a:t>
            </a:r>
            <a:r>
              <a:rPr lang="en-US" altLang="zh-CN" sz="3200" baseline="30000" dirty="0" err="1" smtClean="0"/>
              <a:t>f</a:t>
            </a:r>
            <a:r>
              <a:rPr lang="en-US" altLang="zh-CN" sz="3200" baseline="-25000" dirty="0" err="1" smtClean="0"/>
              <a:t>t</a:t>
            </a:r>
            <a:r>
              <a:rPr lang="en-US" altLang="zh-CN" sz="3200" baseline="30000" dirty="0"/>
              <a:t>  </a:t>
            </a:r>
            <a:r>
              <a:rPr lang="en-US" altLang="zh-CN" sz="3200" baseline="30000" dirty="0" smtClean="0"/>
              <a:t>    output </a:t>
            </a:r>
            <a:r>
              <a:rPr lang="en-US" altLang="zh-CN" sz="3200" baseline="30000" dirty="0"/>
              <a:t>gate </a:t>
            </a:r>
            <a:r>
              <a:rPr lang="en-US" altLang="zh-CN" sz="3200" baseline="30000" dirty="0" err="1" smtClean="0"/>
              <a:t>o</a:t>
            </a:r>
            <a:r>
              <a:rPr lang="en-US" altLang="zh-CN" sz="3200" baseline="-25000" dirty="0" err="1" smtClean="0"/>
              <a:t>t</a:t>
            </a:r>
            <a:r>
              <a:rPr lang="en-US" altLang="zh-CN" sz="3200" baseline="30000" dirty="0" smtClean="0"/>
              <a:t> </a:t>
            </a:r>
          </a:p>
          <a:p>
            <a:r>
              <a:rPr lang="en-US" altLang="zh-CN" sz="3200" baseline="30000" dirty="0" smtClean="0"/>
              <a:t> </a:t>
            </a:r>
          </a:p>
          <a:p>
            <a:r>
              <a:rPr lang="en-US" altLang="zh-CN" sz="3200" baseline="30000" dirty="0" smtClean="0"/>
              <a:t>memory </a:t>
            </a:r>
            <a:r>
              <a:rPr lang="en-US" altLang="zh-CN" sz="3200" baseline="30000" dirty="0"/>
              <a:t>cell </a:t>
            </a:r>
            <a:r>
              <a:rPr lang="en-US" altLang="zh-CN" sz="3200" baseline="30000" dirty="0" err="1"/>
              <a:t>c</a:t>
            </a:r>
            <a:r>
              <a:rPr lang="en-US" altLang="zh-CN" sz="3200" baseline="-25000" dirty="0" err="1"/>
              <a:t>t</a:t>
            </a:r>
            <a:r>
              <a:rPr lang="en-US" altLang="zh-CN" sz="3200" baseline="-25000" dirty="0"/>
              <a:t> </a:t>
            </a:r>
            <a:r>
              <a:rPr lang="en-US" altLang="zh-CN" sz="3200" baseline="30000" dirty="0" smtClean="0"/>
              <a:t>       hidden state </a:t>
            </a:r>
            <a:r>
              <a:rPr lang="en-US" altLang="zh-CN" sz="3200" baseline="30000" dirty="0" err="1" smtClean="0"/>
              <a:t>h</a:t>
            </a:r>
            <a:r>
              <a:rPr lang="en-US" altLang="zh-CN" sz="3200" baseline="-25000" dirty="0" err="1" smtClean="0"/>
              <a:t>t</a:t>
            </a:r>
            <a:endParaRPr lang="zh-CN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35" y="3501656"/>
            <a:ext cx="3962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043474"/>
            <a:ext cx="35814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5288" y="5688419"/>
            <a:ext cx="10792933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aseline="30000" dirty="0"/>
              <a:t>LSTM can map the input sequence of </a:t>
            </a:r>
            <a:r>
              <a:rPr lang="en-US" altLang="zh-CN" sz="3200" baseline="30000" dirty="0"/>
              <a:t>arbitrary </a:t>
            </a:r>
            <a:r>
              <a:rPr lang="en-US" altLang="zh-CN" sz="3200" baseline="30000" dirty="0"/>
              <a:t>length to a fixed-sized vector</a:t>
            </a:r>
            <a:endParaRPr lang="zh-CN" alt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274964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53A3"/>
                </a:solidFill>
                <a:latin typeface="微软雅黑" panose="020B0503020204020204" pitchFamily="34" charset="-122"/>
              </a:rPr>
              <a:t> Models</a:t>
            </a:r>
            <a:endParaRPr lang="zh-CN" altLang="en-US" sz="2800" b="1" dirty="0">
              <a:solidFill>
                <a:srgbClr val="0053A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0021" y="946294"/>
            <a:ext cx="119627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i="1" baseline="30000" dirty="0"/>
              <a:t>Deep Fusion LSTMs for Recursively Semantic Matching</a:t>
            </a:r>
            <a:endParaRPr lang="zh-CN" altLang="en-US" sz="4400" b="1" i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39" y="1859811"/>
            <a:ext cx="5785551" cy="358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00800" y="2291316"/>
            <a:ext cx="49760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/>
              <a:t>At position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of sentence x</a:t>
            </a:r>
            <a:r>
              <a:rPr lang="en-US" altLang="zh-CN" sz="2000" baseline="-25000" dirty="0" smtClean="0"/>
              <a:t>1:n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, the output </a:t>
            </a:r>
            <a:r>
              <a:rPr lang="en-US" altLang="zh-CN" sz="2000" dirty="0" smtClean="0"/>
              <a:t>h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reflects </a:t>
            </a:r>
            <a:r>
              <a:rPr lang="en-US" altLang="zh-CN" sz="2000" dirty="0" smtClean="0"/>
              <a:t>the meaning of </a:t>
            </a:r>
            <a:r>
              <a:rPr lang="en-US" altLang="zh-CN" sz="2000" dirty="0"/>
              <a:t>subsequence </a:t>
            </a:r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1:i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,··· ,</a:t>
            </a:r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 </a:t>
            </a:r>
          </a:p>
          <a:p>
            <a:endParaRPr lang="en-US" altLang="zh-CN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/>
              <a:t>the </a:t>
            </a:r>
            <a:r>
              <a:rPr lang="en-US" altLang="zh-CN" sz="2000" dirty="0" smtClean="0"/>
              <a:t>interaction </a:t>
            </a:r>
            <a:r>
              <a:rPr lang="en-US" altLang="zh-CN" sz="2000" dirty="0"/>
              <a:t>of </a:t>
            </a:r>
            <a:r>
              <a:rPr lang="en-US" altLang="zh-CN" sz="2000" dirty="0" smtClean="0"/>
              <a:t>the subsequences </a:t>
            </a:r>
            <a:r>
              <a:rPr lang="en-US" altLang="zh-CN" sz="2000" dirty="0"/>
              <a:t>x</a:t>
            </a:r>
            <a:r>
              <a:rPr lang="en-US" altLang="zh-CN" sz="2000" baseline="-25000" dirty="0"/>
              <a:t>1:i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and y</a:t>
            </a:r>
            <a:r>
              <a:rPr lang="en-US" altLang="zh-CN" sz="2000" baseline="-25000" dirty="0" smtClean="0"/>
              <a:t>1:j </a:t>
            </a:r>
            <a:r>
              <a:rPr lang="en-US" altLang="zh-CN" sz="2000" dirty="0" smtClean="0"/>
              <a:t> :</a:t>
            </a:r>
            <a:endParaRPr lang="zh-CN" altLang="en-US" sz="2000" baseline="-250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04" y="5762624"/>
            <a:ext cx="3859619" cy="352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468" y="4320362"/>
            <a:ext cx="2552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90" y="4871484"/>
            <a:ext cx="53721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103" y="6222262"/>
            <a:ext cx="30861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20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1004</Words>
  <Application>Microsoft Office PowerPoint</Application>
  <PresentationFormat>自定义</PresentationFormat>
  <Paragraphs>207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lvfuyu</cp:lastModifiedBy>
  <cp:revision>390</cp:revision>
  <dcterms:created xsi:type="dcterms:W3CDTF">2015-10-24T01:57:14Z</dcterms:created>
  <dcterms:modified xsi:type="dcterms:W3CDTF">2017-11-22T03:04:04Z</dcterms:modified>
  <cp:category>第一PPT模板网-WWW.1PPT.COM</cp:category>
</cp:coreProperties>
</file>