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72" r:id="rId2"/>
    <p:sldId id="268" r:id="rId3"/>
    <p:sldId id="269" r:id="rId4"/>
    <p:sldId id="273" r:id="rId5"/>
    <p:sldId id="274" r:id="rId6"/>
    <p:sldId id="281" r:id="rId7"/>
    <p:sldId id="282" r:id="rId8"/>
    <p:sldId id="28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76"/>
    <p:restoredTop sz="61967" autoAdjust="0"/>
  </p:normalViewPr>
  <p:slideViewPr>
    <p:cSldViewPr snapToGrid="0" snapToObjects="1">
      <p:cViewPr varScale="1">
        <p:scale>
          <a:sx n="42" d="100"/>
          <a:sy n="42" d="100"/>
        </p:scale>
        <p:origin x="-81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6163F-DAA5-E841-8DD2-0BC7DDB5FDED}" type="datetimeFigureOut">
              <a:rPr kumimoji="1" lang="zh-CN" altLang="en-US" smtClean="0"/>
              <a:pPr/>
              <a:t>2017/11/17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47624-AAAD-6D4C-A588-5AC24EEB1DC2}"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尽管目前连续向量的词嵌入技术逐渐变得热门，然而已有的模型都是只是单单基于线性的上下文环境（</a:t>
            </a:r>
            <a:r>
              <a:rPr lang="en-US" altLang="zh-CN" sz="1200" b="0" i="0" kern="1200" dirty="0" smtClean="0">
                <a:solidFill>
                  <a:schemeClr val="tx1"/>
                </a:solidFill>
                <a:latin typeface="+mn-lt"/>
                <a:ea typeface="+mn-ea"/>
                <a:cs typeface="+mn-cs"/>
              </a:rPr>
              <a:t>context</a:t>
            </a:r>
            <a:r>
              <a:rPr lang="zh-CN" altLang="en-US" sz="1200" b="0" i="0" kern="1200" dirty="0" smtClean="0">
                <a:solidFill>
                  <a:schemeClr val="tx1"/>
                </a:solidFill>
                <a:latin typeface="+mn-lt"/>
                <a:ea typeface="+mn-ea"/>
                <a:cs typeface="+mn-cs"/>
              </a:rPr>
              <a:t>）。本文工作推广了采用 </a:t>
            </a:r>
            <a:r>
              <a:rPr lang="en-US" altLang="zh-CN" sz="1200" b="0" i="0" kern="1200" dirty="0" smtClean="0">
                <a:solidFill>
                  <a:schemeClr val="tx1"/>
                </a:solidFill>
                <a:latin typeface="+mn-lt"/>
                <a:ea typeface="+mn-ea"/>
                <a:cs typeface="+mn-cs"/>
              </a:rPr>
              <a:t>negative-sampling </a:t>
            </a:r>
            <a:r>
              <a:rPr lang="zh-CN" altLang="en-US" sz="1200" b="0" i="0" kern="1200" dirty="0" smtClean="0">
                <a:solidFill>
                  <a:schemeClr val="tx1"/>
                </a:solidFill>
                <a:latin typeface="+mn-lt"/>
                <a:ea typeface="+mn-ea"/>
                <a:cs typeface="+mn-cs"/>
              </a:rPr>
              <a:t>技术的 </a:t>
            </a:r>
            <a:r>
              <a:rPr lang="en-US" altLang="zh-CN" sz="1200" b="0" i="0" kern="1200" dirty="0" smtClean="0">
                <a:solidFill>
                  <a:schemeClr val="tx1"/>
                </a:solidFill>
                <a:latin typeface="+mn-lt"/>
                <a:ea typeface="+mn-ea"/>
                <a:cs typeface="+mn-cs"/>
              </a:rPr>
              <a:t>skip-gram </a:t>
            </a:r>
            <a:r>
              <a:rPr lang="zh-CN" altLang="en-US" sz="1200" b="0" i="0" kern="1200" dirty="0" smtClean="0">
                <a:solidFill>
                  <a:schemeClr val="tx1"/>
                </a:solidFill>
                <a:latin typeface="+mn-lt"/>
                <a:ea typeface="+mn-ea"/>
                <a:cs typeface="+mn-cs"/>
              </a:rPr>
              <a:t>模型（由 </a:t>
            </a:r>
            <a:r>
              <a:rPr lang="en-US" altLang="zh-CN" sz="1200" b="0" i="0" kern="1200" dirty="0" err="1" smtClean="0">
                <a:solidFill>
                  <a:schemeClr val="tx1"/>
                </a:solidFill>
                <a:latin typeface="+mn-lt"/>
                <a:ea typeface="+mn-ea"/>
                <a:cs typeface="+mn-cs"/>
              </a:rPr>
              <a:t>Mikolov</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等人提出）到任意的上下文环境场景。特别地，我们做了基于依赖性的上下文环境，发现获得的嵌入具有非常不同的效果。基于依赖性的词嵌入更加非局部化（</a:t>
            </a:r>
            <a:r>
              <a:rPr lang="en-US" altLang="zh-CN" sz="1200" b="0" i="0" kern="1200" dirty="0" smtClean="0">
                <a:solidFill>
                  <a:schemeClr val="tx1"/>
                </a:solidFill>
                <a:latin typeface="+mn-lt"/>
                <a:ea typeface="+mn-ea"/>
                <a:cs typeface="+mn-cs"/>
              </a:rPr>
              <a:t>topical</a:t>
            </a:r>
            <a:r>
              <a:rPr lang="zh-CN" altLang="en-US" sz="1200" b="0" i="0" kern="1200" dirty="0" smtClean="0">
                <a:solidFill>
                  <a:schemeClr val="tx1"/>
                </a:solidFill>
                <a:latin typeface="+mn-lt"/>
                <a:ea typeface="+mn-ea"/>
                <a:cs typeface="+mn-cs"/>
              </a:rPr>
              <a:t>）并展示了比原始的 </a:t>
            </a:r>
            <a:r>
              <a:rPr lang="en-US" altLang="zh-CN" sz="1200" b="0" i="0" kern="1200" dirty="0" smtClean="0">
                <a:solidFill>
                  <a:schemeClr val="tx1"/>
                </a:solidFill>
                <a:latin typeface="+mn-lt"/>
                <a:ea typeface="+mn-ea"/>
                <a:cs typeface="+mn-cs"/>
              </a:rPr>
              <a:t>skip-gram </a:t>
            </a:r>
            <a:r>
              <a:rPr lang="zh-CN" altLang="en-US" sz="1200" b="0" i="0" kern="1200" dirty="0" smtClean="0">
                <a:solidFill>
                  <a:schemeClr val="tx1"/>
                </a:solidFill>
                <a:latin typeface="+mn-lt"/>
                <a:ea typeface="+mn-ea"/>
                <a:cs typeface="+mn-cs"/>
              </a:rPr>
              <a:t>更具功能性的相似性</a:t>
            </a:r>
            <a:endParaRPr lang="zh-CN" altLang="en-US" dirty="0"/>
          </a:p>
        </p:txBody>
      </p:sp>
      <p:sp>
        <p:nvSpPr>
          <p:cNvPr id="4" name="灯片编号占位符 3"/>
          <p:cNvSpPr>
            <a:spLocks noGrp="1"/>
          </p:cNvSpPr>
          <p:nvPr>
            <p:ph type="sldNum" sz="quarter" idx="10"/>
          </p:nvPr>
        </p:nvSpPr>
        <p:spPr/>
        <p:txBody>
          <a:bodyPr/>
          <a:lstStyle/>
          <a:p>
            <a:fld id="{EC947624-AAAD-6D4C-A588-5AC24EEB1DC2}" type="slidenum">
              <a:rPr kumimoji="1" lang="zh-CN" altLang="en-US" smtClean="0"/>
              <a:pPr/>
              <a:t>2</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现在的</a:t>
            </a:r>
            <a:r>
              <a:rPr kumimoji="1" lang="en-US" altLang="zh-CN" dirty="0" smtClean="0"/>
              <a:t>word</a:t>
            </a:r>
            <a:r>
              <a:rPr kumimoji="1" lang="en-US" altLang="zh-CN" baseline="0" dirty="0" smtClean="0"/>
              <a:t> embedding </a:t>
            </a:r>
            <a:r>
              <a:rPr kumimoji="1" lang="zh-CN" altLang="en-US" baseline="0" dirty="0" smtClean="0"/>
              <a:t>的做法都是基于分布式假说，即相似的文本里的词语具有相似意义。</a:t>
            </a:r>
            <a:endParaRPr kumimoji="1" lang="en-US" altLang="zh-CN" baseline="0" dirty="0" smtClean="0"/>
          </a:p>
          <a:p>
            <a:r>
              <a:rPr kumimoji="1" lang="en-US" altLang="zh-CN" baseline="0" dirty="0" smtClean="0"/>
              <a:t>Skip-gram</a:t>
            </a:r>
            <a:r>
              <a:rPr kumimoji="1" lang="zh-CN" altLang="en-US" baseline="0" dirty="0" smtClean="0"/>
              <a:t>就是根据已知词来预测上下文，</a:t>
            </a:r>
            <a:endParaRPr kumimoji="1" lang="en-US" altLang="zh-CN" baseline="0" dirty="0" smtClean="0"/>
          </a:p>
          <a:p>
            <a:r>
              <a:rPr lang="zh-CN" altLang="en-US" sz="1200" b="0" i="0" kern="1200" dirty="0" smtClean="0">
                <a:solidFill>
                  <a:schemeClr val="tx1"/>
                </a:solidFill>
                <a:latin typeface="+mn-lt"/>
                <a:ea typeface="+mn-ea"/>
                <a:cs typeface="+mn-cs"/>
              </a:rPr>
              <a:t>在该例中，</a:t>
            </a:r>
            <a:r>
              <a:rPr lang="en-US" altLang="zh-CN" sz="1200" b="0" i="1" kern="1200" dirty="0" smtClean="0">
                <a:solidFill>
                  <a:schemeClr val="tx1"/>
                </a:solidFill>
                <a:latin typeface="+mn-lt"/>
                <a:ea typeface="+mn-ea"/>
                <a:cs typeface="+mn-cs"/>
              </a:rPr>
              <a:t>discover</a:t>
            </a:r>
            <a:r>
              <a:rPr lang="zh-CN" altLang="en-US" sz="1200" b="0" i="0" kern="1200" dirty="0" smtClean="0">
                <a:solidFill>
                  <a:schemeClr val="tx1"/>
                </a:solidFill>
                <a:latin typeface="+mn-lt"/>
                <a:ea typeface="+mn-ea"/>
                <a:cs typeface="+mn-cs"/>
              </a:rPr>
              <a:t>的上下文环境是 </a:t>
            </a:r>
            <a:r>
              <a:rPr lang="en-US" altLang="zh-CN" sz="1200" b="0" i="1" kern="1200" dirty="0" smtClean="0">
                <a:solidFill>
                  <a:schemeClr val="tx1"/>
                </a:solidFill>
                <a:latin typeface="+mn-lt"/>
                <a:ea typeface="+mn-ea"/>
                <a:cs typeface="+mn-cs"/>
              </a:rPr>
              <a:t>Australian, scientist, star, with</a:t>
            </a:r>
            <a:r>
              <a:rPr lang="zh-CN" altLang="en-US" sz="1200" b="0" i="0" kern="1200" dirty="0" smtClean="0">
                <a:solidFill>
                  <a:schemeClr val="tx1"/>
                </a:solidFill>
                <a:latin typeface="+mn-lt"/>
                <a:ea typeface="+mn-ea"/>
                <a:cs typeface="+mn-cs"/>
              </a:rPr>
              <a:t>。 </a:t>
            </a:r>
            <a:endParaRPr kumimoji="1" lang="en-US" altLang="zh-CN" baseline="0" dirty="0" smtClean="0"/>
          </a:p>
          <a:p>
            <a:r>
              <a:rPr kumimoji="1" lang="zh-CN" altLang="en-US" baseline="0" dirty="0" smtClean="0"/>
              <a:t>其中</a:t>
            </a:r>
            <a:r>
              <a:rPr lang="zh-CN" altLang="en-US" sz="1200" b="0" i="0" kern="1200" dirty="0" smtClean="0">
                <a:solidFill>
                  <a:schemeClr val="tx1"/>
                </a:solidFill>
                <a:latin typeface="+mn-lt"/>
                <a:ea typeface="+mn-ea"/>
                <a:cs typeface="+mn-cs"/>
              </a:rPr>
              <a:t>每个词 </a:t>
            </a:r>
            <a:r>
              <a:rPr lang="en-US" altLang="zh-CN" sz="1200" b="0" i="0" u="none" strike="noStrike" kern="1200" dirty="0" smtClean="0">
                <a:solidFill>
                  <a:schemeClr val="tx1"/>
                </a:solidFill>
                <a:latin typeface="+mn-lt"/>
                <a:ea typeface="+mn-ea"/>
                <a:cs typeface="+mn-cs"/>
              </a:rPr>
              <a:t>w</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W</a:t>
            </a:r>
            <a:r>
              <a:rPr lang="zh-CN" altLang="en-US" sz="1200" b="0" i="0" kern="1200" dirty="0" smtClean="0">
                <a:solidFill>
                  <a:schemeClr val="tx1"/>
                </a:solidFill>
                <a:latin typeface="+mn-lt"/>
                <a:ea typeface="+mn-ea"/>
                <a:cs typeface="+mn-cs"/>
              </a:rPr>
              <a:t> 关联于一个 </a:t>
            </a:r>
            <a:r>
              <a:rPr lang="en-US" altLang="zh-CN" sz="1200" b="0" i="0" u="none" strike="noStrike"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 维空间的向量 </a:t>
            </a:r>
            <a:endParaRPr lang="en-US" altLang="zh-CN" sz="1200" b="0" i="0" u="none" strike="noStrike" kern="1200" dirty="0" smtClean="0">
              <a:solidFill>
                <a:schemeClr val="tx1"/>
              </a:solidFill>
              <a:latin typeface="+mn-lt"/>
              <a:ea typeface="+mn-ea"/>
              <a:cs typeface="+mn-cs"/>
            </a:endParaRPr>
          </a:p>
          <a:p>
            <a:r>
              <a:rPr lang="zh-CN" altLang="en-US" dirty="0" smtClean="0"/>
              <a:t>每个上下文环境 </a:t>
            </a:r>
            <a:r>
              <a:rPr lang="en-US" altLang="zh-CN" sz="1200" b="0" i="0" u="none" strike="noStrike" kern="1200" dirty="0" smtClean="0">
                <a:solidFill>
                  <a:schemeClr val="tx1"/>
                </a:solidFill>
                <a:latin typeface="+mn-lt"/>
                <a:ea typeface="+mn-ea"/>
                <a:cs typeface="+mn-cs"/>
              </a:rPr>
              <a:t>c</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C</a:t>
            </a:r>
            <a:r>
              <a:rPr lang="zh-CN" altLang="en-US" dirty="0" smtClean="0"/>
              <a:t>由一个 </a:t>
            </a:r>
            <a:r>
              <a:rPr lang="en-US" altLang="zh-CN" sz="1200" b="0" i="0" u="none" strike="noStrike" kern="1200" dirty="0" smtClean="0">
                <a:solidFill>
                  <a:schemeClr val="tx1"/>
                </a:solidFill>
                <a:latin typeface="+mn-lt"/>
                <a:ea typeface="+mn-ea"/>
                <a:cs typeface="+mn-cs"/>
              </a:rPr>
              <a:t>d</a:t>
            </a:r>
            <a:r>
              <a:rPr lang="zh-CN" altLang="en-US" dirty="0" smtClean="0"/>
              <a:t> 维空间的向量</a:t>
            </a:r>
            <a:endParaRPr lang="en-US" altLang="zh-CN" dirty="0" smtClean="0"/>
          </a:p>
          <a:p>
            <a:r>
              <a:rPr lang="zh-CN" altLang="en-US" sz="1200" b="0" i="0" kern="1200" dirty="0" smtClean="0">
                <a:solidFill>
                  <a:schemeClr val="tx1"/>
                </a:solidFill>
                <a:latin typeface="+mn-lt"/>
                <a:ea typeface="+mn-ea"/>
                <a:cs typeface="+mn-cs"/>
              </a:rPr>
              <a:t>粗略地说，我们就在寻找参数值（词向量和上下文向量的表示）使得关联于“好”的词</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上下文对的点乘值 </a:t>
            </a:r>
            <a:r>
              <a:rPr lang="en-US" altLang="zh-CN" sz="1200" b="0" i="0" u="none" strike="noStrike" kern="1200" dirty="0" err="1" smtClean="0">
                <a:solidFill>
                  <a:schemeClr val="tx1"/>
                </a:solidFill>
                <a:latin typeface="+mn-lt"/>
                <a:ea typeface="+mn-ea"/>
                <a:cs typeface="+mn-cs"/>
              </a:rPr>
              <a:t>vw×vc</a:t>
            </a:r>
            <a:r>
              <a:rPr lang="zh-CN" altLang="en-US" sz="1200" b="0" i="0" kern="1200" dirty="0" smtClean="0">
                <a:solidFill>
                  <a:schemeClr val="tx1"/>
                </a:solidFill>
                <a:latin typeface="+mn-lt"/>
                <a:ea typeface="+mn-ea"/>
                <a:cs typeface="+mn-cs"/>
              </a:rPr>
              <a:t> 最大化。 </a:t>
            </a:r>
            <a:r>
              <a:rPr lang="zh-CN" altLang="en-US" sz="1200" b="0" i="0" u="none" strike="noStrike" kern="1200" dirty="0" smtClean="0">
                <a:solidFill>
                  <a:schemeClr val="tx1"/>
                </a:solidFill>
                <a:latin typeface="+mn-lt"/>
                <a:ea typeface="+mn-ea"/>
                <a:cs typeface="+mn-cs"/>
              </a:rPr>
              <a:t/>
            </a:r>
            <a:br>
              <a:rPr lang="zh-CN" altLang="en-US" sz="1200" b="0" i="0" u="none" strike="noStrike" kern="1200" dirty="0" smtClean="0">
                <a:solidFill>
                  <a:schemeClr val="tx1"/>
                </a:solidFill>
                <a:latin typeface="+mn-lt"/>
                <a:ea typeface="+mn-ea"/>
                <a:cs typeface="+mn-cs"/>
              </a:rPr>
            </a:br>
            <a:endParaRPr kumimoji="1" lang="en-US" altLang="zh-CN" baseline="0" dirty="0" smtClean="0"/>
          </a:p>
        </p:txBody>
      </p:sp>
      <p:sp>
        <p:nvSpPr>
          <p:cNvPr id="4" name="幻灯片编号占位符 3"/>
          <p:cNvSpPr>
            <a:spLocks noGrp="1"/>
          </p:cNvSpPr>
          <p:nvPr>
            <p:ph type="sldNum" sz="quarter" idx="10"/>
          </p:nvPr>
        </p:nvSpPr>
        <p:spPr/>
        <p:txBody>
          <a:bodyPr/>
          <a:lstStyle/>
          <a:p>
            <a:fld id="{EC947624-AAAD-6D4C-A588-5AC24EEB1DC2}" type="slidenum">
              <a:rPr kumimoji="1" lang="zh-CN" altLang="en-US" smtClean="0"/>
              <a:pPr/>
              <a:t>3</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latin typeface="+mn-lt"/>
                <a:ea typeface="+mn-ea"/>
                <a:cs typeface="+mn-cs"/>
              </a:rPr>
              <a:t>更加准确地说，一个观测值对 </a:t>
            </a:r>
            <a:r>
              <a:rPr lang="en-US" altLang="zh-CN" sz="1200" b="0" i="0" u="none" strike="noStrike" kern="1200" dirty="0" smtClean="0">
                <a:solidFill>
                  <a:schemeClr val="tx1"/>
                </a:solidFill>
                <a:latin typeface="+mn-lt"/>
                <a:ea typeface="+mn-ea"/>
                <a:cs typeface="+mn-cs"/>
              </a:rPr>
              <a:t>(</a:t>
            </a:r>
            <a:r>
              <a:rPr lang="en-US" altLang="zh-CN" sz="1200" b="0" i="0" u="none" strike="noStrike" kern="1200" dirty="0" err="1" smtClean="0">
                <a:solidFill>
                  <a:schemeClr val="tx1"/>
                </a:solidFill>
                <a:latin typeface="+mn-lt"/>
                <a:ea typeface="+mn-ea"/>
                <a:cs typeface="+mn-cs"/>
              </a:rPr>
              <a:t>w,c</a:t>
            </a:r>
            <a:r>
              <a:rPr lang="en-US" altLang="zh-CN" sz="1200" b="0" i="0" u="none" strike="noStrike"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 的数据集。。这个对来自这个数据集合么？我们使用 </a:t>
            </a:r>
            <a:r>
              <a:rPr lang="en-US" altLang="zh-CN" sz="1200" b="0" i="0" u="none" strike="noStrike" kern="1200" dirty="0" smtClean="0">
                <a:solidFill>
                  <a:schemeClr val="tx1"/>
                </a:solidFill>
                <a:latin typeface="+mn-lt"/>
                <a:ea typeface="+mn-ea"/>
                <a:cs typeface="+mn-cs"/>
              </a:rPr>
              <a:t>p(D=1|w,c)</a:t>
            </a:r>
            <a:r>
              <a:rPr lang="zh-CN" altLang="en-US" sz="1200" b="0" i="0" kern="1200" dirty="0" smtClean="0">
                <a:solidFill>
                  <a:schemeClr val="tx1"/>
                </a:solidFill>
                <a:latin typeface="+mn-lt"/>
                <a:ea typeface="+mn-ea"/>
                <a:cs typeface="+mn-cs"/>
              </a:rPr>
              <a:t> 表示 </a:t>
            </a:r>
            <a:r>
              <a:rPr lang="en-US" altLang="zh-CN" sz="1200" b="0" i="0" u="none" strike="noStrike" kern="1200" dirty="0" smtClean="0">
                <a:solidFill>
                  <a:schemeClr val="tx1"/>
                </a:solidFill>
                <a:latin typeface="+mn-lt"/>
                <a:ea typeface="+mn-ea"/>
                <a:cs typeface="+mn-cs"/>
              </a:rPr>
              <a:t>(</a:t>
            </a:r>
            <a:r>
              <a:rPr lang="en-US" altLang="zh-CN" sz="1200" b="0" i="0" u="none" strike="noStrike" kern="1200" dirty="0" err="1" smtClean="0">
                <a:solidFill>
                  <a:schemeClr val="tx1"/>
                </a:solidFill>
                <a:latin typeface="+mn-lt"/>
                <a:ea typeface="+mn-ea"/>
                <a:cs typeface="+mn-cs"/>
              </a:rPr>
              <a:t>w,c</a:t>
            </a:r>
            <a:r>
              <a:rPr lang="en-US" altLang="zh-CN" sz="1200" b="0" i="0" u="none" strike="noStrike"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 来自数据集的概率，使用 </a:t>
            </a:r>
            <a:r>
              <a:rPr lang="en-US" altLang="zh-CN" sz="1200" b="0" i="0" u="none" strike="noStrike" kern="1200" dirty="0" smtClean="0">
                <a:solidFill>
                  <a:schemeClr val="tx1"/>
                </a:solidFill>
                <a:latin typeface="+mn-lt"/>
                <a:ea typeface="+mn-ea"/>
                <a:cs typeface="+mn-cs"/>
              </a:rPr>
              <a:t>p(D=0|w,c)=1−p(D=0|w,c)</a:t>
            </a:r>
            <a:r>
              <a:rPr lang="zh-CN" altLang="en-US" sz="1200" b="0" i="0" kern="1200" dirty="0" smtClean="0">
                <a:solidFill>
                  <a:schemeClr val="tx1"/>
                </a:solidFill>
                <a:latin typeface="+mn-lt"/>
                <a:ea typeface="+mn-ea"/>
                <a:cs typeface="+mn-cs"/>
              </a:rPr>
              <a:t> 表示 </a:t>
            </a:r>
            <a:r>
              <a:rPr lang="en-US" altLang="zh-CN" sz="1200" b="0" i="0" u="none" strike="noStrike" kern="1200" dirty="0" smtClean="0">
                <a:solidFill>
                  <a:schemeClr val="tx1"/>
                </a:solidFill>
                <a:latin typeface="+mn-lt"/>
                <a:ea typeface="+mn-ea"/>
                <a:cs typeface="+mn-cs"/>
              </a:rPr>
              <a:t>(</a:t>
            </a:r>
            <a:r>
              <a:rPr lang="en-US" altLang="zh-CN" sz="1200" b="0" i="0" u="none" strike="noStrike" kern="1200" dirty="0" err="1" smtClean="0">
                <a:solidFill>
                  <a:schemeClr val="tx1"/>
                </a:solidFill>
                <a:latin typeface="+mn-lt"/>
                <a:ea typeface="+mn-ea"/>
                <a:cs typeface="+mn-cs"/>
              </a:rPr>
              <a:t>w,c</a:t>
            </a:r>
            <a:r>
              <a:rPr lang="en-US" altLang="zh-CN" sz="1200" b="0" i="0" u="none" strike="noStrike"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 不出现在数据集的概率。所以概率分布如下所示：所以它的目标就是最大化所有这种观测对出现在数据集的概率。</a:t>
            </a:r>
            <a:endParaRPr lang="en-US" altLang="zh-CN" sz="1200" b="0" i="0" kern="1200" dirty="0" smtClean="0">
              <a:solidFill>
                <a:schemeClr val="tx1"/>
              </a:solidFill>
              <a:latin typeface="+mn-lt"/>
              <a:ea typeface="+mn-ea"/>
              <a:cs typeface="+mn-cs"/>
            </a:endParaRPr>
          </a:p>
          <a:p>
            <a:endParaRPr kumimoji="1"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该目标函数有一个易见的解就是对每个 </a:t>
            </a:r>
            <a:r>
              <a:rPr lang="en-US" altLang="zh-CN" sz="1200" b="0" i="0" u="none" strike="noStrike" kern="1200" dirty="0" smtClean="0">
                <a:solidFill>
                  <a:schemeClr val="tx1"/>
                </a:solidFill>
                <a:latin typeface="+mn-lt"/>
                <a:ea typeface="+mn-ea"/>
                <a:cs typeface="+mn-cs"/>
              </a:rPr>
              <a:t>(</a:t>
            </a:r>
            <a:r>
              <a:rPr lang="en-US" altLang="zh-CN" sz="1200" b="0" i="0" u="none" strike="noStrike" kern="1200" dirty="0" err="1" smtClean="0">
                <a:solidFill>
                  <a:schemeClr val="tx1"/>
                </a:solidFill>
                <a:latin typeface="+mn-lt"/>
                <a:ea typeface="+mn-ea"/>
                <a:cs typeface="+mn-cs"/>
              </a:rPr>
              <a:t>w,c</a:t>
            </a:r>
            <a:r>
              <a:rPr lang="en-US" altLang="zh-CN" sz="1200" b="0" i="0" u="none" strike="noStrike"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 对有 </a:t>
            </a:r>
            <a:r>
              <a:rPr lang="en-US" altLang="zh-CN" sz="1200" b="0" i="0" u="none" strike="noStrike" kern="1200" dirty="0" smtClean="0">
                <a:solidFill>
                  <a:schemeClr val="tx1"/>
                </a:solidFill>
                <a:latin typeface="+mn-lt"/>
                <a:ea typeface="+mn-ea"/>
                <a:cs typeface="+mn-cs"/>
              </a:rPr>
              <a:t>P(D=1|w,c)=1</a:t>
            </a:r>
            <a:r>
              <a:rPr lang="zh-CN" altLang="en-US" sz="1200" b="0" i="0" kern="1200" dirty="0" smtClean="0">
                <a:solidFill>
                  <a:schemeClr val="tx1"/>
                </a:solidFill>
                <a:latin typeface="+mn-lt"/>
                <a:ea typeface="+mn-ea"/>
                <a:cs typeface="+mn-cs"/>
              </a:rPr>
              <a:t>。这个可以通过对所有的 </a:t>
            </a:r>
            <a:r>
              <a:rPr lang="en-US" altLang="zh-CN" sz="1200" b="0" i="0" u="none" strike="noStrike"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和</a:t>
            </a:r>
            <a:r>
              <a:rPr lang="en-US" altLang="zh-CN" sz="1200" b="0" i="0" u="none" strike="noStrike" kern="1200" dirty="0" smtClean="0">
                <a:solidFill>
                  <a:schemeClr val="tx1"/>
                </a:solidFill>
                <a:latin typeface="+mn-lt"/>
                <a:ea typeface="+mn-ea"/>
                <a:cs typeface="+mn-cs"/>
              </a:rPr>
              <a:t>w</a:t>
            </a:r>
            <a:r>
              <a:rPr lang="zh-CN" altLang="en-US" sz="1200" b="0" i="0" kern="1200" dirty="0" smtClean="0">
                <a:solidFill>
                  <a:schemeClr val="tx1"/>
                </a:solidFill>
                <a:latin typeface="+mn-lt"/>
                <a:ea typeface="+mn-ea"/>
                <a:cs typeface="+mn-cs"/>
              </a:rPr>
              <a:t>，把 </a:t>
            </a:r>
            <a:r>
              <a:rPr lang="en-US" altLang="zh-CN" sz="1200" b="0" i="0" u="none" strike="noStrike" kern="1200" dirty="0" err="1" smtClean="0">
                <a:solidFill>
                  <a:schemeClr val="tx1"/>
                </a:solidFill>
                <a:latin typeface="+mn-lt"/>
                <a:ea typeface="+mn-ea"/>
                <a:cs typeface="+mn-cs"/>
              </a:rPr>
              <a:t>vc</a:t>
            </a:r>
            <a:r>
              <a:rPr lang="en-US" altLang="zh-CN" sz="1200" b="0" i="0" u="none" strike="noStrike" kern="1200" dirty="0" smtClean="0">
                <a:solidFill>
                  <a:schemeClr val="tx1"/>
                </a:solidFill>
                <a:latin typeface="+mn-lt"/>
                <a:ea typeface="+mn-ea"/>
                <a:cs typeface="+mn-cs"/>
              </a:rPr>
              <a:t>=</a:t>
            </a:r>
            <a:r>
              <a:rPr lang="en-US" altLang="zh-CN" sz="1200" b="0" i="0" u="none" strike="noStrike" kern="1200" dirty="0" err="1" smtClean="0">
                <a:solidFill>
                  <a:schemeClr val="tx1"/>
                </a:solidFill>
                <a:latin typeface="+mn-lt"/>
                <a:ea typeface="+mn-ea"/>
                <a:cs typeface="+mn-cs"/>
              </a:rPr>
              <a:t>vw</a:t>
            </a:r>
            <a:r>
              <a:rPr lang="zh-CN" altLang="en-US" sz="1200" b="0" i="0" kern="1200" dirty="0" smtClean="0">
                <a:solidFill>
                  <a:schemeClr val="tx1"/>
                </a:solidFill>
                <a:latin typeface="+mn-lt"/>
                <a:ea typeface="+mn-ea"/>
                <a:cs typeface="+mn-cs"/>
              </a:rPr>
              <a:t> 和 </a:t>
            </a:r>
            <a:r>
              <a:rPr lang="en-US" altLang="zh-CN" sz="1200" b="0" i="0" u="none" strike="noStrike" kern="1200" dirty="0" err="1" smtClean="0">
                <a:solidFill>
                  <a:schemeClr val="tx1"/>
                </a:solidFill>
                <a:latin typeface="+mn-lt"/>
                <a:ea typeface="+mn-ea"/>
                <a:cs typeface="+mn-cs"/>
              </a:rPr>
              <a:t>vc×vw</a:t>
            </a:r>
            <a:r>
              <a:rPr lang="en-US" altLang="zh-CN" sz="1200" b="0" i="0" u="none" strike="noStrike"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 得到（</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是一个相当大的数字）。 </a:t>
            </a:r>
            <a:r>
              <a:rPr lang="zh-CN" altLang="en-US" dirty="0" smtClean="0"/>
              <a:t/>
            </a:r>
            <a:br>
              <a:rPr lang="zh-CN" altLang="en-US" dirty="0" smtClean="0"/>
            </a:br>
            <a:r>
              <a:rPr lang="zh-CN" altLang="en-US" sz="1200" b="0" i="0" kern="1200" dirty="0" smtClean="0">
                <a:solidFill>
                  <a:schemeClr val="tx1"/>
                </a:solidFill>
                <a:latin typeface="+mn-lt"/>
                <a:ea typeface="+mn-ea"/>
                <a:cs typeface="+mn-cs"/>
              </a:rPr>
              <a:t>为了避免出现这样的一种易见的情形，目标函数被扩展出那些使得 </a:t>
            </a:r>
            <a:r>
              <a:rPr lang="en-US" altLang="zh-CN" sz="1200" b="0" i="0" u="none" strike="noStrike" kern="1200" dirty="0" smtClean="0">
                <a:solidFill>
                  <a:schemeClr val="tx1"/>
                </a:solidFill>
                <a:latin typeface="+mn-lt"/>
                <a:ea typeface="+mn-ea"/>
                <a:cs typeface="+mn-cs"/>
              </a:rPr>
              <a:t>P(D=1|w,c)</a:t>
            </a:r>
            <a:r>
              <a:rPr lang="zh-CN" altLang="en-US" sz="1200" b="0" i="0" kern="1200" dirty="0" smtClean="0">
                <a:solidFill>
                  <a:schemeClr val="tx1"/>
                </a:solidFill>
                <a:latin typeface="+mn-lt"/>
                <a:ea typeface="+mn-ea"/>
                <a:cs typeface="+mn-cs"/>
              </a:rPr>
              <a:t> 很低的 </a:t>
            </a:r>
            <a:r>
              <a:rPr lang="en-US" altLang="zh-CN" sz="1200" b="0" i="0" u="none" strike="noStrike" kern="1200" dirty="0" smtClean="0">
                <a:solidFill>
                  <a:schemeClr val="tx1"/>
                </a:solidFill>
                <a:latin typeface="+mn-lt"/>
                <a:ea typeface="+mn-ea"/>
                <a:cs typeface="+mn-cs"/>
              </a:rPr>
              <a:t>(</a:t>
            </a:r>
            <a:r>
              <a:rPr lang="en-US" altLang="zh-CN" sz="1200" b="0" i="0" u="none" strike="noStrike" kern="1200" dirty="0" err="1" smtClean="0">
                <a:solidFill>
                  <a:schemeClr val="tx1"/>
                </a:solidFill>
                <a:latin typeface="+mn-lt"/>
                <a:ea typeface="+mn-ea"/>
                <a:cs typeface="+mn-cs"/>
              </a:rPr>
              <a:t>w,c</a:t>
            </a:r>
            <a:r>
              <a:rPr lang="en-US" altLang="zh-CN" sz="1200" b="0" i="0" u="none" strike="noStrike"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 对，也就是那些不存在数据集合中的对。方法就是通过产生一个随机的样本集合 </a:t>
            </a:r>
            <a:r>
              <a:rPr lang="en-US" altLang="zh-CN" sz="1200" b="0" i="0" u="none" strike="noStrike"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。这样的话我们的目标函数可以理解成在最大化正样本的概率的同时降低负样本的概率</a:t>
            </a:r>
            <a:endParaRPr kumimoji="1" lang="zh-CN" altLang="en-US" dirty="0"/>
          </a:p>
        </p:txBody>
      </p:sp>
      <p:sp>
        <p:nvSpPr>
          <p:cNvPr id="4" name="幻灯片编号占位符 3"/>
          <p:cNvSpPr>
            <a:spLocks noGrp="1"/>
          </p:cNvSpPr>
          <p:nvPr>
            <p:ph type="sldNum" sz="quarter" idx="10"/>
          </p:nvPr>
        </p:nvSpPr>
        <p:spPr/>
        <p:txBody>
          <a:bodyPr/>
          <a:lstStyle/>
          <a:p>
            <a:fld id="{EC947624-AAAD-6D4C-A588-5AC24EEB1DC2}" type="slidenum">
              <a:rPr kumimoji="1" lang="zh-CN" altLang="en-US" smtClean="0"/>
              <a:pPr/>
              <a:t>4</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对于每个来自数据集的（</a:t>
            </a:r>
            <a:r>
              <a:rPr lang="en-US" altLang="zh-CN" dirty="0" err="1" smtClean="0"/>
              <a:t>w,c</a:t>
            </a:r>
            <a:r>
              <a:rPr lang="zh-CN" altLang="en-US" dirty="0" smtClean="0"/>
              <a:t>）对，只要替换掉那个词</a:t>
            </a:r>
            <a:r>
              <a:rPr lang="en-US" altLang="zh-CN" dirty="0" smtClean="0"/>
              <a:t>,</a:t>
            </a:r>
            <a:r>
              <a:rPr lang="zh-CN" altLang="en-US" dirty="0" smtClean="0"/>
              <a:t>就可以形成一个负样本。负采样就是关于那个词的替换策略。</a:t>
            </a:r>
            <a:endParaRPr lang="en-US" altLang="zh-CN" dirty="0" smtClean="0"/>
          </a:p>
          <a:p>
            <a:r>
              <a:rPr lang="zh-CN" altLang="en-US" dirty="0" smtClean="0"/>
              <a:t>直观来说，高频词被选中的概率大，低频率则反之，所以这是个带权采样的问题。</a:t>
            </a:r>
            <a:endParaRPr lang="en-US" altLang="zh-CN" dirty="0" smtClean="0"/>
          </a:p>
          <a:p>
            <a:r>
              <a:rPr lang="zh-CN" altLang="en-US" sz="1200" b="0" i="0" kern="1200" dirty="0" smtClean="0">
                <a:solidFill>
                  <a:schemeClr val="tx1"/>
                </a:solidFill>
                <a:latin typeface="+mn-lt"/>
                <a:ea typeface="+mn-ea"/>
                <a:cs typeface="+mn-cs"/>
              </a:rPr>
              <a:t>基本的思路是对于长度为</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的线段，根据词语的词频将其公平地分配给每个词语：</a:t>
            </a:r>
            <a:endParaRPr lang="en-US" altLang="zh-CN" sz="1200" b="0" i="0" kern="1200" dirty="0" smtClean="0">
              <a:solidFill>
                <a:schemeClr val="tx1"/>
              </a:solidFill>
              <a:latin typeface="+mn-lt"/>
              <a:ea typeface="+mn-ea"/>
              <a:cs typeface="+mn-cs"/>
            </a:endParaRPr>
          </a:p>
          <a:p>
            <a:pPr latinLnBrk="0"/>
            <a:r>
              <a:rPr lang="zh-CN" altLang="en-US" sz="1200" b="0" i="0" kern="1200" dirty="0" smtClean="0">
                <a:solidFill>
                  <a:schemeClr val="tx1"/>
                </a:solidFill>
                <a:latin typeface="+mn-lt"/>
                <a:ea typeface="+mn-ea"/>
                <a:cs typeface="+mn-cs"/>
              </a:rPr>
              <a:t>接下来我们只要生成一个</a:t>
            </a:r>
            <a:r>
              <a:rPr lang="en-US" altLang="zh-CN" sz="1200" b="0" i="0" kern="1200" dirty="0" smtClean="0">
                <a:solidFill>
                  <a:schemeClr val="tx1"/>
                </a:solidFill>
                <a:latin typeface="+mn-lt"/>
                <a:ea typeface="+mn-ea"/>
                <a:cs typeface="+mn-cs"/>
              </a:rPr>
              <a:t>0-1</a:t>
            </a:r>
            <a:r>
              <a:rPr lang="zh-CN" altLang="en-US" sz="1200" b="0" i="0" kern="1200" dirty="0" smtClean="0">
                <a:solidFill>
                  <a:schemeClr val="tx1"/>
                </a:solidFill>
                <a:latin typeface="+mn-lt"/>
                <a:ea typeface="+mn-ea"/>
                <a:cs typeface="+mn-cs"/>
              </a:rPr>
              <a:t>之间的随机数，看看落到哪个区间，就能采样到该区间对应的单词了，很公平。</a:t>
            </a:r>
          </a:p>
          <a:p>
            <a:pPr latinLnBrk="0"/>
            <a:r>
              <a:rPr lang="zh-CN" altLang="en-US" sz="1200" b="0" i="0" kern="1200" dirty="0" smtClean="0">
                <a:solidFill>
                  <a:schemeClr val="tx1"/>
                </a:solidFill>
                <a:latin typeface="+mn-lt"/>
                <a:ea typeface="+mn-ea"/>
                <a:cs typeface="+mn-cs"/>
              </a:rPr>
              <a:t>但怎么根据小数找区间呢？速度慢可不行。</a:t>
            </a:r>
          </a:p>
          <a:p>
            <a:pPr latinLnBrk="0"/>
            <a:r>
              <a:rPr lang="en-US" altLang="zh-CN" sz="1200" b="0" i="0" kern="1200" dirty="0" smtClean="0">
                <a:solidFill>
                  <a:schemeClr val="tx1"/>
                </a:solidFill>
                <a:latin typeface="+mn-lt"/>
                <a:ea typeface="+mn-ea"/>
                <a:cs typeface="+mn-cs"/>
              </a:rPr>
              <a:t>word2vec</a:t>
            </a:r>
            <a:r>
              <a:rPr lang="zh-CN" altLang="en-US" sz="1200" b="0" i="0" kern="1200" dirty="0" smtClean="0">
                <a:solidFill>
                  <a:schemeClr val="tx1"/>
                </a:solidFill>
                <a:latin typeface="+mn-lt"/>
                <a:ea typeface="+mn-ea"/>
                <a:cs typeface="+mn-cs"/>
              </a:rPr>
              <a:t>用的是一种查表的方式，将上述线段标上</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个“刻度”，刻度之间的间隔是相等的，即</a:t>
            </a:r>
            <a:r>
              <a:rPr lang="en-US" altLang="zh-CN" sz="1200" b="0" i="0" kern="1200" dirty="0" smtClean="0">
                <a:solidFill>
                  <a:schemeClr val="tx1"/>
                </a:solidFill>
                <a:latin typeface="+mn-lt"/>
                <a:ea typeface="+mn-ea"/>
                <a:cs typeface="+mn-cs"/>
              </a:rPr>
              <a:t>1/M</a:t>
            </a:r>
          </a:p>
          <a:p>
            <a:pPr latinLnBrk="0"/>
            <a:r>
              <a:rPr lang="zh-CN" altLang="en-US" sz="1200" b="0" i="0" kern="1200" dirty="0" smtClean="0">
                <a:solidFill>
                  <a:schemeClr val="tx1"/>
                </a:solidFill>
                <a:latin typeface="+mn-lt"/>
                <a:ea typeface="+mn-ea"/>
                <a:cs typeface="+mn-cs"/>
              </a:rPr>
              <a:t>接着我们就不生成</a:t>
            </a:r>
            <a:r>
              <a:rPr lang="en-US" altLang="zh-CN" sz="1200" b="0" i="0" kern="1200" dirty="0" smtClean="0">
                <a:solidFill>
                  <a:schemeClr val="tx1"/>
                </a:solidFill>
                <a:latin typeface="+mn-lt"/>
                <a:ea typeface="+mn-ea"/>
                <a:cs typeface="+mn-cs"/>
              </a:rPr>
              <a:t>0-1</a:t>
            </a:r>
            <a:r>
              <a:rPr lang="zh-CN" altLang="en-US" sz="1200" b="0" i="0" kern="1200" dirty="0" smtClean="0">
                <a:solidFill>
                  <a:schemeClr val="tx1"/>
                </a:solidFill>
                <a:latin typeface="+mn-lt"/>
                <a:ea typeface="+mn-ea"/>
                <a:cs typeface="+mn-cs"/>
              </a:rPr>
              <a:t>之间的随机数了，我们生成</a:t>
            </a:r>
            <a:r>
              <a:rPr lang="en-US" altLang="zh-CN" sz="1200" b="0" i="0" kern="1200" dirty="0" smtClean="0">
                <a:solidFill>
                  <a:schemeClr val="tx1"/>
                </a:solidFill>
                <a:latin typeface="+mn-lt"/>
                <a:ea typeface="+mn-ea"/>
                <a:cs typeface="+mn-cs"/>
              </a:rPr>
              <a:t>0-M</a:t>
            </a:r>
            <a:r>
              <a:rPr lang="zh-CN" altLang="en-US" sz="1200" b="0" i="0" kern="1200" dirty="0" smtClean="0">
                <a:solidFill>
                  <a:schemeClr val="tx1"/>
                </a:solidFill>
                <a:latin typeface="+mn-lt"/>
                <a:ea typeface="+mn-ea"/>
                <a:cs typeface="+mn-cs"/>
              </a:rPr>
              <a:t>之间的整数，去这个刻度尺上一查就能抽中一个单词了。</a:t>
            </a:r>
            <a:endParaRPr lang="en-US" altLang="zh-CN" sz="1200" b="0" i="0" kern="1200" dirty="0" smtClean="0">
              <a:solidFill>
                <a:schemeClr val="tx1"/>
              </a:solidFill>
              <a:latin typeface="+mn-lt"/>
              <a:ea typeface="+mn-ea"/>
              <a:cs typeface="+mn-cs"/>
            </a:endParaRPr>
          </a:p>
          <a:p>
            <a:pPr latinLnBrk="0"/>
            <a:r>
              <a:rPr lang="zh-CN" altLang="en-US" sz="1200" b="0" i="0" kern="1200" dirty="0" smtClean="0">
                <a:solidFill>
                  <a:schemeClr val="tx1"/>
                </a:solidFill>
                <a:latin typeface="+mn-lt"/>
                <a:ea typeface="+mn-ea"/>
                <a:cs typeface="+mn-cs"/>
              </a:rPr>
              <a:t>如果这个抽中的单词</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正好是本身自己的话，就跳过。</a:t>
            </a:r>
            <a:endParaRPr lang="en-US" altLang="zh-CN" sz="1200" b="0" i="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C947624-AAAD-6D4C-A588-5AC24EEB1DC2}" type="slidenum">
              <a:rPr kumimoji="1" lang="zh-CN" altLang="en-US" smtClean="0"/>
              <a:pPr/>
              <a:t>5</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在 </a:t>
            </a:r>
            <a:r>
              <a:rPr lang="en-US" altLang="zh-CN" sz="1200" b="0" i="0" kern="1200" dirty="0" err="1" smtClean="0">
                <a:solidFill>
                  <a:schemeClr val="tx1"/>
                </a:solidFill>
                <a:latin typeface="+mn-lt"/>
                <a:ea typeface="+mn-ea"/>
                <a:cs typeface="+mn-cs"/>
              </a:rPr>
              <a:t>Skipgram</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嵌入算法中，一个词的上下文环境是这个词周围的词。然而，这个限制对于此模型来说，并不是必须的；上下文不需要对应于词，并且上下文环境的类型数据可以是超过词的类型的。我们用任意上下文环境来取代</a:t>
            </a:r>
            <a:r>
              <a:rPr lang="en-US" altLang="zh-CN" sz="1200" b="0" i="0" kern="1200" dirty="0" smtClean="0">
                <a:solidFill>
                  <a:schemeClr val="tx1"/>
                </a:solidFill>
                <a:latin typeface="+mn-lt"/>
                <a:ea typeface="+mn-ea"/>
                <a:cs typeface="+mn-cs"/>
              </a:rPr>
              <a:t>BOW</a:t>
            </a:r>
            <a:r>
              <a:rPr lang="zh-CN" altLang="en-US" sz="1200" b="0" i="0" kern="1200" dirty="0" smtClean="0">
                <a:solidFill>
                  <a:schemeClr val="tx1"/>
                </a:solidFill>
                <a:latin typeface="+mn-lt"/>
                <a:ea typeface="+mn-ea"/>
                <a:cs typeface="+mn-cs"/>
              </a:rPr>
              <a:t>上下文环境从而推广 </a:t>
            </a:r>
            <a:r>
              <a:rPr lang="en-US" altLang="zh-CN" sz="1200" b="0" i="0" kern="1200" dirty="0" err="1" smtClean="0">
                <a:solidFill>
                  <a:schemeClr val="tx1"/>
                </a:solidFill>
                <a:latin typeface="+mn-lt"/>
                <a:ea typeface="+mn-ea"/>
                <a:cs typeface="+mn-cs"/>
              </a:rPr>
              <a:t>Skipgram</a:t>
            </a:r>
            <a:r>
              <a:rPr lang="zh-CN" altLang="en-US" sz="1200" b="0" i="0" kern="1200" dirty="0" smtClean="0">
                <a:solidFill>
                  <a:schemeClr val="tx1"/>
                </a:solidFill>
                <a:latin typeface="+mn-lt"/>
                <a:ea typeface="+mn-ea"/>
                <a:cs typeface="+mn-cs"/>
              </a:rPr>
              <a:t>。 </a:t>
            </a:r>
            <a:r>
              <a:rPr lang="zh-CN" altLang="en-US" dirty="0" smtClean="0"/>
              <a:t/>
            </a:r>
            <a:br>
              <a:rPr lang="zh-CN" altLang="en-US" dirty="0" smtClean="0"/>
            </a:br>
            <a:r>
              <a:rPr lang="zh-CN" altLang="en-US" sz="1200" b="0" i="0" kern="1200" dirty="0" smtClean="0">
                <a:solidFill>
                  <a:schemeClr val="tx1"/>
                </a:solidFill>
                <a:latin typeface="+mn-lt"/>
                <a:ea typeface="+mn-ea"/>
                <a:cs typeface="+mn-cs"/>
              </a:rPr>
              <a:t>本文工作采用了语法上下文环境进行了实验。语法环境描述了跟</a:t>
            </a:r>
            <a:r>
              <a:rPr lang="en-US" altLang="zh-CN" sz="1200" b="0" i="0" kern="1200" dirty="0" smtClean="0">
                <a:solidFill>
                  <a:schemeClr val="tx1"/>
                </a:solidFill>
                <a:latin typeface="+mn-lt"/>
                <a:ea typeface="+mn-ea"/>
                <a:cs typeface="+mn-cs"/>
              </a:rPr>
              <a:t>BOW</a:t>
            </a:r>
            <a:r>
              <a:rPr lang="zh-CN" altLang="en-US" sz="1200" b="0" i="0" kern="1200" dirty="0" smtClean="0">
                <a:solidFill>
                  <a:schemeClr val="tx1"/>
                </a:solidFill>
                <a:latin typeface="+mn-lt"/>
                <a:ea typeface="+mn-ea"/>
                <a:cs typeface="+mn-cs"/>
              </a:rPr>
              <a:t>环境不同的信息，正如我们在句子“</a:t>
            </a:r>
            <a:r>
              <a:rPr lang="en-US" altLang="zh-CN" sz="1200" b="0" i="0" kern="1200" dirty="0" smtClean="0">
                <a:solidFill>
                  <a:schemeClr val="tx1"/>
                </a:solidFill>
                <a:latin typeface="+mn-lt"/>
                <a:ea typeface="+mn-ea"/>
                <a:cs typeface="+mn-cs"/>
              </a:rPr>
              <a:t>Australian scientist discovers star with telescope.”</a:t>
            </a:r>
            <a:r>
              <a:rPr lang="zh-CN" altLang="en-US" sz="1200" b="0" i="0" kern="1200" dirty="0" smtClean="0">
                <a:solidFill>
                  <a:schemeClr val="tx1"/>
                </a:solidFill>
                <a:latin typeface="+mn-lt"/>
                <a:ea typeface="+mn-ea"/>
                <a:cs typeface="+mn-cs"/>
              </a:rPr>
              <a:t>展示的那样。</a:t>
            </a:r>
            <a:endParaRPr lang="zh-CN" altLang="en-US" dirty="0" smtClean="0"/>
          </a:p>
          <a:p>
            <a:r>
              <a:rPr lang="zh-CN" altLang="en-US" sz="1200" b="0" i="0" kern="1200" dirty="0" smtClean="0">
                <a:solidFill>
                  <a:schemeClr val="tx1"/>
                </a:solidFill>
                <a:latin typeface="+mn-lt"/>
                <a:ea typeface="+mn-ea"/>
                <a:cs typeface="+mn-cs"/>
              </a:rPr>
              <a:t>注意大小为 </a:t>
            </a:r>
            <a:r>
              <a:rPr lang="en-US" altLang="zh-CN" sz="1200" b="0" i="0" u="none" strike="noStrike"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 的上下文环境窗口可能会丢失一些重要的信息（</a:t>
            </a:r>
            <a:r>
              <a:rPr lang="en-US" altLang="zh-CN" sz="1200" b="0" i="1" kern="1200" dirty="0" smtClean="0">
                <a:solidFill>
                  <a:schemeClr val="tx1"/>
                </a:solidFill>
                <a:latin typeface="+mn-lt"/>
                <a:ea typeface="+mn-ea"/>
                <a:cs typeface="+mn-cs"/>
              </a:rPr>
              <a:t>telescope</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不是</a:t>
            </a:r>
            <a:r>
              <a:rPr lang="en-US" altLang="zh-CN" sz="1200" b="0" i="1" kern="1200" dirty="0" smtClean="0">
                <a:solidFill>
                  <a:schemeClr val="tx1"/>
                </a:solidFill>
                <a:latin typeface="+mn-lt"/>
                <a:ea typeface="+mn-ea"/>
                <a:cs typeface="+mn-cs"/>
              </a:rPr>
              <a:t>discovers</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的环境），并会引入一些不准确的信息（</a:t>
            </a:r>
            <a:r>
              <a:rPr lang="en-US" altLang="zh-CN" sz="1200" b="0" i="1" kern="1200" dirty="0" smtClean="0">
                <a:solidFill>
                  <a:schemeClr val="tx1"/>
                </a:solidFill>
                <a:latin typeface="+mn-lt"/>
                <a:ea typeface="+mn-ea"/>
                <a:cs typeface="+mn-cs"/>
              </a:rPr>
              <a:t>Australian</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是</a:t>
            </a:r>
            <a:r>
              <a:rPr lang="en-US" altLang="zh-CN" sz="1200" b="0" i="1" kern="1200" dirty="0" smtClean="0">
                <a:solidFill>
                  <a:schemeClr val="tx1"/>
                </a:solidFill>
                <a:latin typeface="+mn-lt"/>
                <a:ea typeface="+mn-ea"/>
                <a:cs typeface="+mn-cs"/>
              </a:rPr>
              <a:t>discovers</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的环境）。而且，上下文环境也是有问题的，</a:t>
            </a:r>
            <a:r>
              <a:rPr lang="en-US" altLang="zh-CN" sz="1200" b="0" i="1" kern="1200" dirty="0" smtClean="0">
                <a:solidFill>
                  <a:schemeClr val="tx1"/>
                </a:solidFill>
                <a:latin typeface="+mn-lt"/>
                <a:ea typeface="+mn-ea"/>
                <a:cs typeface="+mn-cs"/>
              </a:rPr>
              <a:t>discovers</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是 </a:t>
            </a:r>
            <a:r>
              <a:rPr lang="en-US" altLang="zh-CN" sz="1200" b="0" i="1" kern="1200" dirty="0" smtClean="0">
                <a:solidFill>
                  <a:schemeClr val="tx1"/>
                </a:solidFill>
                <a:latin typeface="+mn-lt"/>
                <a:ea typeface="+mn-ea"/>
                <a:cs typeface="+mn-cs"/>
              </a:rPr>
              <a:t>stars</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和 </a:t>
            </a:r>
            <a:r>
              <a:rPr lang="en-US" altLang="zh-CN" sz="1200" b="0" i="1" kern="1200" dirty="0" smtClean="0">
                <a:solidFill>
                  <a:schemeClr val="tx1"/>
                </a:solidFill>
                <a:latin typeface="+mn-lt"/>
                <a:ea typeface="+mn-ea"/>
                <a:cs typeface="+mn-cs"/>
              </a:rPr>
              <a:t>scientist</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的环境，这就使得 </a:t>
            </a:r>
            <a:r>
              <a:rPr lang="en-US" altLang="zh-CN" sz="1200" b="0" i="1" kern="1200" dirty="0" smtClean="0">
                <a:solidFill>
                  <a:schemeClr val="tx1"/>
                </a:solidFill>
                <a:latin typeface="+mn-lt"/>
                <a:ea typeface="+mn-ea"/>
                <a:cs typeface="+mn-cs"/>
              </a:rPr>
              <a:t>stars</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和 </a:t>
            </a:r>
            <a:r>
              <a:rPr lang="en-US" altLang="zh-CN" sz="1200" b="0" i="1" kern="1200" dirty="0" smtClean="0">
                <a:solidFill>
                  <a:schemeClr val="tx1"/>
                </a:solidFill>
                <a:latin typeface="+mn-lt"/>
                <a:ea typeface="+mn-ea"/>
                <a:cs typeface="+mn-cs"/>
              </a:rPr>
              <a:t>scientist</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在嵌入的空间上是邻居。大小为 </a:t>
            </a:r>
            <a:r>
              <a:rPr lang="en-US" altLang="zh-CN" sz="1200" b="0" i="0" u="none" strike="noStrike"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 的窗口常常会用来保存宽泛的当前关注（</a:t>
            </a:r>
            <a:r>
              <a:rPr lang="en-US" altLang="zh-CN" sz="1200" b="0" i="0" kern="1200" dirty="0" smtClean="0">
                <a:solidFill>
                  <a:schemeClr val="tx1"/>
                </a:solidFill>
                <a:latin typeface="+mn-lt"/>
                <a:ea typeface="+mn-ea"/>
                <a:cs typeface="+mn-cs"/>
              </a:rPr>
              <a:t>topical</a:t>
            </a:r>
            <a:r>
              <a:rPr lang="zh-CN" altLang="en-US" sz="1200" b="0" i="0" kern="1200" dirty="0" smtClean="0">
                <a:solidFill>
                  <a:schemeClr val="tx1"/>
                </a:solidFill>
                <a:latin typeface="+mn-lt"/>
                <a:ea typeface="+mn-ea"/>
                <a:cs typeface="+mn-cs"/>
              </a:rPr>
              <a:t>）内容，而更小的窗口则会保持相对狭窄的关于目标词的信息。</a:t>
            </a:r>
            <a:endParaRPr lang="zh-CN" altLang="en-US" dirty="0"/>
          </a:p>
        </p:txBody>
      </p:sp>
      <p:sp>
        <p:nvSpPr>
          <p:cNvPr id="4" name="灯片编号占位符 3"/>
          <p:cNvSpPr>
            <a:spLocks noGrp="1"/>
          </p:cNvSpPr>
          <p:nvPr>
            <p:ph type="sldNum" sz="quarter" idx="10"/>
          </p:nvPr>
        </p:nvSpPr>
        <p:spPr/>
        <p:txBody>
          <a:bodyPr/>
          <a:lstStyle/>
          <a:p>
            <a:fld id="{EC947624-AAAD-6D4C-A588-5AC24EEB1DC2}" type="slidenum">
              <a:rPr kumimoji="1" lang="zh-CN" altLang="en-US" smtClean="0"/>
              <a:pPr/>
              <a:t>6</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BOW</a:t>
            </a:r>
            <a:r>
              <a:rPr lang="zh-CN" altLang="en-US" sz="1200" b="0" i="0" kern="1200" dirty="0" smtClean="0">
                <a:solidFill>
                  <a:schemeClr val="tx1"/>
                </a:solidFill>
                <a:latin typeface="+mn-lt"/>
                <a:ea typeface="+mn-ea"/>
                <a:cs typeface="+mn-cs"/>
              </a:rPr>
              <a:t>之外的一种观点是采用基于参与词的语法关系的上下文环境。我们之前的关于</a:t>
            </a:r>
            <a:r>
              <a:rPr lang="en-US" altLang="zh-CN" sz="1200" b="0" i="0" kern="1200" dirty="0" smtClean="0">
                <a:solidFill>
                  <a:schemeClr val="tx1"/>
                </a:solidFill>
                <a:latin typeface="+mn-lt"/>
                <a:ea typeface="+mn-ea"/>
                <a:cs typeface="+mn-cs"/>
              </a:rPr>
              <a:t>parsing</a:t>
            </a:r>
            <a:r>
              <a:rPr lang="zh-CN" altLang="en-US" sz="1200" b="0" i="0" kern="1200" dirty="0" smtClean="0">
                <a:solidFill>
                  <a:schemeClr val="tx1"/>
                </a:solidFill>
                <a:latin typeface="+mn-lt"/>
                <a:ea typeface="+mn-ea"/>
                <a:cs typeface="+mn-cs"/>
              </a:rPr>
              <a:t>的技术对这个工作有很大的便利。</a:t>
            </a:r>
            <a:r>
              <a:rPr lang="en-US" altLang="zh-CN" sz="1200" b="0" i="0" kern="1200" dirty="0" smtClean="0">
                <a:solidFill>
                  <a:schemeClr val="tx1"/>
                </a:solidFill>
                <a:latin typeface="+mn-lt"/>
                <a:ea typeface="+mn-ea"/>
                <a:cs typeface="+mn-cs"/>
              </a:rPr>
              <a:t>parsing </a:t>
            </a:r>
            <a:r>
              <a:rPr lang="zh-CN" altLang="en-US" sz="1200" b="0" i="0" kern="1200" dirty="0" smtClean="0">
                <a:solidFill>
                  <a:schemeClr val="tx1"/>
                </a:solidFill>
                <a:latin typeface="+mn-lt"/>
                <a:ea typeface="+mn-ea"/>
                <a:cs typeface="+mn-cs"/>
              </a:rPr>
              <a:t>技术可以用来高速并准确地解析出语法依赖关系。 </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我们可以把介词归并到依赖标签，这样在有些情况下，同样的窗口大小，获取的上下文信息更丰富。</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注意到语法依赖性是比 </a:t>
            </a:r>
            <a:r>
              <a:rPr lang="en-US" altLang="zh-CN" sz="1200" b="0" i="0" kern="1200" dirty="0" smtClean="0">
                <a:solidFill>
                  <a:schemeClr val="tx1"/>
                </a:solidFill>
                <a:latin typeface="+mn-lt"/>
                <a:ea typeface="+mn-ea"/>
                <a:cs typeface="+mn-cs"/>
              </a:rPr>
              <a:t>BOW </a:t>
            </a:r>
            <a:r>
              <a:rPr lang="zh-CN" altLang="en-US" sz="1200" b="0" i="0" kern="1200" dirty="0" smtClean="0">
                <a:solidFill>
                  <a:schemeClr val="tx1"/>
                </a:solidFill>
                <a:latin typeface="+mn-lt"/>
                <a:ea typeface="+mn-ea"/>
                <a:cs typeface="+mn-cs"/>
              </a:rPr>
              <a:t>更加 </a:t>
            </a:r>
            <a:r>
              <a:rPr lang="en-US" altLang="zh-CN" sz="1200" b="0" i="0" kern="1200" dirty="0" smtClean="0">
                <a:solidFill>
                  <a:schemeClr val="tx1"/>
                </a:solidFill>
                <a:latin typeface="+mn-lt"/>
                <a:ea typeface="+mn-ea"/>
                <a:cs typeface="+mn-cs"/>
              </a:rPr>
              <a:t>inclusive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focused</a:t>
            </a:r>
            <a:r>
              <a:rPr lang="zh-CN" altLang="en-US" sz="1200" b="0" i="0" kern="1200" dirty="0" smtClean="0">
                <a:solidFill>
                  <a:schemeClr val="tx1"/>
                </a:solidFill>
                <a:latin typeface="+mn-lt"/>
                <a:ea typeface="+mn-ea"/>
                <a:cs typeface="+mn-cs"/>
              </a:rPr>
              <a:t>的。它们获取了只用小得窗口无法得到的词之间的关系（如 </a:t>
            </a:r>
            <a:r>
              <a:rPr lang="en-US" altLang="zh-CN" sz="1200" b="0" i="1" kern="1200" dirty="0" smtClean="0">
                <a:solidFill>
                  <a:schemeClr val="tx1"/>
                </a:solidFill>
                <a:latin typeface="+mn-lt"/>
                <a:ea typeface="+mn-ea"/>
                <a:cs typeface="+mn-cs"/>
              </a:rPr>
              <a:t>discover</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的工具 是 </a:t>
            </a:r>
            <a:r>
              <a:rPr lang="en-US" altLang="zh-CN" sz="1200" b="0" i="1" kern="1200" dirty="0" smtClean="0">
                <a:solidFill>
                  <a:schemeClr val="tx1"/>
                </a:solidFill>
                <a:latin typeface="+mn-lt"/>
                <a:ea typeface="+mn-ea"/>
                <a:cs typeface="+mn-cs"/>
              </a:rPr>
              <a:t>telescope</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，同样可以过滤掉那些偶然的上下文关系（只是位于窗口内，而不是真正直接关联于目标词，如 </a:t>
            </a:r>
            <a:r>
              <a:rPr lang="en-US" altLang="zh-CN" sz="1200" b="0" i="1" kern="1200" dirty="0" smtClean="0">
                <a:solidFill>
                  <a:schemeClr val="tx1"/>
                </a:solidFill>
                <a:latin typeface="+mn-lt"/>
                <a:ea typeface="+mn-ea"/>
                <a:cs typeface="+mn-cs"/>
              </a:rPr>
              <a:t>Australian</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不该是用作 </a:t>
            </a:r>
            <a:r>
              <a:rPr lang="en-US" altLang="zh-CN" sz="1200" b="0" i="1" kern="1200" dirty="0" smtClean="0">
                <a:solidFill>
                  <a:schemeClr val="tx1"/>
                </a:solidFill>
                <a:latin typeface="+mn-lt"/>
                <a:ea typeface="+mn-ea"/>
                <a:cs typeface="+mn-cs"/>
              </a:rPr>
              <a:t>discovers</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的上下文环境）。另外，上下文环境是有类型的，表示出 </a:t>
            </a:r>
            <a:r>
              <a:rPr lang="en-US" altLang="zh-CN" sz="1200" b="0" i="1" kern="1200" dirty="0" smtClean="0">
                <a:solidFill>
                  <a:schemeClr val="tx1"/>
                </a:solidFill>
                <a:latin typeface="+mn-lt"/>
                <a:ea typeface="+mn-ea"/>
                <a:cs typeface="+mn-cs"/>
              </a:rPr>
              <a:t>stars</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是发现的对象且 </a:t>
            </a:r>
            <a:r>
              <a:rPr lang="en-US" altLang="zh-CN" sz="1200" b="0" i="1" kern="1200" dirty="0" smtClean="0">
                <a:solidFill>
                  <a:schemeClr val="tx1"/>
                </a:solidFill>
                <a:latin typeface="+mn-lt"/>
                <a:ea typeface="+mn-ea"/>
                <a:cs typeface="+mn-cs"/>
              </a:rPr>
              <a:t>scientist</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是发现主体。所以我们期待语法环境可以得出更加聚焦的嵌入，刻画出更加功能性和准确的相似性。</a:t>
            </a:r>
            <a:endParaRPr lang="zh-CN" altLang="en-US" dirty="0"/>
          </a:p>
        </p:txBody>
      </p:sp>
      <p:sp>
        <p:nvSpPr>
          <p:cNvPr id="4" name="灯片编号占位符 3"/>
          <p:cNvSpPr>
            <a:spLocks noGrp="1"/>
          </p:cNvSpPr>
          <p:nvPr>
            <p:ph type="sldNum" sz="quarter" idx="10"/>
          </p:nvPr>
        </p:nvSpPr>
        <p:spPr/>
        <p:txBody>
          <a:bodyPr/>
          <a:lstStyle/>
          <a:p>
            <a:fld id="{EC947624-AAAD-6D4C-A588-5AC24EEB1DC2}" type="slidenum">
              <a:rPr kumimoji="1" lang="zh-CN" altLang="en-US" smtClean="0"/>
              <a:pPr/>
              <a:t>7</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第一个词三种找的差不多</a:t>
            </a:r>
            <a:endParaRPr lang="en-US" altLang="zh-CN" dirty="0" smtClean="0"/>
          </a:p>
          <a:p>
            <a:r>
              <a:rPr lang="zh-CN" altLang="en-US" dirty="0" smtClean="0"/>
              <a:t>第二个词这个是霍格沃茨魔法学院，是哈利珀特里的学校，</a:t>
            </a:r>
            <a:endParaRPr lang="en-US" altLang="zh-CN" dirty="0" smtClean="0"/>
          </a:p>
          <a:p>
            <a:r>
              <a:rPr lang="zh-CN" altLang="en-US" dirty="0" smtClean="0"/>
              <a:t>我们的算法推荐的都是名校</a:t>
            </a:r>
            <a:endParaRPr lang="en-US" altLang="zh-CN" dirty="0" smtClean="0"/>
          </a:p>
          <a:p>
            <a:r>
              <a:rPr lang="zh-CN" altLang="en-US" dirty="0" smtClean="0"/>
              <a:t>捕捉到了目标词的语义类型，而</a:t>
            </a:r>
            <a:r>
              <a:rPr lang="en-US" altLang="zh-CN" dirty="0" smtClean="0"/>
              <a:t>BOW5</a:t>
            </a:r>
            <a:r>
              <a:rPr lang="zh-CN" altLang="en-US" dirty="0" smtClean="0"/>
              <a:t>则是受到词上下域的影响。</a:t>
            </a:r>
            <a:endParaRPr lang="en-US" altLang="zh-CN" dirty="0" smtClean="0"/>
          </a:p>
          <a:p>
            <a:r>
              <a:rPr lang="zh-CN" altLang="en-US" dirty="0" smtClean="0"/>
              <a:t>所以</a:t>
            </a:r>
            <a:r>
              <a:rPr lang="en-US" altLang="zh-CN" dirty="0" smtClean="0"/>
              <a:t>BOW</a:t>
            </a:r>
            <a:r>
              <a:rPr lang="en-US" altLang="zh-CN" baseline="0" dirty="0" smtClean="0"/>
              <a:t> </a:t>
            </a:r>
            <a:r>
              <a:rPr lang="zh-CN" altLang="en-US" baseline="0" dirty="0" smtClean="0"/>
              <a:t>找到的是和</a:t>
            </a:r>
            <a:r>
              <a:rPr lang="en-US" altLang="zh-CN" baseline="0" dirty="0" smtClean="0"/>
              <a:t>w</a:t>
            </a:r>
            <a:r>
              <a:rPr lang="zh-CN" altLang="en-US" baseline="0" dirty="0" smtClean="0"/>
              <a:t>有联系的词，而</a:t>
            </a:r>
            <a:r>
              <a:rPr lang="en-US" altLang="zh-CN" baseline="0" dirty="0" smtClean="0"/>
              <a:t>EDPS</a:t>
            </a:r>
            <a:r>
              <a:rPr lang="zh-CN" altLang="en-US" baseline="0" dirty="0" smtClean="0"/>
              <a:t>找到则是和</a:t>
            </a:r>
            <a:r>
              <a:rPr lang="en-US" altLang="zh-CN" baseline="0" dirty="0" smtClean="0"/>
              <a:t>w</a:t>
            </a:r>
            <a:r>
              <a:rPr lang="zh-CN" altLang="en-US" baseline="0" dirty="0" smtClean="0"/>
              <a:t>比较像的词</a:t>
            </a:r>
            <a:endParaRPr lang="en-US" altLang="zh-CN" baseline="0" dirty="0" smtClean="0"/>
          </a:p>
          <a:p>
            <a:r>
              <a:rPr lang="zh-CN" altLang="en-US" baseline="0" dirty="0" smtClean="0"/>
              <a:t>这种描述为域相似性和功能相似性。</a:t>
            </a:r>
            <a:endParaRPr lang="zh-CN" altLang="en-US" dirty="0"/>
          </a:p>
        </p:txBody>
      </p:sp>
      <p:sp>
        <p:nvSpPr>
          <p:cNvPr id="4" name="灯片编号占位符 3"/>
          <p:cNvSpPr>
            <a:spLocks noGrp="1"/>
          </p:cNvSpPr>
          <p:nvPr>
            <p:ph type="sldNum" sz="quarter" idx="10"/>
          </p:nvPr>
        </p:nvSpPr>
        <p:spPr/>
        <p:txBody>
          <a:bodyPr/>
          <a:lstStyle/>
          <a:p>
            <a:fld id="{EC947624-AAAD-6D4C-A588-5AC24EEB1DC2}" type="slidenum">
              <a:rPr kumimoji="1" lang="zh-CN" altLang="en-US" smtClean="0"/>
              <a:pPr/>
              <a:t>8</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0939730D-B1BE-384B-AEEF-57EFC0D0004C}" type="datetimeFigureOut">
              <a:rPr kumimoji="1" lang="zh-CN" altLang="en-US" smtClean="0"/>
              <a:pPr/>
              <a:t>2017/11/17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CC847CE-23D2-6749-A9F2-8FA97A4359DC}"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939730D-B1BE-384B-AEEF-57EFC0D0004C}" type="datetimeFigureOut">
              <a:rPr kumimoji="1" lang="zh-CN" altLang="en-US" smtClean="0"/>
              <a:pPr/>
              <a:t>2017/11/17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CC847CE-23D2-6749-A9F2-8FA97A4359DC}"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939730D-B1BE-384B-AEEF-57EFC0D0004C}" type="datetimeFigureOut">
              <a:rPr kumimoji="1" lang="zh-CN" altLang="en-US" smtClean="0"/>
              <a:pPr/>
              <a:t>2017/11/17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CC847CE-23D2-6749-A9F2-8FA97A4359DC}" type="slidenum">
              <a:rPr kumimoji="1" lang="zh-CN" altLang="en-US" smtClean="0"/>
              <a:p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939730D-B1BE-384B-AEEF-57EFC0D0004C}" type="datetimeFigureOut">
              <a:rPr kumimoji="1" lang="zh-CN" altLang="en-US" smtClean="0"/>
              <a:pPr/>
              <a:t>2017/11/17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CC847CE-23D2-6749-A9F2-8FA97A4359DC}"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0939730D-B1BE-384B-AEEF-57EFC0D0004C}" type="datetimeFigureOut">
              <a:rPr kumimoji="1" lang="zh-CN" altLang="en-US" smtClean="0"/>
              <a:pPr/>
              <a:t>2017/11/17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CC847CE-23D2-6749-A9F2-8FA97A4359DC}"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0939730D-B1BE-384B-AEEF-57EFC0D0004C}" type="datetimeFigureOut">
              <a:rPr kumimoji="1" lang="zh-CN" altLang="en-US" smtClean="0"/>
              <a:pPr/>
              <a:t>2017/11/17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CC847CE-23D2-6749-A9F2-8FA97A4359DC}"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0939730D-B1BE-384B-AEEF-57EFC0D0004C}" type="datetimeFigureOut">
              <a:rPr kumimoji="1" lang="zh-CN" altLang="en-US" smtClean="0"/>
              <a:pPr/>
              <a:t>2017/11/17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CC847CE-23D2-6749-A9F2-8FA97A4359DC}"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0939730D-B1BE-384B-AEEF-57EFC0D0004C}" type="datetimeFigureOut">
              <a:rPr kumimoji="1" lang="zh-CN" altLang="en-US" smtClean="0"/>
              <a:pPr/>
              <a:t>2017/11/17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CC847CE-23D2-6749-A9F2-8FA97A4359DC}"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39730D-B1BE-384B-AEEF-57EFC0D0004C}" type="datetimeFigureOut">
              <a:rPr kumimoji="1" lang="zh-CN" altLang="en-US" smtClean="0"/>
              <a:pPr/>
              <a:t>2017/11/17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CC847CE-23D2-6749-A9F2-8FA97A4359DC}"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939730D-B1BE-384B-AEEF-57EFC0D0004C}" type="datetimeFigureOut">
              <a:rPr kumimoji="1" lang="zh-CN" altLang="en-US" smtClean="0"/>
              <a:pPr/>
              <a:t>2017/11/17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CC847CE-23D2-6749-A9F2-8FA97A4359DC}"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939730D-B1BE-384B-AEEF-57EFC0D0004C}" type="datetimeFigureOut">
              <a:rPr kumimoji="1" lang="zh-CN" altLang="en-US" smtClean="0"/>
              <a:pPr/>
              <a:t>2017/11/17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CC847CE-23D2-6749-A9F2-8FA97A4359DC}"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9730D-B1BE-384B-AEEF-57EFC0D0004C}" type="datetimeFigureOut">
              <a:rPr kumimoji="1" lang="zh-CN" altLang="en-US" smtClean="0"/>
              <a:pPr/>
              <a:t>2017/11/17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847CE-23D2-6749-A9F2-8FA97A4359DC}"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0.png"/><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82394" y="1066800"/>
            <a:ext cx="11397476" cy="1277938"/>
          </a:xfrm>
        </p:spPr>
        <p:txBody>
          <a:bodyPr>
            <a:noAutofit/>
          </a:bodyPr>
          <a:lstStyle/>
          <a:p>
            <a:pPr marL="11430"/>
            <a:r>
              <a:rPr kumimoji="1" lang="en-US" sz="4000" b="1" dirty="0" smtClean="0">
                <a:solidFill>
                  <a:schemeClr val="accent1">
                    <a:lumMod val="75000"/>
                  </a:schemeClr>
                </a:solidFill>
                <a:latin typeface="Hannotate SC" charset="-122"/>
                <a:ea typeface="Hannotate SC" charset="-122"/>
                <a:cs typeface="Hannotate SC" charset="-122"/>
              </a:rPr>
              <a:t>Dependency-Based Word Embeddings</a:t>
            </a:r>
            <a:endParaRPr kumimoji="1" sz="4000" b="1" dirty="0" smtClean="0">
              <a:solidFill>
                <a:schemeClr val="accent1">
                  <a:lumMod val="75000"/>
                </a:schemeClr>
              </a:solidFill>
              <a:latin typeface="Hannotate SC" charset="-122"/>
              <a:ea typeface="Hannotate SC" charset="-122"/>
              <a:cs typeface="Hannotate SC" charset="-122"/>
            </a:endParaRPr>
          </a:p>
        </p:txBody>
      </p:sp>
      <p:sp>
        <p:nvSpPr>
          <p:cNvPr id="3" name="副标题 2"/>
          <p:cNvSpPr>
            <a:spLocks noGrp="1"/>
          </p:cNvSpPr>
          <p:nvPr>
            <p:ph type="subTitle" idx="1"/>
          </p:nvPr>
        </p:nvSpPr>
        <p:spPr>
          <a:xfrm>
            <a:off x="3279698" y="3384686"/>
            <a:ext cx="5602868" cy="1527523"/>
          </a:xfrm>
        </p:spPr>
        <p:txBody>
          <a:bodyPr>
            <a:normAutofit fontScale="77500" lnSpcReduction="20000"/>
          </a:bodyPr>
          <a:lstStyle/>
          <a:p>
            <a:pPr algn="l"/>
            <a:r>
              <a:rPr lang="en-US" altLang="zh-CN" b="1" dirty="0" smtClean="0">
                <a:solidFill>
                  <a:schemeClr val="accent1">
                    <a:lumMod val="75000"/>
                  </a:schemeClr>
                </a:solidFill>
                <a:latin typeface="Hannotate SC" charset="-122"/>
                <a:ea typeface="Hannotate SC" charset="-122"/>
                <a:cs typeface="Hannotate SC" charset="-122"/>
              </a:rPr>
              <a:t>Omer Levy ∗ and  </a:t>
            </a:r>
            <a:r>
              <a:rPr lang="en-US" altLang="zh-CN" b="1" dirty="0" err="1" smtClean="0">
                <a:solidFill>
                  <a:schemeClr val="accent1">
                    <a:lumMod val="75000"/>
                  </a:schemeClr>
                </a:solidFill>
                <a:latin typeface="Hannotate SC" charset="-122"/>
                <a:ea typeface="Hannotate SC" charset="-122"/>
                <a:cs typeface="Hannotate SC" charset="-122"/>
              </a:rPr>
              <a:t>Yoav</a:t>
            </a:r>
            <a:r>
              <a:rPr lang="en-US" altLang="zh-CN" b="1" dirty="0" smtClean="0">
                <a:solidFill>
                  <a:schemeClr val="accent1">
                    <a:lumMod val="75000"/>
                  </a:schemeClr>
                </a:solidFill>
                <a:latin typeface="Hannotate SC" charset="-122"/>
                <a:ea typeface="Hannotate SC" charset="-122"/>
                <a:cs typeface="Hannotate SC" charset="-122"/>
              </a:rPr>
              <a:t> Goldberg</a:t>
            </a:r>
          </a:p>
          <a:p>
            <a:pPr algn="l"/>
            <a:r>
              <a:rPr lang="en-US" altLang="zh-CN" b="1" dirty="0" smtClean="0">
                <a:solidFill>
                  <a:schemeClr val="accent1">
                    <a:lumMod val="75000"/>
                  </a:schemeClr>
                </a:solidFill>
                <a:latin typeface="Hannotate SC" charset="-122"/>
                <a:ea typeface="Hannotate SC" charset="-122"/>
                <a:cs typeface="Hannotate SC" charset="-122"/>
              </a:rPr>
              <a:t>   Computer Science Department</a:t>
            </a:r>
          </a:p>
          <a:p>
            <a:pPr algn="l"/>
            <a:r>
              <a:rPr lang="en-US" altLang="zh-CN" b="1" dirty="0" smtClean="0">
                <a:solidFill>
                  <a:schemeClr val="accent1">
                    <a:lumMod val="75000"/>
                  </a:schemeClr>
                </a:solidFill>
                <a:latin typeface="Hannotate SC" charset="-122"/>
                <a:ea typeface="Hannotate SC" charset="-122"/>
                <a:cs typeface="Hannotate SC" charset="-122"/>
              </a:rPr>
              <a:t>	Bar-</a:t>
            </a:r>
            <a:r>
              <a:rPr lang="en-US" altLang="zh-CN" b="1" dirty="0" err="1" smtClean="0">
                <a:solidFill>
                  <a:schemeClr val="accent1">
                    <a:lumMod val="75000"/>
                  </a:schemeClr>
                </a:solidFill>
                <a:latin typeface="Hannotate SC" charset="-122"/>
                <a:ea typeface="Hannotate SC" charset="-122"/>
                <a:cs typeface="Hannotate SC" charset="-122"/>
              </a:rPr>
              <a:t>Ilan</a:t>
            </a:r>
            <a:r>
              <a:rPr lang="en-US" altLang="zh-CN" b="1" dirty="0" smtClean="0">
                <a:solidFill>
                  <a:schemeClr val="accent1">
                    <a:lumMod val="75000"/>
                  </a:schemeClr>
                </a:solidFill>
                <a:latin typeface="Hannotate SC" charset="-122"/>
                <a:ea typeface="Hannotate SC" charset="-122"/>
                <a:cs typeface="Hannotate SC" charset="-122"/>
              </a:rPr>
              <a:t> University</a:t>
            </a:r>
          </a:p>
          <a:p>
            <a:pPr algn="l"/>
            <a:r>
              <a:rPr lang="en-US" altLang="zh-CN" b="1" dirty="0" smtClean="0">
                <a:solidFill>
                  <a:schemeClr val="accent1">
                    <a:lumMod val="75000"/>
                  </a:schemeClr>
                </a:solidFill>
                <a:latin typeface="Hannotate SC" charset="-122"/>
                <a:ea typeface="Hannotate SC" charset="-122"/>
                <a:cs typeface="Hannotate SC" charset="-122"/>
              </a:rPr>
              <a:t>	Ramat-</a:t>
            </a:r>
            <a:r>
              <a:rPr lang="en-US" altLang="zh-CN" b="1" dirty="0" err="1" smtClean="0">
                <a:solidFill>
                  <a:schemeClr val="accent1">
                    <a:lumMod val="75000"/>
                  </a:schemeClr>
                </a:solidFill>
                <a:latin typeface="Hannotate SC" charset="-122"/>
                <a:ea typeface="Hannotate SC" charset="-122"/>
                <a:cs typeface="Hannotate SC" charset="-122"/>
              </a:rPr>
              <a:t>Gan</a:t>
            </a:r>
            <a:r>
              <a:rPr lang="en-US" altLang="zh-CN" b="1" dirty="0" smtClean="0">
                <a:solidFill>
                  <a:schemeClr val="accent1">
                    <a:lumMod val="75000"/>
                  </a:schemeClr>
                </a:solidFill>
                <a:latin typeface="Hannotate SC" charset="-122"/>
                <a:ea typeface="Hannotate SC" charset="-122"/>
                <a:cs typeface="Hannotate SC" charset="-122"/>
              </a:rPr>
              <a:t>, Israel</a:t>
            </a:r>
            <a:r>
              <a:rPr lang="en-US" altLang="zh-CN" b="1" dirty="0" smtClean="0">
                <a:latin typeface="Hannotate SC" charset="-122"/>
                <a:ea typeface="Hannotate SC" charset="-122"/>
                <a:cs typeface="Hannotate SC" charset="-122"/>
              </a:rPr>
              <a:t/>
            </a:r>
            <a:br>
              <a:rPr lang="en-US" altLang="zh-CN" b="1" dirty="0" smtClean="0">
                <a:latin typeface="Hannotate SC" charset="-122"/>
                <a:ea typeface="Hannotate SC" charset="-122"/>
                <a:cs typeface="Hannotate SC" charset="-122"/>
              </a:rPr>
            </a:br>
            <a:endParaRPr b="1" dirty="0">
              <a:solidFill>
                <a:schemeClr val="accent1">
                  <a:lumMod val="75000"/>
                </a:schemeClr>
              </a:solidFill>
              <a:latin typeface="Hannotate SC" charset="-122"/>
              <a:ea typeface="Hannotate SC" charset="-122"/>
              <a:cs typeface="Hannotate SC" charset="-122"/>
            </a:endParaRPr>
          </a:p>
        </p:txBody>
      </p:sp>
      <p:sp>
        <p:nvSpPr>
          <p:cNvPr id="4" name="TextBox 3"/>
          <p:cNvSpPr txBox="1"/>
          <p:nvPr/>
        </p:nvSpPr>
        <p:spPr>
          <a:xfrm>
            <a:off x="7315200" y="5338915"/>
            <a:ext cx="3834582" cy="461665"/>
          </a:xfrm>
          <a:prstGeom prst="rect">
            <a:avLst/>
          </a:prstGeom>
          <a:noFill/>
        </p:spPr>
        <p:txBody>
          <a:bodyPr wrap="square" rtlCol="0">
            <a:spAutoFit/>
          </a:bodyPr>
          <a:lstStyle/>
          <a:p>
            <a:r>
              <a:rPr kumimoji="1" lang="en-US" altLang="zh-CN" sz="2400" b="1" dirty="0" smtClean="0">
                <a:solidFill>
                  <a:schemeClr val="accent1">
                    <a:lumMod val="75000"/>
                  </a:schemeClr>
                </a:solidFill>
                <a:latin typeface="Hannotate SC" charset="-122"/>
                <a:ea typeface="Hannotate SC" charset="-122"/>
                <a:cs typeface="Hannotate SC" charset="-122"/>
              </a:rPr>
              <a:t>Reporter</a:t>
            </a:r>
            <a:r>
              <a:rPr kumimoji="1" lang="zh-CN" altLang="en-US" sz="2400" b="1" dirty="0" smtClean="0">
                <a:solidFill>
                  <a:schemeClr val="accent1">
                    <a:lumMod val="75000"/>
                  </a:schemeClr>
                </a:solidFill>
                <a:latin typeface="Hannotate SC" charset="-122"/>
                <a:ea typeface="Hannotate SC" charset="-122"/>
                <a:cs typeface="Hannotate SC" charset="-122"/>
              </a:rPr>
              <a:t>：</a:t>
            </a:r>
            <a:r>
              <a:rPr kumimoji="1" lang="en-US" altLang="zh-CN" sz="2400" b="1" dirty="0" err="1" smtClean="0">
                <a:solidFill>
                  <a:schemeClr val="accent1">
                    <a:lumMod val="75000"/>
                  </a:schemeClr>
                </a:solidFill>
                <a:latin typeface="Hannotate SC" charset="-122"/>
                <a:ea typeface="Hannotate SC" charset="-122"/>
                <a:cs typeface="Hannotate SC" charset="-122"/>
              </a:rPr>
              <a:t>Lijuan</a:t>
            </a:r>
            <a:r>
              <a:rPr kumimoji="1" lang="en-US" altLang="zh-CN" sz="2400" b="1" dirty="0" smtClean="0">
                <a:solidFill>
                  <a:schemeClr val="accent1">
                    <a:lumMod val="75000"/>
                  </a:schemeClr>
                </a:solidFill>
                <a:latin typeface="Hannotate SC" charset="-122"/>
                <a:ea typeface="Hannotate SC" charset="-122"/>
                <a:cs typeface="Hannotate SC" charset="-122"/>
              </a:rPr>
              <a:t> Chen</a:t>
            </a:r>
            <a:endParaRPr kumimoji="1" lang="zh-CN" altLang="en-US" sz="2400" b="1" dirty="0" smtClean="0">
              <a:solidFill>
                <a:schemeClr val="accent1">
                  <a:lumMod val="75000"/>
                </a:schemeClr>
              </a:solidFill>
              <a:latin typeface="Hannotate SC" charset="-122"/>
              <a:ea typeface="Hannotate SC" charset="-122"/>
              <a:cs typeface="Hannotate SC"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4537" y="11151"/>
            <a:ext cx="10515600" cy="1325563"/>
          </a:xfrm>
        </p:spPr>
        <p:txBody>
          <a:bodyPr/>
          <a:lstStyle/>
          <a:p>
            <a:r>
              <a:rPr kumimoji="1" lang="en-US" altLang="zh-CN" dirty="0" smtClean="0">
                <a:solidFill>
                  <a:schemeClr val="accent1">
                    <a:lumMod val="75000"/>
                  </a:schemeClr>
                </a:solidFill>
                <a:latin typeface="Hannotate SC" charset="-122"/>
                <a:ea typeface="Hannotate SC" charset="-122"/>
                <a:cs typeface="Hannotate SC" charset="-122"/>
              </a:rPr>
              <a:t>Motivation</a:t>
            </a:r>
            <a:endParaRPr kumimoji="1" lang="zh-CN" altLang="en-US" dirty="0">
              <a:solidFill>
                <a:schemeClr val="accent1">
                  <a:lumMod val="75000"/>
                </a:schemeClr>
              </a:solidFill>
              <a:latin typeface="Hannotate SC" charset="-122"/>
              <a:ea typeface="Hannotate SC" charset="-122"/>
              <a:cs typeface="Hannotate SC" charset="-122"/>
            </a:endParaRPr>
          </a:p>
        </p:txBody>
      </p:sp>
      <p:sp>
        <p:nvSpPr>
          <p:cNvPr id="3" name="内容占位符 2"/>
          <p:cNvSpPr>
            <a:spLocks noGrp="1"/>
          </p:cNvSpPr>
          <p:nvPr>
            <p:ph idx="1"/>
          </p:nvPr>
        </p:nvSpPr>
        <p:spPr>
          <a:xfrm>
            <a:off x="479501" y="1325563"/>
            <a:ext cx="11195825" cy="4868760"/>
          </a:xfrm>
        </p:spPr>
        <p:txBody>
          <a:bodyPr>
            <a:normAutofit/>
          </a:bodyPr>
          <a:lstStyle/>
          <a:p>
            <a:r>
              <a:rPr kumimoji="1" lang="en-US" altLang="zh-CN" sz="3200" dirty="0" smtClean="0">
                <a:latin typeface="Hannotate SC" charset="-122"/>
                <a:ea typeface="Hannotate SC" charset="-122"/>
                <a:cs typeface="Hannotate SC" charset="-122"/>
              </a:rPr>
              <a:t>While continuous word embeddings  are gaining          popularity, current models are based solely on </a:t>
            </a:r>
            <a:r>
              <a:rPr kumimoji="1" lang="en-US" altLang="zh-CN" sz="3200" dirty="0" smtClean="0">
                <a:solidFill>
                  <a:srgbClr val="FF0000"/>
                </a:solidFill>
                <a:latin typeface="Hannotate SC" charset="-122"/>
                <a:ea typeface="Hannotate SC" charset="-122"/>
                <a:cs typeface="Hannotate SC" charset="-122"/>
              </a:rPr>
              <a:t>linear contexts</a:t>
            </a:r>
          </a:p>
          <a:p>
            <a:endParaRPr kumimoji="1" lang="en-US" altLang="zh-CN" sz="3200" dirty="0" smtClean="0">
              <a:solidFill>
                <a:srgbClr val="FF0000"/>
              </a:solidFill>
              <a:latin typeface="Hannotate SC" charset="-122"/>
              <a:ea typeface="Hannotate SC" charset="-122"/>
              <a:cs typeface="Hannotate SC" charset="-122"/>
            </a:endParaRPr>
          </a:p>
          <a:p>
            <a:r>
              <a:rPr kumimoji="1" lang="en-US" altLang="zh-CN" sz="3200" dirty="0" smtClean="0">
                <a:latin typeface="Hannotate SC" charset="-122"/>
                <a:ea typeface="Hannotate SC" charset="-122"/>
                <a:cs typeface="Hannotate SC" charset="-122"/>
              </a:rPr>
              <a:t> This work generalize the </a:t>
            </a:r>
            <a:r>
              <a:rPr kumimoji="1" lang="en-US" altLang="zh-CN" sz="3200" dirty="0" smtClean="0">
                <a:solidFill>
                  <a:srgbClr val="FF0000"/>
                </a:solidFill>
                <a:latin typeface="Hannotate SC" charset="-122"/>
                <a:ea typeface="Hannotate SC" charset="-122"/>
                <a:cs typeface="Hannotate SC" charset="-122"/>
              </a:rPr>
              <a:t>skip-gram</a:t>
            </a:r>
            <a:r>
              <a:rPr kumimoji="1" lang="en-US" altLang="zh-CN" sz="3200" dirty="0" smtClean="0">
                <a:latin typeface="Hannotate SC" charset="-122"/>
                <a:ea typeface="Hannotate SC" charset="-122"/>
                <a:cs typeface="Hannotate SC" charset="-122"/>
              </a:rPr>
              <a:t> model with negative sampling</a:t>
            </a:r>
            <a:r>
              <a:rPr kumimoji="1" lang="zh-CN" altLang="en-US" sz="3200" dirty="0" smtClean="0">
                <a:latin typeface="Hannotate SC" charset="-122"/>
                <a:ea typeface="Hannotate SC" charset="-122"/>
                <a:cs typeface="Hannotate SC" charset="-122"/>
              </a:rPr>
              <a:t>（</a:t>
            </a:r>
            <a:r>
              <a:rPr kumimoji="1" lang="en-US" altLang="zh-CN" sz="3200" dirty="0" err="1" smtClean="0">
                <a:latin typeface="Hannotate SC" charset="-122"/>
                <a:ea typeface="Hannotate SC" charset="-122"/>
                <a:cs typeface="Hannotate SC" charset="-122"/>
              </a:rPr>
              <a:t>Mikolov</a:t>
            </a:r>
            <a:r>
              <a:rPr kumimoji="1" lang="en-US" altLang="zh-CN" sz="3200" dirty="0" smtClean="0">
                <a:latin typeface="Hannotate SC" charset="-122"/>
                <a:ea typeface="Hannotate SC" charset="-122"/>
                <a:cs typeface="Hannotate SC" charset="-122"/>
              </a:rPr>
              <a:t> et al</a:t>
            </a:r>
            <a:r>
              <a:rPr kumimoji="1" lang="zh-CN" altLang="en-US" sz="3200" dirty="0" smtClean="0">
                <a:latin typeface="Hannotate SC" charset="-122"/>
                <a:ea typeface="Hannotate SC" charset="-122"/>
                <a:cs typeface="Hannotate SC" charset="-122"/>
              </a:rPr>
              <a:t>）</a:t>
            </a:r>
            <a:r>
              <a:rPr kumimoji="1" lang="en-US" altLang="zh-CN" sz="3200" dirty="0" smtClean="0">
                <a:latin typeface="Hannotate SC" charset="-122"/>
                <a:ea typeface="Hannotate SC" charset="-122"/>
                <a:cs typeface="Hannotate SC" charset="-122"/>
              </a:rPr>
              <a:t> which dependency-based embeddings are </a:t>
            </a:r>
            <a:r>
              <a:rPr kumimoji="1" lang="en-US" altLang="zh-CN" sz="3200" dirty="0" smtClean="0">
                <a:solidFill>
                  <a:srgbClr val="FF0000"/>
                </a:solidFill>
                <a:latin typeface="Hannotate SC" charset="-122"/>
                <a:ea typeface="Hannotate SC" charset="-122"/>
                <a:cs typeface="Hannotate SC" charset="-122"/>
              </a:rPr>
              <a:t>less topical </a:t>
            </a:r>
            <a:r>
              <a:rPr kumimoji="1" lang="en-US" altLang="zh-CN" sz="3200" dirty="0" smtClean="0">
                <a:latin typeface="Hannotate SC" charset="-122"/>
                <a:ea typeface="Hannotate SC" charset="-122"/>
                <a:cs typeface="Hannotate SC" charset="-122"/>
              </a:rPr>
              <a:t>and exhibit more </a:t>
            </a:r>
            <a:r>
              <a:rPr kumimoji="1" lang="en-US" altLang="zh-CN" sz="3200" dirty="0" smtClean="0">
                <a:solidFill>
                  <a:srgbClr val="FF0000"/>
                </a:solidFill>
                <a:latin typeface="Hannotate SC" charset="-122"/>
                <a:ea typeface="Hannotate SC" charset="-122"/>
                <a:cs typeface="Hannotate SC" charset="-122"/>
              </a:rPr>
              <a:t>functional</a:t>
            </a:r>
            <a:r>
              <a:rPr kumimoji="1" lang="en-US" altLang="zh-CN" sz="3200" dirty="0" smtClean="0">
                <a:latin typeface="Hannotate SC" charset="-122"/>
                <a:ea typeface="Hannotate SC" charset="-122"/>
                <a:cs typeface="Hannotate SC" charset="-122"/>
              </a:rPr>
              <a:t> </a:t>
            </a:r>
            <a:r>
              <a:rPr kumimoji="1" lang="en-US" altLang="zh-CN" sz="3200" dirty="0" smtClean="0">
                <a:solidFill>
                  <a:srgbClr val="FF0000"/>
                </a:solidFill>
                <a:latin typeface="Hannotate SC" charset="-122"/>
                <a:ea typeface="Hannotate SC" charset="-122"/>
                <a:cs typeface="Hannotate SC" charset="-122"/>
              </a:rPr>
              <a:t>similarity</a:t>
            </a:r>
            <a:r>
              <a:rPr kumimoji="1" lang="en-US" altLang="zh-CN" sz="3200" dirty="0" smtClean="0">
                <a:latin typeface="Hannotate SC" charset="-122"/>
                <a:ea typeface="Hannotate SC" charset="-122"/>
                <a:cs typeface="Hannotate SC" charset="-122"/>
              </a:rPr>
              <a:t> than previous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4537" y="11151"/>
            <a:ext cx="10515600" cy="1325563"/>
          </a:xfrm>
        </p:spPr>
        <p:txBody>
          <a:bodyPr/>
          <a:lstStyle/>
          <a:p>
            <a:r>
              <a:rPr kumimoji="1" lang="en-US" altLang="zh-CN" dirty="0" smtClean="0">
                <a:solidFill>
                  <a:schemeClr val="accent1">
                    <a:lumMod val="75000"/>
                  </a:schemeClr>
                </a:solidFill>
                <a:latin typeface="Hannotate SC" charset="-122"/>
                <a:ea typeface="Hannotate SC" charset="-122"/>
                <a:cs typeface="Hannotate SC" charset="-122"/>
              </a:rPr>
              <a:t>Skip-Gram Model</a:t>
            </a:r>
            <a:endParaRPr kumimoji="1" lang="zh-CN" altLang="en-US" dirty="0">
              <a:solidFill>
                <a:schemeClr val="accent1">
                  <a:lumMod val="75000"/>
                </a:schemeClr>
              </a:solidFill>
              <a:latin typeface="Hannotate SC" charset="-122"/>
              <a:ea typeface="Hannotate SC" charset="-122"/>
              <a:cs typeface="Hannotate SC" charset="-122"/>
            </a:endParaRPr>
          </a:p>
        </p:txBody>
      </p:sp>
      <p:sp>
        <p:nvSpPr>
          <p:cNvPr id="8" name="TextBox 7"/>
          <p:cNvSpPr txBox="1"/>
          <p:nvPr/>
        </p:nvSpPr>
        <p:spPr>
          <a:xfrm>
            <a:off x="868680" y="1336714"/>
            <a:ext cx="10721340" cy="584775"/>
          </a:xfrm>
          <a:prstGeom prst="rect">
            <a:avLst/>
          </a:prstGeom>
          <a:noFill/>
        </p:spPr>
        <p:txBody>
          <a:bodyPr wrap="square" rtlCol="0">
            <a:spAutoFit/>
          </a:bodyPr>
          <a:lstStyle/>
          <a:p>
            <a:r>
              <a:rPr lang="en-US" altLang="zh-CN" sz="3200" dirty="0" smtClean="0"/>
              <a:t>Australian scientist  discovers   star   with telescope”.</a:t>
            </a:r>
            <a:endParaRPr lang="zh-CN" altLang="en-US" sz="3200" dirty="0"/>
          </a:p>
        </p:txBody>
      </p:sp>
      <p:sp>
        <p:nvSpPr>
          <p:cNvPr id="24" name="TextBox 23"/>
          <p:cNvSpPr txBox="1"/>
          <p:nvPr/>
        </p:nvSpPr>
        <p:spPr>
          <a:xfrm>
            <a:off x="4914900" y="2244654"/>
            <a:ext cx="1554480" cy="646331"/>
          </a:xfrm>
          <a:prstGeom prst="rect">
            <a:avLst/>
          </a:prstGeom>
          <a:noFill/>
        </p:spPr>
        <p:txBody>
          <a:bodyPr wrap="square" rtlCol="0">
            <a:spAutoFit/>
          </a:bodyPr>
          <a:lstStyle/>
          <a:p>
            <a:r>
              <a:rPr lang="en-US" altLang="zh-CN" sz="3600" dirty="0" smtClean="0"/>
              <a:t>Wt</a:t>
            </a:r>
            <a:endParaRPr lang="zh-CN" altLang="en-US" sz="3600" dirty="0"/>
          </a:p>
        </p:txBody>
      </p:sp>
      <p:sp>
        <p:nvSpPr>
          <p:cNvPr id="25" name="TextBox 24"/>
          <p:cNvSpPr txBox="1"/>
          <p:nvPr/>
        </p:nvSpPr>
        <p:spPr>
          <a:xfrm>
            <a:off x="868680" y="3611880"/>
            <a:ext cx="1554480" cy="646331"/>
          </a:xfrm>
          <a:prstGeom prst="rect">
            <a:avLst/>
          </a:prstGeom>
          <a:noFill/>
        </p:spPr>
        <p:txBody>
          <a:bodyPr wrap="square" rtlCol="0">
            <a:spAutoFit/>
          </a:bodyPr>
          <a:lstStyle/>
          <a:p>
            <a:r>
              <a:rPr lang="en-US" altLang="zh-CN" sz="3600" dirty="0" smtClean="0"/>
              <a:t>Wt-2</a:t>
            </a:r>
            <a:endParaRPr lang="zh-CN" altLang="en-US" sz="3600" dirty="0"/>
          </a:p>
        </p:txBody>
      </p:sp>
      <p:sp>
        <p:nvSpPr>
          <p:cNvPr id="26" name="TextBox 25"/>
          <p:cNvSpPr txBox="1"/>
          <p:nvPr/>
        </p:nvSpPr>
        <p:spPr>
          <a:xfrm>
            <a:off x="3360420" y="3611880"/>
            <a:ext cx="1554480" cy="646331"/>
          </a:xfrm>
          <a:prstGeom prst="rect">
            <a:avLst/>
          </a:prstGeom>
          <a:noFill/>
        </p:spPr>
        <p:txBody>
          <a:bodyPr wrap="square" rtlCol="0">
            <a:spAutoFit/>
          </a:bodyPr>
          <a:lstStyle/>
          <a:p>
            <a:r>
              <a:rPr lang="en-US" altLang="zh-CN" sz="3600" dirty="0" smtClean="0"/>
              <a:t>Wt-1</a:t>
            </a:r>
            <a:endParaRPr lang="zh-CN" altLang="en-US" sz="3600" dirty="0"/>
          </a:p>
        </p:txBody>
      </p:sp>
      <p:sp>
        <p:nvSpPr>
          <p:cNvPr id="27" name="TextBox 26"/>
          <p:cNvSpPr txBox="1"/>
          <p:nvPr/>
        </p:nvSpPr>
        <p:spPr>
          <a:xfrm>
            <a:off x="6141720" y="3611879"/>
            <a:ext cx="1554480" cy="646331"/>
          </a:xfrm>
          <a:prstGeom prst="rect">
            <a:avLst/>
          </a:prstGeom>
          <a:noFill/>
        </p:spPr>
        <p:txBody>
          <a:bodyPr wrap="square" rtlCol="0">
            <a:spAutoFit/>
          </a:bodyPr>
          <a:lstStyle/>
          <a:p>
            <a:r>
              <a:rPr lang="en-US" altLang="zh-CN" sz="3600" dirty="0" smtClean="0"/>
              <a:t>Wt+1</a:t>
            </a:r>
            <a:endParaRPr lang="zh-CN" altLang="en-US" sz="3600" dirty="0"/>
          </a:p>
        </p:txBody>
      </p:sp>
      <p:sp>
        <p:nvSpPr>
          <p:cNvPr id="28" name="TextBox 27"/>
          <p:cNvSpPr txBox="1"/>
          <p:nvPr/>
        </p:nvSpPr>
        <p:spPr>
          <a:xfrm>
            <a:off x="7787640" y="3611879"/>
            <a:ext cx="1554480" cy="646331"/>
          </a:xfrm>
          <a:prstGeom prst="rect">
            <a:avLst/>
          </a:prstGeom>
          <a:noFill/>
        </p:spPr>
        <p:txBody>
          <a:bodyPr wrap="square" rtlCol="0">
            <a:spAutoFit/>
          </a:bodyPr>
          <a:lstStyle/>
          <a:p>
            <a:r>
              <a:rPr lang="en-US" altLang="zh-CN" sz="3600" dirty="0" smtClean="0"/>
              <a:t>Wt+2</a:t>
            </a:r>
            <a:endParaRPr lang="zh-CN" altLang="en-US" sz="3600" dirty="0"/>
          </a:p>
        </p:txBody>
      </p:sp>
      <p:grpSp>
        <p:nvGrpSpPr>
          <p:cNvPr id="41" name="组合 40"/>
          <p:cNvGrpSpPr/>
          <p:nvPr/>
        </p:nvGrpSpPr>
        <p:grpSpPr>
          <a:xfrm>
            <a:off x="1463040" y="2567820"/>
            <a:ext cx="7360920" cy="1044060"/>
            <a:chOff x="1463040" y="2567820"/>
            <a:chExt cx="7360920" cy="1044060"/>
          </a:xfrm>
        </p:grpSpPr>
        <p:cxnSp>
          <p:nvCxnSpPr>
            <p:cNvPr id="30" name="直接箭头连接符 29"/>
            <p:cNvCxnSpPr>
              <a:stCxn id="24" idx="1"/>
            </p:cNvCxnSpPr>
            <p:nvPr/>
          </p:nvCxnSpPr>
          <p:spPr>
            <a:xfrm flipH="1">
              <a:off x="1463040" y="2567820"/>
              <a:ext cx="3451860" cy="10440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4" idx="1"/>
            </p:cNvCxnSpPr>
            <p:nvPr/>
          </p:nvCxnSpPr>
          <p:spPr>
            <a:xfrm flipH="1">
              <a:off x="4206240" y="2567820"/>
              <a:ext cx="708660" cy="10440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83580" y="2567820"/>
              <a:ext cx="3040380" cy="10440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5783580" y="2567820"/>
              <a:ext cx="1005840" cy="1044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9342120" y="2567820"/>
            <a:ext cx="2545080" cy="584775"/>
          </a:xfrm>
          <a:prstGeom prst="rect">
            <a:avLst/>
          </a:prstGeom>
          <a:noFill/>
          <a:ln>
            <a:solidFill>
              <a:srgbClr val="FF0000"/>
            </a:solidFill>
          </a:ln>
        </p:spPr>
        <p:txBody>
          <a:bodyPr wrap="square" rtlCol="0">
            <a:spAutoFit/>
          </a:bodyPr>
          <a:lstStyle/>
          <a:p>
            <a:r>
              <a:rPr lang="en-US" altLang="zh-CN" sz="3200" dirty="0" smtClean="0">
                <a:solidFill>
                  <a:srgbClr val="FF0000"/>
                </a:solidFill>
              </a:rPr>
              <a:t>Windows=2</a:t>
            </a:r>
            <a:endParaRPr lang="zh-CN" altLang="en-US" sz="3200" dirty="0">
              <a:solidFill>
                <a:srgbClr val="FF0000"/>
              </a:solidFill>
            </a:endParaRPr>
          </a:p>
        </p:txBody>
      </p:sp>
      <p:sp>
        <p:nvSpPr>
          <p:cNvPr id="44" name="流程图: 过程 43"/>
          <p:cNvSpPr/>
          <p:nvPr/>
        </p:nvSpPr>
        <p:spPr>
          <a:xfrm>
            <a:off x="4640580" y="1336714"/>
            <a:ext cx="2148840" cy="58477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073" name="内容占位符 9"/>
          <p:cNvGraphicFramePr>
            <a:graphicFrameLocks noChangeAspect="1"/>
          </p:cNvGraphicFramePr>
          <p:nvPr/>
        </p:nvGraphicFramePr>
        <p:xfrm>
          <a:off x="539433" y="4706937"/>
          <a:ext cx="11050587" cy="1158875"/>
        </p:xfrm>
        <a:graphic>
          <a:graphicData uri="http://schemas.openxmlformats.org/presentationml/2006/ole">
            <p:oleObj spid="_x0000_s3073" name="公式" r:id="rId4" imgW="2768400" imgH="31716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4537" y="11151"/>
            <a:ext cx="10515600" cy="1325563"/>
          </a:xfrm>
        </p:spPr>
        <p:txBody>
          <a:bodyPr/>
          <a:lstStyle/>
          <a:p>
            <a:r>
              <a:rPr kumimoji="1" lang="en-US" altLang="zh-CN" dirty="0" smtClean="0">
                <a:solidFill>
                  <a:schemeClr val="accent1">
                    <a:lumMod val="75000"/>
                  </a:schemeClr>
                </a:solidFill>
                <a:latin typeface="Hannotate SC" charset="-122"/>
                <a:ea typeface="Hannotate SC" charset="-122"/>
                <a:cs typeface="Hannotate SC" charset="-122"/>
              </a:rPr>
              <a:t>Skip-Gram Model</a:t>
            </a:r>
            <a:endParaRPr kumimoji="1" lang="zh-CN" altLang="en-US" sz="3200" dirty="0">
              <a:latin typeface="Hannotate SC" charset="-122"/>
              <a:ea typeface="Hannotate SC" charset="-122"/>
              <a:cs typeface="Hannotate SC" charset="-122"/>
            </a:endParaRPr>
          </a:p>
        </p:txBody>
      </p:sp>
      <p:graphicFrame>
        <p:nvGraphicFramePr>
          <p:cNvPr id="13" name="对象 12"/>
          <p:cNvGraphicFramePr>
            <a:graphicFrameLocks noChangeAspect="1"/>
          </p:cNvGraphicFramePr>
          <p:nvPr/>
        </p:nvGraphicFramePr>
        <p:xfrm>
          <a:off x="6038850" y="3319463"/>
          <a:ext cx="114300" cy="215900"/>
        </p:xfrm>
        <a:graphic>
          <a:graphicData uri="http://schemas.openxmlformats.org/presentationml/2006/ole">
            <p:oleObj spid="_x0000_s1027" name="公式" r:id="rId4" imgW="114120" imgH="215640" progId="Equation.3">
              <p:embed/>
            </p:oleObj>
          </a:graphicData>
        </a:graphic>
      </p:graphicFrame>
      <p:graphicFrame>
        <p:nvGraphicFramePr>
          <p:cNvPr id="14" name="对象 13"/>
          <p:cNvGraphicFramePr>
            <a:graphicFrameLocks noChangeAspect="1"/>
          </p:cNvGraphicFramePr>
          <p:nvPr/>
        </p:nvGraphicFramePr>
        <p:xfrm>
          <a:off x="868362" y="2255838"/>
          <a:ext cx="11266488" cy="1279525"/>
        </p:xfrm>
        <a:graphic>
          <a:graphicData uri="http://schemas.openxmlformats.org/presentationml/2006/ole">
            <p:oleObj spid="_x0000_s1028" name="公式" r:id="rId5" imgW="3416040" imgH="393480" progId="Equation.3">
              <p:embed/>
            </p:oleObj>
          </a:graphicData>
        </a:graphic>
      </p:graphicFrame>
      <p:cxnSp>
        <p:nvCxnSpPr>
          <p:cNvPr id="19" name="直接连接符 18"/>
          <p:cNvCxnSpPr/>
          <p:nvPr/>
        </p:nvCxnSpPr>
        <p:spPr>
          <a:xfrm>
            <a:off x="334537" y="2217420"/>
            <a:ext cx="11857463" cy="0"/>
          </a:xfrm>
          <a:prstGeom prst="line">
            <a:avLst/>
          </a:prstGeom>
          <a:ln w="38100"/>
        </p:spPr>
        <p:style>
          <a:lnRef idx="1">
            <a:schemeClr val="accent5"/>
          </a:lnRef>
          <a:fillRef idx="0">
            <a:schemeClr val="accent5"/>
          </a:fillRef>
          <a:effectRef idx="0">
            <a:schemeClr val="accent5"/>
          </a:effectRef>
          <a:fontRef idx="minor">
            <a:schemeClr val="tx1"/>
          </a:fontRef>
        </p:style>
      </p:cxnSp>
      <p:graphicFrame>
        <p:nvGraphicFramePr>
          <p:cNvPr id="23" name="对象 22"/>
          <p:cNvGraphicFramePr>
            <a:graphicFrameLocks noChangeAspect="1"/>
          </p:cNvGraphicFramePr>
          <p:nvPr/>
        </p:nvGraphicFramePr>
        <p:xfrm>
          <a:off x="473075" y="3535363"/>
          <a:ext cx="11718925" cy="1211262"/>
        </p:xfrm>
        <a:graphic>
          <a:graphicData uri="http://schemas.openxmlformats.org/presentationml/2006/ole">
            <p:oleObj spid="_x0000_s1029" name="公式" r:id="rId6" imgW="3238200" imgH="393480" progId="Equation.3">
              <p:embed/>
            </p:oleObj>
          </a:graphicData>
        </a:graphic>
      </p:graphicFrame>
      <p:graphicFrame>
        <p:nvGraphicFramePr>
          <p:cNvPr id="1031" name="Object 7"/>
          <p:cNvGraphicFramePr>
            <a:graphicFrameLocks noChangeAspect="1"/>
          </p:cNvGraphicFramePr>
          <p:nvPr/>
        </p:nvGraphicFramePr>
        <p:xfrm>
          <a:off x="39688" y="5311775"/>
          <a:ext cx="11998325" cy="860425"/>
        </p:xfrm>
        <a:graphic>
          <a:graphicData uri="http://schemas.openxmlformats.org/presentationml/2006/ole">
            <p:oleObj spid="_x0000_s1031" name="公式" r:id="rId7" imgW="3962160" imgH="279360" progId="Equation.3">
              <p:embed/>
            </p:oleObj>
          </a:graphicData>
        </a:graphic>
      </p:graphicFrame>
      <p:graphicFrame>
        <p:nvGraphicFramePr>
          <p:cNvPr id="1034" name="内容占位符 9"/>
          <p:cNvGraphicFramePr>
            <a:graphicFrameLocks noChangeAspect="1"/>
          </p:cNvGraphicFramePr>
          <p:nvPr/>
        </p:nvGraphicFramePr>
        <p:xfrm>
          <a:off x="627856" y="1058545"/>
          <a:ext cx="11050588" cy="1158875"/>
        </p:xfrm>
        <a:graphic>
          <a:graphicData uri="http://schemas.openxmlformats.org/presentationml/2006/ole">
            <p:oleObj spid="_x0000_s1034" name="公式" r:id="rId8" imgW="2768400" imgH="3171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additive="base">
                                        <p:cTn id="7" dur="500" fill="hold"/>
                                        <p:tgtEl>
                                          <p:spTgt spid="1031"/>
                                        </p:tgtEl>
                                        <p:attrNameLst>
                                          <p:attrName>ppt_x</p:attrName>
                                        </p:attrNameLst>
                                      </p:cBhvr>
                                      <p:tavLst>
                                        <p:tav tm="0">
                                          <p:val>
                                            <p:strVal val="#ppt_x"/>
                                          </p:val>
                                        </p:tav>
                                        <p:tav tm="100000">
                                          <p:val>
                                            <p:strVal val="#ppt_x"/>
                                          </p:val>
                                        </p:tav>
                                      </p:tavLst>
                                    </p:anim>
                                    <p:anim calcmode="lin" valueType="num">
                                      <p:cBhvr additive="base">
                                        <p:cTn id="8"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34537" y="11151"/>
            <a:ext cx="10515600" cy="1325563"/>
          </a:xfrm>
        </p:spPr>
        <p:txBody>
          <a:bodyPr/>
          <a:lstStyle/>
          <a:p>
            <a:r>
              <a:rPr kumimoji="1" lang="en-US" altLang="zh-CN" dirty="0" smtClean="0">
                <a:solidFill>
                  <a:schemeClr val="accent1">
                    <a:lumMod val="75000"/>
                  </a:schemeClr>
                </a:solidFill>
                <a:latin typeface="Hannotate SC" charset="-122"/>
                <a:ea typeface="Hannotate SC" charset="-122"/>
                <a:cs typeface="Hannotate SC" charset="-122"/>
              </a:rPr>
              <a:t>Negative Sampling </a:t>
            </a:r>
            <a:endParaRPr kumimoji="1" lang="zh-CN" altLang="en-US" dirty="0">
              <a:solidFill>
                <a:schemeClr val="accent1">
                  <a:lumMod val="75000"/>
                </a:schemeClr>
              </a:solidFill>
              <a:latin typeface="Hannotate SC" charset="-122"/>
              <a:ea typeface="Hannotate SC" charset="-122"/>
              <a:cs typeface="Hannotate SC" charset="-122"/>
            </a:endParaRPr>
          </a:p>
        </p:txBody>
      </p:sp>
      <p:graphicFrame>
        <p:nvGraphicFramePr>
          <p:cNvPr id="4" name="对象 3"/>
          <p:cNvGraphicFramePr>
            <a:graphicFrameLocks noChangeAspect="1"/>
          </p:cNvGraphicFramePr>
          <p:nvPr/>
        </p:nvGraphicFramePr>
        <p:xfrm>
          <a:off x="1050925" y="1306513"/>
          <a:ext cx="8595996" cy="659447"/>
        </p:xfrm>
        <a:graphic>
          <a:graphicData uri="http://schemas.openxmlformats.org/presentationml/2006/ole">
            <p:oleObj spid="_x0000_s20482" name="公式" r:id="rId4" imgW="2311200" imgH="241200" progId="Equation.3">
              <p:embed/>
            </p:oleObj>
          </a:graphicData>
        </a:graphic>
      </p:graphicFrame>
      <p:pic>
        <p:nvPicPr>
          <p:cNvPr id="20484" name="Picture 4" descr="C:\Users\Asus\Desktop\无标题.png"/>
          <p:cNvPicPr>
            <a:picLocks noChangeAspect="1" noChangeArrowheads="1"/>
          </p:cNvPicPr>
          <p:nvPr/>
        </p:nvPicPr>
        <p:blipFill>
          <a:blip r:embed="rId5"/>
          <a:srcRect/>
          <a:stretch>
            <a:fillRect/>
          </a:stretch>
        </p:blipFill>
        <p:spPr bwMode="auto">
          <a:xfrm>
            <a:off x="0" y="2463800"/>
            <a:ext cx="7566660" cy="3611880"/>
          </a:xfrm>
          <a:prstGeom prst="rect">
            <a:avLst/>
          </a:prstGeom>
          <a:noFill/>
        </p:spPr>
      </p:pic>
      <p:graphicFrame>
        <p:nvGraphicFramePr>
          <p:cNvPr id="7" name="对象 6"/>
          <p:cNvGraphicFramePr>
            <a:graphicFrameLocks noChangeAspect="1"/>
          </p:cNvGraphicFramePr>
          <p:nvPr/>
        </p:nvGraphicFramePr>
        <p:xfrm>
          <a:off x="7910829" y="2663190"/>
          <a:ext cx="4281171" cy="1394460"/>
        </p:xfrm>
        <a:graphic>
          <a:graphicData uri="http://schemas.openxmlformats.org/presentationml/2006/ole">
            <p:oleObj spid="_x0000_s20485" name="公式" r:id="rId6" imgW="1460160" imgH="533160" progId="Equation.3">
              <p:embed/>
            </p:oleObj>
          </a:graphicData>
        </a:graphic>
      </p:graphicFrame>
      <p:graphicFrame>
        <p:nvGraphicFramePr>
          <p:cNvPr id="20486" name="Object 6"/>
          <p:cNvGraphicFramePr>
            <a:graphicFrameLocks noChangeAspect="1"/>
          </p:cNvGraphicFramePr>
          <p:nvPr/>
        </p:nvGraphicFramePr>
        <p:xfrm>
          <a:off x="7115652" y="4615180"/>
          <a:ext cx="5062537" cy="1460500"/>
        </p:xfrm>
        <a:graphic>
          <a:graphicData uri="http://schemas.openxmlformats.org/presentationml/2006/ole">
            <p:oleObj spid="_x0000_s20486" name="公式" r:id="rId7" imgW="1726920" imgH="558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blinds(horizontal)">
                                      <p:cBhvr>
                                        <p:cTn id="7"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34537" y="11151"/>
            <a:ext cx="10515600" cy="1325563"/>
          </a:xfrm>
        </p:spPr>
        <p:txBody>
          <a:bodyPr/>
          <a:lstStyle/>
          <a:p>
            <a:r>
              <a:rPr kumimoji="1" lang="en-US" altLang="zh-CN" dirty="0" smtClean="0">
                <a:solidFill>
                  <a:schemeClr val="accent1">
                    <a:lumMod val="75000"/>
                  </a:schemeClr>
                </a:solidFill>
                <a:latin typeface="Hannotate SC" charset="-122"/>
                <a:ea typeface="Hannotate SC" charset="-122"/>
                <a:cs typeface="Hannotate SC" charset="-122"/>
              </a:rPr>
              <a:t>Skip-Gram Model</a:t>
            </a:r>
            <a:endParaRPr kumimoji="1" lang="zh-CN" altLang="en-US" dirty="0">
              <a:solidFill>
                <a:schemeClr val="accent1">
                  <a:lumMod val="75000"/>
                </a:schemeClr>
              </a:solidFill>
              <a:latin typeface="Hannotate SC" charset="-122"/>
              <a:ea typeface="Hannotate SC" charset="-122"/>
              <a:cs typeface="Hannotate SC" charset="-122"/>
            </a:endParaRPr>
          </a:p>
        </p:txBody>
      </p:sp>
      <p:sp>
        <p:nvSpPr>
          <p:cNvPr id="5" name="TextBox 4"/>
          <p:cNvSpPr txBox="1"/>
          <p:nvPr/>
        </p:nvSpPr>
        <p:spPr>
          <a:xfrm>
            <a:off x="868680" y="1336714"/>
            <a:ext cx="10721340" cy="584775"/>
          </a:xfrm>
          <a:prstGeom prst="rect">
            <a:avLst/>
          </a:prstGeom>
          <a:noFill/>
        </p:spPr>
        <p:txBody>
          <a:bodyPr wrap="square" rtlCol="0">
            <a:spAutoFit/>
          </a:bodyPr>
          <a:lstStyle/>
          <a:p>
            <a:r>
              <a:rPr lang="en-US" altLang="zh-CN" sz="3200" dirty="0" smtClean="0"/>
              <a:t>Australian scientist  discovers   star   with telescope”.</a:t>
            </a:r>
            <a:endParaRPr lang="zh-CN" altLang="en-US" sz="3200" dirty="0"/>
          </a:p>
        </p:txBody>
      </p:sp>
      <p:sp>
        <p:nvSpPr>
          <p:cNvPr id="6" name="TextBox 5"/>
          <p:cNvSpPr txBox="1"/>
          <p:nvPr/>
        </p:nvSpPr>
        <p:spPr>
          <a:xfrm>
            <a:off x="4914900" y="2244654"/>
            <a:ext cx="1554480" cy="646331"/>
          </a:xfrm>
          <a:prstGeom prst="rect">
            <a:avLst/>
          </a:prstGeom>
          <a:noFill/>
        </p:spPr>
        <p:txBody>
          <a:bodyPr wrap="square" rtlCol="0">
            <a:spAutoFit/>
          </a:bodyPr>
          <a:lstStyle/>
          <a:p>
            <a:r>
              <a:rPr lang="en-US" altLang="zh-CN" sz="3600" dirty="0" smtClean="0"/>
              <a:t>Wt</a:t>
            </a:r>
            <a:endParaRPr lang="zh-CN" altLang="en-US" sz="3600" dirty="0"/>
          </a:p>
        </p:txBody>
      </p:sp>
      <p:sp>
        <p:nvSpPr>
          <p:cNvPr id="7" name="TextBox 6"/>
          <p:cNvSpPr txBox="1"/>
          <p:nvPr/>
        </p:nvSpPr>
        <p:spPr>
          <a:xfrm>
            <a:off x="868680" y="3611880"/>
            <a:ext cx="1554480" cy="646331"/>
          </a:xfrm>
          <a:prstGeom prst="rect">
            <a:avLst/>
          </a:prstGeom>
          <a:noFill/>
        </p:spPr>
        <p:txBody>
          <a:bodyPr wrap="square" rtlCol="0">
            <a:spAutoFit/>
          </a:bodyPr>
          <a:lstStyle/>
          <a:p>
            <a:r>
              <a:rPr lang="en-US" altLang="zh-CN" sz="3600" dirty="0" smtClean="0"/>
              <a:t>Wt-2</a:t>
            </a:r>
            <a:endParaRPr lang="zh-CN" altLang="en-US" sz="3600" dirty="0"/>
          </a:p>
        </p:txBody>
      </p:sp>
      <p:sp>
        <p:nvSpPr>
          <p:cNvPr id="8" name="TextBox 7"/>
          <p:cNvSpPr txBox="1"/>
          <p:nvPr/>
        </p:nvSpPr>
        <p:spPr>
          <a:xfrm>
            <a:off x="3360420" y="3611880"/>
            <a:ext cx="1554480" cy="646331"/>
          </a:xfrm>
          <a:prstGeom prst="rect">
            <a:avLst/>
          </a:prstGeom>
          <a:noFill/>
        </p:spPr>
        <p:txBody>
          <a:bodyPr wrap="square" rtlCol="0">
            <a:spAutoFit/>
          </a:bodyPr>
          <a:lstStyle/>
          <a:p>
            <a:r>
              <a:rPr lang="en-US" altLang="zh-CN" sz="3600" dirty="0" smtClean="0"/>
              <a:t>Wt-1</a:t>
            </a:r>
            <a:endParaRPr lang="zh-CN" altLang="en-US" sz="3600" dirty="0"/>
          </a:p>
        </p:txBody>
      </p:sp>
      <p:sp>
        <p:nvSpPr>
          <p:cNvPr id="9" name="TextBox 8"/>
          <p:cNvSpPr txBox="1"/>
          <p:nvPr/>
        </p:nvSpPr>
        <p:spPr>
          <a:xfrm>
            <a:off x="6141720" y="3611879"/>
            <a:ext cx="1554480" cy="646331"/>
          </a:xfrm>
          <a:prstGeom prst="rect">
            <a:avLst/>
          </a:prstGeom>
          <a:noFill/>
        </p:spPr>
        <p:txBody>
          <a:bodyPr wrap="square" rtlCol="0">
            <a:spAutoFit/>
          </a:bodyPr>
          <a:lstStyle/>
          <a:p>
            <a:r>
              <a:rPr lang="en-US" altLang="zh-CN" sz="3600" dirty="0" smtClean="0"/>
              <a:t>Wt+1</a:t>
            </a:r>
            <a:endParaRPr lang="zh-CN" altLang="en-US" sz="3600" dirty="0"/>
          </a:p>
        </p:txBody>
      </p:sp>
      <p:sp>
        <p:nvSpPr>
          <p:cNvPr id="10" name="TextBox 9"/>
          <p:cNvSpPr txBox="1"/>
          <p:nvPr/>
        </p:nvSpPr>
        <p:spPr>
          <a:xfrm>
            <a:off x="7787640" y="3611879"/>
            <a:ext cx="1554480" cy="646331"/>
          </a:xfrm>
          <a:prstGeom prst="rect">
            <a:avLst/>
          </a:prstGeom>
          <a:noFill/>
        </p:spPr>
        <p:txBody>
          <a:bodyPr wrap="square" rtlCol="0">
            <a:spAutoFit/>
          </a:bodyPr>
          <a:lstStyle/>
          <a:p>
            <a:r>
              <a:rPr lang="en-US" altLang="zh-CN" sz="3600" dirty="0" smtClean="0"/>
              <a:t>Wt+2</a:t>
            </a:r>
            <a:endParaRPr lang="zh-CN" altLang="en-US" sz="3600" dirty="0"/>
          </a:p>
        </p:txBody>
      </p:sp>
      <p:grpSp>
        <p:nvGrpSpPr>
          <p:cNvPr id="11" name="组合 10"/>
          <p:cNvGrpSpPr/>
          <p:nvPr/>
        </p:nvGrpSpPr>
        <p:grpSpPr>
          <a:xfrm>
            <a:off x="1463040" y="2567820"/>
            <a:ext cx="7360920" cy="1044060"/>
            <a:chOff x="1463040" y="2567820"/>
            <a:chExt cx="7360920" cy="1044060"/>
          </a:xfrm>
        </p:grpSpPr>
        <p:cxnSp>
          <p:nvCxnSpPr>
            <p:cNvPr id="12" name="直接箭头连接符 11"/>
            <p:cNvCxnSpPr>
              <a:stCxn id="6" idx="1"/>
            </p:cNvCxnSpPr>
            <p:nvPr/>
          </p:nvCxnSpPr>
          <p:spPr>
            <a:xfrm flipH="1">
              <a:off x="1463040" y="2567820"/>
              <a:ext cx="3451860" cy="10440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1"/>
            </p:cNvCxnSpPr>
            <p:nvPr/>
          </p:nvCxnSpPr>
          <p:spPr>
            <a:xfrm flipH="1">
              <a:off x="4206240" y="2567820"/>
              <a:ext cx="708660" cy="10440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783580" y="2567820"/>
              <a:ext cx="3040380" cy="10440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5783580" y="2567820"/>
              <a:ext cx="1005840" cy="1044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9342120" y="2567820"/>
            <a:ext cx="2545080" cy="584775"/>
          </a:xfrm>
          <a:prstGeom prst="rect">
            <a:avLst/>
          </a:prstGeom>
          <a:noFill/>
          <a:ln>
            <a:solidFill>
              <a:srgbClr val="FF0000"/>
            </a:solidFill>
          </a:ln>
        </p:spPr>
        <p:txBody>
          <a:bodyPr wrap="square" rtlCol="0">
            <a:spAutoFit/>
          </a:bodyPr>
          <a:lstStyle/>
          <a:p>
            <a:r>
              <a:rPr lang="en-US" altLang="zh-CN" sz="3200" dirty="0" smtClean="0">
                <a:solidFill>
                  <a:srgbClr val="FF0000"/>
                </a:solidFill>
              </a:rPr>
              <a:t>Windows=2</a:t>
            </a:r>
            <a:endParaRPr lang="zh-CN" altLang="en-US" sz="3200" dirty="0">
              <a:solidFill>
                <a:srgbClr val="FF0000"/>
              </a:solidFill>
            </a:endParaRPr>
          </a:p>
        </p:txBody>
      </p:sp>
      <p:sp>
        <p:nvSpPr>
          <p:cNvPr id="17" name="流程图: 过程 16"/>
          <p:cNvSpPr/>
          <p:nvPr/>
        </p:nvSpPr>
        <p:spPr>
          <a:xfrm>
            <a:off x="4640580" y="1336714"/>
            <a:ext cx="2148840" cy="58477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34537" y="11151"/>
            <a:ext cx="10515600" cy="1325563"/>
          </a:xfrm>
        </p:spPr>
        <p:txBody>
          <a:bodyPr/>
          <a:lstStyle/>
          <a:p>
            <a:r>
              <a:rPr kumimoji="1" lang="en-US" altLang="zh-CN" dirty="0" smtClean="0">
                <a:solidFill>
                  <a:schemeClr val="accent1">
                    <a:lumMod val="75000"/>
                  </a:schemeClr>
                </a:solidFill>
                <a:latin typeface="Hannotate SC" charset="-122"/>
                <a:ea typeface="Hannotate SC" charset="-122"/>
                <a:cs typeface="Hannotate SC" charset="-122"/>
              </a:rPr>
              <a:t>Dependency-Based contexts</a:t>
            </a:r>
          </a:p>
        </p:txBody>
      </p:sp>
      <p:pic>
        <p:nvPicPr>
          <p:cNvPr id="22530" name="Picture 2" descr="C:\Users\Asus\Desktop\无标题.png"/>
          <p:cNvPicPr>
            <a:picLocks noChangeAspect="1" noChangeArrowheads="1"/>
          </p:cNvPicPr>
          <p:nvPr/>
        </p:nvPicPr>
        <p:blipFill>
          <a:blip r:embed="rId3"/>
          <a:srcRect/>
          <a:stretch>
            <a:fillRect/>
          </a:stretch>
        </p:blipFill>
        <p:spPr bwMode="auto">
          <a:xfrm>
            <a:off x="0" y="1336714"/>
            <a:ext cx="9309417" cy="2867025"/>
          </a:xfrm>
          <a:prstGeom prst="rect">
            <a:avLst/>
          </a:prstGeom>
          <a:noFill/>
        </p:spPr>
      </p:pic>
      <p:pic>
        <p:nvPicPr>
          <p:cNvPr id="22531" name="Picture 3" descr="C:\Users\Asus\Desktop\无标题.png"/>
          <p:cNvPicPr>
            <a:picLocks noChangeAspect="1" noChangeArrowheads="1"/>
          </p:cNvPicPr>
          <p:nvPr/>
        </p:nvPicPr>
        <p:blipFill>
          <a:blip r:embed="rId4"/>
          <a:srcRect/>
          <a:stretch>
            <a:fillRect/>
          </a:stretch>
        </p:blipFill>
        <p:spPr bwMode="auto">
          <a:xfrm>
            <a:off x="334537" y="4114800"/>
            <a:ext cx="8174037" cy="27432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4537" y="11151"/>
            <a:ext cx="10515600" cy="1325563"/>
          </a:xfrm>
        </p:spPr>
        <p:txBody>
          <a:bodyPr/>
          <a:lstStyle/>
          <a:p>
            <a:r>
              <a:rPr kumimoji="1" lang="en-US" altLang="zh-CN" dirty="0" smtClean="0">
                <a:solidFill>
                  <a:srgbClr val="C00000"/>
                </a:solidFill>
                <a:latin typeface="Hannotate SC" charset="-122"/>
                <a:ea typeface="Hannotate SC" charset="-122"/>
                <a:cs typeface="Hannotate SC" charset="-122"/>
              </a:rPr>
              <a:t>Qualitative Evaluation</a:t>
            </a:r>
            <a:endParaRPr kumimoji="1" lang="zh-CN" altLang="en-US" dirty="0">
              <a:solidFill>
                <a:srgbClr val="C00000"/>
              </a:solidFill>
              <a:latin typeface="Hannotate SC" charset="-122"/>
              <a:ea typeface="Hannotate SC" charset="-122"/>
              <a:cs typeface="Hannotate SC" charset="-122"/>
            </a:endParaRPr>
          </a:p>
        </p:txBody>
      </p:sp>
      <p:pic>
        <p:nvPicPr>
          <p:cNvPr id="23554" name="Picture 2" descr="C:\Users\Asus\Desktop\无标题.png"/>
          <p:cNvPicPr>
            <a:picLocks noChangeAspect="1" noChangeArrowheads="1"/>
          </p:cNvPicPr>
          <p:nvPr/>
        </p:nvPicPr>
        <p:blipFill>
          <a:blip r:embed="rId3"/>
          <a:srcRect/>
          <a:stretch>
            <a:fillRect/>
          </a:stretch>
        </p:blipFill>
        <p:spPr bwMode="auto">
          <a:xfrm>
            <a:off x="1057593" y="1336714"/>
            <a:ext cx="8154987" cy="3638550"/>
          </a:xfrm>
          <a:prstGeom prst="rect">
            <a:avLst/>
          </a:prstGeom>
          <a:noFill/>
        </p:spPr>
      </p:pic>
      <p:sp>
        <p:nvSpPr>
          <p:cNvPr id="4" name="TextBox 3"/>
          <p:cNvSpPr txBox="1"/>
          <p:nvPr/>
        </p:nvSpPr>
        <p:spPr>
          <a:xfrm>
            <a:off x="2903219" y="5280660"/>
            <a:ext cx="7946917" cy="523220"/>
          </a:xfrm>
          <a:prstGeom prst="rect">
            <a:avLst/>
          </a:prstGeom>
          <a:noFill/>
        </p:spPr>
        <p:txBody>
          <a:bodyPr wrap="square" rtlCol="0">
            <a:spAutoFit/>
          </a:bodyPr>
          <a:lstStyle/>
          <a:p>
            <a:r>
              <a:rPr lang="en-US" altLang="zh-CN" sz="2800" dirty="0" smtClean="0"/>
              <a:t>Domain similarity   </a:t>
            </a:r>
            <a:r>
              <a:rPr lang="en-US" altLang="zh-CN" sz="2800" dirty="0" err="1" smtClean="0">
                <a:solidFill>
                  <a:srgbClr val="FF0000"/>
                </a:solidFill>
              </a:rPr>
              <a:t>vs</a:t>
            </a:r>
            <a:r>
              <a:rPr lang="en-US" altLang="zh-CN" sz="2800" dirty="0" smtClean="0"/>
              <a:t> functional similarity</a:t>
            </a:r>
            <a:endParaRPr lang="zh-CN" alt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661</Words>
  <Application>Microsoft Office PowerPoint</Application>
  <PresentationFormat>自定义</PresentationFormat>
  <Paragraphs>68</Paragraphs>
  <Slides>8</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0" baseType="lpstr">
      <vt:lpstr>Office 主题</vt:lpstr>
      <vt:lpstr>公式</vt:lpstr>
      <vt:lpstr>Dependency-Based Word Embeddings</vt:lpstr>
      <vt:lpstr>Motivation</vt:lpstr>
      <vt:lpstr>Skip-Gram Model</vt:lpstr>
      <vt:lpstr>Skip-Gram Model</vt:lpstr>
      <vt:lpstr>Negative Sampling </vt:lpstr>
      <vt:lpstr>Skip-Gram Model</vt:lpstr>
      <vt:lpstr>Dependency-Based contexts</vt:lpstr>
      <vt:lpstr>Qualitative Evaluation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on the Go:  the Effects of Fragmented Attention on Mobile Web Search Task</dc:title>
  <dc:creator>wei zeng</dc:creator>
  <cp:lastModifiedBy>Asus</cp:lastModifiedBy>
  <cp:revision>46</cp:revision>
  <dcterms:created xsi:type="dcterms:W3CDTF">2017-08-29T10:41:00Z</dcterms:created>
  <dcterms:modified xsi:type="dcterms:W3CDTF">2017-11-17T01:31:25Z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