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1265" autoAdjust="0"/>
  </p:normalViewPr>
  <p:slideViewPr>
    <p:cSldViewPr snapToGrid="0">
      <p:cViewPr varScale="1">
        <p:scale>
          <a:sx n="93" d="100"/>
          <a:sy n="93" d="100"/>
        </p:scale>
        <p:origin x="121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CBBDE-CC23-41E6-9C35-20EB667EAEDB}" type="datetimeFigureOut">
              <a:rPr lang="zh-CN" altLang="en-US" smtClean="0"/>
              <a:t>2017/11/23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1E721D-6922-462D-A54E-B89B8D18AB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19528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Skip gram</a:t>
            </a:r>
            <a:r>
              <a:rPr lang="zh-CN" altLang="en-US" dirty="0" smtClean="0"/>
              <a:t>思想</a:t>
            </a:r>
            <a:endParaRPr lang="en-US" altLang="zh-CN" dirty="0" smtClean="0"/>
          </a:p>
          <a:p>
            <a:r>
              <a:rPr lang="zh-CN" altLang="en-US" dirty="0" smtClean="0"/>
              <a:t>两个不同的</a:t>
            </a:r>
            <a:r>
              <a:rPr lang="en-US" altLang="zh-CN" dirty="0" smtClean="0"/>
              <a:t>decoder</a:t>
            </a:r>
            <a:r>
              <a:rPr lang="zh-CN" altLang="en-US" dirty="0" smtClean="0"/>
              <a:t>，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个不同的分布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1E721D-6922-462D-A54E-B89B8D18AB0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30711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altLang="zh-CN" baseline="0" dirty="0" smtClean="0"/>
              <a:t>Our model has fewer parameter </a:t>
            </a:r>
          </a:p>
          <a:p>
            <a:pPr marL="228600" indent="-228600">
              <a:buAutoNum type="arabicPeriod"/>
            </a:pPr>
            <a:r>
              <a:rPr lang="en-US" altLang="zh-CN" dirty="0" smtClean="0"/>
              <a:t>Our</a:t>
            </a:r>
            <a:r>
              <a:rPr lang="en-US" altLang="zh-CN" baseline="0" dirty="0" smtClean="0"/>
              <a:t> model + AE &gt; skip thought + AE &gt; skip thought</a:t>
            </a:r>
          </a:p>
          <a:p>
            <a:pPr marL="228600" indent="-228600">
              <a:buAutoNum type="arabicPeriod"/>
            </a:pPr>
            <a:r>
              <a:rPr lang="en-US" altLang="zh-CN" baseline="0" dirty="0" smtClean="0"/>
              <a:t>Our model with Next best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1E721D-6922-462D-A54E-B89B8D18AB07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561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E2D94-E613-46AE-A0D8-4536F204A3DC}" type="datetimeFigureOut">
              <a:rPr lang="zh-CN" altLang="en-US" smtClean="0"/>
              <a:t>2017/11/23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B0832-E333-4FB5-9C75-AEEE5D515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8240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E2D94-E613-46AE-A0D8-4536F204A3DC}" type="datetimeFigureOut">
              <a:rPr lang="zh-CN" altLang="en-US" smtClean="0"/>
              <a:t>2017/11/23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B0832-E333-4FB5-9C75-AEEE5D515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0025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E2D94-E613-46AE-A0D8-4536F204A3DC}" type="datetimeFigureOut">
              <a:rPr lang="zh-CN" altLang="en-US" smtClean="0"/>
              <a:t>2017/11/23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B0832-E333-4FB5-9C75-AEEE5D515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6146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E2D94-E613-46AE-A0D8-4536F204A3DC}" type="datetimeFigureOut">
              <a:rPr lang="zh-CN" altLang="en-US" smtClean="0"/>
              <a:t>2017/11/23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B0832-E333-4FB5-9C75-AEEE5D515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3034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E2D94-E613-46AE-A0D8-4536F204A3DC}" type="datetimeFigureOut">
              <a:rPr lang="zh-CN" altLang="en-US" smtClean="0"/>
              <a:t>2017/11/23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B0832-E333-4FB5-9C75-AEEE5D515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3330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E2D94-E613-46AE-A0D8-4536F204A3DC}" type="datetimeFigureOut">
              <a:rPr lang="zh-CN" altLang="en-US" smtClean="0"/>
              <a:t>2017/11/23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B0832-E333-4FB5-9C75-AEEE5D515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1570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E2D94-E613-46AE-A0D8-4536F204A3DC}" type="datetimeFigureOut">
              <a:rPr lang="zh-CN" altLang="en-US" smtClean="0"/>
              <a:t>2017/11/23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B0832-E333-4FB5-9C75-AEEE5D515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3853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E2D94-E613-46AE-A0D8-4536F204A3DC}" type="datetimeFigureOut">
              <a:rPr lang="zh-CN" altLang="en-US" smtClean="0"/>
              <a:t>2017/11/23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B0832-E333-4FB5-9C75-AEEE5D515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2021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E2D94-E613-46AE-A0D8-4536F204A3DC}" type="datetimeFigureOut">
              <a:rPr lang="zh-CN" altLang="en-US" smtClean="0"/>
              <a:t>2017/11/23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B0832-E333-4FB5-9C75-AEEE5D515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2147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E2D94-E613-46AE-A0D8-4536F204A3DC}" type="datetimeFigureOut">
              <a:rPr lang="zh-CN" altLang="en-US" smtClean="0"/>
              <a:t>2017/11/23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B0832-E333-4FB5-9C75-AEEE5D515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3467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E2D94-E613-46AE-A0D8-4536F204A3DC}" type="datetimeFigureOut">
              <a:rPr lang="zh-CN" altLang="en-US" smtClean="0"/>
              <a:t>2017/11/23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B0832-E333-4FB5-9C75-AEEE5D515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6129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E2D94-E613-46AE-A0D8-4536F204A3DC}" type="datetimeFigureOut">
              <a:rPr lang="zh-CN" altLang="en-US" smtClean="0"/>
              <a:t>2017/11/23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AB0832-E333-4FB5-9C75-AEEE5D515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9620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289813" cy="1629150"/>
          </a:xfrm>
        </p:spPr>
        <p:txBody>
          <a:bodyPr>
            <a:normAutofit/>
          </a:bodyPr>
          <a:lstStyle/>
          <a:p>
            <a:r>
              <a:rPr lang="en-US" altLang="zh-CN" sz="4800" b="1" dirty="0"/>
              <a:t>Rethinking </a:t>
            </a:r>
            <a:r>
              <a:rPr lang="en-US" altLang="zh-CN" sz="4800" b="1" dirty="0">
                <a:solidFill>
                  <a:srgbClr val="FF0000"/>
                </a:solidFill>
              </a:rPr>
              <a:t>Skip-thought</a:t>
            </a:r>
            <a:r>
              <a:rPr lang="en-US" altLang="zh-CN" sz="4800" b="1" dirty="0"/>
              <a:t>: A Neighborhood based Approach</a:t>
            </a:r>
            <a:endParaRPr lang="zh-CN" altLang="en-US" sz="4800" b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t="50057"/>
          <a:stretch/>
        </p:blipFill>
        <p:spPr>
          <a:xfrm>
            <a:off x="2211186" y="2947830"/>
            <a:ext cx="8112176" cy="102198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600341" y="4166132"/>
            <a:ext cx="55084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Workshop on Representation Learning for NLP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011126" y="5224619"/>
            <a:ext cx="23122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Reporter: Lao </a:t>
            </a:r>
            <a:r>
              <a:rPr lang="en-US" altLang="zh-CN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Yadi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3266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821575" y="471632"/>
            <a:ext cx="8957153" cy="67453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 dirty="0" smtClean="0"/>
              <a:t>Qualitative </a:t>
            </a:r>
            <a:r>
              <a:rPr lang="en-US" altLang="zh-CN" sz="2900" b="1" dirty="0" smtClean="0"/>
              <a:t>Result</a:t>
            </a:r>
            <a:endParaRPr lang="zh-CN" altLang="en-US" sz="2900" b="1" u="sng" dirty="0">
              <a:solidFill>
                <a:srgbClr val="FF000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037" y="2277429"/>
            <a:ext cx="6133332" cy="3466666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852436" y="1725589"/>
            <a:ext cx="28549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12528" lvl="1">
              <a:defRPr sz="1800"/>
            </a:pPr>
            <a:r>
              <a:rPr lang="en-US" altLang="zh-CN" sz="2400" dirty="0"/>
              <a:t>Sentence retrieval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9413" y="2456153"/>
            <a:ext cx="5232587" cy="3109218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6856369" y="1725589"/>
            <a:ext cx="48009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12528" lvl="1">
              <a:defRPr sz="1800"/>
            </a:pPr>
            <a:r>
              <a:rPr lang="en-US" altLang="zh-CN" sz="2400" dirty="0" smtClean="0"/>
              <a:t>Conditional </a:t>
            </a:r>
            <a:r>
              <a:rPr lang="en-US" altLang="zh-CN" sz="2400" dirty="0"/>
              <a:t>sentence </a:t>
            </a:r>
            <a:r>
              <a:rPr lang="en-US" altLang="zh-CN" sz="2400" dirty="0" smtClean="0"/>
              <a:t>generation</a:t>
            </a:r>
            <a:endParaRPr lang="en-US" altLang="zh-CN" sz="24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278383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821575" y="471632"/>
            <a:ext cx="8957153" cy="67453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 dirty="0" smtClean="0"/>
              <a:t>Conclusion </a:t>
            </a:r>
            <a:endParaRPr lang="zh-CN" altLang="en-US" sz="2900" b="1" u="sng" dirty="0">
              <a:solidFill>
                <a:srgbClr val="FF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821575" y="1769404"/>
            <a:ext cx="1010902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en-US" altLang="zh-CN" sz="2400" dirty="0" smtClean="0"/>
              <a:t>Our </a:t>
            </a:r>
            <a:r>
              <a:rPr lang="en-US" altLang="zh-CN" sz="2400" dirty="0"/>
              <a:t>models </a:t>
            </a:r>
            <a:r>
              <a:rPr lang="en-US" altLang="zh-CN" sz="2400" dirty="0" smtClean="0"/>
              <a:t>perform as </a:t>
            </a:r>
            <a:r>
              <a:rPr lang="en-US" altLang="zh-CN" sz="2400" dirty="0"/>
              <a:t>well as the skip-thought </a:t>
            </a:r>
            <a:r>
              <a:rPr lang="en-US" altLang="zh-CN" sz="2400" dirty="0" smtClean="0"/>
              <a:t>models for 7 tasks.</a:t>
            </a:r>
          </a:p>
          <a:p>
            <a:pPr marL="457200" indent="-457200">
              <a:buAutoNum type="arabicPeriod"/>
            </a:pPr>
            <a:r>
              <a:rPr lang="en-US" altLang="zh-CN" sz="2400" dirty="0" smtClean="0"/>
              <a:t>Our model with one  target performs better</a:t>
            </a:r>
          </a:p>
          <a:p>
            <a:pPr marL="457200" indent="-457200">
              <a:buAutoNum type="arabicPeriod"/>
            </a:pPr>
            <a:r>
              <a:rPr lang="en-US" altLang="zh-CN" sz="2400" dirty="0" smtClean="0"/>
              <a:t>Generalization on larger dataset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54545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072003" cy="674535"/>
          </a:xfrm>
        </p:spPr>
        <p:txBody>
          <a:bodyPr>
            <a:normAutofit/>
          </a:bodyPr>
          <a:lstStyle/>
          <a:p>
            <a:r>
              <a:rPr lang="en-US" altLang="zh-CN" sz="3200" b="1" dirty="0" smtClean="0"/>
              <a:t>Background</a:t>
            </a:r>
            <a:endParaRPr lang="zh-CN" altLang="en-US" sz="32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6237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Task: sentence representation</a:t>
            </a:r>
          </a:p>
          <a:p>
            <a:pPr marL="0" indent="0">
              <a:buNone/>
            </a:pPr>
            <a:r>
              <a:rPr lang="en-US" altLang="zh-CN" dirty="0" smtClean="0"/>
              <a:t>Method:</a:t>
            </a:r>
          </a:p>
          <a:p>
            <a:pPr marL="514350" indent="-514350">
              <a:buAutoNum type="arabicPeriod"/>
            </a:pPr>
            <a:r>
              <a:rPr lang="en-US" altLang="zh-CN" dirty="0" smtClean="0"/>
              <a:t>Composition of learned word representation</a:t>
            </a:r>
          </a:p>
          <a:p>
            <a:pPr marL="514350" indent="-514350">
              <a:buAutoNum type="arabicPeriod"/>
            </a:pPr>
            <a:r>
              <a:rPr lang="en-US" altLang="zh-CN" dirty="0" smtClean="0"/>
              <a:t>Train for supervised task</a:t>
            </a:r>
          </a:p>
          <a:p>
            <a:pPr marL="514350" indent="-514350">
              <a:buAutoNum type="arabicPeriod"/>
            </a:pPr>
            <a:r>
              <a:rPr lang="en-US" altLang="zh-CN" b="1" u="sng" dirty="0" smtClean="0"/>
              <a:t>Skip-thought vector model </a:t>
            </a:r>
            <a:endParaRPr lang="en-US" altLang="zh-CN" b="1" u="sng" dirty="0"/>
          </a:p>
          <a:p>
            <a:pPr marL="514350" indent="-514350">
              <a:buAutoNum type="arabicPeriod"/>
            </a:pPr>
            <a:r>
              <a:rPr lang="en-US" altLang="zh-CN" dirty="0" smtClean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609631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56632"/>
            <a:ext cx="8957153" cy="674535"/>
          </a:xfrm>
        </p:spPr>
        <p:txBody>
          <a:bodyPr>
            <a:noAutofit/>
          </a:bodyPr>
          <a:lstStyle/>
          <a:p>
            <a:r>
              <a:rPr lang="en-US" altLang="zh-CN" sz="2900" b="1" dirty="0" smtClean="0"/>
              <a:t>Skip-thought </a:t>
            </a:r>
            <a:r>
              <a:rPr lang="en-US" altLang="zh-CN" sz="2900" b="1" dirty="0"/>
              <a:t>vector model </a:t>
            </a:r>
            <a:r>
              <a:rPr lang="fr-FR" altLang="zh-CN" sz="2900" b="1" dirty="0"/>
              <a:t>(Kiros et al., NIPS 2015</a:t>
            </a:r>
            <a:r>
              <a:rPr lang="fr-FR" altLang="zh-CN" sz="2900" b="1" dirty="0" smtClean="0"/>
              <a:t>)</a:t>
            </a:r>
            <a:endParaRPr lang="zh-CN" altLang="en-US" sz="2900" b="1" dirty="0"/>
          </a:p>
        </p:txBody>
      </p:sp>
      <p:sp>
        <p:nvSpPr>
          <p:cNvPr id="6" name="矩形 5"/>
          <p:cNvSpPr/>
          <p:nvPr/>
        </p:nvSpPr>
        <p:spPr>
          <a:xfrm>
            <a:off x="480163" y="1428501"/>
            <a:ext cx="1037990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69728" lvl="1" indent="-457200">
              <a:buAutoNum type="arabicPeriod"/>
              <a:defRPr sz="1800"/>
            </a:pPr>
            <a:r>
              <a:rPr lang="en-US" altLang="zh-CN" sz="2400" dirty="0" smtClean="0"/>
              <a:t>Use seq2seq as backbone to </a:t>
            </a:r>
            <a:r>
              <a:rPr lang="en-US" altLang="zh-CN" sz="2400" dirty="0"/>
              <a:t>predict previous and next </a:t>
            </a:r>
            <a:r>
              <a:rPr lang="en-US" altLang="zh-CN" sz="2400" dirty="0" smtClean="0"/>
              <a:t>sentences.</a:t>
            </a:r>
          </a:p>
          <a:p>
            <a:pPr marL="769728" lvl="1" indent="-457200">
              <a:buAutoNum type="arabicPeriod"/>
              <a:defRPr sz="1800"/>
            </a:pPr>
            <a:r>
              <a:rPr lang="en-US" altLang="zh-CN" sz="2400" dirty="0" smtClean="0"/>
              <a:t>Objective </a:t>
            </a:r>
            <a:r>
              <a:rPr lang="en-US" altLang="zh-CN" sz="2400" dirty="0"/>
              <a:t>function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/>
          <a:srcRect t="5259"/>
          <a:stretch/>
        </p:blipFill>
        <p:spPr>
          <a:xfrm>
            <a:off x="480163" y="3369055"/>
            <a:ext cx="7417705" cy="233621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4"/>
          <a:srcRect t="7416" b="-1"/>
          <a:stretch/>
        </p:blipFill>
        <p:spPr>
          <a:xfrm>
            <a:off x="1014575" y="2637103"/>
            <a:ext cx="5448300" cy="73195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28084" y="4528512"/>
            <a:ext cx="3917651" cy="1330037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21287" y="2758538"/>
            <a:ext cx="3383280" cy="1221034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7949927" y="2296873"/>
            <a:ext cx="184542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12528" lvl="1">
              <a:defRPr sz="1800"/>
            </a:pPr>
            <a:r>
              <a:rPr lang="en-US" altLang="zh-CN" sz="2400" dirty="0" smtClean="0">
                <a:solidFill>
                  <a:srgbClr val="FF0000"/>
                </a:solidFill>
              </a:rPr>
              <a:t>Encoder</a:t>
            </a:r>
            <a:endParaRPr lang="en-US" altLang="zh-CN" sz="2400" dirty="0">
              <a:solidFill>
                <a:srgbClr val="FF00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949927" y="4066847"/>
            <a:ext cx="184542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12528" lvl="1">
              <a:defRPr sz="1800"/>
            </a:pPr>
            <a:r>
              <a:rPr lang="en-US" altLang="zh-CN" sz="2400" dirty="0" smtClean="0">
                <a:solidFill>
                  <a:srgbClr val="FF0000"/>
                </a:solidFill>
              </a:rPr>
              <a:t>Decoder</a:t>
            </a:r>
            <a:endParaRPr lang="en-US" altLang="zh-CN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6412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554972" y="1454357"/>
            <a:ext cx="298954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12528" lvl="1">
              <a:defRPr sz="1800"/>
            </a:pPr>
            <a:r>
              <a:rPr lang="en-US" altLang="zh-CN" sz="2800" dirty="0" smtClean="0"/>
              <a:t>Motivation </a:t>
            </a:r>
          </a:p>
        </p:txBody>
      </p:sp>
      <p:sp>
        <p:nvSpPr>
          <p:cNvPr id="10" name="标题 1"/>
          <p:cNvSpPr txBox="1">
            <a:spLocks/>
          </p:cNvSpPr>
          <p:nvPr/>
        </p:nvSpPr>
        <p:spPr>
          <a:xfrm>
            <a:off x="821575" y="471632"/>
            <a:ext cx="8957153" cy="67453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900" b="1" dirty="0" smtClean="0"/>
              <a:t>Skip-thought neighbor model</a:t>
            </a:r>
            <a:endParaRPr lang="zh-CN" altLang="en-US" sz="2900" b="1" dirty="0"/>
          </a:p>
        </p:txBody>
      </p:sp>
      <p:sp>
        <p:nvSpPr>
          <p:cNvPr id="11" name="矩形 10"/>
          <p:cNvSpPr/>
          <p:nvPr/>
        </p:nvSpPr>
        <p:spPr>
          <a:xfrm>
            <a:off x="554972" y="2285534"/>
            <a:ext cx="1135762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69728" lvl="1" indent="-457200">
              <a:buAutoNum type="arabicPeriod"/>
              <a:defRPr sz="1800"/>
            </a:pPr>
            <a:r>
              <a:rPr lang="en-US" altLang="zh-CN" sz="2800" dirty="0" smtClean="0"/>
              <a:t>The adjacent sentence provide the same neighborhood </a:t>
            </a:r>
            <a:r>
              <a:rPr lang="en-US" altLang="zh-CN" sz="2800" dirty="0" smtClean="0"/>
              <a:t>information.</a:t>
            </a:r>
            <a:endParaRPr lang="en-US" altLang="zh-CN" sz="2800" dirty="0" smtClean="0"/>
          </a:p>
          <a:p>
            <a:pPr marL="769728" lvl="1" indent="-457200">
              <a:buAutoNum type="arabicPeriod"/>
              <a:defRPr sz="1800"/>
            </a:pPr>
            <a:r>
              <a:rPr lang="en-US" altLang="zh-CN" sz="2800" dirty="0" smtClean="0"/>
              <a:t>Incorporate an </a:t>
            </a:r>
            <a:r>
              <a:rPr lang="en-US" altLang="zh-CN" sz="2800" dirty="0"/>
              <a:t>a</a:t>
            </a:r>
            <a:r>
              <a:rPr lang="en-US" altLang="zh-CN" sz="2800" dirty="0" smtClean="0"/>
              <a:t>utoencoder path.</a:t>
            </a: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2726001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7930" y="3693625"/>
            <a:ext cx="8896350" cy="298132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645089" y="1294892"/>
            <a:ext cx="1022750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12528" lvl="1">
              <a:defRPr sz="1800"/>
            </a:pPr>
            <a:r>
              <a:rPr lang="en-US" altLang="zh-CN" sz="2400" dirty="0" smtClean="0"/>
              <a:t>Encoder = GRU</a:t>
            </a:r>
          </a:p>
          <a:p>
            <a:pPr marL="312528" lvl="1">
              <a:defRPr sz="1800"/>
            </a:pPr>
            <a:r>
              <a:rPr lang="en-US" altLang="zh-CN" sz="2400" dirty="0" smtClean="0"/>
              <a:t>Decoder = conditional GRU </a:t>
            </a:r>
            <a:r>
              <a:rPr lang="en-US" altLang="zh-CN" sz="2400" dirty="0" smtClean="0">
                <a:solidFill>
                  <a:srgbClr val="FF0000"/>
                </a:solidFill>
              </a:rPr>
              <a:t>(share parameter)</a:t>
            </a:r>
          </a:p>
          <a:p>
            <a:pPr marL="312528" lvl="1">
              <a:defRPr sz="1800"/>
            </a:pPr>
            <a:r>
              <a:rPr lang="en-US" altLang="zh-CN" sz="2400" dirty="0" smtClean="0"/>
              <a:t>Objective function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0291" y="2495221"/>
            <a:ext cx="4631629" cy="1488738"/>
          </a:xfrm>
          <a:prstGeom prst="rect">
            <a:avLst/>
          </a:prstGeom>
        </p:spPr>
      </p:pic>
      <p:sp>
        <p:nvSpPr>
          <p:cNvPr id="8" name="标题 1"/>
          <p:cNvSpPr txBox="1">
            <a:spLocks/>
          </p:cNvSpPr>
          <p:nvPr/>
        </p:nvSpPr>
        <p:spPr>
          <a:xfrm>
            <a:off x="821575" y="471632"/>
            <a:ext cx="8957153" cy="67453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900" b="1" dirty="0" smtClean="0"/>
              <a:t>Skip-thought neighbor model</a:t>
            </a:r>
            <a:endParaRPr lang="zh-CN" altLang="en-US" sz="2900" b="1" dirty="0"/>
          </a:p>
        </p:txBody>
      </p:sp>
    </p:spTree>
    <p:extLst>
      <p:ext uri="{BB962C8B-B14F-4D97-AF65-F5344CB8AC3E}">
        <p14:creationId xmlns:p14="http://schemas.microsoft.com/office/powerpoint/2010/main" val="3386765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 6"/>
              <p:cNvSpPr/>
              <p:nvPr/>
            </p:nvSpPr>
            <p:spPr>
              <a:xfrm>
                <a:off x="645089" y="1294892"/>
                <a:ext cx="10227502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12528" lvl="1">
                  <a:defRPr sz="1800"/>
                </a:pPr>
                <a:r>
                  <a:rPr lang="en-US" altLang="zh-CN" sz="2400" dirty="0" smtClean="0"/>
                  <a:t>Hypothesis: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 dirty="0" smtClean="0"/>
                  <a:t> could also be a neighbor of itself. N(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 dirty="0" smtClean="0"/>
                  <a:t>) ={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zh-CN" sz="2400" dirty="0" smtClean="0"/>
                  <a:t>,</a:t>
                </a: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 dirty="0" smtClean="0"/>
                  <a:t>,</a:t>
                </a: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zh-CN" sz="2400" dirty="0" smtClean="0"/>
                  <a:t>}</a:t>
                </a:r>
              </a:p>
              <a:p>
                <a:pPr marL="312528" lvl="1">
                  <a:defRPr sz="1800"/>
                </a:pPr>
                <a:r>
                  <a:rPr lang="en-US" altLang="zh-CN" sz="2400" dirty="0" smtClean="0"/>
                  <a:t>Decoder requires to reconstruct all three sentences </a:t>
                </a:r>
                <a:r>
                  <a:rPr lang="en-US" altLang="zh-CN" sz="2400" dirty="0" smtClean="0"/>
                  <a:t>.</a:t>
                </a:r>
                <a:endParaRPr lang="en-US" altLang="zh-CN" sz="2400" dirty="0" smtClean="0"/>
              </a:p>
              <a:p>
                <a:pPr marL="312528" lvl="1">
                  <a:defRPr sz="1800"/>
                </a:pPr>
                <a:r>
                  <a:rPr lang="en-US" altLang="zh-CN" sz="2400" dirty="0"/>
                  <a:t>Objective </a:t>
                </a:r>
                <a:r>
                  <a:rPr lang="en-US" altLang="zh-CN" sz="2400" dirty="0" smtClean="0"/>
                  <a:t>function: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089" y="1294892"/>
                <a:ext cx="10227502" cy="1200329"/>
              </a:xfrm>
              <a:prstGeom prst="rect">
                <a:avLst/>
              </a:prstGeom>
              <a:blipFill>
                <a:blip r:embed="rId2"/>
                <a:stretch>
                  <a:fillRect t="-3553" b="-111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标题 1"/>
          <p:cNvSpPr txBox="1">
            <a:spLocks/>
          </p:cNvSpPr>
          <p:nvPr/>
        </p:nvSpPr>
        <p:spPr>
          <a:xfrm>
            <a:off x="821575" y="471632"/>
            <a:ext cx="8957153" cy="67453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900" b="1" dirty="0" smtClean="0"/>
              <a:t>Skip-thought neighbor model </a:t>
            </a:r>
            <a:r>
              <a:rPr lang="en-US" altLang="zh-CN" sz="2900" b="1" u="sng" dirty="0" smtClean="0">
                <a:solidFill>
                  <a:srgbClr val="FF0000"/>
                </a:solidFill>
              </a:rPr>
              <a:t>with Autoencoder</a:t>
            </a:r>
            <a:endParaRPr lang="zh-CN" altLang="en-US" sz="2900" b="1" u="sng" dirty="0">
              <a:solidFill>
                <a:srgbClr val="FF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4518" y="3280709"/>
            <a:ext cx="5395242" cy="14040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4"/>
          <a:srcRect b="53849"/>
          <a:stretch/>
        </p:blipFill>
        <p:spPr>
          <a:xfrm>
            <a:off x="3014206" y="2643946"/>
            <a:ext cx="6157632" cy="913446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562600" y="4216400"/>
            <a:ext cx="203200" cy="2667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7599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645089" y="1294892"/>
                <a:ext cx="10227502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12528" lvl="1">
                  <a:defRPr sz="1800"/>
                </a:pPr>
                <a:r>
                  <a:rPr lang="en-US" altLang="zh-CN" sz="2400" dirty="0" smtClean="0"/>
                  <a:t>Hypothesis: inference process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</m:t>
                    </m:r>
                  </m:oMath>
                </a14:m>
                <a:r>
                  <a:rPr lang="en-US" altLang="zh-CN" sz="24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zh-CN" sz="2400" dirty="0" smtClean="0"/>
                  <a:t> and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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400" dirty="0" smtClean="0"/>
                  <a:t>are equivalent.</a:t>
                </a:r>
              </a:p>
              <a:p>
                <a:pPr marL="312528" lvl="1">
                  <a:defRPr sz="1800"/>
                </a:pPr>
                <a:r>
                  <a:rPr lang="en-US" altLang="zh-CN" sz="2400" dirty="0" smtClean="0"/>
                  <a:t>The target is always the next sentence.</a:t>
                </a:r>
              </a:p>
              <a:p>
                <a:pPr marL="312528" lvl="1">
                  <a:defRPr sz="1800"/>
                </a:pPr>
                <a:r>
                  <a:rPr lang="en-US" altLang="zh-CN" sz="2400" dirty="0"/>
                  <a:t>Objective </a:t>
                </a:r>
                <a:r>
                  <a:rPr lang="en-US" altLang="zh-CN" sz="2400" dirty="0" smtClean="0"/>
                  <a:t>function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089" y="1294892"/>
                <a:ext cx="10227502" cy="1200329"/>
              </a:xfrm>
              <a:prstGeom prst="rect">
                <a:avLst/>
              </a:prstGeom>
              <a:blipFill>
                <a:blip r:embed="rId2"/>
                <a:stretch>
                  <a:fillRect t="-3553" b="-111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标题 1"/>
          <p:cNvSpPr txBox="1">
            <a:spLocks/>
          </p:cNvSpPr>
          <p:nvPr/>
        </p:nvSpPr>
        <p:spPr>
          <a:xfrm>
            <a:off x="821575" y="471632"/>
            <a:ext cx="8957153" cy="67453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900" b="1" dirty="0" smtClean="0"/>
              <a:t>Skip-thought neighbor model </a:t>
            </a:r>
            <a:r>
              <a:rPr lang="en-US" altLang="zh-CN" sz="2900" b="1" u="sng" dirty="0" smtClean="0">
                <a:solidFill>
                  <a:srgbClr val="FF0000"/>
                </a:solidFill>
              </a:rPr>
              <a:t>with One Target</a:t>
            </a:r>
            <a:endParaRPr lang="zh-CN" altLang="en-US" sz="2900" b="1" u="sng" dirty="0">
              <a:solidFill>
                <a:srgbClr val="FF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8741" y="3423063"/>
            <a:ext cx="4946480" cy="123662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4"/>
          <a:srcRect b="53849"/>
          <a:stretch/>
        </p:blipFill>
        <p:spPr>
          <a:xfrm>
            <a:off x="3014206" y="2643946"/>
            <a:ext cx="6157632" cy="913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78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45797" y="5347536"/>
            <a:ext cx="1022750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12528" lvl="1">
              <a:defRPr sz="1800"/>
            </a:pPr>
            <a:r>
              <a:rPr lang="en-US" altLang="zh-CN" sz="2400" b="1" dirty="0" smtClean="0"/>
              <a:t>Qualitative Evaluation</a:t>
            </a:r>
          </a:p>
          <a:p>
            <a:pPr marL="769728" lvl="1" indent="-457200">
              <a:buAutoNum type="arabicPeriod"/>
              <a:defRPr sz="1800"/>
            </a:pPr>
            <a:r>
              <a:rPr lang="en-US" altLang="zh-CN" sz="2400" dirty="0" smtClean="0"/>
              <a:t>Sentence retrieval</a:t>
            </a:r>
          </a:p>
          <a:p>
            <a:pPr marL="769728" lvl="1" indent="-457200">
              <a:buAutoNum type="arabicPeriod"/>
              <a:defRPr sz="1800"/>
            </a:pPr>
            <a:r>
              <a:rPr lang="en-US" altLang="zh-CN" sz="2400" dirty="0" smtClean="0"/>
              <a:t>Conditional sentence generation</a:t>
            </a:r>
            <a:endParaRPr lang="en-US" altLang="zh-CN" sz="2400" dirty="0" smtClean="0">
              <a:sym typeface="Wingdings" panose="05000000000000000000" pitchFamily="2" charset="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821575" y="471632"/>
            <a:ext cx="8957153" cy="67453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900" b="1" dirty="0" smtClean="0"/>
              <a:t>Experiment</a:t>
            </a:r>
            <a:endParaRPr lang="zh-CN" altLang="en-US" sz="2900" b="1" u="sng" dirty="0">
              <a:solidFill>
                <a:srgbClr val="FF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45797" y="2194035"/>
            <a:ext cx="1022750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12528" lvl="1">
              <a:defRPr sz="1800"/>
            </a:pPr>
            <a:r>
              <a:rPr lang="en-US" altLang="zh-CN" sz="2400" b="1" dirty="0" smtClean="0"/>
              <a:t>Quantitative Evaluation</a:t>
            </a:r>
          </a:p>
          <a:p>
            <a:pPr marL="769728" lvl="1" indent="-457200">
              <a:buAutoNum type="arabicPeriod"/>
              <a:defRPr sz="1800"/>
            </a:pPr>
            <a:r>
              <a:rPr lang="en-US" altLang="zh-CN" sz="2400" dirty="0" smtClean="0"/>
              <a:t>Semantic relatedness  </a:t>
            </a:r>
            <a:r>
              <a:rPr lang="en-US" altLang="zh-CN" sz="2400" dirty="0" smtClean="0">
                <a:sym typeface="Wingdings" panose="05000000000000000000" pitchFamily="2" charset="2"/>
              </a:rPr>
              <a:t> SICK</a:t>
            </a:r>
            <a:endParaRPr lang="en-US" altLang="zh-CN" sz="2400" dirty="0" smtClean="0"/>
          </a:p>
          <a:p>
            <a:pPr marL="769728" lvl="1" indent="-457200">
              <a:buAutoNum type="arabicPeriod"/>
              <a:defRPr sz="1800"/>
            </a:pPr>
            <a:r>
              <a:rPr lang="en-US" altLang="zh-CN" sz="2400" dirty="0" smtClean="0"/>
              <a:t>Paraphrase detection  </a:t>
            </a:r>
            <a:r>
              <a:rPr lang="en-US" altLang="zh-CN" sz="2400" dirty="0" smtClean="0">
                <a:sym typeface="Wingdings" panose="05000000000000000000" pitchFamily="2" charset="2"/>
              </a:rPr>
              <a:t> Microsoft Paraphrase Detection</a:t>
            </a:r>
            <a:endParaRPr lang="en-US" altLang="zh-CN" sz="2400" dirty="0" smtClean="0"/>
          </a:p>
          <a:p>
            <a:pPr marL="769728" lvl="1" indent="-457200">
              <a:buAutoNum type="arabicPeriod"/>
              <a:defRPr sz="1800"/>
            </a:pPr>
            <a:r>
              <a:rPr lang="en-US" altLang="zh-CN" sz="2400" dirty="0" smtClean="0"/>
              <a:t>Question type classification</a:t>
            </a:r>
          </a:p>
          <a:p>
            <a:pPr marL="769728" lvl="1" indent="-457200">
              <a:buAutoNum type="arabicPeriod"/>
              <a:defRPr sz="1800"/>
            </a:pPr>
            <a:endParaRPr lang="en-US" altLang="zh-CN" sz="2400" dirty="0" smtClean="0"/>
          </a:p>
          <a:p>
            <a:pPr marL="769728" lvl="1" indent="-457200">
              <a:buAutoNum type="arabicPeriod"/>
              <a:defRPr sz="1800"/>
            </a:pPr>
            <a:endParaRPr lang="en-US" altLang="zh-CN" sz="2400" dirty="0" smtClean="0"/>
          </a:p>
          <a:p>
            <a:pPr marL="769728" lvl="1" indent="-457200">
              <a:buAutoNum type="arabicPeriod"/>
              <a:defRPr sz="1800"/>
            </a:pPr>
            <a:endParaRPr lang="en-US" altLang="zh-CN" sz="2400" dirty="0"/>
          </a:p>
          <a:p>
            <a:pPr marL="769728" lvl="1" indent="-457200">
              <a:buAutoNum type="arabicPeriod"/>
              <a:defRPr sz="1800"/>
            </a:pPr>
            <a:r>
              <a:rPr lang="en-US" altLang="zh-CN" sz="2400" dirty="0" smtClean="0"/>
              <a:t>4 benchmark sentiment and subjective datasets.  </a:t>
            </a:r>
            <a:endParaRPr lang="en-US" altLang="zh-CN" sz="2400" dirty="0" smtClean="0">
              <a:sym typeface="Wingdings" panose="05000000000000000000" pitchFamily="2" charset="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45797" y="1256526"/>
            <a:ext cx="1022750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12528" lvl="1">
              <a:defRPr sz="1800"/>
            </a:pPr>
            <a:r>
              <a:rPr lang="en-US" altLang="zh-CN" sz="2400" b="1" dirty="0" smtClean="0"/>
              <a:t>Unsupervised Training</a:t>
            </a:r>
          </a:p>
          <a:p>
            <a:pPr marL="312528" lvl="1">
              <a:defRPr sz="1800"/>
            </a:pPr>
            <a:r>
              <a:rPr lang="en-US" altLang="zh-CN" sz="2400" dirty="0" err="1" smtClean="0"/>
              <a:t>BookCorpus</a:t>
            </a:r>
            <a:r>
              <a:rPr lang="en-US" altLang="zh-CN" sz="2400" dirty="0" smtClean="0"/>
              <a:t>, 74 million sentences</a:t>
            </a:r>
          </a:p>
        </p:txBody>
      </p:sp>
      <p:sp>
        <p:nvSpPr>
          <p:cNvPr id="2" name="矩形 1"/>
          <p:cNvSpPr/>
          <p:nvPr/>
        </p:nvSpPr>
        <p:spPr>
          <a:xfrm>
            <a:off x="821575" y="3780593"/>
            <a:ext cx="948558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12528" lvl="1">
              <a:defRPr sz="1800"/>
            </a:pPr>
            <a:r>
              <a:rPr lang="en-US" altLang="zh-CN" sz="2400" dirty="0">
                <a:sym typeface="Wingdings" panose="05000000000000000000" pitchFamily="2" charset="2"/>
              </a:rPr>
              <a:t>TREC, movie review sentiment(MR), customer product reviews(CR), subjectivity/objectivity classification(SUBJ), opinion polarity(MPQA)</a:t>
            </a:r>
          </a:p>
        </p:txBody>
      </p:sp>
    </p:spTree>
    <p:extLst>
      <p:ext uri="{BB962C8B-B14F-4D97-AF65-F5344CB8AC3E}">
        <p14:creationId xmlns:p14="http://schemas.microsoft.com/office/powerpoint/2010/main" val="2727229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821575" y="471632"/>
            <a:ext cx="8957153" cy="67453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 dirty="0" smtClean="0"/>
              <a:t>Quantitative </a:t>
            </a:r>
            <a:r>
              <a:rPr lang="en-US" altLang="zh-CN" sz="2900" b="1" dirty="0" smtClean="0"/>
              <a:t>Result</a:t>
            </a:r>
            <a:endParaRPr lang="zh-CN" altLang="en-US" sz="2900" b="1" u="sng" dirty="0">
              <a:solidFill>
                <a:srgbClr val="FF000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/>
          <a:srcRect t="5605"/>
          <a:stretch/>
        </p:blipFill>
        <p:spPr>
          <a:xfrm>
            <a:off x="1422551" y="1139867"/>
            <a:ext cx="9096375" cy="5574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559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239</Words>
  <Application>Microsoft Office PowerPoint</Application>
  <PresentationFormat>宽屏</PresentationFormat>
  <Paragraphs>61</Paragraphs>
  <Slides>11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等线</vt:lpstr>
      <vt:lpstr>等线 Light</vt:lpstr>
      <vt:lpstr>Arial</vt:lpstr>
      <vt:lpstr>Cambria Math</vt:lpstr>
      <vt:lpstr>Wingdings</vt:lpstr>
      <vt:lpstr>Office 主题​​</vt:lpstr>
      <vt:lpstr>Rethinking Skip-thought: A Neighborhood based Approach</vt:lpstr>
      <vt:lpstr>Background</vt:lpstr>
      <vt:lpstr>Skip-thought vector model (Kiros et al., NIPS 2015)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Rethinking Skip-thought: A Neighborhood based Approach</dc:title>
  <dc:creator>劳雅迪</dc:creator>
  <cp:lastModifiedBy>劳雅迪</cp:lastModifiedBy>
  <cp:revision>20</cp:revision>
  <dcterms:created xsi:type="dcterms:W3CDTF">2017-11-21T02:09:41Z</dcterms:created>
  <dcterms:modified xsi:type="dcterms:W3CDTF">2017-11-23T01:00:57Z</dcterms:modified>
</cp:coreProperties>
</file>