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11" r:id="rId3"/>
    <p:sldId id="256" r:id="rId4"/>
    <p:sldId id="259" r:id="rId5"/>
    <p:sldId id="257" r:id="rId6"/>
    <p:sldId id="294" r:id="rId7"/>
    <p:sldId id="258" r:id="rId8"/>
    <p:sldId id="295" r:id="rId9"/>
    <p:sldId id="296" r:id="rId10"/>
    <p:sldId id="297" r:id="rId11"/>
    <p:sldId id="298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84" r:id="rId25"/>
    <p:sldId id="285" r:id="rId26"/>
    <p:sldId id="286" r:id="rId28"/>
    <p:sldId id="287" r:id="rId29"/>
    <p:sldId id="288" r:id="rId30"/>
    <p:sldId id="289" r:id="rId31"/>
    <p:sldId id="290" r:id="rId32"/>
    <p:sldId id="291" r:id="rId33"/>
    <p:sldId id="299" r:id="rId34"/>
    <p:sldId id="300" r:id="rId35"/>
    <p:sldId id="302" r:id="rId36"/>
    <p:sldId id="303" r:id="rId37"/>
    <p:sldId id="301" r:id="rId38"/>
    <p:sldId id="304" r:id="rId39"/>
    <p:sldId id="353" r:id="rId40"/>
    <p:sldId id="305" r:id="rId41"/>
    <p:sldId id="306" r:id="rId42"/>
    <p:sldId id="307" r:id="rId43"/>
    <p:sldId id="308" r:id="rId44"/>
    <p:sldId id="310" r:id="rId45"/>
    <p:sldId id="293" r:id="rId4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2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19.png"/><Relationship Id="rId3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6.png"/><Relationship Id="rId2" Type="http://schemas.openxmlformats.org/officeDocument/2006/relationships/image" Target="../media/image47.png"/><Relationship Id="rId1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4.png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47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8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4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png"/><Relationship Id="rId8" Type="http://schemas.openxmlformats.org/officeDocument/2006/relationships/image" Target="../media/image118.png"/><Relationship Id="rId7" Type="http://schemas.openxmlformats.org/officeDocument/2006/relationships/image" Target="../media/image117.png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1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image" Target="../media/image1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4.png"/><Relationship Id="rId1" Type="http://schemas.openxmlformats.org/officeDocument/2006/relationships/image" Target="../media/image1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1160" y="1796415"/>
            <a:ext cx="9693910" cy="1366520"/>
          </a:xfrm>
        </p:spPr>
        <p:txBody>
          <a:bodyPr/>
          <a:p>
            <a:r>
              <a:rPr kumimoji="1" lang="en-US" altLang="zh-CN" b="1" dirty="0">
                <a:solidFill>
                  <a:srgbClr val="103154"/>
                </a:solidFill>
                <a:latin typeface="+mn-lt"/>
                <a:ea typeface="+mn-ea"/>
                <a:cs typeface="+mn-cs"/>
                <a:sym typeface="+mn-ea"/>
              </a:rPr>
              <a:t>A Survey for text represention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4570" y="3420110"/>
            <a:ext cx="1337945" cy="561975"/>
          </a:xfrm>
        </p:spPr>
        <p:txBody>
          <a:bodyPr>
            <a:normAutofit fontScale="60000"/>
          </a:bodyPr>
          <a:p>
            <a:pPr algn="r"/>
            <a:r>
              <a:rPr lang="en-US" altLang="zh-CN"/>
              <a:t>-----yang zhou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920" y="2006600"/>
            <a:ext cx="6360795" cy="42202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80" y="741680"/>
            <a:ext cx="8447405" cy="447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55495" y="1398270"/>
            <a:ext cx="18059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contribut</a:t>
            </a:r>
            <a:r>
              <a:rPr lang="en-US" altLang="zh-CN" sz="2000" b="1"/>
              <a:t>ion: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22705" y="382905"/>
            <a:ext cx="99345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Efficient Estimation of Word Representations in Vector Space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8920480" y="1012190"/>
            <a:ext cx="2152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-------</a:t>
            </a:r>
            <a:r>
              <a:rPr lang="zh-CN" altLang="en-US"/>
              <a:t>Tomas Mikolov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4860" y="1516380"/>
            <a:ext cx="8197215" cy="4918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" y="153035"/>
            <a:ext cx="4314190" cy="457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045" y="367665"/>
            <a:ext cx="1524000" cy="476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" y="843915"/>
            <a:ext cx="5777865" cy="5575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505" y="978535"/>
            <a:ext cx="6048375" cy="818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505" y="1931670"/>
            <a:ext cx="6038850" cy="582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8505" y="2783205"/>
            <a:ext cx="6371590" cy="990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63720" y="4606290"/>
            <a:ext cx="3463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这里是否是一词多义出现的限制点？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060" y="843915"/>
            <a:ext cx="5885815" cy="53962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" y="153035"/>
            <a:ext cx="4314190" cy="457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67665"/>
            <a:ext cx="1524000" cy="476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335" y="1248410"/>
            <a:ext cx="6000115" cy="352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990" y="1698625"/>
            <a:ext cx="2257425" cy="828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335" y="1917700"/>
            <a:ext cx="2856865" cy="390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875" y="2800350"/>
            <a:ext cx="2200275" cy="428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0990" y="2714625"/>
            <a:ext cx="1400175" cy="514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9335" y="3539490"/>
            <a:ext cx="4066540" cy="2105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9335" y="5644515"/>
            <a:ext cx="435229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165" y="2929255"/>
            <a:ext cx="6676390" cy="26187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25" y="1005205"/>
            <a:ext cx="9999345" cy="1635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9005" y="5883910"/>
            <a:ext cx="31057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为什么可以不用归一化？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67665"/>
            <a:ext cx="1524000" cy="476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" y="153035"/>
            <a:ext cx="431419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843915"/>
            <a:ext cx="5253990" cy="56203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67665"/>
            <a:ext cx="1524000" cy="476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430" y="1073150"/>
            <a:ext cx="6600190" cy="4530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" y="153035"/>
            <a:ext cx="4314190" cy="45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430" y="6026785"/>
            <a:ext cx="5809615" cy="571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14035" y="5658485"/>
            <a:ext cx="232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损失函数</a:t>
            </a:r>
            <a:r>
              <a:rPr lang="en-US" altLang="zh-CN" b="1"/>
              <a:t>:</a:t>
            </a:r>
            <a:endParaRPr lang="en-US" altLang="zh-CN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7035" y="490220"/>
            <a:ext cx="2289175" cy="5086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" y="861060"/>
            <a:ext cx="5838190" cy="5533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435" y="1092835"/>
            <a:ext cx="6752590" cy="1123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710" y="2216785"/>
            <a:ext cx="4695190" cy="361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710" y="2717165"/>
            <a:ext cx="2524125" cy="628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225" y="3617595"/>
            <a:ext cx="5285740" cy="44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" y="153035"/>
            <a:ext cx="431419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3570" y="1535430"/>
            <a:ext cx="3632200" cy="34772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75" y="720090"/>
            <a:ext cx="2289175" cy="508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10" y="1574800"/>
            <a:ext cx="3733165" cy="3437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365" y="5341620"/>
            <a:ext cx="8316595" cy="565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250" y="106680"/>
            <a:ext cx="431419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0945" y="160020"/>
            <a:ext cx="4383405" cy="5854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09190" y="2310765"/>
            <a:ext cx="67938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Negative Sampling</a:t>
            </a:r>
            <a:r>
              <a:rPr lang="en-US" altLang="zh-CN" sz="2000"/>
              <a:t>(NEG) &amp; </a:t>
            </a:r>
            <a:r>
              <a:rPr lang="zh-CN" altLang="en-US" sz="2000">
                <a:sym typeface="+mn-ea"/>
              </a:rPr>
              <a:t>Noise Contrastive Estimation</a:t>
            </a:r>
            <a:r>
              <a:rPr lang="en-US" altLang="zh-CN" sz="2000">
                <a:sym typeface="+mn-ea"/>
              </a:rPr>
              <a:t>(NCE)</a:t>
            </a:r>
            <a:endParaRPr lang="en-US" altLang="zh-CN" sz="2000"/>
          </a:p>
          <a:p>
            <a:r>
              <a:rPr lang="en-US" altLang="zh-CN" sz="2000"/>
              <a:t> </a:t>
            </a:r>
            <a:endParaRPr lang="en-US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1209675" y="3426460"/>
            <a:ext cx="919353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The main difference between the Negative sampling and NCE is that</a:t>
            </a:r>
            <a:r>
              <a:rPr lang="zh-CN" altLang="en-US" sz="2000" b="1"/>
              <a:t> NCE needs both samples and the numerical probabilities</a:t>
            </a:r>
            <a:r>
              <a:rPr lang="zh-CN" altLang="en-US" sz="2000"/>
              <a:t> of the noise distribution, while</a:t>
            </a:r>
            <a:r>
              <a:rPr lang="zh-CN" altLang="en-US" sz="2000" b="1"/>
              <a:t> Negative sampling</a:t>
            </a:r>
            <a:r>
              <a:rPr lang="en-US" altLang="zh-CN" sz="2000" b="1"/>
              <a:t>(NEG)</a:t>
            </a:r>
            <a:r>
              <a:rPr lang="zh-CN" altLang="en-US" sz="2000" b="1"/>
              <a:t> uses only samples.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09535" y="268605"/>
            <a:ext cx="721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(NEG)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2310" y="160020"/>
            <a:ext cx="4383405" cy="585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55" y="1082040"/>
            <a:ext cx="7904480" cy="1447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315" y="2529840"/>
            <a:ext cx="5542915" cy="40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315" y="3125470"/>
            <a:ext cx="5561965" cy="1247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300" y="4373245"/>
            <a:ext cx="4742815" cy="1009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7300" y="5723255"/>
            <a:ext cx="5476240" cy="581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3415" y="1082040"/>
            <a:ext cx="1581150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40510" y="1247140"/>
            <a:ext cx="50495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ym typeface="+mn-ea"/>
              </a:rPr>
              <a:t>Neural Network Language Model</a:t>
            </a:r>
            <a:endParaRPr lang="zh-CN" altLang="en-US" sz="2800" b="1"/>
          </a:p>
        </p:txBody>
      </p:sp>
      <p:sp>
        <p:nvSpPr>
          <p:cNvPr id="11" name="文本框 10"/>
          <p:cNvSpPr txBox="1"/>
          <p:nvPr/>
        </p:nvSpPr>
        <p:spPr>
          <a:xfrm>
            <a:off x="2245360" y="1998345"/>
            <a:ext cx="656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1) according to the neural p</a:t>
            </a:r>
            <a:r>
              <a:rPr lang="zh-CN" altLang="en-US" b="1">
                <a:sym typeface="+mn-ea"/>
              </a:rPr>
              <a:t>robabilistic </a:t>
            </a:r>
            <a:r>
              <a:rPr lang="en-US" altLang="zh-CN" b="1">
                <a:sym typeface="+mn-ea"/>
              </a:rPr>
              <a:t>language models</a:t>
            </a:r>
            <a:endParaRPr lang="en-US" altLang="zh-CN" b="1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45360" y="3658235"/>
            <a:ext cx="5829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2) according to the other methods 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2684145" y="2468245"/>
            <a:ext cx="7926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A Neural Probabilistic Language Model   --- Yoshua Bengio</a:t>
            </a:r>
            <a:endParaRPr lang="en-US" altLang="zh-CN"/>
          </a:p>
          <a:p>
            <a:r>
              <a:rPr lang="en-US" altLang="zh-CN"/>
              <a:t>2. CBOW &amp; </a:t>
            </a:r>
            <a:r>
              <a:rPr lang="en-US" altLang="zh-CN">
                <a:sym typeface="+mn-ea"/>
              </a:rPr>
              <a:t>skip-gram</a:t>
            </a:r>
            <a:endParaRPr lang="en-US" altLang="zh-CN"/>
          </a:p>
          <a:p>
            <a:r>
              <a:rPr lang="en-US" altLang="zh-CN"/>
              <a:t>3</a:t>
            </a:r>
            <a:r>
              <a:rPr lang="en-US" altLang="zh-CN" i="1"/>
              <a:t>. M&amp;H 的 HLBL(use RNN firstly at neural language model)</a:t>
            </a:r>
            <a:endParaRPr lang="en-US" altLang="zh-CN" i="1"/>
          </a:p>
          <a:p>
            <a:r>
              <a:rPr lang="en-US" altLang="zh-CN"/>
              <a:t>4.GloVe(</a:t>
            </a:r>
            <a:r>
              <a:rPr lang="en-US" altLang="zh-CN">
                <a:sym typeface="+mn-ea"/>
              </a:rPr>
              <a:t>word-word co-occurrence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684145" y="4133850"/>
            <a:ext cx="9315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1. C&amp;W 的 SENNA(multi-task)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en-US" altLang="zh-CN" i="1">
                <a:sym typeface="+mn-ea"/>
              </a:rPr>
              <a:t> Improving Word Representations via Global Context and Multiple Word Prototypes----Huang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r>
              <a:rPr lang="en-US" altLang="zh-CN"/>
              <a:t>3.</a:t>
            </a:r>
            <a:r>
              <a:rPr lang="en-US" altLang="zh-CN" b="1" i="1"/>
              <a:t>Multilingual</a:t>
            </a:r>
            <a:r>
              <a:rPr lang="en-US" altLang="zh-CN" i="1"/>
              <a:t> Models for Compositional Distributed Semantics</a:t>
            </a:r>
            <a:endParaRPr lang="en-US" altLang="zh-CN" i="1"/>
          </a:p>
        </p:txBody>
      </p:sp>
      <p:sp>
        <p:nvSpPr>
          <p:cNvPr id="15" name="文本框 14"/>
          <p:cNvSpPr txBox="1"/>
          <p:nvPr/>
        </p:nvSpPr>
        <p:spPr>
          <a:xfrm>
            <a:off x="2245360" y="5466715"/>
            <a:ext cx="26543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3) </a:t>
            </a:r>
            <a:r>
              <a:rPr lang="zh-CN" altLang="en-US" b="1">
                <a:sym typeface="+mn-ea"/>
              </a:rPr>
              <a:t>Phrase Representations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684145" y="5958205"/>
            <a:ext cx="9293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1.Learning Phrase Representations using RNN Encoder–Decoder for Statistical Machine Translation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540510" y="127000"/>
            <a:ext cx="40112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ym typeface="+mn-ea"/>
              </a:rPr>
              <a:t>statistical language model</a:t>
            </a:r>
            <a:endParaRPr lang="zh-CN" altLang="en-US" sz="2800" b="1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45360" y="763905"/>
            <a:ext cx="344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1) n-gram (no embedding)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" y="1033780"/>
            <a:ext cx="4409440" cy="47904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71105" y="283845"/>
            <a:ext cx="721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(NEG)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80" y="175260"/>
            <a:ext cx="4383405" cy="585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270" y="1163955"/>
            <a:ext cx="6600190" cy="45307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5145" y="929005"/>
            <a:ext cx="3521710" cy="504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80" y="175260"/>
            <a:ext cx="4383405" cy="5854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65185" y="268605"/>
            <a:ext cx="8547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ym typeface="+mn-ea"/>
              </a:rPr>
              <a:t>NCE</a:t>
            </a:r>
            <a:endParaRPr lang="zh-CN" altLang="en-US" sz="20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05" y="1826895"/>
            <a:ext cx="9583420" cy="2997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" y="4224655"/>
            <a:ext cx="10576560" cy="3867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090" y="2842895"/>
            <a:ext cx="222885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9425" y="2452370"/>
            <a:ext cx="6343015" cy="2228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223645"/>
            <a:ext cx="5142865" cy="1228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85" y="175260"/>
            <a:ext cx="4383405" cy="5854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4890" y="268605"/>
            <a:ext cx="8547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ym typeface="+mn-ea"/>
              </a:rPr>
              <a:t>NCE</a:t>
            </a:r>
            <a:endParaRPr lang="zh-CN" altLang="en-US" sz="2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710" y="4856480"/>
            <a:ext cx="5542915" cy="41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710" y="5500370"/>
            <a:ext cx="3818890" cy="323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880" y="5528945"/>
            <a:ext cx="200025" cy="266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3905" y="5457190"/>
            <a:ext cx="82867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0015" y="348615"/>
            <a:ext cx="6200140" cy="438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43445" y="11639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------</a:t>
            </a:r>
            <a:r>
              <a:rPr lang="zh-CN" altLang="en-US"/>
              <a:t>Jeffrey Pennington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385" y="1532255"/>
            <a:ext cx="3171190" cy="333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385" y="3626485"/>
            <a:ext cx="3475990" cy="323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60015" y="2665730"/>
            <a:ext cx="5157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eg:</a:t>
            </a:r>
            <a:r>
              <a:rPr lang="zh-CN" altLang="en-US" b="1"/>
              <a:t>LSA</a:t>
            </a:r>
            <a:r>
              <a:rPr lang="en-US" altLang="zh-CN" b="1"/>
              <a:t>,HAL(term-term),PCA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2445385" y="1978025"/>
            <a:ext cx="8452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Matrix factorization methods for generating low dimensional word representations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45385" y="4267200"/>
            <a:ext cx="82302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Another approach is to learn word representations that aid in making predictions within local context windows.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45385" y="50901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eg:CBOW</a:t>
            </a:r>
            <a:r>
              <a:rPr lang="en-US" altLang="zh-CN" b="1"/>
              <a:t>,skip-gram</a:t>
            </a:r>
            <a:endParaRPr lang="en-US" altLang="zh-CN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885" y="340995"/>
            <a:ext cx="2066925" cy="457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31720" y="1421130"/>
            <a:ext cx="78473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2000"/>
              <a:t>the</a:t>
            </a:r>
            <a:r>
              <a:rPr lang="zh-CN" altLang="en-US" sz="2000" b="1"/>
              <a:t> matrix </a:t>
            </a:r>
            <a:r>
              <a:rPr lang="zh-CN" altLang="en-US" sz="2000"/>
              <a:t>of </a:t>
            </a:r>
            <a:r>
              <a:rPr lang="zh-CN" altLang="en-US" sz="2000" b="1"/>
              <a:t>word-word co-occurrence counts </a:t>
            </a:r>
            <a:r>
              <a:rPr lang="zh-CN" altLang="en-US" sz="2000"/>
              <a:t>be denoted by </a:t>
            </a:r>
            <a:r>
              <a:rPr lang="zh-CN" altLang="en-US" sz="2000" b="1"/>
              <a:t>X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2331720" y="2079625"/>
            <a:ext cx="79248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2000" b="1"/>
              <a:t>Xi</a:t>
            </a:r>
            <a:r>
              <a:rPr lang="en-US" altLang="zh-CN" sz="2000" b="1"/>
              <a:t>j</a:t>
            </a:r>
            <a:r>
              <a:rPr lang="zh-CN" altLang="en-US" sz="2000" b="1"/>
              <a:t> </a:t>
            </a:r>
            <a:r>
              <a:rPr lang="zh-CN" altLang="en-US" sz="2000"/>
              <a:t>tabulate the </a:t>
            </a:r>
            <a:r>
              <a:rPr lang="zh-CN" altLang="en-US" sz="2000" b="1"/>
              <a:t>number</a:t>
            </a:r>
            <a:r>
              <a:rPr lang="zh-CN" altLang="en-US" sz="2000"/>
              <a:t> of times </a:t>
            </a:r>
            <a:r>
              <a:rPr lang="zh-CN" altLang="en-US" sz="2000" b="1"/>
              <a:t>word j</a:t>
            </a:r>
            <a:r>
              <a:rPr lang="zh-CN" altLang="en-US" sz="2000"/>
              <a:t> occurs in the context of </a:t>
            </a:r>
            <a:r>
              <a:rPr lang="zh-CN" altLang="en-US" sz="2000" b="1"/>
              <a:t>word i.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2148205" y="2722245"/>
            <a:ext cx="85051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Let Xi =           </a:t>
            </a:r>
            <a:r>
              <a:rPr lang="en-US" altLang="zh-CN" sz="2000"/>
              <a:t>	</a:t>
            </a:r>
            <a:r>
              <a:rPr lang="zh-CN" altLang="en-US" sz="2000"/>
              <a:t>  be the number of times any word appears in the context of word i</a:t>
            </a:r>
            <a:r>
              <a:rPr lang="zh-CN" altLang="en-US"/>
              <a:t>.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05" y="2722245"/>
            <a:ext cx="781050" cy="361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48205" y="3732530"/>
            <a:ext cx="8168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let</a:t>
            </a:r>
            <a:r>
              <a:rPr lang="zh-CN" altLang="en-US" b="1"/>
              <a:t> Pij = P(j</a:t>
            </a:r>
            <a:r>
              <a:rPr lang="en-US" altLang="zh-CN" b="1"/>
              <a:t>|i</a:t>
            </a:r>
            <a:r>
              <a:rPr lang="zh-CN" altLang="en-US" b="1"/>
              <a:t>)= Xij</a:t>
            </a:r>
            <a:r>
              <a:rPr lang="en-US" altLang="zh-CN" b="1"/>
              <a:t>/</a:t>
            </a:r>
            <a:r>
              <a:rPr lang="zh-CN" altLang="en-US" b="1"/>
              <a:t>Xi </a:t>
            </a:r>
            <a:r>
              <a:rPr lang="zh-CN" altLang="en-US"/>
              <a:t>be the</a:t>
            </a:r>
            <a:r>
              <a:rPr lang="zh-CN" altLang="en-US" b="1"/>
              <a:t> probability </a:t>
            </a:r>
            <a:r>
              <a:rPr lang="zh-CN" altLang="en-US"/>
              <a:t>that </a:t>
            </a:r>
            <a:r>
              <a:rPr lang="zh-CN" altLang="en-US" b="1"/>
              <a:t>word j</a:t>
            </a:r>
            <a:r>
              <a:rPr lang="zh-CN" altLang="en-US"/>
              <a:t> appear in the </a:t>
            </a:r>
            <a:r>
              <a:rPr lang="zh-CN" altLang="en-US" b="1"/>
              <a:t>context </a:t>
            </a:r>
            <a:r>
              <a:rPr lang="zh-CN" altLang="en-US"/>
              <a:t>of </a:t>
            </a:r>
            <a:r>
              <a:rPr lang="zh-CN" altLang="en-US" b="1"/>
              <a:t>word i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1701165" y="1022350"/>
            <a:ext cx="1526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Conception: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71090" y="3720465"/>
            <a:ext cx="83375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Table 1: Co-occurrence probabilities for target words ice and steam with selected context words from a 6</a:t>
            </a:r>
            <a:endParaRPr lang="zh-CN" altLang="en-US"/>
          </a:p>
          <a:p>
            <a:r>
              <a:rPr lang="zh-CN" altLang="en-US"/>
              <a:t>billion token corpus. Only in the ratio does noise from non-discriminative words like water and fashion</a:t>
            </a:r>
            <a:endParaRPr lang="zh-CN" altLang="en-US"/>
          </a:p>
          <a:p>
            <a:r>
              <a:rPr lang="zh-CN" altLang="en-US"/>
              <a:t>cancel out, so that large values (much greater than 1) correlate well with properties specific to ice, and</a:t>
            </a:r>
            <a:endParaRPr lang="zh-CN" altLang="en-US"/>
          </a:p>
          <a:p>
            <a:r>
              <a:rPr lang="zh-CN" altLang="en-US"/>
              <a:t>small values (much less than 1) correlate well with properties specific of steam.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4765" y="1737995"/>
            <a:ext cx="7238365" cy="1514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2499995"/>
            <a:ext cx="2713990" cy="752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11960" y="645160"/>
            <a:ext cx="3368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eg.(word-word co-occurence)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84320" y="1655445"/>
            <a:ext cx="3258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where </a:t>
            </a:r>
            <a:r>
              <a:rPr lang="en-US" altLang="zh-CN"/>
              <a:t>Wi</a:t>
            </a:r>
            <a:r>
              <a:rPr lang="zh-CN" altLang="en-US"/>
              <a:t> are word vectors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0" y="902970"/>
            <a:ext cx="2713990" cy="7524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28165" y="2221230"/>
            <a:ext cx="85356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Since vector spaces are inherently linear structures, the most natural way to do this is with vector differences.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915" y="2950845"/>
            <a:ext cx="2305050" cy="733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915" y="4433570"/>
            <a:ext cx="2628265" cy="819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28165" y="3696970"/>
            <a:ext cx="9127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While F could be taken to be a complicated function parameterized by, e.g., a neural network,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doing so would</a:t>
            </a:r>
            <a:r>
              <a:rPr lang="zh-CN" altLang="en-US" b="1">
                <a:sym typeface="+mn-ea"/>
              </a:rPr>
              <a:t> obfuscate</a:t>
            </a:r>
            <a:r>
              <a:rPr lang="zh-CN" altLang="en-US">
                <a:sym typeface="+mn-ea"/>
              </a:rPr>
              <a:t> the l</a:t>
            </a:r>
            <a:r>
              <a:rPr lang="zh-CN" altLang="en-US" b="1">
                <a:sym typeface="+mn-ea"/>
              </a:rPr>
              <a:t>inear structure we are trying to capture</a:t>
            </a:r>
            <a:r>
              <a:rPr lang="zh-CN" altLang="en-US">
                <a:sym typeface="+mn-ea"/>
              </a:rPr>
              <a:t>.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700" y="5252720"/>
            <a:ext cx="3285490" cy="8667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305" y="6119495"/>
            <a:ext cx="2428875" cy="685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59865" y="504190"/>
            <a:ext cx="5147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construct function of neural language model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7495" y="656590"/>
            <a:ext cx="4199890" cy="923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295" y="2070100"/>
            <a:ext cx="2790190" cy="504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685" y="3744595"/>
            <a:ext cx="2390775" cy="285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45995" y="2981325"/>
            <a:ext cx="8672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but it is actually ill-defined since the logarithm diverges whenever its argument is zero.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245" y="5464810"/>
            <a:ext cx="4485640" cy="790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63165" y="4528185"/>
            <a:ext cx="76638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 main </a:t>
            </a:r>
            <a:r>
              <a:rPr lang="zh-CN" altLang="en-US" b="1"/>
              <a:t>drawback</a:t>
            </a:r>
            <a:r>
              <a:rPr lang="zh-CN" altLang="en-US"/>
              <a:t> to this model is that it </a:t>
            </a:r>
            <a:r>
              <a:rPr lang="zh-CN" altLang="en-US" b="1"/>
              <a:t>weighs all co-occurrences equally</a:t>
            </a:r>
            <a:r>
              <a:rPr lang="zh-CN" altLang="en-US"/>
              <a:t>, even those that happen rarely or never.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350" y="6255385"/>
            <a:ext cx="3009265" cy="342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69100" y="5308600"/>
            <a:ext cx="46202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	</a:t>
            </a:r>
            <a:r>
              <a:rPr lang="zh-CN" altLang="en-US"/>
              <a:t> are equivalent and differ only as a result of their random initializations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4350" y="5308600"/>
            <a:ext cx="971550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2280" y="3935095"/>
            <a:ext cx="3647440" cy="657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80" y="720090"/>
            <a:ext cx="4723765" cy="2694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745" y="3506470"/>
            <a:ext cx="1085850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815" y="4225290"/>
            <a:ext cx="929005" cy="367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725" y="5311775"/>
            <a:ext cx="4485640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0185" y="1029335"/>
            <a:ext cx="6691630" cy="40366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7445" y="5505450"/>
            <a:ext cx="9897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Figure 3: Accuracy on the analogy task for 300-dimensional vectors trained on different corpora.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" y="2118995"/>
            <a:ext cx="2511425" cy="324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959860" y="315595"/>
            <a:ext cx="42722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statistical language model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2759710" y="1736090"/>
            <a:ext cx="5221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、语料：S=w1,w2,w3,...,wn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59710" y="2747645"/>
            <a:ext cx="6059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、对于</a:t>
            </a:r>
            <a:r>
              <a:rPr lang="en-US" altLang="zh-CN"/>
              <a:t>S</a:t>
            </a:r>
            <a:r>
              <a:rPr lang="zh-CN" altLang="en-US"/>
              <a:t>为正确句子的概率：P(S)=P(w1,w2,w3,...,wn)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3580" y="3222625"/>
            <a:ext cx="7124065" cy="285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580" y="4471035"/>
            <a:ext cx="7276465" cy="581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59710" y="4012565"/>
            <a:ext cx="3606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</a:t>
            </a:r>
            <a:r>
              <a:rPr lang="zh-CN" altLang="en-US"/>
              <a:t>、马尔科夫假设以及</a:t>
            </a:r>
            <a:r>
              <a:rPr lang="en-US" altLang="zh-CN"/>
              <a:t>n-gram: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619885" y="5225415"/>
            <a:ext cx="9371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由此启发</a:t>
            </a:r>
            <a:r>
              <a:rPr lang="en-US" altLang="zh-CN">
                <a:solidFill>
                  <a:srgbClr val="0070C0"/>
                </a:solidFill>
              </a:rPr>
              <a:t>:</a:t>
            </a:r>
            <a:r>
              <a:rPr lang="zh-CN" altLang="en-US">
                <a:solidFill>
                  <a:srgbClr val="0070C0"/>
                </a:solidFill>
              </a:rPr>
              <a:t>是否可以在前面</a:t>
            </a:r>
            <a:r>
              <a:rPr lang="en-US" altLang="zh-CN">
                <a:solidFill>
                  <a:srgbClr val="0070C0"/>
                </a:solidFill>
              </a:rPr>
              <a:t>context</a:t>
            </a:r>
            <a:r>
              <a:rPr lang="zh-CN" altLang="en-US">
                <a:solidFill>
                  <a:srgbClr val="0070C0"/>
                </a:solidFill>
              </a:rPr>
              <a:t>出现的情况之下，预测出下一个词，然后通过预测的准确性来反馈信息给神经网络？</a:t>
            </a:r>
            <a:r>
              <a:rPr lang="en-US" altLang="zh-CN">
                <a:solidFill>
                  <a:srgbClr val="0070C0"/>
                </a:solidFill>
              </a:rPr>
              <a:t>(</a:t>
            </a:r>
            <a:r>
              <a:rPr lang="zh-CN" altLang="en-US">
                <a:solidFill>
                  <a:srgbClr val="0070C0"/>
                </a:solidFill>
              </a:rPr>
              <a:t>通过准确度的不断提高，不断反馈信息给隐藏层</a:t>
            </a:r>
            <a:r>
              <a:rPr lang="en-US" altLang="zh-CN">
                <a:solidFill>
                  <a:srgbClr val="0070C0"/>
                </a:solidFill>
              </a:rPr>
              <a:t>)</a:t>
            </a:r>
            <a:endParaRPr lang="en-US" altLang="zh-CN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0410" y="325120"/>
            <a:ext cx="8171180" cy="37903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15720" y="4726940"/>
            <a:ext cx="103238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Figure 4: Overall accuracy on the</a:t>
            </a:r>
            <a:r>
              <a:rPr lang="zh-CN" altLang="en-US" b="1"/>
              <a:t> word analogy task </a:t>
            </a:r>
            <a:r>
              <a:rPr lang="zh-CN" altLang="en-US"/>
              <a:t>as a function of training time, which is governed by</a:t>
            </a:r>
            <a:endParaRPr lang="zh-CN" altLang="en-US"/>
          </a:p>
          <a:p>
            <a:r>
              <a:rPr lang="zh-CN" altLang="en-US"/>
              <a:t>the number of iterations for GloVe and by the number of </a:t>
            </a:r>
            <a:r>
              <a:rPr lang="zh-CN" altLang="en-US" b="1"/>
              <a:t>negative samples</a:t>
            </a:r>
            <a:r>
              <a:rPr lang="zh-CN" altLang="en-US"/>
              <a:t> for CBOW (a) and skip-gram</a:t>
            </a:r>
            <a:endParaRPr lang="zh-CN" altLang="en-US"/>
          </a:p>
          <a:p>
            <a:r>
              <a:rPr lang="zh-CN" altLang="en-US"/>
              <a:t>(b). In all cases, we train 300-dimensional vectors on the same 6B token corpus (Wikipedia 2014 +</a:t>
            </a:r>
            <a:endParaRPr lang="zh-CN" altLang="en-US"/>
          </a:p>
          <a:p>
            <a:r>
              <a:rPr lang="zh-CN" altLang="en-US"/>
              <a:t>Gigaword 5) with the same 400,000 word vocabulary, and use a symmetric context window of size 10.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1810" y="273685"/>
            <a:ext cx="117157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A Unified Architecture for Natural Language Processing: Deep Neural Networks with Multitask Learning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9140825" y="1103630"/>
            <a:ext cx="2265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------</a:t>
            </a:r>
            <a:r>
              <a:rPr lang="zh-CN" altLang="en-US"/>
              <a:t>Ronan Collobert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75740" y="2607945"/>
            <a:ext cx="868997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(i) they are shallow in the sense that the </a:t>
            </a:r>
            <a:r>
              <a:rPr lang="zh-CN" altLang="en-US" sz="2400" b="1"/>
              <a:t>classifier is often linear</a:t>
            </a:r>
            <a:endParaRPr lang="zh-CN" altLang="en-US" sz="2400" b="1"/>
          </a:p>
          <a:p>
            <a:endParaRPr lang="zh-CN" altLang="en-US" sz="2400"/>
          </a:p>
          <a:p>
            <a:r>
              <a:rPr lang="zh-CN" altLang="en-US" sz="2400"/>
              <a:t>(ii) for good performance with a linear classifier they must </a:t>
            </a:r>
            <a:r>
              <a:rPr lang="zh-CN" altLang="en-US" sz="2400" b="1"/>
              <a:t>incorporate many handengineered features </a:t>
            </a:r>
            <a:r>
              <a:rPr lang="zh-CN" altLang="en-US" sz="2400"/>
              <a:t>specific for the task;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(iii) they cascade features learnt separately from other tasks,</a:t>
            </a:r>
            <a:endParaRPr lang="zh-CN" altLang="en-US" sz="2400"/>
          </a:p>
          <a:p>
            <a:r>
              <a:rPr lang="zh-CN" altLang="en-US" sz="2400"/>
              <a:t>thus </a:t>
            </a:r>
            <a:r>
              <a:rPr lang="zh-CN" altLang="en-US" sz="2400" b="1"/>
              <a:t>propagating errors</a:t>
            </a:r>
            <a:r>
              <a:rPr lang="zh-CN" altLang="en-US" sz="2400"/>
              <a:t>.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084580" y="1944370"/>
            <a:ext cx="4436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flaws of </a:t>
            </a:r>
            <a:r>
              <a:rPr lang="en-US" altLang="zh-CN" sz="2400" b="1">
                <a:sym typeface="+mn-ea"/>
              </a:rPr>
              <a:t>others</a:t>
            </a:r>
            <a:r>
              <a:rPr lang="en-US" altLang="zh-CN" sz="2400" b="1"/>
              <a:t>: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03275" y="854710"/>
            <a:ext cx="74358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 </a:t>
            </a:r>
            <a:r>
              <a:rPr lang="zh-CN" altLang="en-US" b="1"/>
              <a:t>Part-Of-Speech Tagging (POS)</a:t>
            </a:r>
            <a:r>
              <a:rPr lang="zh-CN" altLang="en-US"/>
              <a:t> aims at labeling each word with a unique </a:t>
            </a:r>
            <a:r>
              <a:rPr lang="zh-CN" altLang="en-US" b="1"/>
              <a:t>tag that indicates its syntactic role,</a:t>
            </a:r>
            <a:r>
              <a:rPr lang="zh-CN" altLang="en-US"/>
              <a:t> e.g. plural noun, adverb, . . .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3275" y="1499870"/>
            <a:ext cx="92233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 </a:t>
            </a:r>
            <a:r>
              <a:rPr lang="zh-CN" altLang="en-US" b="1"/>
              <a:t>Chunking</a:t>
            </a:r>
            <a:r>
              <a:rPr lang="zh-CN" altLang="en-US"/>
              <a:t>, also called </a:t>
            </a:r>
            <a:r>
              <a:rPr lang="zh-CN" altLang="en-US" b="1"/>
              <a:t>shallow parsing</a:t>
            </a:r>
            <a:r>
              <a:rPr lang="zh-CN" altLang="en-US"/>
              <a:t>, aims at labeling segments of a sentence with syntactic constituents such as </a:t>
            </a:r>
            <a:r>
              <a:rPr lang="zh-CN" altLang="en-US" b="1"/>
              <a:t>noun or verb phrase</a:t>
            </a:r>
            <a:r>
              <a:rPr lang="zh-CN" altLang="en-US"/>
              <a:t> (NP or VP). Each word is assigned only one unique tag, often encoded as a </a:t>
            </a:r>
            <a:r>
              <a:rPr lang="zh-CN" altLang="en-US" b="1"/>
              <a:t>begin-chunk (e.g. B-NP) or inside-chunk tag (e.g. INP)</a:t>
            </a:r>
            <a:r>
              <a:rPr lang="zh-CN" altLang="en-US"/>
              <a:t>.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03275" y="2421890"/>
            <a:ext cx="10127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 </a:t>
            </a:r>
            <a:r>
              <a:rPr lang="zh-CN" altLang="en-US" b="1"/>
              <a:t>Named Entity Recognition</a:t>
            </a:r>
            <a:r>
              <a:rPr lang="zh-CN" altLang="en-US"/>
              <a:t> (NER) labels atomic elements in the sentence into </a:t>
            </a:r>
            <a:r>
              <a:rPr lang="zh-CN" altLang="en-US" b="1"/>
              <a:t>categories </a:t>
            </a:r>
            <a:r>
              <a:rPr lang="zh-CN" altLang="en-US"/>
              <a:t>such as </a:t>
            </a:r>
            <a:r>
              <a:rPr lang="zh-CN" altLang="en-US" b="1"/>
              <a:t>“PERSON”, “COMPANY”, or “LOCATION</a:t>
            </a:r>
            <a:r>
              <a:rPr lang="en-US" altLang="zh-CN" b="1"/>
              <a:t>”</a:t>
            </a:r>
            <a:r>
              <a:rPr lang="zh-CN" altLang="en-US" b="1"/>
              <a:t>.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803275" y="3225800"/>
            <a:ext cx="9589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 </a:t>
            </a:r>
            <a:r>
              <a:rPr lang="zh-CN" altLang="en-US" b="1">
                <a:solidFill>
                  <a:srgbClr val="FF0000"/>
                </a:solidFill>
              </a:rPr>
              <a:t>Semantic Role Labeling</a:t>
            </a:r>
            <a:r>
              <a:rPr lang="zh-CN" altLang="en-US">
                <a:solidFill>
                  <a:srgbClr val="FF0000"/>
                </a:solidFill>
              </a:rPr>
              <a:t> (SRL)</a:t>
            </a:r>
            <a:r>
              <a:rPr lang="zh-CN" altLang="en-US"/>
              <a:t> aims at giving a </a:t>
            </a:r>
            <a:r>
              <a:rPr lang="zh-CN" altLang="en-US" b="1"/>
              <a:t>semantic role</a:t>
            </a:r>
            <a:r>
              <a:rPr lang="zh-CN" altLang="en-US"/>
              <a:t> to a syntactic constituent of a sentence.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03910" y="4004310"/>
            <a:ext cx="101269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5</a:t>
            </a:r>
            <a:r>
              <a:rPr lang="en-US" altLang="zh-CN" b="1"/>
              <a:t> </a:t>
            </a:r>
            <a:r>
              <a:rPr lang="zh-CN" altLang="en-US" b="1"/>
              <a:t>Language Models</a:t>
            </a:r>
            <a:r>
              <a:rPr lang="zh-CN" altLang="en-US"/>
              <a:t> A language model traditionally </a:t>
            </a:r>
            <a:r>
              <a:rPr lang="zh-CN" altLang="en-US" b="1"/>
              <a:t>estimates the probability </a:t>
            </a:r>
            <a:r>
              <a:rPr lang="zh-CN" altLang="en-US"/>
              <a:t>of the </a:t>
            </a:r>
            <a:r>
              <a:rPr lang="zh-CN" altLang="en-US" b="1"/>
              <a:t>next word</a:t>
            </a:r>
            <a:r>
              <a:rPr lang="zh-CN" altLang="en-US"/>
              <a:t> being w in a sequence.We consider a different setting: predict </a:t>
            </a:r>
            <a:r>
              <a:rPr lang="zh-CN" altLang="en-US" b="1"/>
              <a:t>whether</a:t>
            </a:r>
            <a:r>
              <a:rPr lang="zh-CN" altLang="en-US"/>
              <a:t> the given </a:t>
            </a:r>
            <a:r>
              <a:rPr lang="zh-CN" altLang="en-US" b="1"/>
              <a:t>sequence</a:t>
            </a:r>
            <a:r>
              <a:rPr lang="zh-CN" altLang="en-US"/>
              <a:t> exists </a:t>
            </a:r>
            <a:r>
              <a:rPr lang="zh-CN" altLang="en-US" b="1"/>
              <a:t>in nature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03910" y="4768215"/>
            <a:ext cx="107848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6 </a:t>
            </a:r>
            <a:r>
              <a:rPr lang="zh-CN" altLang="en-US" b="1"/>
              <a:t>Semantically Related Words</a:t>
            </a:r>
            <a:r>
              <a:rPr lang="zh-CN" altLang="en-US"/>
              <a:t> (“Synonyms”) This is the task of predicting </a:t>
            </a:r>
            <a:r>
              <a:rPr lang="zh-CN" altLang="en-US" b="1"/>
              <a:t>whether two words</a:t>
            </a:r>
            <a:r>
              <a:rPr lang="zh-CN" altLang="en-US"/>
              <a:t> are </a:t>
            </a:r>
            <a:r>
              <a:rPr lang="zh-CN" altLang="en-US" b="1"/>
              <a:t>semantically</a:t>
            </a:r>
            <a:r>
              <a:rPr lang="zh-CN" altLang="en-US"/>
              <a:t> </a:t>
            </a:r>
            <a:r>
              <a:rPr lang="zh-CN" altLang="en-US" b="1"/>
              <a:t>related</a:t>
            </a:r>
            <a:r>
              <a:rPr lang="zh-CN" altLang="en-US"/>
              <a:t> (synonyms, holonyms, hypernyms...)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6395" y="292100"/>
            <a:ext cx="16656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multi-tasks:</a:t>
            </a:r>
            <a:endParaRPr lang="en-US" altLang="zh-CN" sz="2400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5470" y="5651500"/>
            <a:ext cx="5483860" cy="6794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72740" y="3502660"/>
            <a:ext cx="5736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eg. </a:t>
            </a:r>
            <a:r>
              <a:rPr lang="zh-CN" altLang="en-US"/>
              <a:t>[John]ARG0 [ate]REL [the apple]ARG1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2730" y="2917825"/>
            <a:ext cx="4571365" cy="447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62730" y="3475355"/>
            <a:ext cx="49714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When a word is decomposed into K elements (features), it can be represented as a tuple i =</a:t>
            </a:r>
            <a:endParaRPr lang="zh-CN" altLang="en-US"/>
          </a:p>
          <a:p>
            <a:r>
              <a:rPr lang="zh-CN" altLang="en-US"/>
              <a:t>{i1, i2, . . . iK} ∈ D1 × · · · × DK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190" y="4533265"/>
            <a:ext cx="4352290" cy="3524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89045" y="5021580"/>
            <a:ext cx="48336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In a complex task like SRL, the class label of each word in a sentence depends on a given predicate. 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215" y="276860"/>
            <a:ext cx="3590290" cy="428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980" y="705485"/>
            <a:ext cx="4857115" cy="1085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190" y="2353945"/>
            <a:ext cx="3790315" cy="304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9045" y="5666740"/>
            <a:ext cx="4857115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8625" y="426085"/>
            <a:ext cx="2713990" cy="333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2893060"/>
            <a:ext cx="4857115" cy="1590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875" y="4483735"/>
            <a:ext cx="4866640" cy="1628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770" y="1162050"/>
            <a:ext cx="5019040" cy="1076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97530" y="2343150"/>
            <a:ext cx="5690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at time t ≥ 1, one sees xt, the tth word in the sentence.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5545" y="2238375"/>
            <a:ext cx="829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TDNN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251460"/>
            <a:ext cx="3966845" cy="61779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90" y="1935480"/>
            <a:ext cx="4952365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5150" y="1560830"/>
            <a:ext cx="4723765" cy="1333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35330"/>
            <a:ext cx="5347335" cy="2984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2685" y="4285615"/>
            <a:ext cx="57524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Figure 2. Example of deep multitasking with NN. Task 1</a:t>
            </a:r>
            <a:endParaRPr lang="zh-CN" altLang="en-US"/>
          </a:p>
          <a:p>
            <a:r>
              <a:rPr lang="zh-CN" altLang="en-US"/>
              <a:t>and Task 2 are two tasks trained with the architecture</a:t>
            </a:r>
            <a:endParaRPr lang="zh-CN" altLang="en-US"/>
          </a:p>
          <a:p>
            <a:r>
              <a:rPr lang="zh-CN" altLang="en-US"/>
              <a:t>presented in Figure 1. One lookup-table (in black) is shared</a:t>
            </a:r>
            <a:endParaRPr lang="zh-CN" altLang="en-US"/>
          </a:p>
          <a:p>
            <a:r>
              <a:rPr lang="zh-CN" altLang="en-US"/>
              <a:t>(the other lookup-tables and layers are task specific). The</a:t>
            </a:r>
            <a:endParaRPr lang="zh-CN" altLang="en-US"/>
          </a:p>
          <a:p>
            <a:r>
              <a:rPr lang="zh-CN" altLang="en-US"/>
              <a:t>principle is the same with more than two tasks.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01585" y="37198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No </a:t>
            </a:r>
            <a:r>
              <a:rPr lang="zh-CN" altLang="en-US"/>
              <a:t>Cascading Features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01585" y="4391660"/>
            <a:ext cx="39014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Shallow Joint Training</a:t>
            </a:r>
            <a:r>
              <a:rPr lang="en-US" altLang="zh-CN"/>
              <a:t>(need data labled all the features at the same time)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601585" y="5201920"/>
            <a:ext cx="368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Leveraging Unlabeled Data</a:t>
            </a:r>
            <a:endParaRPr lang="zh-CN" altLang="en-US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5570220"/>
            <a:ext cx="488569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015" y="1106170"/>
            <a:ext cx="7102475" cy="30105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04490" y="4235450"/>
            <a:ext cx="67252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Table 1. Language model performance for learning an embedding in wsz = 50 dimensions (dictionary size: 30, 000). For each column the queried word is followed by its i</a:t>
            </a:r>
            <a:r>
              <a:rPr lang="en-US" altLang="zh-CN"/>
              <a:t>n</a:t>
            </a:r>
            <a:r>
              <a:rPr lang="zh-CN" altLang="en-US"/>
              <a:t>dex in the dictionary (higher means more rare) and its 10 nearest neighbors (arbitrary using the Euclidean metric).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3385" y="197485"/>
            <a:ext cx="113652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Learning Phrase Representations using RNN Encoder–Decoder for Statistical Machine Translation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9238615" y="11188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-------</a:t>
            </a:r>
            <a:r>
              <a:rPr lang="zh-CN" altLang="en-US"/>
              <a:t>Kyunghyun Cho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8845" y="2037715"/>
            <a:ext cx="4295140" cy="4314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535" y="2952115"/>
            <a:ext cx="2238375" cy="523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85" y="2479040"/>
            <a:ext cx="2447925" cy="247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070" y="4309745"/>
            <a:ext cx="2505075" cy="409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745" y="4719320"/>
            <a:ext cx="4066540" cy="542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905" y="5777865"/>
            <a:ext cx="280924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7210" y="1302385"/>
            <a:ext cx="3161665" cy="504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210" y="2241550"/>
            <a:ext cx="4333240" cy="1304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210" y="581660"/>
            <a:ext cx="1085850" cy="285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845" y="4112895"/>
            <a:ext cx="3037840" cy="466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210" y="3749040"/>
            <a:ext cx="1276350" cy="257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7845" y="4747895"/>
            <a:ext cx="2799715" cy="571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4810" y="5319395"/>
            <a:ext cx="3676015" cy="561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705" y="1538605"/>
            <a:ext cx="4542790" cy="37807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270" y="415290"/>
            <a:ext cx="3780790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655" y="562610"/>
            <a:ext cx="7885430" cy="533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961630" y="1296035"/>
            <a:ext cx="1821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---------</a:t>
            </a:r>
            <a:r>
              <a:rPr lang="zh-CN" altLang="en-US"/>
              <a:t>Y. Bengio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51660" y="2295525"/>
            <a:ext cx="46970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en-US" altLang="zh-CN" sz="2400" b="1"/>
              <a:t>faws of </a:t>
            </a:r>
            <a:r>
              <a:rPr lang="zh-CN" altLang="en-US" sz="2400" b="1"/>
              <a:t>statistical language model</a:t>
            </a:r>
            <a:endParaRPr lang="zh-CN" altLang="en-US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2614930" y="2983230"/>
            <a:ext cx="7282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 </a:t>
            </a:r>
            <a:r>
              <a:rPr lang="zh-CN" altLang="en-US"/>
              <a:t>first it is not taking into account contexts </a:t>
            </a:r>
            <a:r>
              <a:rPr lang="zh-CN" altLang="en-US" b="1"/>
              <a:t>farther than 1 or 2 words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2614930" y="3731895"/>
            <a:ext cx="696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 second  </a:t>
            </a:r>
            <a:r>
              <a:rPr lang="zh-CN" altLang="en-US"/>
              <a:t>it is not taking account of the “</a:t>
            </a:r>
            <a:r>
              <a:rPr lang="zh-CN" altLang="en-US" b="1"/>
              <a:t>similarity” between words.</a:t>
            </a:r>
            <a:endParaRPr lang="zh-CN" altLang="en-US" b="1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405" y="4952365"/>
            <a:ext cx="3637915" cy="2571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330" y="5481955"/>
            <a:ext cx="3314065" cy="2095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022600" y="4584065"/>
            <a:ext cx="2110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eg: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95" y="365125"/>
            <a:ext cx="3218815" cy="438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30" y="1412240"/>
            <a:ext cx="3923665" cy="1952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35630" y="3543300"/>
            <a:ext cx="59201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Table 1: </a:t>
            </a:r>
            <a:r>
              <a:rPr lang="zh-CN" altLang="en-US" b="1"/>
              <a:t>BLEU</a:t>
            </a:r>
            <a:r>
              <a:rPr lang="zh-CN" altLang="en-US"/>
              <a:t> scores computed on the development and test sets using different combinations of approaches. WP denotes a word penalty, where we penalizes the number of unknown words to neural networks.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985" y="2158365"/>
            <a:ext cx="237172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" y="704850"/>
            <a:ext cx="5899785" cy="4147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34845" y="5247005"/>
            <a:ext cx="87198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Figure 5: 2–D embedding of the </a:t>
            </a:r>
            <a:r>
              <a:rPr lang="zh-CN" altLang="en-US" b="1"/>
              <a:t>learned phrase representation</a:t>
            </a:r>
            <a:r>
              <a:rPr lang="zh-CN" altLang="en-US"/>
              <a:t>. The top left one shows the full representation space (5000 randomly selected points), while the other three figures show the zoomed-in view of specific regions (color–coded).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546735"/>
            <a:ext cx="5981065" cy="405701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33925" y="4102100"/>
            <a:ext cx="21844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Question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3459480" y="1536700"/>
            <a:ext cx="57715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文本表达与统计模型的关系</a:t>
            </a:r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基于</a:t>
            </a:r>
            <a:r>
              <a:rPr lang="en-US" altLang="zh-CN" sz="2400"/>
              <a:t>softmax</a:t>
            </a:r>
            <a:r>
              <a:rPr lang="zh-CN" altLang="en-US" sz="2400"/>
              <a:t>的改进</a:t>
            </a:r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基于</a:t>
            </a:r>
            <a:r>
              <a:rPr lang="en-US" altLang="zh-CN" sz="2400"/>
              <a:t>NCE</a:t>
            </a:r>
            <a:r>
              <a:rPr lang="zh-CN" altLang="en-US" sz="2400"/>
              <a:t>的改进</a:t>
            </a:r>
            <a:endParaRPr lang="zh-CN" altLang="en-US" sz="2400"/>
          </a:p>
          <a:p>
            <a:r>
              <a:rPr lang="en-US" altLang="zh-CN" sz="2400"/>
              <a:t>4.</a:t>
            </a:r>
            <a:r>
              <a:rPr lang="zh-CN" altLang="en-US" sz="2400"/>
              <a:t>基于网络结构的改进</a:t>
            </a:r>
            <a:r>
              <a:rPr lang="en-US" altLang="zh-CN" sz="2400"/>
              <a:t>(</a:t>
            </a:r>
            <a:r>
              <a:rPr lang="zh-CN" altLang="en-US" sz="2400"/>
              <a:t>隐藏层用</a:t>
            </a:r>
            <a:r>
              <a:rPr lang="en-US" altLang="zh-CN" sz="2400"/>
              <a:t>RNN)</a:t>
            </a:r>
            <a:endParaRPr lang="en-US" altLang="zh-CN" sz="2400"/>
          </a:p>
          <a:p>
            <a:r>
              <a:rPr lang="en-US" altLang="zh-CN" sz="2400"/>
              <a:t>5.</a:t>
            </a:r>
            <a:r>
              <a:rPr lang="zh-CN" altLang="en-US" sz="2400"/>
              <a:t>基于多任务的学习促进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3664585" y="4864735"/>
            <a:ext cx="486283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lang="zh-CN" altLang="en-US" sz="2400">
                <a:sym typeface="+mn-ea"/>
              </a:rPr>
              <a:t>6.短语的表达？</a:t>
            </a:r>
            <a:endParaRPr lang="zh-CN" altLang="en-US" sz="2400"/>
          </a:p>
          <a:p>
            <a:pPr algn="l">
              <a:buNone/>
            </a:pPr>
            <a:r>
              <a:rPr lang="zh-CN" altLang="en-US" sz="2400">
                <a:sym typeface="+mn-ea"/>
              </a:rPr>
              <a:t>7.句子的表达？</a:t>
            </a:r>
            <a:endParaRPr lang="zh-CN" altLang="en-US" sz="2400"/>
          </a:p>
          <a:p>
            <a:pPr algn="l">
              <a:buNone/>
            </a:pPr>
            <a:r>
              <a:rPr lang="zh-CN" altLang="en-US" sz="2400">
                <a:sym typeface="+mn-ea"/>
              </a:rPr>
              <a:t>8.文章的表达？</a:t>
            </a:r>
            <a:endParaRPr lang="zh-CN" altLang="en-US" sz="2400">
              <a:sym typeface="+mn-ea"/>
            </a:endParaRPr>
          </a:p>
          <a:p>
            <a:pPr algn="l">
              <a:buNone/>
            </a:pPr>
            <a:r>
              <a:rPr lang="en-US" altLang="zh-CN" sz="2400">
                <a:sym typeface="+mn-ea"/>
              </a:rPr>
              <a:t>9.</a:t>
            </a:r>
            <a:r>
              <a:rPr lang="zh-CN" altLang="en-US" sz="2400">
                <a:sym typeface="+mn-ea"/>
              </a:rPr>
              <a:t>其他方式促进文本表达问题？</a:t>
            </a:r>
            <a:endParaRPr lang="zh-CN" altLang="en-US" sz="2400">
              <a:sym typeface="+mn-ea"/>
            </a:endParaRPr>
          </a:p>
          <a:p>
            <a:pPr algn="l">
              <a:buNone/>
            </a:pPr>
            <a:r>
              <a:rPr lang="en-US" altLang="zh-CN" sz="2400">
                <a:sym typeface="+mn-ea"/>
              </a:rPr>
              <a:t>10</a:t>
            </a:r>
            <a:r>
              <a:rPr lang="zh-CN" altLang="en-US" sz="2400">
                <a:sym typeface="+mn-ea"/>
              </a:rPr>
              <a:t>.单词二义性的解决？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4733925" y="455930"/>
            <a:ext cx="21844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en-US" altLang="zh-CN" sz="3200" b="1" dirty="0" smtClean="0">
                <a:solidFill>
                  <a:srgbClr val="103154"/>
                </a:solidFill>
                <a:sym typeface="+mn-ea"/>
              </a:rPr>
              <a:t>Conclusion</a:t>
            </a:r>
            <a:endParaRPr lang="zh-CN" altLang="en-US" sz="3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68265" y="2811780"/>
            <a:ext cx="20916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en-US" altLang="zh-CN" sz="4000" b="1" dirty="0" smtClean="0">
                <a:solidFill>
                  <a:srgbClr val="103154"/>
                </a:solidFill>
                <a:sym typeface="+mn-ea"/>
              </a:rPr>
              <a:t>Thanks !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6570" y="2444750"/>
            <a:ext cx="8935085" cy="4711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655" y="562610"/>
            <a:ext cx="7885430" cy="533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66570" y="3199130"/>
            <a:ext cx="64865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where the vocabulary V is a large but finite set.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66570" y="4052570"/>
            <a:ext cx="92240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/>
              <a:t>function </a:t>
            </a:r>
            <a:r>
              <a:rPr lang="zh-CN" altLang="en-US" sz="2800" b="1"/>
              <a:t>C(</a:t>
            </a:r>
            <a:r>
              <a:rPr lang="en-US" altLang="zh-CN" sz="2800" b="1"/>
              <a:t>.</a:t>
            </a:r>
            <a:r>
              <a:rPr lang="zh-CN" altLang="en-US" sz="2800" b="1"/>
              <a:t>)</a:t>
            </a:r>
            <a:r>
              <a:rPr lang="en-US" altLang="zh-CN" sz="2800" b="1"/>
              <a:t>:  </a:t>
            </a:r>
            <a:r>
              <a:rPr lang="en-US" altLang="zh-CN" sz="2800"/>
              <a:t>mappging the index of words to vectors of words in the V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1628775" y="1500505"/>
            <a:ext cx="762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我们要做的就是根据前面的</a:t>
            </a:r>
            <a:r>
              <a:rPr lang="en-US" altLang="zh-CN"/>
              <a:t>context</a:t>
            </a:r>
            <a:r>
              <a:rPr lang="zh-CN" altLang="en-US"/>
              <a:t>预测出下一个词</a:t>
            </a:r>
            <a:r>
              <a:rPr lang="en-US" altLang="zh-CN"/>
              <a:t>Wt</a:t>
            </a:r>
            <a:r>
              <a:rPr lang="zh-CN" altLang="en-US"/>
              <a:t>出现的概率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66570" y="2076450"/>
            <a:ext cx="1658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概念介绍：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2345" y="285750"/>
            <a:ext cx="8432800" cy="4406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35" y="939800"/>
            <a:ext cx="5317490" cy="4149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870" y="5398770"/>
            <a:ext cx="7922260" cy="4464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4780" y="6153785"/>
            <a:ext cx="103238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where R(θ; C) is a regularization term (e.g. a weight decay λ</a:t>
            </a:r>
            <a:r>
              <a:rPr lang="en-US" altLang="zh-CN"/>
              <a:t>||</a:t>
            </a:r>
            <a:r>
              <a:rPr lang="zh-CN" altLang="en-US"/>
              <a:t>θ</a:t>
            </a:r>
            <a:r>
              <a:rPr lang="en-US" altLang="zh-CN"/>
              <a:t>||</a:t>
            </a:r>
            <a:r>
              <a:rPr lang="zh-CN" altLang="en-US"/>
              <a:t>2, that penalizes slightly the norm of θ)</a:t>
            </a:r>
            <a:endParaRPr lang="zh-CN" altLang="en-US"/>
          </a:p>
        </p:txBody>
      </p:sp>
      <p:pic>
        <p:nvPicPr>
          <p:cNvPr id="3" name="图片 2" descr="理解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005445" y="1242695"/>
            <a:ext cx="2769235" cy="49237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86040" y="4721225"/>
            <a:ext cx="405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这里是否是一词多义出现的限制点？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7065" y="1210310"/>
            <a:ext cx="12636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参数量过大，计算过慢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1980" y="741680"/>
            <a:ext cx="8447405" cy="447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12785" y="1516380"/>
            <a:ext cx="21437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------</a:t>
            </a:r>
            <a:r>
              <a:rPr lang="zh-CN" altLang="en-US"/>
              <a:t>Tomas Mikolov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360" y="3231515"/>
            <a:ext cx="397129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9458" y="1403033"/>
            <a:ext cx="1914525" cy="30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文本框 3"/>
          <p:cNvSpPr txBox="1"/>
          <p:nvPr/>
        </p:nvSpPr>
        <p:spPr>
          <a:xfrm>
            <a:off x="2397125" y="1922463"/>
            <a:ext cx="73961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we created a test set of analogy questions of the form “a is to b as c is to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_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”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文本框 4"/>
          <p:cNvSpPr txBox="1"/>
          <p:nvPr/>
        </p:nvSpPr>
        <p:spPr>
          <a:xfrm>
            <a:off x="2509838" y="4625340"/>
            <a:ext cx="71723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(1)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base/comparative/superlative forms of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adjectives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(2)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singular/plural forms of common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nouns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(3)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possessive/non-possessive forms of common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nouns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(4)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base, past and 3rd person present tense forms of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verbs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80" y="741680"/>
            <a:ext cx="8447405" cy="447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290" y="2870200"/>
            <a:ext cx="4354830" cy="562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290" y="3735705"/>
            <a:ext cx="4425950" cy="7340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3555" y="1470660"/>
            <a:ext cx="1962150" cy="314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文本框 6"/>
          <p:cNvSpPr txBox="1"/>
          <p:nvPr/>
        </p:nvSpPr>
        <p:spPr>
          <a:xfrm>
            <a:off x="2273300" y="1970088"/>
            <a:ext cx="6988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e used the </a:t>
            </a:r>
            <a:r>
              <a:rPr lang="zh-CN" altLang="en-US" i="1">
                <a:latin typeface="Arial" panose="020B0604020202020204" pitchFamily="34" charset="0"/>
                <a:ea typeface="宋体" panose="02010600030101010101" pitchFamily="2" charset="-122"/>
              </a:rPr>
              <a:t>SemEval-2012 Task 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i="1">
                <a:latin typeface="Arial" panose="020B0604020202020204" pitchFamily="34" charset="0"/>
                <a:ea typeface="宋体" panose="02010600030101010101" pitchFamily="2" charset="-122"/>
              </a:rPr>
              <a:t>Measuring Relation Similarity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2563495" y="5033963"/>
            <a:ext cx="76454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For example, take the ClassInclusion: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Singular Collective relation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with the prototypical word pair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clothing:shirt.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To measure the degree that a target word pair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dish:bowl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has the same relation, we form the analogy “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clothing is to shirt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as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dish is to bowl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”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80" y="741680"/>
            <a:ext cx="8447405" cy="447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35705" y="2759075"/>
            <a:ext cx="3548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clothing is to shirt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as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_______?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70400" y="3244850"/>
            <a:ext cx="2062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A.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dish is to bowl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70400" y="3888105"/>
            <a:ext cx="1833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B. girl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is to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boy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70400" y="4531995"/>
            <a:ext cx="2329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C. man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is to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woman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7692</Words>
  <Application>WPS 演示</Application>
  <PresentationFormat>宽屏</PresentationFormat>
  <Paragraphs>234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A Survey for text represention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258</cp:revision>
  <dcterms:created xsi:type="dcterms:W3CDTF">2017-11-25T00:17:00Z</dcterms:created>
  <dcterms:modified xsi:type="dcterms:W3CDTF">2017-11-29T19:43:13Z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