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2" r:id="rId1"/>
  </p:sldMasterIdLst>
  <p:notesMasterIdLst>
    <p:notesMasterId r:id="rId3"/>
  </p:notesMasterIdLst>
  <p:sldIdLst>
    <p:sldId id="261" r:id="rId2"/>
  </p:sldIdLst>
  <p:sldSz cx="21386800" cy="30279975"/>
  <p:notesSz cx="6735763" cy="9866313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안내사항" id="{C8041419-AEE7-47FA-9D2A-EDD6A6D0E6A1}">
          <p14:sldIdLst/>
        </p14:section>
        <p14:section name="작업슬라이드" id="{3B49930E-6A6E-45B7-9ADA-93C809BD14D5}">
          <p14:sldIdLst/>
        </p14:section>
        <p14:section name="작업예시" id="{93E3C8B1-B716-4983-92CF-923CFB0C7BDD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C9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>
        <p:scale>
          <a:sx n="25" d="100"/>
          <a:sy n="25" d="100"/>
        </p:scale>
        <p:origin x="3102" y="-36"/>
      </p:cViewPr>
      <p:guideLst>
        <p:guide orient="horz" pos="9537"/>
        <p:guide pos="6735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396E30-7EDE-4223-BF7F-DC93CB7FF36B}" type="datetime1">
              <a:rPr lang="ko-KR" altLang="en-US"/>
              <a:pPr lvl="0">
                <a:defRPr/>
              </a:pPr>
              <a:t>2024-12-13 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2163" y="739775"/>
            <a:ext cx="26114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C2C3861-861C-472F-8B31-40A17AB2D7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C2C3861-861C-472F-8B31-40A17AB2D7F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33"/>
            <a:ext cx="18178780" cy="64905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1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703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84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68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53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37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2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0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9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 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205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205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 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4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 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0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 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5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 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842" indent="0">
              <a:buNone/>
              <a:defRPr sz="9000"/>
            </a:lvl2pPr>
            <a:lvl3pPr marL="2951687" indent="0">
              <a:buNone/>
              <a:defRPr sz="7700"/>
            </a:lvl3pPr>
            <a:lvl4pPr marL="4427536" indent="0">
              <a:buNone/>
              <a:defRPr sz="6500"/>
            </a:lvl4pPr>
            <a:lvl5pPr marL="5903378" indent="0">
              <a:buNone/>
              <a:defRPr sz="6500"/>
            </a:lvl5pPr>
            <a:lvl6pPr marL="7379220" indent="0">
              <a:buNone/>
              <a:defRPr sz="6500"/>
            </a:lvl6pPr>
            <a:lvl7pPr marL="8855071" indent="0">
              <a:buNone/>
              <a:defRPr sz="6500"/>
            </a:lvl7pPr>
            <a:lvl8pPr marL="10330913" indent="0">
              <a:buNone/>
              <a:defRPr sz="6500"/>
            </a:lvl8pPr>
            <a:lvl9pPr marL="11806755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 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4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68" tIns="147587" rIns="295168" bIns="1475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68" tIns="147587" rIns="295168" bIns="147587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34B2-0512-4F4C-B407-3D57756A1622}" type="datetimeFigureOut">
              <a:rPr lang="ko-KR" altLang="en-US" smtClean="0"/>
              <a:t>2024-12-13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2951687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82" indent="-1106882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249" indent="-922404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610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452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304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146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988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833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681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842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687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536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378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22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071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913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6755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C81D78F8-2915-2346-BD21-98ECAC612291}"/>
              </a:ext>
            </a:extLst>
          </p:cNvPr>
          <p:cNvSpPr/>
          <p:nvPr/>
        </p:nvSpPr>
        <p:spPr>
          <a:xfrm>
            <a:off x="1171170" y="19258213"/>
            <a:ext cx="11106403" cy="957820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CB666C2-4C57-282F-AA35-EE2F0CE19B80}"/>
              </a:ext>
            </a:extLst>
          </p:cNvPr>
          <p:cNvSpPr/>
          <p:nvPr/>
        </p:nvSpPr>
        <p:spPr>
          <a:xfrm>
            <a:off x="826405" y="12749404"/>
            <a:ext cx="10539626" cy="705371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405368" y="2363670"/>
            <a:ext cx="97930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/>
              <a:t>대표학생 </a:t>
            </a:r>
            <a:r>
              <a:rPr lang="en-US" altLang="ko-KR" sz="3200" dirty="0"/>
              <a:t>: </a:t>
            </a:r>
            <a:r>
              <a:rPr lang="ko-KR" altLang="en-US" sz="3200" dirty="0"/>
              <a:t>유동훈</a:t>
            </a:r>
            <a:endParaRPr lang="en-US" altLang="ko-KR" sz="3200" dirty="0"/>
          </a:p>
          <a:p>
            <a:pPr lvl="0">
              <a:defRPr/>
            </a:pPr>
            <a:r>
              <a:rPr lang="ko-KR" altLang="en-US" sz="3200" dirty="0"/>
              <a:t>참여학생 </a:t>
            </a:r>
            <a:r>
              <a:rPr lang="en-US" altLang="ko-KR" sz="3200" dirty="0"/>
              <a:t>: </a:t>
            </a:r>
            <a:r>
              <a:rPr lang="ko-KR" altLang="en-US" sz="3200" dirty="0"/>
              <a:t>김태완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안성모</a:t>
            </a:r>
            <a:endParaRPr lang="en-US" altLang="ko-KR" sz="3200" dirty="0"/>
          </a:p>
          <a:p>
            <a:pPr lvl="0">
              <a:defRPr/>
            </a:pPr>
            <a:r>
              <a:rPr lang="ko-KR" altLang="en-US" sz="3200" dirty="0"/>
              <a:t>지도교수 </a:t>
            </a:r>
            <a:r>
              <a:rPr lang="en-US" altLang="ko-KR" sz="3200" dirty="0"/>
              <a:t>: </a:t>
            </a:r>
            <a:r>
              <a:rPr lang="ko-KR" altLang="en-US" sz="3200" dirty="0"/>
              <a:t>임승철 교수님</a:t>
            </a:r>
            <a:r>
              <a:rPr lang="en-US" altLang="ko-KR" sz="32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8750" y="5221933"/>
            <a:ext cx="2517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제 작 개 요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8750" y="12783394"/>
            <a:ext cx="2517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chemeClr val="bg1"/>
                </a:solidFill>
              </a:rPr>
              <a:t>작 품 결 과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98750" y="20344706"/>
            <a:ext cx="2517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chemeClr val="bg1"/>
                </a:solidFill>
              </a:rPr>
              <a:t>기 대 효 과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8279" y="931016"/>
            <a:ext cx="4903907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bg1"/>
                </a:solidFill>
              </a:rPr>
              <a:t>SW</a:t>
            </a:r>
            <a:r>
              <a:rPr lang="ko-KR" altLang="en-US" sz="6600" b="1">
                <a:solidFill>
                  <a:schemeClr val="bg1"/>
                </a:solidFill>
              </a:rPr>
              <a:t>융합대학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8279" y="2092535"/>
            <a:ext cx="4326826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 dirty="0">
                <a:solidFill>
                  <a:schemeClr val="bg1"/>
                </a:solidFill>
              </a:rPr>
              <a:t>IT</a:t>
            </a:r>
            <a:r>
              <a:rPr lang="ko-KR" altLang="en-US" sz="6600" b="1" dirty="0">
                <a:solidFill>
                  <a:schemeClr val="bg1"/>
                </a:solidFill>
              </a:rPr>
              <a:t>융합학부</a:t>
            </a:r>
          </a:p>
          <a:p>
            <a:pPr lvl="0">
              <a:defRPr/>
            </a:pP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9024" y="28677492"/>
            <a:ext cx="184731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295148" y="27969604"/>
            <a:ext cx="6811044" cy="1308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ko-KR" sz="4000" b="1">
                <a:solidFill>
                  <a:schemeClr val="bg1">
                    <a:lumMod val="50000"/>
                  </a:schemeClr>
                </a:solidFill>
              </a:rPr>
              <a:t>2024-2</a:t>
            </a:r>
            <a:r>
              <a:rPr lang="ko-KR" altLang="en-US" sz="4000" b="1">
                <a:solidFill>
                  <a:schemeClr val="bg1">
                    <a:lumMod val="50000"/>
                  </a:schemeClr>
                </a:solidFill>
              </a:rPr>
              <a:t>학기</a:t>
            </a:r>
            <a:r>
              <a:rPr lang="en-US" altLang="ko-KR" sz="4000" b="1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0" algn="dist">
              <a:defRPr/>
            </a:pPr>
            <a:r>
              <a:rPr lang="ko-KR" altLang="en-US" sz="4000" b="1">
                <a:solidFill>
                  <a:schemeClr val="bg1">
                    <a:lumMod val="50000"/>
                  </a:schemeClr>
                </a:solidFill>
              </a:rPr>
              <a:t>캡스톤디자인전시회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19230" y="25392996"/>
            <a:ext cx="3113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800"/>
              <a:t> </a:t>
            </a:r>
            <a:endParaRPr lang="en-US" altLang="ko-KR" sz="2800"/>
          </a:p>
        </p:txBody>
      </p:sp>
      <p:sp>
        <p:nvSpPr>
          <p:cNvPr id="41" name="TextBox 40"/>
          <p:cNvSpPr txBox="1"/>
          <p:nvPr/>
        </p:nvSpPr>
        <p:spPr>
          <a:xfrm>
            <a:off x="6178431" y="23805705"/>
            <a:ext cx="1847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endParaRPr lang="en-US" altLang="ko-KR" sz="2800"/>
          </a:p>
        </p:txBody>
      </p:sp>
      <p:sp>
        <p:nvSpPr>
          <p:cNvPr id="22" name="TextBox 21"/>
          <p:cNvSpPr txBox="1"/>
          <p:nvPr/>
        </p:nvSpPr>
        <p:spPr>
          <a:xfrm>
            <a:off x="9109224" y="1386460"/>
            <a:ext cx="11089232" cy="50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tabLst>
                <a:tab pos="1433830" algn="l"/>
              </a:tabLst>
              <a:defRPr/>
            </a:pPr>
            <a:r>
              <a:rPr lang="ko-KR" altLang="en-US" sz="3800" b="1" i="0" u="none" strike="noStrike" dirty="0">
                <a:solidFill>
                  <a:srgbClr val="000000"/>
                </a:solidFill>
                <a:cs typeface="굴림"/>
              </a:rPr>
              <a:t>지체장애인을 위한 행복충전소 지도 어플리케이션</a:t>
            </a:r>
            <a:endParaRPr lang="EN-US" sz="3800" b="1" i="0" u="none" strike="noStrike" dirty="0">
              <a:solidFill>
                <a:srgbClr val="000000"/>
              </a:solidFill>
              <a:cs typeface="굴림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9798" y="24767878"/>
            <a:ext cx="18207204" cy="274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90500" lvl="0" indent="-342900" algn="just" fontAlgn="base" latinLnBrk="1">
              <a:lnSpc>
                <a:spcPct val="200000"/>
              </a:lnSpc>
              <a:buFont typeface="Wingdings" panose="05000000000000000000" pitchFamily="2" charset="2"/>
              <a:buChar char=""/>
            </a:pPr>
            <a:r>
              <a:rPr lang="ko-KR" altLang="en-US" sz="3000" kern="0" spc="0" dirty="0">
                <a:solidFill>
                  <a:srgbClr val="1F2328"/>
                </a:solidFill>
                <a:effectLst/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충전소 운영 데이터를 바탕으로 지역 사회 자원을 효율적으로 재배치해서 활용 효율성을 제고 시킬 수 있다</a:t>
            </a:r>
            <a:r>
              <a:rPr lang="en-US" altLang="ko-KR" sz="3000" kern="0" spc="0" dirty="0">
                <a:solidFill>
                  <a:srgbClr val="1F2328"/>
                </a:solidFill>
                <a:effectLst/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.</a:t>
            </a:r>
            <a:endParaRPr lang="ko-KR" altLang="en-US" sz="3000" kern="0" spc="0" dirty="0">
              <a:solidFill>
                <a:srgbClr val="1F2328"/>
              </a:solidFill>
              <a:effectLst/>
              <a:latin typeface="G마켓 산스 TTF Bold" panose="02000000000000000000" pitchFamily="2" charset="-128"/>
              <a:ea typeface="G마켓 산스 TTF Bold" panose="02000000000000000000" pitchFamily="2" charset="-128"/>
            </a:endParaRPr>
          </a:p>
          <a:p>
            <a:pPr marL="342900" marR="190500" lvl="0" indent="-342900" algn="just" fontAlgn="base" latinLnBrk="1">
              <a:lnSpc>
                <a:spcPct val="200000"/>
              </a:lnSpc>
              <a:buFont typeface="Wingdings" panose="05000000000000000000" pitchFamily="2" charset="2"/>
              <a:buChar char=""/>
            </a:pPr>
            <a:r>
              <a:rPr lang="ko-KR" altLang="en-US" sz="3000" kern="0" spc="0" dirty="0">
                <a:solidFill>
                  <a:srgbClr val="1F2328"/>
                </a:solidFill>
                <a:effectLst/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지체장애인의 편의성을 크게 향상시켜서 사용자 경험을 개선시킬 수 있다</a:t>
            </a:r>
            <a:r>
              <a:rPr lang="en-US" altLang="ko-KR" sz="3000" kern="0" spc="0" dirty="0">
                <a:solidFill>
                  <a:srgbClr val="1F2328"/>
                </a:solidFill>
                <a:effectLst/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.</a:t>
            </a:r>
          </a:p>
          <a:p>
            <a:pPr marL="342900" marR="190500" lvl="0" indent="-342900" algn="just" fontAlgn="base" latinLnBrk="1">
              <a:lnSpc>
                <a:spcPct val="200000"/>
              </a:lnSpc>
              <a:buFont typeface="Wingdings" panose="05000000000000000000" pitchFamily="2" charset="2"/>
              <a:buChar char=""/>
            </a:pPr>
            <a:r>
              <a:rPr lang="ko-KR" altLang="en-US" sz="3000" kern="0" spc="0" dirty="0">
                <a:solidFill>
                  <a:srgbClr val="1F2328"/>
                </a:solidFill>
                <a:effectLst/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장애인의 이동권과 삶의 질을 증진하여 포용적 사회로의 진전을 도모하고 사회적 가치를 창출</a:t>
            </a:r>
            <a:r>
              <a:rPr lang="ko-KR" altLang="en-US" sz="3000" kern="0" dirty="0">
                <a:solidFill>
                  <a:srgbClr val="1F2328"/>
                </a:solidFill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할 수 있다</a:t>
            </a:r>
            <a:r>
              <a:rPr lang="en-US" altLang="ko-KR" sz="3000" kern="0" dirty="0">
                <a:solidFill>
                  <a:srgbClr val="1F2328"/>
                </a:solidFill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.</a:t>
            </a:r>
            <a:endParaRPr lang="ko-KR" altLang="en-US" sz="3000" b="1" dirty="0">
              <a:latin typeface="G마켓 산스 TTF Bold" panose="02000000000000000000" pitchFamily="2" charset="-128"/>
              <a:ea typeface="G마켓 산스 TTF Bold" panose="02000000000000000000" pitchFamily="2" charset="-128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092532-71CB-1DB2-A599-5C11B8D8C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657" y="21264327"/>
            <a:ext cx="5461719" cy="3689373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D920D2-9410-C951-E94D-034B9649A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8140" y="21265796"/>
            <a:ext cx="5003197" cy="3702644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61CAEF-07AE-757D-8209-FBD97D765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3160" y="21265796"/>
            <a:ext cx="5003196" cy="3689372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1B82AAFC-0C13-FA18-CA96-AD057A6F4169}"/>
              </a:ext>
            </a:extLst>
          </p:cNvPr>
          <p:cNvSpPr/>
          <p:nvPr/>
        </p:nvSpPr>
        <p:spPr>
          <a:xfrm>
            <a:off x="11034758" y="5667659"/>
            <a:ext cx="9525637" cy="6952048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76B1E7D-4272-CCFD-0D1B-85DECDF6C57B}"/>
              </a:ext>
            </a:extLst>
          </p:cNvPr>
          <p:cNvCxnSpPr>
            <a:cxnSpLocks/>
          </p:cNvCxnSpPr>
          <p:nvPr/>
        </p:nvCxnSpPr>
        <p:spPr>
          <a:xfrm>
            <a:off x="13141672" y="5922963"/>
            <a:ext cx="0" cy="6552728"/>
          </a:xfrm>
          <a:prstGeom prst="line">
            <a:avLst/>
          </a:prstGeom>
          <a:ln w="63500">
            <a:solidFill>
              <a:srgbClr val="C9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7A18BAF-3E62-36E3-2116-C9E94224970F}"/>
              </a:ext>
            </a:extLst>
          </p:cNvPr>
          <p:cNvSpPr/>
          <p:nvPr/>
        </p:nvSpPr>
        <p:spPr>
          <a:xfrm>
            <a:off x="11034758" y="13429725"/>
            <a:ext cx="9525637" cy="6952048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00CCB17-6678-F6E5-A113-D8653A1FC01F}"/>
              </a:ext>
            </a:extLst>
          </p:cNvPr>
          <p:cNvCxnSpPr>
            <a:cxnSpLocks/>
          </p:cNvCxnSpPr>
          <p:nvPr/>
        </p:nvCxnSpPr>
        <p:spPr>
          <a:xfrm flipH="1">
            <a:off x="1148279" y="13236029"/>
            <a:ext cx="12388077" cy="0"/>
          </a:xfrm>
          <a:prstGeom prst="line">
            <a:avLst/>
          </a:prstGeom>
          <a:ln w="63500">
            <a:solidFill>
              <a:srgbClr val="C9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FC89612-341B-7BBC-971C-967C6688509D}"/>
              </a:ext>
            </a:extLst>
          </p:cNvPr>
          <p:cNvCxnSpPr>
            <a:cxnSpLocks/>
          </p:cNvCxnSpPr>
          <p:nvPr/>
        </p:nvCxnSpPr>
        <p:spPr>
          <a:xfrm>
            <a:off x="13536356" y="5922963"/>
            <a:ext cx="0" cy="7344816"/>
          </a:xfrm>
          <a:prstGeom prst="line">
            <a:avLst/>
          </a:prstGeom>
          <a:ln w="63500">
            <a:solidFill>
              <a:srgbClr val="C9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71F1EC3-ADBD-753D-A702-CD36C32703F1}"/>
              </a:ext>
            </a:extLst>
          </p:cNvPr>
          <p:cNvCxnSpPr>
            <a:cxnSpLocks/>
          </p:cNvCxnSpPr>
          <p:nvPr/>
        </p:nvCxnSpPr>
        <p:spPr>
          <a:xfrm flipH="1">
            <a:off x="13536356" y="5941373"/>
            <a:ext cx="7024039" cy="0"/>
          </a:xfrm>
          <a:prstGeom prst="line">
            <a:avLst/>
          </a:prstGeom>
          <a:ln w="63500">
            <a:solidFill>
              <a:srgbClr val="C9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01DA579-F1C6-2797-B1C3-999A727AE836}"/>
              </a:ext>
            </a:extLst>
          </p:cNvPr>
          <p:cNvCxnSpPr>
            <a:cxnSpLocks/>
          </p:cNvCxnSpPr>
          <p:nvPr/>
        </p:nvCxnSpPr>
        <p:spPr>
          <a:xfrm>
            <a:off x="20531820" y="5941373"/>
            <a:ext cx="0" cy="14374241"/>
          </a:xfrm>
          <a:prstGeom prst="line">
            <a:avLst/>
          </a:prstGeom>
          <a:ln w="63500">
            <a:solidFill>
              <a:srgbClr val="C9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9D24D68-5F51-F0D5-18BB-D7F67F8DCE94}"/>
              </a:ext>
            </a:extLst>
          </p:cNvPr>
          <p:cNvCxnSpPr>
            <a:cxnSpLocks/>
          </p:cNvCxnSpPr>
          <p:nvPr/>
        </p:nvCxnSpPr>
        <p:spPr>
          <a:xfrm flipH="1">
            <a:off x="1129231" y="20282690"/>
            <a:ext cx="19372088" cy="0"/>
          </a:xfrm>
          <a:prstGeom prst="line">
            <a:avLst/>
          </a:prstGeom>
          <a:ln w="63500">
            <a:solidFill>
              <a:srgbClr val="C9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0B5FC2C5-8B14-F887-68E9-E85D73CC179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2646"/>
          <a:stretch/>
        </p:blipFill>
        <p:spPr>
          <a:xfrm>
            <a:off x="1002567" y="12514886"/>
            <a:ext cx="10539630" cy="625705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D781612-46AC-14AC-68A9-300B4159BA89}"/>
              </a:ext>
            </a:extLst>
          </p:cNvPr>
          <p:cNvCxnSpPr>
            <a:cxnSpLocks/>
          </p:cNvCxnSpPr>
          <p:nvPr/>
        </p:nvCxnSpPr>
        <p:spPr>
          <a:xfrm flipV="1">
            <a:off x="1129231" y="13203836"/>
            <a:ext cx="0" cy="7120727"/>
          </a:xfrm>
          <a:prstGeom prst="line">
            <a:avLst/>
          </a:prstGeom>
          <a:ln w="63500">
            <a:solidFill>
              <a:srgbClr val="C9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D396741-72BD-B39F-A279-1E071028D423}"/>
              </a:ext>
            </a:extLst>
          </p:cNvPr>
          <p:cNvSpPr/>
          <p:nvPr/>
        </p:nvSpPr>
        <p:spPr>
          <a:xfrm>
            <a:off x="1171170" y="13273145"/>
            <a:ext cx="11106403" cy="957820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1179D82-F3DE-69AC-E778-0FE1CD6D0C6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1063"/>
          <a:stretch/>
        </p:blipFill>
        <p:spPr>
          <a:xfrm>
            <a:off x="1201559" y="13283045"/>
            <a:ext cx="10659712" cy="6952048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BD7255D-6D59-FF85-00DB-104E5115F827}"/>
              </a:ext>
            </a:extLst>
          </p:cNvPr>
          <p:cNvCxnSpPr>
            <a:cxnSpLocks/>
          </p:cNvCxnSpPr>
          <p:nvPr/>
        </p:nvCxnSpPr>
        <p:spPr>
          <a:xfrm flipH="1">
            <a:off x="8115576" y="5941373"/>
            <a:ext cx="5026096" cy="0"/>
          </a:xfrm>
          <a:prstGeom prst="line">
            <a:avLst/>
          </a:prstGeom>
          <a:ln w="63500">
            <a:solidFill>
              <a:srgbClr val="C9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F567E9E-D1EE-B8BF-0F0F-21D0CF676B6F}"/>
              </a:ext>
            </a:extLst>
          </p:cNvPr>
          <p:cNvCxnSpPr>
            <a:cxnSpLocks/>
          </p:cNvCxnSpPr>
          <p:nvPr/>
        </p:nvCxnSpPr>
        <p:spPr>
          <a:xfrm flipH="1">
            <a:off x="8153676" y="12462991"/>
            <a:ext cx="5026096" cy="0"/>
          </a:xfrm>
          <a:prstGeom prst="line">
            <a:avLst/>
          </a:prstGeom>
          <a:ln w="63500">
            <a:solidFill>
              <a:srgbClr val="C9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>
            <a:extLst>
              <a:ext uri="{FF2B5EF4-FFF2-40B4-BE49-F238E27FC236}">
                <a16:creationId xmlns:a16="http://schemas.microsoft.com/office/drawing/2014/main" id="{BAE794B8-A5FA-9A71-8F21-5878CF0668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99855" y="5960937"/>
            <a:ext cx="6879049" cy="7113589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C15C22C-BA16-772C-447D-D73E2B34DF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06996" y="13074526"/>
            <a:ext cx="6886159" cy="7172923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D159BA84-409C-8037-8697-013FB4C4C1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01408" y="13872339"/>
            <a:ext cx="2448250" cy="6324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206697" y="6068033"/>
            <a:ext cx="11832127" cy="6267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ko-KR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 </a:t>
            </a:r>
            <a:r>
              <a:rPr lang="ko-KR" altLang="en-US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전국 지방자치단체에서 전동휠체어를 사용하는 지체장애인들의 이동편의를 위해 전동휠체어 급속충전기</a:t>
            </a:r>
            <a:r>
              <a:rPr lang="en-US" altLang="ko-KR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, </a:t>
            </a:r>
            <a:r>
              <a:rPr lang="ko-KR" altLang="en-US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이른바 </a:t>
            </a:r>
            <a:r>
              <a:rPr lang="en-US" altLang="ko-KR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‘</a:t>
            </a:r>
            <a:r>
              <a:rPr lang="ko-KR" altLang="en-US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행복충전소</a:t>
            </a:r>
            <a:r>
              <a:rPr lang="en-US" altLang="ko-KR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＇</a:t>
            </a:r>
            <a:r>
              <a:rPr lang="ko-KR" altLang="en-US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를 보급 및 운영하고 있다</a:t>
            </a:r>
            <a:r>
              <a:rPr lang="en-US" altLang="ko-KR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그러나</a:t>
            </a:r>
            <a:r>
              <a:rPr lang="en-US" altLang="ko-KR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, </a:t>
            </a:r>
            <a:r>
              <a:rPr lang="ko-KR" altLang="en-US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현재 충전소의 상태가 </a:t>
            </a:r>
            <a:r>
              <a:rPr lang="ko-KR" altLang="en-US" sz="3000" b="1" dirty="0" err="1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어떠한지에</a:t>
            </a:r>
            <a:r>
              <a:rPr lang="ko-KR" altLang="en-US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 대한 정보를 알 수 있는 방법이 없었다</a:t>
            </a:r>
            <a:r>
              <a:rPr lang="en-US" altLang="ko-KR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또한 시중에 존재하는 애플리케이션들은 충전소의 위치 정보만 제공할 뿐</a:t>
            </a:r>
            <a:r>
              <a:rPr lang="en-US" altLang="ko-KR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, </a:t>
            </a:r>
            <a:r>
              <a:rPr lang="ko-KR" altLang="en-US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충전소의 사용 가능 여부는 제공되지 않았다</a:t>
            </a:r>
            <a:r>
              <a:rPr lang="en-US" altLang="ko-KR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따라서</a:t>
            </a:r>
            <a:r>
              <a:rPr lang="en-US" altLang="ko-KR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, </a:t>
            </a:r>
            <a:r>
              <a:rPr lang="ko-KR" altLang="en-US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사용자들의 편의성을 </a:t>
            </a:r>
            <a:r>
              <a:rPr lang="ko-KR" altLang="en-US" sz="3000" b="1" dirty="0" err="1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극대화시키고</a:t>
            </a:r>
            <a:r>
              <a:rPr lang="ko-KR" altLang="en-US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 지역 사회의 자원을 효율적으로 활용하기 위해서 해당 프로젝트를 진행하게 되었다</a:t>
            </a:r>
            <a:r>
              <a:rPr lang="en-US" altLang="ko-KR" sz="3000" b="1" dirty="0">
                <a:latin typeface="G마켓 산스 TTF Bold" panose="02000000000000000000" pitchFamily="2" charset="-128"/>
                <a:ea typeface="G마켓 산스 TTF Bold" panose="02000000000000000000" pitchFamily="2" charset="-128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147</Words>
  <Application>Microsoft Office PowerPoint</Application>
  <PresentationFormat>사용자 지정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G마켓 산스 TTF Bold</vt:lpstr>
      <vt:lpstr>굴림</vt:lpstr>
      <vt:lpstr>맑은 고딕</vt:lpstr>
      <vt:lpstr>Arial</vt:lpstr>
      <vt:lpstr>Wingdings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황승희</dc:creator>
  <cp:lastModifiedBy>동훈 유</cp:lastModifiedBy>
  <cp:revision>110</cp:revision>
  <dcterms:created xsi:type="dcterms:W3CDTF">2015-12-02T08:13:32Z</dcterms:created>
  <dcterms:modified xsi:type="dcterms:W3CDTF">2024-12-12T20:07:05Z</dcterms:modified>
  <cp:version/>
</cp:coreProperties>
</file>