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5" r:id="rId2"/>
    <p:sldId id="286" r:id="rId3"/>
    <p:sldId id="292" r:id="rId4"/>
    <p:sldId id="293" r:id="rId5"/>
    <p:sldId id="302" r:id="rId6"/>
    <p:sldId id="303" r:id="rId7"/>
    <p:sldId id="304" r:id="rId8"/>
    <p:sldId id="294" r:id="rId9"/>
    <p:sldId id="300" r:id="rId10"/>
    <p:sldId id="299" r:id="rId11"/>
    <p:sldId id="301" r:id="rId12"/>
    <p:sldId id="290" r:id="rId13"/>
    <p:sldId id="277" r:id="rId14"/>
    <p:sldId id="308" r:id="rId15"/>
    <p:sldId id="309" r:id="rId16"/>
    <p:sldId id="307" r:id="rId17"/>
    <p:sldId id="306" r:id="rId18"/>
    <p:sldId id="310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0" autoAdjust="0"/>
    <p:restoredTop sz="86432" autoAdjust="0"/>
  </p:normalViewPr>
  <p:slideViewPr>
    <p:cSldViewPr>
      <p:cViewPr>
        <p:scale>
          <a:sx n="100" d="100"/>
          <a:sy n="10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15-12-2015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15/12/2015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bedded.com/fusecal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nsors.org/controller/myscontroll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forum.mysensors.org/topic/242/wireless-nrf24l01-sniffer-for-mysenso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xzA9_kg6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</a:rPr>
              <a:t>WSN@work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Aken / Alain Maes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55878" y="1268760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Raspberry</a:t>
            </a:r>
            <a:r>
              <a:rPr lang="nl-BE" sz="2800" dirty="0" smtClean="0">
                <a:solidFill>
                  <a:schemeClr val="accent3"/>
                </a:solidFill>
              </a:rPr>
              <a:t> Pi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smtClean="0">
                <a:solidFill>
                  <a:srgbClr val="FF0000"/>
                </a:solidFill>
              </a:rPr>
              <a:t>v2.0 model B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SoC</a:t>
            </a:r>
            <a:r>
              <a:rPr lang="nl-BE" sz="2400" dirty="0" smtClean="0">
                <a:solidFill>
                  <a:schemeClr val="accent3"/>
                </a:solidFill>
              </a:rPr>
              <a:t> : BCM2836  (900MHz)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1GB RAM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100Mbps 802.3 / 4 x USB 2.0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microSD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>
                <a:solidFill>
                  <a:schemeClr val="accent3"/>
                </a:solidFill>
              </a:rPr>
              <a:t>A</a:t>
            </a:r>
            <a:r>
              <a:rPr lang="nl-BE" sz="2800" dirty="0" err="1" smtClean="0">
                <a:solidFill>
                  <a:schemeClr val="accent3"/>
                </a:solidFill>
              </a:rPr>
              <a:t>ccessories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PowerSupply</a:t>
            </a:r>
            <a:r>
              <a:rPr lang="nl-BE" sz="2400" dirty="0" smtClean="0">
                <a:solidFill>
                  <a:schemeClr val="accent3"/>
                </a:solidFill>
              </a:rPr>
              <a:t> : 5V+</a:t>
            </a:r>
            <a:r>
              <a:rPr lang="nl-BE" sz="2400" dirty="0" smtClean="0">
                <a:solidFill>
                  <a:srgbClr val="FF0000"/>
                </a:solidFill>
              </a:rPr>
              <a:t>2A</a:t>
            </a:r>
            <a:r>
              <a:rPr lang="nl-BE" sz="2400" dirty="0" smtClean="0">
                <a:solidFill>
                  <a:schemeClr val="accent3"/>
                </a:solidFill>
              </a:rPr>
              <a:t>(!)</a:t>
            </a:r>
            <a:endParaRPr lang="nl-BE" sz="24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microSD</a:t>
            </a:r>
            <a:r>
              <a:rPr lang="nl-BE" sz="2400" dirty="0" smtClean="0">
                <a:solidFill>
                  <a:schemeClr val="accent3"/>
                </a:solidFill>
              </a:rPr>
              <a:t> : &gt;= 16GB Class </a:t>
            </a:r>
            <a:r>
              <a:rPr lang="nl-BE" sz="2400" dirty="0" smtClean="0">
                <a:solidFill>
                  <a:srgbClr val="FF0000"/>
                </a:solidFill>
              </a:rPr>
              <a:t>10</a:t>
            </a:r>
            <a:r>
              <a:rPr lang="nl-BE" sz="2400" dirty="0" smtClean="0">
                <a:solidFill>
                  <a:schemeClr val="accent3"/>
                </a:solidFill>
              </a:rPr>
              <a:t> (!)</a:t>
            </a:r>
            <a:endParaRPr lang="nl-BE" sz="24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Case (</a:t>
            </a:r>
            <a:r>
              <a:rPr lang="nl-BE" sz="2400" dirty="0" err="1" smtClean="0">
                <a:solidFill>
                  <a:schemeClr val="accent3"/>
                </a:solidFill>
              </a:rPr>
              <a:t>optional</a:t>
            </a:r>
            <a:r>
              <a:rPr lang="nl-BE" sz="2400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HDMI </a:t>
            </a:r>
            <a:r>
              <a:rPr lang="nl-BE" sz="2400" dirty="0" err="1" smtClean="0">
                <a:solidFill>
                  <a:schemeClr val="accent3"/>
                </a:solidFill>
              </a:rPr>
              <a:t>cable</a:t>
            </a:r>
            <a:r>
              <a:rPr lang="nl-BE" sz="2400" dirty="0" smtClean="0">
                <a:solidFill>
                  <a:schemeClr val="accent3"/>
                </a:solidFill>
              </a:rPr>
              <a:t> / USB keyboard / mouse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UK product (</a:t>
            </a:r>
            <a:r>
              <a:rPr lang="nl-BE" sz="2800" dirty="0">
                <a:solidFill>
                  <a:schemeClr val="accent3"/>
                </a:solidFill>
              </a:rPr>
              <a:t>A</a:t>
            </a:r>
            <a:r>
              <a:rPr lang="nl-BE" sz="2800" dirty="0" smtClean="0">
                <a:solidFill>
                  <a:schemeClr val="accent3"/>
                </a:solidFill>
              </a:rPr>
              <a:t>lie </a:t>
            </a:r>
            <a:r>
              <a:rPr lang="nl-BE" sz="2800" dirty="0" err="1" smtClean="0">
                <a:solidFill>
                  <a:schemeClr val="accent3"/>
                </a:solidFill>
              </a:rPr>
              <a:t>not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err="1" smtClean="0">
                <a:solidFill>
                  <a:schemeClr val="accent3"/>
                </a:solidFill>
              </a:rPr>
              <a:t>recommanded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 err="1" smtClean="0">
                <a:solidFill>
                  <a:schemeClr val="accent3"/>
                </a:solidFill>
              </a:rPr>
              <a:t>for</a:t>
            </a:r>
            <a:r>
              <a:rPr lang="nl-BE" sz="2800" dirty="0" smtClean="0">
                <a:solidFill>
                  <a:schemeClr val="accent3"/>
                </a:solidFill>
              </a:rPr>
              <a:t> platform but </a:t>
            </a:r>
            <a:r>
              <a:rPr lang="nl-BE" sz="2800" dirty="0" err="1" smtClean="0">
                <a:solidFill>
                  <a:schemeClr val="accent3"/>
                </a:solidFill>
              </a:rPr>
              <a:t>accessories</a:t>
            </a:r>
            <a:r>
              <a:rPr lang="nl-BE" sz="2800" dirty="0" smtClean="0">
                <a:solidFill>
                  <a:schemeClr val="accent3"/>
                </a:solidFill>
              </a:rPr>
              <a:t> are OK)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4098" name="Picture 2" descr="http://ic.tweakimg.net/ext/i/200062991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84783"/>
            <a:ext cx="2232248" cy="194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7317859" y="-70577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>
                <a:solidFill>
                  <a:srgbClr val="FF0000"/>
                </a:solidFill>
              </a:rPr>
              <a:t>2</a:t>
            </a:r>
            <a:r>
              <a:rPr lang="nl-BE" sz="9600" dirty="0" smtClean="0">
                <a:solidFill>
                  <a:srgbClr val="FF0000"/>
                </a:solidFill>
              </a:rPr>
              <a:t>.x</a:t>
            </a:r>
            <a:endParaRPr lang="nl-NL" sz="9600" dirty="0">
              <a:solidFill>
                <a:srgbClr val="FF0000"/>
              </a:solidFill>
            </a:endParaRPr>
          </a:p>
        </p:txBody>
      </p:sp>
      <p:pic>
        <p:nvPicPr>
          <p:cNvPr id="4100" name="Picture 4" descr="Samsung SD Class 10 16GB PR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59" y="4427729"/>
            <a:ext cx="1440160" cy="96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al 13"/>
          <p:cNvSpPr/>
          <p:nvPr/>
        </p:nvSpPr>
        <p:spPr>
          <a:xfrm>
            <a:off x="8028384" y="4907890"/>
            <a:ext cx="576063" cy="455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7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Wired</a:t>
            </a:r>
            <a:r>
              <a:rPr lang="nl-BE" sz="2800" dirty="0" smtClean="0">
                <a:solidFill>
                  <a:schemeClr val="accent3"/>
                </a:solidFill>
              </a:rPr>
              <a:t> : 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Ethernet </a:t>
            </a:r>
            <a:r>
              <a:rPr lang="nl-BE" sz="2800" dirty="0" err="1" smtClean="0">
                <a:solidFill>
                  <a:schemeClr val="accent3"/>
                </a:solidFill>
              </a:rPr>
              <a:t>Shield</a:t>
            </a:r>
            <a:r>
              <a:rPr lang="nl-BE" sz="2800" dirty="0" smtClean="0">
                <a:solidFill>
                  <a:schemeClr val="accent3"/>
                </a:solidFill>
              </a:rPr>
              <a:t> W5100 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Wifi : ESP8266 – </a:t>
            </a:r>
            <a:r>
              <a:rPr lang="nl-BE" sz="2800" dirty="0" err="1" smtClean="0">
                <a:solidFill>
                  <a:schemeClr val="accent3"/>
                </a:solidFill>
              </a:rPr>
              <a:t>NodeMCU</a:t>
            </a:r>
            <a:r>
              <a:rPr lang="nl-BE" sz="2800" dirty="0" smtClean="0">
                <a:solidFill>
                  <a:schemeClr val="accent3"/>
                </a:solidFill>
              </a:rPr>
              <a:t> ?</a:t>
            </a:r>
          </a:p>
          <a:p>
            <a:pPr marL="0" indent="0" eaLnBrk="1" hangingPunct="1">
              <a:buNone/>
            </a:pPr>
            <a:endParaRPr lang="nl-BE" sz="28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8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34" name="Picture 10" descr="http://g03.a.alicdn.com/kf/HTB1TJcmIXXXXXX9XpXXq6xXFXXXH/V3-ESP8266-WIFI-Serial-module-NodeMcu-Lua-WIFI-Internet-of-Things-development-board-based-ESP8266-wi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55699"/>
            <a:ext cx="1944216" cy="14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/>
          <p:cNvSpPr txBox="1"/>
          <p:nvPr/>
        </p:nvSpPr>
        <p:spPr>
          <a:xfrm>
            <a:off x="7303745" y="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3.x</a:t>
            </a:r>
            <a:endParaRPr lang="nl-NL" sz="9600" dirty="0">
              <a:solidFill>
                <a:srgbClr val="FF0000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92" y="2060848"/>
            <a:ext cx="4340186" cy="213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8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>
                <a:solidFill>
                  <a:schemeClr val="bg1"/>
                </a:solidFill>
              </a:rPr>
              <a:t>P</a:t>
            </a:r>
            <a:r>
              <a:rPr lang="nl-BE" sz="4000" dirty="0" smtClean="0">
                <a:solidFill>
                  <a:schemeClr val="bg1"/>
                </a:solidFill>
              </a:rPr>
              <a:t>rogramming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smtClean="0">
                <a:solidFill>
                  <a:srgbClr val="FF0000"/>
                </a:solidFill>
              </a:rPr>
              <a:t>In system </a:t>
            </a:r>
            <a:r>
              <a:rPr lang="nl-BE" dirty="0" err="1" smtClean="0">
                <a:solidFill>
                  <a:srgbClr val="FF0000"/>
                </a:solidFill>
              </a:rPr>
              <a:t>programming</a:t>
            </a:r>
            <a:r>
              <a:rPr lang="nl-BE" dirty="0" smtClean="0">
                <a:solidFill>
                  <a:srgbClr val="FF0000"/>
                </a:solidFill>
              </a:rPr>
              <a:t> (ISP)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bg1"/>
                </a:solidFill>
              </a:rPr>
              <a:t>Serial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bootloader</a:t>
            </a:r>
            <a:r>
              <a:rPr lang="nl-BE" dirty="0" smtClean="0">
                <a:solidFill>
                  <a:schemeClr val="bg1"/>
                </a:solidFill>
              </a:rPr>
              <a:t> (</a:t>
            </a:r>
            <a:r>
              <a:rPr lang="nl-BE" dirty="0" err="1" smtClean="0">
                <a:solidFill>
                  <a:schemeClr val="bg1"/>
                </a:solidFill>
              </a:rPr>
              <a:t>Optiboot</a:t>
            </a:r>
            <a:r>
              <a:rPr lang="nl-BE" dirty="0" smtClean="0">
                <a:solidFill>
                  <a:schemeClr val="bg1"/>
                </a:solidFill>
              </a:rPr>
              <a:t>/…)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bg1"/>
                </a:solidFill>
              </a:rPr>
              <a:t>Note</a:t>
            </a:r>
            <a:r>
              <a:rPr lang="nl-BE" dirty="0" smtClean="0">
                <a:solidFill>
                  <a:schemeClr val="bg1"/>
                </a:solidFill>
              </a:rPr>
              <a:t> : </a:t>
            </a:r>
            <a:r>
              <a:rPr lang="nl-BE" dirty="0" err="1">
                <a:solidFill>
                  <a:schemeClr val="bg1"/>
                </a:solidFill>
              </a:rPr>
              <a:t>p</a:t>
            </a:r>
            <a:r>
              <a:rPr lang="nl-BE" dirty="0" err="1" smtClean="0">
                <a:solidFill>
                  <a:schemeClr val="bg1"/>
                </a:solidFill>
              </a:rPr>
              <a:t>owered</a:t>
            </a:r>
            <a:r>
              <a:rPr lang="nl-BE" dirty="0" smtClean="0">
                <a:solidFill>
                  <a:schemeClr val="bg1"/>
                </a:solidFill>
              </a:rPr>
              <a:t> USB hub = extra </a:t>
            </a:r>
            <a:r>
              <a:rPr lang="nl-BE" dirty="0" err="1" smtClean="0">
                <a:solidFill>
                  <a:schemeClr val="bg1"/>
                </a:solidFill>
              </a:rPr>
              <a:t>protection</a:t>
            </a:r>
            <a:endParaRPr lang="nl-BE" dirty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smtClean="0">
                <a:solidFill>
                  <a:schemeClr val="bg1"/>
                </a:solidFill>
              </a:rPr>
              <a:t>On board USB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rgbClr val="FF0000"/>
                </a:solidFill>
              </a:rPr>
              <a:t>FDTI (</a:t>
            </a:r>
            <a:r>
              <a:rPr lang="nl-BE" sz="1200" dirty="0">
                <a:solidFill>
                  <a:srgbClr val="FF0000"/>
                </a:solidFill>
              </a:rPr>
              <a:t>http://nl.aliexpress.com/item/Free-Shipping-1PCS-FT232RL-FT232-USB-TO-TTL-5V-3-3V-Download-Cable-To-Serial-Adapter/32340783857.html?ws_ab_test=searchweb201556_6_79_78_77_82_80_62,searchweb201644_0,searchweb201560_5</a:t>
            </a:r>
            <a:r>
              <a:rPr lang="nl-BE" dirty="0">
                <a:solidFill>
                  <a:srgbClr val="FF0000"/>
                </a:solidFill>
              </a:rPr>
              <a:t>)</a:t>
            </a:r>
            <a:endParaRPr lang="nl-BE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OTA </a:t>
            </a:r>
            <a:r>
              <a:rPr lang="nl-BE" dirty="0" err="1" smtClean="0">
                <a:solidFill>
                  <a:schemeClr val="accent3"/>
                </a:solidFill>
              </a:rPr>
              <a:t>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MysBootloader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DualOptiboot</a:t>
            </a:r>
            <a:endParaRPr lang="nl-BE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ISP </a:t>
            </a:r>
            <a:r>
              <a:rPr lang="nl-BE" sz="4000" dirty="0" err="1" smtClean="0">
                <a:solidFill>
                  <a:schemeClr val="bg1"/>
                </a:solidFill>
              </a:rPr>
              <a:t>programming</a:t>
            </a:r>
            <a:r>
              <a:rPr lang="nl-BE" sz="4000" dirty="0" smtClean="0">
                <a:solidFill>
                  <a:schemeClr val="bg1"/>
                </a:solidFill>
              </a:rPr>
              <a:t> &amp; </a:t>
            </a:r>
            <a:r>
              <a:rPr lang="nl-BE" sz="4000" dirty="0" err="1" smtClean="0">
                <a:solidFill>
                  <a:schemeClr val="bg1"/>
                </a:solidFill>
              </a:rPr>
              <a:t>fuse</a:t>
            </a:r>
            <a:r>
              <a:rPr lang="nl-BE" sz="4000" dirty="0" smtClean="0">
                <a:solidFill>
                  <a:schemeClr val="bg1"/>
                </a:solidFill>
              </a:rPr>
              <a:t> bits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USBtinyisp</a:t>
            </a:r>
            <a:r>
              <a:rPr lang="nl-BE" dirty="0" smtClean="0">
                <a:solidFill>
                  <a:schemeClr val="accent3"/>
                </a:solidFill>
              </a:rPr>
              <a:t> (</a:t>
            </a:r>
            <a:r>
              <a:rPr lang="nl-BE" dirty="0" err="1" smtClean="0">
                <a:solidFill>
                  <a:schemeClr val="accent3"/>
                </a:solidFill>
              </a:rPr>
              <a:t>with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Arduino</a:t>
            </a:r>
            <a:r>
              <a:rPr lang="nl-BE" dirty="0" smtClean="0">
                <a:solidFill>
                  <a:schemeClr val="accent3"/>
                </a:solidFill>
              </a:rPr>
              <a:t> 1.6.5)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Burn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AVRisp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mkII</a:t>
            </a:r>
            <a:r>
              <a:rPr lang="nl-BE" dirty="0" smtClean="0">
                <a:solidFill>
                  <a:schemeClr val="accent3"/>
                </a:solidFill>
              </a:rPr>
              <a:t> (AVR studio 4)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chemeClr val="accent3"/>
                </a:solidFill>
                <a:hlinkClick r:id="rId3"/>
              </a:rPr>
              <a:t>http://www.engbedded.com/fusecalc</a:t>
            </a:r>
            <a:r>
              <a:rPr lang="nl-BE" dirty="0" smtClean="0">
                <a:solidFill>
                  <a:schemeClr val="accent3"/>
                </a:solidFill>
                <a:hlinkClick r:id="rId3"/>
              </a:rPr>
              <a:t>/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Fuse</a:t>
            </a:r>
            <a:r>
              <a:rPr lang="nl-BE" dirty="0" smtClean="0">
                <a:solidFill>
                  <a:schemeClr val="accent3"/>
                </a:solidFill>
              </a:rPr>
              <a:t> bits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Avr</a:t>
            </a:r>
            <a:r>
              <a:rPr lang="nl-BE" dirty="0">
                <a:solidFill>
                  <a:schemeClr val="accent3"/>
                </a:solidFill>
              </a:rPr>
              <a:t> Dragon (AVR studio 4</a:t>
            </a:r>
            <a:r>
              <a:rPr lang="nl-BE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chemeClr val="accent3"/>
                </a:solidFill>
              </a:rPr>
              <a:t>D</a:t>
            </a:r>
            <a:r>
              <a:rPr lang="nl-BE" dirty="0" smtClean="0">
                <a:solidFill>
                  <a:schemeClr val="accent3"/>
                </a:solidFill>
              </a:rPr>
              <a:t>ebugging</a:t>
            </a:r>
          </a:p>
        </p:txBody>
      </p:sp>
    </p:spTree>
    <p:extLst>
      <p:ext uri="{BB962C8B-B14F-4D97-AF65-F5344CB8AC3E}">
        <p14:creationId xmlns:p14="http://schemas.microsoft.com/office/powerpoint/2010/main" val="4082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LED node : code walk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Initialisation</a:t>
            </a:r>
            <a:r>
              <a:rPr lang="nl-BE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Presentation :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Sending</a:t>
            </a:r>
            <a:r>
              <a:rPr lang="nl-BE" dirty="0" smtClean="0">
                <a:solidFill>
                  <a:schemeClr val="accent3"/>
                </a:solidFill>
              </a:rPr>
              <a:t>/</a:t>
            </a:r>
            <a:r>
              <a:rPr lang="nl-BE" dirty="0" err="1" smtClean="0">
                <a:solidFill>
                  <a:schemeClr val="accent3"/>
                </a:solidFill>
              </a:rPr>
              <a:t>Receiving</a:t>
            </a:r>
            <a:r>
              <a:rPr lang="nl-BE" dirty="0" smtClean="0">
                <a:solidFill>
                  <a:schemeClr val="accent3"/>
                </a:solidFill>
              </a:rPr>
              <a:t> data :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359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4" y="3276600"/>
            <a:ext cx="359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4" y="4509120"/>
            <a:ext cx="3838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383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60826"/>
            <a:ext cx="3933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0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 </a:t>
            </a:r>
            <a:r>
              <a:rPr lang="nl-BE" sz="4000" dirty="0" err="1" smtClean="0">
                <a:solidFill>
                  <a:schemeClr val="bg1"/>
                </a:solidFill>
              </a:rPr>
              <a:t>addressing</a:t>
            </a:r>
            <a:r>
              <a:rPr lang="nl-BE" sz="4000" dirty="0" smtClean="0">
                <a:solidFill>
                  <a:schemeClr val="bg1"/>
                </a:solidFill>
              </a:rPr>
              <a:t> (RF)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43132" y="1340768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Nordic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Enhanced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ShockBurst</a:t>
            </a:r>
            <a:r>
              <a:rPr lang="nl-BE" dirty="0" smtClean="0">
                <a:solidFill>
                  <a:schemeClr val="accent3"/>
                </a:solidFill>
              </a:rPr>
              <a:t> format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Address</a:t>
            </a:r>
            <a:r>
              <a:rPr lang="nl-BE" dirty="0" smtClean="0">
                <a:solidFill>
                  <a:schemeClr val="accent3"/>
                </a:solidFill>
              </a:rPr>
              <a:t> = WSN base@ (4bytes) || </a:t>
            </a:r>
            <a:r>
              <a:rPr lang="nl-BE" dirty="0" err="1" smtClean="0">
                <a:solidFill>
                  <a:schemeClr val="accent3"/>
                </a:solidFill>
              </a:rPr>
              <a:t>NodeId</a:t>
            </a:r>
            <a:r>
              <a:rPr lang="nl-BE" dirty="0" smtClean="0">
                <a:solidFill>
                  <a:schemeClr val="accent3"/>
                </a:solidFill>
              </a:rPr>
              <a:t> (1byte)    (0/255 </a:t>
            </a:r>
            <a:r>
              <a:rPr lang="nl-BE" dirty="0" err="1" smtClean="0">
                <a:solidFill>
                  <a:schemeClr val="accent3"/>
                </a:solidFill>
              </a:rPr>
              <a:t>reserved</a:t>
            </a:r>
            <a:r>
              <a:rPr lang="nl-BE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WSNbase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2^32 </a:t>
            </a:r>
            <a:r>
              <a:rPr lang="nl-BE" dirty="0" err="1" smtClean="0">
                <a:solidFill>
                  <a:schemeClr val="accent3"/>
                </a:solidFill>
              </a:rPr>
              <a:t>WSNs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with</a:t>
            </a:r>
            <a:r>
              <a:rPr lang="nl-BE" dirty="0" smtClean="0">
                <a:solidFill>
                  <a:schemeClr val="accent3"/>
                </a:solidFill>
              </a:rPr>
              <a:t> (254 </a:t>
            </a:r>
            <a:r>
              <a:rPr lang="nl-BE" dirty="0" err="1" smtClean="0">
                <a:solidFill>
                  <a:schemeClr val="accent3"/>
                </a:solidFill>
              </a:rPr>
              <a:t>nodes</a:t>
            </a:r>
            <a:r>
              <a:rPr lang="nl-BE" dirty="0" smtClean="0">
                <a:solidFill>
                  <a:schemeClr val="accent3"/>
                </a:solidFill>
              </a:rPr>
              <a:t> / </a:t>
            </a:r>
            <a:r>
              <a:rPr lang="nl-BE" dirty="0" err="1" smtClean="0">
                <a:solidFill>
                  <a:schemeClr val="accent3"/>
                </a:solidFill>
              </a:rPr>
              <a:t>freq</a:t>
            </a:r>
            <a:r>
              <a:rPr lang="nl-BE" dirty="0" smtClean="0">
                <a:solidFill>
                  <a:schemeClr val="accent3"/>
                </a:solidFill>
              </a:rPr>
              <a:t>) ; </a:t>
            </a:r>
            <a:r>
              <a:rPr lang="nl-BE" dirty="0" err="1" smtClean="0">
                <a:solidFill>
                  <a:schemeClr val="accent3"/>
                </a:solidFill>
              </a:rPr>
              <a:t>behind</a:t>
            </a:r>
            <a:r>
              <a:rPr lang="nl-BE" dirty="0" smtClean="0">
                <a:solidFill>
                  <a:schemeClr val="accent3"/>
                </a:solidFill>
              </a:rPr>
              <a:t> 1IP@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Distance</a:t>
            </a:r>
            <a:r>
              <a:rPr lang="nl-BE" dirty="0" smtClean="0">
                <a:solidFill>
                  <a:schemeClr val="accent3"/>
                </a:solidFill>
              </a:rPr>
              <a:t> vector </a:t>
            </a:r>
            <a:r>
              <a:rPr lang="nl-BE" dirty="0" err="1" smtClean="0">
                <a:solidFill>
                  <a:schemeClr val="accent3"/>
                </a:solidFill>
              </a:rPr>
              <a:t>based</a:t>
            </a:r>
            <a:r>
              <a:rPr lang="nl-BE" dirty="0" smtClean="0">
                <a:solidFill>
                  <a:schemeClr val="accent3"/>
                </a:solidFill>
              </a:rPr>
              <a:t> routing (EEPROM) : node2node </a:t>
            </a:r>
            <a:r>
              <a:rPr lang="nl-BE" dirty="0" err="1" smtClean="0">
                <a:solidFill>
                  <a:schemeClr val="accent3"/>
                </a:solidFill>
              </a:rPr>
              <a:t>distance</a:t>
            </a:r>
            <a:r>
              <a:rPr lang="nl-BE" dirty="0" smtClean="0">
                <a:solidFill>
                  <a:schemeClr val="accent3"/>
                </a:solidFill>
              </a:rPr>
              <a:t> = 1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86830"/>
            <a:ext cx="3773810" cy="79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76" y="1916832"/>
            <a:ext cx="4924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al 1"/>
          <p:cNvSpPr/>
          <p:nvPr/>
        </p:nvSpPr>
        <p:spPr>
          <a:xfrm>
            <a:off x="2525316" y="1820918"/>
            <a:ext cx="1008112" cy="744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5671952" y="3861048"/>
            <a:ext cx="1382849" cy="456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3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>
                <a:solidFill>
                  <a:schemeClr val="bg1"/>
                </a:solidFill>
              </a:rPr>
              <a:t>e</a:t>
            </a:r>
            <a:r>
              <a:rPr lang="nl-BE" sz="4000" dirty="0" smtClean="0">
                <a:solidFill>
                  <a:schemeClr val="bg1"/>
                </a:solidFill>
              </a:rPr>
              <a:t>2e </a:t>
            </a:r>
            <a:r>
              <a:rPr lang="nl-BE" sz="4000" dirty="0" err="1" smtClean="0">
                <a:solidFill>
                  <a:schemeClr val="bg1"/>
                </a:solidFill>
              </a:rPr>
              <a:t>WSNatWork</a:t>
            </a:r>
            <a:r>
              <a:rPr lang="nl-BE" sz="4000" dirty="0" smtClean="0">
                <a:solidFill>
                  <a:schemeClr val="bg1"/>
                </a:solidFill>
              </a:rPr>
              <a:t> stack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6606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al 10"/>
          <p:cNvSpPr/>
          <p:nvPr/>
        </p:nvSpPr>
        <p:spPr>
          <a:xfrm>
            <a:off x="3779912" y="4905164"/>
            <a:ext cx="1512168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wired</a:t>
            </a:r>
            <a:endParaRPr lang="nl-NL" dirty="0"/>
          </a:p>
        </p:txBody>
      </p:sp>
      <p:sp>
        <p:nvSpPr>
          <p:cNvPr id="7" name="Ovaal 6"/>
          <p:cNvSpPr/>
          <p:nvPr/>
        </p:nvSpPr>
        <p:spPr>
          <a:xfrm>
            <a:off x="6372200" y="4905164"/>
            <a:ext cx="1584176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86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Packet</a:t>
            </a:r>
            <a:r>
              <a:rPr lang="nl-BE" sz="4000" dirty="0" smtClean="0">
                <a:solidFill>
                  <a:schemeClr val="bg1"/>
                </a:solidFill>
              </a:rPr>
              <a:t> Walk : </a:t>
            </a:r>
            <a:r>
              <a:rPr lang="nl-BE" sz="4000" dirty="0">
                <a:solidFill>
                  <a:schemeClr val="bg1"/>
                </a:solidFill>
              </a:rPr>
              <a:t>n</a:t>
            </a:r>
            <a:r>
              <a:rPr lang="nl-BE" sz="4000" dirty="0" smtClean="0">
                <a:solidFill>
                  <a:schemeClr val="bg1"/>
                </a:solidFill>
              </a:rPr>
              <a:t>ode debug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MyConfig.h</a:t>
            </a:r>
            <a:r>
              <a:rPr lang="nl-BE" sz="2400" dirty="0" smtClean="0">
                <a:solidFill>
                  <a:schemeClr val="accent3"/>
                </a:solidFill>
              </a:rPr>
              <a:t> (SERIAL DEBUG) </a:t>
            </a:r>
          </a:p>
          <a:p>
            <a:pPr lvl="2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Disable</a:t>
            </a:r>
            <a:r>
              <a:rPr lang="nl-BE" sz="2000" dirty="0" smtClean="0">
                <a:solidFill>
                  <a:schemeClr val="accent3"/>
                </a:solidFill>
              </a:rPr>
              <a:t> = 6% extra flash !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MYScontroller</a:t>
            </a:r>
            <a:r>
              <a:rPr lang="nl-BE" sz="2400" dirty="0" smtClean="0">
                <a:solidFill>
                  <a:schemeClr val="accent3"/>
                </a:solidFill>
              </a:rPr>
              <a:t> (demo)  !!  </a:t>
            </a:r>
            <a:r>
              <a:rPr lang="nl-BE" sz="2400" dirty="0">
                <a:solidFill>
                  <a:schemeClr val="accent3"/>
                </a:solidFill>
              </a:rPr>
              <a:t>g</a:t>
            </a:r>
            <a:r>
              <a:rPr lang="nl-BE" sz="2400" dirty="0" smtClean="0">
                <a:solidFill>
                  <a:schemeClr val="accent3"/>
                </a:solidFill>
              </a:rPr>
              <a:t>ateway </a:t>
            </a:r>
            <a:r>
              <a:rPr lang="nl-BE" sz="2400" dirty="0" err="1" smtClean="0">
                <a:solidFill>
                  <a:schemeClr val="accent3"/>
                </a:solidFill>
              </a:rPr>
              <a:t>interaction</a:t>
            </a:r>
            <a:r>
              <a:rPr lang="nl-BE" sz="2400" dirty="0" smtClean="0">
                <a:solidFill>
                  <a:schemeClr val="accent3"/>
                </a:solidFill>
              </a:rPr>
              <a:t> !!</a:t>
            </a:r>
          </a:p>
          <a:p>
            <a:pPr lvl="2" eaLnBrk="1" hangingPunct="1">
              <a:buFontTx/>
              <a:buChar char="-"/>
            </a:pPr>
            <a:r>
              <a:rPr lang="nl-BE" sz="20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2000" dirty="0" smtClean="0">
                <a:solidFill>
                  <a:schemeClr val="accent3"/>
                </a:solidFill>
                <a:hlinkClick r:id="rId3"/>
              </a:rPr>
              <a:t>www.mysensors.org/controller/myscontroller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NRF24 </a:t>
            </a:r>
            <a:r>
              <a:rPr lang="nl-BE" sz="2400" dirty="0" err="1" smtClean="0">
                <a:solidFill>
                  <a:schemeClr val="accent3"/>
                </a:solidFill>
              </a:rPr>
              <a:t>sniffer</a:t>
            </a:r>
            <a:r>
              <a:rPr lang="nl-BE" sz="2400" dirty="0" smtClean="0">
                <a:solidFill>
                  <a:schemeClr val="accent3"/>
                </a:solidFill>
              </a:rPr>
              <a:t> (demo : </a:t>
            </a:r>
            <a:r>
              <a:rPr lang="nl-BE" sz="2400" dirty="0" err="1" smtClean="0">
                <a:solidFill>
                  <a:schemeClr val="accent3"/>
                </a:solidFill>
              </a:rPr>
              <a:t>see</a:t>
            </a:r>
            <a:r>
              <a:rPr lang="nl-BE" sz="2400" dirty="0" smtClean="0">
                <a:solidFill>
                  <a:schemeClr val="accent3"/>
                </a:solidFill>
              </a:rPr>
              <a:t> next slide) </a:t>
            </a:r>
          </a:p>
          <a:p>
            <a:pPr lvl="2" eaLnBrk="1" hangingPunct="1">
              <a:buFontTx/>
              <a:buChar char="-"/>
            </a:pPr>
            <a:r>
              <a:rPr lang="nl-BE" sz="2000" dirty="0">
                <a:solidFill>
                  <a:schemeClr val="accent3"/>
                </a:solidFill>
                <a:hlinkClick r:id="rId4"/>
              </a:rPr>
              <a:t>http://</a:t>
            </a:r>
            <a:r>
              <a:rPr lang="nl-BE" sz="2000" dirty="0" smtClean="0">
                <a:solidFill>
                  <a:schemeClr val="accent3"/>
                </a:solidFill>
                <a:hlinkClick r:id="rId4"/>
              </a:rPr>
              <a:t>forum.mysensors.org/topic/242/wireless-nrf24l01-sniffer-for-mysensors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17" y="4509120"/>
            <a:ext cx="6124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157192"/>
            <a:ext cx="6124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7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LED node : </a:t>
            </a:r>
            <a:r>
              <a:rPr lang="nl-BE" sz="4000" dirty="0" err="1" smtClean="0">
                <a:solidFill>
                  <a:schemeClr val="bg1"/>
                </a:solidFill>
              </a:rPr>
              <a:t>wireshark</a:t>
            </a:r>
            <a:r>
              <a:rPr lang="nl-BE" sz="4000" dirty="0" smtClean="0">
                <a:solidFill>
                  <a:schemeClr val="bg1"/>
                </a:solidFill>
              </a:rPr>
              <a:t> air </a:t>
            </a:r>
            <a:r>
              <a:rPr lang="nl-BE" sz="4000" dirty="0" err="1" smtClean="0">
                <a:solidFill>
                  <a:schemeClr val="bg1"/>
                </a:solidFill>
              </a:rPr>
              <a:t>capture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2" y="1268760"/>
            <a:ext cx="8868908" cy="482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61" y="6175548"/>
            <a:ext cx="4924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9000"/>
            <a:ext cx="11049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echte verbindingslijn met pijl 5"/>
          <p:cNvCxnSpPr/>
          <p:nvPr/>
        </p:nvCxnSpPr>
        <p:spPr>
          <a:xfrm flipH="1" flipV="1">
            <a:off x="971600" y="4149080"/>
            <a:ext cx="5328592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H="1" flipV="1">
            <a:off x="611560" y="3284984"/>
            <a:ext cx="5688632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al 9"/>
          <p:cNvSpPr/>
          <p:nvPr/>
        </p:nvSpPr>
        <p:spPr>
          <a:xfrm>
            <a:off x="467544" y="3429000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12" name="Rechte verbindingslijn met pijl 11"/>
          <p:cNvCxnSpPr>
            <a:stCxn id="10" idx="6"/>
          </p:cNvCxnSpPr>
          <p:nvPr/>
        </p:nvCxnSpPr>
        <p:spPr>
          <a:xfrm>
            <a:off x="1187624" y="3681028"/>
            <a:ext cx="4752528" cy="2340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2123728" y="3429000"/>
            <a:ext cx="2808312" cy="2746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1187624" y="3284984"/>
            <a:ext cx="115212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87549" y="5050853"/>
            <a:ext cx="1080070" cy="345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1403648" y="5286375"/>
            <a:ext cx="6264696" cy="889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</a:t>
            </a:r>
            <a:r>
              <a:rPr lang="nl-BE" sz="2800" dirty="0" err="1" smtClean="0">
                <a:solidFill>
                  <a:schemeClr val="accent3"/>
                </a:solidFill>
              </a:rPr>
              <a:t>nodes</a:t>
            </a:r>
            <a:r>
              <a:rPr lang="nl-BE" sz="2800" dirty="0" smtClean="0">
                <a:solidFill>
                  <a:schemeClr val="accent3"/>
                </a:solidFill>
              </a:rPr>
              <a:t>  (</a:t>
            </a:r>
            <a:r>
              <a:rPr lang="nl-BE" sz="2800" dirty="0" smtClean="0">
                <a:solidFill>
                  <a:srgbClr val="FF0000"/>
                </a:solidFill>
              </a:rPr>
              <a:t>workshop 1.x</a:t>
            </a:r>
            <a:r>
              <a:rPr lang="nl-BE" sz="2800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Exploring</a:t>
            </a:r>
            <a:r>
              <a:rPr lang="nl-BE" sz="2400" dirty="0" smtClean="0">
                <a:solidFill>
                  <a:schemeClr val="accent3"/>
                </a:solidFill>
              </a:rPr>
              <a:t> sensors/actuator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Learning RF/electronics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Writing</a:t>
            </a:r>
            <a:r>
              <a:rPr lang="nl-BE" sz="2400" dirty="0" smtClean="0">
                <a:solidFill>
                  <a:schemeClr val="accent3"/>
                </a:solidFill>
              </a:rPr>
              <a:t> firmware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Configuring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>
                <a:solidFill>
                  <a:schemeClr val="accent3"/>
                </a:solidFill>
              </a:rPr>
              <a:t>controller (</a:t>
            </a:r>
            <a:r>
              <a:rPr lang="nl-BE" sz="2800" dirty="0">
                <a:solidFill>
                  <a:srgbClr val="FF0000"/>
                </a:solidFill>
              </a:rPr>
              <a:t>workshop 2</a:t>
            </a:r>
            <a:r>
              <a:rPr lang="nl-BE" sz="2800" dirty="0" smtClean="0">
                <a:solidFill>
                  <a:srgbClr val="FF0000"/>
                </a:solidFill>
              </a:rPr>
              <a:t>.x</a:t>
            </a:r>
            <a:r>
              <a:rPr lang="nl-BE" sz="2800" dirty="0">
                <a:solidFill>
                  <a:schemeClr val="accent3"/>
                </a:solidFill>
              </a:rPr>
              <a:t>)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</a:t>
            </a:r>
            <a:r>
              <a:rPr lang="nl-BE" sz="2800" dirty="0">
                <a:solidFill>
                  <a:schemeClr val="accent3"/>
                </a:solidFill>
              </a:rPr>
              <a:t>gateway (</a:t>
            </a:r>
            <a:r>
              <a:rPr lang="nl-BE" sz="2800" dirty="0">
                <a:solidFill>
                  <a:srgbClr val="FF0000"/>
                </a:solidFill>
              </a:rPr>
              <a:t>workshop </a:t>
            </a:r>
            <a:r>
              <a:rPr lang="nl-BE" sz="2800" dirty="0" smtClean="0">
                <a:solidFill>
                  <a:srgbClr val="FF0000"/>
                </a:solidFill>
              </a:rPr>
              <a:t>3.x</a:t>
            </a:r>
            <a:r>
              <a:rPr lang="nl-BE" sz="2800" dirty="0">
                <a:solidFill>
                  <a:schemeClr val="accent3"/>
                </a:solidFill>
              </a:rPr>
              <a:t>)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Use</a:t>
            </a:r>
            <a:r>
              <a:rPr lang="nl-BE" sz="2800" dirty="0" smtClean="0">
                <a:solidFill>
                  <a:schemeClr val="accent3"/>
                </a:solidFill>
              </a:rPr>
              <a:t> cases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Demo</a:t>
            </a:r>
          </a:p>
          <a:p>
            <a:pPr lvl="1"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B</a:t>
            </a:r>
            <a:r>
              <a:rPr lang="nl-BE" sz="2400" dirty="0" smtClean="0">
                <a:solidFill>
                  <a:schemeClr val="accent3"/>
                </a:solidFill>
              </a:rPr>
              <a:t>uilding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Learning </a:t>
            </a:r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USB </a:t>
            </a:r>
            <a:r>
              <a:rPr lang="nl-BE" sz="2800" dirty="0" err="1" smtClean="0">
                <a:solidFill>
                  <a:schemeClr val="accent3"/>
                </a:solidFill>
              </a:rPr>
              <a:t>book</a:t>
            </a:r>
            <a:r>
              <a:rPr lang="nl-BE" sz="2800" dirty="0" smtClean="0">
                <a:solidFill>
                  <a:schemeClr val="accent3"/>
                </a:solidFill>
              </a:rPr>
              <a:t> stick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Jeremy </a:t>
            </a:r>
            <a:r>
              <a:rPr lang="nl-BE" sz="2800" dirty="0" err="1" smtClean="0">
                <a:solidFill>
                  <a:schemeClr val="accent3"/>
                </a:solidFill>
              </a:rPr>
              <a:t>Blum</a:t>
            </a:r>
            <a:r>
              <a:rPr lang="nl-BE" sz="2800" dirty="0" smtClean="0">
                <a:solidFill>
                  <a:schemeClr val="accent3"/>
                </a:solidFill>
              </a:rPr>
              <a:t> : “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>
                <a:solidFill>
                  <a:schemeClr val="accent3"/>
                </a:solidFill>
              </a:rPr>
              <a:t>tutorial series</a:t>
            </a:r>
            <a:r>
              <a:rPr lang="nl-BE" sz="2800" dirty="0" smtClean="0">
                <a:solidFill>
                  <a:schemeClr val="accent3"/>
                </a:solidFill>
              </a:rPr>
              <a:t>” (</a:t>
            </a:r>
            <a:r>
              <a:rPr lang="nl-BE" sz="16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1600" dirty="0" smtClean="0">
                <a:solidFill>
                  <a:schemeClr val="accent3"/>
                </a:solidFill>
                <a:hlinkClick r:id="rId3"/>
              </a:rPr>
              <a:t>www.youtube.com/watch?v=fCxzA9_kg6s</a:t>
            </a:r>
            <a:r>
              <a:rPr lang="nl-BE" sz="2800" dirty="0" smtClean="0">
                <a:solidFill>
                  <a:schemeClr val="accent3"/>
                </a:solidFill>
              </a:rPr>
              <a:t>)</a:t>
            </a:r>
          </a:p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Information source : </a:t>
            </a:r>
            <a:r>
              <a:rPr lang="nl-BE" sz="2800" dirty="0">
                <a:solidFill>
                  <a:schemeClr val="accent3"/>
                </a:solidFill>
                <a:hlinkClick r:id="rId4"/>
              </a:rPr>
              <a:t>https://www.arduino.cc</a:t>
            </a:r>
            <a:r>
              <a:rPr lang="nl-BE" sz="28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Workshops </a:t>
            </a:r>
            <a:r>
              <a:rPr lang="nl-BE" sz="28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160" y="23036"/>
            <a:ext cx="913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>
                <a:solidFill>
                  <a:schemeClr val="bg1"/>
                </a:solidFill>
              </a:rPr>
              <a:t>WSN@Work</a:t>
            </a: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nl-BE" sz="3200" dirty="0" err="1" smtClean="0">
                <a:solidFill>
                  <a:schemeClr val="bg1"/>
                </a:solidFill>
              </a:rPr>
              <a:t>topology</a:t>
            </a:r>
            <a:r>
              <a:rPr lang="nl-BE" sz="3200" dirty="0" smtClean="0">
                <a:solidFill>
                  <a:schemeClr val="bg1"/>
                </a:solidFill>
              </a:rPr>
              <a:t> : workshops</a:t>
            </a:r>
            <a:endParaRPr lang="nl-NL" sz="3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642927" y="2679447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72385" y="263470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25"/>
          <p:cNvSpPr txBox="1"/>
          <p:nvPr/>
        </p:nvSpPr>
        <p:spPr>
          <a:xfrm>
            <a:off x="1714044" y="5281629"/>
            <a:ext cx="1807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Wireless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Sensor 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Network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5022360" y="4757111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1.x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62" name="Tekstvak 61"/>
          <p:cNvSpPr txBox="1"/>
          <p:nvPr/>
        </p:nvSpPr>
        <p:spPr>
          <a:xfrm>
            <a:off x="8161" y="252890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>
                <a:solidFill>
                  <a:srgbClr val="FF0000"/>
                </a:solidFill>
              </a:rPr>
              <a:t>2</a:t>
            </a:r>
            <a:r>
              <a:rPr lang="nl-BE" sz="9600" dirty="0" smtClean="0">
                <a:solidFill>
                  <a:srgbClr val="FF0000"/>
                </a:solidFill>
              </a:rPr>
              <a:t>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4346864" y="2514905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3.x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64" name="Tekstvak 63"/>
          <p:cNvSpPr txBox="1"/>
          <p:nvPr/>
        </p:nvSpPr>
        <p:spPr>
          <a:xfrm>
            <a:off x="5473134" y="452627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 smtClean="0">
                <a:solidFill>
                  <a:srgbClr val="FF0000"/>
                </a:solidFill>
              </a:rPr>
              <a:t>Nodes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160" y="23036"/>
            <a:ext cx="913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>
                <a:solidFill>
                  <a:schemeClr val="bg1"/>
                </a:solidFill>
              </a:rPr>
              <a:t>WSN@Work</a:t>
            </a:r>
            <a:r>
              <a:rPr lang="nl-BE" sz="3200" dirty="0" smtClean="0">
                <a:solidFill>
                  <a:schemeClr val="bg1"/>
                </a:solidFill>
              </a:rPr>
              <a:t>    </a:t>
            </a:r>
            <a:r>
              <a:rPr lang="nl-BE" sz="3200" dirty="0" err="1" smtClean="0">
                <a:solidFill>
                  <a:schemeClr val="bg1"/>
                </a:solidFill>
              </a:rPr>
              <a:t>to</a:t>
            </a:r>
            <a:r>
              <a:rPr lang="nl-BE" sz="3200" dirty="0" smtClean="0">
                <a:solidFill>
                  <a:schemeClr val="bg1"/>
                </a:solidFill>
              </a:rPr>
              <a:t>   </a:t>
            </a:r>
            <a:r>
              <a:rPr lang="nl-BE" sz="3200" dirty="0" err="1" smtClean="0">
                <a:solidFill>
                  <a:schemeClr val="bg1"/>
                </a:solidFill>
              </a:rPr>
              <a:t>WSN@Home</a:t>
            </a:r>
            <a:r>
              <a:rPr lang="nl-BE" sz="3200" dirty="0" smtClean="0">
                <a:solidFill>
                  <a:schemeClr val="bg1"/>
                </a:solidFill>
              </a:rPr>
              <a:t>  : </a:t>
            </a:r>
            <a:r>
              <a:rPr lang="nl-BE" sz="3200" dirty="0" err="1" smtClean="0">
                <a:solidFill>
                  <a:schemeClr val="bg1"/>
                </a:solidFill>
              </a:rPr>
              <a:t>roadmap</a:t>
            </a:r>
            <a:endParaRPr lang="nl-NL" sz="3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kstvak 63"/>
          <p:cNvSpPr txBox="1"/>
          <p:nvPr/>
        </p:nvSpPr>
        <p:spPr>
          <a:xfrm>
            <a:off x="4731236" y="475003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LED Node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642927" y="267944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72385" y="263470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kstvak 63"/>
          <p:cNvSpPr txBox="1"/>
          <p:nvPr/>
        </p:nvSpPr>
        <p:spPr>
          <a:xfrm>
            <a:off x="4731236" y="475003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LED Node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45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1" y="3062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1" y="32150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33674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" y="35198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1" y="3672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91" y="3824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642927" y="267944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72385" y="2634702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kstvak 63"/>
          <p:cNvSpPr txBox="1"/>
          <p:nvPr/>
        </p:nvSpPr>
        <p:spPr>
          <a:xfrm>
            <a:off x="4731236" y="475003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LED Node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45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1" y="3062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1" y="32150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33674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" y="35198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1" y="3672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91" y="3824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19" y="29496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19" y="31020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19" y="32544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119" y="34068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19" y="3559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9" y="37116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1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smtClean="0">
                <a:solidFill>
                  <a:schemeClr val="accent3"/>
                </a:solidFill>
              </a:rPr>
              <a:t>(UNO, Nano, Pro mini)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Nordic</a:t>
            </a:r>
            <a:r>
              <a:rPr lang="nl-BE" sz="2800" dirty="0" smtClean="0">
                <a:solidFill>
                  <a:schemeClr val="accent3"/>
                </a:solidFill>
              </a:rPr>
              <a:t> NRF24L01+</a:t>
            </a:r>
          </a:p>
          <a:p>
            <a:pPr marL="0" indent="0" eaLnBrk="1" hangingPunct="1">
              <a:buNone/>
            </a:pPr>
            <a:endParaRPr lang="nl-BE" sz="28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 descr="http://www.explorelabs.com/media/catalog/product/a/r/arduino-uno-rev3-01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41" y="196272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rduino.cc/en/uploads/Main/ArduinoNanoFront_3_s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86" y="1898726"/>
            <a:ext cx="2244155" cy="14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parkfun.com/assets/f/4/e/2/7/51eeb8f9ce395f07780000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81" y="3813884"/>
            <a:ext cx="1987132" cy="14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7291913" y="70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1.x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4499992" y="2276872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/>
          <p:cNvSpPr/>
          <p:nvPr/>
        </p:nvSpPr>
        <p:spPr>
          <a:xfrm>
            <a:off x="3712484" y="4054971"/>
            <a:ext cx="576063" cy="455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771982" y="299695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Power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374359" y="2541158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/>
          <p:cNvSpPr/>
          <p:nvPr/>
        </p:nvSpPr>
        <p:spPr>
          <a:xfrm>
            <a:off x="2779823" y="2864323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/>
          <p:cNvSpPr txBox="1"/>
          <p:nvPr/>
        </p:nvSpPr>
        <p:spPr>
          <a:xfrm>
            <a:off x="6804248" y="34147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Power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1691680" y="2769055"/>
            <a:ext cx="649962" cy="22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endCxn id="4" idx="2"/>
          </p:cNvCxnSpPr>
          <p:nvPr/>
        </p:nvCxnSpPr>
        <p:spPr>
          <a:xfrm flipH="1">
            <a:off x="1556812" y="3320117"/>
            <a:ext cx="1223011" cy="323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H="1" flipV="1">
            <a:off x="4860033" y="3025906"/>
            <a:ext cx="1872208" cy="617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3172227" y="2181118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6176717" y="2398194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/>
          <p:cNvCxnSpPr/>
          <p:nvPr/>
        </p:nvCxnSpPr>
        <p:spPr>
          <a:xfrm flipH="1">
            <a:off x="1403648" y="2181118"/>
            <a:ext cx="1810850" cy="683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>
            <a:stCxn id="24" idx="0"/>
          </p:cNvCxnSpPr>
          <p:nvPr/>
        </p:nvCxnSpPr>
        <p:spPr>
          <a:xfrm flipH="1" flipV="1">
            <a:off x="6683653" y="2636804"/>
            <a:ext cx="905425" cy="777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5364088" y="4652246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5V / 16  MHz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3.3V / 8 MHZ (demo)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 NRF24L01+ </a:t>
            </a:r>
            <a:r>
              <a:rPr lang="nl-BE" sz="4000" dirty="0" err="1" smtClean="0">
                <a:solidFill>
                  <a:schemeClr val="bg1"/>
                </a:solidFill>
              </a:rPr>
              <a:t>models</a:t>
            </a:r>
            <a:r>
              <a:rPr lang="nl-BE" sz="4000" dirty="0" smtClean="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PA/LNA : </a:t>
            </a:r>
            <a:r>
              <a:rPr lang="nl-BE" sz="2800" dirty="0" err="1" smtClean="0">
                <a:solidFill>
                  <a:schemeClr val="accent3"/>
                </a:solidFill>
              </a:rPr>
              <a:t>ceramic</a:t>
            </a:r>
            <a:r>
              <a:rPr lang="nl-BE" sz="2800" dirty="0" smtClean="0">
                <a:solidFill>
                  <a:schemeClr val="accent3"/>
                </a:solidFill>
              </a:rPr>
              <a:t> / SMA </a:t>
            </a:r>
            <a:r>
              <a:rPr lang="nl-BE" sz="2800" dirty="0" err="1" smtClean="0">
                <a:solidFill>
                  <a:schemeClr val="accent3"/>
                </a:solidFill>
              </a:rPr>
              <a:t>antenna</a:t>
            </a:r>
            <a:r>
              <a:rPr lang="nl-BE" sz="2800" dirty="0" smtClean="0">
                <a:solidFill>
                  <a:schemeClr val="accent3"/>
                </a:solidFill>
              </a:rPr>
              <a:t> ; mini &amp; DIL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Open range : =&lt; 1.1km</a:t>
            </a: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Application : </a:t>
            </a:r>
            <a:r>
              <a:rPr lang="nl-BE" sz="1800" dirty="0" smtClean="0">
                <a:solidFill>
                  <a:srgbClr val="FF0000"/>
                </a:solidFill>
              </a:rPr>
              <a:t>gateway</a:t>
            </a:r>
            <a:r>
              <a:rPr lang="nl-BE" sz="1800" dirty="0" smtClean="0">
                <a:solidFill>
                  <a:schemeClr val="accent3"/>
                </a:solidFill>
              </a:rPr>
              <a:t>, </a:t>
            </a:r>
            <a:r>
              <a:rPr lang="nl-BE" sz="1800" dirty="0" err="1" smtClean="0">
                <a:solidFill>
                  <a:schemeClr val="accent3"/>
                </a:solidFill>
              </a:rPr>
              <a:t>ptp</a:t>
            </a:r>
            <a:r>
              <a:rPr lang="nl-BE" sz="1800" dirty="0" smtClean="0">
                <a:solidFill>
                  <a:schemeClr val="accent3"/>
                </a:solidFill>
              </a:rPr>
              <a:t> long range, no </a:t>
            </a:r>
            <a:r>
              <a:rPr lang="nl-BE" sz="1800" dirty="0" err="1" smtClean="0">
                <a:solidFill>
                  <a:schemeClr val="accent3"/>
                </a:solidFill>
              </a:rPr>
              <a:t>battery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operation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No PA/LNA : different </a:t>
            </a:r>
            <a:r>
              <a:rPr lang="nl-BE" sz="2800" dirty="0" err="1" smtClean="0">
                <a:solidFill>
                  <a:schemeClr val="accent3"/>
                </a:solidFill>
              </a:rPr>
              <a:t>antennas</a:t>
            </a:r>
            <a:r>
              <a:rPr lang="nl-BE" sz="2800" dirty="0" smtClean="0">
                <a:solidFill>
                  <a:schemeClr val="accent3"/>
                </a:solidFill>
              </a:rPr>
              <a:t> ; mini &amp; DIL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1800" dirty="0">
                <a:solidFill>
                  <a:schemeClr val="accent3"/>
                </a:solidFill>
              </a:rPr>
              <a:t>Open range : =&lt; </a:t>
            </a:r>
            <a:r>
              <a:rPr lang="nl-BE" sz="1800" dirty="0" smtClean="0">
                <a:solidFill>
                  <a:schemeClr val="accent3"/>
                </a:solidFill>
              </a:rPr>
              <a:t>100 m  (in house : </a:t>
            </a:r>
            <a:r>
              <a:rPr lang="nl-BE" sz="1800" dirty="0" err="1" smtClean="0">
                <a:solidFill>
                  <a:schemeClr val="accent3"/>
                </a:solidFill>
              </a:rPr>
              <a:t>need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meshing</a:t>
            </a:r>
            <a:r>
              <a:rPr lang="nl-BE" sz="1800" dirty="0" smtClean="0">
                <a:solidFill>
                  <a:schemeClr val="accent3"/>
                </a:solidFill>
              </a:rPr>
              <a:t>, </a:t>
            </a:r>
            <a:r>
              <a:rPr lang="nl-BE" sz="1800" dirty="0" err="1" smtClean="0">
                <a:solidFill>
                  <a:schemeClr val="accent3"/>
                </a:solidFill>
              </a:rPr>
              <a:t>don’t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expect</a:t>
            </a:r>
            <a:r>
              <a:rPr lang="nl-BE" sz="1800" dirty="0" smtClean="0">
                <a:solidFill>
                  <a:schemeClr val="accent3"/>
                </a:solidFill>
              </a:rPr>
              <a:t> Wifi range !)</a:t>
            </a: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Application </a:t>
            </a:r>
            <a:r>
              <a:rPr lang="nl-BE" sz="1800" dirty="0">
                <a:solidFill>
                  <a:schemeClr val="accent3"/>
                </a:solidFill>
              </a:rPr>
              <a:t>: </a:t>
            </a:r>
            <a:r>
              <a:rPr lang="nl-BE" sz="1800" dirty="0" smtClean="0">
                <a:solidFill>
                  <a:srgbClr val="FF0000"/>
                </a:solidFill>
              </a:rPr>
              <a:t>sensor </a:t>
            </a:r>
            <a:r>
              <a:rPr lang="nl-BE" sz="1800" dirty="0" err="1" smtClean="0">
                <a:solidFill>
                  <a:srgbClr val="FF0000"/>
                </a:solidFill>
              </a:rPr>
              <a:t>nodes</a:t>
            </a:r>
            <a:r>
              <a:rPr lang="nl-BE" sz="1800" dirty="0" smtClean="0">
                <a:solidFill>
                  <a:schemeClr val="accent3"/>
                </a:solidFill>
              </a:rPr>
              <a:t>, </a:t>
            </a:r>
            <a:r>
              <a:rPr lang="nl-BE" sz="1800" dirty="0" err="1" smtClean="0">
                <a:solidFill>
                  <a:schemeClr val="accent3"/>
                </a:solidFill>
              </a:rPr>
              <a:t>with</a:t>
            </a:r>
            <a:r>
              <a:rPr lang="nl-BE" sz="1800" dirty="0" smtClean="0">
                <a:solidFill>
                  <a:schemeClr val="accent3"/>
                </a:solidFill>
              </a:rPr>
              <a:t> or without </a:t>
            </a:r>
            <a:r>
              <a:rPr lang="nl-BE" sz="1800" dirty="0" err="1" smtClean="0">
                <a:solidFill>
                  <a:schemeClr val="accent3"/>
                </a:solidFill>
              </a:rPr>
              <a:t>battery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>
                <a:solidFill>
                  <a:schemeClr val="accent3"/>
                </a:solidFill>
              </a:rPr>
              <a:t>operation</a:t>
            </a:r>
            <a:r>
              <a:rPr lang="nl-BE" sz="1800" dirty="0">
                <a:solidFill>
                  <a:schemeClr val="accent3"/>
                </a:solidFill>
              </a:rPr>
              <a:t> </a:t>
            </a:r>
          </a:p>
          <a:p>
            <a:pPr lvl="1" eaLnBrk="1" hangingPunct="1">
              <a:buFontTx/>
              <a:buChar char="-"/>
            </a:pPr>
            <a:endParaRPr lang="nl-BE" sz="1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18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3074" name="Picture 2" descr="http://i.ebayimg.com/images/g/QzAAAOSwQItT0MBB/s-l1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" y="2132856"/>
            <a:ext cx="108012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llard.me/blog/wp-content/uploads/2013/08/nrf24L01-PA-L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24869"/>
            <a:ext cx="102341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tm32f4-discovery.com/wp-content/uploads/nr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" y="4365104"/>
            <a:ext cx="102418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00.i.aliimg.com/wsphoto/v1/1421919796_6/NRF24L01-Wireless-Transceiver-Module-SMA-Antenna-Microcontroll-for-Arduin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3768" y="429309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g.mysku-st.ru/uploads/images/01/00/72/2014/04/13/8354b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4293096"/>
            <a:ext cx="168369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7317859" y="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1.x</a:t>
            </a:r>
            <a:endParaRPr lang="nl-NL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11542</TotalTime>
  <Words>527</Words>
  <Application>Microsoft Office PowerPoint</Application>
  <PresentationFormat>Diavoorstelling (4:3)</PresentationFormat>
  <Paragraphs>179</Paragraphs>
  <Slides>18</Slides>
  <Notes>18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Diseño predeterminado</vt:lpstr>
      <vt:lpstr>WSN@work  Peter Van Aken / Alain Maes</vt:lpstr>
      <vt:lpstr>Topics</vt:lpstr>
      <vt:lpstr>Learning Arduino ?</vt:lpstr>
      <vt:lpstr>PowerPoint-presentatie</vt:lpstr>
      <vt:lpstr>PowerPoint-presentatie</vt:lpstr>
      <vt:lpstr>PowerPoint-presentatie</vt:lpstr>
      <vt:lpstr>PowerPoint-presentatie</vt:lpstr>
      <vt:lpstr>Platforms</vt:lpstr>
      <vt:lpstr>Platform NRF24L01+ models        </vt:lpstr>
      <vt:lpstr>Platforms</vt:lpstr>
      <vt:lpstr>Platforms</vt:lpstr>
      <vt:lpstr>Arduino Programming</vt:lpstr>
      <vt:lpstr>ISP programming &amp; fuse bits</vt:lpstr>
      <vt:lpstr>LED node : code walk</vt:lpstr>
      <vt:lpstr>Node addressing (RF)</vt:lpstr>
      <vt:lpstr>e2e WSNatWork stack</vt:lpstr>
      <vt:lpstr>Packet Walk : node debug</vt:lpstr>
      <vt:lpstr>LED node : wireshark air capture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papa</cp:lastModifiedBy>
  <cp:revision>489</cp:revision>
  <dcterms:created xsi:type="dcterms:W3CDTF">2008-10-22T02:47:14Z</dcterms:created>
  <dcterms:modified xsi:type="dcterms:W3CDTF">2015-12-15T18:21:56Z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