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85" r:id="rId2"/>
    <p:sldId id="286" r:id="rId3"/>
    <p:sldId id="294" r:id="rId4"/>
    <p:sldId id="293" r:id="rId5"/>
    <p:sldId id="292" r:id="rId6"/>
    <p:sldId id="277" r:id="rId7"/>
    <p:sldId id="295" r:id="rId8"/>
    <p:sldId id="289" r:id="rId9"/>
    <p:sldId id="287" r:id="rId10"/>
    <p:sldId id="290" r:id="rId11"/>
    <p:sldId id="291" r:id="rId12"/>
    <p:sldId id="288" r:id="rId13"/>
    <p:sldId id="297" r:id="rId14"/>
    <p:sldId id="296" r:id="rId15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10" autoAdjust="0"/>
    <p:restoredTop sz="86432" autoAdjust="0"/>
  </p:normalViewPr>
  <p:slideViewPr>
    <p:cSldViewPr>
      <p:cViewPr>
        <p:scale>
          <a:sx n="100" d="100"/>
          <a:sy n="100" d="100"/>
        </p:scale>
        <p:origin x="-1080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11383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59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944E5-7267-49E9-9024-F89C14269E11}" type="datetimeFigureOut">
              <a:rPr lang="nl-NL" smtClean="0"/>
              <a:pPr/>
              <a:t>29-11-2015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616E0-91A4-499E-81B1-0CF0F465E4C4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6511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D1AA2-88FB-4D6F-95D1-F27A8A41D388}" type="datetimeFigureOut">
              <a:rPr lang="nl-BE" smtClean="0"/>
              <a:pPr/>
              <a:t>29/11/2015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39C94-657D-4310-B2E0-6C3DD422A537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7019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9249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10</a:t>
            </a:fld>
            <a:endParaRPr lang="nl-B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11</a:t>
            </a:fld>
            <a:endParaRPr lang="nl-B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12</a:t>
            </a:fld>
            <a:endParaRPr lang="nl-B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13</a:t>
            </a:fld>
            <a:endParaRPr lang="nl-B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14</a:t>
            </a:fld>
            <a:endParaRPr lang="nl-B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2</a:t>
            </a:fld>
            <a:endParaRPr lang="nl-B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3</a:t>
            </a:fld>
            <a:endParaRPr lang="nl-B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4</a:t>
            </a:fld>
            <a:endParaRPr lang="nl-B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5</a:t>
            </a:fld>
            <a:endParaRPr lang="nl-B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6</a:t>
            </a:fld>
            <a:endParaRPr lang="nl-B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7</a:t>
            </a:fld>
            <a:endParaRPr lang="nl-B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8</a:t>
            </a:fld>
            <a:endParaRPr lang="nl-B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9</a:t>
            </a:fld>
            <a:endParaRPr lang="nl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5A1B99-84F5-4C36-8606-32BA8F34C40F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C539A4-BE5C-4556-B3FE-CA45F8A8F1D7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71FBB3-3C2F-4361-A4E2-83781D80A4AD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21C774-186C-4A9A-B387-95049032E04B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2746F4-B7EE-456A-8608-4F2514D6E6ED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CB1D61-3944-4E32-B42C-233FB337F018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26DFA9-8D48-4108-A43F-5050C62615E5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AD6D9-997A-4C2D-88B1-26DDCBFD23AD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346FF-8A1E-4061-9458-48799A2923EC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CF5B2C-5661-4A4D-9960-994ABD45EC7D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B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0DBB31-C37E-4C7A-98F0-3967B82737FA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DA4A2F90-1BB6-42DF-8B3E-05CDF698A672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rduino-info.wikispaces.com/QuickRef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rdicsemi.com/eng/Products/2.4GHz-RF/nRF24L01P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sensors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ysensors.org/download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hyperlink" Target="https://192.168.0.107/" TargetMode="External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CxzA9_kg6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rduino.cc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en/Guide/Windows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://playground.arduino.cc/Learning/Linux" TargetMode="External"/><Relationship Id="rId4" Type="http://schemas.openxmlformats.org/officeDocument/2006/relationships/hyperlink" Target="https://www.arduino.cc/en/Guide/MacOSX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tmel.com/images/atmel-8271-8-bit-avr-microcontroller-atmega48a-48pa-88a-88pa-168a-168pa-328-328p_datasheet_complete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s-ES" dirty="0" smtClean="0">
                <a:solidFill>
                  <a:schemeClr val="bg1"/>
                </a:solidFill>
              </a:rPr>
              <a:t>WSN@work </a:t>
            </a:r>
            <a:br>
              <a:rPr lang="es-ES" dirty="0" smtClean="0">
                <a:solidFill>
                  <a:schemeClr val="bg1"/>
                </a:solidFill>
              </a:rPr>
            </a:br>
            <a:r>
              <a:rPr lang="es-ES" sz="1800" dirty="0" smtClean="0">
                <a:solidFill>
                  <a:schemeClr val="bg1"/>
                </a:solidFill>
              </a:rPr>
              <a:t>Peter Van Aken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nl-BE" sz="2800" i="1" dirty="0" smtClean="0">
              <a:solidFill>
                <a:schemeClr val="bg1"/>
              </a:solidFill>
            </a:endParaRPr>
          </a:p>
          <a:p>
            <a:pPr eaLnBrk="1" hangingPunct="1"/>
            <a:endParaRPr lang="nl-BE" sz="2800" i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err="1" smtClean="0">
                <a:solidFill>
                  <a:schemeClr val="bg1"/>
                </a:solidFill>
              </a:rPr>
              <a:t>Arduino</a:t>
            </a:r>
            <a:r>
              <a:rPr lang="nl-BE" sz="4000" dirty="0" smtClean="0">
                <a:solidFill>
                  <a:schemeClr val="bg1"/>
                </a:solidFill>
              </a:rPr>
              <a:t> </a:t>
            </a:r>
            <a:r>
              <a:rPr lang="nl-BE" sz="4000" dirty="0">
                <a:solidFill>
                  <a:schemeClr val="bg1"/>
                </a:solidFill>
              </a:rPr>
              <a:t>P</a:t>
            </a:r>
            <a:r>
              <a:rPr lang="nl-BE" sz="4000" dirty="0" smtClean="0">
                <a:solidFill>
                  <a:schemeClr val="bg1"/>
                </a:solidFill>
              </a:rPr>
              <a:t>rogramming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539552" y="1484784"/>
            <a:ext cx="8229600" cy="4525963"/>
          </a:xfrm>
        </p:spPr>
        <p:txBody>
          <a:bodyPr/>
          <a:lstStyle/>
          <a:p>
            <a:pPr eaLnBrk="1" hangingPunct="1">
              <a:buFontTx/>
              <a:buChar char="-"/>
            </a:pPr>
            <a:r>
              <a:rPr lang="nl-BE" dirty="0" smtClean="0">
                <a:solidFill>
                  <a:schemeClr val="accent3"/>
                </a:solidFill>
              </a:rPr>
              <a:t>In system </a:t>
            </a:r>
            <a:r>
              <a:rPr lang="nl-BE" dirty="0" err="1" smtClean="0">
                <a:solidFill>
                  <a:schemeClr val="accent3"/>
                </a:solidFill>
              </a:rPr>
              <a:t>programming</a:t>
            </a:r>
            <a:r>
              <a:rPr lang="nl-BE" dirty="0" smtClean="0">
                <a:solidFill>
                  <a:schemeClr val="accent3"/>
                </a:solidFill>
              </a:rPr>
              <a:t> (ISP)</a:t>
            </a:r>
          </a:p>
          <a:p>
            <a:pPr eaLnBrk="1" hangingPunct="1">
              <a:buFontTx/>
              <a:buChar char="-"/>
            </a:pPr>
            <a:r>
              <a:rPr lang="nl-BE" dirty="0" err="1" smtClean="0">
                <a:solidFill>
                  <a:srgbClr val="FF0000"/>
                </a:solidFill>
              </a:rPr>
              <a:t>Serial</a:t>
            </a:r>
            <a:r>
              <a:rPr lang="nl-BE" dirty="0" smtClean="0">
                <a:solidFill>
                  <a:srgbClr val="FF0000"/>
                </a:solidFill>
              </a:rPr>
              <a:t> </a:t>
            </a:r>
            <a:r>
              <a:rPr lang="nl-BE" dirty="0" err="1" smtClean="0">
                <a:solidFill>
                  <a:srgbClr val="FF0000"/>
                </a:solidFill>
              </a:rPr>
              <a:t>bootloader</a:t>
            </a:r>
            <a:r>
              <a:rPr lang="nl-BE" dirty="0" smtClean="0">
                <a:solidFill>
                  <a:srgbClr val="FF0000"/>
                </a:solidFill>
              </a:rPr>
              <a:t> (</a:t>
            </a:r>
            <a:r>
              <a:rPr lang="nl-BE" dirty="0" err="1" smtClean="0">
                <a:solidFill>
                  <a:srgbClr val="FF0000"/>
                </a:solidFill>
              </a:rPr>
              <a:t>Optiboot</a:t>
            </a:r>
            <a:r>
              <a:rPr lang="nl-BE" dirty="0" smtClean="0">
                <a:solidFill>
                  <a:srgbClr val="FF0000"/>
                </a:solidFill>
              </a:rPr>
              <a:t>/…)</a:t>
            </a:r>
          </a:p>
          <a:p>
            <a:pPr lvl="1" eaLnBrk="1" hangingPunct="1">
              <a:buFontTx/>
              <a:buChar char="-"/>
            </a:pPr>
            <a:r>
              <a:rPr lang="nl-BE" dirty="0" err="1" smtClean="0">
                <a:solidFill>
                  <a:srgbClr val="FF0000"/>
                </a:solidFill>
              </a:rPr>
              <a:t>Note</a:t>
            </a:r>
            <a:r>
              <a:rPr lang="nl-BE" dirty="0" smtClean="0">
                <a:solidFill>
                  <a:srgbClr val="FF0000"/>
                </a:solidFill>
              </a:rPr>
              <a:t> : </a:t>
            </a:r>
            <a:r>
              <a:rPr lang="nl-BE" dirty="0" err="1">
                <a:solidFill>
                  <a:srgbClr val="FF0000"/>
                </a:solidFill>
              </a:rPr>
              <a:t>p</a:t>
            </a:r>
            <a:r>
              <a:rPr lang="nl-BE" dirty="0" err="1" smtClean="0">
                <a:solidFill>
                  <a:srgbClr val="FF0000"/>
                </a:solidFill>
              </a:rPr>
              <a:t>owered</a:t>
            </a:r>
            <a:r>
              <a:rPr lang="nl-BE" dirty="0" smtClean="0">
                <a:solidFill>
                  <a:srgbClr val="FF0000"/>
                </a:solidFill>
              </a:rPr>
              <a:t> USB hub = extra </a:t>
            </a:r>
            <a:r>
              <a:rPr lang="nl-BE" dirty="0" err="1" smtClean="0">
                <a:solidFill>
                  <a:srgbClr val="FF0000"/>
                </a:solidFill>
              </a:rPr>
              <a:t>protection</a:t>
            </a:r>
            <a:endParaRPr lang="nl-BE" dirty="0" smtClean="0">
              <a:solidFill>
                <a:srgbClr val="FF0000"/>
              </a:solidFill>
            </a:endParaRPr>
          </a:p>
          <a:p>
            <a:pPr eaLnBrk="1" hangingPunct="1">
              <a:buFontTx/>
              <a:buChar char="-"/>
            </a:pPr>
            <a:r>
              <a:rPr lang="nl-BE" dirty="0" smtClean="0">
                <a:solidFill>
                  <a:schemeClr val="accent3"/>
                </a:solidFill>
              </a:rPr>
              <a:t>OTA </a:t>
            </a:r>
            <a:r>
              <a:rPr lang="nl-BE" dirty="0" err="1" smtClean="0">
                <a:solidFill>
                  <a:schemeClr val="accent3"/>
                </a:solidFill>
              </a:rPr>
              <a:t>bootloader</a:t>
            </a:r>
            <a:endParaRPr lang="nl-BE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r>
              <a:rPr lang="nl-BE" dirty="0" err="1" smtClean="0">
                <a:solidFill>
                  <a:schemeClr val="accent3"/>
                </a:solidFill>
              </a:rPr>
              <a:t>MysBootloader</a:t>
            </a:r>
            <a:endParaRPr lang="nl-BE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r>
              <a:rPr lang="nl-BE" dirty="0" err="1" smtClean="0">
                <a:solidFill>
                  <a:schemeClr val="accent3"/>
                </a:solidFill>
              </a:rPr>
              <a:t>DualOptiboot</a:t>
            </a:r>
            <a:endParaRPr lang="nl-BE" dirty="0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86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err="1" smtClean="0">
                <a:solidFill>
                  <a:schemeClr val="bg1"/>
                </a:solidFill>
              </a:rPr>
              <a:t>Arduino</a:t>
            </a:r>
            <a:r>
              <a:rPr lang="nl-BE" sz="4000" dirty="0" smtClean="0">
                <a:solidFill>
                  <a:schemeClr val="bg1"/>
                </a:solidFill>
              </a:rPr>
              <a:t> UNO </a:t>
            </a:r>
            <a:r>
              <a:rPr lang="nl-BE" sz="4000" dirty="0" err="1" smtClean="0">
                <a:solidFill>
                  <a:schemeClr val="bg1"/>
                </a:solidFill>
              </a:rPr>
              <a:t>reference</a:t>
            </a:r>
            <a:r>
              <a:rPr lang="nl-BE" sz="4000" dirty="0">
                <a:solidFill>
                  <a:schemeClr val="bg1"/>
                </a:solidFill>
              </a:rPr>
              <a:t> </a:t>
            </a:r>
            <a:r>
              <a:rPr lang="nl-BE" sz="1600" dirty="0" smtClean="0">
                <a:solidFill>
                  <a:schemeClr val="bg1"/>
                </a:solidFill>
                <a:hlinkClick r:id="rId3"/>
              </a:rPr>
              <a:t>https</a:t>
            </a:r>
            <a:r>
              <a:rPr lang="nl-BE" sz="1600" dirty="0">
                <a:solidFill>
                  <a:schemeClr val="bg1"/>
                </a:solidFill>
                <a:hlinkClick r:id="rId3"/>
              </a:rPr>
              <a:t>://</a:t>
            </a:r>
            <a:r>
              <a:rPr lang="nl-BE" sz="1600" dirty="0" smtClean="0">
                <a:solidFill>
                  <a:schemeClr val="bg1"/>
                </a:solidFill>
                <a:hlinkClick r:id="rId3"/>
              </a:rPr>
              <a:t>arduino-info.wikispaces.com/QuickRef</a:t>
            </a:r>
            <a:r>
              <a:rPr lang="nl-BE" sz="4000" dirty="0">
                <a:solidFill>
                  <a:schemeClr val="bg1"/>
                </a:solidFill>
              </a:rPr>
              <a:t/>
            </a:r>
            <a:br>
              <a:rPr lang="nl-BE" sz="4000" dirty="0">
                <a:solidFill>
                  <a:schemeClr val="bg1"/>
                </a:solidFill>
              </a:rPr>
            </a:br>
            <a:endParaRPr lang="nl-BE" sz="4000" dirty="0" smtClean="0">
              <a:solidFill>
                <a:schemeClr val="bg1"/>
              </a:solidFill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539552" y="1772816"/>
            <a:ext cx="8229600" cy="4525963"/>
          </a:xfrm>
        </p:spPr>
        <p:txBody>
          <a:bodyPr/>
          <a:lstStyle/>
          <a:p>
            <a:pPr eaLnBrk="1" hangingPunct="1">
              <a:buFontTx/>
              <a:buChar char="-"/>
            </a:pPr>
            <a:endParaRPr lang="nl-BE" sz="28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800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</p:txBody>
      </p:sp>
      <p:pic>
        <p:nvPicPr>
          <p:cNvPr id="1026" name="Picture 2" descr="https://arduino-info.wikispaces.com/file/view/ArduinoUNO-900.jpg/421496636/ArduinoUNO-9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87700"/>
            <a:ext cx="7992888" cy="565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42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“The Radio” : </a:t>
            </a:r>
            <a:r>
              <a:rPr lang="nl-BE" sz="4000" dirty="0" err="1" smtClean="0">
                <a:solidFill>
                  <a:schemeClr val="bg1"/>
                </a:solidFill>
              </a:rPr>
              <a:t>Nordic</a:t>
            </a:r>
            <a:r>
              <a:rPr lang="nl-BE" sz="4000" dirty="0" smtClean="0">
                <a:solidFill>
                  <a:schemeClr val="bg1"/>
                </a:solidFill>
              </a:rPr>
              <a:t> NRF24L01+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539552" y="1412776"/>
            <a:ext cx="8229600" cy="4525963"/>
          </a:xfrm>
        </p:spPr>
        <p:txBody>
          <a:bodyPr/>
          <a:lstStyle/>
          <a:p>
            <a:pPr eaLnBrk="1" hangingPunct="1">
              <a:buFontTx/>
              <a:buChar char="-"/>
            </a:pPr>
            <a:r>
              <a:rPr lang="nl-BE" sz="2800" dirty="0">
                <a:solidFill>
                  <a:schemeClr val="accent3"/>
                </a:solidFill>
              </a:rPr>
              <a:t>Datasheet : </a:t>
            </a:r>
            <a:r>
              <a:rPr lang="nl-BE" sz="1400" dirty="0">
                <a:solidFill>
                  <a:schemeClr val="accent3"/>
                </a:solidFill>
                <a:hlinkClick r:id="rId3"/>
              </a:rPr>
              <a:t>http://</a:t>
            </a:r>
            <a:r>
              <a:rPr lang="nl-BE" sz="1400" dirty="0" smtClean="0">
                <a:solidFill>
                  <a:schemeClr val="accent3"/>
                </a:solidFill>
                <a:hlinkClick r:id="rId3"/>
              </a:rPr>
              <a:t>www.nordicsemi.com/eng/Products/2.4GHz-RF/nRF24L01P</a:t>
            </a:r>
            <a:endParaRPr lang="nl-BE" sz="1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r>
              <a:rPr lang="nl-BE" sz="2800" dirty="0" err="1" smtClean="0">
                <a:solidFill>
                  <a:schemeClr val="accent3"/>
                </a:solidFill>
              </a:rPr>
              <a:t>Highlights</a:t>
            </a:r>
            <a:r>
              <a:rPr lang="nl-BE" sz="2800" dirty="0" smtClean="0">
                <a:solidFill>
                  <a:schemeClr val="accent3"/>
                </a:solidFill>
              </a:rPr>
              <a:t> :</a:t>
            </a:r>
          </a:p>
          <a:p>
            <a:pPr lvl="1" eaLnBrk="1" hangingPunct="1">
              <a:buFontTx/>
              <a:buChar char="-"/>
            </a:pPr>
            <a:r>
              <a:rPr lang="nl-BE" sz="2400" dirty="0" smtClean="0">
                <a:solidFill>
                  <a:schemeClr val="accent3"/>
                </a:solidFill>
              </a:rPr>
              <a:t>2.4Ghz – 2.525Ghz : </a:t>
            </a:r>
            <a:r>
              <a:rPr lang="nl-BE" sz="2400" dirty="0" err="1" smtClean="0">
                <a:solidFill>
                  <a:srgbClr val="FF0000"/>
                </a:solidFill>
              </a:rPr>
              <a:t>stay</a:t>
            </a:r>
            <a:r>
              <a:rPr lang="nl-BE" sz="2400" dirty="0" smtClean="0">
                <a:solidFill>
                  <a:srgbClr val="FF0000"/>
                </a:solidFill>
              </a:rPr>
              <a:t> out Wifi band !</a:t>
            </a:r>
          </a:p>
          <a:p>
            <a:pPr lvl="1" eaLnBrk="1" hangingPunct="1">
              <a:buFontTx/>
              <a:buChar char="-"/>
            </a:pPr>
            <a:r>
              <a:rPr lang="nl-BE" sz="2400" dirty="0" smtClean="0">
                <a:solidFill>
                  <a:srgbClr val="FF0000"/>
                </a:solidFill>
              </a:rPr>
              <a:t>250 </a:t>
            </a:r>
            <a:r>
              <a:rPr lang="nl-BE" sz="2400" dirty="0" err="1" smtClean="0">
                <a:solidFill>
                  <a:srgbClr val="FF0000"/>
                </a:solidFill>
              </a:rPr>
              <a:t>kbps</a:t>
            </a:r>
            <a:r>
              <a:rPr lang="nl-BE" sz="2400" dirty="0" smtClean="0">
                <a:solidFill>
                  <a:srgbClr val="FF0000"/>
                </a:solidFill>
              </a:rPr>
              <a:t> </a:t>
            </a:r>
            <a:r>
              <a:rPr lang="nl-BE" sz="2400" dirty="0" smtClean="0">
                <a:solidFill>
                  <a:schemeClr val="accent3"/>
                </a:solidFill>
              </a:rPr>
              <a:t>(</a:t>
            </a:r>
            <a:r>
              <a:rPr lang="nl-BE" sz="2400" dirty="0" err="1" smtClean="0">
                <a:solidFill>
                  <a:schemeClr val="accent3"/>
                </a:solidFill>
              </a:rPr>
              <a:t>only</a:t>
            </a:r>
            <a:r>
              <a:rPr lang="nl-BE" sz="2400" dirty="0" smtClean="0">
                <a:solidFill>
                  <a:schemeClr val="accent3"/>
                </a:solidFill>
              </a:rPr>
              <a:t>+!), 1Mbps, 2Mbps</a:t>
            </a:r>
          </a:p>
          <a:p>
            <a:pPr lvl="1" eaLnBrk="1" hangingPunct="1">
              <a:buFontTx/>
              <a:buChar char="-"/>
            </a:pPr>
            <a:r>
              <a:rPr lang="nl-BE" sz="2400" dirty="0" smtClean="0">
                <a:solidFill>
                  <a:schemeClr val="accent3"/>
                </a:solidFill>
              </a:rPr>
              <a:t>Low power : 1.9 – 3.6v, I/Os 5V tolerant</a:t>
            </a:r>
          </a:p>
          <a:p>
            <a:pPr lvl="2" eaLnBrk="1" hangingPunct="1">
              <a:buFontTx/>
              <a:buChar char="-"/>
            </a:pPr>
            <a:r>
              <a:rPr lang="nl-BE" sz="2000" dirty="0" err="1" smtClean="0">
                <a:solidFill>
                  <a:srgbClr val="FF0000"/>
                </a:solidFill>
              </a:rPr>
              <a:t>Breakout</a:t>
            </a:r>
            <a:r>
              <a:rPr lang="nl-BE" sz="2000" dirty="0" smtClean="0">
                <a:solidFill>
                  <a:srgbClr val="FF0000"/>
                </a:solidFill>
              </a:rPr>
              <a:t>/</a:t>
            </a:r>
            <a:r>
              <a:rPr lang="nl-BE" sz="2000" dirty="0" err="1" smtClean="0">
                <a:solidFill>
                  <a:srgbClr val="FF0000"/>
                </a:solidFill>
              </a:rPr>
              <a:t>adaptor</a:t>
            </a:r>
            <a:r>
              <a:rPr lang="nl-BE" sz="2000" dirty="0" smtClean="0">
                <a:solidFill>
                  <a:srgbClr val="FF0000"/>
                </a:solidFill>
              </a:rPr>
              <a:t> :                                    3.3v - 12V</a:t>
            </a:r>
          </a:p>
          <a:p>
            <a:pPr marL="914400" lvl="2" indent="0" eaLnBrk="1" hangingPunct="1">
              <a:buNone/>
            </a:pPr>
            <a:r>
              <a:rPr lang="nl-BE" sz="2000" dirty="0">
                <a:solidFill>
                  <a:srgbClr val="FF0000"/>
                </a:solidFill>
              </a:rPr>
              <a:t>	</a:t>
            </a:r>
            <a:r>
              <a:rPr lang="nl-BE" sz="2000" dirty="0" smtClean="0">
                <a:solidFill>
                  <a:srgbClr val="FF0000"/>
                </a:solidFill>
              </a:rPr>
              <a:t>		                              </a:t>
            </a:r>
            <a:r>
              <a:rPr lang="nl-BE" sz="2000" dirty="0" err="1" smtClean="0">
                <a:solidFill>
                  <a:srgbClr val="FF0000"/>
                </a:solidFill>
              </a:rPr>
              <a:t>Vcc</a:t>
            </a:r>
            <a:r>
              <a:rPr lang="nl-BE" sz="2000" dirty="0" smtClean="0">
                <a:solidFill>
                  <a:srgbClr val="FF0000"/>
                </a:solidFill>
              </a:rPr>
              <a:t> filter capacitor </a:t>
            </a:r>
            <a:endParaRPr lang="nl-BE" sz="2000" dirty="0">
              <a:solidFill>
                <a:srgbClr val="FF0000"/>
              </a:solidFill>
            </a:endParaRPr>
          </a:p>
          <a:p>
            <a:pPr eaLnBrk="1" hangingPunct="1">
              <a:buFontTx/>
              <a:buChar char="-"/>
            </a:pPr>
            <a:endParaRPr lang="nl-BE" sz="28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800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</p:txBody>
      </p:sp>
      <p:pic>
        <p:nvPicPr>
          <p:cNvPr id="2050" name="Picture 2" descr="http://cdn3.volusion.com/rxsop.cexkq/v/vspfiles/photos/123-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694" y="3813609"/>
            <a:ext cx="2183482" cy="218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98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err="1" smtClean="0">
                <a:solidFill>
                  <a:schemeClr val="bg1"/>
                </a:solidFill>
              </a:rPr>
              <a:t>Wiring</a:t>
            </a:r>
            <a:r>
              <a:rPr lang="nl-BE" sz="4000" dirty="0" smtClean="0">
                <a:solidFill>
                  <a:schemeClr val="bg1"/>
                </a:solidFill>
              </a:rPr>
              <a:t>  (SPI interface)</a:t>
            </a:r>
          </a:p>
        </p:txBody>
      </p:sp>
      <p:pic>
        <p:nvPicPr>
          <p:cNvPr id="3074" name="Picture 2" descr="http://www.bashmodulo.com/wp-content/uploads/2014/05/NRF24L01-Receiv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59"/>
            <a:ext cx="6768752" cy="450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uctronics.com/media/catalog/product/cache/1/image/9df78eab33525d08d6e5fb8d27136e95/u/3/u3913_3_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789040"/>
            <a:ext cx="288032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7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Node firmware : </a:t>
            </a:r>
            <a:r>
              <a:rPr lang="nl-BE" sz="4000" dirty="0" err="1" smtClean="0">
                <a:solidFill>
                  <a:schemeClr val="bg1"/>
                </a:solidFill>
              </a:rPr>
              <a:t>MySensors</a:t>
            </a:r>
            <a:endParaRPr lang="nl-BE" sz="4000" dirty="0" smtClean="0">
              <a:solidFill>
                <a:schemeClr val="bg1"/>
              </a:solidFill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539552" y="1412776"/>
            <a:ext cx="8229600" cy="4525963"/>
          </a:xfrm>
        </p:spPr>
        <p:txBody>
          <a:bodyPr/>
          <a:lstStyle/>
          <a:p>
            <a:pPr eaLnBrk="1" hangingPunct="1">
              <a:buFontTx/>
              <a:buChar char="-"/>
            </a:pPr>
            <a:r>
              <a:rPr lang="nl-BE" sz="2800" dirty="0">
                <a:solidFill>
                  <a:schemeClr val="accent3"/>
                </a:solidFill>
                <a:hlinkClick r:id="rId3"/>
              </a:rPr>
              <a:t>http://</a:t>
            </a:r>
            <a:r>
              <a:rPr lang="nl-BE" sz="2800" dirty="0" smtClean="0">
                <a:solidFill>
                  <a:schemeClr val="accent3"/>
                </a:solidFill>
                <a:hlinkClick r:id="rId3"/>
              </a:rPr>
              <a:t>www.mysensors.org/</a:t>
            </a:r>
            <a:endParaRPr lang="nl-BE" sz="28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r>
              <a:rPr lang="nl-BE" sz="2800" dirty="0" smtClean="0">
                <a:solidFill>
                  <a:schemeClr val="accent3"/>
                </a:solidFill>
              </a:rPr>
              <a:t>Download :</a:t>
            </a:r>
          </a:p>
          <a:p>
            <a:pPr lvl="1" eaLnBrk="1" hangingPunct="1">
              <a:buFontTx/>
              <a:buChar char="-"/>
            </a:pPr>
            <a:r>
              <a:rPr lang="nl-BE" sz="2400" dirty="0" err="1" smtClean="0">
                <a:solidFill>
                  <a:schemeClr val="accent3"/>
                </a:solidFill>
              </a:rPr>
              <a:t>Mysensors</a:t>
            </a:r>
            <a:r>
              <a:rPr lang="nl-BE" sz="2400" dirty="0" smtClean="0">
                <a:solidFill>
                  <a:schemeClr val="accent3"/>
                </a:solidFill>
              </a:rPr>
              <a:t> v1.5 : </a:t>
            </a:r>
            <a:r>
              <a:rPr lang="nl-BE" sz="2400" dirty="0" smtClean="0">
                <a:solidFill>
                  <a:schemeClr val="accent3"/>
                </a:solidFill>
                <a:hlinkClick r:id="rId4"/>
              </a:rPr>
              <a:t>http</a:t>
            </a:r>
            <a:r>
              <a:rPr lang="nl-BE" sz="2400" dirty="0">
                <a:solidFill>
                  <a:schemeClr val="accent3"/>
                </a:solidFill>
                <a:hlinkClick r:id="rId4"/>
              </a:rPr>
              <a:t>://www.mysensors.org/download</a:t>
            </a:r>
            <a:r>
              <a:rPr lang="nl-BE" sz="2400" dirty="0" smtClean="0">
                <a:solidFill>
                  <a:schemeClr val="accent3"/>
                </a:solidFill>
                <a:hlinkClick r:id="rId4"/>
              </a:rPr>
              <a:t>/</a:t>
            </a:r>
            <a:endParaRPr lang="nl-BE" sz="2400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r>
              <a:rPr lang="nl-BE" sz="2400" dirty="0" smtClean="0">
                <a:solidFill>
                  <a:schemeClr val="accent3"/>
                </a:solidFill>
              </a:rPr>
              <a:t>“node test”</a:t>
            </a:r>
          </a:p>
          <a:p>
            <a:pPr lvl="2" eaLnBrk="1" hangingPunct="1">
              <a:buFontTx/>
              <a:buChar char="-"/>
            </a:pPr>
            <a:r>
              <a:rPr lang="nl-BE" sz="2000" dirty="0" err="1" smtClean="0">
                <a:solidFill>
                  <a:schemeClr val="accent3"/>
                </a:solidFill>
              </a:rPr>
              <a:t>MyConfig.h</a:t>
            </a:r>
            <a:endParaRPr lang="nl-BE" sz="2000" dirty="0" smtClean="0">
              <a:solidFill>
                <a:schemeClr val="accent3"/>
              </a:solidFill>
            </a:endParaRPr>
          </a:p>
          <a:p>
            <a:pPr lvl="2" eaLnBrk="1" hangingPunct="1">
              <a:buFontTx/>
              <a:buChar char="-"/>
            </a:pPr>
            <a:r>
              <a:rPr lang="nl-BE" sz="2000" dirty="0" smtClean="0">
                <a:solidFill>
                  <a:schemeClr val="accent3"/>
                </a:solidFill>
              </a:rPr>
              <a:t>Code walk</a:t>
            </a:r>
          </a:p>
          <a:p>
            <a:pPr lvl="2" eaLnBrk="1" hangingPunct="1">
              <a:buFontTx/>
              <a:buChar char="-"/>
            </a:pPr>
            <a:r>
              <a:rPr lang="nl-BE" sz="2000" dirty="0" smtClean="0">
                <a:solidFill>
                  <a:schemeClr val="accent3"/>
                </a:solidFill>
              </a:rPr>
              <a:t>Change </a:t>
            </a:r>
            <a:r>
              <a:rPr lang="nl-BE" sz="2000" dirty="0" err="1" smtClean="0">
                <a:solidFill>
                  <a:schemeClr val="accent3"/>
                </a:solidFill>
              </a:rPr>
              <a:t>NodeId</a:t>
            </a:r>
            <a:r>
              <a:rPr lang="nl-BE" sz="2000" dirty="0" smtClean="0">
                <a:solidFill>
                  <a:schemeClr val="accent3"/>
                </a:solidFill>
              </a:rPr>
              <a:t> &amp; go</a:t>
            </a:r>
            <a:endParaRPr lang="nl-BE" sz="2000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8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800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7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Topics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11560" y="1412776"/>
            <a:ext cx="8229600" cy="4525963"/>
          </a:xfrm>
        </p:spPr>
        <p:txBody>
          <a:bodyPr/>
          <a:lstStyle/>
          <a:p>
            <a:pPr eaLnBrk="1" hangingPunct="1">
              <a:buFontTx/>
              <a:buChar char="-"/>
            </a:pPr>
            <a:r>
              <a:rPr lang="nl-BE" sz="2800" dirty="0" smtClean="0">
                <a:solidFill>
                  <a:schemeClr val="accent3"/>
                </a:solidFill>
              </a:rPr>
              <a:t>Building </a:t>
            </a:r>
            <a:r>
              <a:rPr lang="nl-BE" sz="2800" dirty="0" err="1" smtClean="0">
                <a:solidFill>
                  <a:schemeClr val="accent3"/>
                </a:solidFill>
              </a:rPr>
              <a:t>nodes</a:t>
            </a:r>
            <a:endParaRPr lang="nl-BE" sz="2800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r>
              <a:rPr lang="nl-BE" sz="2400" dirty="0" err="1" smtClean="0">
                <a:solidFill>
                  <a:schemeClr val="accent3"/>
                </a:solidFill>
              </a:rPr>
              <a:t>Exploring</a:t>
            </a:r>
            <a:r>
              <a:rPr lang="nl-BE" sz="2400" dirty="0" smtClean="0">
                <a:solidFill>
                  <a:schemeClr val="accent3"/>
                </a:solidFill>
              </a:rPr>
              <a:t> sensors/actuator</a:t>
            </a:r>
          </a:p>
          <a:p>
            <a:pPr lvl="1" eaLnBrk="1" hangingPunct="1">
              <a:buFontTx/>
              <a:buChar char="-"/>
            </a:pPr>
            <a:r>
              <a:rPr lang="nl-BE" sz="2400" dirty="0" smtClean="0">
                <a:solidFill>
                  <a:schemeClr val="accent3"/>
                </a:solidFill>
              </a:rPr>
              <a:t>Learning RF/electronics</a:t>
            </a:r>
          </a:p>
          <a:p>
            <a:pPr lvl="1" eaLnBrk="1" hangingPunct="1">
              <a:buFontTx/>
              <a:buChar char="-"/>
            </a:pPr>
            <a:r>
              <a:rPr lang="nl-BE" sz="2400" dirty="0" err="1" smtClean="0">
                <a:solidFill>
                  <a:schemeClr val="accent3"/>
                </a:solidFill>
              </a:rPr>
              <a:t>Writing</a:t>
            </a:r>
            <a:r>
              <a:rPr lang="nl-BE" sz="2400" dirty="0" smtClean="0">
                <a:solidFill>
                  <a:schemeClr val="accent3"/>
                </a:solidFill>
              </a:rPr>
              <a:t> firmware</a:t>
            </a:r>
          </a:p>
          <a:p>
            <a:pPr eaLnBrk="1" hangingPunct="1">
              <a:buFontTx/>
              <a:buChar char="-"/>
            </a:pPr>
            <a:r>
              <a:rPr lang="nl-BE" sz="2800" dirty="0" err="1" smtClean="0">
                <a:solidFill>
                  <a:schemeClr val="accent3"/>
                </a:solidFill>
              </a:rPr>
              <a:t>Configuring</a:t>
            </a:r>
            <a:r>
              <a:rPr lang="nl-BE" sz="2800" dirty="0" smtClean="0">
                <a:solidFill>
                  <a:schemeClr val="accent3"/>
                </a:solidFill>
              </a:rPr>
              <a:t> controller</a:t>
            </a:r>
          </a:p>
          <a:p>
            <a:pPr eaLnBrk="1" hangingPunct="1">
              <a:buFontTx/>
              <a:buChar char="-"/>
            </a:pPr>
            <a:r>
              <a:rPr lang="nl-BE" sz="2800" dirty="0" smtClean="0">
                <a:solidFill>
                  <a:schemeClr val="accent3"/>
                </a:solidFill>
              </a:rPr>
              <a:t>Building gateway</a:t>
            </a:r>
          </a:p>
          <a:p>
            <a:pPr eaLnBrk="1" hangingPunct="1">
              <a:buFontTx/>
              <a:buChar char="-"/>
            </a:pPr>
            <a:r>
              <a:rPr lang="nl-BE" sz="2800" dirty="0" err="1" smtClean="0">
                <a:solidFill>
                  <a:schemeClr val="accent3"/>
                </a:solidFill>
              </a:rPr>
              <a:t>Use</a:t>
            </a:r>
            <a:r>
              <a:rPr lang="nl-BE" sz="2800" dirty="0" smtClean="0">
                <a:solidFill>
                  <a:schemeClr val="accent3"/>
                </a:solidFill>
              </a:rPr>
              <a:t> cases</a:t>
            </a:r>
          </a:p>
          <a:p>
            <a:pPr lvl="1" eaLnBrk="1" hangingPunct="1">
              <a:buFontTx/>
              <a:buChar char="-"/>
            </a:pPr>
            <a:r>
              <a:rPr lang="nl-BE" sz="2400" dirty="0" smtClean="0">
                <a:solidFill>
                  <a:schemeClr val="accent3"/>
                </a:solidFill>
              </a:rPr>
              <a:t>Demo</a:t>
            </a:r>
          </a:p>
          <a:p>
            <a:pPr lvl="1" eaLnBrk="1" hangingPunct="1">
              <a:buFontTx/>
              <a:buChar char="-"/>
            </a:pPr>
            <a:r>
              <a:rPr lang="nl-BE" sz="2400" dirty="0">
                <a:solidFill>
                  <a:schemeClr val="accent3"/>
                </a:solidFill>
              </a:rPr>
              <a:t>B</a:t>
            </a:r>
            <a:r>
              <a:rPr lang="nl-BE" sz="2400" dirty="0" smtClean="0">
                <a:solidFill>
                  <a:schemeClr val="accent3"/>
                </a:solidFill>
              </a:rPr>
              <a:t>uilding</a:t>
            </a:r>
          </a:p>
          <a:p>
            <a:pPr lvl="1"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800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85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Platforms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11560" y="1412776"/>
            <a:ext cx="8229600" cy="4525963"/>
          </a:xfrm>
        </p:spPr>
        <p:txBody>
          <a:bodyPr/>
          <a:lstStyle/>
          <a:p>
            <a:pPr eaLnBrk="1" hangingPunct="1">
              <a:buFontTx/>
              <a:buChar char="-"/>
            </a:pPr>
            <a:r>
              <a:rPr lang="nl-BE" sz="2800" dirty="0" err="1" smtClean="0">
                <a:solidFill>
                  <a:schemeClr val="accent3"/>
                </a:solidFill>
              </a:rPr>
              <a:t>Arduino</a:t>
            </a:r>
            <a:r>
              <a:rPr lang="nl-BE" sz="2800" dirty="0">
                <a:solidFill>
                  <a:schemeClr val="accent3"/>
                </a:solidFill>
              </a:rPr>
              <a:t> </a:t>
            </a:r>
            <a:r>
              <a:rPr lang="nl-BE" sz="2800" dirty="0" smtClean="0">
                <a:solidFill>
                  <a:schemeClr val="accent3"/>
                </a:solidFill>
              </a:rPr>
              <a:t>(UNO, Nano, Pro mini, Mega…)</a:t>
            </a:r>
          </a:p>
          <a:p>
            <a:pPr eaLnBrk="1" hangingPunct="1">
              <a:buFontTx/>
              <a:buChar char="-"/>
            </a:pPr>
            <a:r>
              <a:rPr lang="nl-BE" sz="2800" dirty="0" smtClean="0">
                <a:solidFill>
                  <a:schemeClr val="accent3"/>
                </a:solidFill>
              </a:rPr>
              <a:t>ESP8266 (ESP-3/12/…)</a:t>
            </a:r>
          </a:p>
          <a:p>
            <a:pPr eaLnBrk="1" hangingPunct="1">
              <a:buFontTx/>
              <a:buChar char="-"/>
            </a:pPr>
            <a:r>
              <a:rPr lang="nl-BE" sz="2800" dirty="0" err="1" smtClean="0">
                <a:solidFill>
                  <a:schemeClr val="accent3"/>
                </a:solidFill>
              </a:rPr>
              <a:t>Raspberry</a:t>
            </a:r>
            <a:r>
              <a:rPr lang="nl-BE" sz="2800" dirty="0" smtClean="0">
                <a:solidFill>
                  <a:schemeClr val="accent3"/>
                </a:solidFill>
              </a:rPr>
              <a:t> Pi, </a:t>
            </a:r>
            <a:r>
              <a:rPr lang="nl-BE" sz="2800" dirty="0" err="1" smtClean="0">
                <a:solidFill>
                  <a:schemeClr val="accent3"/>
                </a:solidFill>
              </a:rPr>
              <a:t>BeagleBone</a:t>
            </a:r>
            <a:r>
              <a:rPr lang="nl-BE" sz="2800" dirty="0" smtClean="0">
                <a:solidFill>
                  <a:schemeClr val="accent3"/>
                </a:solidFill>
              </a:rPr>
              <a:t> black</a:t>
            </a:r>
          </a:p>
          <a:p>
            <a:pPr eaLnBrk="1" hangingPunct="1">
              <a:buFontTx/>
              <a:buChar char="-"/>
            </a:pPr>
            <a:r>
              <a:rPr lang="nl-BE" sz="2800" dirty="0" smtClean="0">
                <a:solidFill>
                  <a:schemeClr val="accent3"/>
                </a:solidFill>
              </a:rPr>
              <a:t>…</a:t>
            </a:r>
            <a:endParaRPr lang="nl-BE" sz="2400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800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38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8161" y="23036"/>
            <a:ext cx="4860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dirty="0" err="1" smtClean="0">
                <a:solidFill>
                  <a:schemeClr val="bg1"/>
                </a:solidFill>
              </a:rPr>
              <a:t>WSN@Work</a:t>
            </a:r>
            <a:r>
              <a:rPr lang="nl-BE" sz="3200" dirty="0" smtClean="0">
                <a:solidFill>
                  <a:schemeClr val="bg1"/>
                </a:solidFill>
              </a:rPr>
              <a:t> </a:t>
            </a:r>
            <a:r>
              <a:rPr lang="nl-BE" sz="3200" dirty="0" err="1" smtClean="0">
                <a:solidFill>
                  <a:schemeClr val="bg1"/>
                </a:solidFill>
              </a:rPr>
              <a:t>topology</a:t>
            </a:r>
            <a:endParaRPr lang="nl-NL" sz="3200" dirty="0">
              <a:solidFill>
                <a:schemeClr val="bg1"/>
              </a:solidFill>
            </a:endParaRPr>
          </a:p>
        </p:txBody>
      </p:sp>
      <p:pic>
        <p:nvPicPr>
          <p:cNvPr id="6" name="Picture 2" descr="http://i.testfreaks.nl/images/products/600x400/138/d-link-dir-635.821441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729" y="1268760"/>
            <a:ext cx="1388729" cy="923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6"/>
          <p:cNvSpPr txBox="1"/>
          <p:nvPr/>
        </p:nvSpPr>
        <p:spPr>
          <a:xfrm>
            <a:off x="2953513" y="565203"/>
            <a:ext cx="2779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Open SSID : </a:t>
            </a:r>
            <a:r>
              <a:rPr lang="nl-BE" dirty="0" err="1" smtClean="0">
                <a:solidFill>
                  <a:srgbClr val="FF0000"/>
                </a:solidFill>
              </a:rPr>
              <a:t>WSNatWork</a:t>
            </a:r>
            <a:endParaRPr lang="nl-BE" dirty="0" smtClean="0">
              <a:solidFill>
                <a:srgbClr val="FF0000"/>
              </a:solidFill>
            </a:endParaRPr>
          </a:p>
          <a:p>
            <a:r>
              <a:rPr lang="nl-BE" i="1" u="sng" dirty="0" smtClean="0"/>
              <a:t>Wifi</a:t>
            </a:r>
            <a:r>
              <a:rPr lang="nl-BE" dirty="0" smtClean="0"/>
              <a:t> : auto </a:t>
            </a:r>
            <a:r>
              <a:rPr lang="nl-BE" dirty="0" err="1" smtClean="0"/>
              <a:t>channel</a:t>
            </a:r>
            <a:endParaRPr lang="nl-NL" dirty="0"/>
          </a:p>
        </p:txBody>
      </p:sp>
      <p:cxnSp>
        <p:nvCxnSpPr>
          <p:cNvPr id="8" name="Rechte verbindingslijn 7"/>
          <p:cNvCxnSpPr/>
          <p:nvPr/>
        </p:nvCxnSpPr>
        <p:spPr>
          <a:xfrm flipV="1">
            <a:off x="467544" y="2528900"/>
            <a:ext cx="6108862" cy="36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/>
          <p:cNvCxnSpPr>
            <a:stCxn id="6" idx="2"/>
          </p:cNvCxnSpPr>
          <p:nvPr/>
        </p:nvCxnSpPr>
        <p:spPr>
          <a:xfrm flipH="1">
            <a:off x="4343093" y="2192265"/>
            <a:ext cx="1" cy="336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9"/>
          <p:cNvSpPr txBox="1"/>
          <p:nvPr/>
        </p:nvSpPr>
        <p:spPr>
          <a:xfrm>
            <a:off x="6666948" y="2306414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192.168.0.x</a:t>
            </a:r>
            <a:endParaRPr lang="nl-NL" dirty="0"/>
          </a:p>
        </p:txBody>
      </p:sp>
      <p:cxnSp>
        <p:nvCxnSpPr>
          <p:cNvPr id="11" name="Rechte verbindingslijn 10"/>
          <p:cNvCxnSpPr/>
          <p:nvPr/>
        </p:nvCxnSpPr>
        <p:spPr>
          <a:xfrm flipH="1">
            <a:off x="683568" y="2559697"/>
            <a:ext cx="1" cy="336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utoShape 2" descr="Afbeeldingsresultaat voor raspberry pi v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3" name="AutoShape 4" descr="Afbeeldingsresultaat voor raspberry pi v2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4" name="Picture 6" descr="http://www.mac512.com/wordpress/wp-content/uploads/2015/02/raspberry-pi-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91" y="2910280"/>
            <a:ext cx="1296144" cy="80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kstvak 14"/>
          <p:cNvSpPr txBox="1"/>
          <p:nvPr/>
        </p:nvSpPr>
        <p:spPr>
          <a:xfrm>
            <a:off x="1412593" y="2734838"/>
            <a:ext cx="1590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 smtClean="0">
                <a:solidFill>
                  <a:srgbClr val="FF0000"/>
                </a:solidFill>
              </a:rPr>
              <a:t>Controller</a:t>
            </a:r>
            <a:endParaRPr lang="nl-NL" sz="2400" dirty="0">
              <a:solidFill>
                <a:srgbClr val="FF0000"/>
              </a:solidFill>
            </a:endParaRPr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335" y="3251549"/>
            <a:ext cx="2262048" cy="36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335" y="3614268"/>
            <a:ext cx="1239442" cy="413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kstvak 17"/>
          <p:cNvSpPr txBox="1"/>
          <p:nvPr/>
        </p:nvSpPr>
        <p:spPr>
          <a:xfrm>
            <a:off x="78013" y="3717589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 smtClean="0"/>
              <a:t>(192.168.0.107)</a:t>
            </a:r>
            <a:endParaRPr lang="nl-NL" sz="1200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519" y="2797232"/>
            <a:ext cx="1656184" cy="102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Rechte verbindingslijn 19"/>
          <p:cNvCxnSpPr/>
          <p:nvPr/>
        </p:nvCxnSpPr>
        <p:spPr>
          <a:xfrm flipH="1">
            <a:off x="5159020" y="2528900"/>
            <a:ext cx="1" cy="336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vak 20"/>
          <p:cNvSpPr txBox="1"/>
          <p:nvPr/>
        </p:nvSpPr>
        <p:spPr>
          <a:xfrm>
            <a:off x="6033761" y="2642855"/>
            <a:ext cx="19175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 smtClean="0">
                <a:solidFill>
                  <a:srgbClr val="FF0000"/>
                </a:solidFill>
              </a:rPr>
              <a:t>MQTT </a:t>
            </a:r>
            <a:r>
              <a:rPr lang="nl-BE" sz="2400" dirty="0" err="1" smtClean="0">
                <a:solidFill>
                  <a:srgbClr val="FF0000"/>
                </a:solidFill>
              </a:rPr>
              <a:t>client</a:t>
            </a:r>
            <a:r>
              <a:rPr lang="nl-BE" sz="2400" dirty="0" smtClean="0">
                <a:solidFill>
                  <a:srgbClr val="FF0000"/>
                </a:solidFill>
              </a:rPr>
              <a:t/>
            </a:r>
            <a:br>
              <a:rPr lang="nl-BE" sz="2400" dirty="0" smtClean="0">
                <a:solidFill>
                  <a:srgbClr val="FF0000"/>
                </a:solidFill>
              </a:rPr>
            </a:br>
            <a:r>
              <a:rPr lang="nl-BE" sz="2400" dirty="0" smtClean="0">
                <a:solidFill>
                  <a:srgbClr val="FF0000"/>
                </a:solidFill>
              </a:rPr>
              <a:t>Gateway</a:t>
            </a:r>
            <a:endParaRPr lang="nl-NL" sz="2400" dirty="0">
              <a:solidFill>
                <a:srgbClr val="FF0000"/>
              </a:solidFill>
            </a:endParaRPr>
          </a:p>
        </p:txBody>
      </p:sp>
      <p:sp>
        <p:nvSpPr>
          <p:cNvPr id="22" name="Tekstvak 21"/>
          <p:cNvSpPr txBox="1"/>
          <p:nvPr/>
        </p:nvSpPr>
        <p:spPr>
          <a:xfrm>
            <a:off x="7416512" y="3113049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 smtClean="0"/>
              <a:t>(192.168.0.225)</a:t>
            </a:r>
            <a:endParaRPr lang="nl-NL" sz="1200" dirty="0"/>
          </a:p>
        </p:txBody>
      </p:sp>
      <p:sp>
        <p:nvSpPr>
          <p:cNvPr id="23" name="Tekstvak 22"/>
          <p:cNvSpPr txBox="1"/>
          <p:nvPr/>
        </p:nvSpPr>
        <p:spPr>
          <a:xfrm>
            <a:off x="5033008" y="1730512"/>
            <a:ext cx="947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(192.168.0.1)</a:t>
            </a:r>
            <a:endParaRPr lang="nl-NL" sz="1100" dirty="0"/>
          </a:p>
        </p:txBody>
      </p:sp>
      <p:sp>
        <p:nvSpPr>
          <p:cNvPr id="24" name="Tekstvak 23"/>
          <p:cNvSpPr txBox="1"/>
          <p:nvPr/>
        </p:nvSpPr>
        <p:spPr>
          <a:xfrm>
            <a:off x="6718885" y="196891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LAN</a:t>
            </a:r>
            <a:endParaRPr lang="nl-NL" dirty="0"/>
          </a:p>
        </p:txBody>
      </p:sp>
      <p:sp>
        <p:nvSpPr>
          <p:cNvPr id="25" name="Wolk 24"/>
          <p:cNvSpPr/>
          <p:nvPr/>
        </p:nvSpPr>
        <p:spPr>
          <a:xfrm>
            <a:off x="3419872" y="3820841"/>
            <a:ext cx="5066164" cy="289380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Tekstvak 25"/>
          <p:cNvSpPr txBox="1"/>
          <p:nvPr/>
        </p:nvSpPr>
        <p:spPr>
          <a:xfrm>
            <a:off x="3123873" y="5238626"/>
            <a:ext cx="18079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200" dirty="0" smtClean="0">
                <a:solidFill>
                  <a:srgbClr val="FF0000"/>
                </a:solidFill>
              </a:rPr>
              <a:t>Wireless</a:t>
            </a:r>
            <a:br>
              <a:rPr lang="nl-BE" sz="3200" dirty="0" smtClean="0">
                <a:solidFill>
                  <a:srgbClr val="FF0000"/>
                </a:solidFill>
              </a:rPr>
            </a:br>
            <a:r>
              <a:rPr lang="nl-BE" sz="3200" dirty="0" smtClean="0">
                <a:solidFill>
                  <a:srgbClr val="FF0000"/>
                </a:solidFill>
              </a:rPr>
              <a:t>Sensor </a:t>
            </a:r>
            <a:br>
              <a:rPr lang="nl-BE" sz="3200" dirty="0" smtClean="0">
                <a:solidFill>
                  <a:srgbClr val="FF0000"/>
                </a:solidFill>
              </a:rPr>
            </a:br>
            <a:r>
              <a:rPr lang="nl-BE" sz="3200" dirty="0" smtClean="0">
                <a:solidFill>
                  <a:srgbClr val="FF0000"/>
                </a:solidFill>
              </a:rPr>
              <a:t>Network</a:t>
            </a:r>
            <a:endParaRPr lang="nl-NL" sz="3200" dirty="0">
              <a:solidFill>
                <a:srgbClr val="FF0000"/>
              </a:solidFill>
            </a:endParaRPr>
          </a:p>
        </p:txBody>
      </p:sp>
      <p:sp>
        <p:nvSpPr>
          <p:cNvPr id="27" name="Tekstvak 26"/>
          <p:cNvSpPr txBox="1"/>
          <p:nvPr/>
        </p:nvSpPr>
        <p:spPr>
          <a:xfrm>
            <a:off x="101706" y="4568917"/>
            <a:ext cx="37449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i="1" u="sng" dirty="0" smtClean="0"/>
              <a:t>ISM </a:t>
            </a:r>
            <a:r>
              <a:rPr lang="nl-BE" dirty="0" smtClean="0"/>
              <a:t>(Industrial </a:t>
            </a:r>
            <a:r>
              <a:rPr lang="nl-BE" dirty="0" err="1" smtClean="0"/>
              <a:t>Scientific</a:t>
            </a:r>
            <a:r>
              <a:rPr lang="nl-BE" dirty="0" smtClean="0"/>
              <a:t> </a:t>
            </a:r>
            <a:r>
              <a:rPr lang="nl-BE" dirty="0" err="1" smtClean="0"/>
              <a:t>Medical</a:t>
            </a:r>
            <a:r>
              <a:rPr lang="nl-BE" dirty="0" smtClean="0"/>
              <a:t>) </a:t>
            </a:r>
            <a:br>
              <a:rPr lang="nl-BE" dirty="0" smtClean="0"/>
            </a:br>
            <a:r>
              <a:rPr lang="nl-BE" dirty="0" err="1" smtClean="0"/>
              <a:t>license</a:t>
            </a:r>
            <a:r>
              <a:rPr lang="nl-BE" dirty="0" smtClean="0"/>
              <a:t>-free band</a:t>
            </a:r>
          </a:p>
          <a:p>
            <a:r>
              <a:rPr lang="nl-BE" dirty="0" smtClean="0"/>
              <a:t>Channel 76</a:t>
            </a:r>
            <a:endParaRPr lang="nl-NL" dirty="0"/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777" y="325207"/>
            <a:ext cx="3238337" cy="1220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5540240"/>
            <a:ext cx="2563932" cy="966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kstvak 29"/>
          <p:cNvSpPr txBox="1"/>
          <p:nvPr/>
        </p:nvSpPr>
        <p:spPr>
          <a:xfrm>
            <a:off x="1430335" y="5126904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rgbClr val="FF0000"/>
                </a:solidFill>
              </a:rPr>
              <a:t>(2.476Ghz)</a:t>
            </a:r>
            <a:endParaRPr lang="nl-NL" dirty="0">
              <a:solidFill>
                <a:srgbClr val="FF0000"/>
              </a:solidFill>
            </a:endParaRPr>
          </a:p>
        </p:txBody>
      </p:sp>
      <p:cxnSp>
        <p:nvCxnSpPr>
          <p:cNvPr id="31" name="Rechte verbindingslijn 30"/>
          <p:cNvCxnSpPr/>
          <p:nvPr/>
        </p:nvCxnSpPr>
        <p:spPr>
          <a:xfrm>
            <a:off x="2237608" y="5535753"/>
            <a:ext cx="0" cy="10042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2" name="Ovaal 31"/>
          <p:cNvSpPr/>
          <p:nvPr/>
        </p:nvSpPr>
        <p:spPr>
          <a:xfrm>
            <a:off x="4499992" y="4505083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al 32"/>
          <p:cNvSpPr/>
          <p:nvPr/>
        </p:nvSpPr>
        <p:spPr>
          <a:xfrm>
            <a:off x="4027839" y="4980867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Ovaal 33"/>
          <p:cNvSpPr/>
          <p:nvPr/>
        </p:nvSpPr>
        <p:spPr>
          <a:xfrm>
            <a:off x="4572000" y="5927557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Ovaal 34"/>
          <p:cNvSpPr/>
          <p:nvPr/>
        </p:nvSpPr>
        <p:spPr>
          <a:xfrm>
            <a:off x="5745729" y="5337212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Ovaal 35"/>
          <p:cNvSpPr/>
          <p:nvPr/>
        </p:nvSpPr>
        <p:spPr>
          <a:xfrm>
            <a:off x="7951274" y="3504135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al 36"/>
          <p:cNvSpPr/>
          <p:nvPr/>
        </p:nvSpPr>
        <p:spPr>
          <a:xfrm>
            <a:off x="7956720" y="3901401"/>
            <a:ext cx="288032" cy="25202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Ovaal 37"/>
          <p:cNvSpPr/>
          <p:nvPr/>
        </p:nvSpPr>
        <p:spPr>
          <a:xfrm>
            <a:off x="6848501" y="4874876"/>
            <a:ext cx="288032" cy="25202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Ovaal 38"/>
          <p:cNvSpPr/>
          <p:nvPr/>
        </p:nvSpPr>
        <p:spPr>
          <a:xfrm>
            <a:off x="6970499" y="4258921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Ovaal 39"/>
          <p:cNvSpPr/>
          <p:nvPr/>
        </p:nvSpPr>
        <p:spPr>
          <a:xfrm>
            <a:off x="6227592" y="4712067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Ovaal 40"/>
          <p:cNvSpPr/>
          <p:nvPr/>
        </p:nvSpPr>
        <p:spPr>
          <a:xfrm>
            <a:off x="7663242" y="4907545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Ovaal 41"/>
          <p:cNvSpPr/>
          <p:nvPr/>
        </p:nvSpPr>
        <p:spPr>
          <a:xfrm>
            <a:off x="6848501" y="5829494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" name="Ovaal 42"/>
          <p:cNvSpPr/>
          <p:nvPr/>
        </p:nvSpPr>
        <p:spPr>
          <a:xfrm>
            <a:off x="5745729" y="6040615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Ovaal 43"/>
          <p:cNvSpPr/>
          <p:nvPr/>
        </p:nvSpPr>
        <p:spPr>
          <a:xfrm>
            <a:off x="4853164" y="5243047"/>
            <a:ext cx="288032" cy="25202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Tekstvak 44"/>
          <p:cNvSpPr txBox="1"/>
          <p:nvPr/>
        </p:nvSpPr>
        <p:spPr>
          <a:xfrm>
            <a:off x="8244752" y="3335342"/>
            <a:ext cx="787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 smtClean="0"/>
              <a:t>Sensor /</a:t>
            </a:r>
            <a:br>
              <a:rPr lang="nl-BE" sz="1200" dirty="0" smtClean="0"/>
            </a:br>
            <a:r>
              <a:rPr lang="nl-BE" sz="1200" dirty="0" smtClean="0"/>
              <a:t>Actuator</a:t>
            </a:r>
            <a:br>
              <a:rPr lang="nl-BE" sz="1200" dirty="0" smtClean="0"/>
            </a:br>
            <a:r>
              <a:rPr lang="nl-BE" sz="1200" dirty="0" smtClean="0"/>
              <a:t>node</a:t>
            </a:r>
            <a:endParaRPr lang="nl-NL" sz="1200" dirty="0"/>
          </a:p>
        </p:txBody>
      </p:sp>
      <p:sp>
        <p:nvSpPr>
          <p:cNvPr id="46" name="Tekstvak 45"/>
          <p:cNvSpPr txBox="1"/>
          <p:nvPr/>
        </p:nvSpPr>
        <p:spPr>
          <a:xfrm>
            <a:off x="8239306" y="3901401"/>
            <a:ext cx="788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 err="1" smtClean="0"/>
              <a:t>Repeater</a:t>
            </a:r>
            <a:r>
              <a:rPr lang="nl-BE" sz="1200" dirty="0" smtClean="0"/>
              <a:t/>
            </a:r>
            <a:br>
              <a:rPr lang="nl-BE" sz="1200" dirty="0" smtClean="0"/>
            </a:br>
            <a:r>
              <a:rPr lang="nl-BE" sz="1200" dirty="0" smtClean="0"/>
              <a:t>node</a:t>
            </a:r>
            <a:endParaRPr lang="nl-NL" sz="1200" dirty="0"/>
          </a:p>
        </p:txBody>
      </p:sp>
      <p:cxnSp>
        <p:nvCxnSpPr>
          <p:cNvPr id="47" name="Rechte verbindingslijn met pijl 46"/>
          <p:cNvCxnSpPr>
            <a:stCxn id="32" idx="7"/>
          </p:cNvCxnSpPr>
          <p:nvPr/>
        </p:nvCxnSpPr>
        <p:spPr>
          <a:xfrm>
            <a:off x="4716016" y="4511474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chte verbindingslijn met pijl 47"/>
          <p:cNvCxnSpPr>
            <a:stCxn id="32" idx="7"/>
          </p:cNvCxnSpPr>
          <p:nvPr/>
        </p:nvCxnSpPr>
        <p:spPr>
          <a:xfrm flipV="1">
            <a:off x="4745843" y="4385460"/>
            <a:ext cx="1207111" cy="1565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met pijl 48"/>
          <p:cNvCxnSpPr/>
          <p:nvPr/>
        </p:nvCxnSpPr>
        <p:spPr>
          <a:xfrm flipV="1">
            <a:off x="4731236" y="3825016"/>
            <a:ext cx="951363" cy="743901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met pijl 49"/>
          <p:cNvCxnSpPr>
            <a:endCxn id="44" idx="4"/>
          </p:cNvCxnSpPr>
          <p:nvPr/>
        </p:nvCxnSpPr>
        <p:spPr>
          <a:xfrm flipV="1">
            <a:off x="4808363" y="5495075"/>
            <a:ext cx="188817" cy="432483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chte verbindingslijn met pijl 50"/>
          <p:cNvCxnSpPr/>
          <p:nvPr/>
        </p:nvCxnSpPr>
        <p:spPr>
          <a:xfrm flipV="1">
            <a:off x="5064611" y="3901401"/>
            <a:ext cx="617988" cy="1366587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Rechte verbindingslijn met pijl 51"/>
          <p:cNvCxnSpPr>
            <a:endCxn id="38" idx="4"/>
          </p:cNvCxnSpPr>
          <p:nvPr/>
        </p:nvCxnSpPr>
        <p:spPr>
          <a:xfrm flipH="1" flipV="1">
            <a:off x="6992517" y="5126904"/>
            <a:ext cx="52737" cy="697133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Rechte verbindingslijn met pijl 52"/>
          <p:cNvCxnSpPr/>
          <p:nvPr/>
        </p:nvCxnSpPr>
        <p:spPr>
          <a:xfrm flipH="1" flipV="1">
            <a:off x="5682599" y="3845100"/>
            <a:ext cx="1308332" cy="1052231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kstvak 53"/>
          <p:cNvSpPr txBox="1"/>
          <p:nvPr/>
        </p:nvSpPr>
        <p:spPr>
          <a:xfrm>
            <a:off x="4836686" y="4433394"/>
            <a:ext cx="19236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err="1"/>
              <a:t>s</a:t>
            </a:r>
            <a:r>
              <a:rPr lang="nl-BE" sz="1600" dirty="0" err="1" smtClean="0"/>
              <a:t>elfhealing</a:t>
            </a:r>
            <a:endParaRPr lang="nl-BE" sz="1600" dirty="0"/>
          </a:p>
          <a:p>
            <a:r>
              <a:rPr lang="nl-BE" sz="1600" dirty="0" err="1"/>
              <a:t>m</a:t>
            </a:r>
            <a:r>
              <a:rPr lang="nl-BE" sz="1600" dirty="0" err="1" smtClean="0"/>
              <a:t>eshing</a:t>
            </a:r>
            <a:endParaRPr lang="nl-BE" sz="1600" dirty="0" smtClean="0"/>
          </a:p>
          <a:p>
            <a:r>
              <a:rPr lang="nl-BE" sz="1600" dirty="0" smtClean="0"/>
              <a:t>w/</a:t>
            </a:r>
            <a:r>
              <a:rPr lang="nl-BE" sz="1600" dirty="0" err="1" smtClean="0"/>
              <a:t>battery</a:t>
            </a:r>
            <a:r>
              <a:rPr lang="nl-BE" sz="1600" dirty="0" smtClean="0"/>
              <a:t> </a:t>
            </a:r>
            <a:r>
              <a:rPr lang="nl-BE" sz="1600" dirty="0" err="1" smtClean="0"/>
              <a:t>powered</a:t>
            </a:r>
            <a:endParaRPr lang="nl-BE" sz="1600" dirty="0" smtClean="0"/>
          </a:p>
          <a:p>
            <a:pPr marL="342900" indent="-342900">
              <a:buFontTx/>
              <a:buChar char="-"/>
            </a:pPr>
            <a:endParaRPr lang="nl-NL" sz="2400" dirty="0">
              <a:solidFill>
                <a:srgbClr val="FF0000"/>
              </a:solidFill>
            </a:endParaRPr>
          </a:p>
        </p:txBody>
      </p:sp>
      <p:sp>
        <p:nvSpPr>
          <p:cNvPr id="55" name="Tekstvak 54"/>
          <p:cNvSpPr txBox="1"/>
          <p:nvPr/>
        </p:nvSpPr>
        <p:spPr>
          <a:xfrm>
            <a:off x="215791" y="631439"/>
            <a:ext cx="2393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rgbClr val="FF0000"/>
                </a:solidFill>
                <a:hlinkClick r:id="rId10"/>
              </a:rPr>
              <a:t>http(s)://192.168.0.107</a:t>
            </a:r>
            <a:endParaRPr lang="nl-BE" dirty="0" smtClean="0">
              <a:solidFill>
                <a:srgbClr val="FF0000"/>
              </a:solidFill>
            </a:endParaRPr>
          </a:p>
          <a:p>
            <a:r>
              <a:rPr lang="nl-BE" dirty="0" smtClean="0">
                <a:solidFill>
                  <a:srgbClr val="FF0000"/>
                </a:solidFill>
              </a:rPr>
              <a:t>(</a:t>
            </a:r>
            <a:r>
              <a:rPr lang="nl-BE" dirty="0" err="1" smtClean="0">
                <a:solidFill>
                  <a:srgbClr val="FF0000"/>
                </a:solidFill>
              </a:rPr>
              <a:t>wsn</a:t>
            </a:r>
            <a:r>
              <a:rPr lang="nl-BE" dirty="0" smtClean="0">
                <a:solidFill>
                  <a:srgbClr val="FF0000"/>
                </a:solidFill>
              </a:rPr>
              <a:t> / 1234)</a:t>
            </a:r>
            <a:endParaRPr lang="nl-NL" dirty="0">
              <a:solidFill>
                <a:srgbClr val="FF0000"/>
              </a:solidFill>
            </a:endParaRPr>
          </a:p>
        </p:txBody>
      </p:sp>
      <p:pic>
        <p:nvPicPr>
          <p:cNvPr id="56" name="Picture 8" descr="http://www.hp.com/hpinfo/newsroom/press_kits/2011/businessmobility/images/HPProBook4430sFrontOpen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43" y="1265059"/>
            <a:ext cx="839440" cy="71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8" descr="http://www.hp.com/hpinfo/newsroom/press_kits/2011/businessmobility/images/HPProBook4430sFrontOpen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03" y="1373713"/>
            <a:ext cx="839440" cy="71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8" descr="http://www.hp.com/hpinfo/newsroom/press_kits/2011/businessmobility/images/HPProBook4430sFrontOpen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15" y="1445971"/>
            <a:ext cx="839440" cy="71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Gekromde verbindingslijn 58"/>
          <p:cNvCxnSpPr/>
          <p:nvPr/>
        </p:nvCxnSpPr>
        <p:spPr>
          <a:xfrm>
            <a:off x="2505472" y="888369"/>
            <a:ext cx="914400" cy="914400"/>
          </a:xfrm>
          <a:prstGeom prst="curvedConnector3">
            <a:avLst/>
          </a:prstGeom>
          <a:ln w="2540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kromde verbindingslijn 59"/>
          <p:cNvCxnSpPr/>
          <p:nvPr/>
        </p:nvCxnSpPr>
        <p:spPr>
          <a:xfrm>
            <a:off x="3268853" y="2089702"/>
            <a:ext cx="914400" cy="914400"/>
          </a:xfrm>
          <a:prstGeom prst="curvedConnector3">
            <a:avLst>
              <a:gd name="adj1" fmla="val -328351"/>
            </a:avLst>
          </a:prstGeom>
          <a:ln w="2540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Afgeronde rechthoek 60"/>
          <p:cNvSpPr/>
          <p:nvPr/>
        </p:nvSpPr>
        <p:spPr>
          <a:xfrm>
            <a:off x="257277" y="631439"/>
            <a:ext cx="2352118" cy="6463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78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Learning </a:t>
            </a:r>
            <a:r>
              <a:rPr lang="nl-BE" sz="4000" dirty="0" err="1" smtClean="0">
                <a:solidFill>
                  <a:schemeClr val="bg1"/>
                </a:solidFill>
              </a:rPr>
              <a:t>Arduino</a:t>
            </a:r>
            <a:r>
              <a:rPr lang="nl-BE" sz="4000" dirty="0" smtClean="0">
                <a:solidFill>
                  <a:schemeClr val="bg1"/>
                </a:solidFill>
              </a:rPr>
              <a:t> ?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539552" y="1772816"/>
            <a:ext cx="8229600" cy="4525963"/>
          </a:xfrm>
        </p:spPr>
        <p:txBody>
          <a:bodyPr/>
          <a:lstStyle/>
          <a:p>
            <a:pPr eaLnBrk="1" hangingPunct="1">
              <a:buFontTx/>
              <a:buChar char="-"/>
            </a:pPr>
            <a:r>
              <a:rPr lang="nl-BE" sz="2800" dirty="0" smtClean="0">
                <a:solidFill>
                  <a:schemeClr val="accent3"/>
                </a:solidFill>
              </a:rPr>
              <a:t>USB </a:t>
            </a:r>
            <a:r>
              <a:rPr lang="nl-BE" sz="2800" dirty="0" err="1" smtClean="0">
                <a:solidFill>
                  <a:schemeClr val="accent3"/>
                </a:solidFill>
              </a:rPr>
              <a:t>book</a:t>
            </a:r>
            <a:r>
              <a:rPr lang="nl-BE" sz="2800" dirty="0" smtClean="0">
                <a:solidFill>
                  <a:schemeClr val="accent3"/>
                </a:solidFill>
              </a:rPr>
              <a:t> stick</a:t>
            </a:r>
          </a:p>
          <a:p>
            <a:pPr eaLnBrk="1" hangingPunct="1">
              <a:buFontTx/>
              <a:buChar char="-"/>
            </a:pPr>
            <a:r>
              <a:rPr lang="nl-BE" sz="2800" dirty="0" smtClean="0">
                <a:solidFill>
                  <a:schemeClr val="accent3"/>
                </a:solidFill>
              </a:rPr>
              <a:t>Jeremy </a:t>
            </a:r>
            <a:r>
              <a:rPr lang="nl-BE" sz="2800" dirty="0" err="1" smtClean="0">
                <a:solidFill>
                  <a:schemeClr val="accent3"/>
                </a:solidFill>
              </a:rPr>
              <a:t>Blum</a:t>
            </a:r>
            <a:r>
              <a:rPr lang="nl-BE" sz="2800" dirty="0" smtClean="0">
                <a:solidFill>
                  <a:schemeClr val="accent3"/>
                </a:solidFill>
              </a:rPr>
              <a:t> : “</a:t>
            </a:r>
            <a:r>
              <a:rPr lang="nl-BE" sz="2800" dirty="0" err="1" smtClean="0">
                <a:solidFill>
                  <a:schemeClr val="accent3"/>
                </a:solidFill>
              </a:rPr>
              <a:t>arduino</a:t>
            </a:r>
            <a:r>
              <a:rPr lang="nl-BE" sz="2800" dirty="0" smtClean="0">
                <a:solidFill>
                  <a:schemeClr val="accent3"/>
                </a:solidFill>
              </a:rPr>
              <a:t> </a:t>
            </a:r>
            <a:r>
              <a:rPr lang="nl-BE" sz="2800" dirty="0">
                <a:solidFill>
                  <a:schemeClr val="accent3"/>
                </a:solidFill>
              </a:rPr>
              <a:t>tutorial series</a:t>
            </a:r>
            <a:r>
              <a:rPr lang="nl-BE" sz="2800" dirty="0" smtClean="0">
                <a:solidFill>
                  <a:schemeClr val="accent3"/>
                </a:solidFill>
              </a:rPr>
              <a:t>” (</a:t>
            </a:r>
            <a:r>
              <a:rPr lang="nl-BE" sz="1600" dirty="0">
                <a:solidFill>
                  <a:schemeClr val="accent3"/>
                </a:solidFill>
                <a:hlinkClick r:id="rId3"/>
              </a:rPr>
              <a:t>https://</a:t>
            </a:r>
            <a:r>
              <a:rPr lang="nl-BE" sz="1600" dirty="0" smtClean="0">
                <a:solidFill>
                  <a:schemeClr val="accent3"/>
                </a:solidFill>
                <a:hlinkClick r:id="rId3"/>
              </a:rPr>
              <a:t>www.youtube.com/watch?v=fCxzA9_kg6s</a:t>
            </a:r>
            <a:r>
              <a:rPr lang="nl-BE" sz="2800" dirty="0" smtClean="0">
                <a:solidFill>
                  <a:schemeClr val="accent3"/>
                </a:solidFill>
              </a:rPr>
              <a:t>)</a:t>
            </a:r>
          </a:p>
          <a:p>
            <a:pPr eaLnBrk="1" hangingPunct="1">
              <a:buFontTx/>
              <a:buChar char="-"/>
            </a:pPr>
            <a:r>
              <a:rPr lang="nl-BE" sz="2800" dirty="0">
                <a:solidFill>
                  <a:schemeClr val="accent3"/>
                </a:solidFill>
              </a:rPr>
              <a:t>Information source : </a:t>
            </a:r>
            <a:r>
              <a:rPr lang="nl-BE" sz="2800" dirty="0">
                <a:solidFill>
                  <a:schemeClr val="accent3"/>
                </a:solidFill>
                <a:hlinkClick r:id="rId4"/>
              </a:rPr>
              <a:t>https://www.arduino.cc</a:t>
            </a:r>
            <a:r>
              <a:rPr lang="nl-BE" sz="2800" dirty="0" smtClean="0">
                <a:solidFill>
                  <a:schemeClr val="accent3"/>
                </a:solidFill>
                <a:hlinkClick r:id="rId4"/>
              </a:rPr>
              <a:t>/</a:t>
            </a:r>
            <a:endParaRPr lang="nl-BE" sz="28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r>
              <a:rPr lang="nl-BE" sz="2800" dirty="0" smtClean="0">
                <a:solidFill>
                  <a:schemeClr val="accent3"/>
                </a:solidFill>
              </a:rPr>
              <a:t>Workshops </a:t>
            </a:r>
            <a:r>
              <a:rPr lang="nl-BE" sz="2800" dirty="0" smtClean="0">
                <a:solidFill>
                  <a:schemeClr val="accent3"/>
                </a:solidFill>
                <a:sym typeface="Wingdings" panose="05000000000000000000" pitchFamily="2" charset="2"/>
              </a:rPr>
              <a:t></a:t>
            </a:r>
            <a:endParaRPr lang="nl-BE" sz="28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800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19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ATMEL Atmega328p versus </a:t>
            </a:r>
            <a:r>
              <a:rPr lang="nl-BE" sz="4000" dirty="0" err="1" smtClean="0">
                <a:solidFill>
                  <a:schemeClr val="bg1"/>
                </a:solidFill>
              </a:rPr>
              <a:t>Arduino</a:t>
            </a:r>
            <a:r>
              <a:rPr lang="nl-BE" sz="4000" dirty="0" smtClean="0">
                <a:solidFill>
                  <a:schemeClr val="bg1"/>
                </a:solidFill>
              </a:rPr>
              <a:t> UNO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539552" y="1772816"/>
            <a:ext cx="8229600" cy="4525963"/>
          </a:xfrm>
        </p:spPr>
        <p:txBody>
          <a:bodyPr/>
          <a:lstStyle/>
          <a:p>
            <a:pPr eaLnBrk="1" hangingPunct="1">
              <a:buFontTx/>
              <a:buChar char="-"/>
            </a:pPr>
            <a:r>
              <a:rPr lang="nl-BE" sz="2800" dirty="0" smtClean="0">
                <a:solidFill>
                  <a:schemeClr val="accent3"/>
                </a:solidFill>
              </a:rPr>
              <a:t>Wh	at is </a:t>
            </a:r>
            <a:r>
              <a:rPr lang="nl-BE" sz="2800" dirty="0" err="1" smtClean="0">
                <a:solidFill>
                  <a:schemeClr val="accent3"/>
                </a:solidFill>
              </a:rPr>
              <a:t>an</a:t>
            </a:r>
            <a:r>
              <a:rPr lang="nl-BE" sz="2800" dirty="0" smtClean="0">
                <a:solidFill>
                  <a:schemeClr val="accent3"/>
                </a:solidFill>
              </a:rPr>
              <a:t> “</a:t>
            </a:r>
            <a:r>
              <a:rPr lang="nl-BE" sz="2800" dirty="0" err="1" smtClean="0">
                <a:solidFill>
                  <a:schemeClr val="accent3"/>
                </a:solidFill>
              </a:rPr>
              <a:t>Arduino</a:t>
            </a:r>
            <a:r>
              <a:rPr lang="nl-BE" sz="2800" dirty="0" smtClean="0">
                <a:solidFill>
                  <a:schemeClr val="accent3"/>
                </a:solidFill>
              </a:rPr>
              <a:t> UNO” : </a:t>
            </a:r>
          </a:p>
          <a:p>
            <a:pPr lvl="1" eaLnBrk="1" hangingPunct="1">
              <a:buFontTx/>
              <a:buChar char="-"/>
            </a:pPr>
            <a:r>
              <a:rPr lang="nl-BE" sz="2400" dirty="0" err="1" smtClean="0">
                <a:solidFill>
                  <a:schemeClr val="accent3"/>
                </a:solidFill>
              </a:rPr>
              <a:t>Cheap</a:t>
            </a:r>
            <a:r>
              <a:rPr lang="nl-BE" sz="2400" dirty="0" smtClean="0">
                <a:solidFill>
                  <a:schemeClr val="accent3"/>
                </a:solidFill>
              </a:rPr>
              <a:t> open source </a:t>
            </a:r>
            <a:r>
              <a:rPr lang="nl-BE" sz="2400" dirty="0" err="1" smtClean="0">
                <a:solidFill>
                  <a:schemeClr val="accent3"/>
                </a:solidFill>
              </a:rPr>
              <a:t>fast</a:t>
            </a:r>
            <a:r>
              <a:rPr lang="nl-BE" sz="2400" dirty="0" smtClean="0">
                <a:solidFill>
                  <a:schemeClr val="accent3"/>
                </a:solidFill>
              </a:rPr>
              <a:t> prototyping platform</a:t>
            </a:r>
          </a:p>
          <a:p>
            <a:pPr lvl="1" eaLnBrk="1" hangingPunct="1">
              <a:buFontTx/>
              <a:buChar char="-"/>
            </a:pPr>
            <a:r>
              <a:rPr lang="nl-BE" sz="2400" dirty="0" err="1" smtClean="0">
                <a:solidFill>
                  <a:schemeClr val="accent3"/>
                </a:solidFill>
              </a:rPr>
              <a:t>Based</a:t>
            </a:r>
            <a:r>
              <a:rPr lang="nl-BE" sz="2400" dirty="0" smtClean="0">
                <a:solidFill>
                  <a:schemeClr val="accent3"/>
                </a:solidFill>
              </a:rPr>
              <a:t> on Atmega328p + USB/</a:t>
            </a:r>
            <a:r>
              <a:rPr lang="nl-BE" sz="2400" dirty="0" err="1" smtClean="0">
                <a:solidFill>
                  <a:schemeClr val="accent3"/>
                </a:solidFill>
              </a:rPr>
              <a:t>serial</a:t>
            </a:r>
            <a:r>
              <a:rPr lang="nl-BE" sz="2400" dirty="0" smtClean="0">
                <a:solidFill>
                  <a:schemeClr val="accent3"/>
                </a:solidFill>
              </a:rPr>
              <a:t> + power</a:t>
            </a:r>
          </a:p>
          <a:p>
            <a:pPr lvl="1" eaLnBrk="1" hangingPunct="1">
              <a:buFontTx/>
              <a:buChar char="-"/>
            </a:pPr>
            <a:r>
              <a:rPr lang="nl-BE" sz="2400" dirty="0" err="1" smtClean="0">
                <a:solidFill>
                  <a:schemeClr val="accent3"/>
                </a:solidFill>
              </a:rPr>
              <a:t>Arduino</a:t>
            </a:r>
            <a:r>
              <a:rPr lang="nl-BE" sz="2400" dirty="0" smtClean="0">
                <a:solidFill>
                  <a:schemeClr val="accent3"/>
                </a:solidFill>
              </a:rPr>
              <a:t> IDE</a:t>
            </a:r>
          </a:p>
          <a:p>
            <a:pPr eaLnBrk="1" hangingPunct="1">
              <a:buFontTx/>
              <a:buChar char="-"/>
            </a:pPr>
            <a:r>
              <a:rPr lang="nl-BE" sz="2800" dirty="0" err="1" smtClean="0">
                <a:solidFill>
                  <a:schemeClr val="accent3"/>
                </a:solidFill>
              </a:rPr>
              <a:t>Arduino</a:t>
            </a:r>
            <a:r>
              <a:rPr lang="nl-BE" sz="2800" dirty="0" smtClean="0">
                <a:solidFill>
                  <a:schemeClr val="accent3"/>
                </a:solidFill>
              </a:rPr>
              <a:t> </a:t>
            </a:r>
            <a:r>
              <a:rPr lang="nl-BE" sz="2800" dirty="0" err="1" smtClean="0">
                <a:solidFill>
                  <a:schemeClr val="accent3"/>
                </a:solidFill>
              </a:rPr>
              <a:t>variants</a:t>
            </a:r>
            <a:r>
              <a:rPr lang="nl-BE" sz="2800" dirty="0" smtClean="0">
                <a:solidFill>
                  <a:schemeClr val="accent3"/>
                </a:solidFill>
              </a:rPr>
              <a:t> :</a:t>
            </a:r>
          </a:p>
          <a:p>
            <a:pPr lvl="1" eaLnBrk="1" hangingPunct="1">
              <a:buFontTx/>
              <a:buChar char="-"/>
            </a:pPr>
            <a:r>
              <a:rPr lang="nl-BE" sz="2400" dirty="0" smtClean="0">
                <a:solidFill>
                  <a:schemeClr val="accent3"/>
                </a:solidFill>
              </a:rPr>
              <a:t>Mega, Micro PRO, Nano, … (</a:t>
            </a:r>
            <a:r>
              <a:rPr lang="nl-BE" sz="2400" dirty="0" err="1" smtClean="0">
                <a:solidFill>
                  <a:schemeClr val="accent3"/>
                </a:solidFill>
              </a:rPr>
              <a:t>see</a:t>
            </a:r>
            <a:r>
              <a:rPr lang="nl-BE" sz="2400" dirty="0" smtClean="0">
                <a:solidFill>
                  <a:schemeClr val="accent3"/>
                </a:solidFill>
              </a:rPr>
              <a:t> boards : </a:t>
            </a:r>
            <a:r>
              <a:rPr lang="nl-BE" sz="2400" dirty="0" err="1" smtClean="0">
                <a:solidFill>
                  <a:schemeClr val="accent3"/>
                </a:solidFill>
              </a:rPr>
              <a:t>Arduino</a:t>
            </a:r>
            <a:r>
              <a:rPr lang="nl-BE" sz="2400" dirty="0" smtClean="0">
                <a:solidFill>
                  <a:schemeClr val="accent3"/>
                </a:solidFill>
              </a:rPr>
              <a:t> IDE)</a:t>
            </a:r>
          </a:p>
          <a:p>
            <a:pPr lvl="1"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09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err="1" smtClean="0">
                <a:solidFill>
                  <a:schemeClr val="bg1"/>
                </a:solidFill>
              </a:rPr>
              <a:t>Arduino</a:t>
            </a:r>
            <a:r>
              <a:rPr lang="nl-BE" sz="4000" dirty="0" smtClean="0">
                <a:solidFill>
                  <a:schemeClr val="bg1"/>
                </a:solidFill>
              </a:rPr>
              <a:t> IDE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539552" y="1412776"/>
            <a:ext cx="8229600" cy="4525963"/>
          </a:xfrm>
        </p:spPr>
        <p:txBody>
          <a:bodyPr/>
          <a:lstStyle/>
          <a:p>
            <a:pPr eaLnBrk="1" hangingPunct="1">
              <a:buFontTx/>
              <a:buChar char="-"/>
            </a:pPr>
            <a:r>
              <a:rPr lang="nl-BE" dirty="0" smtClean="0">
                <a:solidFill>
                  <a:schemeClr val="accent3"/>
                </a:solidFill>
              </a:rPr>
              <a:t>Installation :</a:t>
            </a:r>
          </a:p>
          <a:p>
            <a:pPr lvl="1" eaLnBrk="1" hangingPunct="1">
              <a:buFontTx/>
              <a:buChar char="-"/>
            </a:pPr>
            <a:r>
              <a:rPr lang="nl-BE" dirty="0">
                <a:solidFill>
                  <a:schemeClr val="accent3"/>
                </a:solidFill>
              </a:rPr>
              <a:t>Windows </a:t>
            </a:r>
            <a:r>
              <a:rPr lang="nl-BE" dirty="0" smtClean="0">
                <a:solidFill>
                  <a:schemeClr val="accent3"/>
                </a:solidFill>
              </a:rPr>
              <a:t>: </a:t>
            </a:r>
            <a:r>
              <a:rPr lang="nl-BE" sz="2000" dirty="0">
                <a:solidFill>
                  <a:schemeClr val="accent3"/>
                </a:solidFill>
                <a:hlinkClick r:id="rId3"/>
              </a:rPr>
              <a:t>https://</a:t>
            </a:r>
            <a:r>
              <a:rPr lang="nl-BE" sz="2000" dirty="0" smtClean="0">
                <a:solidFill>
                  <a:schemeClr val="accent3"/>
                </a:solidFill>
                <a:hlinkClick r:id="rId3"/>
              </a:rPr>
              <a:t>www.arduino.cc/en/Guide/Windows</a:t>
            </a:r>
            <a:endParaRPr lang="nl-BE" sz="2000" dirty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r>
              <a:rPr lang="nl-BE" dirty="0" err="1" smtClean="0">
                <a:solidFill>
                  <a:schemeClr val="accent3"/>
                </a:solidFill>
              </a:rPr>
              <a:t>MaxOS</a:t>
            </a:r>
            <a:r>
              <a:rPr lang="nl-BE" dirty="0" smtClean="0">
                <a:solidFill>
                  <a:schemeClr val="accent3"/>
                </a:solidFill>
              </a:rPr>
              <a:t> </a:t>
            </a:r>
            <a:r>
              <a:rPr lang="nl-BE" dirty="0">
                <a:solidFill>
                  <a:schemeClr val="accent3"/>
                </a:solidFill>
              </a:rPr>
              <a:t>: </a:t>
            </a:r>
            <a:r>
              <a:rPr lang="nl-BE" sz="2000" dirty="0">
                <a:solidFill>
                  <a:schemeClr val="accent3"/>
                </a:solidFill>
                <a:hlinkClick r:id="rId4"/>
              </a:rPr>
              <a:t>https://</a:t>
            </a:r>
            <a:r>
              <a:rPr lang="nl-BE" sz="2000" dirty="0" smtClean="0">
                <a:solidFill>
                  <a:schemeClr val="accent3"/>
                </a:solidFill>
                <a:hlinkClick r:id="rId4"/>
              </a:rPr>
              <a:t>www.arduino.cc/en/Guide/MacOSX</a:t>
            </a:r>
            <a:endParaRPr lang="nl-BE" sz="2000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r>
              <a:rPr lang="nl-BE" dirty="0" smtClean="0">
                <a:solidFill>
                  <a:schemeClr val="accent3"/>
                </a:solidFill>
              </a:rPr>
              <a:t>Linux </a:t>
            </a:r>
            <a:r>
              <a:rPr lang="nl-BE" dirty="0">
                <a:solidFill>
                  <a:schemeClr val="accent3"/>
                </a:solidFill>
              </a:rPr>
              <a:t>: </a:t>
            </a:r>
            <a:r>
              <a:rPr lang="nl-BE" sz="2000" dirty="0">
                <a:solidFill>
                  <a:schemeClr val="accent3"/>
                </a:solidFill>
                <a:hlinkClick r:id="rId5"/>
              </a:rPr>
              <a:t>http://</a:t>
            </a:r>
            <a:r>
              <a:rPr lang="nl-BE" sz="2000" dirty="0" smtClean="0">
                <a:solidFill>
                  <a:schemeClr val="accent3"/>
                </a:solidFill>
                <a:hlinkClick r:id="rId5"/>
              </a:rPr>
              <a:t>playground.arduino.cc/Learning/Linux</a:t>
            </a:r>
            <a:endParaRPr lang="nl-BE" sz="20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r>
              <a:rPr lang="nl-BE" dirty="0" err="1" smtClean="0">
                <a:solidFill>
                  <a:schemeClr val="accent3"/>
                </a:solidFill>
              </a:rPr>
              <a:t>Examples</a:t>
            </a:r>
            <a:r>
              <a:rPr lang="nl-BE" dirty="0" smtClean="0">
                <a:solidFill>
                  <a:schemeClr val="accent3"/>
                </a:solidFill>
              </a:rPr>
              <a:t> : “</a:t>
            </a:r>
            <a:r>
              <a:rPr lang="nl-BE" dirty="0" err="1" smtClean="0">
                <a:solidFill>
                  <a:schemeClr val="accent3"/>
                </a:solidFill>
              </a:rPr>
              <a:t>blinking</a:t>
            </a:r>
            <a:r>
              <a:rPr lang="nl-BE" dirty="0" smtClean="0">
                <a:solidFill>
                  <a:schemeClr val="accent3"/>
                </a:solidFill>
              </a:rPr>
              <a:t> Led”</a:t>
            </a:r>
          </a:p>
          <a:p>
            <a:pPr eaLnBrk="1" hangingPunct="1">
              <a:buFontTx/>
              <a:buChar char="-"/>
            </a:pPr>
            <a:endParaRPr lang="nl-BE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r>
              <a:rPr lang="nl-BE" dirty="0" smtClean="0">
                <a:solidFill>
                  <a:schemeClr val="accent3"/>
                </a:solidFill>
              </a:rPr>
              <a:t>Connect </a:t>
            </a:r>
            <a:r>
              <a:rPr lang="nl-BE" dirty="0" err="1" smtClean="0">
                <a:solidFill>
                  <a:schemeClr val="accent3"/>
                </a:solidFill>
              </a:rPr>
              <a:t>your</a:t>
            </a:r>
            <a:r>
              <a:rPr lang="nl-BE" dirty="0" smtClean="0">
                <a:solidFill>
                  <a:schemeClr val="accent3"/>
                </a:solidFill>
              </a:rPr>
              <a:t> LED </a:t>
            </a:r>
            <a:br>
              <a:rPr lang="nl-BE" dirty="0" smtClean="0">
                <a:solidFill>
                  <a:schemeClr val="accent3"/>
                </a:solidFill>
              </a:rPr>
            </a:br>
            <a:r>
              <a:rPr lang="nl-BE" dirty="0" err="1" smtClean="0">
                <a:solidFill>
                  <a:schemeClr val="accent3"/>
                </a:solidFill>
              </a:rPr>
              <a:t>to</a:t>
            </a:r>
            <a:r>
              <a:rPr lang="nl-BE" dirty="0" smtClean="0">
                <a:solidFill>
                  <a:schemeClr val="accent3"/>
                </a:solidFill>
              </a:rPr>
              <a:t> pin </a:t>
            </a:r>
            <a:r>
              <a:rPr lang="nl-BE" dirty="0" smtClean="0">
                <a:solidFill>
                  <a:srgbClr val="FF0000"/>
                </a:solidFill>
              </a:rPr>
              <a:t>2</a:t>
            </a:r>
            <a:r>
              <a:rPr lang="nl-BE" dirty="0" smtClean="0">
                <a:solidFill>
                  <a:schemeClr val="accent3"/>
                </a:solidFill>
              </a:rPr>
              <a:t> &amp; change code</a:t>
            </a:r>
          </a:p>
          <a:p>
            <a:pPr marL="0" indent="0" eaLnBrk="1" hangingPunct="1">
              <a:buNone/>
            </a:pPr>
            <a:endParaRPr lang="nl-BE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dirty="0" smtClean="0">
              <a:solidFill>
                <a:schemeClr val="accent3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831035"/>
            <a:ext cx="3038475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hthoek 2"/>
          <p:cNvSpPr/>
          <p:nvPr/>
        </p:nvSpPr>
        <p:spPr>
          <a:xfrm>
            <a:off x="6253683" y="4725144"/>
            <a:ext cx="4370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400" b="1" dirty="0">
                <a:solidFill>
                  <a:srgbClr val="FF0000"/>
                </a:solidFill>
              </a:rPr>
              <a:t>2</a:t>
            </a:r>
            <a:endParaRPr lang="nl-NL" sz="2400" b="1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680445"/>
            <a:ext cx="2880320" cy="954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al 4"/>
          <p:cNvSpPr/>
          <p:nvPr/>
        </p:nvSpPr>
        <p:spPr>
          <a:xfrm>
            <a:off x="6588224" y="4339158"/>
            <a:ext cx="1265595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489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err="1" smtClean="0">
                <a:solidFill>
                  <a:schemeClr val="bg1"/>
                </a:solidFill>
              </a:rPr>
              <a:t>Arduino</a:t>
            </a:r>
            <a:r>
              <a:rPr lang="nl-BE" sz="4000" dirty="0" smtClean="0">
                <a:solidFill>
                  <a:schemeClr val="bg1"/>
                </a:solidFill>
              </a:rPr>
              <a:t> IDE </a:t>
            </a:r>
            <a:r>
              <a:rPr lang="nl-BE" sz="4000" dirty="0" err="1" smtClean="0">
                <a:solidFill>
                  <a:schemeClr val="bg1"/>
                </a:solidFill>
              </a:rPr>
              <a:t>alternative</a:t>
            </a:r>
            <a:endParaRPr lang="nl-BE" sz="4000" dirty="0" smtClean="0">
              <a:solidFill>
                <a:schemeClr val="bg1"/>
              </a:solidFill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539552" y="1772816"/>
            <a:ext cx="8229600" cy="4525963"/>
          </a:xfrm>
        </p:spPr>
        <p:txBody>
          <a:bodyPr/>
          <a:lstStyle/>
          <a:p>
            <a:pPr eaLnBrk="1" hangingPunct="1">
              <a:buFontTx/>
              <a:buChar char="-"/>
            </a:pPr>
            <a:r>
              <a:rPr lang="nl-BE" sz="2800" dirty="0" smtClean="0">
                <a:solidFill>
                  <a:schemeClr val="accent3"/>
                </a:solidFill>
              </a:rPr>
              <a:t>AVR studio</a:t>
            </a:r>
          </a:p>
          <a:p>
            <a:pPr eaLnBrk="1" hangingPunct="1">
              <a:buFontTx/>
              <a:buChar char="-"/>
            </a:pPr>
            <a:endParaRPr lang="nl-BE" sz="2800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18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ATMEL Atmega328p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539552" y="1772816"/>
            <a:ext cx="8229600" cy="4525963"/>
          </a:xfrm>
        </p:spPr>
        <p:txBody>
          <a:bodyPr/>
          <a:lstStyle/>
          <a:p>
            <a:pPr eaLnBrk="1" hangingPunct="1">
              <a:buFontTx/>
              <a:buChar char="-"/>
            </a:pPr>
            <a:r>
              <a:rPr lang="nl-BE" sz="2800" dirty="0">
                <a:solidFill>
                  <a:schemeClr val="accent3"/>
                </a:solidFill>
              </a:rPr>
              <a:t>Datasheet : </a:t>
            </a:r>
            <a:r>
              <a:rPr lang="nl-BE" sz="1000" dirty="0">
                <a:solidFill>
                  <a:schemeClr val="accent3"/>
                </a:solidFill>
                <a:hlinkClick r:id="rId3"/>
              </a:rPr>
              <a:t>http://</a:t>
            </a:r>
            <a:r>
              <a:rPr lang="nl-BE" sz="1000" dirty="0" smtClean="0">
                <a:solidFill>
                  <a:schemeClr val="accent3"/>
                </a:solidFill>
                <a:hlinkClick r:id="rId3"/>
              </a:rPr>
              <a:t>www.atmel.com/images/atmel-8271-8-bit-avr-microcontroller-atmega48a-48pa-88a-88pa-168a-168pa-328-328p_datasheet_complete.pdf</a:t>
            </a:r>
            <a:endParaRPr lang="nl-BE" sz="10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r>
              <a:rPr lang="nl-BE" sz="2800" dirty="0" smtClean="0">
                <a:solidFill>
                  <a:schemeClr val="accent3"/>
                </a:solidFill>
              </a:rPr>
              <a:t>Memory </a:t>
            </a:r>
            <a:br>
              <a:rPr lang="nl-BE" sz="2800" dirty="0" smtClean="0">
                <a:solidFill>
                  <a:schemeClr val="accent3"/>
                </a:solidFill>
              </a:rPr>
            </a:br>
            <a:r>
              <a:rPr lang="nl-BE" sz="2800" dirty="0" smtClean="0">
                <a:solidFill>
                  <a:schemeClr val="accent3"/>
                </a:solidFill>
              </a:rPr>
              <a:t>map :</a:t>
            </a:r>
            <a:br>
              <a:rPr lang="nl-BE" sz="2800" dirty="0" smtClean="0">
                <a:solidFill>
                  <a:schemeClr val="accent3"/>
                </a:solidFill>
              </a:rPr>
            </a:br>
            <a:r>
              <a:rPr lang="nl-BE" sz="2800" dirty="0" smtClean="0">
                <a:solidFill>
                  <a:schemeClr val="accent3"/>
                </a:solidFill>
              </a:rPr>
              <a:t> </a:t>
            </a:r>
            <a:br>
              <a:rPr lang="nl-BE" sz="2800" dirty="0" smtClean="0">
                <a:solidFill>
                  <a:schemeClr val="accent3"/>
                </a:solidFill>
              </a:rPr>
            </a:br>
            <a:r>
              <a:rPr lang="nl-BE" sz="2800" dirty="0" smtClean="0">
                <a:solidFill>
                  <a:schemeClr val="accent3"/>
                </a:solidFill>
              </a:rPr>
              <a:t>32KB flash </a:t>
            </a:r>
            <a:br>
              <a:rPr lang="nl-BE" sz="2800" dirty="0" smtClean="0">
                <a:solidFill>
                  <a:schemeClr val="accent3"/>
                </a:solidFill>
              </a:rPr>
            </a:br>
            <a:r>
              <a:rPr lang="nl-BE" sz="2800" dirty="0" smtClean="0">
                <a:solidFill>
                  <a:schemeClr val="accent3"/>
                </a:solidFill>
              </a:rPr>
              <a:t>2KB RAM</a:t>
            </a:r>
            <a:br>
              <a:rPr lang="nl-BE" sz="2800" dirty="0" smtClean="0">
                <a:solidFill>
                  <a:schemeClr val="accent3"/>
                </a:solidFill>
              </a:rPr>
            </a:br>
            <a:r>
              <a:rPr lang="nl-BE" sz="2800" dirty="0" smtClean="0">
                <a:solidFill>
                  <a:schemeClr val="accent3"/>
                </a:solidFill>
              </a:rPr>
              <a:t>1KB </a:t>
            </a:r>
            <a:r>
              <a:rPr lang="nl-BE" sz="2800" dirty="0" err="1" smtClean="0">
                <a:solidFill>
                  <a:schemeClr val="accent3"/>
                </a:solidFill>
              </a:rPr>
              <a:t>EEprom</a:t>
            </a:r>
            <a:r>
              <a:rPr lang="nl-BE" sz="2800" dirty="0" smtClean="0">
                <a:solidFill>
                  <a:schemeClr val="accent3"/>
                </a:solidFill>
              </a:rPr>
              <a:t> </a:t>
            </a:r>
          </a:p>
          <a:p>
            <a:pPr eaLnBrk="1" hangingPunct="1">
              <a:buFontTx/>
              <a:buChar char="-"/>
            </a:pPr>
            <a:endParaRPr lang="nl-BE" sz="28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800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492896"/>
            <a:ext cx="5722243" cy="4108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814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9153</TotalTime>
  <Words>290</Words>
  <Application>Microsoft Office PowerPoint</Application>
  <PresentationFormat>Diavoorstelling (4:3)</PresentationFormat>
  <Paragraphs>109</Paragraphs>
  <Slides>14</Slides>
  <Notes>14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5" baseType="lpstr">
      <vt:lpstr>Diseño predeterminado</vt:lpstr>
      <vt:lpstr>WSN@work  Peter Van Aken</vt:lpstr>
      <vt:lpstr>Topics</vt:lpstr>
      <vt:lpstr>Platforms</vt:lpstr>
      <vt:lpstr>PowerPoint-presentatie</vt:lpstr>
      <vt:lpstr>Learning Arduino ?</vt:lpstr>
      <vt:lpstr>ATMEL Atmega328p versus Arduino UNO</vt:lpstr>
      <vt:lpstr>Arduino IDE</vt:lpstr>
      <vt:lpstr>Arduino IDE alternative</vt:lpstr>
      <vt:lpstr>ATMEL Atmega328p</vt:lpstr>
      <vt:lpstr>Arduino Programming</vt:lpstr>
      <vt:lpstr>Arduino UNO reference https://arduino-info.wikispaces.com/QuickRef </vt:lpstr>
      <vt:lpstr>“The Radio” : Nordic NRF24L01+</vt:lpstr>
      <vt:lpstr>Wiring  (SPI interface)</vt:lpstr>
      <vt:lpstr>Node firmware : MySensors</vt:lpstr>
    </vt:vector>
  </TitlesOfParts>
  <Company>Siracusa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Mariajose</dc:creator>
  <cp:lastModifiedBy>papa</cp:lastModifiedBy>
  <cp:revision>420</cp:revision>
  <dcterms:created xsi:type="dcterms:W3CDTF">2008-10-22T02:47:14Z</dcterms:created>
  <dcterms:modified xsi:type="dcterms:W3CDTF">2015-11-29T16:31:56Z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1449873990</vt:i4>
  </property>
  <property fmtid="{D5CDD505-2E9C-101B-9397-08002B2CF9AE}" pid="3" name="_NewReviewCycle">
    <vt:lpwstr/>
  </property>
  <property fmtid="{D5CDD505-2E9C-101B-9397-08002B2CF9AE}" pid="4" name="_EmailSubject">
    <vt:lpwstr>DCF 77 presentatie voor school</vt:lpwstr>
  </property>
  <property fmtid="{D5CDD505-2E9C-101B-9397-08002B2CF9AE}" pid="5" name="_AuthorEmail">
    <vt:lpwstr>peter.van_aken@alcatel-lucent.com</vt:lpwstr>
  </property>
  <property fmtid="{D5CDD505-2E9C-101B-9397-08002B2CF9AE}" pid="6" name="_AuthorEmailDisplayName">
    <vt:lpwstr>Van Aken, Peter (Peter)</vt:lpwstr>
  </property>
</Properties>
</file>