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5" r:id="rId2"/>
    <p:sldId id="292" r:id="rId3"/>
    <p:sldId id="286" r:id="rId4"/>
    <p:sldId id="277" r:id="rId5"/>
    <p:sldId id="299" r:id="rId6"/>
    <p:sldId id="300" r:id="rId7"/>
    <p:sldId id="301" r:id="rId8"/>
    <p:sldId id="302" r:id="rId9"/>
    <p:sldId id="304" r:id="rId10"/>
    <p:sldId id="303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5" r:id="rId19"/>
    <p:sldId id="312" r:id="rId20"/>
    <p:sldId id="314" r:id="rId21"/>
    <p:sldId id="319" r:id="rId22"/>
    <p:sldId id="322" r:id="rId23"/>
    <p:sldId id="324" r:id="rId24"/>
    <p:sldId id="325" r:id="rId25"/>
    <p:sldId id="323" r:id="rId26"/>
    <p:sldId id="320" r:id="rId27"/>
    <p:sldId id="313" r:id="rId28"/>
    <p:sldId id="318" r:id="rId29"/>
    <p:sldId id="317" r:id="rId30"/>
    <p:sldId id="321" r:id="rId31"/>
    <p:sldId id="316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4" autoAdjust="0"/>
    <p:restoredTop sz="86432" autoAdjust="0"/>
  </p:normalViewPr>
  <p:slideViewPr>
    <p:cSldViewPr>
      <p:cViewPr varScale="1">
        <p:scale>
          <a:sx n="80" d="100"/>
          <a:sy n="80" d="100"/>
        </p:scale>
        <p:origin x="11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3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944E5-7267-49E9-9024-F89C14269E11}" type="datetimeFigureOut">
              <a:rPr lang="nl-NL" smtClean="0"/>
              <a:pPr/>
              <a:t>16-1-2016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616E0-91A4-499E-81B1-0CF0F465E4C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1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1AA2-88FB-4D6F-95D1-F27A8A41D388}" type="datetimeFigureOut">
              <a:rPr lang="nl-BE" smtClean="0"/>
              <a:pPr/>
              <a:t>16/01/2016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C94-657D-4310-B2E0-6C3DD422A53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01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24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652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6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931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5594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294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790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3558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5469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383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517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9737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278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9692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625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0819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004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427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9115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765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914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80773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3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615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02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02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604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34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A1B99-84F5-4C36-8606-32BA8F34C40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539A4-BE5C-4556-B3FE-CA45F8A8F1D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FBB3-3C2F-4361-A4E2-83781D80A4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1C774-186C-4A9A-B387-95049032E04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746F4-B7EE-456A-8608-4F2514D6E6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1D61-3944-4E32-B42C-233FB337F01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6DFA9-8D48-4108-A43F-5050C62615E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D6D9-997A-4C2D-88B1-26DDCBFD23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46FF-8A1E-4061-9458-48799A2923E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5B2C-5661-4A4D-9960-994ABD45EC7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BB31-C37E-4C7A-98F0-3967B8273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DA4A2F90-1BB6-42DF-8B3E-05CDF698A6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hab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hyperlink" Target="https://192.168.0.107/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vemq.com/blog/mqtt-essential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nudoproblema/Wireshark-MQT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org/help/noobs-setu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configuration/wireless/wireless-cli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papa\Documents\Project-SVN\Rasp%20PI\Install\vncstar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org/documentation/remote-access/vnc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aspberrywebserver.com/serveradmin/share-your-raspberry-pis-files-and-folders-across-a-network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aspberrywebserver.com/serveradmin/back-up-your-pi-to-your-google-drive.html" TargetMode="External"/><Relationship Id="rId4" Type="http://schemas.openxmlformats.org/officeDocument/2006/relationships/hyperlink" Target="http://raspberrywebserver.com/serveradmin/change-your-pis-host-nam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m/article/raspberry-pi-extending-the-life-of-the-sd-car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>
                <a:solidFill>
                  <a:schemeClr val="bg1"/>
                </a:solidFill>
              </a:rPr>
              <a:t>WSN@work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1800" dirty="0" smtClean="0">
                <a:solidFill>
                  <a:schemeClr val="bg1"/>
                </a:solidFill>
              </a:rPr>
              <a:t>Peter Van Aken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Static IP@ for the workshop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228725"/>
            <a:ext cx="5514975" cy="5629275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395536" y="4581128"/>
            <a:ext cx="3095430" cy="25269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Arrow Connector 3"/>
          <p:cNvCxnSpPr>
            <a:endCxn id="6" idx="1"/>
          </p:cNvCxnSpPr>
          <p:nvPr/>
        </p:nvCxnSpPr>
        <p:spPr>
          <a:xfrm flipV="1">
            <a:off x="3059832" y="3613666"/>
            <a:ext cx="3240360" cy="1980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00192" y="3429000"/>
            <a:ext cx="24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(100 + YOUR NodeID)</a:t>
            </a:r>
            <a:endParaRPr lang="nl-B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0" y="4509120"/>
            <a:ext cx="10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Add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2976" y="3851057"/>
            <a:ext cx="28670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62481" y="645138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see NodeIdAllocation.txt</a:t>
            </a:r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nl-B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Installing Openhab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rgbClr val="FF0000"/>
                </a:solidFill>
              </a:rPr>
              <a:t>Info source : </a:t>
            </a:r>
            <a:r>
              <a:rPr lang="nl-BE" sz="2400" dirty="0">
                <a:solidFill>
                  <a:schemeClr val="accent3"/>
                </a:solidFill>
                <a:hlinkClick r:id="rId3"/>
              </a:rPr>
              <a:t>http://www.openhab.org</a:t>
            </a:r>
            <a:r>
              <a:rPr lang="nl-BE" sz="2400" dirty="0" smtClean="0">
                <a:solidFill>
                  <a:schemeClr val="accent3"/>
                </a:solidFill>
                <a:hlinkClick r:id="rId3"/>
              </a:rPr>
              <a:t>/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060848"/>
            <a:ext cx="6815438" cy="2509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88" y="4797152"/>
            <a:ext cx="7543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Installing Openhab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rgbClr val="FF0000"/>
                </a:solidFill>
              </a:rPr>
              <a:t>Copy</a:t>
            </a:r>
            <a:r>
              <a:rPr lang="nl-BE" sz="2400" dirty="0" smtClean="0">
                <a:solidFill>
                  <a:schemeClr val="bg1"/>
                </a:solidFill>
              </a:rPr>
              <a:t> “Openhab 1.8.0” folder under /home/pi (ssh/...)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This folder includes :</a:t>
            </a:r>
          </a:p>
          <a:p>
            <a:pPr lvl="1" eaLnBrk="1" hangingPunct="1">
              <a:buFontTx/>
              <a:buChar char="-"/>
            </a:pPr>
            <a:r>
              <a:rPr lang="nl-BE" sz="2000" dirty="0">
                <a:solidFill>
                  <a:schemeClr val="bg1"/>
                </a:solidFill>
              </a:rPr>
              <a:t>d</a:t>
            </a:r>
            <a:r>
              <a:rPr lang="nl-BE" sz="2000" dirty="0" smtClean="0">
                <a:solidFill>
                  <a:schemeClr val="bg1"/>
                </a:solidFill>
              </a:rPr>
              <a:t>emo </a:t>
            </a:r>
          </a:p>
          <a:p>
            <a:pPr lvl="1" eaLnBrk="1" hangingPunct="1">
              <a:buFontTx/>
              <a:buChar char="-"/>
            </a:pPr>
            <a:r>
              <a:rPr lang="nl-BE" sz="2000" dirty="0">
                <a:solidFill>
                  <a:schemeClr val="bg1"/>
                </a:solidFill>
              </a:rPr>
              <a:t>a</a:t>
            </a:r>
            <a:r>
              <a:rPr lang="nl-BE" sz="2000" dirty="0" smtClean="0">
                <a:solidFill>
                  <a:schemeClr val="bg1"/>
                </a:solidFill>
              </a:rPr>
              <a:t>ddons used in WSN. Add from “Openhab 1.8.0 Addons” depending upon your need. Startup-time !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In /home/pi/Openhab 1.8.0  : </a:t>
            </a:r>
            <a:r>
              <a:rPr lang="nl-BE" sz="2400" dirty="0" smtClean="0">
                <a:solidFill>
                  <a:srgbClr val="FF0000"/>
                </a:solidFill>
              </a:rPr>
              <a:t>chmod 755 *.sh</a:t>
            </a: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security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1.8.0/configuration/openhab.cfg</a:t>
            </a: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1.8.0/configuration/users.cfg</a:t>
            </a: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87193"/>
            <a:ext cx="569595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621" y="4074308"/>
            <a:ext cx="537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SMTP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1.8.0/configuration/openhab.cfg</a:t>
            </a: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...this will allow Openhab to send you emails based on rules...</a:t>
            </a: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2204864"/>
            <a:ext cx="5743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SMTP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Example rule : no need to add for workshop</a:t>
            </a: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2276872"/>
            <a:ext cx="56864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MySQL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1.8.0/configuration/openhab.cfg</a:t>
            </a: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this will allow Openhab to store sensor data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MySQL can be running remotely or on NAS device. In this example it’s local in RPi</a:t>
            </a: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2276872"/>
            <a:ext cx="5686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MQTT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1.8.0/configuration/openhab.cfg</a:t>
            </a: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Point to the location were your MQTT broker (e.g. Mosquitto) is running. This must be synced with the gateway. 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For WSNatWork workshop : stick to this IP@</a:t>
            </a: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04864"/>
            <a:ext cx="5686425" cy="2047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6183164"/>
            <a:ext cx="7797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...these </a:t>
            </a:r>
            <a:r>
              <a:rPr lang="nl-BE" dirty="0">
                <a:solidFill>
                  <a:srgbClr val="FF0000"/>
                </a:solidFill>
              </a:rPr>
              <a:t>are the basic to get WSNatWork up and running but there is much, </a:t>
            </a:r>
            <a:r>
              <a:rPr lang="nl-BE" dirty="0" smtClean="0">
                <a:solidFill>
                  <a:srgbClr val="FF0000"/>
                </a:solidFill>
              </a:rPr>
              <a:t/>
            </a:r>
            <a:br>
              <a:rPr lang="nl-BE" dirty="0" smtClean="0">
                <a:solidFill>
                  <a:srgbClr val="FF0000"/>
                </a:solidFill>
              </a:rPr>
            </a:br>
            <a:r>
              <a:rPr lang="nl-BE" dirty="0" smtClean="0">
                <a:solidFill>
                  <a:srgbClr val="FF0000"/>
                </a:solidFill>
              </a:rPr>
              <a:t>much </a:t>
            </a:r>
            <a:r>
              <a:rPr lang="nl-BE" dirty="0">
                <a:solidFill>
                  <a:srgbClr val="FF0000"/>
                </a:solidFill>
              </a:rPr>
              <a:t>more inside</a:t>
            </a:r>
            <a:r>
              <a:rPr lang="nl-BE" dirty="0" smtClean="0">
                <a:solidFill>
                  <a:srgbClr val="FF0000"/>
                </a:solidFill>
              </a:rPr>
              <a:t>... </a:t>
            </a:r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33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</a:t>
            </a:r>
            <a:r>
              <a:rPr lang="nl-BE" sz="4000" dirty="0" smtClean="0">
                <a:solidFill>
                  <a:schemeClr val="bg1"/>
                </a:solidFill>
              </a:rPr>
              <a:t>port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</a:t>
            </a:r>
            <a:r>
              <a:rPr lang="nl-BE" sz="2400" dirty="0" smtClean="0">
                <a:solidFill>
                  <a:schemeClr val="bg1"/>
                </a:solidFill>
              </a:rPr>
              <a:t>1.8.0/start.sh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rgbClr val="FF0000"/>
                </a:solidFill>
              </a:rPr>
              <a:t>sudo vi start.sh  (same for start_debug.sh)</a:t>
            </a:r>
            <a:endParaRPr lang="nl-BE" sz="20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52936"/>
            <a:ext cx="6532242" cy="2146474"/>
          </a:xfrm>
          <a:prstGeom prst="rect">
            <a:avLst/>
          </a:prstGeom>
        </p:spPr>
      </p:pic>
      <p:sp>
        <p:nvSpPr>
          <p:cNvPr id="7" name="Ovaal 4"/>
          <p:cNvSpPr/>
          <p:nvPr/>
        </p:nvSpPr>
        <p:spPr>
          <a:xfrm>
            <a:off x="971600" y="4365104"/>
            <a:ext cx="1944216" cy="9361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5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Start Openhab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Tx/>
              <a:buNone/>
            </a:pPr>
            <a:endParaRPr lang="nl-BE" sz="12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bg1"/>
                </a:solidFill>
              </a:rPr>
              <a:t>In  /home/pi/Openhab 1.8.0/configuration/</a:t>
            </a:r>
          </a:p>
          <a:p>
            <a:pPr lvl="1" eaLnBrk="1" hangingPunct="1">
              <a:buFontTx/>
              <a:buChar char="-"/>
            </a:pPr>
            <a:r>
              <a:rPr lang="nl-BE" sz="2000" kern="0" dirty="0" smtClean="0">
                <a:solidFill>
                  <a:schemeClr val="bg1"/>
                </a:solidFill>
              </a:rPr>
              <a:t>Without debug : </a:t>
            </a:r>
            <a:r>
              <a:rPr lang="nl-BE" sz="2000" kern="0" dirty="0" smtClean="0">
                <a:solidFill>
                  <a:srgbClr val="FF0000"/>
                </a:solidFill>
              </a:rPr>
              <a:t>sudo ./start.sh</a:t>
            </a:r>
          </a:p>
          <a:p>
            <a:pPr lvl="1" eaLnBrk="1" hangingPunct="1">
              <a:buFontTx/>
              <a:buChar char="-"/>
            </a:pPr>
            <a:r>
              <a:rPr lang="nl-BE" sz="2000" kern="0" dirty="0" smtClean="0">
                <a:solidFill>
                  <a:schemeClr val="bg1"/>
                </a:solidFill>
              </a:rPr>
              <a:t>With debug : </a:t>
            </a:r>
            <a:r>
              <a:rPr lang="nl-BE" sz="2000" kern="0" dirty="0" smtClean="0">
                <a:solidFill>
                  <a:srgbClr val="FF0000"/>
                </a:solidFill>
              </a:rPr>
              <a:t>sudo ./start_debug.sh</a:t>
            </a:r>
          </a:p>
          <a:p>
            <a:pPr lvl="1" eaLnBrk="1" hangingPunct="1">
              <a:buFontTx/>
              <a:buChar char="-"/>
            </a:pPr>
            <a:endParaRPr lang="nl-BE" sz="2000" kern="0" dirty="0">
              <a:solidFill>
                <a:srgbClr val="FF0000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kern="0" dirty="0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8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36017"/>
            <a:ext cx="7637899" cy="26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6"/>
          <p:cNvGrpSpPr/>
          <p:nvPr/>
        </p:nvGrpSpPr>
        <p:grpSpPr>
          <a:xfrm>
            <a:off x="32847" y="3389464"/>
            <a:ext cx="5612275" cy="3379304"/>
            <a:chOff x="3419872" y="3335342"/>
            <a:chExt cx="5612275" cy="3379304"/>
          </a:xfrm>
        </p:grpSpPr>
        <p:sp>
          <p:nvSpPr>
            <p:cNvPr id="7" name="Wolk 27"/>
            <p:cNvSpPr/>
            <p:nvPr/>
          </p:nvSpPr>
          <p:spPr>
            <a:xfrm>
              <a:off x="3419872" y="3820841"/>
              <a:ext cx="5066164" cy="28938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al 41"/>
            <p:cNvSpPr/>
            <p:nvPr/>
          </p:nvSpPr>
          <p:spPr>
            <a:xfrm>
              <a:off x="7951274" y="3504135"/>
              <a:ext cx="288032" cy="2520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42"/>
            <p:cNvSpPr/>
            <p:nvPr/>
          </p:nvSpPr>
          <p:spPr>
            <a:xfrm>
              <a:off x="7956720" y="3901401"/>
              <a:ext cx="288032" cy="2520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kstvak 36"/>
            <p:cNvSpPr txBox="1"/>
            <p:nvPr/>
          </p:nvSpPr>
          <p:spPr>
            <a:xfrm>
              <a:off x="8244752" y="3335342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smtClean="0"/>
                <a:t>Sensor /</a:t>
              </a:r>
              <a:br>
                <a:rPr lang="nl-BE" sz="1200" dirty="0" smtClean="0"/>
              </a:br>
              <a:r>
                <a:rPr lang="nl-BE" sz="1200" dirty="0" smtClean="0"/>
                <a:t>Actuator</a:t>
              </a:r>
              <a:br>
                <a:rPr lang="nl-BE" sz="1200" dirty="0" smtClean="0"/>
              </a:br>
              <a:r>
                <a:rPr lang="nl-BE" sz="1200" dirty="0" smtClean="0"/>
                <a:t>node</a:t>
              </a:r>
              <a:endParaRPr lang="nl-NL" sz="1200" dirty="0"/>
            </a:p>
          </p:txBody>
        </p:sp>
        <p:sp>
          <p:nvSpPr>
            <p:cNvPr id="11" name="Tekstvak 51"/>
            <p:cNvSpPr txBox="1"/>
            <p:nvPr/>
          </p:nvSpPr>
          <p:spPr>
            <a:xfrm>
              <a:off x="8239306" y="3901401"/>
              <a:ext cx="788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err="1" smtClean="0"/>
                <a:t>Repeater</a:t>
              </a:r>
              <a:r>
                <a:rPr lang="nl-BE" sz="1200" dirty="0" smtClean="0"/>
                <a:t/>
              </a:r>
              <a:br>
                <a:rPr lang="nl-BE" sz="1200" dirty="0" smtClean="0"/>
              </a:br>
              <a:r>
                <a:rPr lang="nl-BE" sz="1200" dirty="0" smtClean="0"/>
                <a:t>node</a:t>
              </a:r>
              <a:endParaRPr lang="nl-NL" sz="1200" dirty="0"/>
            </a:p>
          </p:txBody>
        </p:sp>
      </p:grpSp>
      <p:sp>
        <p:nvSpPr>
          <p:cNvPr id="12" name="Tekstvak 3"/>
          <p:cNvSpPr txBox="1"/>
          <p:nvPr/>
        </p:nvSpPr>
        <p:spPr>
          <a:xfrm>
            <a:off x="8161" y="23036"/>
            <a:ext cx="486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err="1" smtClean="0"/>
              <a:t>WSN@Work</a:t>
            </a:r>
            <a:r>
              <a:rPr lang="nl-BE" sz="3200" dirty="0" smtClean="0"/>
              <a:t> </a:t>
            </a:r>
            <a:r>
              <a:rPr lang="nl-BE" sz="3200" dirty="0" err="1" smtClean="0"/>
              <a:t>topology</a:t>
            </a:r>
            <a:endParaRPr lang="nl-NL" sz="3200" dirty="0"/>
          </a:p>
        </p:txBody>
      </p:sp>
      <p:pic>
        <p:nvPicPr>
          <p:cNvPr id="13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5"/>
          <p:cNvSpPr txBox="1"/>
          <p:nvPr/>
        </p:nvSpPr>
        <p:spPr>
          <a:xfrm>
            <a:off x="3004043" y="806105"/>
            <a:ext cx="277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</p:txBody>
      </p:sp>
      <p:cxnSp>
        <p:nvCxnSpPr>
          <p:cNvPr id="15" name="Rechte verbindingslijn 7"/>
          <p:cNvCxnSpPr>
            <a:endCxn id="17" idx="1"/>
          </p:cNvCxnSpPr>
          <p:nvPr/>
        </p:nvCxnSpPr>
        <p:spPr>
          <a:xfrm flipV="1">
            <a:off x="467544" y="2512551"/>
            <a:ext cx="7240689" cy="523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0"/>
          <p:cNvCxnSpPr>
            <a:stCxn id="13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1"/>
          <p:cNvSpPr txBox="1"/>
          <p:nvPr/>
        </p:nvSpPr>
        <p:spPr>
          <a:xfrm>
            <a:off x="7708233" y="232788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8" name="Rechte verbindingslijn 12"/>
          <p:cNvCxnSpPr/>
          <p:nvPr/>
        </p:nvCxnSpPr>
        <p:spPr>
          <a:xfrm flipH="1">
            <a:off x="2226581" y="2559697"/>
            <a:ext cx="1" cy="336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7" y="2899616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kstvak 15"/>
          <p:cNvSpPr txBox="1"/>
          <p:nvPr/>
        </p:nvSpPr>
        <p:spPr>
          <a:xfrm>
            <a:off x="7555146" y="279632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Controller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34" y="4138904"/>
            <a:ext cx="2262048" cy="3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40" y="3719440"/>
            <a:ext cx="1239442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kstvak 19"/>
          <p:cNvSpPr txBox="1"/>
          <p:nvPr/>
        </p:nvSpPr>
        <p:spPr>
          <a:xfrm>
            <a:off x="6051836" y="256380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(192.168.0.107)</a:t>
            </a:r>
            <a:endParaRPr lang="nl-NL" sz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618" y="2865535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Rechte verbindingslijn 22"/>
          <p:cNvCxnSpPr/>
          <p:nvPr/>
        </p:nvCxnSpPr>
        <p:spPr>
          <a:xfrm flipH="1">
            <a:off x="7308304" y="2518575"/>
            <a:ext cx="1" cy="336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3"/>
          <p:cNvSpPr txBox="1"/>
          <p:nvPr/>
        </p:nvSpPr>
        <p:spPr>
          <a:xfrm>
            <a:off x="3167158" y="2843294"/>
            <a:ext cx="1917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MQTT </a:t>
            </a:r>
            <a:r>
              <a:rPr lang="nl-BE" sz="2400" dirty="0" err="1" smtClean="0">
                <a:solidFill>
                  <a:srgbClr val="FF0000"/>
                </a:solidFill>
              </a:rPr>
              <a:t>client</a:t>
            </a:r>
            <a:r>
              <a:rPr lang="nl-BE" sz="2400" dirty="0" smtClean="0">
                <a:solidFill>
                  <a:srgbClr val="FF0000"/>
                </a:solidFill>
              </a:rPr>
              <a:t/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</a:rPr>
              <a:t>Gateway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8" name="Tekstvak 24"/>
          <p:cNvSpPr txBox="1"/>
          <p:nvPr/>
        </p:nvSpPr>
        <p:spPr>
          <a:xfrm>
            <a:off x="2232190" y="2578211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(192.168.0.225)</a:t>
            </a:r>
            <a:endParaRPr lang="nl-NL" sz="1200" dirty="0"/>
          </a:p>
        </p:txBody>
      </p:sp>
      <p:sp>
        <p:nvSpPr>
          <p:cNvPr id="29" name="Tekstvak 25"/>
          <p:cNvSpPr txBox="1"/>
          <p:nvPr/>
        </p:nvSpPr>
        <p:spPr>
          <a:xfrm>
            <a:off x="5037458" y="1983994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30" name="Tekstvak 26"/>
          <p:cNvSpPr txBox="1"/>
          <p:nvPr/>
        </p:nvSpPr>
        <p:spPr>
          <a:xfrm>
            <a:off x="7778196" y="19921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31" name="Tekstvak 28"/>
          <p:cNvSpPr txBox="1"/>
          <p:nvPr/>
        </p:nvSpPr>
        <p:spPr>
          <a:xfrm>
            <a:off x="-25464" y="2958092"/>
            <a:ext cx="157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Wireless</a:t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</a:rPr>
              <a:t>Sensor </a:t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</a:rPr>
              <a:t>Network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32" name="Tekstvak 29"/>
          <p:cNvSpPr txBox="1"/>
          <p:nvPr/>
        </p:nvSpPr>
        <p:spPr>
          <a:xfrm>
            <a:off x="5400710" y="4549196"/>
            <a:ext cx="3744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u="sng" dirty="0" smtClean="0"/>
              <a:t>ISM </a:t>
            </a:r>
            <a:r>
              <a:rPr lang="nl-BE" dirty="0" smtClean="0"/>
              <a:t>(Industrial </a:t>
            </a:r>
            <a:r>
              <a:rPr lang="nl-BE" dirty="0" err="1" smtClean="0"/>
              <a:t>Scientific</a:t>
            </a:r>
            <a:r>
              <a:rPr lang="nl-BE" dirty="0" smtClean="0"/>
              <a:t> </a:t>
            </a:r>
            <a:r>
              <a:rPr lang="nl-BE" dirty="0" err="1" smtClean="0"/>
              <a:t>Medical</a:t>
            </a:r>
            <a:r>
              <a:rPr lang="nl-BE" dirty="0" smtClean="0"/>
              <a:t>) </a:t>
            </a:r>
            <a:br>
              <a:rPr lang="nl-BE" dirty="0" smtClean="0"/>
            </a:br>
            <a:r>
              <a:rPr lang="nl-BE" dirty="0" err="1" smtClean="0"/>
              <a:t>license</a:t>
            </a:r>
            <a:r>
              <a:rPr lang="nl-BE" dirty="0" smtClean="0"/>
              <a:t>-free band</a:t>
            </a:r>
          </a:p>
          <a:p>
            <a:r>
              <a:rPr lang="nl-BE" dirty="0" smtClean="0"/>
              <a:t>Channel 76</a:t>
            </a:r>
            <a:endParaRPr lang="nl-NL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77" y="733449"/>
            <a:ext cx="3238337" cy="122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Groep 1"/>
          <p:cNvGrpSpPr/>
          <p:nvPr/>
        </p:nvGrpSpPr>
        <p:grpSpPr>
          <a:xfrm>
            <a:off x="5831549" y="5261046"/>
            <a:ext cx="3161009" cy="1413053"/>
            <a:chOff x="307975" y="5126904"/>
            <a:chExt cx="2563932" cy="1413053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5540240"/>
              <a:ext cx="2563932" cy="966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kstvak 32"/>
            <p:cNvSpPr txBox="1"/>
            <p:nvPr/>
          </p:nvSpPr>
          <p:spPr>
            <a:xfrm>
              <a:off x="1430335" y="5126904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rgbClr val="FF0000"/>
                  </a:solidFill>
                </a:rPr>
                <a:t>(2.476Ghz)</a:t>
              </a:r>
              <a:endParaRPr lang="nl-NL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Rechte verbindingslijn 33"/>
            <p:cNvCxnSpPr/>
            <p:nvPr/>
          </p:nvCxnSpPr>
          <p:spPr>
            <a:xfrm>
              <a:off x="2237608" y="5535753"/>
              <a:ext cx="0" cy="10042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8" name="Ovaal 35"/>
          <p:cNvSpPr/>
          <p:nvPr/>
        </p:nvSpPr>
        <p:spPr>
          <a:xfrm>
            <a:off x="1086357" y="4648619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14204" y="512440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1158365" y="607109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2332094" y="5480748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3"/>
          <p:cNvSpPr/>
          <p:nvPr/>
        </p:nvSpPr>
        <p:spPr>
          <a:xfrm>
            <a:off x="3434866" y="5018412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4"/>
          <p:cNvSpPr/>
          <p:nvPr/>
        </p:nvSpPr>
        <p:spPr>
          <a:xfrm>
            <a:off x="3556864" y="44024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5"/>
          <p:cNvSpPr/>
          <p:nvPr/>
        </p:nvSpPr>
        <p:spPr>
          <a:xfrm>
            <a:off x="2813957" y="485560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al 46"/>
          <p:cNvSpPr/>
          <p:nvPr/>
        </p:nvSpPr>
        <p:spPr>
          <a:xfrm>
            <a:off x="4249607" y="505108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7"/>
          <p:cNvSpPr/>
          <p:nvPr/>
        </p:nvSpPr>
        <p:spPr>
          <a:xfrm>
            <a:off x="3434866" y="5973030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8"/>
          <p:cNvSpPr/>
          <p:nvPr/>
        </p:nvSpPr>
        <p:spPr>
          <a:xfrm>
            <a:off x="2332094" y="618415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al 49"/>
          <p:cNvSpPr/>
          <p:nvPr/>
        </p:nvSpPr>
        <p:spPr>
          <a:xfrm>
            <a:off x="1439529" y="5386583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9" name="Rechte verbindingslijn met pijl 52"/>
          <p:cNvCxnSpPr>
            <a:stCxn id="38" idx="7"/>
          </p:cNvCxnSpPr>
          <p:nvPr/>
        </p:nvCxnSpPr>
        <p:spPr>
          <a:xfrm>
            <a:off x="1302381" y="465501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54"/>
          <p:cNvCxnSpPr>
            <a:stCxn id="38" idx="7"/>
          </p:cNvCxnSpPr>
          <p:nvPr/>
        </p:nvCxnSpPr>
        <p:spPr>
          <a:xfrm flipV="1">
            <a:off x="1332208" y="4528996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7"/>
          <p:cNvCxnSpPr/>
          <p:nvPr/>
        </p:nvCxnSpPr>
        <p:spPr>
          <a:xfrm flipV="1">
            <a:off x="1317601" y="3968552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60"/>
          <p:cNvCxnSpPr>
            <a:endCxn id="48" idx="4"/>
          </p:cNvCxnSpPr>
          <p:nvPr/>
        </p:nvCxnSpPr>
        <p:spPr>
          <a:xfrm flipV="1">
            <a:off x="1394728" y="5638611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62"/>
          <p:cNvCxnSpPr/>
          <p:nvPr/>
        </p:nvCxnSpPr>
        <p:spPr>
          <a:xfrm flipV="1">
            <a:off x="1650976" y="4044937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64"/>
          <p:cNvCxnSpPr>
            <a:endCxn id="42" idx="4"/>
          </p:cNvCxnSpPr>
          <p:nvPr/>
        </p:nvCxnSpPr>
        <p:spPr>
          <a:xfrm flipH="1" flipV="1">
            <a:off x="3578882" y="5270440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66"/>
          <p:cNvCxnSpPr/>
          <p:nvPr/>
        </p:nvCxnSpPr>
        <p:spPr>
          <a:xfrm flipH="1" flipV="1">
            <a:off x="2268964" y="3988636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68"/>
          <p:cNvSpPr txBox="1"/>
          <p:nvPr/>
        </p:nvSpPr>
        <p:spPr>
          <a:xfrm>
            <a:off x="1423051" y="4576930"/>
            <a:ext cx="192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</a:t>
            </a:r>
            <a:r>
              <a:rPr lang="nl-BE" sz="1600" dirty="0" err="1" smtClean="0"/>
              <a:t>elfhealing</a:t>
            </a:r>
            <a:endParaRPr lang="nl-BE" sz="1600" dirty="0"/>
          </a:p>
          <a:p>
            <a:r>
              <a:rPr lang="nl-BE" sz="1600" dirty="0" err="1"/>
              <a:t>m</a:t>
            </a:r>
            <a:r>
              <a:rPr lang="nl-BE" sz="1600" dirty="0" err="1" smtClean="0"/>
              <a:t>eshing</a:t>
            </a:r>
            <a:endParaRPr lang="nl-BE" sz="1600" dirty="0" smtClean="0"/>
          </a:p>
          <a:p>
            <a:r>
              <a:rPr lang="nl-BE" sz="1600" dirty="0" smtClean="0"/>
              <a:t>w/</a:t>
            </a:r>
            <a:r>
              <a:rPr lang="nl-BE" sz="1600" dirty="0" err="1" smtClean="0"/>
              <a:t>battery</a:t>
            </a:r>
            <a:r>
              <a:rPr lang="nl-BE" sz="1600" dirty="0" smtClean="0"/>
              <a:t> </a:t>
            </a:r>
            <a:r>
              <a:rPr lang="nl-BE" sz="1600" dirty="0" err="1" smtClean="0"/>
              <a:t>powered</a:t>
            </a:r>
            <a:endParaRPr lang="nl-BE" sz="1600" dirty="0" smtClean="0"/>
          </a:p>
          <a:p>
            <a:pPr marL="342900" indent="-342900">
              <a:buFontTx/>
              <a:buChar char="-"/>
            </a:pP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57" name="Tekstvak 67"/>
          <p:cNvSpPr txBox="1"/>
          <p:nvPr/>
        </p:nvSpPr>
        <p:spPr>
          <a:xfrm>
            <a:off x="215791" y="76993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10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</p:txBody>
      </p:sp>
      <p:pic>
        <p:nvPicPr>
          <p:cNvPr id="58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3" y="1265059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3" y="1373713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15" y="1445971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Gekromde verbindingslijn 2"/>
          <p:cNvCxnSpPr/>
          <p:nvPr/>
        </p:nvCxnSpPr>
        <p:spPr>
          <a:xfrm>
            <a:off x="2620126" y="1021592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fgeronde rechthoek 75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1"/>
          <p:cNvSpPr txBox="1"/>
          <p:nvPr/>
        </p:nvSpPr>
        <p:spPr>
          <a:xfrm>
            <a:off x="6036365" y="238479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sp>
        <p:nvSpPr>
          <p:cNvPr id="64" name="Ovaal 4"/>
          <p:cNvSpPr/>
          <p:nvPr/>
        </p:nvSpPr>
        <p:spPr>
          <a:xfrm>
            <a:off x="6067574" y="2205371"/>
            <a:ext cx="3095430" cy="252691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Tekstvak 15"/>
          <p:cNvSpPr txBox="1"/>
          <p:nvPr/>
        </p:nvSpPr>
        <p:spPr>
          <a:xfrm>
            <a:off x="1653049" y="5670796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LED-nodes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Connect to Openhab 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8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46051"/>
            <a:ext cx="5324475" cy="1762125"/>
          </a:xfrm>
          <a:prstGeom prst="rect">
            <a:avLst/>
          </a:prstGeom>
        </p:spPr>
      </p:pic>
      <p:sp>
        <p:nvSpPr>
          <p:cNvPr id="7" name="Ovaal 4"/>
          <p:cNvSpPr/>
          <p:nvPr/>
        </p:nvSpPr>
        <p:spPr>
          <a:xfrm>
            <a:off x="3498776" y="1435039"/>
            <a:ext cx="3641576" cy="82657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4" y="3760824"/>
            <a:ext cx="2743200" cy="2133600"/>
          </a:xfrm>
          <a:prstGeom prst="rect">
            <a:avLst/>
          </a:prstGeom>
        </p:spPr>
      </p:pic>
      <p:sp>
        <p:nvSpPr>
          <p:cNvPr id="8" name="Ovaal 4"/>
          <p:cNvSpPr/>
          <p:nvPr/>
        </p:nvSpPr>
        <p:spPr>
          <a:xfrm>
            <a:off x="457200" y="3411152"/>
            <a:ext cx="2952328" cy="13070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628" y="4541322"/>
            <a:ext cx="3267075" cy="1352550"/>
          </a:xfrm>
          <a:prstGeom prst="rect">
            <a:avLst/>
          </a:prstGeom>
        </p:spPr>
      </p:pic>
      <p:sp>
        <p:nvSpPr>
          <p:cNvPr id="11" name="Ovaal 4"/>
          <p:cNvSpPr/>
          <p:nvPr/>
        </p:nvSpPr>
        <p:spPr>
          <a:xfrm>
            <a:off x="5010370" y="4329044"/>
            <a:ext cx="2946005" cy="17115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44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Moving your LED-node into Openhab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2474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8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03889"/>
            <a:ext cx="4914900" cy="2905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68" y="1828547"/>
            <a:ext cx="7355810" cy="9537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019" y="4688439"/>
            <a:ext cx="5381625" cy="17335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982254" y="2572468"/>
            <a:ext cx="565070" cy="1152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23782" y="4564168"/>
            <a:ext cx="2261567" cy="15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al 4"/>
          <p:cNvSpPr/>
          <p:nvPr/>
        </p:nvSpPr>
        <p:spPr>
          <a:xfrm>
            <a:off x="7113639" y="4412522"/>
            <a:ext cx="1514491" cy="5518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29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Internals : e2e </a:t>
            </a:r>
            <a:r>
              <a:rPr lang="nl-BE" sz="4000" dirty="0" smtClean="0">
                <a:solidFill>
                  <a:schemeClr val="bg1"/>
                </a:solidFill>
              </a:rPr>
              <a:t>WSNatWork stack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68525" y="1700808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86606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al 10"/>
          <p:cNvSpPr/>
          <p:nvPr/>
        </p:nvSpPr>
        <p:spPr>
          <a:xfrm>
            <a:off x="3707904" y="3140968"/>
            <a:ext cx="1512168" cy="104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Wired/</a:t>
            </a:r>
            <a:br>
              <a:rPr lang="nl-BE" dirty="0" smtClean="0"/>
            </a:br>
            <a:r>
              <a:rPr lang="nl-BE" dirty="0" smtClean="0"/>
              <a:t>Wireless</a:t>
            </a:r>
            <a:endParaRPr lang="nl-NL" dirty="0"/>
          </a:p>
        </p:txBody>
      </p:sp>
      <p:sp>
        <p:nvSpPr>
          <p:cNvPr id="7" name="Ovaal 6"/>
          <p:cNvSpPr/>
          <p:nvPr/>
        </p:nvSpPr>
        <p:spPr>
          <a:xfrm>
            <a:off x="6319134" y="3140968"/>
            <a:ext cx="1584176" cy="104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RF</a:t>
            </a:r>
            <a:endParaRPr lang="nl-NL" dirty="0"/>
          </a:p>
        </p:txBody>
      </p:sp>
      <p:sp>
        <p:nvSpPr>
          <p:cNvPr id="8" name="Ovaal 4"/>
          <p:cNvSpPr/>
          <p:nvPr/>
        </p:nvSpPr>
        <p:spPr>
          <a:xfrm>
            <a:off x="611560" y="4869160"/>
            <a:ext cx="3312368" cy="5131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50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Internals : MQTT broker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Tx/>
              <a:buNone/>
            </a:pPr>
            <a:endParaRPr lang="nl-BE" sz="12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bg1"/>
                </a:solidFill>
              </a:rPr>
              <a:t>WSNatWork is using Mosquitto 3.1.1. (free open source SW)</a:t>
            </a: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bg1"/>
                </a:solidFill>
              </a:rPr>
              <a:t>About MQTT : </a:t>
            </a: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06" y="2852936"/>
            <a:ext cx="7967491" cy="2413744"/>
          </a:xfrm>
          <a:prstGeom prst="rect">
            <a:avLst/>
          </a:prstGeom>
        </p:spPr>
      </p:pic>
      <p:sp>
        <p:nvSpPr>
          <p:cNvPr id="9" name="Ovaal 4"/>
          <p:cNvSpPr/>
          <p:nvPr/>
        </p:nvSpPr>
        <p:spPr>
          <a:xfrm>
            <a:off x="3563888" y="3539027"/>
            <a:ext cx="1656184" cy="2880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4"/>
          <p:cNvSpPr/>
          <p:nvPr/>
        </p:nvSpPr>
        <p:spPr>
          <a:xfrm>
            <a:off x="5351126" y="3539027"/>
            <a:ext cx="1656184" cy="2880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Internals : MQTT broker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Tx/>
              <a:buNone/>
            </a:pPr>
            <a:endParaRPr lang="nl-BE" sz="12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bg1"/>
                </a:solidFill>
              </a:rPr>
              <a:t>Basic concept in a nutshell :</a:t>
            </a: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kern="0" dirty="0">
                <a:solidFill>
                  <a:schemeClr val="bg1"/>
                </a:solidFill>
              </a:rPr>
              <a:t>w</a:t>
            </a:r>
            <a:r>
              <a:rPr lang="nl-BE" sz="2000" kern="0" dirty="0" smtClean="0">
                <a:solidFill>
                  <a:schemeClr val="bg1"/>
                </a:solidFill>
              </a:rPr>
              <a:t>orks with </a:t>
            </a:r>
            <a:r>
              <a:rPr lang="nl-BE" sz="2000" kern="0" dirty="0" smtClean="0">
                <a:solidFill>
                  <a:srgbClr val="FF0000"/>
                </a:solidFill>
              </a:rPr>
              <a:t>topics (MyMQTT/22/1/V_VOLUME...)</a:t>
            </a:r>
            <a:endParaRPr lang="nl-BE" sz="2000" kern="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kern="0" dirty="0" smtClean="0">
                <a:solidFill>
                  <a:schemeClr val="bg1"/>
                </a:solidFill>
              </a:rPr>
              <a:t>MQTT clients </a:t>
            </a:r>
            <a:r>
              <a:rPr lang="nl-BE" sz="2000" kern="0" dirty="0" smtClean="0">
                <a:solidFill>
                  <a:srgbClr val="FF0000"/>
                </a:solidFill>
              </a:rPr>
              <a:t>subscribe</a:t>
            </a:r>
            <a:r>
              <a:rPr lang="nl-BE" sz="2000" kern="0" dirty="0" smtClean="0">
                <a:solidFill>
                  <a:schemeClr val="bg1"/>
                </a:solidFill>
              </a:rPr>
              <a:t> to interesed topics in MQTT broker</a:t>
            </a:r>
          </a:p>
          <a:p>
            <a:pPr lvl="1" eaLnBrk="1" hangingPunct="1">
              <a:buFontTx/>
              <a:buChar char="-"/>
            </a:pPr>
            <a:r>
              <a:rPr lang="nl-BE" sz="2000" kern="0" dirty="0" smtClean="0">
                <a:solidFill>
                  <a:schemeClr val="bg1"/>
                </a:solidFill>
              </a:rPr>
              <a:t>MQTT clients </a:t>
            </a:r>
            <a:r>
              <a:rPr lang="nl-BE" sz="2000" kern="0" dirty="0" smtClean="0">
                <a:solidFill>
                  <a:srgbClr val="FF0000"/>
                </a:solidFill>
              </a:rPr>
              <a:t>publish</a:t>
            </a:r>
            <a:r>
              <a:rPr lang="nl-BE" sz="2000" kern="0" dirty="0" smtClean="0">
                <a:solidFill>
                  <a:schemeClr val="bg1"/>
                </a:solidFill>
              </a:rPr>
              <a:t> topics to MQTT broker</a:t>
            </a:r>
          </a:p>
          <a:p>
            <a:pPr lvl="1" eaLnBrk="1" hangingPunct="1">
              <a:buFontTx/>
              <a:buChar char="-"/>
            </a:pPr>
            <a:r>
              <a:rPr lang="nl-BE" sz="2000" kern="0" dirty="0" smtClean="0">
                <a:solidFill>
                  <a:schemeClr val="bg1"/>
                </a:solidFill>
              </a:rPr>
              <a:t>MQTT broker publishes topics to subscribed MQTT clients (kind of multicast)</a:t>
            </a: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bg1"/>
                </a:solidFill>
              </a:rPr>
              <a:t>Very </a:t>
            </a:r>
            <a:r>
              <a:rPr lang="nl-BE" sz="2400" kern="0" dirty="0">
                <a:solidFill>
                  <a:schemeClr val="bg1"/>
                </a:solidFill>
              </a:rPr>
              <a:t>good </a:t>
            </a:r>
            <a:r>
              <a:rPr lang="nl-BE" sz="2400" kern="0" dirty="0" smtClean="0">
                <a:solidFill>
                  <a:schemeClr val="bg1"/>
                </a:solidFill>
              </a:rPr>
              <a:t>explanation :  </a:t>
            </a:r>
            <a:r>
              <a:rPr lang="nl-BE" sz="2400" kern="0" dirty="0">
                <a:solidFill>
                  <a:srgbClr val="FF0000"/>
                </a:solidFill>
                <a:hlinkClick r:id="rId3"/>
              </a:rPr>
              <a:t>http://www.hivemq.com/blog/mqtt-essentials/</a:t>
            </a:r>
            <a:r>
              <a:rPr lang="nl-BE" sz="2400" kern="0" dirty="0">
                <a:solidFill>
                  <a:srgbClr val="FF0000"/>
                </a:solidFill>
              </a:rPr>
              <a:t>   (part 1 – 11)</a:t>
            </a:r>
          </a:p>
          <a:p>
            <a:pPr lvl="1" eaLnBrk="1" hangingPunct="1">
              <a:buFontTx/>
              <a:buChar char="-"/>
            </a:pPr>
            <a:endParaRPr lang="nl-BE" sz="20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89" y="3028474"/>
            <a:ext cx="1239442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3028474"/>
            <a:ext cx="2262048" cy="3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27" y="2721155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1035" y="2155086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MQTT Client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4281" y="2133862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MQTT Client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33338" y="3115688"/>
            <a:ext cx="985138" cy="23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655211" y="3062565"/>
            <a:ext cx="985138" cy="23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92557" y="3391193"/>
            <a:ext cx="925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84820" y="3391193"/>
            <a:ext cx="925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7904" y="2155086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MQTT Broker</a:t>
            </a:r>
          </a:p>
        </p:txBody>
      </p:sp>
    </p:spTree>
    <p:extLst>
      <p:ext uri="{BB962C8B-B14F-4D97-AF65-F5344CB8AC3E}">
        <p14:creationId xmlns:p14="http://schemas.microsoft.com/office/powerpoint/2010/main" val="25616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MQTT broker / live capture using</a:t>
            </a:r>
            <a:br>
              <a:rPr lang="nl-BE" sz="4000" dirty="0" smtClean="0">
                <a:solidFill>
                  <a:schemeClr val="bg1"/>
                </a:solidFill>
              </a:rPr>
            </a:br>
            <a:r>
              <a:rPr lang="nl-BE" sz="4000" dirty="0" smtClean="0">
                <a:solidFill>
                  <a:schemeClr val="bg1"/>
                </a:solidFill>
              </a:rPr>
              <a:t>wireshark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72444" y="1484784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7529228" y="2338339"/>
            <a:ext cx="72008" cy="3672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29028" y="2327759"/>
            <a:ext cx="72008" cy="3672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86745" y="2261696"/>
            <a:ext cx="72008" cy="3672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768588" y="2261696"/>
            <a:ext cx="72008" cy="3672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46990" y="18923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(LED) node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1240" y="189236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Gateway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5849" y="1587206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MQTT broker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(192.168.0.107)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0806" y="1569198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Openhab</a:t>
            </a:r>
            <a:br>
              <a:rPr lang="nl-BE" dirty="0" smtClean="0">
                <a:solidFill>
                  <a:srgbClr val="FF0000"/>
                </a:solidFill>
              </a:rPr>
            </a:br>
            <a:r>
              <a:rPr lang="nl-BE" dirty="0" smtClean="0">
                <a:solidFill>
                  <a:srgbClr val="FF0000"/>
                </a:solidFill>
              </a:rPr>
              <a:t>(see your IP@)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40152" y="666936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80268" y="3060758"/>
            <a:ext cx="1970275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65033" y="2409199"/>
            <a:ext cx="1836203" cy="44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778533" y="3845872"/>
            <a:ext cx="1970275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48808" y="3841428"/>
            <a:ext cx="1512432" cy="50850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60586" y="2927587"/>
            <a:ext cx="171072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see air capture</a:t>
            </a:r>
            <a:br>
              <a:rPr lang="nl-BE" dirty="0" smtClean="0">
                <a:solidFill>
                  <a:schemeClr val="bg1"/>
                </a:solidFill>
              </a:rPr>
            </a:br>
            <a:r>
              <a:rPr lang="nl-BE" dirty="0" smtClean="0">
                <a:solidFill>
                  <a:schemeClr val="bg1"/>
                </a:solidFill>
              </a:rPr>
              <a:t>workshop 1.1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96536" y="4365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33" name="TextBox 32"/>
          <p:cNvSpPr txBox="1"/>
          <p:nvPr/>
        </p:nvSpPr>
        <p:spPr>
          <a:xfrm>
            <a:off x="3862382" y="2210753"/>
            <a:ext cx="992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connect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1560" y="3437866"/>
            <a:ext cx="91563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publish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0836" y="4228492"/>
            <a:ext cx="91563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publish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803309" y="2381040"/>
            <a:ext cx="1970275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79072" y="2923403"/>
            <a:ext cx="91563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publish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>
                <a:solidFill>
                  <a:schemeClr val="bg1"/>
                </a:solidFill>
              </a:rPr>
              <a:t>Optional</a:t>
            </a:r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Openhab @ startup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0848"/>
            <a:ext cx="56007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Habmin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Already included :</a:t>
            </a:r>
          </a:p>
          <a:p>
            <a:pPr marL="457200" lvl="1" indent="0" eaLnBrk="1" hangingPunct="1">
              <a:buNone/>
            </a:pPr>
            <a:r>
              <a:rPr lang="nl-BE" sz="2000" dirty="0" smtClean="0">
                <a:solidFill>
                  <a:srgbClr val="FF0000"/>
                </a:solidFill>
              </a:rPr>
              <a:t>		http:&lt;your Openhab ip&gt;/habmin</a:t>
            </a: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Alternative : </a:t>
            </a: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429000"/>
            <a:ext cx="66008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MySQL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BE" sz="2400" dirty="0" smtClean="0">
                <a:solidFill>
                  <a:schemeClr val="accent3"/>
                </a:solidFill>
              </a:rPr>
              <a:t>-   install : </a:t>
            </a:r>
            <a:r>
              <a:rPr lang="nl-BE" sz="2400" dirty="0" smtClean="0">
                <a:solidFill>
                  <a:srgbClr val="FF0000"/>
                </a:solidFill>
              </a:rPr>
              <a:t>sudo apt-get install mysql-server</a:t>
            </a: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bg1"/>
                </a:solidFill>
              </a:rPr>
              <a:t>a</a:t>
            </a:r>
            <a:r>
              <a:rPr lang="nl-BE" sz="2400" dirty="0" smtClean="0">
                <a:solidFill>
                  <a:schemeClr val="bg1"/>
                </a:solidFill>
              </a:rPr>
              <a:t>dd openhab user: </a:t>
            </a:r>
            <a:r>
              <a:rPr lang="nl-BE" sz="2400" dirty="0" smtClean="0">
                <a:solidFill>
                  <a:srgbClr val="FF0000"/>
                </a:solidFill>
              </a:rPr>
              <a:t>mysql –u root –p</a:t>
            </a:r>
          </a:p>
          <a:p>
            <a:pPr lvl="1"/>
            <a:r>
              <a:rPr lang="nl-BE" sz="1800" dirty="0">
                <a:solidFill>
                  <a:srgbClr val="FF0000"/>
                </a:solidFill>
              </a:rPr>
              <a:t>create database openhab; </a:t>
            </a:r>
          </a:p>
          <a:p>
            <a:pPr lvl="1"/>
            <a:r>
              <a:rPr lang="nl-BE" sz="1800" dirty="0">
                <a:solidFill>
                  <a:srgbClr val="FF0000"/>
                </a:solidFill>
              </a:rPr>
              <a:t>CREATE USER 'openhab'@'localhost' IDENTIFIED BY 'openhab';  </a:t>
            </a:r>
          </a:p>
          <a:p>
            <a:pPr lvl="1"/>
            <a:r>
              <a:rPr lang="nl-BE" sz="1800" dirty="0">
                <a:solidFill>
                  <a:srgbClr val="FF0000"/>
                </a:solidFill>
              </a:rPr>
              <a:t>GRANT ALL PRIVILEGES ON openhab.* TO 'openhab'@'localhost';  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tips :</a:t>
            </a: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- Drop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database : 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drop database if exists 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openhab</a:t>
            </a: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- Select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database : 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use 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openhab</a:t>
            </a: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- Show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tables : 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show tables</a:t>
            </a: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- Create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database : 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create database 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openhab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Char char="-"/>
            </a:pPr>
            <a:endParaRPr lang="nl-BE" sz="1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eaLnBrk="1" hangingPunct="1">
              <a:buFontTx/>
              <a:buChar char="-"/>
            </a:pPr>
            <a:endParaRPr lang="nl-BE" sz="1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Getting your Raspberry Pi 2 ready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Installing OpenHab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MQTT as </a:t>
            </a:r>
            <a:r>
              <a:rPr lang="nl-BE" sz="2800" dirty="0" smtClean="0">
                <a:solidFill>
                  <a:schemeClr val="accent3"/>
                </a:solidFill>
              </a:rPr>
              <a:t>bridge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Wireshark &amp; MQTT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bg1"/>
                </a:solidFill>
              </a:rPr>
              <a:t>see : </a:t>
            </a:r>
            <a:endParaRPr lang="nl-BE" sz="2400" dirty="0" smtClean="0">
              <a:solidFill>
                <a:schemeClr val="bg1"/>
              </a:solidFill>
            </a:endParaRPr>
          </a:p>
          <a:p>
            <a:pPr marL="457200" lvl="1" indent="0" eaLnBrk="1" hangingPunct="1">
              <a:buNone/>
            </a:pPr>
            <a:r>
              <a:rPr lang="nl-BE" sz="20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nl-BE" sz="2000" dirty="0">
                <a:solidFill>
                  <a:schemeClr val="bg1"/>
                </a:solidFill>
                <a:hlinkClick r:id="rId3"/>
              </a:rPr>
              <a:t>://</a:t>
            </a:r>
            <a:r>
              <a:rPr lang="nl-BE" sz="2000" dirty="0" smtClean="0">
                <a:solidFill>
                  <a:schemeClr val="bg1"/>
                </a:solidFill>
                <a:hlinkClick r:id="rId3"/>
              </a:rPr>
              <a:t>github.com/menudoproblema/Wireshark-MQTT</a:t>
            </a:r>
            <a:endParaRPr lang="nl-BE" sz="20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 start :</a:t>
            </a:r>
          </a:p>
          <a:p>
            <a:pPr marL="0" indent="0" eaLnBrk="1" hangingPunct="1">
              <a:buNone/>
            </a:pPr>
            <a:r>
              <a:rPr lang="nl-BE" sz="2400" dirty="0" smtClean="0">
                <a:solidFill>
                  <a:srgbClr val="FF0000"/>
                </a:solidFill>
              </a:rPr>
              <a:t>	wireshark </a:t>
            </a:r>
            <a:r>
              <a:rPr lang="nl-BE" sz="2400" dirty="0">
                <a:solidFill>
                  <a:srgbClr val="FF0000"/>
                </a:solidFill>
              </a:rPr>
              <a:t>-X </a:t>
            </a:r>
            <a:r>
              <a:rPr lang="nl-BE" sz="2400" dirty="0" smtClean="0">
                <a:solidFill>
                  <a:srgbClr val="FF0000"/>
                </a:solidFill>
              </a:rPr>
              <a:t>lua_script:mqtt.lua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>
                    <a:lumMod val="95000"/>
                  </a:schemeClr>
                </a:solidFill>
              </a:rPr>
              <a:t>capture :</a:t>
            </a:r>
          </a:p>
          <a:p>
            <a:pPr marL="0" indent="0" eaLnBrk="1" hangingPunct="1">
              <a:buNone/>
            </a:pPr>
            <a:r>
              <a:rPr lang="nl-BE" sz="2400" dirty="0" smtClean="0">
                <a:solidFill>
                  <a:srgbClr val="FF0000"/>
                </a:solidFill>
              </a:rPr>
              <a:t>	mqtt.publish.topic </a:t>
            </a:r>
            <a:r>
              <a:rPr lang="nl-BE" sz="2400" dirty="0">
                <a:solidFill>
                  <a:srgbClr val="FF0000"/>
                </a:solidFill>
              </a:rPr>
              <a:t>matches "MyMQTT/69/6"</a:t>
            </a:r>
            <a:endParaRPr lang="nl-BE" sz="24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5364" y="43853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prefix</a:t>
            </a:r>
            <a:endParaRPr lang="nl-B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2184" y="43651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nodeId</a:t>
            </a:r>
            <a:endParaRPr lang="nl-B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5947" y="436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sensor</a:t>
            </a:r>
          </a:p>
        </p:txBody>
      </p:sp>
      <p:cxnSp>
        <p:nvCxnSpPr>
          <p:cNvPr id="11" name="Straight Arrow Connector 10"/>
          <p:cNvCxnSpPr>
            <a:endCxn id="2" idx="0"/>
          </p:cNvCxnSpPr>
          <p:nvPr/>
        </p:nvCxnSpPr>
        <p:spPr>
          <a:xfrm>
            <a:off x="5869825" y="4005064"/>
            <a:ext cx="1" cy="38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62256" y="4005063"/>
            <a:ext cx="1" cy="38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7172328" y="3984813"/>
            <a:ext cx="552201" cy="38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MQTT broker : Mosquitto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Install : </a:t>
            </a: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7638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rgbClr val="FF0000"/>
                </a:solidFill>
              </a:rPr>
              <a:t>Info source </a:t>
            </a:r>
            <a:r>
              <a:rPr lang="nl-BE" sz="2800" dirty="0">
                <a:solidFill>
                  <a:srgbClr val="FF0000"/>
                </a:solidFill>
              </a:rPr>
              <a:t>: </a:t>
            </a:r>
            <a:r>
              <a:rPr lang="nl-BE" sz="28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nl-BE" sz="2800" dirty="0" smtClean="0">
                <a:solidFill>
                  <a:srgbClr val="FF0000"/>
                </a:solidFill>
                <a:hlinkClick r:id="rId3"/>
              </a:rPr>
              <a:t>www.raspberrypi.org</a:t>
            </a:r>
            <a:endParaRPr lang="nl-BE" sz="2800" dirty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Install methods :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NOOBS </a:t>
            </a:r>
            <a:r>
              <a:rPr lang="nl-BE" sz="2000" dirty="0">
                <a:solidFill>
                  <a:schemeClr val="accent3"/>
                </a:solidFill>
              </a:rPr>
              <a:t>: </a:t>
            </a:r>
            <a:r>
              <a:rPr lang="nl-BE" sz="2000" dirty="0" smtClean="0">
                <a:solidFill>
                  <a:schemeClr val="accent3"/>
                </a:solidFill>
              </a:rPr>
              <a:t>			</a:t>
            </a:r>
            <a:r>
              <a:rPr lang="nl-BE" sz="2400" dirty="0" smtClean="0">
                <a:solidFill>
                  <a:srgbClr val="FF0000"/>
                </a:solidFill>
              </a:rPr>
              <a:t>OR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  <a:hlinkClick r:id="rId4"/>
              </a:rPr>
              <a:t>https</a:t>
            </a:r>
            <a:r>
              <a:rPr lang="nl-BE" sz="1600" dirty="0">
                <a:solidFill>
                  <a:schemeClr val="accent3"/>
                </a:solidFill>
                <a:hlinkClick r:id="rId4"/>
              </a:rPr>
              <a:t>://www.raspberrypi.org/help/noobs-setup</a:t>
            </a:r>
            <a:r>
              <a:rPr lang="nl-BE" sz="1600" dirty="0" smtClean="0">
                <a:solidFill>
                  <a:schemeClr val="accent3"/>
                </a:solidFill>
                <a:hlinkClick r:id="rId4"/>
              </a:rPr>
              <a:t>/</a:t>
            </a:r>
            <a:endParaRPr lang="nl-BE" sz="16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Select your OS during PI startup 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Native (Raspian) (my preference)</a:t>
            </a:r>
            <a:endParaRPr lang="nl-BE" sz="16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Workflow for both methods is the same :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Install an SD write on your OS (Linux/Mac/Windows)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Burn .img to SD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Boot Rpi with SD and configure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rgbClr val="FF0000"/>
                </a:solidFill>
              </a:rPr>
              <a:t>BACKUP</a:t>
            </a:r>
            <a:r>
              <a:rPr lang="nl-BE" sz="2400" dirty="0" smtClean="0">
                <a:solidFill>
                  <a:schemeClr val="accent3"/>
                </a:solidFill>
              </a:rPr>
              <a:t> : done with the same SD writer !! (keep a base image)</a:t>
            </a:r>
          </a:p>
          <a:p>
            <a:pPr lvl="1" eaLnBrk="1" hangingPunct="1">
              <a:buFontTx/>
              <a:buChar char="-"/>
            </a:pPr>
            <a:endParaRPr lang="nl-BE" sz="12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endParaRPr lang="nl-BE" sz="16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7638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“</a:t>
            </a:r>
            <a:r>
              <a:rPr lang="nl-BE" sz="2400" dirty="0" smtClean="0">
                <a:solidFill>
                  <a:srgbClr val="FF0000"/>
                </a:solidFill>
              </a:rPr>
              <a:t>sudo raspi-config</a:t>
            </a:r>
            <a:r>
              <a:rPr lang="nl-BE" sz="2400" dirty="0" smtClean="0">
                <a:solidFill>
                  <a:schemeClr val="accent3"/>
                </a:solidFill>
              </a:rPr>
              <a:t>” is your best friend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1 : expand filesystem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5 : internationalisation options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I1 : nl_BE@euro ISO_8859_15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I2 : Europe/Brussel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I3 : keyboard  (!! Default is QWERTY)</a:t>
            </a: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r</a:t>
            </a:r>
            <a:r>
              <a:rPr lang="nl-BE" sz="2400" dirty="0" smtClean="0">
                <a:solidFill>
                  <a:schemeClr val="accent3"/>
                </a:solidFill>
              </a:rPr>
              <a:t>eboot 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6 : enable camera (if available)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9 : advanced options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A4 : enable SSH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2 : change user passwd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reboot</a:t>
            </a: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28233" y="1124744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Network access :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Wired : woks out-of-the box</a:t>
            </a:r>
          </a:p>
          <a:p>
            <a:pPr lvl="1" eaLnBrk="1" hangingPunct="1">
              <a:buFontTx/>
              <a:buChar char="-"/>
            </a:pPr>
            <a:r>
              <a:rPr lang="nl-BE" sz="2000" dirty="0">
                <a:solidFill>
                  <a:schemeClr val="accent3"/>
                </a:solidFill>
              </a:rPr>
              <a:t>Wireless : </a:t>
            </a:r>
            <a:r>
              <a:rPr lang="nl-BE" sz="20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nl-BE" sz="2000" dirty="0" smtClean="0">
                <a:solidFill>
                  <a:srgbClr val="FF0000"/>
                </a:solidFill>
                <a:hlinkClick r:id="rId3"/>
              </a:rPr>
              <a:t>www.raspberrypi.org/documentation/configuration/wireless/wireless-cli.md</a:t>
            </a:r>
            <a:endParaRPr lang="nl-BE" sz="2400" dirty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SSH with </a:t>
            </a:r>
            <a:r>
              <a:rPr lang="nl-BE" sz="2400" dirty="0" smtClean="0">
                <a:solidFill>
                  <a:srgbClr val="FF0000"/>
                </a:solidFill>
              </a:rPr>
              <a:t>root</a:t>
            </a:r>
            <a:r>
              <a:rPr lang="nl-BE" sz="2400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Set passwd : </a:t>
            </a:r>
            <a:r>
              <a:rPr lang="nl-BE" sz="2000" dirty="0" smtClean="0">
                <a:solidFill>
                  <a:srgbClr val="FF0000"/>
                </a:solidFill>
              </a:rPr>
              <a:t>sudo passwd root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In </a:t>
            </a:r>
            <a:r>
              <a:rPr lang="nl-BE" sz="2000" dirty="0" smtClean="0">
                <a:solidFill>
                  <a:srgbClr val="FF0000"/>
                </a:solidFill>
              </a:rPr>
              <a:t>/etc/ssh/sshd_config </a:t>
            </a:r>
            <a:r>
              <a:rPr lang="nl-BE" sz="2000" dirty="0" smtClean="0">
                <a:solidFill>
                  <a:schemeClr val="accent3"/>
                </a:solidFill>
              </a:rPr>
              <a:t>: search for “</a:t>
            </a:r>
            <a:r>
              <a:rPr lang="nl-BE" sz="2000" dirty="0" smtClean="0">
                <a:solidFill>
                  <a:srgbClr val="FF0000"/>
                </a:solidFill>
              </a:rPr>
              <a:t>PermitRootLogin</a:t>
            </a:r>
            <a:r>
              <a:rPr lang="nl-BE" sz="2000" dirty="0" smtClean="0">
                <a:solidFill>
                  <a:schemeClr val="accent3"/>
                </a:solidFill>
              </a:rPr>
              <a:t>” and change this to “</a:t>
            </a:r>
            <a:r>
              <a:rPr lang="nl-BE" sz="2000" dirty="0" smtClean="0">
                <a:solidFill>
                  <a:srgbClr val="FF0000"/>
                </a:solidFill>
              </a:rPr>
              <a:t>yes</a:t>
            </a:r>
            <a:r>
              <a:rPr lang="nl-BE" sz="2000" dirty="0" smtClean="0">
                <a:solidFill>
                  <a:schemeClr val="accent3"/>
                </a:solidFill>
              </a:rPr>
              <a:t>”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Now SSH access is working for both users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sudo apt-get update</a:t>
            </a: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s</a:t>
            </a:r>
            <a:r>
              <a:rPr lang="nl-BE" sz="2400" dirty="0" smtClean="0">
                <a:solidFill>
                  <a:schemeClr val="accent3"/>
                </a:solidFill>
              </a:rPr>
              <a:t>udo apt-get upgrade</a:t>
            </a: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093296"/>
            <a:ext cx="8400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READY to run headless : backup base image</a:t>
            </a:r>
            <a:endParaRPr lang="nl-B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 : optional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7638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VNC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rgbClr val="FF0000"/>
                </a:solidFill>
              </a:rPr>
              <a:t>sudo apt-get install tightvncserver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start once to set passwd</a:t>
            </a:r>
          </a:p>
          <a:p>
            <a:pPr lvl="2" eaLnBrk="1" hangingPunct="1">
              <a:buFontTx/>
              <a:buChar char="-"/>
            </a:pPr>
            <a:r>
              <a:rPr lang="nl-BE" sz="1600" dirty="0">
                <a:solidFill>
                  <a:srgbClr val="FF0000"/>
                </a:solidFill>
              </a:rPr>
              <a:t>v</a:t>
            </a:r>
            <a:r>
              <a:rPr lang="nl-BE" sz="1600" dirty="0" smtClean="0">
                <a:solidFill>
                  <a:srgbClr val="FF0000"/>
                </a:solidFill>
              </a:rPr>
              <a:t>ncserver :1 –geometry 1920x1080 –depth 24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Automatic start during boot :</a:t>
            </a:r>
          </a:p>
          <a:p>
            <a:pPr lvl="2" eaLnBrk="1" hangingPunct="1">
              <a:buFontTx/>
              <a:buChar char="-"/>
            </a:pPr>
            <a:r>
              <a:rPr lang="nl-BE" sz="1600" dirty="0">
                <a:solidFill>
                  <a:schemeClr val="accent3"/>
                </a:solidFill>
              </a:rPr>
              <a:t>c</a:t>
            </a:r>
            <a:r>
              <a:rPr lang="nl-BE" sz="1600" dirty="0" smtClean="0">
                <a:solidFill>
                  <a:schemeClr val="accent3"/>
                </a:solidFill>
              </a:rPr>
              <a:t>opy </a:t>
            </a:r>
            <a:r>
              <a:rPr lang="nl-BE" sz="1600" dirty="0" smtClean="0">
                <a:solidFill>
                  <a:schemeClr val="accent3"/>
                </a:solidFill>
                <a:hlinkClick r:id="rId3" action="ppaction://hlinkfile"/>
              </a:rPr>
              <a:t>“vncstart</a:t>
            </a:r>
            <a:r>
              <a:rPr lang="nl-BE" sz="1600" dirty="0" smtClean="0">
                <a:solidFill>
                  <a:schemeClr val="accent3"/>
                </a:solidFill>
              </a:rPr>
              <a:t>”  to /etc/init.d  in your PI</a:t>
            </a:r>
          </a:p>
          <a:p>
            <a:pPr lvl="2" eaLnBrk="1" hangingPunct="1">
              <a:buFontTx/>
              <a:buChar char="-"/>
            </a:pPr>
            <a:r>
              <a:rPr lang="nl-BE" sz="1600" dirty="0">
                <a:solidFill>
                  <a:schemeClr val="accent3"/>
                </a:solidFill>
              </a:rPr>
              <a:t>s</a:t>
            </a:r>
            <a:r>
              <a:rPr lang="nl-BE" sz="1600" dirty="0" smtClean="0">
                <a:solidFill>
                  <a:schemeClr val="accent3"/>
                </a:solidFill>
              </a:rPr>
              <a:t>udo chmod +x /etc/init.d/vncstart</a:t>
            </a:r>
          </a:p>
          <a:p>
            <a:pPr lvl="2" eaLnBrk="1" hangingPunct="1">
              <a:buFontTx/>
              <a:buChar char="-"/>
            </a:pPr>
            <a:r>
              <a:rPr lang="nl-BE" sz="1600" dirty="0">
                <a:solidFill>
                  <a:schemeClr val="accent3"/>
                </a:solidFill>
              </a:rPr>
              <a:t>s</a:t>
            </a:r>
            <a:r>
              <a:rPr lang="nl-BE" sz="1600" dirty="0" smtClean="0">
                <a:solidFill>
                  <a:schemeClr val="accent3"/>
                </a:solidFill>
              </a:rPr>
              <a:t>udo update-rc.d vncstart defaults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rgbClr val="FF0000"/>
                </a:solidFill>
              </a:rPr>
              <a:t>OR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>
                <a:solidFill>
                  <a:schemeClr val="accent3"/>
                </a:solidFill>
              </a:rPr>
              <a:t>: </a:t>
            </a:r>
            <a:r>
              <a:rPr lang="nl-BE" sz="2400" dirty="0">
                <a:solidFill>
                  <a:schemeClr val="accent3"/>
                </a:solidFill>
                <a:hlinkClick r:id="rId4"/>
              </a:rPr>
              <a:t>https://www.raspberrypi.org/documentation/remote-access/vnc</a:t>
            </a:r>
            <a:r>
              <a:rPr lang="nl-BE" sz="2400" dirty="0" smtClean="0">
                <a:solidFill>
                  <a:schemeClr val="accent3"/>
                </a:solidFill>
                <a:hlinkClick r:id="rId4"/>
              </a:rPr>
              <a:t>/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8465" y="5943601"/>
            <a:ext cx="5695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This is my base image backup</a:t>
            </a:r>
            <a:endParaRPr lang="nl-B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 : optional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Samba : </a:t>
            </a:r>
            <a:r>
              <a:rPr lang="nl-BE" sz="2400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nl-BE" sz="2400" dirty="0" smtClean="0">
                <a:solidFill>
                  <a:schemeClr val="accent3"/>
                </a:solidFill>
                <a:hlinkClick r:id="rId3"/>
              </a:rPr>
              <a:t>raspberrywebserver.com/serveradmin/share-your-raspberry-pis-files-and-folders-across-a-network.html</a:t>
            </a:r>
            <a:endParaRPr lang="nl-BE" sz="24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Change hostname : </a:t>
            </a:r>
            <a:r>
              <a:rPr lang="nl-BE" sz="2400" dirty="0">
                <a:solidFill>
                  <a:schemeClr val="accent3"/>
                </a:solidFill>
                <a:hlinkClick r:id="rId4"/>
              </a:rPr>
              <a:t>http://</a:t>
            </a:r>
            <a:r>
              <a:rPr lang="nl-BE" sz="2400" dirty="0" smtClean="0">
                <a:solidFill>
                  <a:schemeClr val="accent3"/>
                </a:solidFill>
                <a:hlinkClick r:id="rId4"/>
              </a:rPr>
              <a:t>raspberrywebserver.com/serveradmin/change-your-pis-host-name.html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Backup data to </a:t>
            </a:r>
            <a:r>
              <a:rPr lang="nl-BE" sz="2400" dirty="0" smtClean="0">
                <a:solidFill>
                  <a:schemeClr val="accent3"/>
                </a:solidFill>
              </a:rPr>
              <a:t>“the Cloud” </a:t>
            </a:r>
            <a:r>
              <a:rPr lang="nl-BE" sz="2400" dirty="0">
                <a:solidFill>
                  <a:schemeClr val="accent3"/>
                </a:solidFill>
              </a:rPr>
              <a:t>: </a:t>
            </a:r>
            <a:r>
              <a:rPr lang="nl-BE" sz="2400" dirty="0">
                <a:solidFill>
                  <a:schemeClr val="accent3"/>
                </a:solidFill>
                <a:hlinkClick r:id="rId5"/>
              </a:rPr>
              <a:t>http://</a:t>
            </a:r>
            <a:r>
              <a:rPr lang="nl-BE" sz="2400" dirty="0" smtClean="0">
                <a:solidFill>
                  <a:schemeClr val="accent3"/>
                </a:solidFill>
                <a:hlinkClick r:id="rId5"/>
              </a:rPr>
              <a:t>raspberrywebserver.com/serveradmin/back-up-your-pi-to-your-google-drive.html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Touchscreen keyboard :</a:t>
            </a:r>
          </a:p>
          <a:p>
            <a:pPr lvl="1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sudo apt-get install matchbox</a:t>
            </a:r>
          </a:p>
          <a:p>
            <a:pPr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GVIM :</a:t>
            </a:r>
          </a:p>
          <a:p>
            <a:pPr lvl="1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sudo apt-get install vim-gui-common  </a:t>
            </a: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 : optional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Extend SD card lifetime : </a:t>
            </a:r>
            <a:r>
              <a:rPr lang="nl-BE" sz="2400" dirty="0" smtClean="0">
                <a:solidFill>
                  <a:schemeClr val="accent3"/>
                </a:solidFill>
                <a:hlinkClick r:id="rId3"/>
              </a:rPr>
              <a:t>http</a:t>
            </a:r>
            <a:r>
              <a:rPr lang="nl-BE" sz="2400" dirty="0">
                <a:solidFill>
                  <a:schemeClr val="accent3"/>
                </a:solidFill>
                <a:hlinkClick r:id="rId3"/>
              </a:rPr>
              <a:t>://www.zdnet.com/article/raspberry-pi-extending-the-life-of-the-sd-card</a:t>
            </a:r>
            <a:r>
              <a:rPr lang="nl-BE" sz="2400" dirty="0" smtClean="0">
                <a:solidFill>
                  <a:schemeClr val="accent3"/>
                </a:solidFill>
                <a:hlinkClick r:id="rId3"/>
              </a:rPr>
              <a:t>/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206" y="3068960"/>
            <a:ext cx="810158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11609</TotalTime>
  <Words>754</Words>
  <Application>Microsoft Office PowerPoint</Application>
  <PresentationFormat>On-screen Show (4:3)</PresentationFormat>
  <Paragraphs>468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Diseño predeterminado</vt:lpstr>
      <vt:lpstr>WSN@work the controller  Peter Van Aken</vt:lpstr>
      <vt:lpstr>PowerPoint Presentation</vt:lpstr>
      <vt:lpstr>Topics</vt:lpstr>
      <vt:lpstr>Getting your RPiV2 ready</vt:lpstr>
      <vt:lpstr>Getting your RPiV2 ready</vt:lpstr>
      <vt:lpstr>Getting your RPiV2 ready</vt:lpstr>
      <vt:lpstr>Getting your RPiV2 ready : optional</vt:lpstr>
      <vt:lpstr>Getting your RPiV2 ready : optional</vt:lpstr>
      <vt:lpstr>Getting your RPiV2 ready : optional</vt:lpstr>
      <vt:lpstr>Static IP@ for the workshop</vt:lpstr>
      <vt:lpstr>Installing Openhab</vt:lpstr>
      <vt:lpstr>Installing Openhab</vt:lpstr>
      <vt:lpstr>Configuring Openhab : security</vt:lpstr>
      <vt:lpstr>Configuring Openhab : SMTP</vt:lpstr>
      <vt:lpstr>Configuring Openhab : SMTP</vt:lpstr>
      <vt:lpstr>Configuring Openhab : MySQL</vt:lpstr>
      <vt:lpstr>Configuring Openhab : MQTT</vt:lpstr>
      <vt:lpstr>Configuring Openhab : port</vt:lpstr>
      <vt:lpstr>Start Openhab </vt:lpstr>
      <vt:lpstr>Connect to Openhab </vt:lpstr>
      <vt:lpstr>Moving your LED-node into Openhab </vt:lpstr>
      <vt:lpstr>Internals : e2e WSNatWork stack</vt:lpstr>
      <vt:lpstr>Internals : MQTT broker</vt:lpstr>
      <vt:lpstr>Internals : MQTT broker</vt:lpstr>
      <vt:lpstr>MQTT broker / live capture using wireshark</vt:lpstr>
      <vt:lpstr>Optional</vt:lpstr>
      <vt:lpstr>Openhab @ startup</vt:lpstr>
      <vt:lpstr>Habmin</vt:lpstr>
      <vt:lpstr>MySQL</vt:lpstr>
      <vt:lpstr>Wireshark &amp; MQTT</vt:lpstr>
      <vt:lpstr>MQTT broker : Mosquitto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papa</cp:lastModifiedBy>
  <cp:revision>531</cp:revision>
  <dcterms:created xsi:type="dcterms:W3CDTF">2008-10-22T02:47:14Z</dcterms:created>
  <dcterms:modified xsi:type="dcterms:W3CDTF">2016-01-17T18:15:59Z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1449873990</vt:i4>
  </property>
  <property fmtid="{D5CDD505-2E9C-101B-9397-08002B2CF9AE}" pid="3" name="_NewReviewCycle">
    <vt:lpwstr/>
  </property>
  <property fmtid="{D5CDD505-2E9C-101B-9397-08002B2CF9AE}" pid="4" name="_EmailSubject">
    <vt:lpwstr>DCF 77 presentatie voor school</vt:lpwstr>
  </property>
  <property fmtid="{D5CDD505-2E9C-101B-9397-08002B2CF9AE}" pid="5" name="_AuthorEmail">
    <vt:lpwstr>peter.van_aken@alcatel-lucent.com</vt:lpwstr>
  </property>
  <property fmtid="{D5CDD505-2E9C-101B-9397-08002B2CF9AE}" pid="6" name="_AuthorEmailDisplayName">
    <vt:lpwstr>Van Aken, Peter (Peter)</vt:lpwstr>
  </property>
</Properties>
</file>