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5" r:id="rId2"/>
    <p:sldId id="286" r:id="rId3"/>
    <p:sldId id="294" r:id="rId4"/>
    <p:sldId id="293" r:id="rId5"/>
    <p:sldId id="292" r:id="rId6"/>
    <p:sldId id="277" r:id="rId7"/>
    <p:sldId id="295" r:id="rId8"/>
    <p:sldId id="289" r:id="rId9"/>
    <p:sldId id="287" r:id="rId10"/>
    <p:sldId id="290" r:id="rId11"/>
    <p:sldId id="291" r:id="rId12"/>
    <p:sldId id="298" r:id="rId13"/>
    <p:sldId id="288" r:id="rId14"/>
    <p:sldId id="297" r:id="rId15"/>
    <p:sldId id="296" r:id="rId16"/>
    <p:sldId id="299" r:id="rId17"/>
  </p:sldIdLst>
  <p:sldSz cx="9144000" cy="6858000" type="screen4x3"/>
  <p:notesSz cx="6794500" cy="9906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0" autoAdjust="0"/>
    <p:restoredTop sz="86432" autoAdjust="0"/>
  </p:normalViewPr>
  <p:slideViewPr>
    <p:cSldViewPr>
      <p:cViewPr>
        <p:scale>
          <a:sx n="66" d="100"/>
          <a:sy n="66" d="100"/>
        </p:scale>
        <p:origin x="-1824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138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32"/>
    </p:cViewPr>
  </p:sorterViewPr>
  <p:notesViewPr>
    <p:cSldViewPr>
      <p:cViewPr varScale="1">
        <p:scale>
          <a:sx n="80" d="100"/>
          <a:sy n="80" d="100"/>
        </p:scale>
        <p:origin x="-2592" y="-96"/>
      </p:cViewPr>
      <p:guideLst>
        <p:guide orient="horz" pos="3120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944E5-7267-49E9-9024-F89C14269E11}" type="datetimeFigureOut">
              <a:rPr lang="nl-NL" smtClean="0"/>
              <a:pPr/>
              <a:t>15-2-2016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616E0-91A4-499E-81B1-0CF0F465E4C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606511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D1AA2-88FB-4D6F-95D1-F27A8A41D388}" type="datetimeFigureOut">
              <a:rPr lang="nl-BE" smtClean="0"/>
              <a:pPr/>
              <a:t>15/02/2016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39C94-657D-4310-B2E0-6C3DD422A53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06701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749249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9C94-657D-4310-B2E0-6C3DD422A537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A1B99-84F5-4C36-8606-32BA8F34C40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539A4-BE5C-4556-B3FE-CA45F8A8F1D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1FBB3-3C2F-4361-A4E2-83781D80A4A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1C774-186C-4A9A-B387-95049032E04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746F4-B7EE-456A-8608-4F2514D6E6E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B1D61-3944-4E32-B42C-233FB337F01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6DFA9-8D48-4108-A43F-5050C62615E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AD6D9-997A-4C2D-88B1-26DDCBFD23A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346FF-8A1E-4061-9458-48799A2923E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F5B2C-5661-4A4D-9960-994ABD45EC7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DBB31-C37E-4C7A-98F0-3967B82737F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DA4A2F90-1BB6-42DF-8B3E-05CDF698A67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duino-info.wikispaces.com/QuickRe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icsemi.com/eng/Products/2.4GHz-RF/nRF24L01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nsors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ysensors.org/downloa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hyperlink" Target="https://192.168.0.107/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CxzA9_kg6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rduino.cc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Guide/Windows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playground.arduino.cc/Learning/Linux" TargetMode="External"/><Relationship Id="rId4" Type="http://schemas.openxmlformats.org/officeDocument/2006/relationships/hyperlink" Target="https://www.arduino.cc/en/Guide/MacOS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el.com/images/atmel-8271-8-bit-avr-microcontroller-atmega48a-48pa-88a-88pa-168a-168pa-328-328p_datasheet_complete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dirty="0" smtClean="0">
                <a:solidFill>
                  <a:schemeClr val="bg1"/>
                </a:solidFill>
              </a:rPr>
              <a:t>WSN@work 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sz="1800" dirty="0" smtClean="0">
                <a:solidFill>
                  <a:schemeClr val="bg1"/>
                </a:solidFill>
              </a:rPr>
              <a:t>Peter Van Aken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nl-BE" sz="2800" i="1" dirty="0" smtClean="0">
              <a:solidFill>
                <a:schemeClr val="bg1"/>
              </a:solidFill>
            </a:endParaRPr>
          </a:p>
          <a:p>
            <a:pPr eaLnBrk="1" hangingPunct="1"/>
            <a:endParaRPr lang="nl-BE" sz="28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Arduino</a:t>
            </a:r>
            <a:r>
              <a:rPr lang="nl-BE" sz="4000" dirty="0" smtClean="0">
                <a:solidFill>
                  <a:schemeClr val="bg1"/>
                </a:solidFill>
              </a:rPr>
              <a:t> </a:t>
            </a:r>
            <a:r>
              <a:rPr lang="nl-BE" sz="4000" dirty="0">
                <a:solidFill>
                  <a:schemeClr val="bg1"/>
                </a:solidFill>
              </a:rPr>
              <a:t>P</a:t>
            </a:r>
            <a:r>
              <a:rPr lang="nl-BE" sz="4000" dirty="0" smtClean="0">
                <a:solidFill>
                  <a:schemeClr val="bg1"/>
                </a:solidFill>
              </a:rPr>
              <a:t>rogramming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dirty="0" smtClean="0">
                <a:solidFill>
                  <a:schemeClr val="accent3"/>
                </a:solidFill>
              </a:rPr>
              <a:t>In system </a:t>
            </a:r>
            <a:r>
              <a:rPr lang="nl-BE" dirty="0" err="1" smtClean="0">
                <a:solidFill>
                  <a:schemeClr val="accent3"/>
                </a:solidFill>
              </a:rPr>
              <a:t>programming</a:t>
            </a:r>
            <a:r>
              <a:rPr lang="nl-BE" dirty="0" smtClean="0">
                <a:solidFill>
                  <a:schemeClr val="accent3"/>
                </a:solidFill>
              </a:rPr>
              <a:t> (ISP)</a:t>
            </a:r>
          </a:p>
          <a:p>
            <a:pPr eaLnBrk="1" hangingPunct="1">
              <a:buFontTx/>
              <a:buChar char="-"/>
            </a:pPr>
            <a:r>
              <a:rPr lang="nl-BE" dirty="0" err="1" smtClean="0">
                <a:solidFill>
                  <a:srgbClr val="FF0000"/>
                </a:solidFill>
              </a:rPr>
              <a:t>Serial</a:t>
            </a:r>
            <a:r>
              <a:rPr lang="nl-BE" dirty="0" smtClean="0">
                <a:solidFill>
                  <a:srgbClr val="FF0000"/>
                </a:solidFill>
              </a:rPr>
              <a:t> </a:t>
            </a:r>
            <a:r>
              <a:rPr lang="nl-BE" dirty="0" err="1" smtClean="0">
                <a:solidFill>
                  <a:srgbClr val="FF0000"/>
                </a:solidFill>
              </a:rPr>
              <a:t>bootloader</a:t>
            </a:r>
            <a:r>
              <a:rPr lang="nl-BE" dirty="0" smtClean="0">
                <a:solidFill>
                  <a:srgbClr val="FF0000"/>
                </a:solidFill>
              </a:rPr>
              <a:t> (</a:t>
            </a:r>
            <a:r>
              <a:rPr lang="nl-BE" dirty="0" err="1" smtClean="0">
                <a:solidFill>
                  <a:srgbClr val="FF0000"/>
                </a:solidFill>
              </a:rPr>
              <a:t>Optiboot</a:t>
            </a:r>
            <a:r>
              <a:rPr lang="nl-BE" dirty="0" smtClean="0">
                <a:solidFill>
                  <a:srgbClr val="FF0000"/>
                </a:solidFill>
              </a:rPr>
              <a:t>/…)</a:t>
            </a:r>
          </a:p>
          <a:p>
            <a:pPr lvl="1" eaLnBrk="1" hangingPunct="1">
              <a:buFontTx/>
              <a:buChar char="-"/>
            </a:pPr>
            <a:r>
              <a:rPr lang="nl-BE" dirty="0" err="1" smtClean="0">
                <a:solidFill>
                  <a:srgbClr val="FF0000"/>
                </a:solidFill>
              </a:rPr>
              <a:t>Note</a:t>
            </a:r>
            <a:r>
              <a:rPr lang="nl-BE" dirty="0" smtClean="0">
                <a:solidFill>
                  <a:srgbClr val="FF0000"/>
                </a:solidFill>
              </a:rPr>
              <a:t> : </a:t>
            </a:r>
            <a:r>
              <a:rPr lang="nl-BE" dirty="0" err="1">
                <a:solidFill>
                  <a:srgbClr val="FF0000"/>
                </a:solidFill>
              </a:rPr>
              <a:t>p</a:t>
            </a:r>
            <a:r>
              <a:rPr lang="nl-BE" dirty="0" err="1" smtClean="0">
                <a:solidFill>
                  <a:srgbClr val="FF0000"/>
                </a:solidFill>
              </a:rPr>
              <a:t>owered</a:t>
            </a:r>
            <a:r>
              <a:rPr lang="nl-BE" dirty="0" smtClean="0">
                <a:solidFill>
                  <a:srgbClr val="FF0000"/>
                </a:solidFill>
              </a:rPr>
              <a:t> USB hub = extra </a:t>
            </a:r>
            <a:r>
              <a:rPr lang="nl-BE" dirty="0" err="1" smtClean="0">
                <a:solidFill>
                  <a:srgbClr val="FF0000"/>
                </a:solidFill>
              </a:rPr>
              <a:t>protection</a:t>
            </a:r>
            <a:endParaRPr lang="nl-BE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Char char="-"/>
            </a:pPr>
            <a:r>
              <a:rPr lang="nl-BE" dirty="0" smtClean="0">
                <a:solidFill>
                  <a:schemeClr val="accent3"/>
                </a:solidFill>
              </a:rPr>
              <a:t>OTA </a:t>
            </a:r>
            <a:r>
              <a:rPr lang="nl-BE" dirty="0" err="1" smtClean="0">
                <a:solidFill>
                  <a:schemeClr val="accent3"/>
                </a:solidFill>
              </a:rPr>
              <a:t>bootloader</a:t>
            </a:r>
            <a:endParaRPr lang="nl-BE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MysBootloader</a:t>
            </a:r>
            <a:endParaRPr lang="nl-BE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DualOptiboot</a:t>
            </a:r>
            <a:endParaRPr lang="nl-BE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58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Arduino</a:t>
            </a:r>
            <a:r>
              <a:rPr lang="nl-BE" sz="4000" dirty="0" smtClean="0">
                <a:solidFill>
                  <a:schemeClr val="bg1"/>
                </a:solidFill>
              </a:rPr>
              <a:t> UNO </a:t>
            </a:r>
            <a:r>
              <a:rPr lang="nl-BE" sz="4000" dirty="0" err="1" smtClean="0">
                <a:solidFill>
                  <a:schemeClr val="bg1"/>
                </a:solidFill>
              </a:rPr>
              <a:t>reference</a:t>
            </a:r>
            <a:r>
              <a:rPr lang="nl-BE" sz="4000" dirty="0">
                <a:solidFill>
                  <a:schemeClr val="bg1"/>
                </a:solidFill>
              </a:rPr>
              <a:t> </a:t>
            </a:r>
            <a:r>
              <a:rPr lang="nl-BE" sz="16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nl-BE" sz="1600" dirty="0">
                <a:solidFill>
                  <a:schemeClr val="bg1"/>
                </a:solidFill>
                <a:hlinkClick r:id="rId3"/>
              </a:rPr>
              <a:t>://</a:t>
            </a:r>
            <a:r>
              <a:rPr lang="nl-BE" sz="1600" dirty="0" smtClean="0">
                <a:solidFill>
                  <a:schemeClr val="bg1"/>
                </a:solidFill>
                <a:hlinkClick r:id="rId3"/>
              </a:rPr>
              <a:t>arduino-info.wikispaces.com/QuickRef</a:t>
            </a:r>
            <a:r>
              <a:rPr lang="nl-BE" sz="4000" dirty="0">
                <a:solidFill>
                  <a:schemeClr val="bg1"/>
                </a:solidFill>
              </a:rPr>
              <a:t/>
            </a:r>
            <a:br>
              <a:rPr lang="nl-BE" sz="4000" dirty="0">
                <a:solidFill>
                  <a:schemeClr val="bg1"/>
                </a:solidFill>
              </a:rPr>
            </a:b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pic>
        <p:nvPicPr>
          <p:cNvPr id="1026" name="Picture 2" descr="https://arduino-info.wikispaces.com/file/view/ArduinoUNO-900.jpg/421496636/ArduinoUNO-9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87700"/>
            <a:ext cx="7992888" cy="565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574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Arduino</a:t>
            </a:r>
            <a:r>
              <a:rPr lang="nl-BE" sz="4000" dirty="0" smtClean="0">
                <a:solidFill>
                  <a:schemeClr val="bg1"/>
                </a:solidFill>
              </a:rPr>
              <a:t> NANO </a:t>
            </a:r>
            <a:r>
              <a:rPr lang="nl-BE" sz="4000" dirty="0" err="1" smtClean="0">
                <a:solidFill>
                  <a:schemeClr val="bg1"/>
                </a:solidFill>
              </a:rPr>
              <a:t>reference</a:t>
            </a:r>
            <a:r>
              <a:rPr lang="nl-BE" sz="4000" dirty="0">
                <a:solidFill>
                  <a:schemeClr val="bg1"/>
                </a:solidFill>
              </a:rPr>
              <a:t/>
            </a:r>
            <a:br>
              <a:rPr lang="nl-BE" sz="4000" dirty="0">
                <a:solidFill>
                  <a:schemeClr val="bg1"/>
                </a:solidFill>
              </a:rPr>
            </a:b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pic>
        <p:nvPicPr>
          <p:cNvPr id="5" name="Picture 4" descr="nanopd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836712"/>
            <a:ext cx="8244408" cy="583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74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“The Radio” : </a:t>
            </a:r>
            <a:r>
              <a:rPr lang="nl-BE" sz="4000" dirty="0" err="1" smtClean="0">
                <a:solidFill>
                  <a:schemeClr val="bg1"/>
                </a:solidFill>
              </a:rPr>
              <a:t>Nordic</a:t>
            </a:r>
            <a:r>
              <a:rPr lang="nl-BE" sz="4000" dirty="0" smtClean="0">
                <a:solidFill>
                  <a:schemeClr val="bg1"/>
                </a:solidFill>
              </a:rPr>
              <a:t> NRF24L01+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>
                <a:solidFill>
                  <a:schemeClr val="accent3"/>
                </a:solidFill>
              </a:rPr>
              <a:t>Datasheet : </a:t>
            </a:r>
            <a:r>
              <a:rPr lang="nl-BE" sz="1400" dirty="0">
                <a:solidFill>
                  <a:schemeClr val="accent3"/>
                </a:solidFill>
                <a:hlinkClick r:id="rId3"/>
              </a:rPr>
              <a:t>http://</a:t>
            </a:r>
            <a:r>
              <a:rPr lang="nl-BE" sz="1400" dirty="0" smtClean="0">
                <a:solidFill>
                  <a:schemeClr val="accent3"/>
                </a:solidFill>
                <a:hlinkClick r:id="rId3"/>
              </a:rPr>
              <a:t>www.nordicsemi.com/eng/Products/2.4GHz-RF/nRF24L01P</a:t>
            </a:r>
            <a:endParaRPr lang="nl-BE" sz="1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800" dirty="0" err="1" smtClean="0">
                <a:solidFill>
                  <a:schemeClr val="accent3"/>
                </a:solidFill>
              </a:rPr>
              <a:t>Highlights</a:t>
            </a:r>
            <a:r>
              <a:rPr lang="nl-BE" sz="2800" dirty="0" smtClean="0">
                <a:solidFill>
                  <a:schemeClr val="accent3"/>
                </a:solidFill>
              </a:rPr>
              <a:t> :</a:t>
            </a: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2.4Ghz – 2.525Ghz : </a:t>
            </a:r>
            <a:r>
              <a:rPr lang="nl-BE" sz="2400" dirty="0" err="1" smtClean="0">
                <a:solidFill>
                  <a:srgbClr val="FF0000"/>
                </a:solidFill>
              </a:rPr>
              <a:t>stay</a:t>
            </a:r>
            <a:r>
              <a:rPr lang="nl-BE" sz="2400" dirty="0" smtClean="0">
                <a:solidFill>
                  <a:srgbClr val="FF0000"/>
                </a:solidFill>
              </a:rPr>
              <a:t> out Wifi band !</a:t>
            </a: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rgbClr val="FF0000"/>
                </a:solidFill>
              </a:rPr>
              <a:t>250 </a:t>
            </a:r>
            <a:r>
              <a:rPr lang="nl-BE" sz="2400" dirty="0" err="1" smtClean="0">
                <a:solidFill>
                  <a:srgbClr val="FF0000"/>
                </a:solidFill>
              </a:rPr>
              <a:t>kbps</a:t>
            </a:r>
            <a:r>
              <a:rPr lang="nl-BE" sz="2400" dirty="0" smtClean="0">
                <a:solidFill>
                  <a:srgbClr val="FF0000"/>
                </a:solidFill>
              </a:rPr>
              <a:t> </a:t>
            </a:r>
            <a:r>
              <a:rPr lang="nl-BE" sz="2400" dirty="0" smtClean="0">
                <a:solidFill>
                  <a:schemeClr val="accent3"/>
                </a:solidFill>
              </a:rPr>
              <a:t>(</a:t>
            </a:r>
            <a:r>
              <a:rPr lang="nl-BE" sz="2400" dirty="0" err="1" smtClean="0">
                <a:solidFill>
                  <a:schemeClr val="accent3"/>
                </a:solidFill>
              </a:rPr>
              <a:t>only</a:t>
            </a:r>
            <a:r>
              <a:rPr lang="nl-BE" sz="2400" dirty="0" smtClean="0">
                <a:solidFill>
                  <a:schemeClr val="accent3"/>
                </a:solidFill>
              </a:rPr>
              <a:t>+!), 1Mbps, 2Mbps</a:t>
            </a: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Low power : 1.9 – 3.6v, I/Os 5V tolerant</a:t>
            </a:r>
          </a:p>
          <a:p>
            <a:pPr lvl="2" eaLnBrk="1" hangingPunct="1">
              <a:buFontTx/>
              <a:buChar char="-"/>
            </a:pPr>
            <a:r>
              <a:rPr lang="nl-BE" sz="2000" dirty="0" err="1" smtClean="0">
                <a:solidFill>
                  <a:srgbClr val="FF0000"/>
                </a:solidFill>
              </a:rPr>
              <a:t>Breakout</a:t>
            </a:r>
            <a:r>
              <a:rPr lang="nl-BE" sz="2000" dirty="0" smtClean="0">
                <a:solidFill>
                  <a:srgbClr val="FF0000"/>
                </a:solidFill>
              </a:rPr>
              <a:t>/</a:t>
            </a:r>
            <a:r>
              <a:rPr lang="nl-BE" sz="2000" dirty="0" err="1" smtClean="0">
                <a:solidFill>
                  <a:srgbClr val="FF0000"/>
                </a:solidFill>
              </a:rPr>
              <a:t>adaptor</a:t>
            </a:r>
            <a:r>
              <a:rPr lang="nl-BE" sz="2000" dirty="0" smtClean="0">
                <a:solidFill>
                  <a:srgbClr val="FF0000"/>
                </a:solidFill>
              </a:rPr>
              <a:t> :                                    3.3v - 12V</a:t>
            </a:r>
          </a:p>
          <a:p>
            <a:pPr marL="914400" lvl="2" indent="0" eaLnBrk="1" hangingPunct="1">
              <a:buNone/>
            </a:pPr>
            <a:r>
              <a:rPr lang="nl-BE" sz="2000" dirty="0">
                <a:solidFill>
                  <a:srgbClr val="FF0000"/>
                </a:solidFill>
              </a:rPr>
              <a:t>	</a:t>
            </a:r>
            <a:r>
              <a:rPr lang="nl-BE" sz="2000" dirty="0" smtClean="0">
                <a:solidFill>
                  <a:srgbClr val="FF0000"/>
                </a:solidFill>
              </a:rPr>
              <a:t>		                              </a:t>
            </a:r>
            <a:r>
              <a:rPr lang="nl-BE" sz="2000" dirty="0" err="1" smtClean="0">
                <a:solidFill>
                  <a:srgbClr val="FF0000"/>
                </a:solidFill>
              </a:rPr>
              <a:t>Vcc</a:t>
            </a:r>
            <a:r>
              <a:rPr lang="nl-BE" sz="2000" dirty="0" smtClean="0">
                <a:solidFill>
                  <a:srgbClr val="FF0000"/>
                </a:solidFill>
              </a:rPr>
              <a:t> filter capacitor </a:t>
            </a:r>
            <a:endParaRPr lang="nl-BE" sz="2000" dirty="0">
              <a:solidFill>
                <a:srgbClr val="FF0000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pic>
        <p:nvPicPr>
          <p:cNvPr id="2050" name="Picture 2" descr="http://cdn3.volusion.com/rxsop.cexkq/v/vspfiles/photos/123-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72694" y="3813609"/>
            <a:ext cx="2183482" cy="218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499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Wiring</a:t>
            </a:r>
            <a:r>
              <a:rPr lang="nl-BE" sz="4000" dirty="0" smtClean="0">
                <a:solidFill>
                  <a:schemeClr val="bg1"/>
                </a:solidFill>
              </a:rPr>
              <a:t> NRF to UNO  (SPI interface)</a:t>
            </a:r>
          </a:p>
        </p:txBody>
      </p:sp>
      <p:pic>
        <p:nvPicPr>
          <p:cNvPr id="3074" name="Picture 2" descr="http://www.bashmodulo.com/wp-content/uploads/2014/05/NRF24L01-Receiv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59"/>
            <a:ext cx="6768752" cy="450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uctronics.com/media/catalog/product/cache/1/image/9df78eab33525d08d6e5fb8d27136e95/u/3/u3913_3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789040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52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Wiring</a:t>
            </a:r>
            <a:r>
              <a:rPr lang="nl-BE" sz="4000" dirty="0" smtClean="0">
                <a:solidFill>
                  <a:schemeClr val="bg1"/>
                </a:solidFill>
              </a:rPr>
              <a:t> NRF </a:t>
            </a:r>
            <a:r>
              <a:rPr lang="nl-BE" sz="4000" dirty="0" err="1" smtClean="0">
                <a:solidFill>
                  <a:schemeClr val="bg1"/>
                </a:solidFill>
              </a:rPr>
              <a:t>with</a:t>
            </a:r>
            <a:r>
              <a:rPr lang="nl-BE" sz="4000" dirty="0" smtClean="0">
                <a:solidFill>
                  <a:schemeClr val="bg1"/>
                </a:solidFill>
              </a:rPr>
              <a:t> </a:t>
            </a:r>
            <a:r>
              <a:rPr lang="nl-BE" sz="4000" dirty="0" err="1" smtClean="0">
                <a:solidFill>
                  <a:schemeClr val="bg1"/>
                </a:solidFill>
              </a:rPr>
              <a:t>breakout</a:t>
            </a:r>
            <a:r>
              <a:rPr lang="nl-BE" sz="4000" dirty="0" smtClean="0">
                <a:solidFill>
                  <a:schemeClr val="bg1"/>
                </a:solidFill>
              </a:rPr>
              <a:t> board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  <a:tabLst>
                <a:tab pos="2286000" algn="l"/>
                <a:tab pos="5029200" algn="l"/>
              </a:tabLst>
            </a:pPr>
            <a:r>
              <a:rPr lang="nl-BE" sz="2800" b="1" dirty="0" err="1" smtClean="0">
                <a:solidFill>
                  <a:schemeClr val="accent3"/>
                </a:solidFill>
              </a:rPr>
              <a:t>Breakout</a:t>
            </a:r>
            <a:r>
              <a:rPr lang="nl-BE" sz="2800" b="1" dirty="0" smtClean="0">
                <a:solidFill>
                  <a:schemeClr val="accent3"/>
                </a:solidFill>
              </a:rPr>
              <a:t>	</a:t>
            </a:r>
            <a:r>
              <a:rPr lang="nl-BE" sz="2800" b="1" dirty="0" err="1" smtClean="0">
                <a:solidFill>
                  <a:schemeClr val="accent3"/>
                </a:solidFill>
              </a:rPr>
              <a:t>Uno</a:t>
            </a:r>
            <a:r>
              <a:rPr lang="nl-BE" sz="2800" b="1" dirty="0" smtClean="0">
                <a:solidFill>
                  <a:schemeClr val="accent3"/>
                </a:solidFill>
              </a:rPr>
              <a:t>	Nano</a:t>
            </a:r>
          </a:p>
          <a:p>
            <a:pPr eaLnBrk="1" hangingPunct="1">
              <a:buFontTx/>
              <a:buChar char="-"/>
              <a:tabLst>
                <a:tab pos="2286000" algn="l"/>
                <a:tab pos="5029200" algn="l"/>
              </a:tabLst>
            </a:pPr>
            <a:r>
              <a:rPr lang="nl-BE" sz="2400" dirty="0" err="1" smtClean="0">
                <a:solidFill>
                  <a:schemeClr val="accent3"/>
                </a:solidFill>
              </a:rPr>
              <a:t>Vcc</a:t>
            </a:r>
            <a:r>
              <a:rPr lang="nl-BE" sz="2400" dirty="0" smtClean="0">
                <a:solidFill>
                  <a:schemeClr val="accent3"/>
                </a:solidFill>
              </a:rPr>
              <a:t>	5V	</a:t>
            </a:r>
            <a:r>
              <a:rPr lang="nl-BE" sz="2400" dirty="0" err="1" smtClean="0">
                <a:solidFill>
                  <a:schemeClr val="accent3"/>
                </a:solidFill>
              </a:rPr>
              <a:t>5V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  <a:tabLst>
                <a:tab pos="2286000" algn="l"/>
                <a:tab pos="5029200" algn="l"/>
              </a:tabLst>
            </a:pPr>
            <a:r>
              <a:rPr lang="nl-BE" sz="2400" dirty="0" err="1" smtClean="0">
                <a:solidFill>
                  <a:schemeClr val="accent3"/>
                </a:solidFill>
              </a:rPr>
              <a:t>Gnd</a:t>
            </a:r>
            <a:r>
              <a:rPr lang="nl-BE" sz="2400" dirty="0" smtClean="0">
                <a:solidFill>
                  <a:schemeClr val="accent3"/>
                </a:solidFill>
              </a:rPr>
              <a:t>	</a:t>
            </a:r>
            <a:r>
              <a:rPr lang="nl-BE" sz="2400" dirty="0" err="1" smtClean="0">
                <a:solidFill>
                  <a:schemeClr val="accent3"/>
                </a:solidFill>
              </a:rPr>
              <a:t>Gnd</a:t>
            </a:r>
            <a:r>
              <a:rPr lang="nl-BE" sz="2400" dirty="0" smtClean="0">
                <a:solidFill>
                  <a:schemeClr val="accent3"/>
                </a:solidFill>
              </a:rPr>
              <a:t>	</a:t>
            </a:r>
            <a:r>
              <a:rPr lang="nl-BE" sz="2400" dirty="0" err="1" smtClean="0">
                <a:solidFill>
                  <a:schemeClr val="accent3"/>
                </a:solidFill>
              </a:rPr>
              <a:t>Gnd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  <a:tabLst>
                <a:tab pos="2286000" algn="l"/>
                <a:tab pos="5029200" algn="l"/>
              </a:tabLst>
            </a:pPr>
            <a:r>
              <a:rPr lang="nl-BE" sz="2400" dirty="0" smtClean="0">
                <a:solidFill>
                  <a:schemeClr val="accent3"/>
                </a:solidFill>
              </a:rPr>
              <a:t>CE	9 (PB1)	9 (PB1)</a:t>
            </a:r>
          </a:p>
          <a:p>
            <a:pPr eaLnBrk="1" hangingPunct="1">
              <a:buFontTx/>
              <a:buChar char="-"/>
              <a:tabLst>
                <a:tab pos="2286000" algn="l"/>
                <a:tab pos="5029200" algn="l"/>
              </a:tabLst>
            </a:pPr>
            <a:r>
              <a:rPr lang="nl-BE" sz="2400" dirty="0" smtClean="0">
                <a:solidFill>
                  <a:schemeClr val="accent3"/>
                </a:solidFill>
              </a:rPr>
              <a:t>SCN	10 (PB2) SS	10 (PB2) SS</a:t>
            </a:r>
          </a:p>
          <a:p>
            <a:pPr eaLnBrk="1" hangingPunct="1">
              <a:buFontTx/>
              <a:buChar char="-"/>
              <a:tabLst>
                <a:tab pos="2286000" algn="l"/>
                <a:tab pos="5029200" algn="l"/>
              </a:tabLst>
            </a:pPr>
            <a:r>
              <a:rPr lang="nl-BE" sz="2400" dirty="0" smtClean="0">
                <a:solidFill>
                  <a:schemeClr val="accent3"/>
                </a:solidFill>
              </a:rPr>
              <a:t>SCK	13 (PB5) SCK	13 (PB5) SCK</a:t>
            </a:r>
          </a:p>
          <a:p>
            <a:pPr eaLnBrk="1" hangingPunct="1">
              <a:buFontTx/>
              <a:buChar char="-"/>
              <a:tabLst>
                <a:tab pos="2286000" algn="l"/>
                <a:tab pos="5029200" algn="l"/>
              </a:tabLst>
            </a:pPr>
            <a:r>
              <a:rPr lang="nl-BE" sz="2400" dirty="0" smtClean="0">
                <a:solidFill>
                  <a:schemeClr val="accent3"/>
                </a:solidFill>
              </a:rPr>
              <a:t>MO	11 (PB3) MOSI	11 (PB3) MOSI</a:t>
            </a:r>
          </a:p>
          <a:p>
            <a:pPr eaLnBrk="1" hangingPunct="1">
              <a:buFontTx/>
              <a:buChar char="-"/>
              <a:tabLst>
                <a:tab pos="2286000" algn="l"/>
                <a:tab pos="5029200" algn="l"/>
              </a:tabLst>
            </a:pPr>
            <a:r>
              <a:rPr lang="nl-BE" sz="2400" dirty="0" smtClean="0">
                <a:solidFill>
                  <a:schemeClr val="accent3"/>
                </a:solidFill>
              </a:rPr>
              <a:t>MI	12 (PB4) MISO</a:t>
            </a:r>
            <a:r>
              <a:rPr lang="nl-BE" sz="2400" smtClean="0">
                <a:solidFill>
                  <a:schemeClr val="accent3"/>
                </a:solidFill>
              </a:rPr>
              <a:t>	12 </a:t>
            </a:r>
            <a:r>
              <a:rPr lang="nl-BE" sz="2400" dirty="0" smtClean="0">
                <a:solidFill>
                  <a:schemeClr val="accent3"/>
                </a:solidFill>
              </a:rPr>
              <a:t>(PB4) MISO</a:t>
            </a:r>
          </a:p>
          <a:p>
            <a:pPr eaLnBrk="1" hangingPunct="1">
              <a:buFontTx/>
              <a:buChar char="-"/>
              <a:tabLst>
                <a:tab pos="2286000" algn="l"/>
                <a:tab pos="4572000" algn="l"/>
              </a:tabLst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47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Node firmware : </a:t>
            </a:r>
            <a:r>
              <a:rPr lang="nl-BE" sz="4000" dirty="0" err="1" smtClean="0">
                <a:solidFill>
                  <a:schemeClr val="bg1"/>
                </a:solidFill>
              </a:rPr>
              <a:t>MySensors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>
                <a:solidFill>
                  <a:schemeClr val="accent3"/>
                </a:solidFill>
                <a:hlinkClick r:id="rId3"/>
              </a:rPr>
              <a:t>http://</a:t>
            </a:r>
            <a:r>
              <a:rPr lang="nl-BE" sz="2800" dirty="0" smtClean="0">
                <a:solidFill>
                  <a:schemeClr val="accent3"/>
                </a:solidFill>
                <a:hlinkClick r:id="rId3"/>
              </a:rPr>
              <a:t>www.mysensors.org/</a:t>
            </a: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Download :</a:t>
            </a: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Mysensors</a:t>
            </a:r>
            <a:r>
              <a:rPr lang="nl-BE" sz="2400" dirty="0" smtClean="0">
                <a:solidFill>
                  <a:schemeClr val="accent3"/>
                </a:solidFill>
              </a:rPr>
              <a:t> v1.5 : </a:t>
            </a:r>
            <a:r>
              <a:rPr lang="nl-BE" sz="2400" dirty="0" smtClean="0">
                <a:solidFill>
                  <a:schemeClr val="accent3"/>
                </a:solidFill>
                <a:hlinkClick r:id="rId4"/>
              </a:rPr>
              <a:t>http</a:t>
            </a:r>
            <a:r>
              <a:rPr lang="nl-BE" sz="2400" dirty="0">
                <a:solidFill>
                  <a:schemeClr val="accent3"/>
                </a:solidFill>
                <a:hlinkClick r:id="rId4"/>
              </a:rPr>
              <a:t>://www.mysensors.org/download</a:t>
            </a:r>
            <a:r>
              <a:rPr lang="nl-BE" sz="2400" dirty="0" smtClean="0">
                <a:solidFill>
                  <a:schemeClr val="accent3"/>
                </a:solidFill>
                <a:hlinkClick r:id="rId4"/>
              </a:rPr>
              <a:t>/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“node test”</a:t>
            </a:r>
          </a:p>
          <a:p>
            <a:pPr lvl="2" eaLnBrk="1" hangingPunct="1">
              <a:buFontTx/>
              <a:buChar char="-"/>
            </a:pPr>
            <a:r>
              <a:rPr lang="nl-BE" sz="2000" dirty="0" err="1" smtClean="0">
                <a:solidFill>
                  <a:schemeClr val="accent3"/>
                </a:solidFill>
              </a:rPr>
              <a:t>MyConfig.h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lvl="2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Code walk</a:t>
            </a:r>
          </a:p>
          <a:p>
            <a:pPr lvl="2" eaLnBrk="1" hangingPunct="1">
              <a:buFontTx/>
              <a:buChar char="-"/>
            </a:pPr>
            <a:r>
              <a:rPr lang="nl-BE" sz="2000" dirty="0" smtClean="0">
                <a:solidFill>
                  <a:schemeClr val="accent3"/>
                </a:solidFill>
              </a:rPr>
              <a:t>Change </a:t>
            </a:r>
            <a:r>
              <a:rPr lang="nl-BE" sz="2000" dirty="0" err="1" smtClean="0">
                <a:solidFill>
                  <a:schemeClr val="accent3"/>
                </a:solidFill>
              </a:rPr>
              <a:t>NodeId</a:t>
            </a:r>
            <a:r>
              <a:rPr lang="nl-BE" sz="2000" dirty="0" smtClean="0">
                <a:solidFill>
                  <a:schemeClr val="accent3"/>
                </a:solidFill>
              </a:rPr>
              <a:t> &amp; go</a:t>
            </a: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47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Topics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Building </a:t>
            </a:r>
            <a:r>
              <a:rPr lang="nl-BE" sz="2800" dirty="0" err="1" smtClean="0">
                <a:solidFill>
                  <a:schemeClr val="accent3"/>
                </a:solidFill>
              </a:rPr>
              <a:t>nodes</a:t>
            </a: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Exploring</a:t>
            </a:r>
            <a:r>
              <a:rPr lang="nl-BE" sz="2400" dirty="0" smtClean="0">
                <a:solidFill>
                  <a:schemeClr val="accent3"/>
                </a:solidFill>
              </a:rPr>
              <a:t> sensors/actuator</a:t>
            </a: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Learning RF/electronics</a:t>
            </a: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Writing</a:t>
            </a:r>
            <a:r>
              <a:rPr lang="nl-BE" sz="2400" dirty="0" smtClean="0">
                <a:solidFill>
                  <a:schemeClr val="accent3"/>
                </a:solidFill>
              </a:rPr>
              <a:t> firmware</a:t>
            </a:r>
          </a:p>
          <a:p>
            <a:pPr eaLnBrk="1" hangingPunct="1">
              <a:buFontTx/>
              <a:buChar char="-"/>
            </a:pPr>
            <a:r>
              <a:rPr lang="nl-BE" sz="2800" dirty="0" err="1" smtClean="0">
                <a:solidFill>
                  <a:schemeClr val="accent3"/>
                </a:solidFill>
              </a:rPr>
              <a:t>Configuring</a:t>
            </a:r>
            <a:r>
              <a:rPr lang="nl-BE" sz="2800" dirty="0" smtClean="0">
                <a:solidFill>
                  <a:schemeClr val="accent3"/>
                </a:solidFill>
              </a:rPr>
              <a:t> controller</a:t>
            </a: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Building gateway</a:t>
            </a:r>
          </a:p>
          <a:p>
            <a:pPr eaLnBrk="1" hangingPunct="1">
              <a:buFontTx/>
              <a:buChar char="-"/>
            </a:pPr>
            <a:r>
              <a:rPr lang="nl-BE" sz="2800" dirty="0" err="1" smtClean="0">
                <a:solidFill>
                  <a:schemeClr val="accent3"/>
                </a:solidFill>
              </a:rPr>
              <a:t>Use</a:t>
            </a:r>
            <a:r>
              <a:rPr lang="nl-BE" sz="2800" dirty="0" smtClean="0">
                <a:solidFill>
                  <a:schemeClr val="accent3"/>
                </a:solidFill>
              </a:rPr>
              <a:t> cases</a:t>
            </a: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Demo</a:t>
            </a:r>
          </a:p>
          <a:p>
            <a:pPr lvl="1" eaLnBrk="1" hangingPunct="1">
              <a:buFontTx/>
              <a:buChar char="-"/>
            </a:pPr>
            <a:r>
              <a:rPr lang="nl-BE" sz="2400" dirty="0">
                <a:solidFill>
                  <a:schemeClr val="accent3"/>
                </a:solidFill>
              </a:rPr>
              <a:t>B</a:t>
            </a:r>
            <a:r>
              <a:rPr lang="nl-BE" sz="2400" dirty="0" smtClean="0">
                <a:solidFill>
                  <a:schemeClr val="accent3"/>
                </a:solidFill>
              </a:rPr>
              <a:t>uilding</a:t>
            </a: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98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Platforms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err="1" smtClean="0">
                <a:solidFill>
                  <a:schemeClr val="accent3"/>
                </a:solidFill>
              </a:rPr>
              <a:t>Arduino</a:t>
            </a:r>
            <a:r>
              <a:rPr lang="nl-BE" sz="2800" dirty="0">
                <a:solidFill>
                  <a:schemeClr val="accent3"/>
                </a:solidFill>
              </a:rPr>
              <a:t> </a:t>
            </a:r>
            <a:r>
              <a:rPr lang="nl-BE" sz="2800" dirty="0" smtClean="0">
                <a:solidFill>
                  <a:schemeClr val="accent3"/>
                </a:solidFill>
              </a:rPr>
              <a:t>(UNO, Nano, Pro mini, Mega…)</a:t>
            </a: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ESP8266 (ESP-3/12/…)</a:t>
            </a:r>
          </a:p>
          <a:p>
            <a:pPr eaLnBrk="1" hangingPunct="1">
              <a:buFontTx/>
              <a:buChar char="-"/>
            </a:pPr>
            <a:r>
              <a:rPr lang="nl-BE" sz="2800" dirty="0" err="1" smtClean="0">
                <a:solidFill>
                  <a:schemeClr val="accent3"/>
                </a:solidFill>
              </a:rPr>
              <a:t>Raspberry</a:t>
            </a:r>
            <a:r>
              <a:rPr lang="nl-BE" sz="2800" dirty="0" smtClean="0">
                <a:solidFill>
                  <a:schemeClr val="accent3"/>
                </a:solidFill>
              </a:rPr>
              <a:t> Pi, </a:t>
            </a:r>
            <a:r>
              <a:rPr lang="nl-BE" sz="2800" dirty="0" err="1" smtClean="0">
                <a:solidFill>
                  <a:schemeClr val="accent3"/>
                </a:solidFill>
              </a:rPr>
              <a:t>BeagleBone</a:t>
            </a:r>
            <a:r>
              <a:rPr lang="nl-BE" sz="2800" dirty="0" smtClean="0">
                <a:solidFill>
                  <a:schemeClr val="accent3"/>
                </a:solidFill>
              </a:rPr>
              <a:t> black</a:t>
            </a: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…</a:t>
            </a:r>
            <a:endParaRPr lang="nl-BE" sz="24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23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8161" y="23036"/>
            <a:ext cx="4860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 err="1" smtClean="0">
                <a:solidFill>
                  <a:schemeClr val="bg1"/>
                </a:solidFill>
              </a:rPr>
              <a:t>WSN@Work</a:t>
            </a:r>
            <a:r>
              <a:rPr lang="nl-BE" sz="3200" dirty="0" smtClean="0">
                <a:solidFill>
                  <a:schemeClr val="bg1"/>
                </a:solidFill>
              </a:rPr>
              <a:t> </a:t>
            </a:r>
            <a:r>
              <a:rPr lang="nl-BE" sz="3200" dirty="0" err="1" smtClean="0">
                <a:solidFill>
                  <a:schemeClr val="bg1"/>
                </a:solidFill>
              </a:rPr>
              <a:t>topology</a:t>
            </a:r>
            <a:endParaRPr lang="nl-NL" sz="3200" dirty="0">
              <a:solidFill>
                <a:schemeClr val="bg1"/>
              </a:solidFill>
            </a:endParaRPr>
          </a:p>
        </p:txBody>
      </p:sp>
      <p:pic>
        <p:nvPicPr>
          <p:cNvPr id="6" name="Picture 2" descr="http://i.testfreaks.nl/images/products/600x400/138/d-link-dir-635.82144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48729" y="1268760"/>
            <a:ext cx="1388729" cy="92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2953513" y="565203"/>
            <a:ext cx="2779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Open SSID : </a:t>
            </a:r>
            <a:r>
              <a:rPr lang="nl-BE" dirty="0" err="1" smtClean="0">
                <a:solidFill>
                  <a:srgbClr val="FF0000"/>
                </a:solidFill>
              </a:rPr>
              <a:t>WSNatWork</a:t>
            </a:r>
            <a:endParaRPr lang="nl-BE" dirty="0" smtClean="0">
              <a:solidFill>
                <a:srgbClr val="FF0000"/>
              </a:solidFill>
            </a:endParaRPr>
          </a:p>
          <a:p>
            <a:r>
              <a:rPr lang="nl-BE" i="1" u="sng" dirty="0" smtClean="0"/>
              <a:t>Wifi</a:t>
            </a:r>
            <a:r>
              <a:rPr lang="nl-BE" dirty="0" smtClean="0"/>
              <a:t> : auto </a:t>
            </a:r>
            <a:r>
              <a:rPr lang="nl-BE" dirty="0" err="1" smtClean="0"/>
              <a:t>channel</a:t>
            </a:r>
            <a:endParaRPr lang="nl-NL" dirty="0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467544" y="2528900"/>
            <a:ext cx="6108862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>
            <a:stCxn id="6" idx="2"/>
          </p:cNvCxnSpPr>
          <p:nvPr/>
        </p:nvCxnSpPr>
        <p:spPr>
          <a:xfrm flipH="1">
            <a:off x="4343093" y="2192265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6666948" y="230641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192.168.0.x</a:t>
            </a:r>
            <a:endParaRPr lang="nl-NL" dirty="0"/>
          </a:p>
        </p:txBody>
      </p:sp>
      <p:cxnSp>
        <p:nvCxnSpPr>
          <p:cNvPr id="11" name="Rechte verbindingslijn 10"/>
          <p:cNvCxnSpPr/>
          <p:nvPr/>
        </p:nvCxnSpPr>
        <p:spPr>
          <a:xfrm flipH="1">
            <a:off x="683568" y="2559697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2" descr="Afbeeldingsresultaat voor raspberry pi 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AutoShape 4" descr="Afbeeldingsresultaat voor raspberry pi 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4" name="Picture 6" descr="http://www.mac512.com/wordpress/wp-content/uploads/2015/02/raspberry-p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191" y="2910280"/>
            <a:ext cx="1296144" cy="8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kstvak 14"/>
          <p:cNvSpPr txBox="1"/>
          <p:nvPr/>
        </p:nvSpPr>
        <p:spPr>
          <a:xfrm>
            <a:off x="1412593" y="2734838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Controller</a:t>
            </a:r>
            <a:endParaRPr lang="nl-NL" sz="2400" dirty="0">
              <a:solidFill>
                <a:srgbClr val="FF0000"/>
              </a:solidFill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0335" y="3251549"/>
            <a:ext cx="2262048" cy="36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0335" y="3614268"/>
            <a:ext cx="1239442" cy="41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kstvak 17"/>
          <p:cNvSpPr txBox="1"/>
          <p:nvPr/>
        </p:nvSpPr>
        <p:spPr>
          <a:xfrm>
            <a:off x="78013" y="3717589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(192.168.0.107)</a:t>
            </a:r>
            <a:endParaRPr lang="nl-NL" sz="12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24519" y="2797232"/>
            <a:ext cx="1656184" cy="102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Rechte verbindingslijn 19"/>
          <p:cNvCxnSpPr/>
          <p:nvPr/>
        </p:nvCxnSpPr>
        <p:spPr>
          <a:xfrm flipH="1">
            <a:off x="5159020" y="2528900"/>
            <a:ext cx="1" cy="336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/>
          <p:cNvSpPr txBox="1"/>
          <p:nvPr/>
        </p:nvSpPr>
        <p:spPr>
          <a:xfrm>
            <a:off x="6033761" y="2642855"/>
            <a:ext cx="1917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MQTT </a:t>
            </a:r>
            <a:r>
              <a:rPr lang="nl-BE" sz="2400" dirty="0" err="1" smtClean="0">
                <a:solidFill>
                  <a:srgbClr val="FF0000"/>
                </a:solidFill>
              </a:rPr>
              <a:t>client</a:t>
            </a:r>
            <a:r>
              <a:rPr lang="nl-BE" sz="2400" dirty="0" smtClean="0">
                <a:solidFill>
                  <a:srgbClr val="FF0000"/>
                </a:solidFill>
              </a:rPr>
              <a:t/>
            </a:r>
            <a:br>
              <a:rPr lang="nl-BE" sz="2400" dirty="0" smtClean="0">
                <a:solidFill>
                  <a:srgbClr val="FF0000"/>
                </a:solidFill>
              </a:rPr>
            </a:br>
            <a:r>
              <a:rPr lang="nl-BE" sz="2400" dirty="0" smtClean="0">
                <a:solidFill>
                  <a:srgbClr val="FF0000"/>
                </a:solidFill>
              </a:rPr>
              <a:t>Gateway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7416512" y="3113049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(192.168.0.225)</a:t>
            </a:r>
            <a:endParaRPr lang="nl-NL" sz="1200" dirty="0"/>
          </a:p>
        </p:txBody>
      </p:sp>
      <p:sp>
        <p:nvSpPr>
          <p:cNvPr id="23" name="Tekstvak 22"/>
          <p:cNvSpPr txBox="1"/>
          <p:nvPr/>
        </p:nvSpPr>
        <p:spPr>
          <a:xfrm>
            <a:off x="5033008" y="1730512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(192.168.0.1)</a:t>
            </a:r>
            <a:endParaRPr lang="nl-NL" sz="1100" dirty="0"/>
          </a:p>
        </p:txBody>
      </p:sp>
      <p:sp>
        <p:nvSpPr>
          <p:cNvPr id="24" name="Tekstvak 23"/>
          <p:cNvSpPr txBox="1"/>
          <p:nvPr/>
        </p:nvSpPr>
        <p:spPr>
          <a:xfrm>
            <a:off x="6718885" y="196891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LAN</a:t>
            </a:r>
            <a:endParaRPr lang="nl-NL" dirty="0"/>
          </a:p>
        </p:txBody>
      </p:sp>
      <p:sp>
        <p:nvSpPr>
          <p:cNvPr id="25" name="Wolk 24"/>
          <p:cNvSpPr/>
          <p:nvPr/>
        </p:nvSpPr>
        <p:spPr>
          <a:xfrm>
            <a:off x="3419872" y="3820841"/>
            <a:ext cx="5066164" cy="28938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Tekstvak 25"/>
          <p:cNvSpPr txBox="1"/>
          <p:nvPr/>
        </p:nvSpPr>
        <p:spPr>
          <a:xfrm>
            <a:off x="3123873" y="5238626"/>
            <a:ext cx="18079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rgbClr val="FF0000"/>
                </a:solidFill>
              </a:rPr>
              <a:t>Wireless</a:t>
            </a:r>
            <a:br>
              <a:rPr lang="nl-BE" sz="3200" dirty="0" smtClean="0">
                <a:solidFill>
                  <a:srgbClr val="FF0000"/>
                </a:solidFill>
              </a:rPr>
            </a:br>
            <a:r>
              <a:rPr lang="nl-BE" sz="3200" dirty="0" smtClean="0">
                <a:solidFill>
                  <a:srgbClr val="FF0000"/>
                </a:solidFill>
              </a:rPr>
              <a:t>Sensor </a:t>
            </a:r>
            <a:br>
              <a:rPr lang="nl-BE" sz="3200" dirty="0" smtClean="0">
                <a:solidFill>
                  <a:srgbClr val="FF0000"/>
                </a:solidFill>
              </a:rPr>
            </a:br>
            <a:r>
              <a:rPr lang="nl-BE" sz="3200" dirty="0" smtClean="0">
                <a:solidFill>
                  <a:srgbClr val="FF0000"/>
                </a:solidFill>
              </a:rPr>
              <a:t>Network</a:t>
            </a:r>
            <a:endParaRPr lang="nl-NL" sz="3200" dirty="0">
              <a:solidFill>
                <a:srgbClr val="FF0000"/>
              </a:solidFill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101706" y="4568917"/>
            <a:ext cx="3744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i="1" u="sng" dirty="0" smtClean="0"/>
              <a:t>ISM </a:t>
            </a:r>
            <a:r>
              <a:rPr lang="nl-BE" dirty="0" smtClean="0"/>
              <a:t>(Industrial </a:t>
            </a:r>
            <a:r>
              <a:rPr lang="nl-BE" dirty="0" err="1" smtClean="0"/>
              <a:t>Scientific</a:t>
            </a:r>
            <a:r>
              <a:rPr lang="nl-BE" dirty="0" smtClean="0"/>
              <a:t> </a:t>
            </a:r>
            <a:r>
              <a:rPr lang="nl-BE" dirty="0" err="1" smtClean="0"/>
              <a:t>Medical</a:t>
            </a:r>
            <a:r>
              <a:rPr lang="nl-BE" dirty="0" smtClean="0"/>
              <a:t>) </a:t>
            </a:r>
            <a:br>
              <a:rPr lang="nl-BE" dirty="0" smtClean="0"/>
            </a:br>
            <a:r>
              <a:rPr lang="nl-BE" dirty="0" err="1" smtClean="0"/>
              <a:t>license</a:t>
            </a:r>
            <a:r>
              <a:rPr lang="nl-BE" dirty="0" smtClean="0"/>
              <a:t>-free band</a:t>
            </a:r>
          </a:p>
          <a:p>
            <a:r>
              <a:rPr lang="nl-BE" dirty="0" smtClean="0"/>
              <a:t>Channel 76</a:t>
            </a:r>
            <a:endParaRPr lang="nl-NL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06777" y="325207"/>
            <a:ext cx="3238337" cy="122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975" y="5540240"/>
            <a:ext cx="2563932" cy="966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kstvak 29"/>
          <p:cNvSpPr txBox="1"/>
          <p:nvPr/>
        </p:nvSpPr>
        <p:spPr>
          <a:xfrm>
            <a:off x="1430335" y="512690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(2.476Ghz)</a:t>
            </a:r>
            <a:endParaRPr lang="nl-NL" dirty="0">
              <a:solidFill>
                <a:srgbClr val="FF0000"/>
              </a:solidFill>
            </a:endParaRPr>
          </a:p>
        </p:txBody>
      </p:sp>
      <p:cxnSp>
        <p:nvCxnSpPr>
          <p:cNvPr id="31" name="Rechte verbindingslijn 30"/>
          <p:cNvCxnSpPr/>
          <p:nvPr/>
        </p:nvCxnSpPr>
        <p:spPr>
          <a:xfrm>
            <a:off x="2237608" y="5535753"/>
            <a:ext cx="0" cy="1004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Ovaal 31"/>
          <p:cNvSpPr/>
          <p:nvPr/>
        </p:nvSpPr>
        <p:spPr>
          <a:xfrm>
            <a:off x="4499992" y="4505083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/>
          <p:cNvSpPr/>
          <p:nvPr/>
        </p:nvSpPr>
        <p:spPr>
          <a:xfrm>
            <a:off x="4027839" y="498086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/>
          <p:cNvSpPr/>
          <p:nvPr/>
        </p:nvSpPr>
        <p:spPr>
          <a:xfrm>
            <a:off x="4572000" y="592755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/>
          <p:cNvSpPr/>
          <p:nvPr/>
        </p:nvSpPr>
        <p:spPr>
          <a:xfrm>
            <a:off x="5745729" y="5337212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/>
          <p:cNvSpPr/>
          <p:nvPr/>
        </p:nvSpPr>
        <p:spPr>
          <a:xfrm>
            <a:off x="7951274" y="3504135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/>
          <p:cNvSpPr/>
          <p:nvPr/>
        </p:nvSpPr>
        <p:spPr>
          <a:xfrm>
            <a:off x="7956720" y="3901401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al 37"/>
          <p:cNvSpPr/>
          <p:nvPr/>
        </p:nvSpPr>
        <p:spPr>
          <a:xfrm>
            <a:off x="6848501" y="4874876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/>
          <p:cNvSpPr/>
          <p:nvPr/>
        </p:nvSpPr>
        <p:spPr>
          <a:xfrm>
            <a:off x="6970499" y="4258921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al 39"/>
          <p:cNvSpPr/>
          <p:nvPr/>
        </p:nvSpPr>
        <p:spPr>
          <a:xfrm>
            <a:off x="6227592" y="4712067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al 40"/>
          <p:cNvSpPr/>
          <p:nvPr/>
        </p:nvSpPr>
        <p:spPr>
          <a:xfrm>
            <a:off x="7663242" y="4907545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al 41"/>
          <p:cNvSpPr/>
          <p:nvPr/>
        </p:nvSpPr>
        <p:spPr>
          <a:xfrm>
            <a:off x="6848501" y="5829494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al 42"/>
          <p:cNvSpPr/>
          <p:nvPr/>
        </p:nvSpPr>
        <p:spPr>
          <a:xfrm>
            <a:off x="5745729" y="6040615"/>
            <a:ext cx="288032" cy="25202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/>
          <p:cNvSpPr/>
          <p:nvPr/>
        </p:nvSpPr>
        <p:spPr>
          <a:xfrm>
            <a:off x="4853164" y="5243047"/>
            <a:ext cx="288032" cy="2520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Tekstvak 44"/>
          <p:cNvSpPr txBox="1"/>
          <p:nvPr/>
        </p:nvSpPr>
        <p:spPr>
          <a:xfrm>
            <a:off x="8244752" y="3335342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Sensor /</a:t>
            </a:r>
            <a:br>
              <a:rPr lang="nl-BE" sz="1200" dirty="0" smtClean="0"/>
            </a:br>
            <a:r>
              <a:rPr lang="nl-BE" sz="1200" dirty="0" smtClean="0"/>
              <a:t>Actuator</a:t>
            </a:r>
            <a:br>
              <a:rPr lang="nl-BE" sz="1200" dirty="0" smtClean="0"/>
            </a:br>
            <a:r>
              <a:rPr lang="nl-BE" sz="1200" dirty="0" smtClean="0"/>
              <a:t>node</a:t>
            </a:r>
            <a:endParaRPr lang="nl-NL" sz="1200" dirty="0"/>
          </a:p>
        </p:txBody>
      </p:sp>
      <p:sp>
        <p:nvSpPr>
          <p:cNvPr id="46" name="Tekstvak 45"/>
          <p:cNvSpPr txBox="1"/>
          <p:nvPr/>
        </p:nvSpPr>
        <p:spPr>
          <a:xfrm>
            <a:off x="8239306" y="3901401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 smtClean="0"/>
              <a:t>Repeater</a:t>
            </a:r>
            <a:r>
              <a:rPr lang="nl-BE" sz="1200" dirty="0" smtClean="0"/>
              <a:t/>
            </a:r>
            <a:br>
              <a:rPr lang="nl-BE" sz="1200" dirty="0" smtClean="0"/>
            </a:br>
            <a:r>
              <a:rPr lang="nl-BE" sz="1200" dirty="0" smtClean="0"/>
              <a:t>node</a:t>
            </a:r>
            <a:endParaRPr lang="nl-NL" sz="1200" dirty="0"/>
          </a:p>
        </p:txBody>
      </p:sp>
      <p:cxnSp>
        <p:nvCxnSpPr>
          <p:cNvPr id="47" name="Rechte verbindingslijn met pijl 46"/>
          <p:cNvCxnSpPr>
            <a:stCxn id="32" idx="7"/>
          </p:cNvCxnSpPr>
          <p:nvPr/>
        </p:nvCxnSpPr>
        <p:spPr>
          <a:xfrm>
            <a:off x="4716016" y="4511474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stCxn id="32" idx="7"/>
          </p:cNvCxnSpPr>
          <p:nvPr/>
        </p:nvCxnSpPr>
        <p:spPr>
          <a:xfrm flipV="1">
            <a:off x="4745843" y="4385460"/>
            <a:ext cx="1207111" cy="15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/>
          <p:nvPr/>
        </p:nvCxnSpPr>
        <p:spPr>
          <a:xfrm flipV="1">
            <a:off x="4731236" y="3825016"/>
            <a:ext cx="951363" cy="74390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endCxn id="44" idx="4"/>
          </p:cNvCxnSpPr>
          <p:nvPr/>
        </p:nvCxnSpPr>
        <p:spPr>
          <a:xfrm flipV="1">
            <a:off x="4808363" y="5495075"/>
            <a:ext cx="188817" cy="43248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/>
          <p:nvPr/>
        </p:nvCxnSpPr>
        <p:spPr>
          <a:xfrm flipV="1">
            <a:off x="5064611" y="3901401"/>
            <a:ext cx="617988" cy="136658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/>
          <p:cNvCxnSpPr>
            <a:endCxn id="38" idx="4"/>
          </p:cNvCxnSpPr>
          <p:nvPr/>
        </p:nvCxnSpPr>
        <p:spPr>
          <a:xfrm flipH="1" flipV="1">
            <a:off x="6992517" y="5126904"/>
            <a:ext cx="52737" cy="69713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 flipH="1" flipV="1">
            <a:off x="5682599" y="3845100"/>
            <a:ext cx="1308332" cy="105223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/>
          <p:cNvSpPr txBox="1"/>
          <p:nvPr/>
        </p:nvSpPr>
        <p:spPr>
          <a:xfrm>
            <a:off x="4836686" y="4433394"/>
            <a:ext cx="1923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/>
              <a:t>s</a:t>
            </a:r>
            <a:r>
              <a:rPr lang="nl-BE" sz="1600" dirty="0" err="1" smtClean="0"/>
              <a:t>elfhealing</a:t>
            </a:r>
            <a:endParaRPr lang="nl-BE" sz="1600" dirty="0"/>
          </a:p>
          <a:p>
            <a:r>
              <a:rPr lang="nl-BE" sz="1600" dirty="0" err="1"/>
              <a:t>m</a:t>
            </a:r>
            <a:r>
              <a:rPr lang="nl-BE" sz="1600" dirty="0" err="1" smtClean="0"/>
              <a:t>eshing</a:t>
            </a:r>
            <a:endParaRPr lang="nl-BE" sz="1600" dirty="0" smtClean="0"/>
          </a:p>
          <a:p>
            <a:r>
              <a:rPr lang="nl-BE" sz="1600" dirty="0" smtClean="0"/>
              <a:t>w/</a:t>
            </a:r>
            <a:r>
              <a:rPr lang="nl-BE" sz="1600" dirty="0" err="1" smtClean="0"/>
              <a:t>battery</a:t>
            </a:r>
            <a:r>
              <a:rPr lang="nl-BE" sz="1600" dirty="0" smtClean="0"/>
              <a:t> </a:t>
            </a:r>
            <a:r>
              <a:rPr lang="nl-BE" sz="1600" dirty="0" err="1" smtClean="0"/>
              <a:t>powered</a:t>
            </a:r>
            <a:endParaRPr lang="nl-BE" sz="1600" dirty="0" smtClean="0"/>
          </a:p>
          <a:p>
            <a:pPr marL="342900" indent="-342900">
              <a:buFontTx/>
              <a:buChar char="-"/>
            </a:pP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55" name="Tekstvak 54"/>
          <p:cNvSpPr txBox="1"/>
          <p:nvPr/>
        </p:nvSpPr>
        <p:spPr>
          <a:xfrm>
            <a:off x="215791" y="631439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  <a:hlinkClick r:id="rId10"/>
              </a:rPr>
              <a:t>http(s)://192.168.0.107</a:t>
            </a:r>
            <a:endParaRPr lang="nl-BE" dirty="0" smtClean="0">
              <a:solidFill>
                <a:srgbClr val="FF0000"/>
              </a:solidFill>
            </a:endParaRPr>
          </a:p>
          <a:p>
            <a:r>
              <a:rPr lang="nl-BE" dirty="0" smtClean="0">
                <a:solidFill>
                  <a:srgbClr val="FF0000"/>
                </a:solidFill>
              </a:rPr>
              <a:t>(</a:t>
            </a:r>
            <a:r>
              <a:rPr lang="nl-BE" dirty="0" err="1" smtClean="0">
                <a:solidFill>
                  <a:srgbClr val="FF0000"/>
                </a:solidFill>
              </a:rPr>
              <a:t>wsn</a:t>
            </a:r>
            <a:r>
              <a:rPr lang="nl-BE" dirty="0" smtClean="0">
                <a:solidFill>
                  <a:srgbClr val="FF0000"/>
                </a:solidFill>
              </a:rPr>
              <a:t> / 1234)</a:t>
            </a:r>
            <a:endParaRPr lang="nl-NL" dirty="0">
              <a:solidFill>
                <a:srgbClr val="FF0000"/>
              </a:solidFill>
            </a:endParaRPr>
          </a:p>
        </p:txBody>
      </p:sp>
      <p:pic>
        <p:nvPicPr>
          <p:cNvPr id="56" name="Picture 8" descr="http://www.hp.com/hpinfo/newsroom/press_kits/2011/businessmobility/images/HPProBook4430sFrontOpen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543" y="1265059"/>
            <a:ext cx="839440" cy="71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 descr="http://www.hp.com/hpinfo/newsroom/press_kits/2011/businessmobility/images/HPProBook4430sFrontOpen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203" y="1373713"/>
            <a:ext cx="839440" cy="71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http://www.hp.com/hpinfo/newsroom/press_kits/2011/businessmobility/images/HPProBook4430sFrontOpen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0615" y="1445971"/>
            <a:ext cx="839440" cy="71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Gekromde verbindingslijn 58"/>
          <p:cNvCxnSpPr/>
          <p:nvPr/>
        </p:nvCxnSpPr>
        <p:spPr>
          <a:xfrm>
            <a:off x="2505472" y="888369"/>
            <a:ext cx="914400" cy="914400"/>
          </a:xfrm>
          <a:prstGeom prst="curvedConnector3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kromde verbindingslijn 59"/>
          <p:cNvCxnSpPr/>
          <p:nvPr/>
        </p:nvCxnSpPr>
        <p:spPr>
          <a:xfrm>
            <a:off x="3268853" y="2089702"/>
            <a:ext cx="914400" cy="914400"/>
          </a:xfrm>
          <a:prstGeom prst="curvedConnector3">
            <a:avLst>
              <a:gd name="adj1" fmla="val -328351"/>
            </a:avLst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fgeronde rechthoek 60"/>
          <p:cNvSpPr/>
          <p:nvPr/>
        </p:nvSpPr>
        <p:spPr>
          <a:xfrm>
            <a:off x="257277" y="631439"/>
            <a:ext cx="2352118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017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Learning </a:t>
            </a:r>
            <a:r>
              <a:rPr lang="nl-BE" sz="4000" dirty="0" err="1" smtClean="0">
                <a:solidFill>
                  <a:schemeClr val="bg1"/>
                </a:solidFill>
              </a:rPr>
              <a:t>Arduino</a:t>
            </a:r>
            <a:r>
              <a:rPr lang="nl-BE" sz="4000" dirty="0" smtClean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USB </a:t>
            </a:r>
            <a:r>
              <a:rPr lang="nl-BE" sz="2800" dirty="0" err="1" smtClean="0">
                <a:solidFill>
                  <a:schemeClr val="accent3"/>
                </a:solidFill>
              </a:rPr>
              <a:t>book</a:t>
            </a:r>
            <a:r>
              <a:rPr lang="nl-BE" sz="2800" dirty="0" smtClean="0">
                <a:solidFill>
                  <a:schemeClr val="accent3"/>
                </a:solidFill>
              </a:rPr>
              <a:t> stick</a:t>
            </a: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Jeremy </a:t>
            </a:r>
            <a:r>
              <a:rPr lang="nl-BE" sz="2800" dirty="0" err="1" smtClean="0">
                <a:solidFill>
                  <a:schemeClr val="accent3"/>
                </a:solidFill>
              </a:rPr>
              <a:t>Blum</a:t>
            </a:r>
            <a:r>
              <a:rPr lang="nl-BE" sz="2800" dirty="0" smtClean="0">
                <a:solidFill>
                  <a:schemeClr val="accent3"/>
                </a:solidFill>
              </a:rPr>
              <a:t> : “</a:t>
            </a:r>
            <a:r>
              <a:rPr lang="nl-BE" sz="2800" dirty="0" err="1" smtClean="0">
                <a:solidFill>
                  <a:schemeClr val="accent3"/>
                </a:solidFill>
              </a:rPr>
              <a:t>arduino</a:t>
            </a:r>
            <a:r>
              <a:rPr lang="nl-BE" sz="2800" dirty="0" smtClean="0">
                <a:solidFill>
                  <a:schemeClr val="accent3"/>
                </a:solidFill>
              </a:rPr>
              <a:t> </a:t>
            </a:r>
            <a:r>
              <a:rPr lang="nl-BE" sz="2800" dirty="0">
                <a:solidFill>
                  <a:schemeClr val="accent3"/>
                </a:solidFill>
              </a:rPr>
              <a:t>tutorial series</a:t>
            </a:r>
            <a:r>
              <a:rPr lang="nl-BE" sz="2800" dirty="0" smtClean="0">
                <a:solidFill>
                  <a:schemeClr val="accent3"/>
                </a:solidFill>
              </a:rPr>
              <a:t>” (</a:t>
            </a:r>
            <a:r>
              <a:rPr lang="nl-BE" sz="1600" dirty="0">
                <a:solidFill>
                  <a:schemeClr val="accent3"/>
                </a:solidFill>
                <a:hlinkClick r:id="rId3"/>
              </a:rPr>
              <a:t>https://</a:t>
            </a:r>
            <a:r>
              <a:rPr lang="nl-BE" sz="1600" dirty="0" smtClean="0">
                <a:solidFill>
                  <a:schemeClr val="accent3"/>
                </a:solidFill>
                <a:hlinkClick r:id="rId3"/>
              </a:rPr>
              <a:t>www.youtube.com/watch?v=fCxzA9_kg6s</a:t>
            </a:r>
            <a:r>
              <a:rPr lang="nl-BE" sz="2800" dirty="0" smtClean="0">
                <a:solidFill>
                  <a:schemeClr val="accent3"/>
                </a:solidFill>
              </a:rPr>
              <a:t>)</a:t>
            </a:r>
          </a:p>
          <a:p>
            <a:pPr eaLnBrk="1" hangingPunct="1">
              <a:buFontTx/>
              <a:buChar char="-"/>
            </a:pPr>
            <a:r>
              <a:rPr lang="nl-BE" sz="2800" dirty="0">
                <a:solidFill>
                  <a:schemeClr val="accent3"/>
                </a:solidFill>
              </a:rPr>
              <a:t>Information source : </a:t>
            </a:r>
            <a:r>
              <a:rPr lang="nl-BE" sz="2800" dirty="0">
                <a:solidFill>
                  <a:schemeClr val="accent3"/>
                </a:solidFill>
                <a:hlinkClick r:id="rId4"/>
              </a:rPr>
              <a:t>https://www.arduino.cc</a:t>
            </a:r>
            <a:r>
              <a:rPr lang="nl-BE" sz="2800" dirty="0" smtClean="0">
                <a:solidFill>
                  <a:schemeClr val="accent3"/>
                </a:solidFill>
                <a:hlinkClick r:id="rId4"/>
              </a:rPr>
              <a:t>/</a:t>
            </a: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Workshops </a:t>
            </a:r>
            <a:r>
              <a:rPr lang="nl-BE" sz="2800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</a:t>
            </a: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01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ATMEL Atmega328p versus </a:t>
            </a:r>
            <a:r>
              <a:rPr lang="nl-BE" sz="4000" dirty="0" err="1" smtClean="0">
                <a:solidFill>
                  <a:schemeClr val="bg1"/>
                </a:solidFill>
              </a:rPr>
              <a:t>Arduino</a:t>
            </a:r>
            <a:r>
              <a:rPr lang="nl-BE" sz="4000" dirty="0" smtClean="0">
                <a:solidFill>
                  <a:schemeClr val="bg1"/>
                </a:solidFill>
              </a:rPr>
              <a:t> UNO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Wh	at is </a:t>
            </a:r>
            <a:r>
              <a:rPr lang="nl-BE" sz="2800" dirty="0" err="1" smtClean="0">
                <a:solidFill>
                  <a:schemeClr val="accent3"/>
                </a:solidFill>
              </a:rPr>
              <a:t>an</a:t>
            </a:r>
            <a:r>
              <a:rPr lang="nl-BE" sz="2800" dirty="0" smtClean="0">
                <a:solidFill>
                  <a:schemeClr val="accent3"/>
                </a:solidFill>
              </a:rPr>
              <a:t> “</a:t>
            </a:r>
            <a:r>
              <a:rPr lang="nl-BE" sz="2800" dirty="0" err="1" smtClean="0">
                <a:solidFill>
                  <a:schemeClr val="accent3"/>
                </a:solidFill>
              </a:rPr>
              <a:t>Arduino</a:t>
            </a:r>
            <a:r>
              <a:rPr lang="nl-BE" sz="2800" dirty="0" smtClean="0">
                <a:solidFill>
                  <a:schemeClr val="accent3"/>
                </a:solidFill>
              </a:rPr>
              <a:t> UNO” : </a:t>
            </a: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Cheap</a:t>
            </a:r>
            <a:r>
              <a:rPr lang="nl-BE" sz="2400" dirty="0" smtClean="0">
                <a:solidFill>
                  <a:schemeClr val="accent3"/>
                </a:solidFill>
              </a:rPr>
              <a:t> open source </a:t>
            </a:r>
            <a:r>
              <a:rPr lang="nl-BE" sz="2400" dirty="0" err="1" smtClean="0">
                <a:solidFill>
                  <a:schemeClr val="accent3"/>
                </a:solidFill>
              </a:rPr>
              <a:t>fast</a:t>
            </a:r>
            <a:r>
              <a:rPr lang="nl-BE" sz="2400" dirty="0" smtClean="0">
                <a:solidFill>
                  <a:schemeClr val="accent3"/>
                </a:solidFill>
              </a:rPr>
              <a:t> prototyping platform</a:t>
            </a: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Based</a:t>
            </a:r>
            <a:r>
              <a:rPr lang="nl-BE" sz="2400" dirty="0" smtClean="0">
                <a:solidFill>
                  <a:schemeClr val="accent3"/>
                </a:solidFill>
              </a:rPr>
              <a:t> on Atmega328p + USB/</a:t>
            </a:r>
            <a:r>
              <a:rPr lang="nl-BE" sz="2400" dirty="0" err="1" smtClean="0">
                <a:solidFill>
                  <a:schemeClr val="accent3"/>
                </a:solidFill>
              </a:rPr>
              <a:t>serial</a:t>
            </a:r>
            <a:r>
              <a:rPr lang="nl-BE" sz="2400" dirty="0" smtClean="0">
                <a:solidFill>
                  <a:schemeClr val="accent3"/>
                </a:solidFill>
              </a:rPr>
              <a:t> + power</a:t>
            </a:r>
          </a:p>
          <a:p>
            <a:pPr lvl="1" eaLnBrk="1" hangingPunct="1">
              <a:buFontTx/>
              <a:buChar char="-"/>
            </a:pPr>
            <a:r>
              <a:rPr lang="nl-BE" sz="2400" dirty="0" err="1" smtClean="0">
                <a:solidFill>
                  <a:schemeClr val="accent3"/>
                </a:solidFill>
              </a:rPr>
              <a:t>Arduino</a:t>
            </a:r>
            <a:r>
              <a:rPr lang="nl-BE" sz="2400" dirty="0" smtClean="0">
                <a:solidFill>
                  <a:schemeClr val="accent3"/>
                </a:solidFill>
              </a:rPr>
              <a:t> IDE</a:t>
            </a:r>
          </a:p>
          <a:p>
            <a:pPr eaLnBrk="1" hangingPunct="1">
              <a:buFontTx/>
              <a:buChar char="-"/>
            </a:pPr>
            <a:r>
              <a:rPr lang="nl-BE" sz="2800" dirty="0" err="1" smtClean="0">
                <a:solidFill>
                  <a:schemeClr val="accent3"/>
                </a:solidFill>
              </a:rPr>
              <a:t>Arduino</a:t>
            </a:r>
            <a:r>
              <a:rPr lang="nl-BE" sz="2800" dirty="0" smtClean="0">
                <a:solidFill>
                  <a:schemeClr val="accent3"/>
                </a:solidFill>
              </a:rPr>
              <a:t> </a:t>
            </a:r>
            <a:r>
              <a:rPr lang="nl-BE" sz="2800" dirty="0" err="1" smtClean="0">
                <a:solidFill>
                  <a:schemeClr val="accent3"/>
                </a:solidFill>
              </a:rPr>
              <a:t>variants</a:t>
            </a:r>
            <a:r>
              <a:rPr lang="nl-BE" sz="2800" dirty="0" smtClean="0">
                <a:solidFill>
                  <a:schemeClr val="accent3"/>
                </a:solidFill>
              </a:rPr>
              <a:t> :</a:t>
            </a:r>
          </a:p>
          <a:p>
            <a:pPr lvl="1" eaLnBrk="1" hangingPunct="1">
              <a:buFontTx/>
              <a:buChar char="-"/>
            </a:pPr>
            <a:r>
              <a:rPr lang="nl-BE" sz="2400" dirty="0" smtClean="0">
                <a:solidFill>
                  <a:schemeClr val="accent3"/>
                </a:solidFill>
              </a:rPr>
              <a:t>Mega, Micro PRO, Nano, … (</a:t>
            </a:r>
            <a:r>
              <a:rPr lang="nl-BE" sz="2400" dirty="0" err="1" smtClean="0">
                <a:solidFill>
                  <a:schemeClr val="accent3"/>
                </a:solidFill>
              </a:rPr>
              <a:t>see</a:t>
            </a:r>
            <a:r>
              <a:rPr lang="nl-BE" sz="2400" dirty="0" smtClean="0">
                <a:solidFill>
                  <a:schemeClr val="accent3"/>
                </a:solidFill>
              </a:rPr>
              <a:t> boards : </a:t>
            </a:r>
            <a:r>
              <a:rPr lang="nl-BE" sz="2400" dirty="0" err="1" smtClean="0">
                <a:solidFill>
                  <a:schemeClr val="accent3"/>
                </a:solidFill>
              </a:rPr>
              <a:t>Arduino</a:t>
            </a:r>
            <a:r>
              <a:rPr lang="nl-BE" sz="2400" dirty="0" smtClean="0">
                <a:solidFill>
                  <a:schemeClr val="accent3"/>
                </a:solidFill>
              </a:rPr>
              <a:t> IDE)</a:t>
            </a: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20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Arduino</a:t>
            </a:r>
            <a:r>
              <a:rPr lang="nl-BE" sz="4000" dirty="0" smtClean="0">
                <a:solidFill>
                  <a:schemeClr val="bg1"/>
                </a:solidFill>
              </a:rPr>
              <a:t> IDE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dirty="0" smtClean="0">
                <a:solidFill>
                  <a:schemeClr val="accent3"/>
                </a:solidFill>
              </a:rPr>
              <a:t>Installation :</a:t>
            </a:r>
          </a:p>
          <a:p>
            <a:pPr lvl="1" eaLnBrk="1" hangingPunct="1">
              <a:buFontTx/>
              <a:buChar char="-"/>
            </a:pPr>
            <a:r>
              <a:rPr lang="nl-BE" dirty="0">
                <a:solidFill>
                  <a:schemeClr val="accent3"/>
                </a:solidFill>
              </a:rPr>
              <a:t>Windows </a:t>
            </a:r>
            <a:r>
              <a:rPr lang="nl-BE" dirty="0" smtClean="0">
                <a:solidFill>
                  <a:schemeClr val="accent3"/>
                </a:solidFill>
              </a:rPr>
              <a:t>: </a:t>
            </a:r>
            <a:r>
              <a:rPr lang="nl-BE" sz="2000" dirty="0">
                <a:solidFill>
                  <a:schemeClr val="accent3"/>
                </a:solidFill>
                <a:hlinkClick r:id="rId3"/>
              </a:rPr>
              <a:t>https://</a:t>
            </a:r>
            <a:r>
              <a:rPr lang="nl-BE" sz="2000" dirty="0" smtClean="0">
                <a:solidFill>
                  <a:schemeClr val="accent3"/>
                </a:solidFill>
                <a:hlinkClick r:id="rId3"/>
              </a:rPr>
              <a:t>www.arduino.cc/en/Guide/Windows</a:t>
            </a:r>
            <a:endParaRPr lang="nl-BE" sz="2000" dirty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MaxOS</a:t>
            </a:r>
            <a:r>
              <a:rPr lang="nl-BE" dirty="0" smtClean="0">
                <a:solidFill>
                  <a:schemeClr val="accent3"/>
                </a:solidFill>
              </a:rPr>
              <a:t> </a:t>
            </a:r>
            <a:r>
              <a:rPr lang="nl-BE" dirty="0">
                <a:solidFill>
                  <a:schemeClr val="accent3"/>
                </a:solidFill>
              </a:rPr>
              <a:t>: </a:t>
            </a:r>
            <a:r>
              <a:rPr lang="nl-BE" sz="2000" dirty="0">
                <a:solidFill>
                  <a:schemeClr val="accent3"/>
                </a:solidFill>
                <a:hlinkClick r:id="rId4"/>
              </a:rPr>
              <a:t>https://</a:t>
            </a:r>
            <a:r>
              <a:rPr lang="nl-BE" sz="2000" dirty="0" smtClean="0">
                <a:solidFill>
                  <a:schemeClr val="accent3"/>
                </a:solidFill>
                <a:hlinkClick r:id="rId4"/>
              </a:rPr>
              <a:t>www.arduino.cc/en/Guide/MacOSX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r>
              <a:rPr lang="nl-BE" dirty="0" smtClean="0">
                <a:solidFill>
                  <a:schemeClr val="accent3"/>
                </a:solidFill>
              </a:rPr>
              <a:t>Linux </a:t>
            </a:r>
            <a:r>
              <a:rPr lang="nl-BE" dirty="0">
                <a:solidFill>
                  <a:schemeClr val="accent3"/>
                </a:solidFill>
              </a:rPr>
              <a:t>: </a:t>
            </a:r>
            <a:r>
              <a:rPr lang="nl-BE" sz="2000" dirty="0">
                <a:solidFill>
                  <a:schemeClr val="accent3"/>
                </a:solidFill>
                <a:hlinkClick r:id="rId5"/>
              </a:rPr>
              <a:t>http://</a:t>
            </a:r>
            <a:r>
              <a:rPr lang="nl-BE" sz="2000" dirty="0" smtClean="0">
                <a:solidFill>
                  <a:schemeClr val="accent3"/>
                </a:solidFill>
                <a:hlinkClick r:id="rId5"/>
              </a:rPr>
              <a:t>playground.arduino.cc/Learning/Linux</a:t>
            </a:r>
            <a:endParaRPr lang="nl-BE" sz="20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dirty="0" err="1" smtClean="0">
                <a:solidFill>
                  <a:schemeClr val="accent3"/>
                </a:solidFill>
              </a:rPr>
              <a:t>Examples</a:t>
            </a:r>
            <a:r>
              <a:rPr lang="nl-BE" dirty="0" smtClean="0">
                <a:solidFill>
                  <a:schemeClr val="accent3"/>
                </a:solidFill>
              </a:rPr>
              <a:t> : “</a:t>
            </a:r>
            <a:r>
              <a:rPr lang="nl-BE" dirty="0" err="1" smtClean="0">
                <a:solidFill>
                  <a:schemeClr val="accent3"/>
                </a:solidFill>
              </a:rPr>
              <a:t>blinking</a:t>
            </a:r>
            <a:r>
              <a:rPr lang="nl-BE" dirty="0" smtClean="0">
                <a:solidFill>
                  <a:schemeClr val="accent3"/>
                </a:solidFill>
              </a:rPr>
              <a:t> Led”</a:t>
            </a:r>
          </a:p>
          <a:p>
            <a:pPr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dirty="0" smtClean="0">
                <a:solidFill>
                  <a:schemeClr val="accent3"/>
                </a:solidFill>
              </a:rPr>
              <a:t>Connect </a:t>
            </a:r>
            <a:r>
              <a:rPr lang="nl-BE" dirty="0" err="1" smtClean="0">
                <a:solidFill>
                  <a:schemeClr val="accent3"/>
                </a:solidFill>
              </a:rPr>
              <a:t>your</a:t>
            </a:r>
            <a:r>
              <a:rPr lang="nl-BE" dirty="0" smtClean="0">
                <a:solidFill>
                  <a:schemeClr val="accent3"/>
                </a:solidFill>
              </a:rPr>
              <a:t> LED </a:t>
            </a:r>
            <a:br>
              <a:rPr lang="nl-BE" dirty="0" smtClean="0">
                <a:solidFill>
                  <a:schemeClr val="accent3"/>
                </a:solidFill>
              </a:rPr>
            </a:br>
            <a:r>
              <a:rPr lang="nl-BE" dirty="0" err="1" smtClean="0">
                <a:solidFill>
                  <a:schemeClr val="accent3"/>
                </a:solidFill>
              </a:rPr>
              <a:t>to</a:t>
            </a:r>
            <a:r>
              <a:rPr lang="nl-BE" dirty="0" smtClean="0">
                <a:solidFill>
                  <a:schemeClr val="accent3"/>
                </a:solidFill>
              </a:rPr>
              <a:t> pin </a:t>
            </a:r>
            <a:r>
              <a:rPr lang="nl-BE" dirty="0" smtClean="0">
                <a:solidFill>
                  <a:srgbClr val="FF0000"/>
                </a:solidFill>
              </a:rPr>
              <a:t>2</a:t>
            </a:r>
            <a:r>
              <a:rPr lang="nl-BE" dirty="0" smtClean="0">
                <a:solidFill>
                  <a:schemeClr val="accent3"/>
                </a:solidFill>
              </a:rPr>
              <a:t> &amp; change code</a:t>
            </a:r>
          </a:p>
          <a:p>
            <a:pPr marL="0" indent="0" eaLnBrk="1" hangingPunct="1">
              <a:buNone/>
            </a:pPr>
            <a:endParaRPr lang="nl-BE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dirty="0" smtClean="0">
              <a:solidFill>
                <a:schemeClr val="accent3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831035"/>
            <a:ext cx="30384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hoek 2"/>
          <p:cNvSpPr/>
          <p:nvPr/>
        </p:nvSpPr>
        <p:spPr>
          <a:xfrm>
            <a:off x="6253683" y="4725144"/>
            <a:ext cx="437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b="1" dirty="0">
                <a:solidFill>
                  <a:srgbClr val="FF0000"/>
                </a:solidFill>
              </a:rPr>
              <a:t>2</a:t>
            </a:r>
            <a:endParaRPr lang="nl-NL" sz="24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80445"/>
            <a:ext cx="2880320" cy="95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al 4"/>
          <p:cNvSpPr/>
          <p:nvPr/>
        </p:nvSpPr>
        <p:spPr>
          <a:xfrm>
            <a:off x="6588224" y="4339158"/>
            <a:ext cx="1265595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8348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err="1" smtClean="0">
                <a:solidFill>
                  <a:schemeClr val="bg1"/>
                </a:solidFill>
              </a:rPr>
              <a:t>Arduino</a:t>
            </a:r>
            <a:r>
              <a:rPr lang="nl-BE" sz="4000" dirty="0" smtClean="0">
                <a:solidFill>
                  <a:schemeClr val="bg1"/>
                </a:solidFill>
              </a:rPr>
              <a:t> IDE </a:t>
            </a:r>
            <a:r>
              <a:rPr lang="nl-BE" sz="4000" dirty="0" err="1" smtClean="0">
                <a:solidFill>
                  <a:schemeClr val="bg1"/>
                </a:solidFill>
              </a:rPr>
              <a:t>alternative</a:t>
            </a:r>
            <a:endParaRPr lang="nl-BE" sz="4000" dirty="0" smtClean="0">
              <a:solidFill>
                <a:schemeClr val="bg1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AVR studio</a:t>
            </a: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21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smtClean="0">
                <a:solidFill>
                  <a:schemeClr val="bg1"/>
                </a:solidFill>
              </a:rPr>
              <a:t>ATMEL Atmega328p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nl-BE" sz="2800" dirty="0">
                <a:solidFill>
                  <a:schemeClr val="accent3"/>
                </a:solidFill>
              </a:rPr>
              <a:t>Datasheet : </a:t>
            </a:r>
            <a:r>
              <a:rPr lang="nl-BE" sz="1000" dirty="0">
                <a:solidFill>
                  <a:schemeClr val="accent3"/>
                </a:solidFill>
                <a:hlinkClick r:id="rId3"/>
              </a:rPr>
              <a:t>http://</a:t>
            </a:r>
            <a:r>
              <a:rPr lang="nl-BE" sz="1000" dirty="0" smtClean="0">
                <a:solidFill>
                  <a:schemeClr val="accent3"/>
                </a:solidFill>
                <a:hlinkClick r:id="rId3"/>
              </a:rPr>
              <a:t>www.atmel.com/images/atmel-8271-8-bit-avr-microcontroller-atmega48a-48pa-88a-88pa-168a-168pa-328-328p_datasheet_complete.pdf</a:t>
            </a:r>
            <a:endParaRPr lang="nl-BE" sz="10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r>
              <a:rPr lang="nl-BE" sz="2800" dirty="0" smtClean="0">
                <a:solidFill>
                  <a:schemeClr val="accent3"/>
                </a:solidFill>
              </a:rPr>
              <a:t>Memory </a:t>
            </a:r>
            <a:br>
              <a:rPr lang="nl-BE" sz="2800" dirty="0" smtClean="0">
                <a:solidFill>
                  <a:schemeClr val="accent3"/>
                </a:solidFill>
              </a:rPr>
            </a:br>
            <a:r>
              <a:rPr lang="nl-BE" sz="2800" dirty="0" smtClean="0">
                <a:solidFill>
                  <a:schemeClr val="accent3"/>
                </a:solidFill>
              </a:rPr>
              <a:t>map :</a:t>
            </a:r>
            <a:br>
              <a:rPr lang="nl-BE" sz="2800" dirty="0" smtClean="0">
                <a:solidFill>
                  <a:schemeClr val="accent3"/>
                </a:solidFill>
              </a:rPr>
            </a:br>
            <a:r>
              <a:rPr lang="nl-BE" sz="2800" dirty="0" smtClean="0">
                <a:solidFill>
                  <a:schemeClr val="accent3"/>
                </a:solidFill>
              </a:rPr>
              <a:t> </a:t>
            </a:r>
            <a:br>
              <a:rPr lang="nl-BE" sz="2800" dirty="0" smtClean="0">
                <a:solidFill>
                  <a:schemeClr val="accent3"/>
                </a:solidFill>
              </a:rPr>
            </a:br>
            <a:r>
              <a:rPr lang="nl-BE" sz="2800" dirty="0" smtClean="0">
                <a:solidFill>
                  <a:schemeClr val="accent3"/>
                </a:solidFill>
              </a:rPr>
              <a:t>32KB flash </a:t>
            </a:r>
            <a:br>
              <a:rPr lang="nl-BE" sz="2800" dirty="0" smtClean="0">
                <a:solidFill>
                  <a:schemeClr val="accent3"/>
                </a:solidFill>
              </a:rPr>
            </a:br>
            <a:r>
              <a:rPr lang="nl-BE" sz="2800" dirty="0" smtClean="0">
                <a:solidFill>
                  <a:schemeClr val="accent3"/>
                </a:solidFill>
              </a:rPr>
              <a:t>2KB RAM</a:t>
            </a:r>
            <a:br>
              <a:rPr lang="nl-BE" sz="2800" dirty="0" smtClean="0">
                <a:solidFill>
                  <a:schemeClr val="accent3"/>
                </a:solidFill>
              </a:rPr>
            </a:br>
            <a:r>
              <a:rPr lang="nl-BE" sz="2800" dirty="0" smtClean="0">
                <a:solidFill>
                  <a:schemeClr val="accent3"/>
                </a:solidFill>
              </a:rPr>
              <a:t>1KB </a:t>
            </a:r>
            <a:r>
              <a:rPr lang="nl-BE" sz="2800" dirty="0" err="1" smtClean="0">
                <a:solidFill>
                  <a:schemeClr val="accent3"/>
                </a:solidFill>
              </a:rPr>
              <a:t>EEprom</a:t>
            </a:r>
            <a:r>
              <a:rPr lang="nl-BE" sz="2800" dirty="0" smtClean="0">
                <a:solidFill>
                  <a:schemeClr val="accent3"/>
                </a:solidFill>
              </a:rPr>
              <a:t> </a:t>
            </a: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eaLnBrk="1" hangingPunct="1">
              <a:buFontTx/>
              <a:buChar char="-"/>
            </a:pPr>
            <a:endParaRPr lang="nl-BE" sz="2800" dirty="0" smtClean="0">
              <a:solidFill>
                <a:schemeClr val="accent3"/>
              </a:solidFill>
            </a:endParaRPr>
          </a:p>
          <a:p>
            <a:pPr lvl="1" eaLnBrk="1" hangingPunct="1">
              <a:buFontTx/>
              <a:buChar char="-"/>
            </a:pPr>
            <a:endParaRPr lang="nl-BE" sz="2400" dirty="0" smtClean="0">
              <a:solidFill>
                <a:schemeClr val="accent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92896"/>
            <a:ext cx="5722243" cy="410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581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10821</TotalTime>
  <Words>304</Words>
  <Application>Microsoft Office PowerPoint</Application>
  <PresentationFormat>On-screen Show (4:3)</PresentationFormat>
  <Paragraphs>122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Diseño predeterminado</vt:lpstr>
      <vt:lpstr>WSN@work  Peter Van Aken</vt:lpstr>
      <vt:lpstr>Topics</vt:lpstr>
      <vt:lpstr>Platforms</vt:lpstr>
      <vt:lpstr>Slide 4</vt:lpstr>
      <vt:lpstr>Learning Arduino ?</vt:lpstr>
      <vt:lpstr>ATMEL Atmega328p versus Arduino UNO</vt:lpstr>
      <vt:lpstr>Arduino IDE</vt:lpstr>
      <vt:lpstr>Arduino IDE alternative</vt:lpstr>
      <vt:lpstr>ATMEL Atmega328p</vt:lpstr>
      <vt:lpstr>Arduino Programming</vt:lpstr>
      <vt:lpstr>Arduino UNO reference https://arduino-info.wikispaces.com/QuickRef </vt:lpstr>
      <vt:lpstr>Arduino NANO reference </vt:lpstr>
      <vt:lpstr>“The Radio” : Nordic NRF24L01+</vt:lpstr>
      <vt:lpstr>Wiring NRF to UNO  (SPI interface)</vt:lpstr>
      <vt:lpstr>Wiring NRF with breakout board</vt:lpstr>
      <vt:lpstr>Node firmware : MySensors</vt:lpstr>
    </vt:vector>
  </TitlesOfParts>
  <Company>Siracusa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simonjo</cp:lastModifiedBy>
  <cp:revision>450</cp:revision>
  <dcterms:created xsi:type="dcterms:W3CDTF">2008-10-22T02:47:14Z</dcterms:created>
  <dcterms:modified xsi:type="dcterms:W3CDTF">2016-02-15T11:39:10Z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1449873990</vt:i4>
  </property>
  <property fmtid="{D5CDD505-2E9C-101B-9397-08002B2CF9AE}" pid="3" name="_NewReviewCycle">
    <vt:lpwstr/>
  </property>
  <property fmtid="{D5CDD505-2E9C-101B-9397-08002B2CF9AE}" pid="4" name="_EmailSubject">
    <vt:lpwstr>DCF 77 presentatie voor school</vt:lpwstr>
  </property>
  <property fmtid="{D5CDD505-2E9C-101B-9397-08002B2CF9AE}" pid="5" name="_AuthorEmail">
    <vt:lpwstr>peter.van_aken@alcatel-lucent.com</vt:lpwstr>
  </property>
  <property fmtid="{D5CDD505-2E9C-101B-9397-08002B2CF9AE}" pid="6" name="_AuthorEmailDisplayName">
    <vt:lpwstr>Van Aken, Peter (Peter)</vt:lpwstr>
  </property>
</Properties>
</file>