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332" r:id="rId3"/>
    <p:sldId id="333" r:id="rId4"/>
    <p:sldId id="340" r:id="rId5"/>
    <p:sldId id="334" r:id="rId6"/>
    <p:sldId id="335" r:id="rId7"/>
    <p:sldId id="341" r:id="rId8"/>
    <p:sldId id="336" r:id="rId9"/>
    <p:sldId id="337" r:id="rId10"/>
    <p:sldId id="342" r:id="rId11"/>
    <p:sldId id="338" r:id="rId12"/>
    <p:sldId id="339" r:id="rId13"/>
    <p:sldId id="343" r:id="rId14"/>
    <p:sldId id="344" r:id="rId15"/>
    <p:sldId id="345" r:id="rId16"/>
    <p:sldId id="346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 autoAdjust="0"/>
    <p:restoredTop sz="86432" autoAdjust="0"/>
  </p:normalViewPr>
  <p:slideViewPr>
    <p:cSldViewPr>
      <p:cViewPr varScale="1">
        <p:scale>
          <a:sx n="80" d="100"/>
          <a:sy n="80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7-2-2016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7/02/2016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61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49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893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4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5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366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55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0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11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15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70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10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60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9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4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V2-4M-4FLASH-NodeMcu-Lua-WIFI-Networking-development-board-Based-ESP8266/32448662166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WeMos-D1-WiFi-uno-based-ESP8266-for-arduino-Compatible/3245878726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nl.ebay.be/itm/381382884053?clk_rvr_id=977239437874&amp;rmvSB=true" TargetMode="External"/><Relationship Id="rId4" Type="http://schemas.openxmlformats.org/officeDocument/2006/relationships/hyperlink" Target="http://www.benl.ebay.be/itm/221949739425?clk_rvr_id=977251000263&amp;rmvSB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l.aliexpress.com/item/ESP8266-ESP-12E-serial-WIFI-Industrial-stable-version-A-full-test-board-Full-IO-leads/3237057037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bg1"/>
                </a:solidFill>
              </a:rPr>
              <a:t>WSN@work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Gateway </a:t>
            </a:r>
            <a:r>
              <a:rPr lang="es-ES" dirty="0" err="1" smtClean="0">
                <a:solidFill>
                  <a:schemeClr val="bg1"/>
                </a:solidFill>
              </a:rPr>
              <a:t>prototyping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</a:t>
            </a:r>
            <a:r>
              <a:rPr lang="es-ES" sz="1800" dirty="0" err="1" smtClean="0">
                <a:solidFill>
                  <a:schemeClr val="bg1"/>
                </a:solidFill>
              </a:rPr>
              <a:t>Aken</a:t>
            </a:r>
            <a:r>
              <a:rPr lang="es-ES" sz="1800" dirty="0" smtClean="0">
                <a:solidFill>
                  <a:schemeClr val="bg1"/>
                </a:solidFill>
              </a:rPr>
              <a:t>/Alain </a:t>
            </a:r>
            <a:r>
              <a:rPr lang="es-ES" sz="1800" dirty="0" err="1" smtClean="0">
                <a:solidFill>
                  <a:schemeClr val="bg1"/>
                </a:solidFill>
              </a:rPr>
              <a:t>Maes</a:t>
            </a:r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 :</a:t>
            </a:r>
          </a:p>
          <a:p>
            <a:pPr lvl="1"/>
            <a:r>
              <a:rPr lang="nl-BE" kern="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nl.aliexpress.com/item/V2-4M-4FLASH-NodeMcu-Lua-WIFI-Networking-development-board-Based-ESP8266/32448662166.html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7638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to connect to GPIOs via breadboard, very flexible.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“unlimited” power from supply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Run/Flash switch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Limited soldering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External USB-serial </a:t>
            </a:r>
          </a:p>
        </p:txBody>
      </p:sp>
    </p:spTree>
    <p:extLst>
      <p:ext uri="{BB962C8B-B14F-4D97-AF65-F5344CB8AC3E}">
        <p14:creationId xmlns:p14="http://schemas.microsoft.com/office/powerpoint/2010/main" val="10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Full breadboard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ESP12: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Breakout: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Power supply: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RTC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OLED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ATSHA204</a:t>
            </a:r>
          </a:p>
        </p:txBody>
      </p:sp>
    </p:spTree>
    <p:extLst>
      <p:ext uri="{BB962C8B-B14F-4D97-AF65-F5344CB8AC3E}">
        <p14:creationId xmlns:p14="http://schemas.microsoft.com/office/powerpoint/2010/main" val="30215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Arduino UNO / Ethernet 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31666"/>
            <a:ext cx="6204181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Arduino UNO / Ethernet 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11560" y="126876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to </a:t>
            </a:r>
            <a:r>
              <a:rPr lang="nl-BE" kern="0" dirty="0" smtClean="0">
                <a:solidFill>
                  <a:schemeClr val="bg1"/>
                </a:solidFill>
              </a:rPr>
              <a:t>connect  (see also Wemos protoshield)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Plug &amp; play</a:t>
            </a:r>
            <a:endParaRPr lang="nl-BE" kern="0" dirty="0" smtClean="0">
              <a:solidFill>
                <a:schemeClr val="bg1"/>
              </a:solidFill>
            </a:endParaRP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Ethernet connection required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Limited configuration &amp; extention options</a:t>
            </a:r>
          </a:p>
          <a:p>
            <a:pPr lvl="2"/>
            <a:r>
              <a:rPr lang="nl-BE" kern="0" dirty="0" smtClean="0">
                <a:solidFill>
                  <a:schemeClr val="bg1"/>
                </a:solidFill>
              </a:rPr>
              <a:t>Hardcoded settings</a:t>
            </a:r>
          </a:p>
          <a:p>
            <a:pPr lvl="2"/>
            <a:r>
              <a:rPr lang="nl-BE" kern="0" dirty="0" smtClean="0">
                <a:solidFill>
                  <a:schemeClr val="bg1"/>
                </a:solidFill>
              </a:rPr>
              <a:t>Memory footprint &gt; 90 % (on nano 96% !!)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Power consumption ethernet shield</a:t>
            </a:r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Arduino UNO / Ethernet shield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Alie:</a:t>
            </a:r>
          </a:p>
          <a:p>
            <a:pPr lvl="1"/>
            <a:r>
              <a:rPr lang="nl-BE" kern="0" dirty="0">
                <a:solidFill>
                  <a:schemeClr val="bg1"/>
                </a:solidFill>
              </a:rPr>
              <a:t> Ethernet : </a:t>
            </a:r>
            <a:r>
              <a:rPr lang="nl-BE" sz="1400" kern="0" dirty="0">
                <a:solidFill>
                  <a:schemeClr val="bg1"/>
                </a:solidFill>
              </a:rPr>
              <a:t>http://nl.aliexpress.com/item/</a:t>
            </a:r>
            <a:r>
              <a:rPr lang="nl-BE" sz="1400" kern="0" dirty="0">
                <a:solidFill>
                  <a:srgbClr val="FF0000"/>
                </a:solidFill>
              </a:rPr>
              <a:t>W5100-Ethernet-Shield-for-Arduino-Main-Board-UNO-R3-ATMega-328-1280-MEGA2560</a:t>
            </a:r>
            <a:r>
              <a:rPr lang="nl-BE" sz="1400" kern="0" dirty="0">
                <a:solidFill>
                  <a:schemeClr val="bg1"/>
                </a:solidFill>
              </a:rPr>
              <a:t>-1Pc/32417441214.html?spm=2114.010208.3.28.npM0nn&amp;ws_ab_test=searchweb201556_9,searchweb201644_4_505_506_503_504_301_502_10014_10001_10002_10016_10017_10010_10005_10011_10006_10003_10004_401_10009_10008,searchweb201560_3,searchweb1451318400_-</a:t>
            </a:r>
            <a:r>
              <a:rPr lang="nl-BE" sz="1400" kern="0" dirty="0" smtClean="0">
                <a:solidFill>
                  <a:schemeClr val="bg1"/>
                </a:solidFill>
              </a:rPr>
              <a:t>1,searchweb1451318411_6448&amp;btsid=c4c77b18-21f4-426b-aefa-c9472589e6d0</a:t>
            </a:r>
          </a:p>
          <a:p>
            <a:pPr lvl="1"/>
            <a:endParaRPr lang="nl-BE" sz="1400" kern="0" dirty="0">
              <a:solidFill>
                <a:schemeClr val="bg1"/>
              </a:solidFill>
            </a:endParaRPr>
          </a:p>
          <a:p>
            <a:r>
              <a:rPr lang="nl-BE" sz="1800" kern="0" dirty="0" smtClean="0">
                <a:solidFill>
                  <a:schemeClr val="bg1"/>
                </a:solidFill>
              </a:rPr>
              <a:t>Remark : Ethernet shield 2. (wiznet W5500)</a:t>
            </a:r>
          </a:p>
          <a:p>
            <a:pPr marL="457200" lvl="1" indent="0">
              <a:buNone/>
            </a:pPr>
            <a:endParaRPr lang="nl-BE" sz="1400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49741"/>
            <a:ext cx="5688632" cy="4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LDO can power for NRF with PA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Integrated serial-(micro)USB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access to GPIO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Arduino (proto)shield compatible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footprint for ATSHA204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A bit of soldering when using shield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run/flash switch (stability test)</a:t>
            </a:r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Wemos &amp; protoshield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sz="1800" kern="0" dirty="0" smtClean="0">
                <a:solidFill>
                  <a:schemeClr val="bg1"/>
                </a:solidFill>
              </a:rPr>
              <a:t>Alie:</a:t>
            </a:r>
          </a:p>
          <a:p>
            <a:pPr lvl="1"/>
            <a:r>
              <a:rPr lang="nl-BE" sz="1800" kern="0" dirty="0">
                <a:solidFill>
                  <a:schemeClr val="bg1"/>
                </a:solidFill>
              </a:rPr>
              <a:t>Wemos : 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2"/>
            <a:r>
              <a:rPr lang="nl-BE" sz="1800" kern="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nl-BE" sz="1800" kern="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1800" kern="0" dirty="0" smtClean="0">
                <a:solidFill>
                  <a:schemeClr val="bg1"/>
                </a:solidFill>
                <a:hlinkClick r:id="rId3"/>
              </a:rPr>
              <a:t>nl.aliexpress.com/item/WeMos-D1-WiFi-uno-based-ESP8266-for-arduino-Compatible/32458787267.html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r>
              <a:rPr lang="nl-BE" sz="1800" kern="0" dirty="0" smtClean="0">
                <a:solidFill>
                  <a:schemeClr val="bg1"/>
                </a:solidFill>
              </a:rPr>
              <a:t>Shield : “arduino proto shield”</a:t>
            </a:r>
          </a:p>
          <a:p>
            <a:pPr marL="457200" lvl="1" indent="0">
              <a:buNone/>
            </a:pPr>
            <a:endParaRPr lang="nl-BE" sz="1800" kern="0" dirty="0" smtClean="0">
              <a:solidFill>
                <a:schemeClr val="bg1"/>
              </a:solidFill>
            </a:endParaRPr>
          </a:p>
          <a:p>
            <a:r>
              <a:rPr lang="nl-BE" sz="1800" kern="0" dirty="0" smtClean="0">
                <a:solidFill>
                  <a:schemeClr val="bg1"/>
                </a:solidFill>
              </a:rPr>
              <a:t>Ebay:</a:t>
            </a:r>
          </a:p>
          <a:p>
            <a:pPr lvl="1"/>
            <a:r>
              <a:rPr lang="nl-BE" sz="1800" kern="0" dirty="0">
                <a:solidFill>
                  <a:schemeClr val="bg1"/>
                </a:solidFill>
              </a:rPr>
              <a:t>Wemos : </a:t>
            </a:r>
            <a:r>
              <a:rPr lang="nl-BE" sz="1800" kern="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nl-BE" sz="1800" kern="0" dirty="0" smtClean="0">
                <a:solidFill>
                  <a:schemeClr val="bg1"/>
                </a:solidFill>
                <a:hlinkClick r:id="rId4"/>
              </a:rPr>
              <a:t>www.benl.ebay.be/itm/221949739425?clk_rvr_id=977251000263&amp;rmvSB=true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r>
              <a:rPr lang="nl-BE" sz="1800" kern="0" dirty="0" smtClean="0">
                <a:solidFill>
                  <a:schemeClr val="bg1"/>
                </a:solidFill>
              </a:rPr>
              <a:t>Shield :</a:t>
            </a:r>
          </a:p>
          <a:p>
            <a:pPr marL="457200" lvl="1" indent="0">
              <a:buNone/>
            </a:pPr>
            <a:r>
              <a:rPr lang="nl-BE" sz="1800" kern="0" dirty="0" smtClean="0">
                <a:solidFill>
                  <a:schemeClr val="bg1"/>
                </a:solidFill>
                <a:hlinkClick r:id="rId5"/>
              </a:rPr>
              <a:t>	http</a:t>
            </a:r>
            <a:r>
              <a:rPr lang="nl-BE" sz="1800" kern="0" dirty="0">
                <a:solidFill>
                  <a:schemeClr val="bg1"/>
                </a:solidFill>
                <a:hlinkClick r:id="rId5"/>
              </a:rPr>
              <a:t>://</a:t>
            </a:r>
            <a:r>
              <a:rPr lang="nl-BE" sz="1800" kern="0" dirty="0" smtClean="0">
                <a:solidFill>
                  <a:schemeClr val="bg1"/>
                </a:solidFill>
                <a:hlinkClick r:id="rId5"/>
              </a:rPr>
              <a:t>www.benl.ebay.be/itm/381382884053?clk_rvr_id=977239437874&amp;rmvSB=true</a:t>
            </a:r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endParaRPr lang="nl-BE" sz="1800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endParaRPr lang="nl-BE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8001"/>
            <a:ext cx="649221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1156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powering via battery / mobile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Run/Flash switch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LDR/RGB led (learn ESP, not GW specific)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soldering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standard shield form factor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NRF with PA not possible (LDO limited power)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External USB-serial required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</a:p>
          <a:p>
            <a:pPr lvl="1"/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ESP8266 test board with IO leads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1156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Alie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Board:</a:t>
            </a:r>
            <a:r>
              <a:rPr lang="nl-BE" kern="0" dirty="0">
                <a:solidFill>
                  <a:schemeClr val="bg1"/>
                </a:solidFill>
              </a:rPr>
              <a:t> 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nl-BE" kern="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kern="0" dirty="0" smtClean="0">
                <a:solidFill>
                  <a:schemeClr val="bg1"/>
                </a:solidFill>
                <a:hlinkClick r:id="rId3"/>
              </a:rPr>
              <a:t>nl.aliexpress.com/item/ESP8266-ESP-12E-serial-WIFI-Industrial-stable-version-A-full-test-board-Full-IO-leads/32370570377.html</a:t>
            </a:r>
            <a:endParaRPr lang="nl-BE" kern="0" dirty="0" smtClean="0">
              <a:solidFill>
                <a:schemeClr val="bg1"/>
              </a:solidFill>
            </a:endParaRP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 :</a:t>
            </a: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 smtClean="0">
              <a:solidFill>
                <a:schemeClr val="bg1"/>
              </a:solidFill>
            </a:endParaRPr>
          </a:p>
          <a:p>
            <a:pPr lvl="1"/>
            <a:endParaRPr lang="nl-B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BE" kern="0" dirty="0" smtClean="0"/>
          </a:p>
          <a:p>
            <a:endParaRPr lang="nl-BE" kern="0" dirty="0" smtClean="0"/>
          </a:p>
          <a:p>
            <a:endParaRPr lang="nl-BE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630019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NodeMCU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539552" y="141999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BE" kern="0" dirty="0" smtClean="0">
                <a:solidFill>
                  <a:schemeClr val="bg1"/>
                </a:solidFill>
              </a:rPr>
              <a:t>Pro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Easy to connect to GPIOs via breadboard. No soldering.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USB-serial integrated</a:t>
            </a:r>
          </a:p>
          <a:p>
            <a:r>
              <a:rPr lang="nl-BE" kern="0" dirty="0" smtClean="0">
                <a:solidFill>
                  <a:schemeClr val="bg1"/>
                </a:solidFill>
              </a:rPr>
              <a:t>Con :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No Run/Flash switch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Powering NodeMCU with NRF PA attached gave problems for me (*)</a:t>
            </a:r>
          </a:p>
          <a:p>
            <a:pPr lvl="1"/>
            <a:r>
              <a:rPr lang="nl-BE" kern="0" dirty="0" smtClean="0">
                <a:solidFill>
                  <a:schemeClr val="bg1"/>
                </a:solidFill>
              </a:rPr>
              <a:t>SOIC breakout for ATSHA204</a:t>
            </a:r>
          </a:p>
        </p:txBody>
      </p:sp>
    </p:spTree>
    <p:extLst>
      <p:ext uri="{BB962C8B-B14F-4D97-AF65-F5344CB8AC3E}">
        <p14:creationId xmlns:p14="http://schemas.microsoft.com/office/powerpoint/2010/main" val="12516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333</Words>
  <Application>Microsoft Office PowerPoint</Application>
  <PresentationFormat>On-screen Show (4:3)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Diseño predeterminado</vt:lpstr>
      <vt:lpstr>WSN@work Gateway prototyping  Peter Van Aken/Alain Maes</vt:lpstr>
      <vt:lpstr>Wemos &amp; protoshield</vt:lpstr>
      <vt:lpstr>Wemos &amp; protoshield</vt:lpstr>
      <vt:lpstr>Wemos &amp; protoshield</vt:lpstr>
      <vt:lpstr>ESP8266 test board with IO leads</vt:lpstr>
      <vt:lpstr>ESP8266 test board with IO leads</vt:lpstr>
      <vt:lpstr>ESP8266 test board with IO leads</vt:lpstr>
      <vt:lpstr>NodeMCU</vt:lpstr>
      <vt:lpstr>NodeMCU</vt:lpstr>
      <vt:lpstr>NodeMCU</vt:lpstr>
      <vt:lpstr>Full breadboard</vt:lpstr>
      <vt:lpstr>Full breadboard</vt:lpstr>
      <vt:lpstr>Full breadboard</vt:lpstr>
      <vt:lpstr>Arduino UNO / Ethernet shield</vt:lpstr>
      <vt:lpstr>Arduino UNO / Ethernet shield</vt:lpstr>
      <vt:lpstr>Arduino UNO / Ethernet shield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papa</cp:lastModifiedBy>
  <cp:revision>605</cp:revision>
  <dcterms:created xsi:type="dcterms:W3CDTF">2008-10-22T02:47:14Z</dcterms:created>
  <dcterms:modified xsi:type="dcterms:W3CDTF">2016-02-07T19:48:30Z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