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5" r:id="rId2"/>
    <p:sldId id="286" r:id="rId3"/>
    <p:sldId id="324" r:id="rId4"/>
    <p:sldId id="312" r:id="rId5"/>
    <p:sldId id="314" r:id="rId6"/>
    <p:sldId id="319" r:id="rId7"/>
    <p:sldId id="322" r:id="rId8"/>
    <p:sldId id="320" r:id="rId9"/>
    <p:sldId id="321" r:id="rId10"/>
    <p:sldId id="313" r:id="rId11"/>
    <p:sldId id="315" r:id="rId12"/>
    <p:sldId id="316" r:id="rId13"/>
    <p:sldId id="317" r:id="rId14"/>
    <p:sldId id="318" r:id="rId15"/>
    <p:sldId id="323" r:id="rId16"/>
  </p:sldIdLst>
  <p:sldSz cx="9144000" cy="6858000" type="screen4x3"/>
  <p:notesSz cx="6794500" cy="9906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0" autoAdjust="0"/>
    <p:restoredTop sz="86432" autoAdjust="0"/>
  </p:normalViewPr>
  <p:slideViewPr>
    <p:cSldViewPr>
      <p:cViewPr>
        <p:scale>
          <a:sx n="66" d="100"/>
          <a:sy n="66" d="100"/>
        </p:scale>
        <p:origin x="-182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3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92" y="-96"/>
      </p:cViewPr>
      <p:guideLst>
        <p:guide orient="horz" pos="3120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944E5-7267-49E9-9024-F89C14269E11}" type="datetimeFigureOut">
              <a:rPr lang="nl-NL" smtClean="0"/>
              <a:pPr/>
              <a:t>17-2-2016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616E0-91A4-499E-81B1-0CF0F465E4C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0651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1AA2-88FB-4D6F-95D1-F27A8A41D388}" type="datetimeFigureOut">
              <a:rPr lang="nl-BE" smtClean="0"/>
              <a:pPr/>
              <a:t>17/02/2016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C94-657D-4310-B2E0-6C3DD422A53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306701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174924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1B99-84F5-4C36-8606-32BA8F34C40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539A4-BE5C-4556-B3FE-CA45F8A8F1D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FBB3-3C2F-4361-A4E2-83781D80A4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1C774-186C-4A9A-B387-95049032E04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46F4-B7EE-456A-8608-4F2514D6E6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1D61-3944-4E32-B42C-233FB337F01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DFA9-8D48-4108-A43F-5050C62615E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D6D9-997A-4C2D-88B1-26DDCBFD23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46FF-8A1E-4061-9458-48799A2923E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5B2C-5661-4A4D-9960-994ABD45EC7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BB31-C37E-4C7A-98F0-3967B8273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A4A2F90-1BB6-42DF-8B3E-05CDF698A6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Worksheet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>
                <a:solidFill>
                  <a:schemeClr val="bg1"/>
                </a:solidFill>
              </a:rPr>
              <a:t>WSN@work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LED-</a:t>
            </a:r>
            <a:r>
              <a:rPr lang="es-ES" dirty="0" err="1" smtClean="0">
                <a:solidFill>
                  <a:schemeClr val="bg1"/>
                </a:solidFill>
              </a:rPr>
              <a:t>node</a:t>
            </a:r>
            <a:r>
              <a:rPr lang="es-ES" dirty="0" smtClean="0">
                <a:solidFill>
                  <a:schemeClr val="bg1"/>
                </a:solidFill>
              </a:rPr>
              <a:t> 2.0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1800" dirty="0" smtClean="0">
                <a:solidFill>
                  <a:schemeClr val="bg1"/>
                </a:solidFill>
              </a:rPr>
              <a:t>Jo </a:t>
            </a:r>
            <a:r>
              <a:rPr lang="es-ES" sz="1800" dirty="0" err="1" smtClean="0">
                <a:solidFill>
                  <a:schemeClr val="bg1"/>
                </a:solidFill>
              </a:rPr>
              <a:t>Simons</a:t>
            </a:r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Wireless</a:t>
            </a:r>
            <a:r>
              <a:rPr lang="nl-BE" sz="4000" dirty="0" smtClean="0">
                <a:solidFill>
                  <a:schemeClr val="bg1"/>
                </a:solidFill>
              </a:rPr>
              <a:t> GW MQTT Settings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Goto</a:t>
            </a:r>
            <a:r>
              <a:rPr lang="nl-BE" sz="2400" dirty="0" smtClean="0">
                <a:solidFill>
                  <a:schemeClr val="accent3"/>
                </a:solidFill>
              </a:rPr>
              <a:t> http://&lt;</a:t>
            </a:r>
            <a:r>
              <a:rPr lang="nl-BE" sz="2400" dirty="0" err="1" smtClean="0">
                <a:solidFill>
                  <a:schemeClr val="accent3"/>
                </a:solidFill>
              </a:rPr>
              <a:t>ip-address-of-gateway</a:t>
            </a:r>
            <a:r>
              <a:rPr lang="nl-BE" sz="2400" dirty="0" smtClean="0">
                <a:solidFill>
                  <a:schemeClr val="accent3"/>
                </a:solidFill>
              </a:rPr>
              <a:t>&gt;/</a:t>
            </a:r>
            <a:r>
              <a:rPr lang="nl-BE" sz="2400" dirty="0" err="1" smtClean="0">
                <a:solidFill>
                  <a:schemeClr val="accent3"/>
                </a:solidFill>
              </a:rPr>
              <a:t>mqttconfig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endParaRPr lang="nl-BE" sz="16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From</a:t>
            </a:r>
            <a:r>
              <a:rPr lang="nl-BE" sz="2400" dirty="0" smtClean="0">
                <a:solidFill>
                  <a:schemeClr val="accent3"/>
                </a:solidFill>
              </a:rPr>
              <a:t> sensor prefix: </a:t>
            </a:r>
            <a:r>
              <a:rPr lang="nl-BE" sz="2400" dirty="0" err="1" smtClean="0">
                <a:solidFill>
                  <a:schemeClr val="accent3"/>
                </a:solidFill>
              </a:rPr>
              <a:t>evtMQTT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messages</a:t>
            </a:r>
            <a:r>
              <a:rPr lang="nl-BE" sz="2000" dirty="0" smtClean="0">
                <a:solidFill>
                  <a:schemeClr val="accent3"/>
                </a:solidFill>
              </a:rPr>
              <a:t> coming </a:t>
            </a:r>
            <a:r>
              <a:rPr lang="nl-BE" sz="2000" dirty="0" err="1" smtClean="0">
                <a:solidFill>
                  <a:schemeClr val="accent3"/>
                </a:solidFill>
              </a:rPr>
              <a:t>from</a:t>
            </a:r>
            <a:r>
              <a:rPr lang="nl-BE" sz="2000" dirty="0" smtClean="0">
                <a:solidFill>
                  <a:schemeClr val="accent3"/>
                </a:solidFill>
              </a:rPr>
              <a:t> the LED node </a:t>
            </a:r>
            <a:r>
              <a:rPr lang="nl-BE" sz="2000" dirty="0" err="1" smtClean="0">
                <a:solidFill>
                  <a:schemeClr val="accent3"/>
                </a:solidFill>
              </a:rPr>
              <a:t>will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be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published</a:t>
            </a:r>
            <a:r>
              <a:rPr lang="nl-BE" sz="2000" dirty="0" smtClean="0">
                <a:solidFill>
                  <a:schemeClr val="accent3"/>
                </a:solidFill>
              </a:rPr>
              <a:t> as:</a:t>
            </a:r>
          </a:p>
          <a:p>
            <a:pPr lvl="2" eaLnBrk="1" hangingPunct="1">
              <a:buFontTx/>
              <a:buChar char="-"/>
            </a:pPr>
            <a:r>
              <a:rPr lang="nl-BE" sz="1600" dirty="0" err="1" smtClean="0">
                <a:solidFill>
                  <a:schemeClr val="accent3"/>
                </a:solidFill>
              </a:rPr>
              <a:t>evtMQTT</a:t>
            </a:r>
            <a:r>
              <a:rPr lang="nl-BE" sz="1600" dirty="0" smtClean="0">
                <a:solidFill>
                  <a:schemeClr val="accent3"/>
                </a:solidFill>
              </a:rPr>
              <a:t>/&lt;node&gt;/&lt;sensor&gt;/&lt;type&gt;=&lt;val&gt;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samples:</a:t>
            </a:r>
          </a:p>
          <a:p>
            <a:pPr lvl="2" eaLnBrk="1" hangingPunct="1">
              <a:buFontTx/>
              <a:buChar char="-"/>
            </a:pPr>
            <a:r>
              <a:rPr lang="nl-BE" sz="1600" dirty="0" err="1" smtClean="0">
                <a:solidFill>
                  <a:schemeClr val="accent3"/>
                </a:solidFill>
              </a:rPr>
              <a:t>evtMQTT</a:t>
            </a:r>
            <a:r>
              <a:rPr lang="nl-BE" sz="1600" dirty="0" smtClean="0">
                <a:solidFill>
                  <a:schemeClr val="accent3"/>
                </a:solidFill>
              </a:rPr>
              <a:t>/31/0/V_VOLUME=1234</a:t>
            </a:r>
          </a:p>
          <a:p>
            <a:pPr lvl="2" eaLnBrk="1" hangingPunct="1">
              <a:buFontTx/>
              <a:buChar char="-"/>
            </a:pPr>
            <a:r>
              <a:rPr lang="nl-BE" sz="1600" dirty="0" err="1" smtClean="0">
                <a:solidFill>
                  <a:schemeClr val="accent3"/>
                </a:solidFill>
              </a:rPr>
              <a:t>evtMQTT</a:t>
            </a:r>
            <a:r>
              <a:rPr lang="nl-BE" sz="1600" dirty="0" smtClean="0">
                <a:solidFill>
                  <a:schemeClr val="accent3"/>
                </a:solidFill>
              </a:rPr>
              <a:t>/31/1/V_LIGHT=0</a:t>
            </a:r>
          </a:p>
          <a:p>
            <a:pPr lvl="2" eaLnBrk="1" hangingPunct="1">
              <a:buFontTx/>
              <a:buChar char="-"/>
            </a:pPr>
            <a:endParaRPr lang="nl-BE" sz="1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From</a:t>
            </a:r>
            <a:r>
              <a:rPr lang="nl-BE" sz="2400" dirty="0" smtClean="0">
                <a:solidFill>
                  <a:schemeClr val="accent3"/>
                </a:solidFill>
              </a:rPr>
              <a:t> controller prefix: </a:t>
            </a:r>
            <a:r>
              <a:rPr lang="nl-BE" sz="2400" dirty="0" err="1" smtClean="0">
                <a:solidFill>
                  <a:schemeClr val="accent3"/>
                </a:solidFill>
              </a:rPr>
              <a:t>cmdMQTT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the GW </a:t>
            </a:r>
            <a:r>
              <a:rPr lang="nl-BE" sz="2000" dirty="0" err="1" smtClean="0">
                <a:solidFill>
                  <a:schemeClr val="accent3"/>
                </a:solidFill>
              </a:rPr>
              <a:t>will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subscribe</a:t>
            </a:r>
            <a:r>
              <a:rPr lang="nl-BE" sz="2000" dirty="0" smtClean="0">
                <a:solidFill>
                  <a:schemeClr val="accent3"/>
                </a:solidFill>
              </a:rPr>
              <a:t> to </a:t>
            </a:r>
            <a:r>
              <a:rPr lang="nl-BE" sz="2000" dirty="0" err="1" smtClean="0">
                <a:solidFill>
                  <a:schemeClr val="accent3"/>
                </a:solidFill>
              </a:rPr>
              <a:t>cmdMQTT</a:t>
            </a:r>
            <a:r>
              <a:rPr lang="nl-BE" sz="2000" dirty="0" smtClean="0">
                <a:solidFill>
                  <a:schemeClr val="accent3"/>
                </a:solidFill>
              </a:rPr>
              <a:t>/* topics </a:t>
            </a: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published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messages</a:t>
            </a:r>
            <a:r>
              <a:rPr lang="nl-BE" sz="2000" dirty="0" smtClean="0">
                <a:solidFill>
                  <a:schemeClr val="accent3"/>
                </a:solidFill>
              </a:rPr>
              <a:t> are </a:t>
            </a:r>
            <a:r>
              <a:rPr lang="nl-BE" sz="2000" dirty="0" err="1" smtClean="0">
                <a:solidFill>
                  <a:schemeClr val="accent3"/>
                </a:solidFill>
              </a:rPr>
              <a:t>passed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through</a:t>
            </a:r>
            <a:r>
              <a:rPr lang="nl-BE" sz="2000" dirty="0" smtClean="0">
                <a:solidFill>
                  <a:schemeClr val="accent3"/>
                </a:solidFill>
              </a:rPr>
              <a:t> to the LED </a:t>
            </a:r>
            <a:r>
              <a:rPr lang="nl-BE" sz="2000" dirty="0" smtClean="0">
                <a:solidFill>
                  <a:schemeClr val="accent3"/>
                </a:solidFill>
              </a:rPr>
              <a:t>node: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r>
              <a:rPr lang="nl-BE" sz="1600" dirty="0" err="1" smtClean="0">
                <a:solidFill>
                  <a:schemeClr val="accent3"/>
                </a:solidFill>
              </a:rPr>
              <a:t>cmdMQTT</a:t>
            </a:r>
            <a:r>
              <a:rPr lang="nl-BE" sz="1600" dirty="0" smtClean="0">
                <a:solidFill>
                  <a:schemeClr val="accent3"/>
                </a:solidFill>
              </a:rPr>
              <a:t>/31/1/V_LIGHT=2	</a:t>
            </a:r>
            <a:r>
              <a:rPr lang="nl-BE" sz="1600" dirty="0" err="1" smtClean="0">
                <a:solidFill>
                  <a:schemeClr val="accent3"/>
                </a:solidFill>
              </a:rPr>
              <a:t>turns</a:t>
            </a:r>
            <a:r>
              <a:rPr lang="nl-BE" sz="1600" dirty="0" smtClean="0">
                <a:solidFill>
                  <a:schemeClr val="accent3"/>
                </a:solidFill>
              </a:rPr>
              <a:t> LED </a:t>
            </a:r>
            <a:r>
              <a:rPr lang="nl-BE" sz="1600" dirty="0" err="1" smtClean="0">
                <a:solidFill>
                  <a:schemeClr val="accent3"/>
                </a:solidFill>
              </a:rPr>
              <a:t>on</a:t>
            </a:r>
            <a:endParaRPr lang="nl-BE" sz="16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r>
              <a:rPr lang="nl-BE" sz="1600" dirty="0" err="1" smtClean="0">
                <a:solidFill>
                  <a:schemeClr val="accent3"/>
                </a:solidFill>
              </a:rPr>
              <a:t>cmdMQTT</a:t>
            </a:r>
            <a:r>
              <a:rPr lang="nl-BE" sz="1600" dirty="0" smtClean="0">
                <a:solidFill>
                  <a:schemeClr val="accent3"/>
                </a:solidFill>
              </a:rPr>
              <a:t>/31/1/V_LIGHT=3	</a:t>
            </a:r>
            <a:r>
              <a:rPr lang="nl-BE" sz="1600" dirty="0" err="1" smtClean="0">
                <a:solidFill>
                  <a:schemeClr val="accent3"/>
                </a:solidFill>
              </a:rPr>
              <a:t>turns</a:t>
            </a:r>
            <a:r>
              <a:rPr lang="nl-BE" sz="1600" dirty="0" smtClean="0">
                <a:solidFill>
                  <a:schemeClr val="accent3"/>
                </a:solidFill>
              </a:rPr>
              <a:t> LED </a:t>
            </a:r>
            <a:r>
              <a:rPr lang="nl-BE" sz="1600" dirty="0" err="1" smtClean="0">
                <a:solidFill>
                  <a:schemeClr val="accent3"/>
                </a:solidFill>
              </a:rPr>
              <a:t>off</a:t>
            </a:r>
            <a:endParaRPr lang="nl-BE" sz="16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r>
              <a:rPr lang="nl-BE" sz="1600" dirty="0" err="1" smtClean="0">
                <a:solidFill>
                  <a:schemeClr val="accent3"/>
                </a:solidFill>
              </a:rPr>
              <a:t>cmdMQTT</a:t>
            </a:r>
            <a:r>
              <a:rPr lang="nl-BE" sz="1600" dirty="0" smtClean="0">
                <a:solidFill>
                  <a:schemeClr val="accent3"/>
                </a:solidFill>
              </a:rPr>
              <a:t>/31/1/V_LIGHT=6	</a:t>
            </a:r>
            <a:r>
              <a:rPr lang="nl-BE" sz="1600" dirty="0" err="1" smtClean="0">
                <a:solidFill>
                  <a:schemeClr val="accent3"/>
                </a:solidFill>
              </a:rPr>
              <a:t>toggles</a:t>
            </a:r>
            <a:r>
              <a:rPr lang="nl-BE" sz="1600" dirty="0" smtClean="0">
                <a:solidFill>
                  <a:schemeClr val="accent3"/>
                </a:solidFill>
              </a:rPr>
              <a:t> LED</a:t>
            </a:r>
            <a:endParaRPr lang="nl-BE" sz="16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r>
              <a:rPr lang="nl-BE" sz="1600" dirty="0" err="1" smtClean="0">
                <a:solidFill>
                  <a:schemeClr val="accent3"/>
                </a:solidFill>
              </a:rPr>
              <a:t>cmdMQTT</a:t>
            </a:r>
            <a:r>
              <a:rPr lang="nl-BE" sz="1600" dirty="0" smtClean="0">
                <a:solidFill>
                  <a:schemeClr val="accent3"/>
                </a:solidFill>
              </a:rPr>
              <a:t>/31/1/V_LIGHT=9	starts LED </a:t>
            </a:r>
            <a:r>
              <a:rPr lang="nl-BE" sz="1600" dirty="0" err="1" smtClean="0">
                <a:solidFill>
                  <a:schemeClr val="accent3"/>
                </a:solidFill>
              </a:rPr>
              <a:t>blinking</a:t>
            </a:r>
            <a:endParaRPr lang="nl-BE" sz="16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endParaRPr lang="nl-BE" sz="16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OpenHab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 err="1" smtClean="0">
                <a:solidFill>
                  <a:schemeClr val="bg1"/>
                </a:solidFill>
              </a:rPr>
              <a:t>Configuration</a:t>
            </a:r>
            <a:r>
              <a:rPr lang="nl-BE" sz="4000" dirty="0" smtClean="0">
                <a:solidFill>
                  <a:schemeClr val="bg1"/>
                </a:solidFill>
              </a:rPr>
              <a:t> 1/3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Items</a:t>
            </a: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defined</a:t>
            </a:r>
            <a:r>
              <a:rPr lang="nl-BE" sz="2000" dirty="0" smtClean="0">
                <a:solidFill>
                  <a:schemeClr val="accent3"/>
                </a:solidFill>
              </a:rPr>
              <a:t> in: </a:t>
            </a:r>
            <a:r>
              <a:rPr lang="nl-BE" sz="2000" dirty="0" err="1" smtClean="0">
                <a:solidFill>
                  <a:schemeClr val="accent3"/>
                </a:solidFill>
              </a:rPr>
              <a:t>configurations</a:t>
            </a:r>
            <a:r>
              <a:rPr lang="nl-BE" sz="2000" dirty="0" smtClean="0">
                <a:solidFill>
                  <a:schemeClr val="accent3"/>
                </a:solidFill>
              </a:rPr>
              <a:t>/items/</a:t>
            </a:r>
            <a:r>
              <a:rPr lang="nl-BE" sz="2000" dirty="0" err="1" smtClean="0">
                <a:solidFill>
                  <a:schemeClr val="accent3"/>
                </a:solidFill>
              </a:rPr>
              <a:t>test.items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structured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naming</a:t>
            </a:r>
            <a:r>
              <a:rPr lang="nl-BE" sz="2000" dirty="0" smtClean="0">
                <a:solidFill>
                  <a:schemeClr val="accent3"/>
                </a:solidFill>
              </a:rPr>
              <a:t>: node&lt;</a:t>
            </a:r>
            <a:r>
              <a:rPr lang="nl-BE" sz="2000" dirty="0" err="1" smtClean="0">
                <a:solidFill>
                  <a:schemeClr val="accent3"/>
                </a:solidFill>
              </a:rPr>
              <a:t>node-id</a:t>
            </a:r>
            <a:r>
              <a:rPr lang="nl-BE" sz="2000" dirty="0" smtClean="0">
                <a:solidFill>
                  <a:schemeClr val="accent3"/>
                </a:solidFill>
              </a:rPr>
              <a:t>&gt;_&lt;</a:t>
            </a:r>
            <a:r>
              <a:rPr lang="nl-BE" sz="2000" dirty="0" err="1" smtClean="0">
                <a:solidFill>
                  <a:schemeClr val="accent3"/>
                </a:solidFill>
              </a:rPr>
              <a:t>sensor-type</a:t>
            </a:r>
            <a:r>
              <a:rPr lang="nl-BE" sz="2000" dirty="0" smtClean="0">
                <a:solidFill>
                  <a:schemeClr val="accent3"/>
                </a:solidFill>
              </a:rPr>
              <a:t>&gt;&lt;</a:t>
            </a:r>
            <a:r>
              <a:rPr lang="nl-BE" sz="2000" dirty="0" err="1" smtClean="0">
                <a:solidFill>
                  <a:schemeClr val="accent3"/>
                </a:solidFill>
              </a:rPr>
              <a:t>sensor-id</a:t>
            </a:r>
            <a:r>
              <a:rPr lang="nl-BE" sz="2000" dirty="0" smtClean="0">
                <a:solidFill>
                  <a:schemeClr val="accent3"/>
                </a:solidFill>
              </a:rPr>
              <a:t>&gt;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i.e. node31_cnt0, node31_led1, node31_fb1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we </a:t>
            </a:r>
            <a:r>
              <a:rPr lang="nl-BE" sz="2000" dirty="0" err="1" smtClean="0">
                <a:solidFill>
                  <a:schemeClr val="accent3"/>
                </a:solidFill>
              </a:rPr>
              <a:t>define</a:t>
            </a:r>
            <a:r>
              <a:rPr lang="nl-BE" sz="2000" dirty="0" smtClean="0">
                <a:solidFill>
                  <a:schemeClr val="accent3"/>
                </a:solidFill>
              </a:rPr>
              <a:t> 3 items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node31_cnt0 </a:t>
            </a:r>
            <a:r>
              <a:rPr lang="nl-BE" sz="1600" dirty="0" err="1" smtClean="0">
                <a:solidFill>
                  <a:schemeClr val="accent3"/>
                </a:solidFill>
              </a:rPr>
              <a:t>for</a:t>
            </a:r>
            <a:r>
              <a:rPr lang="nl-BE" sz="1600" dirty="0" smtClean="0">
                <a:solidFill>
                  <a:schemeClr val="accent3"/>
                </a:solidFill>
              </a:rPr>
              <a:t> the counter </a:t>
            </a:r>
            <a:r>
              <a:rPr lang="nl-BE" sz="1600" dirty="0" err="1" smtClean="0">
                <a:solidFill>
                  <a:schemeClr val="accent3"/>
                </a:solidFill>
              </a:rPr>
              <a:t>that</a:t>
            </a:r>
            <a:r>
              <a:rPr lang="nl-BE" sz="1600" dirty="0" smtClean="0">
                <a:solidFill>
                  <a:schemeClr val="accent3"/>
                </a:solidFill>
              </a:rPr>
              <a:t> is </a:t>
            </a:r>
            <a:r>
              <a:rPr lang="nl-BE" sz="1600" dirty="0" err="1" smtClean="0">
                <a:solidFill>
                  <a:schemeClr val="accent3"/>
                </a:solidFill>
              </a:rPr>
              <a:t>updated</a:t>
            </a:r>
            <a:r>
              <a:rPr lang="nl-BE" sz="1600" dirty="0" smtClean="0">
                <a:solidFill>
                  <a:schemeClr val="accent3"/>
                </a:solidFill>
              </a:rPr>
              <a:t> </a:t>
            </a:r>
            <a:r>
              <a:rPr lang="nl-BE" sz="1600" dirty="0" err="1" smtClean="0">
                <a:solidFill>
                  <a:schemeClr val="accent3"/>
                </a:solidFill>
              </a:rPr>
              <a:t>every</a:t>
            </a:r>
            <a:r>
              <a:rPr lang="nl-BE" sz="1600" dirty="0" smtClean="0">
                <a:solidFill>
                  <a:schemeClr val="accent3"/>
                </a:solidFill>
              </a:rPr>
              <a:t> </a:t>
            </a:r>
            <a:r>
              <a:rPr lang="nl-BE" sz="1600" dirty="0" err="1" smtClean="0">
                <a:solidFill>
                  <a:schemeClr val="accent3"/>
                </a:solidFill>
              </a:rPr>
              <a:t>second</a:t>
            </a:r>
            <a:endParaRPr lang="nl-BE" sz="16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node31_fb1 </a:t>
            </a:r>
            <a:r>
              <a:rPr lang="nl-BE" sz="1600" dirty="0" err="1" smtClean="0">
                <a:solidFill>
                  <a:schemeClr val="accent3"/>
                </a:solidFill>
              </a:rPr>
              <a:t>for</a:t>
            </a:r>
            <a:r>
              <a:rPr lang="nl-BE" sz="1600" dirty="0" smtClean="0">
                <a:solidFill>
                  <a:schemeClr val="accent3"/>
                </a:solidFill>
              </a:rPr>
              <a:t> </a:t>
            </a:r>
            <a:r>
              <a:rPr lang="nl-BE" sz="1600" dirty="0" err="1" smtClean="0">
                <a:solidFill>
                  <a:schemeClr val="accent3"/>
                </a:solidFill>
              </a:rPr>
              <a:t>receiving</a:t>
            </a:r>
            <a:r>
              <a:rPr lang="nl-BE" sz="1600" dirty="0" smtClean="0">
                <a:solidFill>
                  <a:schemeClr val="accent3"/>
                </a:solidFill>
              </a:rPr>
              <a:t> the feedback of </a:t>
            </a:r>
            <a:r>
              <a:rPr lang="nl-BE" sz="1600" dirty="0" err="1" smtClean="0">
                <a:solidFill>
                  <a:schemeClr val="accent3"/>
                </a:solidFill>
              </a:rPr>
              <a:t>actual</a:t>
            </a:r>
            <a:r>
              <a:rPr lang="nl-BE" sz="1600" dirty="0" smtClean="0">
                <a:solidFill>
                  <a:schemeClr val="accent3"/>
                </a:solidFill>
              </a:rPr>
              <a:t> LED state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node31_out1 </a:t>
            </a:r>
            <a:r>
              <a:rPr lang="nl-BE" sz="1600" dirty="0" err="1" smtClean="0">
                <a:solidFill>
                  <a:schemeClr val="accent3"/>
                </a:solidFill>
              </a:rPr>
              <a:t>for</a:t>
            </a:r>
            <a:r>
              <a:rPr lang="nl-BE" sz="1600" dirty="0" smtClean="0">
                <a:solidFill>
                  <a:schemeClr val="accent3"/>
                </a:solidFill>
              </a:rPr>
              <a:t> </a:t>
            </a:r>
            <a:r>
              <a:rPr lang="nl-BE" sz="1600" dirty="0" err="1" smtClean="0">
                <a:solidFill>
                  <a:schemeClr val="accent3"/>
                </a:solidFill>
              </a:rPr>
              <a:t>controlling</a:t>
            </a:r>
            <a:r>
              <a:rPr lang="nl-BE" sz="1600" dirty="0" smtClean="0">
                <a:solidFill>
                  <a:schemeClr val="accent3"/>
                </a:solidFill>
              </a:rPr>
              <a:t> the LED, </a:t>
            </a:r>
            <a:r>
              <a:rPr lang="nl-BE" sz="1600" dirty="0" err="1" smtClean="0">
                <a:solidFill>
                  <a:schemeClr val="accent3"/>
                </a:solidFill>
              </a:rPr>
              <a:t>describing</a:t>
            </a:r>
            <a:r>
              <a:rPr lang="nl-BE" sz="1600" dirty="0" smtClean="0">
                <a:solidFill>
                  <a:schemeClr val="accent3"/>
                </a:solidFill>
              </a:rPr>
              <a:t> all </a:t>
            </a:r>
            <a:r>
              <a:rPr lang="nl-BE" sz="1600" dirty="0" err="1" smtClean="0">
                <a:solidFill>
                  <a:schemeClr val="accent3"/>
                </a:solidFill>
              </a:rPr>
              <a:t>supported</a:t>
            </a:r>
            <a:r>
              <a:rPr lang="nl-BE" sz="1600" dirty="0" smtClean="0">
                <a:solidFill>
                  <a:schemeClr val="accent3"/>
                </a:solidFill>
              </a:rPr>
              <a:t> </a:t>
            </a:r>
            <a:r>
              <a:rPr lang="nl-BE" sz="1600" dirty="0" err="1" smtClean="0">
                <a:solidFill>
                  <a:schemeClr val="accent3"/>
                </a:solidFill>
              </a:rPr>
              <a:t>commands</a:t>
            </a:r>
            <a:endParaRPr lang="nl-BE" sz="16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4293096"/>
            <a:ext cx="777686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60375" lvl="1" indent="-342900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Number node31_cnt0 " [%d]" { </a:t>
            </a:r>
            <a:r>
              <a:rPr lang="en-US" sz="1400" dirty="0" err="1" smtClean="0">
                <a:solidFill>
                  <a:schemeClr val="tx1"/>
                </a:solidFill>
              </a:rPr>
              <a:t>mqtt</a:t>
            </a:r>
            <a:r>
              <a:rPr lang="en-US" sz="1400" dirty="0" smtClean="0">
                <a:solidFill>
                  <a:schemeClr val="tx1"/>
                </a:solidFill>
              </a:rPr>
              <a:t>="&lt;[</a:t>
            </a:r>
            <a:r>
              <a:rPr lang="en-US" sz="1400" dirty="0" err="1" smtClean="0">
                <a:solidFill>
                  <a:schemeClr val="tx1"/>
                </a:solidFill>
              </a:rPr>
              <a:t>mysensor:evtMQTT</a:t>
            </a:r>
            <a:r>
              <a:rPr lang="en-US" sz="1400" dirty="0" smtClean="0">
                <a:solidFill>
                  <a:schemeClr val="tx1"/>
                </a:solidFill>
              </a:rPr>
              <a:t>/31/0/</a:t>
            </a:r>
            <a:r>
              <a:rPr lang="en-US" sz="1400" dirty="0" err="1" smtClean="0">
                <a:solidFill>
                  <a:schemeClr val="tx1"/>
                </a:solidFill>
              </a:rPr>
              <a:t>V_VOLUME:state:default</a:t>
            </a:r>
            <a:r>
              <a:rPr lang="en-US" sz="1400" dirty="0" smtClean="0">
                <a:solidFill>
                  <a:schemeClr val="tx1"/>
                </a:solidFill>
              </a:rPr>
              <a:t>]" }</a:t>
            </a:r>
          </a:p>
          <a:p>
            <a:pPr marL="460375" lvl="1" indent="-342900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Number node31_fb1  " [%d]" { </a:t>
            </a:r>
            <a:r>
              <a:rPr lang="en-US" sz="1400" dirty="0" err="1" smtClean="0">
                <a:solidFill>
                  <a:schemeClr val="tx1"/>
                </a:solidFill>
              </a:rPr>
              <a:t>mqtt</a:t>
            </a:r>
            <a:r>
              <a:rPr lang="en-US" sz="1400" dirty="0" smtClean="0">
                <a:solidFill>
                  <a:schemeClr val="tx1"/>
                </a:solidFill>
              </a:rPr>
              <a:t>="&lt;[</a:t>
            </a:r>
            <a:r>
              <a:rPr lang="en-US" sz="1400" dirty="0" err="1" smtClean="0">
                <a:solidFill>
                  <a:schemeClr val="tx1"/>
                </a:solidFill>
              </a:rPr>
              <a:t>mysensor:evtMQTT</a:t>
            </a:r>
            <a:r>
              <a:rPr lang="en-US" sz="1400" dirty="0" smtClean="0">
                <a:solidFill>
                  <a:schemeClr val="tx1"/>
                </a:solidFill>
              </a:rPr>
              <a:t>/31/1/</a:t>
            </a:r>
            <a:r>
              <a:rPr lang="en-US" sz="1400" dirty="0" err="1" smtClean="0">
                <a:solidFill>
                  <a:schemeClr val="tx1"/>
                </a:solidFill>
              </a:rPr>
              <a:t>V_LIGHT:state:default</a:t>
            </a:r>
            <a:r>
              <a:rPr lang="en-US" sz="1400" dirty="0" smtClean="0">
                <a:solidFill>
                  <a:schemeClr val="tx1"/>
                </a:solidFill>
              </a:rPr>
              <a:t>]" }</a:t>
            </a:r>
          </a:p>
          <a:p>
            <a:pPr marL="460375" lvl="1" indent="-342900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Switch node31_out1 ""      { </a:t>
            </a:r>
            <a:r>
              <a:rPr lang="en-US" sz="1400" dirty="0" err="1" smtClean="0">
                <a:solidFill>
                  <a:schemeClr val="tx1"/>
                </a:solidFill>
              </a:rPr>
              <a:t>autoupdate</a:t>
            </a:r>
            <a:r>
              <a:rPr lang="en-US" sz="1400" dirty="0" smtClean="0">
                <a:solidFill>
                  <a:schemeClr val="tx1"/>
                </a:solidFill>
              </a:rPr>
              <a:t>="false“, </a:t>
            </a:r>
            <a:r>
              <a:rPr lang="en-US" sz="1400" dirty="0" err="1" smtClean="0">
                <a:solidFill>
                  <a:schemeClr val="tx1"/>
                </a:solidFill>
              </a:rPr>
              <a:t>mqtt</a:t>
            </a:r>
            <a:r>
              <a:rPr lang="en-US" sz="1400" dirty="0" smtClean="0">
                <a:solidFill>
                  <a:schemeClr val="tx1"/>
                </a:solidFill>
              </a:rPr>
              <a:t>="&gt;[</a:t>
            </a:r>
            <a:r>
              <a:rPr lang="en-US" sz="1400" dirty="0" err="1" smtClean="0">
                <a:solidFill>
                  <a:schemeClr val="tx1"/>
                </a:solidFill>
              </a:rPr>
              <a:t>mysensor:cmdMQTT</a:t>
            </a:r>
            <a:r>
              <a:rPr lang="en-US" sz="1400" dirty="0" smtClean="0">
                <a:solidFill>
                  <a:schemeClr val="tx1"/>
                </a:solidFill>
              </a:rPr>
              <a:t>/31/1/V_LIGHT:command:ON:2],&gt;[</a:t>
            </a:r>
            <a:r>
              <a:rPr lang="en-US" sz="1400" dirty="0" err="1" smtClean="0">
                <a:solidFill>
                  <a:schemeClr val="tx1"/>
                </a:solidFill>
              </a:rPr>
              <a:t>mysensor:cmdMQTT</a:t>
            </a:r>
            <a:r>
              <a:rPr lang="en-US" sz="1400" dirty="0" smtClean="0">
                <a:solidFill>
                  <a:schemeClr val="tx1"/>
                </a:solidFill>
              </a:rPr>
              <a:t>/31/1/V_LIGHT:command:OFF:3],&gt;[</a:t>
            </a:r>
            <a:r>
              <a:rPr lang="en-US" sz="1400" dirty="0" err="1" smtClean="0">
                <a:solidFill>
                  <a:schemeClr val="tx1"/>
                </a:solidFill>
              </a:rPr>
              <a:t>mysensor:cmdMQTT</a:t>
            </a:r>
            <a:r>
              <a:rPr lang="en-US" sz="1400" dirty="0" smtClean="0">
                <a:solidFill>
                  <a:schemeClr val="tx1"/>
                </a:solidFill>
              </a:rPr>
              <a:t>/31/1/V_LIGHT:command:TOGGLE:6] ,&gt;[</a:t>
            </a:r>
            <a:r>
              <a:rPr lang="en-US" sz="1400" dirty="0" err="1" smtClean="0">
                <a:solidFill>
                  <a:schemeClr val="tx1"/>
                </a:solidFill>
              </a:rPr>
              <a:t>mysensor:cmdMQTT</a:t>
            </a:r>
            <a:r>
              <a:rPr lang="en-US" sz="1400" dirty="0" smtClean="0">
                <a:solidFill>
                  <a:schemeClr val="tx1"/>
                </a:solidFill>
              </a:rPr>
              <a:t>/31/1/V_LIGHT:command:BLINK:9]" }</a:t>
            </a:r>
          </a:p>
          <a:p>
            <a:pPr marL="460375" lvl="1" indent="-342900" eaLnBrk="1" hangingPunct="1">
              <a:buNone/>
            </a:pP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OpenHab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 err="1" smtClean="0">
                <a:solidFill>
                  <a:schemeClr val="bg1"/>
                </a:solidFill>
              </a:rPr>
              <a:t>Configuration</a:t>
            </a:r>
            <a:r>
              <a:rPr lang="nl-BE" sz="4000" dirty="0" smtClean="0">
                <a:solidFill>
                  <a:schemeClr val="bg1"/>
                </a:solidFill>
              </a:rPr>
              <a:t> 2/3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Sitemap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defined</a:t>
            </a:r>
            <a:r>
              <a:rPr lang="nl-BE" sz="2000" dirty="0" smtClean="0">
                <a:solidFill>
                  <a:schemeClr val="accent3"/>
                </a:solidFill>
              </a:rPr>
              <a:t> in: </a:t>
            </a:r>
            <a:r>
              <a:rPr lang="nl-BE" sz="2000" dirty="0" err="1" smtClean="0">
                <a:solidFill>
                  <a:schemeClr val="accent3"/>
                </a:solidFill>
              </a:rPr>
              <a:t>configurations</a:t>
            </a:r>
            <a:r>
              <a:rPr lang="nl-BE" sz="2000" dirty="0" smtClean="0">
                <a:solidFill>
                  <a:schemeClr val="accent3"/>
                </a:solidFill>
              </a:rPr>
              <a:t>/</a:t>
            </a:r>
            <a:r>
              <a:rPr lang="nl-BE" sz="2000" dirty="0" err="1" smtClean="0">
                <a:solidFill>
                  <a:schemeClr val="accent3"/>
                </a:solidFill>
              </a:rPr>
              <a:t>sitemaps</a:t>
            </a:r>
            <a:r>
              <a:rPr lang="nl-BE" sz="2000" dirty="0" smtClean="0">
                <a:solidFill>
                  <a:schemeClr val="accent3"/>
                </a:solidFill>
              </a:rPr>
              <a:t>/</a:t>
            </a:r>
            <a:r>
              <a:rPr lang="nl-BE" sz="2000" dirty="0" err="1" smtClean="0">
                <a:solidFill>
                  <a:schemeClr val="accent3"/>
                </a:solidFill>
              </a:rPr>
              <a:t>default.sitemap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describes</a:t>
            </a:r>
            <a:r>
              <a:rPr lang="nl-BE" sz="2000" dirty="0" smtClean="0">
                <a:solidFill>
                  <a:schemeClr val="accent3"/>
                </a:solidFill>
              </a:rPr>
              <a:t> the </a:t>
            </a:r>
            <a:r>
              <a:rPr lang="nl-BE" sz="2000" dirty="0" err="1" smtClean="0">
                <a:solidFill>
                  <a:schemeClr val="accent3"/>
                </a:solidFill>
              </a:rPr>
              <a:t>layout</a:t>
            </a:r>
            <a:r>
              <a:rPr lang="nl-BE" sz="2000" dirty="0" smtClean="0">
                <a:solidFill>
                  <a:schemeClr val="accent3"/>
                </a:solidFill>
              </a:rPr>
              <a:t> of the UI</a:t>
            </a: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uses</a:t>
            </a:r>
            <a:r>
              <a:rPr lang="nl-BE" sz="2000" dirty="0" smtClean="0">
                <a:solidFill>
                  <a:schemeClr val="accent3"/>
                </a:solidFill>
              </a:rPr>
              <a:t> a </a:t>
            </a:r>
            <a:r>
              <a:rPr lang="nl-BE" sz="2000" dirty="0" err="1" smtClean="0">
                <a:solidFill>
                  <a:schemeClr val="accent3"/>
                </a:solidFill>
              </a:rPr>
              <a:t>Text</a:t>
            </a:r>
            <a:r>
              <a:rPr lang="nl-BE" sz="2000" dirty="0" smtClean="0">
                <a:solidFill>
                  <a:schemeClr val="accent3"/>
                </a:solidFill>
              </a:rPr>
              <a:t>  field to display the </a:t>
            </a:r>
            <a:r>
              <a:rPr lang="nl-BE" sz="2000" dirty="0" err="1" smtClean="0">
                <a:solidFill>
                  <a:schemeClr val="accent3"/>
                </a:solidFill>
              </a:rPr>
              <a:t>periodic</a:t>
            </a:r>
            <a:r>
              <a:rPr lang="nl-BE" sz="2000" dirty="0" smtClean="0">
                <a:solidFill>
                  <a:schemeClr val="accent3"/>
                </a:solidFill>
              </a:rPr>
              <a:t> timer update</a:t>
            </a: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uses</a:t>
            </a:r>
            <a:r>
              <a:rPr lang="nl-BE" sz="2000" dirty="0" smtClean="0">
                <a:solidFill>
                  <a:schemeClr val="accent3"/>
                </a:solidFill>
              </a:rPr>
              <a:t> a Switch field </a:t>
            </a:r>
            <a:r>
              <a:rPr lang="nl-BE" sz="2000" dirty="0" err="1" smtClean="0">
                <a:solidFill>
                  <a:schemeClr val="accent3"/>
                </a:solidFill>
              </a:rPr>
              <a:t>with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mappings</a:t>
            </a:r>
            <a:r>
              <a:rPr lang="nl-BE" sz="2000" dirty="0" smtClean="0">
                <a:solidFill>
                  <a:schemeClr val="accent3"/>
                </a:solidFill>
              </a:rPr>
              <a:t> to display the 3 </a:t>
            </a:r>
            <a:r>
              <a:rPr lang="nl-BE" sz="2000" dirty="0" err="1" smtClean="0">
                <a:solidFill>
                  <a:schemeClr val="accent3"/>
                </a:solidFill>
              </a:rPr>
              <a:t>command</a:t>
            </a:r>
            <a:r>
              <a:rPr lang="nl-BE" sz="2000" dirty="0" smtClean="0">
                <a:solidFill>
                  <a:schemeClr val="accent3"/>
                </a:solidFill>
              </a:rPr>
              <a:t> buttons</a:t>
            </a: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OpenHab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implied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behaviour</a:t>
            </a:r>
            <a:r>
              <a:rPr lang="nl-BE" sz="2000" dirty="0" smtClean="0">
                <a:solidFill>
                  <a:schemeClr val="accent3"/>
                </a:solidFill>
              </a:rPr>
              <a:t> of </a:t>
            </a:r>
            <a:r>
              <a:rPr lang="nl-BE" sz="2000" dirty="0" err="1" smtClean="0">
                <a:solidFill>
                  <a:schemeClr val="accent3"/>
                </a:solidFill>
              </a:rPr>
              <a:t>Toggle</a:t>
            </a:r>
            <a:r>
              <a:rPr lang="nl-BE" sz="2000" dirty="0" smtClean="0">
                <a:solidFill>
                  <a:schemeClr val="accent3"/>
                </a:solidFill>
              </a:rPr>
              <a:t> !!!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4149080"/>
            <a:ext cx="777686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22238" lvl="1" eaLnBrk="1" hangingPunct="1">
              <a:buNone/>
            </a:pPr>
            <a:r>
              <a:rPr lang="nl-BE" sz="1400" dirty="0" err="1" smtClean="0">
                <a:solidFill>
                  <a:schemeClr val="tx1"/>
                </a:solidFill>
              </a:rPr>
              <a:t>Text</a:t>
            </a:r>
            <a:r>
              <a:rPr lang="nl-BE" sz="1400" dirty="0" smtClean="0">
                <a:solidFill>
                  <a:schemeClr val="tx1"/>
                </a:solidFill>
              </a:rPr>
              <a:t> label="</a:t>
            </a:r>
            <a:r>
              <a:rPr lang="nl-BE" sz="1400" dirty="0" err="1" smtClean="0">
                <a:solidFill>
                  <a:schemeClr val="tx1"/>
                </a:solidFill>
              </a:rPr>
              <a:t>Simonjo</a:t>
            </a:r>
            <a:r>
              <a:rPr lang="nl-BE" sz="1400" dirty="0" smtClean="0">
                <a:solidFill>
                  <a:schemeClr val="tx1"/>
                </a:solidFill>
              </a:rPr>
              <a:t>" icon="boy0" {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Frame {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Text</a:t>
            </a:r>
            <a:r>
              <a:rPr lang="nl-BE" sz="1400" dirty="0" smtClean="0">
                <a:solidFill>
                  <a:schemeClr val="tx1"/>
                </a:solidFill>
              </a:rPr>
              <a:t> item=node31_cnt0 label="cnt0 [%d]" icon="</a:t>
            </a:r>
            <a:r>
              <a:rPr lang="nl-BE" sz="1400" dirty="0" err="1" smtClean="0">
                <a:solidFill>
                  <a:schemeClr val="tx1"/>
                </a:solidFill>
              </a:rPr>
              <a:t>calendar</a:t>
            </a:r>
            <a:r>
              <a:rPr lang="nl-BE" sz="1400" dirty="0" smtClean="0">
                <a:solidFill>
                  <a:schemeClr val="tx1"/>
                </a:solidFill>
              </a:rPr>
              <a:t>"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Switch item=node31_out1 label="out1" icon="</a:t>
            </a:r>
            <a:r>
              <a:rPr lang="nl-BE" sz="1400" dirty="0" err="1" smtClean="0">
                <a:solidFill>
                  <a:schemeClr val="tx1"/>
                </a:solidFill>
              </a:rPr>
              <a:t>light</a:t>
            </a:r>
            <a:r>
              <a:rPr lang="nl-BE" sz="1400" dirty="0" smtClean="0">
                <a:solidFill>
                  <a:schemeClr val="tx1"/>
                </a:solidFill>
              </a:rPr>
              <a:t>" </a:t>
            </a:r>
            <a:r>
              <a:rPr lang="nl-BE" sz="1400" dirty="0" err="1" smtClean="0">
                <a:solidFill>
                  <a:schemeClr val="tx1"/>
                </a:solidFill>
              </a:rPr>
              <a:t>mappings</a:t>
            </a:r>
            <a:r>
              <a:rPr lang="nl-BE" sz="1400" dirty="0" smtClean="0">
                <a:solidFill>
                  <a:schemeClr val="tx1"/>
                </a:solidFill>
              </a:rPr>
              <a:t>=[ON="</a:t>
            </a:r>
            <a:r>
              <a:rPr lang="nl-BE" sz="1400" dirty="0" err="1" smtClean="0">
                <a:solidFill>
                  <a:schemeClr val="tx1"/>
                </a:solidFill>
              </a:rPr>
              <a:t>On</a:t>
            </a:r>
            <a:r>
              <a:rPr lang="nl-BE" sz="1400" dirty="0" smtClean="0">
                <a:solidFill>
                  <a:schemeClr val="tx1"/>
                </a:solidFill>
              </a:rPr>
              <a:t>", OFF="</a:t>
            </a:r>
            <a:r>
              <a:rPr lang="nl-BE" sz="1400" dirty="0" err="1" smtClean="0">
                <a:solidFill>
                  <a:schemeClr val="tx1"/>
                </a:solidFill>
              </a:rPr>
              <a:t>Off</a:t>
            </a:r>
            <a:r>
              <a:rPr lang="nl-BE" sz="1400" dirty="0" smtClean="0">
                <a:solidFill>
                  <a:schemeClr val="tx1"/>
                </a:solidFill>
              </a:rPr>
              <a:t>", TOGGLE="</a:t>
            </a:r>
            <a:r>
              <a:rPr lang="nl-BE" sz="1400" dirty="0" err="1" smtClean="0">
                <a:solidFill>
                  <a:schemeClr val="tx1"/>
                </a:solidFill>
              </a:rPr>
              <a:t>Toggle</a:t>
            </a:r>
            <a:r>
              <a:rPr lang="nl-BE" sz="1400" dirty="0" smtClean="0">
                <a:solidFill>
                  <a:schemeClr val="tx1"/>
                </a:solidFill>
              </a:rPr>
              <a:t>"]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}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OpenHab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 err="1" smtClean="0">
                <a:solidFill>
                  <a:schemeClr val="bg1"/>
                </a:solidFill>
              </a:rPr>
              <a:t>Configuration</a:t>
            </a:r>
            <a:r>
              <a:rPr lang="nl-BE" sz="4000" dirty="0" smtClean="0">
                <a:solidFill>
                  <a:schemeClr val="bg1"/>
                </a:solidFill>
              </a:rPr>
              <a:t> 3/3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Rule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defined</a:t>
            </a:r>
            <a:r>
              <a:rPr lang="nl-BE" sz="2000" dirty="0" smtClean="0">
                <a:solidFill>
                  <a:schemeClr val="accent3"/>
                </a:solidFill>
              </a:rPr>
              <a:t> in: </a:t>
            </a:r>
            <a:r>
              <a:rPr lang="nl-BE" sz="2000" dirty="0" err="1" smtClean="0">
                <a:solidFill>
                  <a:schemeClr val="accent3"/>
                </a:solidFill>
              </a:rPr>
              <a:t>configurations</a:t>
            </a:r>
            <a:r>
              <a:rPr lang="nl-BE" sz="2000" dirty="0" smtClean="0">
                <a:solidFill>
                  <a:schemeClr val="accent3"/>
                </a:solidFill>
              </a:rPr>
              <a:t>/</a:t>
            </a:r>
            <a:r>
              <a:rPr lang="nl-BE" sz="2000" dirty="0" err="1" smtClean="0">
                <a:solidFill>
                  <a:schemeClr val="accent3"/>
                </a:solidFill>
              </a:rPr>
              <a:t>rules</a:t>
            </a:r>
            <a:r>
              <a:rPr lang="nl-BE" sz="2000" dirty="0" smtClean="0">
                <a:solidFill>
                  <a:schemeClr val="accent3"/>
                </a:solidFill>
              </a:rPr>
              <a:t>/</a:t>
            </a:r>
            <a:r>
              <a:rPr lang="nl-BE" sz="2000" dirty="0" err="1" smtClean="0">
                <a:solidFill>
                  <a:schemeClr val="accent3"/>
                </a:solidFill>
              </a:rPr>
              <a:t>test.rules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converts</a:t>
            </a:r>
            <a:r>
              <a:rPr lang="nl-BE" sz="2000" dirty="0" smtClean="0">
                <a:solidFill>
                  <a:schemeClr val="accent3"/>
                </a:solidFill>
              </a:rPr>
              <a:t> the update </a:t>
            </a:r>
            <a:r>
              <a:rPr lang="nl-BE" sz="2000" dirty="0" err="1" smtClean="0">
                <a:solidFill>
                  <a:schemeClr val="accent3"/>
                </a:solidFill>
              </a:rPr>
              <a:t>received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for</a:t>
            </a:r>
            <a:r>
              <a:rPr lang="nl-BE" sz="2000" dirty="0" smtClean="0">
                <a:solidFill>
                  <a:schemeClr val="accent3"/>
                </a:solidFill>
              </a:rPr>
              <a:t> item ‘node31_fb1’ </a:t>
            </a:r>
            <a:r>
              <a:rPr lang="nl-BE" sz="2000" dirty="0" err="1" smtClean="0">
                <a:solidFill>
                  <a:schemeClr val="accent3"/>
                </a:solidFill>
              </a:rPr>
              <a:t>into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an</a:t>
            </a:r>
            <a:r>
              <a:rPr lang="nl-BE" sz="2000" dirty="0" smtClean="0">
                <a:solidFill>
                  <a:schemeClr val="accent3"/>
                </a:solidFill>
              </a:rPr>
              <a:t> update </a:t>
            </a:r>
            <a:r>
              <a:rPr lang="nl-BE" sz="2000" dirty="0" err="1" smtClean="0">
                <a:solidFill>
                  <a:schemeClr val="accent3"/>
                </a:solidFill>
              </a:rPr>
              <a:t>for</a:t>
            </a:r>
            <a:r>
              <a:rPr lang="nl-BE" sz="2000" dirty="0" smtClean="0">
                <a:solidFill>
                  <a:schemeClr val="accent3"/>
                </a:solidFill>
              </a:rPr>
              <a:t> the icon of item ‘node31_out1’</a:t>
            </a: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4149080"/>
            <a:ext cx="777686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22238" lvl="1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// map LED node feedback onto icon</a:t>
            </a:r>
          </a:p>
          <a:p>
            <a:pPr marL="122238" lvl="1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rule "node31_fb1"</a:t>
            </a:r>
          </a:p>
          <a:p>
            <a:pPr marL="122238" lvl="1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when</a:t>
            </a:r>
          </a:p>
          <a:p>
            <a:pPr marL="122238" lvl="1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Item node31_fb1 received update</a:t>
            </a:r>
          </a:p>
          <a:p>
            <a:pPr marL="122238" lvl="1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then</a:t>
            </a:r>
          </a:p>
          <a:p>
            <a:pPr marL="122238" lvl="1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node31_out1.postUpdate(if(node31_fb1.state.toString == "1") ON else OFF)</a:t>
            </a:r>
          </a:p>
          <a:p>
            <a:pPr marL="122238" lvl="1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end</a:t>
            </a:r>
          </a:p>
          <a:p>
            <a:pPr marL="122238" lvl="1" eaLnBrk="1" hangingPunct="1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OpenHab</a:t>
            </a:r>
            <a:r>
              <a:rPr lang="nl-BE" sz="4000" dirty="0" smtClean="0">
                <a:solidFill>
                  <a:schemeClr val="bg1"/>
                </a:solidFill>
              </a:rPr>
              <a:t> GUI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Previous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configuration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will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result</a:t>
            </a:r>
            <a:r>
              <a:rPr lang="nl-BE" sz="2400" dirty="0" smtClean="0">
                <a:solidFill>
                  <a:schemeClr val="accent3"/>
                </a:solidFill>
              </a:rPr>
              <a:t> in </a:t>
            </a:r>
            <a:r>
              <a:rPr lang="nl-BE" sz="2400" dirty="0" err="1" smtClean="0">
                <a:solidFill>
                  <a:schemeClr val="accent3"/>
                </a:solidFill>
              </a:rPr>
              <a:t>this</a:t>
            </a:r>
            <a:r>
              <a:rPr lang="nl-BE" sz="2400" dirty="0" smtClean="0">
                <a:solidFill>
                  <a:schemeClr val="accent3"/>
                </a:solidFill>
              </a:rPr>
              <a:t> GUI</a:t>
            </a:r>
          </a:p>
        </p:txBody>
      </p:sp>
      <p:pic>
        <p:nvPicPr>
          <p:cNvPr id="6" name="Picture 5" descr="openhab-lednode-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916832"/>
            <a:ext cx="4194644" cy="2883215"/>
          </a:xfrm>
          <a:prstGeom prst="rect">
            <a:avLst/>
          </a:prstGeom>
        </p:spPr>
      </p:pic>
      <p:pic>
        <p:nvPicPr>
          <p:cNvPr id="7" name="Picture 6" descr="openhab-lednode-o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1916832"/>
            <a:ext cx="4213929" cy="28832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MQTT </a:t>
            </a:r>
            <a:r>
              <a:rPr lang="nl-BE" sz="4000" dirty="0" err="1" smtClean="0">
                <a:solidFill>
                  <a:schemeClr val="bg1"/>
                </a:solidFill>
              </a:rPr>
              <a:t>client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 err="1" smtClean="0">
                <a:solidFill>
                  <a:schemeClr val="bg1"/>
                </a:solidFill>
              </a:rPr>
              <a:t>for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 err="1" smtClean="0">
                <a:solidFill>
                  <a:schemeClr val="bg1"/>
                </a:solidFill>
              </a:rPr>
              <a:t>testing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Cross platform</a:t>
            </a:r>
          </a:p>
          <a:p>
            <a:pPr lvl="1" eaLnBrk="1" hangingPunct="1">
              <a:buFontTx/>
              <a:buChar char="-"/>
              <a:tabLst>
                <a:tab pos="3657600" algn="l"/>
              </a:tabLst>
            </a:pPr>
            <a:r>
              <a:rPr lang="nl-BE" sz="1800" dirty="0" smtClean="0">
                <a:solidFill>
                  <a:schemeClr val="accent3"/>
                </a:solidFill>
              </a:rPr>
              <a:t>Windows	</a:t>
            </a:r>
            <a:r>
              <a:rPr lang="nl-BE" sz="1800" dirty="0" err="1" smtClean="0">
                <a:solidFill>
                  <a:schemeClr val="accent3"/>
                </a:solidFill>
              </a:rPr>
              <a:t>xmqttc.exe</a:t>
            </a:r>
            <a:endParaRPr lang="nl-BE" sz="1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  <a:tabLst>
                <a:tab pos="3657600" algn="l"/>
              </a:tabLst>
            </a:pPr>
            <a:r>
              <a:rPr lang="nl-BE" sz="1800" dirty="0" smtClean="0">
                <a:solidFill>
                  <a:schemeClr val="accent3"/>
                </a:solidFill>
              </a:rPr>
              <a:t>Linux </a:t>
            </a:r>
            <a:r>
              <a:rPr lang="nl-BE" sz="1800" dirty="0" err="1" smtClean="0">
                <a:solidFill>
                  <a:schemeClr val="accent3"/>
                </a:solidFill>
              </a:rPr>
              <a:t>on</a:t>
            </a:r>
            <a:r>
              <a:rPr lang="nl-BE" sz="1800" dirty="0" smtClean="0">
                <a:solidFill>
                  <a:schemeClr val="accent3"/>
                </a:solidFill>
              </a:rPr>
              <a:t> x86	xmqttc.x86</a:t>
            </a:r>
          </a:p>
          <a:p>
            <a:pPr lvl="1" eaLnBrk="1" hangingPunct="1">
              <a:buFontTx/>
              <a:buChar char="-"/>
              <a:tabLst>
                <a:tab pos="3657600" algn="l"/>
              </a:tabLst>
            </a:pPr>
            <a:r>
              <a:rPr lang="nl-BE" sz="1800" dirty="0" err="1" smtClean="0">
                <a:solidFill>
                  <a:schemeClr val="accent3"/>
                </a:solidFill>
              </a:rPr>
              <a:t>RaspberryPi</a:t>
            </a:r>
            <a:r>
              <a:rPr lang="nl-BE" sz="1800" dirty="0" smtClean="0">
                <a:solidFill>
                  <a:schemeClr val="accent3"/>
                </a:solidFill>
              </a:rPr>
              <a:t> (ARM)	</a:t>
            </a:r>
            <a:r>
              <a:rPr lang="nl-BE" sz="1800" dirty="0" err="1" smtClean="0">
                <a:solidFill>
                  <a:schemeClr val="accent3"/>
                </a:solidFill>
              </a:rPr>
              <a:t>xmqttc.raspi</a:t>
            </a:r>
            <a:endParaRPr lang="nl-BE" sz="1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  <a:tabLst>
                <a:tab pos="3657600" algn="l"/>
              </a:tabLst>
            </a:pPr>
            <a:r>
              <a:rPr lang="nl-BE" sz="1800" dirty="0" err="1" smtClean="0">
                <a:solidFill>
                  <a:schemeClr val="accent3"/>
                </a:solidFill>
              </a:rPr>
              <a:t>Onion</a:t>
            </a:r>
            <a:r>
              <a:rPr lang="nl-BE" sz="1800" dirty="0" smtClean="0">
                <a:solidFill>
                  <a:schemeClr val="accent3"/>
                </a:solidFill>
              </a:rPr>
              <a:t> Omega (MIPS)	</a:t>
            </a:r>
            <a:r>
              <a:rPr lang="nl-BE" sz="1800" dirty="0" err="1" smtClean="0">
                <a:solidFill>
                  <a:schemeClr val="accent3"/>
                </a:solidFill>
              </a:rPr>
              <a:t>xmqttc.onion</a:t>
            </a:r>
            <a:endParaRPr lang="nl-BE" sz="18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endParaRPr lang="nl-BE" sz="16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Get</a:t>
            </a:r>
            <a:r>
              <a:rPr lang="nl-BE" sz="2400" dirty="0" smtClean="0">
                <a:solidFill>
                  <a:schemeClr val="accent3"/>
                </a:solidFill>
              </a:rPr>
              <a:t> help: ./</a:t>
            </a:r>
            <a:r>
              <a:rPr lang="nl-BE" sz="2400" dirty="0" err="1" smtClean="0">
                <a:solidFill>
                  <a:schemeClr val="accent3"/>
                </a:solidFill>
              </a:rPr>
              <a:t>xmqtt.raspi</a:t>
            </a:r>
            <a:r>
              <a:rPr lang="nl-BE" sz="2400" dirty="0" smtClean="0">
                <a:solidFill>
                  <a:schemeClr val="accent3"/>
                </a:solidFill>
              </a:rPr>
              <a:t> -?</a:t>
            </a:r>
          </a:p>
          <a:p>
            <a:pPr lvl="1" eaLnBrk="1" hangingPunct="1">
              <a:buFontTx/>
              <a:buChar char="-"/>
            </a:pPr>
            <a:r>
              <a:rPr lang="nl-BE" sz="1800" dirty="0" smtClean="0">
                <a:solidFill>
                  <a:schemeClr val="accent3"/>
                </a:solidFill>
              </a:rPr>
              <a:t>Important to </a:t>
            </a:r>
            <a:r>
              <a:rPr lang="nl-BE" sz="1800" dirty="0" err="1" smtClean="0">
                <a:solidFill>
                  <a:schemeClr val="accent3"/>
                </a:solidFill>
              </a:rPr>
              <a:t>specify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  <a:r>
              <a:rPr lang="nl-BE" sz="1800" dirty="0" err="1" smtClean="0">
                <a:solidFill>
                  <a:schemeClr val="accent3"/>
                </a:solidFill>
              </a:rPr>
              <a:t>unique</a:t>
            </a:r>
            <a:r>
              <a:rPr lang="nl-BE" sz="1800" dirty="0" smtClean="0">
                <a:solidFill>
                  <a:schemeClr val="accent3"/>
                </a:solidFill>
              </a:rPr>
              <a:t> --</a:t>
            </a:r>
            <a:r>
              <a:rPr lang="nl-BE" sz="1800" dirty="0" err="1" smtClean="0">
                <a:solidFill>
                  <a:schemeClr val="accent3"/>
                </a:solidFill>
              </a:rPr>
              <a:t>clientid</a:t>
            </a:r>
            <a:r>
              <a:rPr lang="nl-BE" sz="1800" dirty="0" smtClean="0">
                <a:solidFill>
                  <a:schemeClr val="accent3"/>
                </a:solidFill>
              </a:rPr>
              <a:t> &lt;</a:t>
            </a:r>
            <a:r>
              <a:rPr lang="nl-BE" sz="1800" dirty="0" err="1" smtClean="0">
                <a:solidFill>
                  <a:schemeClr val="accent3"/>
                </a:solidFill>
              </a:rPr>
              <a:t>clientid</a:t>
            </a:r>
            <a:r>
              <a:rPr lang="nl-BE" sz="1800" dirty="0" smtClean="0">
                <a:solidFill>
                  <a:schemeClr val="accent3"/>
                </a:solidFill>
              </a:rPr>
              <a:t>&gt;</a:t>
            </a:r>
          </a:p>
          <a:p>
            <a:pPr lvl="1" eaLnBrk="1" hangingPunct="1">
              <a:buFontTx/>
              <a:buChar char="-"/>
            </a:pPr>
            <a:r>
              <a:rPr lang="nl-BE" sz="1800" dirty="0" smtClean="0">
                <a:solidFill>
                  <a:schemeClr val="accent3"/>
                </a:solidFill>
              </a:rPr>
              <a:t>And to </a:t>
            </a:r>
            <a:r>
              <a:rPr lang="nl-BE" sz="1800" dirty="0" err="1" smtClean="0">
                <a:solidFill>
                  <a:schemeClr val="accent3"/>
                </a:solidFill>
              </a:rPr>
              <a:t>specify</a:t>
            </a:r>
            <a:r>
              <a:rPr lang="nl-BE" sz="1800" dirty="0" smtClean="0">
                <a:solidFill>
                  <a:schemeClr val="accent3"/>
                </a:solidFill>
              </a:rPr>
              <a:t> target MQTT broker </a:t>
            </a:r>
            <a:r>
              <a:rPr lang="nl-BE" sz="1800" dirty="0" err="1" smtClean="0">
                <a:solidFill>
                  <a:schemeClr val="accent3"/>
                </a:solidFill>
              </a:rPr>
              <a:t>with</a:t>
            </a:r>
            <a:r>
              <a:rPr lang="nl-BE" sz="1800" dirty="0" smtClean="0">
                <a:solidFill>
                  <a:schemeClr val="accent3"/>
                </a:solidFill>
              </a:rPr>
              <a:t> --</a:t>
            </a:r>
            <a:r>
              <a:rPr lang="nl-BE" sz="1800" dirty="0" err="1" smtClean="0">
                <a:solidFill>
                  <a:schemeClr val="accent3"/>
                </a:solidFill>
              </a:rPr>
              <a:t>remaddr</a:t>
            </a:r>
            <a:r>
              <a:rPr lang="nl-BE" sz="1800" dirty="0" smtClean="0">
                <a:solidFill>
                  <a:schemeClr val="accent3"/>
                </a:solidFill>
              </a:rPr>
              <a:t> &lt;</a:t>
            </a:r>
            <a:r>
              <a:rPr lang="nl-BE" sz="1800" dirty="0" err="1" smtClean="0">
                <a:solidFill>
                  <a:schemeClr val="accent3"/>
                </a:solidFill>
              </a:rPr>
              <a:t>ip-addr</a:t>
            </a:r>
            <a:r>
              <a:rPr lang="nl-BE" sz="1800" dirty="0" smtClean="0">
                <a:solidFill>
                  <a:schemeClr val="accent3"/>
                </a:solidFill>
              </a:rPr>
              <a:t>&gt;</a:t>
            </a:r>
          </a:p>
          <a:p>
            <a:pPr lvl="2" eaLnBrk="1" hangingPunct="1">
              <a:buFontTx/>
              <a:buChar char="-"/>
            </a:pPr>
            <a:endParaRPr lang="nl-BE" sz="1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Sample </a:t>
            </a:r>
            <a:r>
              <a:rPr lang="nl-BE" sz="2400" dirty="0" err="1" smtClean="0">
                <a:solidFill>
                  <a:schemeClr val="accent3"/>
                </a:solidFill>
              </a:rPr>
              <a:t>usage</a:t>
            </a:r>
            <a:r>
              <a:rPr lang="nl-BE" sz="2400" dirty="0" smtClean="0">
                <a:solidFill>
                  <a:schemeClr val="accent3"/>
                </a:solidFill>
              </a:rPr>
              <a:t>:</a:t>
            </a:r>
          </a:p>
          <a:p>
            <a:pPr lvl="1" eaLnBrk="1" hangingPunct="1">
              <a:buFontTx/>
              <a:buChar char="-"/>
            </a:pPr>
            <a:r>
              <a:rPr lang="nl-BE" sz="1800" dirty="0" smtClean="0">
                <a:solidFill>
                  <a:schemeClr val="accent3"/>
                </a:solidFill>
              </a:rPr>
              <a:t>./</a:t>
            </a:r>
            <a:r>
              <a:rPr lang="nl-BE" sz="1800" dirty="0" err="1" smtClean="0">
                <a:solidFill>
                  <a:schemeClr val="accent3"/>
                </a:solidFill>
              </a:rPr>
              <a:t>xmqttc.raspi</a:t>
            </a:r>
            <a:r>
              <a:rPr lang="nl-BE" sz="1800" dirty="0" smtClean="0">
                <a:solidFill>
                  <a:schemeClr val="accent3"/>
                </a:solidFill>
              </a:rPr>
              <a:t> --</a:t>
            </a:r>
            <a:r>
              <a:rPr lang="nl-BE" sz="1800" dirty="0" err="1" smtClean="0">
                <a:solidFill>
                  <a:schemeClr val="accent3"/>
                </a:solidFill>
              </a:rPr>
              <a:t>clientid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  <a:r>
              <a:rPr lang="nl-BE" sz="1800" dirty="0" err="1" smtClean="0">
                <a:solidFill>
                  <a:schemeClr val="accent3"/>
                </a:solidFill>
              </a:rPr>
              <a:t>simonjo</a:t>
            </a:r>
            <a:r>
              <a:rPr lang="nl-BE" sz="1800" dirty="0" smtClean="0">
                <a:solidFill>
                  <a:schemeClr val="accent3"/>
                </a:solidFill>
              </a:rPr>
              <a:t> --</a:t>
            </a:r>
            <a:r>
              <a:rPr lang="nl-BE" sz="1800" dirty="0" err="1" smtClean="0">
                <a:solidFill>
                  <a:schemeClr val="accent3"/>
                </a:solidFill>
              </a:rPr>
              <a:t>remaddr</a:t>
            </a:r>
            <a:r>
              <a:rPr lang="nl-BE" sz="1800" dirty="0" smtClean="0">
                <a:solidFill>
                  <a:schemeClr val="accent3"/>
                </a:solidFill>
              </a:rPr>
              <a:t>  &lt;</a:t>
            </a:r>
            <a:r>
              <a:rPr lang="nl-BE" sz="1800" dirty="0" err="1" smtClean="0">
                <a:solidFill>
                  <a:schemeClr val="accent3"/>
                </a:solidFill>
              </a:rPr>
              <a:t>ip-addr-broker</a:t>
            </a:r>
            <a:r>
              <a:rPr lang="nl-BE" sz="1800" dirty="0" smtClean="0">
                <a:solidFill>
                  <a:schemeClr val="accent3"/>
                </a:solidFill>
              </a:rPr>
              <a:t>&gt; </a:t>
            </a:r>
            <a:r>
              <a:rPr lang="nl-BE" sz="1800" dirty="0" err="1" smtClean="0">
                <a:solidFill>
                  <a:schemeClr val="accent3"/>
                </a:solidFill>
              </a:rPr>
              <a:t>cmdMQTT</a:t>
            </a:r>
            <a:r>
              <a:rPr lang="nl-BE" sz="1800" dirty="0" smtClean="0">
                <a:solidFill>
                  <a:schemeClr val="accent3"/>
                </a:solidFill>
              </a:rPr>
              <a:t>/31/1/V_LIGHT=6</a:t>
            </a:r>
          </a:p>
          <a:p>
            <a:pPr lvl="1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What’s</a:t>
            </a:r>
            <a:r>
              <a:rPr lang="nl-BE" sz="4000" dirty="0" smtClean="0">
                <a:solidFill>
                  <a:schemeClr val="bg1"/>
                </a:solidFill>
              </a:rPr>
              <a:t> the target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Build</a:t>
            </a:r>
            <a:r>
              <a:rPr lang="nl-BE" sz="2400" dirty="0" smtClean="0">
                <a:solidFill>
                  <a:schemeClr val="accent3"/>
                </a:solidFill>
              </a:rPr>
              <a:t> a LED node </a:t>
            </a:r>
            <a:r>
              <a:rPr lang="nl-BE" sz="2400" dirty="0" err="1" smtClean="0">
                <a:solidFill>
                  <a:schemeClr val="accent3"/>
                </a:solidFill>
              </a:rPr>
              <a:t>which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supports multiple </a:t>
            </a:r>
            <a:r>
              <a:rPr lang="nl-BE" sz="2000" dirty="0" err="1" smtClean="0">
                <a:solidFill>
                  <a:schemeClr val="accent3"/>
                </a:solidFill>
              </a:rPr>
              <a:t>commands</a:t>
            </a:r>
            <a:r>
              <a:rPr lang="nl-BE" sz="2000" dirty="0" smtClean="0">
                <a:solidFill>
                  <a:schemeClr val="accent3"/>
                </a:solidFill>
              </a:rPr>
              <a:t> to a LED</a:t>
            </a: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sends</a:t>
            </a:r>
            <a:r>
              <a:rPr lang="nl-BE" sz="2000" dirty="0" smtClean="0">
                <a:solidFill>
                  <a:schemeClr val="accent3"/>
                </a:solidFill>
              </a:rPr>
              <a:t> feedback </a:t>
            </a:r>
            <a:r>
              <a:rPr lang="nl-BE" sz="2000" dirty="0" err="1" smtClean="0">
                <a:solidFill>
                  <a:schemeClr val="accent3"/>
                </a:solidFill>
              </a:rPr>
              <a:t>with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actual</a:t>
            </a:r>
            <a:r>
              <a:rPr lang="nl-BE" sz="2000" dirty="0" smtClean="0">
                <a:solidFill>
                  <a:schemeClr val="accent3"/>
                </a:solidFill>
              </a:rPr>
              <a:t> LED status</a:t>
            </a: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sends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periodic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updated</a:t>
            </a:r>
            <a:r>
              <a:rPr lang="nl-BE" sz="2000" dirty="0" smtClean="0">
                <a:solidFill>
                  <a:schemeClr val="accent3"/>
                </a:solidFill>
              </a:rPr>
              <a:t> counter</a:t>
            </a:r>
          </a:p>
          <a:p>
            <a:pPr lvl="1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Configure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OpenHab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with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command</a:t>
            </a:r>
            <a:r>
              <a:rPr lang="nl-BE" sz="2000" dirty="0" smtClean="0">
                <a:solidFill>
                  <a:schemeClr val="accent3"/>
                </a:solidFill>
              </a:rPr>
              <a:t> buttons </a:t>
            </a:r>
            <a:r>
              <a:rPr lang="nl-BE" sz="2000" dirty="0" err="1" smtClean="0">
                <a:solidFill>
                  <a:schemeClr val="accent3"/>
                </a:solidFill>
              </a:rPr>
              <a:t>iso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an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on</a:t>
            </a:r>
            <a:r>
              <a:rPr lang="nl-BE" sz="2000" dirty="0" smtClean="0">
                <a:solidFill>
                  <a:schemeClr val="accent3"/>
                </a:solidFill>
              </a:rPr>
              <a:t>/</a:t>
            </a:r>
            <a:r>
              <a:rPr lang="nl-BE" sz="2000" dirty="0" err="1" smtClean="0">
                <a:solidFill>
                  <a:schemeClr val="accent3"/>
                </a:solidFill>
              </a:rPr>
              <a:t>off</a:t>
            </a:r>
            <a:r>
              <a:rPr lang="nl-BE" sz="2000" dirty="0" smtClean="0">
                <a:solidFill>
                  <a:schemeClr val="accent3"/>
                </a:solidFill>
              </a:rPr>
              <a:t> switch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live LED status </a:t>
            </a:r>
            <a:r>
              <a:rPr lang="nl-BE" sz="2000" dirty="0" err="1" smtClean="0">
                <a:solidFill>
                  <a:schemeClr val="accent3"/>
                </a:solidFill>
              </a:rPr>
              <a:t>based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on</a:t>
            </a:r>
            <a:r>
              <a:rPr lang="nl-BE" sz="2000" dirty="0" smtClean="0">
                <a:solidFill>
                  <a:schemeClr val="accent3"/>
                </a:solidFill>
              </a:rPr>
              <a:t> node feedback</a:t>
            </a:r>
          </a:p>
          <a:p>
            <a:pPr lvl="1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Provide </a:t>
            </a:r>
            <a:r>
              <a:rPr lang="nl-BE" sz="2400" dirty="0" err="1" smtClean="0">
                <a:solidFill>
                  <a:schemeClr val="accent3"/>
                </a:solidFill>
              </a:rPr>
              <a:t>cross-platform</a:t>
            </a:r>
            <a:r>
              <a:rPr lang="nl-BE" sz="2400" dirty="0" smtClean="0">
                <a:solidFill>
                  <a:schemeClr val="accent3"/>
                </a:solidFill>
              </a:rPr>
              <a:t> MQTT </a:t>
            </a:r>
            <a:r>
              <a:rPr lang="nl-BE" sz="2400" dirty="0" err="1" smtClean="0">
                <a:solidFill>
                  <a:schemeClr val="accent3"/>
                </a:solidFill>
              </a:rPr>
              <a:t>client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for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testing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Based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on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wireless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MySensorsGateway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End-2-end view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35696" y="2204864"/>
          <a:ext cx="5372100" cy="2114550"/>
        </p:xfrm>
        <a:graphic>
          <a:graphicData uri="http://schemas.openxmlformats.org/presentationml/2006/ole">
            <p:oleObj spid="_x0000_s1026" name="Worksheet" r:id="rId4" imgW="5372093" imgH="2114660" progId="Excel.Shee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LED node 2.0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This</a:t>
            </a:r>
            <a:r>
              <a:rPr lang="nl-BE" sz="2400" dirty="0" smtClean="0">
                <a:solidFill>
                  <a:schemeClr val="accent3"/>
                </a:solidFill>
              </a:rPr>
              <a:t> node </a:t>
            </a:r>
            <a:r>
              <a:rPr lang="nl-BE" sz="2400" dirty="0" err="1" smtClean="0">
                <a:solidFill>
                  <a:schemeClr val="accent3"/>
                </a:solidFill>
              </a:rPr>
              <a:t>accepts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following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commands</a:t>
            </a:r>
            <a:r>
              <a:rPr lang="nl-BE" sz="2400" dirty="0" smtClean="0">
                <a:solidFill>
                  <a:schemeClr val="accent3"/>
                </a:solidFill>
              </a:rPr>
              <a:t>:</a:t>
            </a: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value</a:t>
            </a:r>
            <a:r>
              <a:rPr lang="nl-BE" sz="2000" dirty="0" smtClean="0">
                <a:solidFill>
                  <a:schemeClr val="accent3"/>
                </a:solidFill>
              </a:rPr>
              <a:t> 2: turn LED </a:t>
            </a:r>
            <a:r>
              <a:rPr lang="nl-BE" sz="2000" dirty="0" err="1" smtClean="0">
                <a:solidFill>
                  <a:schemeClr val="accent3"/>
                </a:solidFill>
              </a:rPr>
              <a:t>on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value</a:t>
            </a:r>
            <a:r>
              <a:rPr lang="nl-BE" sz="2000" dirty="0" smtClean="0">
                <a:solidFill>
                  <a:schemeClr val="accent3"/>
                </a:solidFill>
              </a:rPr>
              <a:t> 3: turn LED </a:t>
            </a:r>
            <a:r>
              <a:rPr lang="nl-BE" sz="2000" dirty="0" err="1" smtClean="0">
                <a:solidFill>
                  <a:schemeClr val="accent3"/>
                </a:solidFill>
              </a:rPr>
              <a:t>off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value</a:t>
            </a:r>
            <a:r>
              <a:rPr lang="nl-BE" sz="2000" dirty="0" smtClean="0">
                <a:solidFill>
                  <a:schemeClr val="accent3"/>
                </a:solidFill>
              </a:rPr>
              <a:t> 6: </a:t>
            </a:r>
            <a:r>
              <a:rPr lang="nl-BE" sz="2000" dirty="0" err="1" smtClean="0">
                <a:solidFill>
                  <a:schemeClr val="accent3"/>
                </a:solidFill>
              </a:rPr>
              <a:t>toggle</a:t>
            </a:r>
            <a:r>
              <a:rPr lang="nl-BE" sz="2000" dirty="0" smtClean="0">
                <a:solidFill>
                  <a:schemeClr val="accent3"/>
                </a:solidFill>
              </a:rPr>
              <a:t> LED</a:t>
            </a: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value</a:t>
            </a:r>
            <a:r>
              <a:rPr lang="nl-BE" sz="2000" dirty="0" smtClean="0">
                <a:solidFill>
                  <a:schemeClr val="accent3"/>
                </a:solidFill>
              </a:rPr>
              <a:t> 9: start LED </a:t>
            </a:r>
            <a:r>
              <a:rPr lang="nl-BE" sz="2000" dirty="0" err="1" smtClean="0">
                <a:solidFill>
                  <a:schemeClr val="accent3"/>
                </a:solidFill>
              </a:rPr>
              <a:t>blinking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This</a:t>
            </a:r>
            <a:r>
              <a:rPr lang="nl-BE" sz="2400" dirty="0" smtClean="0">
                <a:solidFill>
                  <a:schemeClr val="accent3"/>
                </a:solidFill>
              </a:rPr>
              <a:t> node </a:t>
            </a:r>
            <a:r>
              <a:rPr lang="nl-BE" sz="2400" dirty="0" err="1" smtClean="0">
                <a:solidFill>
                  <a:schemeClr val="accent3"/>
                </a:solidFill>
              </a:rPr>
              <a:t>will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send</a:t>
            </a:r>
            <a:r>
              <a:rPr lang="nl-BE" sz="2400" dirty="0" smtClean="0">
                <a:solidFill>
                  <a:schemeClr val="accent3"/>
                </a:solidFill>
              </a:rPr>
              <a:t>:</a:t>
            </a: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new</a:t>
            </a:r>
            <a:r>
              <a:rPr lang="nl-BE" sz="2000" dirty="0" smtClean="0">
                <a:solidFill>
                  <a:schemeClr val="accent3"/>
                </a:solidFill>
              </a:rPr>
              <a:t> counter </a:t>
            </a:r>
            <a:r>
              <a:rPr lang="nl-BE" sz="2000" dirty="0" err="1" smtClean="0">
                <a:solidFill>
                  <a:schemeClr val="accent3"/>
                </a:solidFill>
              </a:rPr>
              <a:t>value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every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second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current</a:t>
            </a:r>
            <a:r>
              <a:rPr lang="nl-BE" sz="2000" dirty="0" smtClean="0">
                <a:solidFill>
                  <a:schemeClr val="accent3"/>
                </a:solidFill>
              </a:rPr>
              <a:t> LED state </a:t>
            </a:r>
            <a:r>
              <a:rPr lang="nl-BE" sz="2000" dirty="0" err="1" smtClean="0">
                <a:solidFill>
                  <a:schemeClr val="accent3"/>
                </a:solidFill>
              </a:rPr>
              <a:t>when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this</a:t>
            </a:r>
            <a:r>
              <a:rPr lang="nl-BE" sz="2000" dirty="0" smtClean="0">
                <a:solidFill>
                  <a:schemeClr val="accent3"/>
                </a:solidFill>
              </a:rPr>
              <a:t> is </a:t>
            </a:r>
            <a:r>
              <a:rPr lang="nl-BE" sz="2000" dirty="0" err="1" smtClean="0">
                <a:solidFill>
                  <a:schemeClr val="accent3"/>
                </a:solidFill>
              </a:rPr>
              <a:t>changed</a:t>
            </a:r>
            <a:r>
              <a:rPr lang="nl-BE" sz="2000" dirty="0" smtClean="0">
                <a:solidFill>
                  <a:schemeClr val="accent3"/>
                </a:solidFill>
              </a:rPr>
              <a:t> (0=</a:t>
            </a:r>
            <a:r>
              <a:rPr lang="nl-BE" sz="2000" dirty="0" err="1" smtClean="0">
                <a:solidFill>
                  <a:schemeClr val="accent3"/>
                </a:solidFill>
              </a:rPr>
              <a:t>off</a:t>
            </a:r>
            <a:r>
              <a:rPr lang="nl-BE" sz="2000" dirty="0" smtClean="0">
                <a:solidFill>
                  <a:schemeClr val="accent3"/>
                </a:solidFill>
              </a:rPr>
              <a:t>,1=</a:t>
            </a:r>
            <a:r>
              <a:rPr lang="nl-BE" sz="2000" dirty="0" err="1" smtClean="0">
                <a:solidFill>
                  <a:schemeClr val="accent3"/>
                </a:solidFill>
              </a:rPr>
              <a:t>on</a:t>
            </a:r>
            <a:r>
              <a:rPr lang="nl-BE" sz="2000" dirty="0" smtClean="0">
                <a:solidFill>
                  <a:schemeClr val="accent3"/>
                </a:solidFill>
              </a:rPr>
              <a:t>)</a:t>
            </a:r>
          </a:p>
          <a:p>
            <a:pPr lvl="1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code 1/5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Variables and </a:t>
            </a:r>
            <a:r>
              <a:rPr lang="nl-BE" sz="2400" dirty="0" err="1" smtClean="0">
                <a:solidFill>
                  <a:schemeClr val="accent3"/>
                </a:solidFill>
              </a:rPr>
              <a:t>defines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endParaRPr lang="nl-BE" sz="2000" dirty="0" smtClean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1628800"/>
            <a:ext cx="7776864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 anchorCtr="0"/>
          <a:lstStyle/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include</a:t>
            </a:r>
            <a:r>
              <a:rPr lang="nl-BE" sz="1600" dirty="0" smtClean="0">
                <a:solidFill>
                  <a:schemeClr val="tx1"/>
                </a:solidFill>
              </a:rPr>
              <a:t> &lt;</a:t>
            </a:r>
            <a:r>
              <a:rPr lang="nl-BE" sz="1600" dirty="0" err="1" smtClean="0">
                <a:solidFill>
                  <a:schemeClr val="tx1"/>
                </a:solidFill>
              </a:rPr>
              <a:t>DigitalIO.h</a:t>
            </a:r>
            <a:r>
              <a:rPr lang="nl-BE" sz="1600" dirty="0" smtClean="0">
                <a:solidFill>
                  <a:schemeClr val="tx1"/>
                </a:solidFill>
              </a:rPr>
              <a:t>&gt;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include</a:t>
            </a:r>
            <a:r>
              <a:rPr lang="nl-BE" sz="1600" dirty="0" smtClean="0">
                <a:solidFill>
                  <a:schemeClr val="tx1"/>
                </a:solidFill>
              </a:rPr>
              <a:t> &lt;</a:t>
            </a:r>
            <a:r>
              <a:rPr lang="nl-BE" sz="1600" dirty="0" err="1" smtClean="0">
                <a:solidFill>
                  <a:schemeClr val="tx1"/>
                </a:solidFill>
              </a:rPr>
              <a:t>DigitalPin.h</a:t>
            </a:r>
            <a:r>
              <a:rPr lang="nl-BE" sz="1600" dirty="0" smtClean="0">
                <a:solidFill>
                  <a:schemeClr val="tx1"/>
                </a:solidFill>
              </a:rPr>
              <a:t>&gt;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include</a:t>
            </a:r>
            <a:r>
              <a:rPr lang="nl-BE" sz="1600" dirty="0" smtClean="0">
                <a:solidFill>
                  <a:schemeClr val="tx1"/>
                </a:solidFill>
              </a:rPr>
              <a:t> &lt;</a:t>
            </a:r>
            <a:r>
              <a:rPr lang="nl-BE" sz="1600" dirty="0" err="1" smtClean="0">
                <a:solidFill>
                  <a:schemeClr val="tx1"/>
                </a:solidFill>
              </a:rPr>
              <a:t>MySensor.h</a:t>
            </a:r>
            <a:r>
              <a:rPr lang="nl-BE" sz="1600" dirty="0" smtClean="0">
                <a:solidFill>
                  <a:schemeClr val="tx1"/>
                </a:solidFill>
              </a:rPr>
              <a:t>&gt;  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include</a:t>
            </a:r>
            <a:r>
              <a:rPr lang="nl-BE" sz="1600" dirty="0" smtClean="0">
                <a:solidFill>
                  <a:schemeClr val="tx1"/>
                </a:solidFill>
              </a:rPr>
              <a:t> &lt;</a:t>
            </a:r>
            <a:r>
              <a:rPr lang="nl-BE" sz="1600" dirty="0" err="1" smtClean="0">
                <a:solidFill>
                  <a:schemeClr val="tx1"/>
                </a:solidFill>
              </a:rPr>
              <a:t>SPI.h</a:t>
            </a:r>
            <a:r>
              <a:rPr lang="nl-BE" sz="1600" dirty="0" smtClean="0">
                <a:solidFill>
                  <a:schemeClr val="tx1"/>
                </a:solidFill>
              </a:rPr>
              <a:t>&gt;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endParaRPr lang="nl-BE" sz="16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define</a:t>
            </a:r>
            <a:r>
              <a:rPr lang="nl-BE" sz="1600" dirty="0" smtClean="0">
                <a:solidFill>
                  <a:schemeClr val="tx1"/>
                </a:solidFill>
              </a:rPr>
              <a:t> CNT_ID	0  // counter sensor </a:t>
            </a:r>
            <a:r>
              <a:rPr lang="nl-BE" sz="1600" dirty="0" err="1" smtClean="0">
                <a:solidFill>
                  <a:schemeClr val="tx1"/>
                </a:solidFill>
              </a:rPr>
              <a:t>id</a:t>
            </a:r>
            <a:endParaRPr lang="nl-BE" sz="16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define</a:t>
            </a:r>
            <a:r>
              <a:rPr lang="nl-BE" sz="1600" dirty="0" smtClean="0">
                <a:solidFill>
                  <a:schemeClr val="tx1"/>
                </a:solidFill>
              </a:rPr>
              <a:t> LED_ID	1  // LED sensor </a:t>
            </a:r>
            <a:r>
              <a:rPr lang="nl-BE" sz="1600" dirty="0" err="1" smtClean="0">
                <a:solidFill>
                  <a:schemeClr val="tx1"/>
                </a:solidFill>
              </a:rPr>
              <a:t>id</a:t>
            </a:r>
            <a:endParaRPr lang="nl-BE" sz="16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define</a:t>
            </a:r>
            <a:r>
              <a:rPr lang="nl-BE" sz="1600" dirty="0" smtClean="0">
                <a:solidFill>
                  <a:schemeClr val="tx1"/>
                </a:solidFill>
              </a:rPr>
              <a:t> LED_PIN	2  // LED pin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define</a:t>
            </a:r>
            <a:r>
              <a:rPr lang="nl-BE" sz="1600" dirty="0" smtClean="0">
                <a:solidFill>
                  <a:schemeClr val="tx1"/>
                </a:solidFill>
              </a:rPr>
              <a:t> LED_OFF	0  // LED </a:t>
            </a:r>
            <a:r>
              <a:rPr lang="nl-BE" sz="1600" dirty="0" err="1" smtClean="0">
                <a:solidFill>
                  <a:schemeClr val="tx1"/>
                </a:solidFill>
              </a:rPr>
              <a:t>off</a:t>
            </a:r>
            <a:r>
              <a:rPr lang="nl-BE" sz="1600" dirty="0" smtClean="0">
                <a:solidFill>
                  <a:schemeClr val="tx1"/>
                </a:solidFill>
              </a:rPr>
              <a:t> state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define</a:t>
            </a:r>
            <a:r>
              <a:rPr lang="nl-BE" sz="1600" dirty="0" smtClean="0">
                <a:solidFill>
                  <a:schemeClr val="tx1"/>
                </a:solidFill>
              </a:rPr>
              <a:t> LED_ON	1  // LED </a:t>
            </a:r>
            <a:r>
              <a:rPr lang="nl-BE" sz="1600" dirty="0" err="1" smtClean="0">
                <a:solidFill>
                  <a:schemeClr val="tx1"/>
                </a:solidFill>
              </a:rPr>
              <a:t>on</a:t>
            </a:r>
            <a:r>
              <a:rPr lang="nl-BE" sz="1600" dirty="0" smtClean="0">
                <a:solidFill>
                  <a:schemeClr val="tx1"/>
                </a:solidFill>
              </a:rPr>
              <a:t> state 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define</a:t>
            </a:r>
            <a:r>
              <a:rPr lang="nl-BE" sz="1600" dirty="0" smtClean="0">
                <a:solidFill>
                  <a:schemeClr val="tx1"/>
                </a:solidFill>
              </a:rPr>
              <a:t> LED_BLINK 	2  // LED </a:t>
            </a:r>
            <a:r>
              <a:rPr lang="nl-BE" sz="1600" dirty="0" err="1" smtClean="0">
                <a:solidFill>
                  <a:schemeClr val="tx1"/>
                </a:solidFill>
              </a:rPr>
              <a:t>blinking</a:t>
            </a:r>
            <a:r>
              <a:rPr lang="nl-BE" sz="1600" dirty="0" smtClean="0">
                <a:solidFill>
                  <a:schemeClr val="tx1"/>
                </a:solidFill>
              </a:rPr>
              <a:t> indicator, </a:t>
            </a:r>
            <a:r>
              <a:rPr lang="nl-BE" sz="1600" dirty="0" err="1" smtClean="0">
                <a:solidFill>
                  <a:schemeClr val="tx1"/>
                </a:solidFill>
              </a:rPr>
              <a:t>ored</a:t>
            </a:r>
            <a:r>
              <a:rPr lang="nl-BE" sz="1600" dirty="0" smtClean="0">
                <a:solidFill>
                  <a:schemeClr val="tx1"/>
                </a:solidFill>
              </a:rPr>
              <a:t> </a:t>
            </a:r>
            <a:r>
              <a:rPr lang="nl-BE" sz="1600" dirty="0" err="1" smtClean="0">
                <a:solidFill>
                  <a:schemeClr val="tx1"/>
                </a:solidFill>
              </a:rPr>
              <a:t>with</a:t>
            </a:r>
            <a:r>
              <a:rPr lang="nl-BE" sz="1600" dirty="0" smtClean="0">
                <a:solidFill>
                  <a:schemeClr val="tx1"/>
                </a:solidFill>
              </a:rPr>
              <a:t> state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#</a:t>
            </a:r>
            <a:r>
              <a:rPr lang="nl-BE" sz="1600" dirty="0" err="1" smtClean="0">
                <a:solidFill>
                  <a:schemeClr val="tx1"/>
                </a:solidFill>
              </a:rPr>
              <a:t>define</a:t>
            </a:r>
            <a:r>
              <a:rPr lang="nl-BE" sz="1600" dirty="0" smtClean="0">
                <a:solidFill>
                  <a:schemeClr val="tx1"/>
                </a:solidFill>
              </a:rPr>
              <a:t> NODE_ID	31  // CHANGE TO YOUR NODE-ID !!!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endParaRPr lang="nl-BE" sz="16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err="1" smtClean="0">
                <a:solidFill>
                  <a:schemeClr val="tx1"/>
                </a:solidFill>
              </a:rPr>
              <a:t>MySensor</a:t>
            </a:r>
            <a:r>
              <a:rPr lang="nl-BE" sz="1600" dirty="0" smtClean="0">
                <a:solidFill>
                  <a:schemeClr val="tx1"/>
                </a:solidFill>
              </a:rPr>
              <a:t>	</a:t>
            </a:r>
            <a:r>
              <a:rPr lang="nl-BE" sz="1600" dirty="0" err="1" smtClean="0">
                <a:solidFill>
                  <a:schemeClr val="tx1"/>
                </a:solidFill>
              </a:rPr>
              <a:t>gw</a:t>
            </a:r>
            <a:r>
              <a:rPr lang="nl-BE" sz="1600" dirty="0" smtClean="0">
                <a:solidFill>
                  <a:schemeClr val="tx1"/>
                </a:solidFill>
              </a:rPr>
              <a:t>;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err="1" smtClean="0">
                <a:solidFill>
                  <a:schemeClr val="tx1"/>
                </a:solidFill>
              </a:rPr>
              <a:t>MyMessage</a:t>
            </a:r>
            <a:r>
              <a:rPr lang="nl-BE" sz="1600" dirty="0" smtClean="0">
                <a:solidFill>
                  <a:schemeClr val="tx1"/>
                </a:solidFill>
              </a:rPr>
              <a:t>	</a:t>
            </a:r>
            <a:r>
              <a:rPr lang="nl-BE" sz="1600" dirty="0" err="1" smtClean="0">
                <a:solidFill>
                  <a:schemeClr val="tx1"/>
                </a:solidFill>
              </a:rPr>
              <a:t>eventMsg</a:t>
            </a:r>
            <a:r>
              <a:rPr lang="nl-BE" sz="1600" dirty="0" smtClean="0">
                <a:solidFill>
                  <a:schemeClr val="tx1"/>
                </a:solidFill>
              </a:rPr>
              <a:t>(CNT_ID, V_VOLUME);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err="1" smtClean="0">
                <a:solidFill>
                  <a:schemeClr val="tx1"/>
                </a:solidFill>
              </a:rPr>
              <a:t>MyMessage</a:t>
            </a:r>
            <a:r>
              <a:rPr lang="nl-BE" sz="1600" dirty="0" smtClean="0">
                <a:solidFill>
                  <a:schemeClr val="tx1"/>
                </a:solidFill>
              </a:rPr>
              <a:t>	</a:t>
            </a:r>
            <a:r>
              <a:rPr lang="nl-BE" sz="1600" dirty="0" err="1" smtClean="0">
                <a:solidFill>
                  <a:schemeClr val="tx1"/>
                </a:solidFill>
              </a:rPr>
              <a:t>statusMsg</a:t>
            </a:r>
            <a:r>
              <a:rPr lang="nl-BE" sz="1600" dirty="0" smtClean="0">
                <a:solidFill>
                  <a:schemeClr val="tx1"/>
                </a:solidFill>
              </a:rPr>
              <a:t>(LED_ID, V_LIGHT);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endParaRPr lang="nl-BE" sz="16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err="1" smtClean="0">
                <a:solidFill>
                  <a:schemeClr val="tx1"/>
                </a:solidFill>
              </a:rPr>
              <a:t>unsigned</a:t>
            </a:r>
            <a:r>
              <a:rPr lang="nl-BE" sz="1600" dirty="0" smtClean="0">
                <a:solidFill>
                  <a:schemeClr val="tx1"/>
                </a:solidFill>
              </a:rPr>
              <a:t> long	</a:t>
            </a:r>
            <a:r>
              <a:rPr lang="nl-BE" sz="1600" dirty="0" err="1" smtClean="0">
                <a:solidFill>
                  <a:schemeClr val="tx1"/>
                </a:solidFill>
              </a:rPr>
              <a:t>lastUpdate</a:t>
            </a:r>
            <a:r>
              <a:rPr lang="nl-BE" sz="1600" dirty="0" smtClean="0">
                <a:solidFill>
                  <a:schemeClr val="tx1"/>
                </a:solidFill>
              </a:rPr>
              <a:t> = 0;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int           	</a:t>
            </a:r>
            <a:r>
              <a:rPr lang="nl-BE" sz="1600" dirty="0" err="1" smtClean="0">
                <a:solidFill>
                  <a:schemeClr val="tx1"/>
                </a:solidFill>
              </a:rPr>
              <a:t>cntValue</a:t>
            </a:r>
            <a:r>
              <a:rPr lang="nl-BE" sz="1600" dirty="0" smtClean="0">
                <a:solidFill>
                  <a:schemeClr val="tx1"/>
                </a:solidFill>
              </a:rPr>
              <a:t> = 0;</a:t>
            </a:r>
          </a:p>
          <a:p>
            <a:pPr marL="122238" lvl="1" eaLnBrk="1" hangingPunct="1">
              <a:buNone/>
              <a:tabLst>
                <a:tab pos="2293938" algn="l"/>
              </a:tabLst>
            </a:pPr>
            <a:r>
              <a:rPr lang="nl-BE" sz="1600" dirty="0" smtClean="0">
                <a:solidFill>
                  <a:schemeClr val="tx1"/>
                </a:solidFill>
              </a:rPr>
              <a:t>int           	</a:t>
            </a:r>
            <a:r>
              <a:rPr lang="nl-BE" sz="1600" dirty="0" err="1" smtClean="0">
                <a:solidFill>
                  <a:schemeClr val="tx1"/>
                </a:solidFill>
              </a:rPr>
              <a:t>ledState</a:t>
            </a:r>
            <a:r>
              <a:rPr lang="nl-BE" sz="1600" dirty="0" smtClean="0">
                <a:solidFill>
                  <a:schemeClr val="tx1"/>
                </a:solidFill>
              </a:rPr>
              <a:t> = LED_OFF;</a:t>
            </a:r>
          </a:p>
          <a:p>
            <a:pPr marL="122238" lvl="1" eaLnBrk="1" hangingPunct="1">
              <a:buNone/>
            </a:pPr>
            <a:endParaRPr lang="nl-B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code 2/5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Initialise</a:t>
            </a:r>
            <a:r>
              <a:rPr lang="nl-BE" sz="2400" dirty="0" smtClean="0">
                <a:solidFill>
                  <a:schemeClr val="accent3"/>
                </a:solidFill>
              </a:rPr>
              <a:t> the node </a:t>
            </a:r>
            <a:endParaRPr lang="nl-BE" sz="2000" dirty="0" smtClean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628800"/>
            <a:ext cx="7776864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 anchorCtr="0"/>
          <a:lstStyle/>
          <a:p>
            <a:pPr marL="122238" lvl="1" eaLnBrk="1" hangingPunct="1">
              <a:buNone/>
            </a:pPr>
            <a:r>
              <a:rPr lang="nl-BE" sz="1400" dirty="0" err="1" smtClean="0">
                <a:solidFill>
                  <a:schemeClr val="tx1"/>
                </a:solidFill>
              </a:rPr>
              <a:t>void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setup</a:t>
            </a:r>
            <a:r>
              <a:rPr lang="nl-BE" sz="1400" dirty="0" smtClean="0">
                <a:solidFill>
                  <a:schemeClr val="tx1"/>
                </a:solidFill>
              </a:rPr>
              <a:t>() {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Serial.begin</a:t>
            </a:r>
            <a:r>
              <a:rPr lang="nl-BE" sz="1400" dirty="0" smtClean="0">
                <a:solidFill>
                  <a:schemeClr val="tx1"/>
                </a:solidFill>
              </a:rPr>
              <a:t>(115200);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Serial.println</a:t>
            </a:r>
            <a:r>
              <a:rPr lang="nl-BE" sz="1400" dirty="0" smtClean="0">
                <a:solidFill>
                  <a:schemeClr val="tx1"/>
                </a:solidFill>
              </a:rPr>
              <a:t>("start </a:t>
            </a:r>
            <a:r>
              <a:rPr lang="nl-BE" sz="1400" dirty="0" err="1" smtClean="0">
                <a:solidFill>
                  <a:schemeClr val="tx1"/>
                </a:solidFill>
              </a:rPr>
              <a:t>serial</a:t>
            </a:r>
            <a:r>
              <a:rPr lang="nl-BE" sz="1400" dirty="0" smtClean="0">
                <a:solidFill>
                  <a:schemeClr val="tx1"/>
                </a:solidFill>
              </a:rPr>
              <a:t>");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// </a:t>
            </a:r>
            <a:r>
              <a:rPr lang="nl-BE" sz="1400" dirty="0" err="1" smtClean="0">
                <a:solidFill>
                  <a:schemeClr val="tx1"/>
                </a:solidFill>
              </a:rPr>
              <a:t>startup</a:t>
            </a:r>
            <a:r>
              <a:rPr lang="nl-BE" sz="1400" dirty="0" smtClean="0">
                <a:solidFill>
                  <a:schemeClr val="tx1"/>
                </a:solidFill>
              </a:rPr>
              <a:t> and </a:t>
            </a:r>
            <a:r>
              <a:rPr lang="nl-BE" sz="1400" dirty="0" err="1" smtClean="0">
                <a:solidFill>
                  <a:schemeClr val="tx1"/>
                </a:solidFill>
              </a:rPr>
              <a:t>initialize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MySensors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library</a:t>
            </a:r>
            <a:r>
              <a:rPr lang="nl-BE" sz="1400" dirty="0" smtClean="0">
                <a:solidFill>
                  <a:schemeClr val="tx1"/>
                </a:solidFill>
              </a:rPr>
              <a:t>.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gw.begin</a:t>
            </a:r>
            <a:r>
              <a:rPr lang="nl-BE" sz="1400" dirty="0" smtClean="0">
                <a:solidFill>
                  <a:schemeClr val="tx1"/>
                </a:solidFill>
              </a:rPr>
              <a:t>(</a:t>
            </a:r>
            <a:r>
              <a:rPr lang="nl-BE" sz="1400" dirty="0" err="1" smtClean="0">
                <a:solidFill>
                  <a:schemeClr val="tx1"/>
                </a:solidFill>
              </a:rPr>
              <a:t>handleIncMsg</a:t>
            </a:r>
            <a:r>
              <a:rPr lang="nl-BE" sz="1400" dirty="0" smtClean="0">
                <a:solidFill>
                  <a:schemeClr val="tx1"/>
                </a:solidFill>
              </a:rPr>
              <a:t>, NODE_ID, </a:t>
            </a:r>
            <a:r>
              <a:rPr lang="nl-BE" sz="1400" dirty="0" err="1" smtClean="0">
                <a:solidFill>
                  <a:schemeClr val="tx1"/>
                </a:solidFill>
              </a:rPr>
              <a:t>false</a:t>
            </a:r>
            <a:r>
              <a:rPr lang="nl-BE" sz="1400" dirty="0" smtClean="0">
                <a:solidFill>
                  <a:schemeClr val="tx1"/>
                </a:solidFill>
              </a:rPr>
              <a:t>); 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gw.sendSketchInfo</a:t>
            </a:r>
            <a:r>
              <a:rPr lang="nl-BE" sz="1400" dirty="0" smtClean="0">
                <a:solidFill>
                  <a:schemeClr val="tx1"/>
                </a:solidFill>
              </a:rPr>
              <a:t>("</a:t>
            </a:r>
            <a:r>
              <a:rPr lang="nl-BE" sz="1400" dirty="0" err="1" smtClean="0">
                <a:solidFill>
                  <a:schemeClr val="tx1"/>
                </a:solidFill>
              </a:rPr>
              <a:t>ledNode</a:t>
            </a:r>
            <a:r>
              <a:rPr lang="nl-BE" sz="1400" dirty="0" smtClean="0">
                <a:solidFill>
                  <a:schemeClr val="tx1"/>
                </a:solidFill>
              </a:rPr>
              <a:t>", "2.0");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gw.present</a:t>
            </a:r>
            <a:r>
              <a:rPr lang="nl-BE" sz="1400" dirty="0" smtClean="0">
                <a:solidFill>
                  <a:schemeClr val="tx1"/>
                </a:solidFill>
              </a:rPr>
              <a:t>(CNT_ID, S_WATER); // -&gt; V_VOLUME 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gw.present</a:t>
            </a:r>
            <a:r>
              <a:rPr lang="nl-BE" sz="1400" dirty="0" smtClean="0">
                <a:solidFill>
                  <a:schemeClr val="tx1"/>
                </a:solidFill>
              </a:rPr>
              <a:t>(LED_ID, S_LIGHT); // &lt;&gt; V_LIGHT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// </a:t>
            </a:r>
            <a:r>
              <a:rPr lang="nl-BE" sz="1400" dirty="0" err="1" smtClean="0">
                <a:solidFill>
                  <a:schemeClr val="tx1"/>
                </a:solidFill>
              </a:rPr>
              <a:t>initialize</a:t>
            </a:r>
            <a:r>
              <a:rPr lang="nl-BE" sz="1400" dirty="0" smtClean="0">
                <a:solidFill>
                  <a:schemeClr val="tx1"/>
                </a:solidFill>
              </a:rPr>
              <a:t> the LED </a:t>
            </a:r>
            <a:r>
              <a:rPr lang="nl-BE" sz="1400" dirty="0" err="1" smtClean="0">
                <a:solidFill>
                  <a:schemeClr val="tx1"/>
                </a:solidFill>
              </a:rPr>
              <a:t>with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reloaded</a:t>
            </a:r>
            <a:r>
              <a:rPr lang="nl-BE" sz="1400" dirty="0" smtClean="0">
                <a:solidFill>
                  <a:schemeClr val="tx1"/>
                </a:solidFill>
              </a:rPr>
              <a:t> state </a:t>
            </a:r>
            <a:r>
              <a:rPr lang="nl-BE" sz="1400" dirty="0" err="1" smtClean="0">
                <a:solidFill>
                  <a:schemeClr val="tx1"/>
                </a:solidFill>
              </a:rPr>
              <a:t>from</a:t>
            </a:r>
            <a:r>
              <a:rPr lang="nl-BE" sz="1400" dirty="0" smtClean="0">
                <a:solidFill>
                  <a:schemeClr val="tx1"/>
                </a:solidFill>
              </a:rPr>
              <a:t> EEPROM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pinMode</a:t>
            </a:r>
            <a:r>
              <a:rPr lang="nl-BE" sz="1400" dirty="0" smtClean="0">
                <a:solidFill>
                  <a:schemeClr val="tx1"/>
                </a:solidFill>
              </a:rPr>
              <a:t>(LED_PIN, OUTPUT);     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setLED</a:t>
            </a:r>
            <a:r>
              <a:rPr lang="nl-BE" sz="1400" dirty="0" smtClean="0">
                <a:solidFill>
                  <a:schemeClr val="tx1"/>
                </a:solidFill>
              </a:rPr>
              <a:t>(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 = </a:t>
            </a:r>
            <a:r>
              <a:rPr lang="nl-BE" sz="1400" dirty="0" err="1" smtClean="0">
                <a:solidFill>
                  <a:schemeClr val="tx1"/>
                </a:solidFill>
              </a:rPr>
              <a:t>gw.loadState</a:t>
            </a:r>
            <a:r>
              <a:rPr lang="nl-BE" sz="1400" dirty="0" smtClean="0">
                <a:solidFill>
                  <a:schemeClr val="tx1"/>
                </a:solidFill>
              </a:rPr>
              <a:t>(LED_ID));</a:t>
            </a:r>
          </a:p>
          <a:p>
            <a:pPr marL="122238" lvl="1" eaLnBrk="1" hangingPunct="1">
              <a:buNone/>
            </a:pP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Serial.println</a:t>
            </a:r>
            <a:r>
              <a:rPr lang="nl-BE" sz="1400" dirty="0" smtClean="0">
                <a:solidFill>
                  <a:schemeClr val="tx1"/>
                </a:solidFill>
              </a:rPr>
              <a:t>("</a:t>
            </a:r>
            <a:r>
              <a:rPr lang="nl-BE" sz="1400" dirty="0" err="1" smtClean="0">
                <a:solidFill>
                  <a:schemeClr val="tx1"/>
                </a:solidFill>
              </a:rPr>
              <a:t>init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done</a:t>
            </a:r>
            <a:r>
              <a:rPr lang="nl-BE" sz="1400" dirty="0" smtClean="0">
                <a:solidFill>
                  <a:schemeClr val="tx1"/>
                </a:solidFill>
              </a:rPr>
              <a:t>");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gw.process</a:t>
            </a:r>
            <a:r>
              <a:rPr lang="nl-BE" sz="1400" dirty="0" smtClean="0">
                <a:solidFill>
                  <a:schemeClr val="tx1"/>
                </a:solidFill>
              </a:rPr>
              <a:t>();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} // </a:t>
            </a:r>
            <a:r>
              <a:rPr lang="nl-BE" sz="1400" dirty="0" err="1" smtClean="0">
                <a:solidFill>
                  <a:schemeClr val="tx1"/>
                </a:solidFill>
              </a:rPr>
              <a:t>setup</a:t>
            </a: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endParaRPr lang="nl-B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code 3/5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Set LED and </a:t>
            </a:r>
            <a:r>
              <a:rPr lang="nl-BE" sz="2400" dirty="0" err="1" smtClean="0">
                <a:solidFill>
                  <a:schemeClr val="accent3"/>
                </a:solidFill>
              </a:rPr>
              <a:t>send</a:t>
            </a:r>
            <a:r>
              <a:rPr lang="nl-BE" sz="2400" dirty="0" smtClean="0">
                <a:solidFill>
                  <a:schemeClr val="accent3"/>
                </a:solidFill>
              </a:rPr>
              <a:t> feedback </a:t>
            </a:r>
            <a:endParaRPr lang="nl-BE" sz="2000" dirty="0" smtClean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628800"/>
            <a:ext cx="7776864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 anchorCtr="0"/>
          <a:lstStyle/>
          <a:p>
            <a:pPr marL="122238" lvl="1" eaLnBrk="1" hangingPunct="1">
              <a:buNone/>
            </a:pPr>
            <a:r>
              <a:rPr lang="nl-BE" sz="1400" dirty="0" err="1" smtClean="0">
                <a:solidFill>
                  <a:schemeClr val="tx1"/>
                </a:solidFill>
              </a:rPr>
              <a:t>void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setLED</a:t>
            </a:r>
            <a:r>
              <a:rPr lang="nl-BE" sz="1400" dirty="0" smtClean="0">
                <a:solidFill>
                  <a:schemeClr val="tx1"/>
                </a:solidFill>
              </a:rPr>
              <a:t>(int </a:t>
            </a:r>
            <a:r>
              <a:rPr lang="nl-BE" sz="1400" dirty="0" err="1" smtClean="0">
                <a:solidFill>
                  <a:schemeClr val="tx1"/>
                </a:solidFill>
              </a:rPr>
              <a:t>nState</a:t>
            </a:r>
            <a:r>
              <a:rPr lang="nl-BE" sz="1400" dirty="0" smtClean="0">
                <a:solidFill>
                  <a:schemeClr val="tx1"/>
                </a:solidFill>
              </a:rPr>
              <a:t>) {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// </a:t>
            </a:r>
            <a:r>
              <a:rPr lang="nl-BE" sz="1400" dirty="0" err="1" smtClean="0">
                <a:solidFill>
                  <a:schemeClr val="tx1"/>
                </a:solidFill>
              </a:rPr>
              <a:t>write</a:t>
            </a:r>
            <a:r>
              <a:rPr lang="nl-BE" sz="1400" dirty="0" smtClean="0">
                <a:solidFill>
                  <a:schemeClr val="tx1"/>
                </a:solidFill>
              </a:rPr>
              <a:t> to output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digitalWrite</a:t>
            </a:r>
            <a:r>
              <a:rPr lang="nl-BE" sz="1400" dirty="0" smtClean="0">
                <a:solidFill>
                  <a:schemeClr val="tx1"/>
                </a:solidFill>
              </a:rPr>
              <a:t>(LED_PIN, </a:t>
            </a:r>
            <a:r>
              <a:rPr lang="nl-BE" sz="1400" dirty="0" err="1" smtClean="0">
                <a:solidFill>
                  <a:schemeClr val="tx1"/>
                </a:solidFill>
              </a:rPr>
              <a:t>nState</a:t>
            </a:r>
            <a:r>
              <a:rPr lang="nl-BE" sz="1400" dirty="0" smtClean="0">
                <a:solidFill>
                  <a:schemeClr val="tx1"/>
                </a:solidFill>
              </a:rPr>
              <a:t> &amp; LED_ON);</a:t>
            </a:r>
          </a:p>
          <a:p>
            <a:pPr marL="122238" lvl="1" eaLnBrk="1" hangingPunct="1">
              <a:buNone/>
            </a:pP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// </a:t>
            </a:r>
            <a:r>
              <a:rPr lang="nl-BE" sz="1400" dirty="0" err="1" smtClean="0">
                <a:solidFill>
                  <a:schemeClr val="tx1"/>
                </a:solidFill>
              </a:rPr>
              <a:t>send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on</a:t>
            </a:r>
            <a:r>
              <a:rPr lang="nl-BE" sz="1400" dirty="0" smtClean="0">
                <a:solidFill>
                  <a:schemeClr val="tx1"/>
                </a:solidFill>
              </a:rPr>
              <a:t>/</a:t>
            </a:r>
            <a:r>
              <a:rPr lang="nl-BE" sz="1400" dirty="0" err="1" smtClean="0">
                <a:solidFill>
                  <a:schemeClr val="tx1"/>
                </a:solidFill>
              </a:rPr>
              <a:t>off</a:t>
            </a:r>
            <a:r>
              <a:rPr lang="nl-BE" sz="1400" dirty="0" smtClean="0">
                <a:solidFill>
                  <a:schemeClr val="tx1"/>
                </a:solidFill>
              </a:rPr>
              <a:t> feedback to gateway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gw.send</a:t>
            </a:r>
            <a:r>
              <a:rPr lang="nl-BE" sz="1400" dirty="0" smtClean="0">
                <a:solidFill>
                  <a:schemeClr val="tx1"/>
                </a:solidFill>
              </a:rPr>
              <a:t>(</a:t>
            </a:r>
            <a:r>
              <a:rPr lang="nl-BE" sz="1400" dirty="0" err="1" smtClean="0">
                <a:solidFill>
                  <a:schemeClr val="tx1"/>
                </a:solidFill>
              </a:rPr>
              <a:t>statusMsg.setSensor</a:t>
            </a:r>
            <a:r>
              <a:rPr lang="nl-BE" sz="1400" dirty="0" smtClean="0">
                <a:solidFill>
                  <a:schemeClr val="tx1"/>
                </a:solidFill>
              </a:rPr>
              <a:t>(LED_ID).set(</a:t>
            </a:r>
            <a:r>
              <a:rPr lang="nl-BE" sz="1400" dirty="0" err="1" smtClean="0">
                <a:solidFill>
                  <a:schemeClr val="tx1"/>
                </a:solidFill>
              </a:rPr>
              <a:t>nState</a:t>
            </a:r>
            <a:r>
              <a:rPr lang="nl-BE" sz="1400" dirty="0" smtClean="0">
                <a:solidFill>
                  <a:schemeClr val="tx1"/>
                </a:solidFill>
              </a:rPr>
              <a:t> &amp; LED_ON));</a:t>
            </a:r>
          </a:p>
          <a:p>
            <a:pPr marL="122238" lvl="1" eaLnBrk="1" hangingPunct="1">
              <a:buNone/>
            </a:pP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// save full state to EEPROM and report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gw.saveState</a:t>
            </a:r>
            <a:r>
              <a:rPr lang="nl-BE" sz="1400" dirty="0" smtClean="0">
                <a:solidFill>
                  <a:schemeClr val="tx1"/>
                </a:solidFill>
              </a:rPr>
              <a:t>(LED_ID, </a:t>
            </a:r>
            <a:r>
              <a:rPr lang="nl-BE" sz="1400" dirty="0" err="1" smtClean="0">
                <a:solidFill>
                  <a:schemeClr val="tx1"/>
                </a:solidFill>
              </a:rPr>
              <a:t>nState</a:t>
            </a:r>
            <a:r>
              <a:rPr lang="nl-BE" sz="1400" dirty="0" smtClean="0">
                <a:solidFill>
                  <a:schemeClr val="tx1"/>
                </a:solidFill>
              </a:rPr>
              <a:t>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Serial.print</a:t>
            </a:r>
            <a:r>
              <a:rPr lang="nl-BE" sz="1400" dirty="0" smtClean="0">
                <a:solidFill>
                  <a:schemeClr val="tx1"/>
                </a:solidFill>
              </a:rPr>
              <a:t>("LED state=");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Serial.println</a:t>
            </a:r>
            <a:r>
              <a:rPr lang="nl-BE" sz="1400" dirty="0" smtClean="0">
                <a:solidFill>
                  <a:schemeClr val="tx1"/>
                </a:solidFill>
              </a:rPr>
              <a:t>(</a:t>
            </a:r>
            <a:r>
              <a:rPr lang="nl-BE" sz="1400" dirty="0" err="1" smtClean="0">
                <a:solidFill>
                  <a:schemeClr val="tx1"/>
                </a:solidFill>
              </a:rPr>
              <a:t>nState</a:t>
            </a:r>
            <a:r>
              <a:rPr lang="nl-BE" sz="1400" dirty="0" smtClean="0">
                <a:solidFill>
                  <a:schemeClr val="tx1"/>
                </a:solidFill>
              </a:rPr>
              <a:t>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} // </a:t>
            </a:r>
            <a:r>
              <a:rPr lang="nl-BE" sz="1400" dirty="0" err="1" smtClean="0">
                <a:solidFill>
                  <a:schemeClr val="tx1"/>
                </a:solidFill>
              </a:rPr>
              <a:t>setLED</a:t>
            </a: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endParaRPr lang="nl-B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code 4/5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Periodical</a:t>
            </a:r>
            <a:r>
              <a:rPr lang="nl-BE" sz="2400" dirty="0" smtClean="0">
                <a:solidFill>
                  <a:schemeClr val="accent3"/>
                </a:solidFill>
              </a:rPr>
              <a:t> processing </a:t>
            </a:r>
            <a:endParaRPr lang="nl-BE" sz="2000" dirty="0" smtClean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628800"/>
            <a:ext cx="7776864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 anchorCtr="0"/>
          <a:lstStyle/>
          <a:p>
            <a:pPr marL="122238" lvl="1" eaLnBrk="1" hangingPunct="1">
              <a:buNone/>
            </a:pPr>
            <a:r>
              <a:rPr lang="nl-BE" sz="1400" dirty="0" err="1" smtClean="0">
                <a:solidFill>
                  <a:schemeClr val="tx1"/>
                </a:solidFill>
              </a:rPr>
              <a:t>void</a:t>
            </a:r>
            <a:r>
              <a:rPr lang="nl-BE" sz="1400" dirty="0" smtClean="0">
                <a:solidFill>
                  <a:schemeClr val="tx1"/>
                </a:solidFill>
              </a:rPr>
              <a:t> loop(){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unsigned</a:t>
            </a:r>
            <a:r>
              <a:rPr lang="nl-BE" sz="1400" dirty="0" smtClean="0">
                <a:solidFill>
                  <a:schemeClr val="tx1"/>
                </a:solidFill>
              </a:rPr>
              <a:t> long </a:t>
            </a:r>
            <a:r>
              <a:rPr lang="nl-BE" sz="1400" dirty="0" err="1" smtClean="0">
                <a:solidFill>
                  <a:schemeClr val="tx1"/>
                </a:solidFill>
              </a:rPr>
              <a:t>now</a:t>
            </a:r>
            <a:r>
              <a:rPr lang="nl-BE" sz="1400" dirty="0" smtClean="0">
                <a:solidFill>
                  <a:schemeClr val="tx1"/>
                </a:solidFill>
              </a:rPr>
              <a:t> = </a:t>
            </a:r>
            <a:r>
              <a:rPr lang="nl-BE" sz="1400" dirty="0" err="1" smtClean="0">
                <a:solidFill>
                  <a:schemeClr val="tx1"/>
                </a:solidFill>
              </a:rPr>
              <a:t>millis</a:t>
            </a:r>
            <a:r>
              <a:rPr lang="nl-BE" sz="1400" dirty="0" smtClean="0">
                <a:solidFill>
                  <a:schemeClr val="tx1"/>
                </a:solidFill>
              </a:rPr>
              <a:t>();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if</a:t>
            </a:r>
            <a:r>
              <a:rPr lang="nl-BE" sz="1400" dirty="0" smtClean="0">
                <a:solidFill>
                  <a:schemeClr val="tx1"/>
                </a:solidFill>
              </a:rPr>
              <a:t> ((</a:t>
            </a:r>
            <a:r>
              <a:rPr lang="nl-BE" sz="1400" dirty="0" err="1" smtClean="0">
                <a:solidFill>
                  <a:schemeClr val="tx1"/>
                </a:solidFill>
              </a:rPr>
              <a:t>now</a:t>
            </a:r>
            <a:r>
              <a:rPr lang="nl-BE" sz="1400" dirty="0" smtClean="0">
                <a:solidFill>
                  <a:schemeClr val="tx1"/>
                </a:solidFill>
              </a:rPr>
              <a:t> - </a:t>
            </a:r>
            <a:r>
              <a:rPr lang="nl-BE" sz="1400" dirty="0" err="1" smtClean="0">
                <a:solidFill>
                  <a:schemeClr val="tx1"/>
                </a:solidFill>
              </a:rPr>
              <a:t>lastUpdate</a:t>
            </a:r>
            <a:r>
              <a:rPr lang="nl-BE" sz="1400" dirty="0" smtClean="0">
                <a:solidFill>
                  <a:schemeClr val="tx1"/>
                </a:solidFill>
              </a:rPr>
              <a:t>) &gt; 1000) {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// update counter </a:t>
            </a:r>
            <a:r>
              <a:rPr lang="nl-BE" sz="1400" dirty="0" err="1" smtClean="0">
                <a:solidFill>
                  <a:schemeClr val="tx1"/>
                </a:solidFill>
              </a:rPr>
              <a:t>every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second</a:t>
            </a: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</a:t>
            </a:r>
            <a:r>
              <a:rPr lang="nl-BE" sz="1400" dirty="0" err="1" smtClean="0">
                <a:solidFill>
                  <a:schemeClr val="tx1"/>
                </a:solidFill>
              </a:rPr>
              <a:t>gw.send</a:t>
            </a:r>
            <a:r>
              <a:rPr lang="nl-BE" sz="1400" dirty="0" smtClean="0">
                <a:solidFill>
                  <a:schemeClr val="tx1"/>
                </a:solidFill>
              </a:rPr>
              <a:t>(</a:t>
            </a:r>
            <a:r>
              <a:rPr lang="nl-BE" sz="1400" dirty="0" err="1" smtClean="0">
                <a:solidFill>
                  <a:schemeClr val="tx1"/>
                </a:solidFill>
              </a:rPr>
              <a:t>eventMsg.setSensor</a:t>
            </a:r>
            <a:r>
              <a:rPr lang="nl-BE" sz="1400" dirty="0" smtClean="0">
                <a:solidFill>
                  <a:schemeClr val="tx1"/>
                </a:solidFill>
              </a:rPr>
              <a:t>(CNT_ID).set(++</a:t>
            </a:r>
            <a:r>
              <a:rPr lang="nl-BE" sz="1400" dirty="0" err="1" smtClean="0">
                <a:solidFill>
                  <a:schemeClr val="tx1"/>
                </a:solidFill>
              </a:rPr>
              <a:t>cntValue</a:t>
            </a:r>
            <a:r>
              <a:rPr lang="nl-BE" sz="1400" dirty="0" smtClean="0">
                <a:solidFill>
                  <a:schemeClr val="tx1"/>
                </a:solidFill>
              </a:rPr>
              <a:t>));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</a:t>
            </a:r>
            <a:r>
              <a:rPr lang="nl-BE" sz="1400" dirty="0" err="1" smtClean="0">
                <a:solidFill>
                  <a:schemeClr val="tx1"/>
                </a:solidFill>
              </a:rPr>
              <a:t>Serial.println</a:t>
            </a:r>
            <a:r>
              <a:rPr lang="nl-BE" sz="1400" dirty="0" smtClean="0">
                <a:solidFill>
                  <a:schemeClr val="tx1"/>
                </a:solidFill>
              </a:rPr>
              <a:t>(</a:t>
            </a:r>
            <a:r>
              <a:rPr lang="nl-BE" sz="1400" dirty="0" err="1" smtClean="0">
                <a:solidFill>
                  <a:schemeClr val="tx1"/>
                </a:solidFill>
              </a:rPr>
              <a:t>cntValue</a:t>
            </a:r>
            <a:r>
              <a:rPr lang="nl-BE" sz="1400" dirty="0" smtClean="0">
                <a:solidFill>
                  <a:schemeClr val="tx1"/>
                </a:solidFill>
              </a:rPr>
              <a:t>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</a:t>
            </a:r>
            <a:r>
              <a:rPr lang="nl-BE" sz="1400" dirty="0" err="1" smtClean="0">
                <a:solidFill>
                  <a:schemeClr val="tx1"/>
                </a:solidFill>
              </a:rPr>
              <a:t>lastUpdate</a:t>
            </a:r>
            <a:r>
              <a:rPr lang="nl-BE" sz="1400" dirty="0" smtClean="0">
                <a:solidFill>
                  <a:schemeClr val="tx1"/>
                </a:solidFill>
              </a:rPr>
              <a:t> = </a:t>
            </a:r>
            <a:r>
              <a:rPr lang="nl-BE" sz="1400" dirty="0" err="1" smtClean="0">
                <a:solidFill>
                  <a:schemeClr val="tx1"/>
                </a:solidFill>
              </a:rPr>
              <a:t>now</a:t>
            </a:r>
            <a:r>
              <a:rPr lang="nl-BE" sz="1400" dirty="0" smtClean="0">
                <a:solidFill>
                  <a:schemeClr val="tx1"/>
                </a:solidFill>
              </a:rPr>
              <a:t>;</a:t>
            </a:r>
          </a:p>
          <a:p>
            <a:pPr marL="122238" lvl="1" eaLnBrk="1" hangingPunct="1">
              <a:buNone/>
            </a:pP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// </a:t>
            </a:r>
            <a:r>
              <a:rPr lang="nl-BE" sz="1400" dirty="0" err="1" smtClean="0">
                <a:solidFill>
                  <a:schemeClr val="tx1"/>
                </a:solidFill>
              </a:rPr>
              <a:t>handle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blinking</a:t>
            </a:r>
            <a:r>
              <a:rPr lang="nl-BE" sz="1400" dirty="0" smtClean="0">
                <a:solidFill>
                  <a:schemeClr val="tx1"/>
                </a:solidFill>
              </a:rPr>
              <a:t> LED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</a:t>
            </a:r>
            <a:r>
              <a:rPr lang="nl-BE" sz="1400" dirty="0" err="1" smtClean="0">
                <a:solidFill>
                  <a:schemeClr val="tx1"/>
                </a:solidFill>
              </a:rPr>
              <a:t>if</a:t>
            </a:r>
            <a:r>
              <a:rPr lang="nl-BE" sz="1400" dirty="0" smtClean="0">
                <a:solidFill>
                  <a:schemeClr val="tx1"/>
                </a:solidFill>
              </a:rPr>
              <a:t> (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 &amp; LED_BLINK)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</a:t>
            </a:r>
            <a:r>
              <a:rPr lang="nl-BE" sz="1400" dirty="0" err="1" smtClean="0">
                <a:solidFill>
                  <a:schemeClr val="tx1"/>
                </a:solidFill>
              </a:rPr>
              <a:t>setLED</a:t>
            </a:r>
            <a:r>
              <a:rPr lang="nl-BE" sz="1400" dirty="0" smtClean="0">
                <a:solidFill>
                  <a:schemeClr val="tx1"/>
                </a:solidFill>
              </a:rPr>
              <a:t>(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 = ((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 &amp; LED_ON) ? LED_OFF : LED_ON) | LED_BLINK);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}</a:t>
            </a:r>
          </a:p>
          <a:p>
            <a:pPr marL="122238" lvl="1" eaLnBrk="1" hangingPunct="1">
              <a:buNone/>
            </a:pP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// </a:t>
            </a:r>
            <a:r>
              <a:rPr lang="nl-BE" sz="1400" dirty="0" err="1" smtClean="0">
                <a:solidFill>
                  <a:schemeClr val="tx1"/>
                </a:solidFill>
              </a:rPr>
              <a:t>Alway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process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messages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whenever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possible</a:t>
            </a: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gw.process</a:t>
            </a:r>
            <a:r>
              <a:rPr lang="nl-BE" sz="1400" dirty="0" smtClean="0">
                <a:solidFill>
                  <a:schemeClr val="tx1"/>
                </a:solidFill>
              </a:rPr>
              <a:t>();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} // loop</a:t>
            </a: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code 5/5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8600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Handling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command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 err="1" smtClean="0">
                <a:solidFill>
                  <a:schemeClr val="accent3"/>
                </a:solidFill>
              </a:rPr>
              <a:t>from</a:t>
            </a:r>
            <a:r>
              <a:rPr lang="nl-BE" sz="2400" dirty="0" smtClean="0">
                <a:solidFill>
                  <a:schemeClr val="accent3"/>
                </a:solidFill>
              </a:rPr>
              <a:t> controller</a:t>
            </a:r>
            <a:endParaRPr lang="nl-BE" sz="2000" dirty="0" smtClean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628800"/>
            <a:ext cx="7776864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 anchorCtr="0"/>
          <a:lstStyle/>
          <a:p>
            <a:pPr marL="122238" lvl="1" eaLnBrk="1" hangingPunct="1">
              <a:buNone/>
            </a:pPr>
            <a:r>
              <a:rPr lang="nl-BE" sz="1400" dirty="0" err="1" smtClean="0">
                <a:solidFill>
                  <a:schemeClr val="tx1"/>
                </a:solidFill>
              </a:rPr>
              <a:t>void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handleIncMsg</a:t>
            </a:r>
            <a:r>
              <a:rPr lang="nl-BE" sz="1400" dirty="0" smtClean="0">
                <a:solidFill>
                  <a:schemeClr val="tx1"/>
                </a:solidFill>
              </a:rPr>
              <a:t>(</a:t>
            </a:r>
            <a:r>
              <a:rPr lang="nl-BE" sz="1400" dirty="0" err="1" smtClean="0">
                <a:solidFill>
                  <a:schemeClr val="tx1"/>
                </a:solidFill>
              </a:rPr>
              <a:t>const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MyMessage</a:t>
            </a:r>
            <a:r>
              <a:rPr lang="nl-BE" sz="1400" dirty="0" smtClean="0">
                <a:solidFill>
                  <a:schemeClr val="tx1"/>
                </a:solidFill>
              </a:rPr>
              <a:t> &amp;</a:t>
            </a:r>
            <a:r>
              <a:rPr lang="nl-BE" sz="1400" dirty="0" err="1" smtClean="0">
                <a:solidFill>
                  <a:schemeClr val="tx1"/>
                </a:solidFill>
              </a:rPr>
              <a:t>incMsg</a:t>
            </a:r>
            <a:r>
              <a:rPr lang="nl-BE" sz="1400" dirty="0" smtClean="0">
                <a:solidFill>
                  <a:schemeClr val="tx1"/>
                </a:solidFill>
              </a:rPr>
              <a:t>) {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</a:t>
            </a:r>
            <a:r>
              <a:rPr lang="nl-BE" sz="1400" dirty="0" err="1" smtClean="0">
                <a:solidFill>
                  <a:schemeClr val="tx1"/>
                </a:solidFill>
              </a:rPr>
              <a:t>if</a:t>
            </a:r>
            <a:r>
              <a:rPr lang="nl-BE" sz="1400" dirty="0" smtClean="0">
                <a:solidFill>
                  <a:schemeClr val="tx1"/>
                </a:solidFill>
              </a:rPr>
              <a:t> ((</a:t>
            </a:r>
            <a:r>
              <a:rPr lang="nl-BE" sz="1400" dirty="0" err="1" smtClean="0">
                <a:solidFill>
                  <a:schemeClr val="tx1"/>
                </a:solidFill>
              </a:rPr>
              <a:t>incMsg.type</a:t>
            </a:r>
            <a:r>
              <a:rPr lang="nl-BE" sz="1400" dirty="0" smtClean="0">
                <a:solidFill>
                  <a:schemeClr val="tx1"/>
                </a:solidFill>
              </a:rPr>
              <a:t> == V_LIGHT) &amp;&amp; (</a:t>
            </a:r>
            <a:r>
              <a:rPr lang="nl-BE" sz="1400" dirty="0" err="1" smtClean="0">
                <a:solidFill>
                  <a:schemeClr val="tx1"/>
                </a:solidFill>
              </a:rPr>
              <a:t>incMsg.sensor</a:t>
            </a:r>
            <a:r>
              <a:rPr lang="nl-BE" sz="1400" dirty="0" smtClean="0">
                <a:solidFill>
                  <a:schemeClr val="tx1"/>
                </a:solidFill>
              </a:rPr>
              <a:t> == LED_ID)) {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</a:t>
            </a:r>
            <a:r>
              <a:rPr lang="nl-BE" sz="1400" dirty="0" err="1" smtClean="0">
                <a:solidFill>
                  <a:schemeClr val="tx1"/>
                </a:solidFill>
              </a:rPr>
              <a:t>Serial.print</a:t>
            </a:r>
            <a:r>
              <a:rPr lang="nl-BE" sz="1400" dirty="0" smtClean="0">
                <a:solidFill>
                  <a:schemeClr val="tx1"/>
                </a:solidFill>
              </a:rPr>
              <a:t>("LED </a:t>
            </a:r>
            <a:r>
              <a:rPr lang="nl-BE" sz="1400" dirty="0" err="1" smtClean="0">
                <a:solidFill>
                  <a:schemeClr val="tx1"/>
                </a:solidFill>
              </a:rPr>
              <a:t>command</a:t>
            </a:r>
            <a:r>
              <a:rPr lang="nl-BE" sz="1400" dirty="0" smtClean="0">
                <a:solidFill>
                  <a:schemeClr val="tx1"/>
                </a:solidFill>
              </a:rPr>
              <a:t>=");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</a:t>
            </a:r>
            <a:r>
              <a:rPr lang="nl-BE" sz="1400" dirty="0" err="1" smtClean="0">
                <a:solidFill>
                  <a:schemeClr val="tx1"/>
                </a:solidFill>
              </a:rPr>
              <a:t>Serial.print</a:t>
            </a:r>
            <a:r>
              <a:rPr lang="nl-BE" sz="1400" dirty="0" smtClean="0">
                <a:solidFill>
                  <a:schemeClr val="tx1"/>
                </a:solidFill>
              </a:rPr>
              <a:t>(</a:t>
            </a:r>
            <a:r>
              <a:rPr lang="nl-BE" sz="1400" dirty="0" err="1" smtClean="0">
                <a:solidFill>
                  <a:schemeClr val="tx1"/>
                </a:solidFill>
              </a:rPr>
              <a:t>incMsg.getInt</a:t>
            </a:r>
            <a:r>
              <a:rPr lang="nl-BE" sz="1400" dirty="0" smtClean="0">
                <a:solidFill>
                  <a:schemeClr val="tx1"/>
                </a:solidFill>
              </a:rPr>
              <a:t>());</a:t>
            </a:r>
          </a:p>
          <a:p>
            <a:pPr marL="122238" lvl="1" eaLnBrk="1" hangingPunct="1">
              <a:buNone/>
            </a:pP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switch (</a:t>
            </a:r>
            <a:r>
              <a:rPr lang="nl-BE" sz="1400" dirty="0" err="1" smtClean="0">
                <a:solidFill>
                  <a:schemeClr val="tx1"/>
                </a:solidFill>
              </a:rPr>
              <a:t>incMsg.getInt</a:t>
            </a:r>
            <a:r>
              <a:rPr lang="nl-BE" sz="1400" dirty="0" smtClean="0">
                <a:solidFill>
                  <a:schemeClr val="tx1"/>
                </a:solidFill>
              </a:rPr>
              <a:t>()) {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case 2:  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 = LED_ON;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break;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case 3:  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 = LED_OFF;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break;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case 6:  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 =  (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 &amp; LED_ON) ? LED_OFF : LED_ON;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break;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case 9:  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 = ((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 &amp; LED_ON) ? LED_OFF : LED_ON) | LED_BLINK;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break;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</a:t>
            </a:r>
            <a:r>
              <a:rPr lang="nl-BE" sz="1400" dirty="0" err="1" smtClean="0">
                <a:solidFill>
                  <a:schemeClr val="tx1"/>
                </a:solidFill>
              </a:rPr>
              <a:t>default</a:t>
            </a:r>
            <a:r>
              <a:rPr lang="nl-BE" sz="1400" dirty="0" smtClean="0">
                <a:solidFill>
                  <a:schemeClr val="tx1"/>
                </a:solidFill>
              </a:rPr>
              <a:t>: </a:t>
            </a:r>
            <a:r>
              <a:rPr lang="nl-BE" sz="1400" dirty="0" err="1" smtClean="0">
                <a:solidFill>
                  <a:schemeClr val="tx1"/>
                </a:solidFill>
              </a:rPr>
              <a:t>Serial.print</a:t>
            </a:r>
            <a:r>
              <a:rPr lang="nl-BE" sz="1400" dirty="0" smtClean="0">
                <a:solidFill>
                  <a:schemeClr val="tx1"/>
                </a:solidFill>
              </a:rPr>
              <a:t>("... </a:t>
            </a:r>
            <a:r>
              <a:rPr lang="nl-BE" sz="1400" dirty="0" err="1" smtClean="0">
                <a:solidFill>
                  <a:schemeClr val="tx1"/>
                </a:solidFill>
              </a:rPr>
              <a:t>unknown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command</a:t>
            </a:r>
            <a:r>
              <a:rPr lang="nl-BE" sz="1400" dirty="0" smtClean="0">
                <a:solidFill>
                  <a:schemeClr val="tx1"/>
                </a:solidFill>
              </a:rPr>
              <a:t>");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  break;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} // switch</a:t>
            </a:r>
          </a:p>
          <a:p>
            <a:pPr marL="122238" lvl="1" eaLnBrk="1" hangingPunct="1">
              <a:buNone/>
            </a:pP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</a:t>
            </a:r>
            <a:r>
              <a:rPr lang="nl-BE" sz="1400" dirty="0" err="1" smtClean="0">
                <a:solidFill>
                  <a:schemeClr val="tx1"/>
                </a:solidFill>
              </a:rPr>
              <a:t>Serial.println</a:t>
            </a:r>
            <a:r>
              <a:rPr lang="nl-BE" sz="1400" dirty="0" smtClean="0">
                <a:solidFill>
                  <a:schemeClr val="tx1"/>
                </a:solidFill>
              </a:rPr>
              <a:t>("");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  </a:t>
            </a:r>
            <a:r>
              <a:rPr lang="nl-BE" sz="1400" dirty="0" err="1" smtClean="0">
                <a:solidFill>
                  <a:schemeClr val="tx1"/>
                </a:solidFill>
              </a:rPr>
              <a:t>setLED</a:t>
            </a:r>
            <a:r>
              <a:rPr lang="nl-BE" sz="1400" dirty="0" smtClean="0">
                <a:solidFill>
                  <a:schemeClr val="tx1"/>
                </a:solidFill>
              </a:rPr>
              <a:t>(</a:t>
            </a:r>
            <a:r>
              <a:rPr lang="nl-BE" sz="1400" dirty="0" err="1" smtClean="0">
                <a:solidFill>
                  <a:schemeClr val="tx1"/>
                </a:solidFill>
              </a:rPr>
              <a:t>ledState</a:t>
            </a:r>
            <a:r>
              <a:rPr lang="nl-BE" sz="1400" dirty="0" smtClean="0">
                <a:solidFill>
                  <a:schemeClr val="tx1"/>
                </a:solidFill>
              </a:rPr>
              <a:t>);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  } </a:t>
            </a:r>
          </a:p>
          <a:p>
            <a:pPr marL="122238" lvl="1" eaLnBrk="1" hangingPunct="1">
              <a:buNone/>
            </a:pPr>
            <a:r>
              <a:rPr lang="nl-BE" sz="1400" dirty="0" smtClean="0">
                <a:solidFill>
                  <a:schemeClr val="tx1"/>
                </a:solidFill>
              </a:rPr>
              <a:t>} // </a:t>
            </a:r>
            <a:r>
              <a:rPr lang="nl-BE" sz="1400" dirty="0" err="1" smtClean="0">
                <a:solidFill>
                  <a:schemeClr val="tx1"/>
                </a:solidFill>
              </a:rPr>
              <a:t>handleIncMsg</a:t>
            </a:r>
            <a:endParaRPr lang="nl-BE" sz="1400" dirty="0" smtClean="0">
              <a:solidFill>
                <a:schemeClr val="tx1"/>
              </a:solidFill>
            </a:endParaRPr>
          </a:p>
          <a:p>
            <a:pPr marL="122238" lvl="1" eaLnBrk="1" hangingPunct="1">
              <a:buNone/>
            </a:pPr>
            <a:endParaRPr lang="nl-B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13310</TotalTime>
  <Words>862</Words>
  <Application>Microsoft Office PowerPoint</Application>
  <PresentationFormat>On-screen Show (4:3)</PresentationFormat>
  <Paragraphs>207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Diseño predeterminado</vt:lpstr>
      <vt:lpstr>Worksheet</vt:lpstr>
      <vt:lpstr>WSN@work LED-node 2.0  Jo Simons</vt:lpstr>
      <vt:lpstr>What’s the target</vt:lpstr>
      <vt:lpstr>End-2-end view</vt:lpstr>
      <vt:lpstr>LED node 2.0</vt:lpstr>
      <vt:lpstr>Arduino code 1/5</vt:lpstr>
      <vt:lpstr>Arduino code 2/5</vt:lpstr>
      <vt:lpstr>Arduino code 3/5</vt:lpstr>
      <vt:lpstr>Arduino code 4/5</vt:lpstr>
      <vt:lpstr>Arduino code 5/5</vt:lpstr>
      <vt:lpstr>Wireless GW MQTT Settings</vt:lpstr>
      <vt:lpstr>OpenHab Configuration 1/3</vt:lpstr>
      <vt:lpstr>OpenHab Configuration 2/3</vt:lpstr>
      <vt:lpstr>OpenHab Configuration 3/3</vt:lpstr>
      <vt:lpstr>OpenHab GUI</vt:lpstr>
      <vt:lpstr>MQTT client for testing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simonjo</cp:lastModifiedBy>
  <cp:revision>555</cp:revision>
  <dcterms:created xsi:type="dcterms:W3CDTF">2008-10-22T02:47:14Z</dcterms:created>
  <dcterms:modified xsi:type="dcterms:W3CDTF">2016-02-17T20:18:35Z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1449873990</vt:i4>
  </property>
  <property fmtid="{D5CDD505-2E9C-101B-9397-08002B2CF9AE}" pid="3" name="_NewReviewCycle">
    <vt:lpwstr/>
  </property>
  <property fmtid="{D5CDD505-2E9C-101B-9397-08002B2CF9AE}" pid="4" name="_EmailSubject">
    <vt:lpwstr>DCF 77 presentatie voor school</vt:lpwstr>
  </property>
  <property fmtid="{D5CDD505-2E9C-101B-9397-08002B2CF9AE}" pid="5" name="_AuthorEmail">
    <vt:lpwstr>peter.van_aken@alcatel-lucent.com</vt:lpwstr>
  </property>
  <property fmtid="{D5CDD505-2E9C-101B-9397-08002B2CF9AE}" pid="6" name="_AuthorEmailDisplayName">
    <vt:lpwstr>Van Aken, Peter (Peter)</vt:lpwstr>
  </property>
</Properties>
</file>