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Alright so were going to talk about our project, which is simulating the evolution of aggression. By Kyle Dukart and William Simcox.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8fc65f4a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8fc65f4a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this example the hawks population starts lower than the amount of doves but they start to win at around generation 11. This is because hawks have a higher chance of competing with doves more than each other which results in a higher payout. If there were more hawks than doves then you would see the doves win.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8fc65f4a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8fc65f4a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Hawks beat doves, but hawks competing against each other frequently will result in them dying off due more defecting and lower payouts.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92aa23a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92aa23a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K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92aa23a2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92aa23a2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K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92aa23a2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92aa23a2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K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8fc65f4a0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8fc65f4a0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K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10d6f751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10d6f751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goal of our project was to create a simulation of the evolution of aggression in two populations competing against each other for food. We took inspiration from a youtuber named Primer who did something similar with just Hawks and Doves but we wanted to expand on his idea. I recommend watching his video on Youtube, it’s pretty entertaining.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8fc65f4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8fc65f4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</a:t>
            </a:r>
            <a:r>
              <a:rPr lang="en"/>
              <a:t> The libraries that were used was Numpy and matplotlib for graphing. Colorama for some special colored text for readability and fun. We also used Python’s </a:t>
            </a:r>
            <a:r>
              <a:rPr lang="en"/>
              <a:t>standard</a:t>
            </a:r>
            <a:r>
              <a:rPr lang="en"/>
              <a:t> library which include random, copy, argparse, and system.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8fc65f4a0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8fc65f4a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tools that we utilized for our project were, repl.it, Discord, google docs, slides, and youtube.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Repl.it is a free online IDE which users can code in real time together.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Here is a link to our repository.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https://repl.it/@Shucadoodle/Project2#main.py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8fc65f4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8fc65f4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</a:t>
            </a:r>
            <a:endParaRPr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8fc65f4a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8fc65f4a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K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8fc65f4a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8fc65f4a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K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8fc65f4a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8fc65f4a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K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8fc65f4a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8fc65f4a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K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23775" y="1314900"/>
            <a:ext cx="5017500" cy="25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Simulating the Evolution of Aggression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/>
              <a:t>By Kyle Dukart and William Simcox</a:t>
            </a:r>
            <a:endParaRPr b="1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Input/Output Example:</a:t>
            </a:r>
            <a:endParaRPr b="1" sz="3500"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134075" y="1225600"/>
            <a:ext cx="38658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First population size: 75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Second population size: 100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Amount of food</a:t>
            </a:r>
            <a:r>
              <a:rPr lang="en" sz="1700"/>
              <a:t> present</a:t>
            </a:r>
            <a:r>
              <a:rPr lang="en" sz="1700"/>
              <a:t>: 100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First population strategy: Hawk 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Second population strategy: Dove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Number of generations: 15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050" y="1307851"/>
            <a:ext cx="3865951" cy="27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297500" y="480825"/>
            <a:ext cx="8715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Input/Output Example </a:t>
            </a:r>
            <a:r>
              <a:rPr b="1" lang="en" sz="3200"/>
              <a:t>(continued):</a:t>
            </a:r>
            <a:endParaRPr b="1" sz="3200"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1917900" y="1031400"/>
            <a:ext cx="4355100" cy="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Number of generations: 100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738" y="1564808"/>
            <a:ext cx="5080526" cy="327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297500" y="480825"/>
            <a:ext cx="8715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Interesting Simulations</a:t>
            </a:r>
            <a:endParaRPr b="1" sz="3200"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1917900" y="1031400"/>
            <a:ext cx="4355100" cy="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20 hawk vs 20 dove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25" y="2160825"/>
            <a:ext cx="3991551" cy="28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8675" y="2160825"/>
            <a:ext cx="3991551" cy="285111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1151950" y="1696513"/>
            <a:ext cx="4355100" cy="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60 food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5843975" y="1696513"/>
            <a:ext cx="4355100" cy="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20</a:t>
            </a:r>
            <a:r>
              <a:rPr lang="en" sz="2000"/>
              <a:t> food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1297500" y="480825"/>
            <a:ext cx="8715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Interesting Simulations</a:t>
            </a:r>
            <a:endParaRPr b="1" sz="3200"/>
          </a:p>
        </p:txBody>
      </p:sp>
      <p:sp>
        <p:nvSpPr>
          <p:cNvPr id="220" name="Google Shape;220;p25"/>
          <p:cNvSpPr txBox="1"/>
          <p:nvPr>
            <p:ph idx="1" type="body"/>
          </p:nvPr>
        </p:nvSpPr>
        <p:spPr>
          <a:xfrm>
            <a:off x="1917900" y="1031400"/>
            <a:ext cx="4355100" cy="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20 randomdove vs 20 grim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8300" y="1693650"/>
            <a:ext cx="4829809" cy="34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1297500" y="480825"/>
            <a:ext cx="8715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Interesting Simulations</a:t>
            </a:r>
            <a:endParaRPr b="1" sz="3200"/>
          </a:p>
        </p:txBody>
      </p:sp>
      <p:sp>
        <p:nvSpPr>
          <p:cNvPr id="227" name="Google Shape;227;p26"/>
          <p:cNvSpPr txBox="1"/>
          <p:nvPr>
            <p:ph idx="1" type="body"/>
          </p:nvPr>
        </p:nvSpPr>
        <p:spPr>
          <a:xfrm>
            <a:off x="152400" y="1532225"/>
            <a:ext cx="4355100" cy="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Randomdove vs titfortwotats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28" name="Google Shape;2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65625"/>
            <a:ext cx="4095676" cy="292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5" y="2010175"/>
            <a:ext cx="4095655" cy="292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6"/>
          <p:cNvSpPr txBox="1"/>
          <p:nvPr>
            <p:ph idx="1" type="body"/>
          </p:nvPr>
        </p:nvSpPr>
        <p:spPr>
          <a:xfrm>
            <a:off x="4572000" y="1532225"/>
            <a:ext cx="4355100" cy="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Randomhawk vs titfortwotats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title"/>
          </p:nvPr>
        </p:nvSpPr>
        <p:spPr>
          <a:xfrm>
            <a:off x="930750" y="2114700"/>
            <a:ext cx="7282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Questions or Comments?</a:t>
            </a:r>
            <a:endParaRPr b="1" sz="4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Goal of Our Project</a:t>
            </a:r>
            <a:endParaRPr b="1" sz="3500"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279550"/>
            <a:ext cx="3444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main goal of our project was to create a simulation of the evolution of aggression in two populations competing against </a:t>
            </a:r>
            <a:r>
              <a:rPr lang="en" sz="2000"/>
              <a:t>each other</a:t>
            </a:r>
            <a:r>
              <a:rPr lang="en" sz="2000"/>
              <a:t> for food.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Inspiration: Primer on Youtube</a:t>
            </a:r>
            <a:endParaRPr sz="1900"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800" y="1445825"/>
            <a:ext cx="4065200" cy="228668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/>
        </p:nvSpPr>
        <p:spPr>
          <a:xfrm>
            <a:off x="5217446" y="3732513"/>
            <a:ext cx="31140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https://www.youtube.com/watch?app=desktop&amp;v=YNMkADpvO4w</a:t>
            </a:r>
            <a:endParaRPr sz="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Libraries Used</a:t>
            </a:r>
            <a:endParaRPr b="1" sz="35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252775"/>
            <a:ext cx="7038900" cy="3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Libraries that were used in this project were: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Numpy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Matplotlib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Colorama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Python Standard Library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Random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Copy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Argparse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Sys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Tools </a:t>
            </a:r>
            <a:r>
              <a:rPr b="1" lang="en" sz="3500"/>
              <a:t>Used</a:t>
            </a:r>
            <a:endParaRPr b="1" sz="35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252775"/>
            <a:ext cx="2583000" cy="27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Repl.it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Discord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Google Docs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Google Slides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Youtube</a:t>
            </a:r>
            <a:endParaRPr sz="2200"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925" y="806325"/>
            <a:ext cx="3530850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/>
        </p:nvSpPr>
        <p:spPr>
          <a:xfrm>
            <a:off x="5971375" y="3905500"/>
            <a:ext cx="5298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repl.it</a:t>
            </a:r>
            <a:endParaRPr sz="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312350" y="4267600"/>
            <a:ext cx="8711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Link to our repository: </a:t>
            </a: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https://repl.it/@Shucadoodle/Project2#main.py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Simulation Basics</a:t>
            </a:r>
            <a:endParaRPr b="1" sz="3500"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Agents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Each has a game theory strategy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Food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Each food holds up to 2 agents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Generation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 simulation is run over N number of generations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Simulation Workflow</a:t>
            </a:r>
            <a:endParaRPr b="1" sz="3500"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978725" y="1567550"/>
            <a:ext cx="7746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Get simulation parameters from argparse or user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Create list of Agents, each with their own strategy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 each generation: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Assign each Agent to a Food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Determine how much food each Agent receives (compete)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Determine if each agent dies or reproduces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Agent Payout</a:t>
            </a:r>
            <a:endParaRPr b="1" sz="3500"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978725" y="1567550"/>
            <a:ext cx="5143500" cy="3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When agents compete, their rewards are determined by a payout matrix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Agents die or reproduce depending on the number of food they have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0 food = death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½ food = 50% chance of death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1 food = survival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1 ½ food = 50% chance to reproduce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2 food = 100% chance to reproduce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2225" y="1307850"/>
            <a:ext cx="2716975" cy="2905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Available Strategies</a:t>
            </a:r>
            <a:endParaRPr b="1" sz="3500"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017975"/>
            <a:ext cx="7846500" cy="32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Available strategies: </a:t>
            </a:r>
            <a:endParaRPr sz="19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b="1" lang="en" sz="1800">
                <a:solidFill>
                  <a:srgbClr val="FFFFFF"/>
                </a:solidFill>
              </a:rPr>
              <a:t>Dove</a:t>
            </a:r>
            <a:r>
              <a:rPr lang="en" sz="1800">
                <a:solidFill>
                  <a:srgbClr val="FFFFFF"/>
                </a:solidFill>
              </a:rPr>
              <a:t> (always cooperate)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b="1" lang="en" sz="1800">
                <a:solidFill>
                  <a:srgbClr val="FFFFFF"/>
                </a:solidFill>
              </a:rPr>
              <a:t>Hawk </a:t>
            </a:r>
            <a:r>
              <a:rPr lang="en" sz="1800">
                <a:solidFill>
                  <a:srgbClr val="FFFFFF"/>
                </a:solidFill>
              </a:rPr>
              <a:t>(always defect)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b="1" lang="en" sz="1800">
                <a:solidFill>
                  <a:srgbClr val="FFFFFF"/>
                </a:solidFill>
              </a:rPr>
              <a:t>TitForTat</a:t>
            </a:r>
            <a:r>
              <a:rPr lang="en" sz="1800">
                <a:solidFill>
                  <a:srgbClr val="FFFFFF"/>
                </a:solidFill>
              </a:rPr>
              <a:t> (cooperate on first round, then imitate opponent's last move)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b="1" lang="en" sz="1800">
                <a:solidFill>
                  <a:srgbClr val="FFFFFF"/>
                </a:solidFill>
              </a:rPr>
              <a:t>AngryTitForTat</a:t>
            </a:r>
            <a:r>
              <a:rPr lang="en" sz="1800">
                <a:solidFill>
                  <a:srgbClr val="FFFFFF"/>
                </a:solidFill>
              </a:rPr>
              <a:t> (defect on first move, then imitate opponent's last move)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b="1" lang="en" sz="1800">
                <a:solidFill>
                  <a:srgbClr val="FFFFFF"/>
                </a:solidFill>
              </a:rPr>
              <a:t>Random </a:t>
            </a:r>
            <a:r>
              <a:rPr lang="en" sz="1800">
                <a:solidFill>
                  <a:srgbClr val="FFFFFF"/>
                </a:solidFill>
              </a:rPr>
              <a:t>(50% chance to cooperate)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b="1" lang="en" sz="1800">
                <a:solidFill>
                  <a:srgbClr val="FFFFFF"/>
                </a:solidFill>
              </a:rPr>
              <a:t>RandomDove</a:t>
            </a:r>
            <a:r>
              <a:rPr lang="en" sz="1800">
                <a:solidFill>
                  <a:srgbClr val="FFFFFF"/>
                </a:solidFill>
              </a:rPr>
              <a:t> (80% chance to cooperate)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b="1" lang="en" sz="1800">
                <a:solidFill>
                  <a:srgbClr val="FFFFFF"/>
                </a:solidFill>
              </a:rPr>
              <a:t>RandomHawk</a:t>
            </a:r>
            <a:r>
              <a:rPr lang="en" sz="1800">
                <a:solidFill>
                  <a:srgbClr val="FFFFFF"/>
                </a:solidFill>
              </a:rPr>
              <a:t> (20% chance to cooperate)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b="1" lang="en" sz="1800">
                <a:solidFill>
                  <a:srgbClr val="FFFFFF"/>
                </a:solidFill>
              </a:rPr>
              <a:t>Grim</a:t>
            </a:r>
            <a:r>
              <a:rPr lang="en" sz="1800">
                <a:solidFill>
                  <a:srgbClr val="FFFFFF"/>
                </a:solidFill>
              </a:rPr>
              <a:t> (cooperates until opponent defects, then always defects)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b="1" lang="en" sz="1800">
                <a:solidFill>
                  <a:srgbClr val="FFFFFF"/>
                </a:solidFill>
              </a:rPr>
              <a:t>TitForTwoTats</a:t>
            </a:r>
            <a:r>
              <a:rPr lang="en" sz="1800">
                <a:solidFill>
                  <a:srgbClr val="FFFFFF"/>
                </a:solidFill>
              </a:rPr>
              <a:t> (if opponent defects twice in a row, then defect.  Otherwise cooperate)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Example Competition</a:t>
            </a:r>
            <a:endParaRPr b="1" sz="3500"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0950" y="1403225"/>
            <a:ext cx="4210500" cy="32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Agent 1:  RandomDove (80% chance to cooperate)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Randomly choose to cooperate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2.      Randomly choose to defect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3.      Randomly choose to defect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4499125" y="1403225"/>
            <a:ext cx="4210500" cy="32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Agent 2: Grim (cooperate until opponent defects, then always defect)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Always cooperate at start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2.      Cooperate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3.      Opponent defected, always defect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1297500" y="2558025"/>
            <a:ext cx="5997300" cy="1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6D7A8"/>
                </a:solidFill>
                <a:latin typeface="Lato"/>
                <a:ea typeface="Lato"/>
                <a:cs typeface="Lato"/>
                <a:sym typeface="Lato"/>
              </a:rPr>
              <a:t>Both Agents cooperate, each receives a payout of 1 food</a:t>
            </a:r>
            <a:endParaRPr>
              <a:solidFill>
                <a:srgbClr val="B6D7A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6D7A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6D7A8"/>
                </a:solidFill>
                <a:latin typeface="Lato"/>
                <a:ea typeface="Lato"/>
                <a:cs typeface="Lato"/>
                <a:sym typeface="Lato"/>
              </a:rPr>
              <a:t>Agent 1 receives 1.5 food, Agent 2 receives 0.5 food</a:t>
            </a:r>
            <a:endParaRPr>
              <a:solidFill>
                <a:srgbClr val="B6D7A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6D7A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6D7A8"/>
                </a:solidFill>
                <a:latin typeface="Lato"/>
                <a:ea typeface="Lato"/>
                <a:cs typeface="Lato"/>
                <a:sym typeface="Lato"/>
              </a:rPr>
              <a:t>Both Agents receive 0 food</a:t>
            </a:r>
            <a:endParaRPr>
              <a:solidFill>
                <a:srgbClr val="B6D7A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