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C461kr3n0FvjQIsTy8LaoXf4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Haris</a:t>
            </a:r>
            <a:endParaRPr/>
          </a:p>
        </p:txBody>
      </p:sp>
      <p:sp>
        <p:nvSpPr>
          <p:cNvPr id="303" name="Google Shape;3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Antiona the transition into Syed talking Once Syed is done talking about goals move into next slide</a:t>
            </a:r>
            <a:endParaRPr/>
          </a:p>
        </p:txBody>
      </p:sp>
      <p:sp>
        <p:nvSpPr>
          <p:cNvPr id="236" name="Google Shape;2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Syed will talk about</a:t>
            </a:r>
            <a:endParaRPr/>
          </a:p>
        </p:txBody>
      </p:sp>
      <p:sp>
        <p:nvSpPr>
          <p:cNvPr id="244" name="Google Shape;24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Syed Will talk about then transition to Hina</a:t>
            </a:r>
            <a:endParaRPr/>
          </a:p>
        </p:txBody>
      </p:sp>
      <p:sp>
        <p:nvSpPr>
          <p:cNvPr id="251" name="Google Shape;2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Hina</a:t>
            </a:r>
            <a:endParaRPr/>
          </a:p>
        </p:txBody>
      </p:sp>
      <p:sp>
        <p:nvSpPr>
          <p:cNvPr id="260" name="Google Shape;2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Antonia</a:t>
            </a:r>
            <a:endParaRPr/>
          </a:p>
        </p:txBody>
      </p:sp>
      <p:sp>
        <p:nvSpPr>
          <p:cNvPr id="267" name="Google Shape;2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709928" y="987552"/>
            <a:ext cx="8385048" cy="3081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905506" y="4480561"/>
            <a:ext cx="5993892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cap="none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3711184" y="-766817"/>
            <a:ext cx="4351338" cy="9634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9788" y="365125"/>
            <a:ext cx="98999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9789" y="1681163"/>
            <a:ext cx="4872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839787" y="2510632"/>
            <a:ext cx="48721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5889809" y="1681163"/>
            <a:ext cx="484990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6"/>
          <p:cNvSpPr txBox="1"/>
          <p:nvPr>
            <p:ph idx="4" type="body"/>
          </p:nvPr>
        </p:nvSpPr>
        <p:spPr>
          <a:xfrm>
            <a:off x="5889810" y="2505075"/>
            <a:ext cx="487213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069848" y="1709738"/>
            <a:ext cx="94308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069848" y="4589463"/>
            <a:ext cx="94308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069848" y="1825625"/>
            <a:ext cx="46840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019802" y="1825625"/>
            <a:ext cx="4684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183188" y="457201"/>
            <a:ext cx="565215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venir"/>
              <a:buNone/>
              <a:defRPr b="1"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22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D2B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11096450" y="13394"/>
            <a:ext cx="494218" cy="6814823"/>
            <a:chOff x="11096450" y="13395"/>
            <a:chExt cx="494218" cy="6814823"/>
          </a:xfrm>
        </p:grpSpPr>
        <p:sp>
          <p:nvSpPr>
            <p:cNvPr id="11" name="Google Shape;11;p13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E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EB5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EB5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EB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EB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inaosto.github.io/flavorfulfiv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D2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olorful leaf patterns" id="148" name="Google Shape;148;p1"/>
          <p:cNvPicPr preferRelativeResize="0"/>
          <p:nvPr/>
        </p:nvPicPr>
        <p:blipFill rotWithShape="1">
          <a:blip r:embed="rId3">
            <a:alphaModFix/>
          </a:blip>
          <a:srcRect b="13889" l="0" r="0" t="5751"/>
          <a:stretch/>
        </p:blipFill>
        <p:spPr>
          <a:xfrm>
            <a:off x="20" y="10"/>
            <a:ext cx="1219196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/>
          <p:nvPr/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1"/>
          <p:cNvSpPr txBox="1"/>
          <p:nvPr>
            <p:ph type="ctrTitle"/>
          </p:nvPr>
        </p:nvSpPr>
        <p:spPr>
          <a:xfrm>
            <a:off x="4261111" y="2084872"/>
            <a:ext cx="3680408" cy="1348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Flavorful Five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3842574" y="3429659"/>
            <a:ext cx="4636416" cy="142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GROUP 7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SYED MUSAVI, HARIS BASHIR, HINA OSTO, ANTONIA JACKSON</a:t>
            </a:r>
            <a:endParaRPr/>
          </a:p>
        </p:txBody>
      </p:sp>
      <p:grpSp>
        <p:nvGrpSpPr>
          <p:cNvPr id="152" name="Google Shape;152;p1"/>
          <p:cNvGrpSpPr/>
          <p:nvPr/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53" name="Google Shape;153;p1"/>
            <p:cNvSpPr/>
            <p:nvPr/>
          </p:nvSpPr>
          <p:spPr>
            <a:xfrm>
              <a:off x="8933426" y="3820899"/>
              <a:ext cx="146874" cy="103369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9012632" y="3146103"/>
              <a:ext cx="143728" cy="146842"/>
            </a:xfrm>
            <a:custGeom>
              <a:rect b="b" l="l" r="r" t="t"/>
              <a:pathLst>
                <a:path extrusionOk="0" h="41" w="37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758308" y="3186235"/>
              <a:ext cx="143728" cy="93707"/>
            </a:xfrm>
            <a:custGeom>
              <a:rect b="b" l="l" r="r" t="t"/>
              <a:pathLst>
                <a:path extrusionOk="0" h="26" w="37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0519141" y="3199239"/>
              <a:ext cx="155267" cy="132351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9579147" y="3203103"/>
              <a:ext cx="186739" cy="140079"/>
            </a:xfrm>
            <a:custGeom>
              <a:rect b="b" l="l" r="r" t="t"/>
              <a:pathLst>
                <a:path extrusionOk="0" h="39" w="48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0845413" y="3206968"/>
              <a:ext cx="171003" cy="132351"/>
            </a:xfrm>
            <a:custGeom>
              <a:rect b="b" l="l" r="r" t="t"/>
              <a:pathLst>
                <a:path extrusionOk="0" h="37" w="44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1532571" y="3278457"/>
              <a:ext cx="155267" cy="89843"/>
            </a:xfrm>
            <a:custGeom>
              <a:rect b="b" l="l" r="r" t="t"/>
              <a:pathLst>
                <a:path extrusionOk="0" h="25" w="40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0224344" y="3213730"/>
              <a:ext cx="155267" cy="107233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955774" y="3217593"/>
              <a:ext cx="155267" cy="107233"/>
            </a:xfrm>
            <a:custGeom>
              <a:rect b="b" l="l" r="r" t="t"/>
              <a:pathLst>
                <a:path extrusionOk="0" h="30" w="4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366180" y="3221457"/>
              <a:ext cx="143728" cy="99505"/>
            </a:xfrm>
            <a:custGeom>
              <a:rect b="b" l="l" r="r" t="t"/>
              <a:pathLst>
                <a:path extrusionOk="0" h="28" w="37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1249313" y="3228221"/>
              <a:ext cx="162611" cy="142976"/>
            </a:xfrm>
            <a:custGeom>
              <a:rect b="b" l="l" r="r" t="t"/>
              <a:pathLst>
                <a:path extrusionOk="0" h="40" w="42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1769669" y="3263964"/>
              <a:ext cx="151070" cy="114961"/>
            </a:xfrm>
            <a:custGeom>
              <a:rect b="b" l="l" r="r" t="t"/>
              <a:pathLst>
                <a:path extrusionOk="0" h="32" w="39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2025650" y="3278455"/>
              <a:ext cx="159463" cy="107233"/>
            </a:xfrm>
            <a:custGeom>
              <a:rect b="b" l="l" r="r" t="t"/>
              <a:pathLst>
                <a:path extrusionOk="0" h="30" w="41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0923043" y="3285217"/>
              <a:ext cx="7345" cy="7727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550139" y="3580387"/>
              <a:ext cx="163660" cy="121724"/>
            </a:xfrm>
            <a:custGeom>
              <a:rect b="b" l="l" r="r" t="t"/>
              <a:pathLst>
                <a:path extrusionOk="0" h="34" w="42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815064" y="3539291"/>
              <a:ext cx="225557" cy="143944"/>
            </a:xfrm>
            <a:custGeom>
              <a:rect b="b" l="l" r="r" t="t"/>
              <a:pathLst>
                <a:path extrusionOk="0" h="40" w="58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9091835" y="3539292"/>
              <a:ext cx="175200" cy="93707"/>
            </a:xfrm>
            <a:custGeom>
              <a:rect b="b" l="l" r="r" t="t"/>
              <a:pathLst>
                <a:path extrusionOk="0" h="26" w="45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20539" y="3539289"/>
              <a:ext cx="260178" cy="143944"/>
            </a:xfrm>
            <a:custGeom>
              <a:rect b="b" l="l" r="r" t="t"/>
              <a:pathLst>
                <a:path extrusionOk="0" h="40" w="67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759800" y="3539291"/>
              <a:ext cx="152120" cy="111097"/>
            </a:xfrm>
            <a:custGeom>
              <a:rect b="b" l="l" r="r" t="t"/>
              <a:pathLst>
                <a:path extrusionOk="0" h="31" w="39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204341" y="3569721"/>
              <a:ext cx="163660" cy="96607"/>
            </a:xfrm>
            <a:custGeom>
              <a:rect b="b" l="l" r="r" t="t"/>
              <a:pathLst>
                <a:path extrusionOk="0" h="27" w="42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9349" y="3594839"/>
              <a:ext cx="143728" cy="117858"/>
            </a:xfrm>
            <a:custGeom>
              <a:rect b="b" l="l" r="r" t="t"/>
              <a:pathLst>
                <a:path extrusionOk="0" h="33" w="37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171682" y="3557646"/>
              <a:ext cx="166807" cy="121724"/>
            </a:xfrm>
            <a:custGeom>
              <a:rect b="b" l="l" r="r" t="t"/>
              <a:pathLst>
                <a:path extrusionOk="0" h="34" w="43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9913811" y="3611744"/>
              <a:ext cx="11540" cy="10628"/>
            </a:xfrm>
            <a:custGeom>
              <a:rect b="b" l="l" r="r" t="t"/>
              <a:pathLst>
                <a:path extrusionOk="0" h="3" w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9238190" y="3618509"/>
              <a:ext cx="7345" cy="6762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1245118" y="3633000"/>
              <a:ext cx="8392" cy="6762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909199" y="3636863"/>
              <a:ext cx="155267" cy="113994"/>
            </a:xfrm>
            <a:custGeom>
              <a:rect b="b" l="l" r="r" t="t"/>
              <a:pathLst>
                <a:path extrusionOk="0" h="32" w="40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1625942" y="3622374"/>
              <a:ext cx="151070" cy="178722"/>
            </a:xfrm>
            <a:custGeom>
              <a:rect b="b" l="l" r="r" t="t"/>
              <a:pathLst>
                <a:path extrusionOk="0" h="50" w="39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706294" y="3832973"/>
              <a:ext cx="143728" cy="79216"/>
            </a:xfrm>
            <a:custGeom>
              <a:rect b="b" l="l" r="r" t="t"/>
              <a:pathLst>
                <a:path extrusionOk="0" h="22" w="37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9172096" y="3868719"/>
              <a:ext cx="162611" cy="93707"/>
            </a:xfrm>
            <a:custGeom>
              <a:rect b="b" l="l" r="r" t="t"/>
              <a:pathLst>
                <a:path extrusionOk="0" h="26" w="42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9734415" y="3872581"/>
              <a:ext cx="175200" cy="129453"/>
            </a:xfrm>
            <a:custGeom>
              <a:rect b="b" l="l" r="r" t="t"/>
              <a:pathLst>
                <a:path extrusionOk="0" h="36" w="45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9505710" y="3883209"/>
              <a:ext cx="162611" cy="118826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0733368" y="3958373"/>
              <a:ext cx="151070" cy="82115"/>
            </a:xfrm>
            <a:custGeom>
              <a:rect b="b" l="l" r="r" t="t"/>
              <a:pathLst>
                <a:path extrusionOk="0" h="23" w="39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0406887" y="3901564"/>
              <a:ext cx="151070" cy="111097"/>
            </a:xfrm>
            <a:custGeom>
              <a:rect b="b" l="l" r="r" t="t"/>
              <a:pathLst>
                <a:path extrusionOk="0" h="31" w="39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0107894" y="3904464"/>
              <a:ext cx="139530" cy="93707"/>
            </a:xfrm>
            <a:custGeom>
              <a:rect b="b" l="l" r="r" t="t"/>
              <a:pathLst>
                <a:path extrusionOk="0" h="26" w="3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909199" y="3912191"/>
              <a:ext cx="155267" cy="103369"/>
            </a:xfrm>
            <a:custGeom>
              <a:rect b="b" l="l" r="r" t="t"/>
              <a:pathLst>
                <a:path extrusionOk="0" h="29" w="40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9812046" y="3947935"/>
              <a:ext cx="4197" cy="6762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27955" y="3951797"/>
              <a:ext cx="143728" cy="92743"/>
            </a:xfrm>
            <a:custGeom>
              <a:rect b="b" l="l" r="r" t="t"/>
              <a:pathLst>
                <a:path extrusionOk="0" h="26" w="37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345833" y="3947935"/>
              <a:ext cx="167855" cy="107233"/>
            </a:xfrm>
            <a:custGeom>
              <a:rect b="b" l="l" r="r" t="t"/>
              <a:pathLst>
                <a:path extrusionOk="0" h="30" w="43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1594469" y="3954698"/>
              <a:ext cx="143728" cy="79216"/>
            </a:xfrm>
            <a:custGeom>
              <a:rect b="b" l="l" r="r" t="t"/>
              <a:pathLst>
                <a:path extrusionOk="0" h="22" w="37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58264" y="3024903"/>
              <a:ext cx="163660" cy="104334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67792" y="3039394"/>
              <a:ext cx="143728" cy="85979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57259" y="3022005"/>
              <a:ext cx="163660" cy="92743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456843" y="3047122"/>
              <a:ext cx="147925" cy="82115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693941" y="3057748"/>
              <a:ext cx="152120" cy="92743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308079" y="3068377"/>
              <a:ext cx="178347" cy="117858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055247" y="3072240"/>
              <a:ext cx="159463" cy="96607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630154" y="3093493"/>
              <a:ext cx="151070" cy="92743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154702" y="3093493"/>
              <a:ext cx="155267" cy="111097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878791" y="3125373"/>
              <a:ext cx="151070" cy="82115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369975" y="3143729"/>
              <a:ext cx="11540" cy="676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986006" y="3362058"/>
              <a:ext cx="169954" cy="88879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194777" y="3401668"/>
              <a:ext cx="136383" cy="107233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19156" y="3408428"/>
              <a:ext cx="140580" cy="96607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463345" y="3415192"/>
              <a:ext cx="151070" cy="93707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17434" y="3412293"/>
              <a:ext cx="159463" cy="124621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703589" y="3419055"/>
              <a:ext cx="155267" cy="82115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2767596" y="3450937"/>
              <a:ext cx="152120" cy="85979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960620" y="3415192"/>
              <a:ext cx="166807" cy="111097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83108" y="3458664"/>
              <a:ext cx="146874" cy="92743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223943" y="3465427"/>
              <a:ext cx="155267" cy="82115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2515592" y="3483783"/>
              <a:ext cx="162611" cy="117858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818149" y="3705975"/>
              <a:ext cx="175200" cy="88879"/>
            </a:xfrm>
            <a:custGeom>
              <a:rect b="b" l="l" r="r" t="t"/>
              <a:pathLst>
                <a:path extrusionOk="0" h="25" w="4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102456" y="3708874"/>
              <a:ext cx="146874" cy="82115"/>
            </a:xfrm>
            <a:custGeom>
              <a:rect b="b" l="l" r="r" t="t"/>
              <a:pathLst>
                <a:path extrusionOk="0" h="23" w="38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381515" y="3716603"/>
              <a:ext cx="147925" cy="78251"/>
            </a:xfrm>
            <a:custGeom>
              <a:rect b="b" l="l" r="r" t="t"/>
              <a:pathLst>
                <a:path extrusionOk="0" h="22" w="38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585883" y="3712738"/>
              <a:ext cx="166807" cy="107233"/>
            </a:xfrm>
            <a:custGeom>
              <a:rect b="b" l="l" r="r" t="t"/>
              <a:pathLst>
                <a:path extrusionOk="0" h="30" w="43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317313" y="3723363"/>
              <a:ext cx="152120" cy="82115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995241" y="3702111"/>
              <a:ext cx="155267" cy="186450"/>
            </a:xfrm>
            <a:custGeom>
              <a:rect b="b" l="l" r="r" t="t"/>
              <a:pathLst>
                <a:path extrusionOk="0" h="52" w="40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3642" y="3730128"/>
              <a:ext cx="155267" cy="104334"/>
            </a:xfrm>
            <a:custGeom>
              <a:rect b="b" l="l" r="r" t="t"/>
              <a:pathLst>
                <a:path extrusionOk="0" h="29" w="40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91730" y="3737922"/>
              <a:ext cx="155267" cy="133317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701490" y="3709999"/>
              <a:ext cx="159463" cy="110131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2469434" y="3802579"/>
              <a:ext cx="3148" cy="10628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257751" y="3076723"/>
              <a:ext cx="143728" cy="96607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919939" y="3091214"/>
              <a:ext cx="163660" cy="118826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052129" y="3460249"/>
              <a:ext cx="159463" cy="96607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335385" y="3453485"/>
              <a:ext cx="143728" cy="96607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3205696" y="3715636"/>
              <a:ext cx="162611" cy="118826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2869586" y="3718188"/>
              <a:ext cx="152120" cy="92743"/>
            </a:xfrm>
            <a:custGeom>
              <a:rect b="b" l="l" r="r" t="t"/>
              <a:pathLst>
                <a:path extrusionOk="0" h="26" w="39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3552" y="3423540"/>
              <a:ext cx="155267" cy="104334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9657107" y="3584213"/>
              <a:ext cx="151070" cy="82115"/>
            </a:xfrm>
            <a:custGeom>
              <a:rect b="b" l="l" r="r" t="t"/>
              <a:pathLst>
                <a:path extrusionOk="0" h="23" w="39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78048" y="3693860"/>
              <a:ext cx="162611" cy="118826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idx="1" type="body"/>
          </p:nvPr>
        </p:nvSpPr>
        <p:spPr>
          <a:xfrm>
            <a:off x="839789" y="1681163"/>
            <a:ext cx="4872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WEBSITE</a:t>
            </a:r>
            <a:endParaRPr/>
          </a:p>
        </p:txBody>
      </p:sp>
      <p:sp>
        <p:nvSpPr>
          <p:cNvPr id="296" name="Google Shape;296;p10"/>
          <p:cNvSpPr txBox="1"/>
          <p:nvPr>
            <p:ph idx="2" type="body"/>
          </p:nvPr>
        </p:nvSpPr>
        <p:spPr>
          <a:xfrm>
            <a:off x="839787" y="2510632"/>
            <a:ext cx="48721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AEB5"/>
              </a:buClr>
              <a:buSzPts val="2000"/>
              <a:buChar char="•"/>
            </a:pPr>
            <a:r>
              <a:rPr lang="en-US"/>
              <a:t>Search and Filter Functionality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User Ratings and Reviews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Community Building Forum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Login Feature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 txBox="1"/>
          <p:nvPr>
            <p:ph idx="3" type="body"/>
          </p:nvPr>
        </p:nvSpPr>
        <p:spPr>
          <a:xfrm>
            <a:off x="5889809" y="1681163"/>
            <a:ext cx="484990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TEAM DYNAMIC</a:t>
            </a:r>
            <a:endParaRPr/>
          </a:p>
        </p:txBody>
      </p:sp>
      <p:sp>
        <p:nvSpPr>
          <p:cNvPr id="298" name="Google Shape;298;p10"/>
          <p:cNvSpPr txBox="1"/>
          <p:nvPr>
            <p:ph idx="4" type="body"/>
          </p:nvPr>
        </p:nvSpPr>
        <p:spPr>
          <a:xfrm>
            <a:off x="5889810" y="2505075"/>
            <a:ext cx="487213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Faster response time when asked a question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Team debrief on assigned tasks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More Creative Ideas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Skill Development</a:t>
            </a:r>
            <a:endParaRPr/>
          </a:p>
        </p:txBody>
      </p:sp>
      <p:sp>
        <p:nvSpPr>
          <p:cNvPr id="299" name="Google Shape;299;p10"/>
          <p:cNvSpPr txBox="1"/>
          <p:nvPr>
            <p:ph type="title"/>
          </p:nvPr>
        </p:nvSpPr>
        <p:spPr>
          <a:xfrm>
            <a:off x="839788" y="365125"/>
            <a:ext cx="98996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Future Improvements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Conclusion / Why Choose Us</a:t>
            </a:r>
            <a:endParaRPr/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166737" y="1840655"/>
            <a:ext cx="11090277" cy="438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Adaptability and commitment to building user-friendly, secure apps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Skilled in agile project management</a:t>
            </a:r>
            <a:endParaRPr/>
          </a:p>
          <a:p>
            <a:pPr indent="-285749" lvl="2" marL="834389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600"/>
              <a:buFont typeface="Noto Sans Symbols"/>
              <a:buChar char="▪"/>
            </a:pPr>
            <a:r>
              <a:rPr b="0" lang="en-US"/>
              <a:t>Effective sprint planning and collaboration</a:t>
            </a:r>
            <a:endParaRPr/>
          </a:p>
          <a:p>
            <a:pPr indent="-285749" lvl="2" marL="834389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600"/>
              <a:buFont typeface="Noto Sans Symbols"/>
              <a:buChar char="▪"/>
            </a:pPr>
            <a:r>
              <a:rPr b="0" lang="en-US"/>
              <a:t>Highly organized, regular,  meetings</a:t>
            </a:r>
            <a:endParaRPr/>
          </a:p>
          <a:p>
            <a:pPr indent="-184149" lvl="2" marL="834389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Font typeface="Arial"/>
              <a:buChar char="•"/>
            </a:pPr>
            <a:r>
              <a:rPr lang="en-US"/>
              <a:t>According to Vericast’s 2024 Restaurant TrendWatch report...</a:t>
            </a:r>
            <a:endParaRPr/>
          </a:p>
          <a:p>
            <a:pPr indent="-285749" lvl="2" marL="834389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600"/>
              <a:buFont typeface="Noto Sans Symbols"/>
              <a:buChar char="▪"/>
            </a:pPr>
            <a:r>
              <a:rPr b="0" lang="en-US"/>
              <a:t>"</a:t>
            </a:r>
            <a:r>
              <a:rPr lang="en-US"/>
              <a:t>67% </a:t>
            </a:r>
            <a:r>
              <a:rPr b="0" lang="en-US"/>
              <a:t>say the</a:t>
            </a:r>
            <a:r>
              <a:rPr lang="en-US"/>
              <a:t> increased costs</a:t>
            </a:r>
            <a:r>
              <a:rPr b="0" lang="en-US"/>
              <a:t> are making restaurant dining</a:t>
            </a:r>
            <a:r>
              <a:rPr lang="en-US"/>
              <a:t> too expensive</a:t>
            </a:r>
            <a:r>
              <a:rPr b="0" lang="en-US"/>
              <a:t>" (2024 Restaurant Consumer Report)</a:t>
            </a:r>
            <a:endParaRPr b="0" u="sng"/>
          </a:p>
          <a:p>
            <a:pPr indent="-285749" lvl="2" marL="834389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600"/>
              <a:buFont typeface="Noto Sans Symbols"/>
              <a:buChar char="▪"/>
            </a:pPr>
            <a:r>
              <a:rPr b="0" lang="en-US"/>
              <a:t>With so many finding eating out unaffordable in recent years, making cooking easy and accessible is becoming more important than ever!!!</a:t>
            </a:r>
            <a:endParaRPr b="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2"/>
          <p:cNvGrpSpPr/>
          <p:nvPr/>
        </p:nvGrpSpPr>
        <p:grpSpPr>
          <a:xfrm>
            <a:off x="11096450" y="13394"/>
            <a:ext cx="494218" cy="6814823"/>
            <a:chOff x="11096450" y="13395"/>
            <a:chExt cx="494218" cy="6814823"/>
          </a:xfrm>
        </p:grpSpPr>
        <p:sp>
          <p:nvSpPr>
            <p:cNvPr id="312" name="Google Shape;312;p12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D2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876300" y="1378872"/>
            <a:ext cx="6040389" cy="4238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605379" y="1945133"/>
            <a:ext cx="4582230" cy="2244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373" name="Google Shape;373;p12"/>
          <p:cNvGrpSpPr/>
          <p:nvPr/>
        </p:nvGrpSpPr>
        <p:grpSpPr>
          <a:xfrm>
            <a:off x="10580591" y="0"/>
            <a:ext cx="1355886" cy="6796617"/>
            <a:chOff x="10580591" y="0"/>
            <a:chExt cx="1355886" cy="6796617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11443595" y="6681641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11820842" y="152662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11824772" y="666859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11828186" y="410116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 rot="5400000">
              <a:off x="11818104" y="2096992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 rot="5400000">
              <a:off x="11802867" y="229455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 rot="5400000">
              <a:off x="11772206" y="1124393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 rot="5400000">
              <a:off x="11785893" y="91182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 rot="5400000">
              <a:off x="11773117" y="1395534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 rot="5400000">
              <a:off x="11763593" y="1832636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11750677" y="1610044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11825927" y="1153146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11539919" y="861035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 rot="5400000">
              <a:off x="11512888" y="1015451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 rot="5400000">
              <a:off x="11509893" y="451020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 rot="5400000">
              <a:off x="11500974" y="1254224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 rot="5400000">
              <a:off x="11486821" y="614648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 rot="5400000">
              <a:off x="11500834" y="1463825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 rot="5400000">
              <a:off x="11500530" y="2293861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 rot="5400000">
              <a:off x="11486983" y="1673570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 rot="5400000">
              <a:off x="11466433" y="255923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 rot="5400000">
              <a:off x="11461664" y="190336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 rot="5400000">
              <a:off x="11427961" y="2137724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 rot="5400000">
              <a:off x="11247199" y="721463"/>
              <a:ext cx="147990" cy="75075"/>
            </a:xfrm>
            <a:custGeom>
              <a:rect b="b" l="l" r="r" t="t"/>
              <a:pathLst>
                <a:path extrusionOk="0" h="25" w="4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 rot="5400000">
              <a:off x="11259571" y="952508"/>
              <a:ext cx="124063" cy="69362"/>
            </a:xfrm>
            <a:custGeom>
              <a:rect b="b" l="l" r="r" t="t"/>
              <a:pathLst>
                <a:path extrusionOk="0" h="23" w="38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 rot="5400000">
              <a:off x="11254230" y="1190303"/>
              <a:ext cx="124951" cy="66098"/>
            </a:xfrm>
            <a:custGeom>
              <a:rect b="b" l="l" r="r" t="t"/>
              <a:pathLst>
                <a:path extrusionOk="0" h="22" w="38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 rot="5400000">
              <a:off x="10897973" y="5809440"/>
              <a:ext cx="128495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 rot="5400000">
              <a:off x="11228689" y="516877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 rot="5400000">
              <a:off x="11238658" y="170868"/>
              <a:ext cx="131153" cy="112612"/>
            </a:xfrm>
            <a:custGeom>
              <a:rect b="b" l="l" r="r" t="t"/>
              <a:pathLst>
                <a:path extrusionOk="0" h="37" w="40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 rot="5400000">
              <a:off x="10595939" y="5625289"/>
              <a:ext cx="134697" cy="93027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 rot="5400000">
              <a:off x="11271313" y="2076674"/>
              <a:ext cx="2659" cy="8977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 rot="5400000">
              <a:off x="11139649" y="5935260"/>
              <a:ext cx="140901" cy="93027"/>
            </a:xfrm>
            <a:custGeom>
              <a:rect b="b" l="l" r="r" t="t"/>
              <a:pathLst>
                <a:path extrusionOk="0" h="31" w="43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 rot="5400000">
              <a:off x="10974357" y="589486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 rot="5400000">
              <a:off x="10959785" y="1102738"/>
              <a:ext cx="121406" cy="90579"/>
            </a:xfrm>
            <a:custGeom>
              <a:rect b="b" l="l" r="r" t="t"/>
              <a:pathLst>
                <a:path extrusionOk="0" h="30" w="37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 rot="5400000">
              <a:off x="10952081" y="341651"/>
              <a:ext cx="127608" cy="114243"/>
            </a:xfrm>
            <a:custGeom>
              <a:rect b="b" l="l" r="r" t="t"/>
              <a:pathLst>
                <a:path extrusionOk="0" h="38" w="39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 rot="5400000">
              <a:off x="10966505" y="1297711"/>
              <a:ext cx="131153" cy="87315"/>
            </a:xfrm>
            <a:custGeom>
              <a:rect b="b" l="l" r="r" t="t"/>
              <a:pathLst>
                <a:path extrusionOk="0" h="29" w="40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 rot="5400000">
              <a:off x="10962783" y="910497"/>
              <a:ext cx="117860" cy="81603"/>
            </a:xfrm>
            <a:custGeom>
              <a:rect b="b" l="l" r="r" t="t"/>
              <a:pathLst>
                <a:path extrusionOk="0" h="27" w="36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 rot="5400000">
              <a:off x="10733793" y="214054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 rot="5400000">
              <a:off x="10707014" y="503303"/>
              <a:ext cx="157737" cy="81603"/>
            </a:xfrm>
            <a:custGeom>
              <a:rect b="b" l="l" r="r" t="t"/>
              <a:pathLst>
                <a:path extrusionOk="0" h="27" w="48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 rot="5400000">
              <a:off x="10720832" y="1058290"/>
              <a:ext cx="117860" cy="87315"/>
            </a:xfrm>
            <a:custGeom>
              <a:rect b="b" l="l" r="r" t="t"/>
              <a:pathLst>
                <a:path extrusionOk="0" h="29" w="36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 rot="5400000">
              <a:off x="10604163" y="5894067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 rot="5400000">
              <a:off x="10708171" y="828632"/>
              <a:ext cx="128495" cy="84051"/>
            </a:xfrm>
            <a:custGeom>
              <a:rect b="b" l="l" r="r" t="t"/>
              <a:pathLst>
                <a:path extrusionOk="0" h="28" w="39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 rot="5400000">
              <a:off x="10658486" y="1194032"/>
              <a:ext cx="163941" cy="163205"/>
            </a:xfrm>
            <a:custGeom>
              <a:rect b="b" l="l" r="r" t="t"/>
              <a:pathLst>
                <a:path extrusionOk="0" h="54" w="50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 rot="5400000">
              <a:off x="11788752" y="2765620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 rot="5400000">
              <a:off x="11790279" y="5109777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 rot="5400000">
              <a:off x="11758709" y="2479307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 rot="5400000">
              <a:off x="11747157" y="4810731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 rot="5400000">
              <a:off x="11755295" y="4530259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 rot="5400000">
              <a:off x="11715656" y="4269027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 rot="5400000">
              <a:off x="11727432" y="3766546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 rot="5400000">
              <a:off x="11731897" y="3170516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 rot="5400000">
              <a:off x="11722537" y="3410446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 rot="5400000">
              <a:off x="11706272" y="4009578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 rot="5400000">
              <a:off x="11741251" y="5422266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 rot="5400000">
              <a:off x="11689242" y="5733420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 rot="5400000">
              <a:off x="10880615" y="6658415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 rot="5400000">
              <a:off x="11670125" y="5972127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 rot="5400000">
              <a:off x="11744008" y="6352160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 rot="5400000">
              <a:off x="11450006" y="3296600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 rot="5400000">
              <a:off x="11479919" y="4387911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 rot="5400000">
              <a:off x="11483849" y="5385234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 rot="5400000">
              <a:off x="11479501" y="4596138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 rot="5400000">
              <a:off x="11451638" y="6047123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 rot="5400000">
              <a:off x="11463404" y="3060660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 rot="5400000">
              <a:off x="11471073" y="4900756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 rot="5400000">
              <a:off x="11463181" y="5141877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 rot="5400000">
              <a:off x="11458145" y="25985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 rot="5400000">
              <a:off x="11451638" y="6279131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 rot="5400000">
              <a:off x="11439806" y="5597147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 rot="5400000">
              <a:off x="11443596" y="4081275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 rot="5400000">
              <a:off x="11421445" y="5837101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 rot="5400000">
              <a:off x="11470504" y="2831197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 rot="5400000">
              <a:off x="11428649" y="3850148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 rot="5400000">
              <a:off x="11423906" y="3616678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 rot="5400000">
              <a:off x="11422520" y="6508346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 rot="5400000">
              <a:off x="11133099" y="6187020"/>
              <a:ext cx="131153" cy="75890"/>
            </a:xfrm>
            <a:custGeom>
              <a:rect b="b" l="l" r="r" t="t"/>
              <a:pathLst>
                <a:path extrusionOk="0" h="25" w="40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 rot="5400000">
              <a:off x="11786635" y="2983476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 rot="5400000">
              <a:off x="11136504" y="6435018"/>
              <a:ext cx="127608" cy="97107"/>
            </a:xfrm>
            <a:custGeom>
              <a:rect b="b" l="l" r="r" t="t"/>
              <a:pathLst>
                <a:path extrusionOk="0" h="32" w="39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 rot="5400000">
              <a:off x="11123983" y="6658052"/>
              <a:ext cx="134697" cy="90579"/>
            </a:xfrm>
            <a:custGeom>
              <a:rect b="b" l="l" r="r" t="t"/>
              <a:pathLst>
                <a:path extrusionOk="0" h="30" w="41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 rot="5400000">
              <a:off x="10990501" y="5875775"/>
              <a:ext cx="7089" cy="5712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 rot="5400000">
              <a:off x="10880865" y="6433515"/>
              <a:ext cx="131153" cy="96290"/>
            </a:xfrm>
            <a:custGeom>
              <a:rect b="b" l="l" r="r" t="t"/>
              <a:pathLst>
                <a:path extrusionOk="0" h="32" w="40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 rot="5400000">
              <a:off x="10867932" y="6174688"/>
              <a:ext cx="127608" cy="150965"/>
            </a:xfrm>
            <a:custGeom>
              <a:rect b="b" l="l" r="r" t="t"/>
              <a:pathLst>
                <a:path extrusionOk="0" h="50" w="39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p12"/>
            <p:cNvSpPr/>
            <p:nvPr/>
          </p:nvSpPr>
          <p:spPr>
            <a:xfrm rot="5400000">
              <a:off x="10594855" y="6687383"/>
              <a:ext cx="131153" cy="87315"/>
            </a:xfrm>
            <a:custGeom>
              <a:rect b="b" l="l" r="r" t="t"/>
              <a:pathLst>
                <a:path extrusionOk="0" h="29" w="40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p12"/>
            <p:cNvSpPr/>
            <p:nvPr/>
          </p:nvSpPr>
          <p:spPr>
            <a:xfrm rot="5400000">
              <a:off x="10554987" y="6067649"/>
              <a:ext cx="141786" cy="90579"/>
            </a:xfrm>
            <a:custGeom>
              <a:rect b="b" l="l" r="r" t="t"/>
              <a:pathLst>
                <a:path extrusionOk="0" h="30" w="43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p12"/>
            <p:cNvSpPr/>
            <p:nvPr/>
          </p:nvSpPr>
          <p:spPr>
            <a:xfrm rot="5400000">
              <a:off x="10572583" y="6357067"/>
              <a:ext cx="121406" cy="66913"/>
            </a:xfrm>
            <a:custGeom>
              <a:rect b="b" l="l" r="r" t="t"/>
              <a:pathLst>
                <a:path extrusionOk="0" h="22" w="37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 rot="5400000">
              <a:off x="10883983" y="5963213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p12"/>
            <p:cNvSpPr/>
            <p:nvPr/>
          </p:nvSpPr>
          <p:spPr>
            <a:xfrm rot="5400000">
              <a:off x="11487661" y="35327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12"/>
            <p:cNvSpPr/>
            <p:nvPr/>
          </p:nvSpPr>
          <p:spPr>
            <a:xfrm rot="5400000">
              <a:off x="10987838" y="9752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 rot="5400000">
              <a:off x="10767088" y="18795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 rot="5400000">
              <a:off x="11140290" y="5759184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C8CF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Free thank you thanks gratitude illustration" id="464" name="Google Shape;464;p12"/>
          <p:cNvPicPr preferRelativeResize="0"/>
          <p:nvPr/>
        </p:nvPicPr>
        <p:blipFill rotWithShape="1">
          <a:blip r:embed="rId3">
            <a:alphaModFix/>
          </a:blip>
          <a:srcRect b="2237" l="0" r="4" t="2942"/>
          <a:stretch/>
        </p:blipFill>
        <p:spPr>
          <a:xfrm>
            <a:off x="6874939" y="1378872"/>
            <a:ext cx="4470215" cy="423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/>
          <p:nvPr>
            <p:ph type="title"/>
          </p:nvPr>
        </p:nvSpPr>
        <p:spPr>
          <a:xfrm>
            <a:off x="3855720" y="344424"/>
            <a:ext cx="4062267" cy="136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239" name="Google Shape;239;p2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project is focused on creating a website where the main feature is a catalog of 50 recipes limited to five ingredients or less. Users can also store and organize their personal recipes on the platform.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Recipe information includes title, ingredients, directions, measurements, serving sizes, and cuisine type.</a:t>
            </a:r>
            <a:endParaRPr/>
          </a:p>
        </p:txBody>
      </p:sp>
      <p:sp>
        <p:nvSpPr>
          <p:cNvPr id="240" name="Google Shape;240;p2"/>
          <p:cNvSpPr txBox="1"/>
          <p:nvPr/>
        </p:nvSpPr>
        <p:spPr>
          <a:xfrm>
            <a:off x="1605450" y="5727816"/>
            <a:ext cx="8981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RECIPE COLLECTION AND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Tasks Distributed</a:t>
            </a:r>
            <a:endParaRPr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Syed Musavi (Group Leader):  SRS,  Processes Development, Quality Management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Hina Osto: Coding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Haris Bashir: Requirements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2000"/>
              <a:buChar char="•"/>
            </a:pPr>
            <a:r>
              <a:rPr lang="en-US"/>
              <a:t>Antonia Jackson: Data Collection,  Written Document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Sketch Design</a:t>
            </a:r>
            <a:endParaRPr/>
          </a:p>
        </p:txBody>
      </p:sp>
      <p:pic>
        <p:nvPicPr>
          <p:cNvPr id="254" name="Google Shape;25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077" y="2003743"/>
            <a:ext cx="3263502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8240" y="2003743"/>
            <a:ext cx="3161153" cy="235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8240" y="4175163"/>
            <a:ext cx="3161152" cy="237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type="ctrTitle"/>
          </p:nvPr>
        </p:nvSpPr>
        <p:spPr>
          <a:xfrm>
            <a:off x="1709928" y="987552"/>
            <a:ext cx="8385048" cy="3081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63" name="Google Shape;263;p5"/>
          <p:cNvSpPr txBox="1"/>
          <p:nvPr>
            <p:ph idx="1" type="subTitle"/>
          </p:nvPr>
        </p:nvSpPr>
        <p:spPr>
          <a:xfrm>
            <a:off x="2905506" y="4480561"/>
            <a:ext cx="5993892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HTTPS://HINAOSTO.GITHUB.IO/FLAVORFULFIVE/INDEX.HTML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70" name="Google Shape;270;p6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HTML: </a:t>
            </a:r>
            <a:r>
              <a:rPr lang="en-US" sz="1800">
                <a:solidFill>
                  <a:srgbClr val="000000"/>
                </a:solidFill>
              </a:rPr>
              <a:t>The structure and elements of the website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800"/>
              <a:buChar char="•"/>
            </a:pPr>
            <a:r>
              <a:rPr lang="en-US" sz="1800"/>
              <a:t>CSS: Styling for the elements</a:t>
            </a:r>
            <a:endParaRPr/>
          </a:p>
          <a:p>
            <a:pPr indent="-285750" lvl="1" marL="5143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2AFB5"/>
              </a:buClr>
              <a:buSzPts val="1800"/>
              <a:buFont typeface="Courier New"/>
              <a:buChar char="o"/>
            </a:pPr>
            <a:r>
              <a:rPr lang="en-US"/>
              <a:t>Bootstrap 5: CSS Framework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800"/>
              <a:buChar char="•"/>
            </a:pPr>
            <a:r>
              <a:rPr lang="en-US" sz="1800"/>
              <a:t>VS code: Text editor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800"/>
              <a:buChar char="•"/>
            </a:pPr>
            <a:r>
              <a:rPr lang="en-US" sz="1800"/>
              <a:t>JavaScript: Programming language used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800"/>
              <a:buChar char="•"/>
            </a:pPr>
            <a:r>
              <a:rPr lang="en-US" sz="1800"/>
              <a:t>Firebase</a:t>
            </a:r>
            <a:r>
              <a:rPr lang="en-US" sz="1800"/>
              <a:t>: Database to store recipes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800"/>
              <a:buChar char="•"/>
            </a:pPr>
            <a:r>
              <a:rPr lang="en-US" sz="1800"/>
              <a:t>Eslint: Code Quality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1069848" y="390031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Requirements - Generation</a:t>
            </a:r>
            <a:endParaRPr/>
          </a:p>
        </p:txBody>
      </p:sp>
      <p:sp>
        <p:nvSpPr>
          <p:cNvPr id="276" name="Google Shape;276;p7"/>
          <p:cNvSpPr txBox="1"/>
          <p:nvPr>
            <p:ph idx="1" type="body"/>
          </p:nvPr>
        </p:nvSpPr>
        <p:spPr>
          <a:xfrm>
            <a:off x="296560" y="1468120"/>
            <a:ext cx="10407299" cy="508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200" u="sng"/>
              <a:t>Stakeholders</a:t>
            </a:r>
            <a:r>
              <a:rPr b="1" lang="en-US" sz="2200"/>
              <a:t>                                                                                                                                                   </a:t>
            </a:r>
            <a:r>
              <a:rPr b="1" lang="en-US" sz="2200" u="sng"/>
              <a:t>Activity Diagram</a:t>
            </a:r>
            <a:r>
              <a:rPr lang="en-US" sz="2200"/>
              <a:t>                                                              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Forestview employees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Forestview’s investors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Forestview legal representatives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Recipe contributors/authors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Third party services, such as cloud hosting and payment processing as utilized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Regulatory authorities such as in Data Privacy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End users of Forestview’s website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Forestview’s Advertisers/Sponsors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API providers as they are utilized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Char char="•"/>
            </a:pPr>
            <a:r>
              <a:rPr lang="en-US" sz="2200"/>
              <a:t>Forestview security, storage of user data</a:t>
            </a:r>
            <a:endParaRPr/>
          </a:p>
          <a:p>
            <a:pPr indent="-1397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diagram of a process&#10;&#10;Description automatically generated" id="277" name="Google Shape;2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205" y="1825977"/>
            <a:ext cx="4553913" cy="488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Requirements – Generation cont.</a:t>
            </a:r>
            <a:endParaRPr/>
          </a:p>
        </p:txBody>
      </p:sp>
      <p:sp>
        <p:nvSpPr>
          <p:cNvPr id="283" name="Google Shape;283;p8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From Activity Diagram =&gt; Class: Market Research</a:t>
            </a:r>
            <a:endParaRPr/>
          </a:p>
        </p:txBody>
      </p:sp>
      <p:pic>
        <p:nvPicPr>
          <p:cNvPr descr="A close-up of a white paper&#10;&#10;Description automatically generated" id="284" name="Google Shape;2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385" y="2627594"/>
            <a:ext cx="32575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type="title"/>
          </p:nvPr>
        </p:nvSpPr>
        <p:spPr>
          <a:xfrm>
            <a:off x="1045464" y="149352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Requirements - Examples</a:t>
            </a:r>
            <a:endParaRPr/>
          </a:p>
        </p:txBody>
      </p:sp>
      <p:sp>
        <p:nvSpPr>
          <p:cNvPr id="290" name="Google Shape;290;p9"/>
          <p:cNvSpPr txBox="1"/>
          <p:nvPr>
            <p:ph idx="1" type="body"/>
          </p:nvPr>
        </p:nvSpPr>
        <p:spPr>
          <a:xfrm>
            <a:off x="-1919" y="1314139"/>
            <a:ext cx="12203136" cy="6553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REQ_ID: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dietary filters (vegetarian, gluten-free, etc.)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growing dietary concerns, enabling users to filter recipes based on dietary preferences would improve accessibility and inclusivity of the platform. Notable competitors already provide this functionality.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INCOMPLETE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—-------------------------—-------------------------—-------------------------—-------------------------------------------------------------------------------------------------------------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REQ_ID: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form for user feedback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to prove our entire codebase correct would be unreasonable. Instead, a common industry practice we decided to follow is supplying a form for user feedback. This will help deal with bugs in code.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REQUIREMENT</a:t>
            </a:r>
            <a:endParaRPr sz="1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2AFB5"/>
              </a:buClr>
              <a:buSzPts val="1400"/>
              <a:buChar char="•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hemian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2024-09-25T19:05:26Z</dcterms:created>
  <dc:creator>Syed Musavi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0x010100F7C8661175CDCF469708B6507B847861</vt:lpwstr>
  </property>
</Properties>
</file>