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Nunito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D1GKLpP9W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GOMC Capstone SRS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58700" y="3023795"/>
            <a:ext cx="5361300" cy="85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Caleb Latimer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Muamer Besic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Ahmed Taher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Wants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Download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Learn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Support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05000" y="845600"/>
            <a:ext cx="2176500" cy="138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UI Needs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675725" y="845600"/>
            <a:ext cx="3709200" cy="138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Plan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505000" y="2193825"/>
            <a:ext cx="1825800" cy="211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Attractive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New features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3992204" y="1894113"/>
            <a:ext cx="3514811" cy="2794121"/>
            <a:chOff x="2991269" y="1153325"/>
            <a:chExt cx="3514811" cy="3252003"/>
          </a:xfrm>
        </p:grpSpPr>
        <p:sp>
          <p:nvSpPr>
            <p:cNvPr id="198" name="Shape 198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0" t="0" r="0" b="0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99" name="Shape 19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0" t="0" r="0" b="0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0" name="Shape 20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0" t="0" r="0" b="0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201" name="Shape 201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0" t="0" r="0" b="0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02" name="Shape 202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0" t="0" r="0" b="0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3" name="Shape 203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0" t="0" r="0" b="0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204" name="Shape 204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0" t="0" r="0" b="0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gradFill>
              <a:gsLst>
                <a:gs pos="0">
                  <a:srgbClr val="DB0000"/>
                </a:gs>
                <a:gs pos="100000">
                  <a:srgbClr val="54030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5" name="Shape 205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0" t="0" r="0" b="0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</p:spPr>
        </p:sp>
      </p:grpSp>
      <p:grpSp>
        <p:nvGrpSpPr>
          <p:cNvPr id="206" name="Shape 206"/>
          <p:cNvGrpSpPr/>
          <p:nvPr/>
        </p:nvGrpSpPr>
        <p:grpSpPr>
          <a:xfrm>
            <a:off x="1944100" y="2228600"/>
            <a:ext cx="3571982" cy="1384500"/>
            <a:chOff x="-802993" y="1844097"/>
            <a:chExt cx="4629318" cy="1384500"/>
          </a:xfrm>
        </p:grpSpPr>
        <p:sp>
          <p:nvSpPr>
            <p:cNvPr id="207" name="Shape 207"/>
            <p:cNvSpPr txBox="1"/>
            <p:nvPr/>
          </p:nvSpPr>
          <p:spPr>
            <a:xfrm>
              <a:off x="-802993" y="1844097"/>
              <a:ext cx="22905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>
                <a:spcBef>
                  <a:spcPts val="0"/>
                </a:spcBef>
                <a:buSzPct val="91666"/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Testing</a:t>
              </a:r>
            </a:p>
            <a:p>
              <a:pPr lvl="0" algn="r">
                <a:spcBef>
                  <a:spcPts val="0"/>
                </a:spcBef>
                <a:buNone/>
              </a:pPr>
              <a:endParaRPr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r" rtl="0"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Gulp JS </a:t>
              </a:r>
            </a:p>
            <a:p>
              <a:pPr lvl="0" algn="r" rtl="0"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Materialize Components </a:t>
              </a:r>
            </a:p>
            <a:p>
              <a:pPr lvl="0" algn="r" rtl="0"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QUnit</a:t>
              </a:r>
            </a:p>
          </p:txBody>
        </p:sp>
        <p:cxnSp>
          <p:nvCxnSpPr>
            <p:cNvPr id="208" name="Shape 208"/>
            <p:cNvCxnSpPr/>
            <p:nvPr/>
          </p:nvCxnSpPr>
          <p:spPr>
            <a:xfrm rot="10800000">
              <a:off x="2587325" y="2536350"/>
              <a:ext cx="12390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" name="Shape 20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2387099" y="2374997"/>
              <a:ext cx="5112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5068625" y="1525550"/>
            <a:ext cx="4045486" cy="1384500"/>
            <a:chOff x="5068625" y="1145650"/>
            <a:chExt cx="4045486" cy="1384500"/>
          </a:xfrm>
        </p:grpSpPr>
        <p:cxnSp>
          <p:nvCxnSpPr>
            <p:cNvPr id="212" name="Shape 212"/>
            <p:cNvCxnSpPr/>
            <p:nvPr/>
          </p:nvCxnSpPr>
          <p:spPr>
            <a:xfrm>
              <a:off x="5068625" y="1593250"/>
              <a:ext cx="1554600" cy="0"/>
            </a:xfrm>
            <a:prstGeom prst="straightConnector1">
              <a:avLst/>
            </a:prstGeom>
            <a:noFill/>
            <a:ln w="9525" cap="flat" cmpd="sng">
              <a:solidFill>
                <a:srgbClr val="DB443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" name="Shape 213"/>
            <p:cNvSpPr txBox="1"/>
            <p:nvPr/>
          </p:nvSpPr>
          <p:spPr>
            <a:xfrm>
              <a:off x="7246911" y="11456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SzPct val="91666"/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Distribution</a:t>
              </a:r>
            </a:p>
            <a:p>
              <a:pPr lvl="0">
                <a:spcBef>
                  <a:spcPts val="0"/>
                </a:spcBef>
                <a:buNone/>
              </a:pPr>
              <a:endParaRPr sz="12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Ready for beta &amp; UV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6402820" y="14372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6548025" y="2672000"/>
            <a:ext cx="2295726" cy="1384500"/>
            <a:chOff x="6211950" y="2598925"/>
            <a:chExt cx="2295726" cy="1384500"/>
          </a:xfrm>
        </p:grpSpPr>
        <p:cxnSp>
          <p:nvCxnSpPr>
            <p:cNvPr id="217" name="Shape 217"/>
            <p:cNvCxnSpPr/>
            <p:nvPr/>
          </p:nvCxnSpPr>
          <p:spPr>
            <a:xfrm>
              <a:off x="6211950" y="3312550"/>
              <a:ext cx="4080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8" name="Shape 218"/>
            <p:cNvSpPr txBox="1"/>
            <p:nvPr/>
          </p:nvSpPr>
          <p:spPr>
            <a:xfrm>
              <a:off x="6794676" y="2598925"/>
              <a:ext cx="17130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SzPct val="91666"/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Bootstrap</a:t>
              </a:r>
            </a:p>
            <a:p>
              <a:pPr lvl="0">
                <a:spcBef>
                  <a:spcPts val="0"/>
                </a:spcBef>
                <a:buNone/>
              </a:pPr>
              <a:endParaRPr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HTML LESS jQuery AJAX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819150" y="2392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 Set A</a:t>
            </a:r>
          </a:p>
        </p:txBody>
      </p:sp>
      <p:grpSp>
        <p:nvGrpSpPr>
          <p:cNvPr id="226" name="Shape 226"/>
          <p:cNvGrpSpPr/>
          <p:nvPr/>
        </p:nvGrpSpPr>
        <p:grpSpPr>
          <a:xfrm>
            <a:off x="1271925" y="2571750"/>
            <a:ext cx="1944600" cy="1569600"/>
            <a:chOff x="1271925" y="2571750"/>
            <a:chExt cx="1944600" cy="1569600"/>
          </a:xfrm>
        </p:grpSpPr>
        <p:sp>
          <p:nvSpPr>
            <p:cNvPr id="227" name="Shape 227"/>
            <p:cNvSpPr/>
            <p:nvPr/>
          </p:nvSpPr>
          <p:spPr>
            <a:xfrm flipH="1">
              <a:off x="1271925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4B4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1496688" y="28142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 b="1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Color Scheme</a:t>
              </a: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1496688" y="32742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UV four color palettes with client</a:t>
              </a:r>
            </a:p>
          </p:txBody>
        </p:sp>
      </p:grpSp>
      <p:grpSp>
        <p:nvGrpSpPr>
          <p:cNvPr id="230" name="Shape 230"/>
          <p:cNvGrpSpPr/>
          <p:nvPr/>
        </p:nvGrpSpPr>
        <p:grpSpPr>
          <a:xfrm>
            <a:off x="4192863" y="1002150"/>
            <a:ext cx="3679200" cy="3139200"/>
            <a:chOff x="4192863" y="1002150"/>
            <a:chExt cx="3679200" cy="3139200"/>
          </a:xfrm>
        </p:grpSpPr>
        <p:sp>
          <p:nvSpPr>
            <p:cNvPr id="231" name="Shape 231"/>
            <p:cNvSpPr/>
            <p:nvPr/>
          </p:nvSpPr>
          <p:spPr>
            <a:xfrm>
              <a:off x="4192863" y="1002150"/>
              <a:ext cx="3679200" cy="31392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093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  <a:p>
              <a:pPr lvl="0">
                <a:spcBef>
                  <a:spcPts val="0"/>
                </a:spcBef>
                <a:buNone/>
              </a:pPr>
              <a:endParaRPr dirty="0"/>
            </a:p>
            <a:p>
              <a:pPr lvl="0">
                <a:spcBef>
                  <a:spcPts val="0"/>
                </a:spcBef>
                <a:buNone/>
              </a:pPr>
              <a:endParaRPr dirty="0"/>
            </a:p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5495575" y="1667700"/>
              <a:ext cx="20214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 b="1">
                  <a:solidFill>
                    <a:srgbClr val="37474F"/>
                  </a:solidFill>
                  <a:latin typeface="Roboto"/>
                  <a:ea typeface="Roboto"/>
                  <a:cs typeface="Roboto"/>
                  <a:sym typeface="Roboto"/>
                </a:rPr>
                <a:t>Prototypes 1-1 &amp; 1-2</a:t>
              </a: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5495575" y="2349775"/>
              <a:ext cx="2021400" cy="1128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37474F"/>
                </a:buClr>
                <a:buSzPct val="100000"/>
                <a:buFont typeface="Roboto"/>
                <a:buChar char="●"/>
              </a:pPr>
              <a:r>
                <a:rPr lang="en" sz="800">
                  <a:solidFill>
                    <a:srgbClr val="37474F"/>
                  </a:solidFill>
                  <a:latin typeface="Roboto"/>
                  <a:ea typeface="Roboto"/>
                  <a:cs typeface="Roboto"/>
                  <a:sym typeface="Roboto"/>
                </a:rPr>
                <a:t>2 different designs from M2,M3 and M6</a:t>
              </a: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37474F"/>
                </a:buClr>
                <a:buSzPct val="100000"/>
                <a:buFont typeface="Roboto"/>
                <a:buChar char="●"/>
              </a:pPr>
              <a:r>
                <a:rPr lang="en" sz="800">
                  <a:solidFill>
                    <a:srgbClr val="37474F"/>
                  </a:solidFill>
                  <a:latin typeface="Roboto"/>
                  <a:ea typeface="Roboto"/>
                  <a:cs typeface="Roboto"/>
                  <a:sym typeface="Roboto"/>
                </a:rPr>
                <a:t>UV with client</a:t>
              </a: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37474F"/>
                </a:buClr>
                <a:buSzPct val="100000"/>
                <a:buFont typeface="Roboto"/>
                <a:buChar char="●"/>
              </a:pPr>
              <a:r>
                <a:rPr lang="en" sz="800">
                  <a:solidFill>
                    <a:srgbClr val="37474F"/>
                  </a:solidFill>
                  <a:latin typeface="Roboto"/>
                  <a:ea typeface="Roboto"/>
                  <a:cs typeface="Roboto"/>
                  <a:sym typeface="Roboto"/>
                </a:rPr>
                <a:t>Consider feedback</a:t>
              </a: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37474F"/>
                </a:buClr>
                <a:buSzPct val="100000"/>
                <a:buFont typeface="Roboto"/>
                <a:buChar char="●"/>
              </a:pPr>
              <a:r>
                <a:rPr lang="en" sz="800">
                  <a:solidFill>
                    <a:srgbClr val="37474F"/>
                  </a:solidFill>
                  <a:latin typeface="Roboto"/>
                  <a:ea typeface="Roboto"/>
                  <a:cs typeface="Roboto"/>
                  <a:sym typeface="Roboto"/>
                </a:rPr>
                <a:t>Integrate with Backend</a:t>
              </a:r>
            </a:p>
            <a:p>
              <a:pPr marL="457200" lvl="0" indent="-27940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37474F"/>
                </a:buClr>
                <a:buSzPct val="100000"/>
                <a:buFont typeface="Roboto"/>
                <a:buChar char="●"/>
              </a:pPr>
              <a:r>
                <a:rPr lang="en" sz="800">
                  <a:solidFill>
                    <a:srgbClr val="37474F"/>
                  </a:solidFill>
                  <a:latin typeface="Roboto"/>
                  <a:ea typeface="Roboto"/>
                  <a:cs typeface="Roboto"/>
                  <a:sym typeface="Roboto"/>
                </a:rPr>
                <a:t>Deploy</a:t>
              </a:r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3216519" y="2571750"/>
            <a:ext cx="1944600" cy="1569600"/>
            <a:chOff x="3216519" y="2571750"/>
            <a:chExt cx="1944600" cy="1569600"/>
          </a:xfrm>
        </p:grpSpPr>
        <p:sp>
          <p:nvSpPr>
            <p:cNvPr id="235" name="Shape 235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7CB4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 b="1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Nav-bar design</a:t>
              </a: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UV three menu designs with client</a:t>
              </a:r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1271925" y="1002150"/>
            <a:ext cx="1944600" cy="1569600"/>
            <a:chOff x="1271925" y="1002150"/>
            <a:chExt cx="1944600" cy="1569600"/>
          </a:xfrm>
        </p:grpSpPr>
        <p:sp>
          <p:nvSpPr>
            <p:cNvPr id="239" name="Shape 239"/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7CB4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1496688" y="12446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 b="1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Mockups</a:t>
              </a: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1496688" y="17046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UV six mockups with client</a:t>
              </a: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3216519" y="1002150"/>
            <a:ext cx="1944600" cy="1569600"/>
            <a:chOff x="3216519" y="1002150"/>
            <a:chExt cx="1944600" cy="1569600"/>
          </a:xfrm>
        </p:grpSpPr>
        <p:sp>
          <p:nvSpPr>
            <p:cNvPr id="243" name="Shape 243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4B4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461163" y="12446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 b="1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Font-Scheme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3461163" y="17046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UV twenty-four font styles with client</a:t>
              </a: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3053468" y="2405696"/>
            <a:ext cx="334125" cy="334078"/>
            <a:chOff x="3157188" y="909150"/>
            <a:chExt cx="470400" cy="470400"/>
          </a:xfrm>
        </p:grpSpPr>
        <p:sp>
          <p:nvSpPr>
            <p:cNvPr id="247" name="Shape 24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 Set B</a:t>
            </a:r>
          </a:p>
        </p:txBody>
      </p:sp>
      <p:grpSp>
        <p:nvGrpSpPr>
          <p:cNvPr id="254" name="Shape 254"/>
          <p:cNvGrpSpPr/>
          <p:nvPr/>
        </p:nvGrpSpPr>
        <p:grpSpPr>
          <a:xfrm>
            <a:off x="3071457" y="2013875"/>
            <a:ext cx="1944600" cy="1569600"/>
            <a:chOff x="3071457" y="2013875"/>
            <a:chExt cx="1944600" cy="1569600"/>
          </a:xfrm>
        </p:grpSpPr>
        <p:sp>
          <p:nvSpPr>
            <p:cNvPr id="255" name="Shape 255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4B4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 b="1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Footer Design</a:t>
              </a:r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Discuss different footer designs while working on page-content</a:t>
              </a:r>
            </a:p>
          </p:txBody>
        </p:sp>
      </p:grpSp>
      <p:grpSp>
        <p:nvGrpSpPr>
          <p:cNvPr id="258" name="Shape 258"/>
          <p:cNvGrpSpPr/>
          <p:nvPr/>
        </p:nvGrpSpPr>
        <p:grpSpPr>
          <a:xfrm>
            <a:off x="1126863" y="2013875"/>
            <a:ext cx="1944600" cy="1569600"/>
            <a:chOff x="1126863" y="2013875"/>
            <a:chExt cx="1944600" cy="1569600"/>
          </a:xfrm>
        </p:grpSpPr>
        <p:sp>
          <p:nvSpPr>
            <p:cNvPr id="259" name="Shape 259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7CB4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SzPct val="100000"/>
                <a:buNone/>
              </a:pPr>
              <a:r>
                <a:rPr lang="en" sz="1100" b="1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Content Layout</a:t>
              </a: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1351625" y="2716349"/>
              <a:ext cx="1451700" cy="746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UV site-map and discuss content-layout</a:t>
              </a:r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5015938" y="2013875"/>
            <a:ext cx="3001200" cy="1569600"/>
            <a:chOff x="5015938" y="2013875"/>
            <a:chExt cx="3001200" cy="1569600"/>
          </a:xfrm>
        </p:grpSpPr>
        <p:sp>
          <p:nvSpPr>
            <p:cNvPr id="263" name="Shape 26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093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  <a:p>
              <a:pPr lvl="0">
                <a:spcBef>
                  <a:spcPts val="0"/>
                </a:spcBef>
                <a:buNone/>
              </a:pPr>
              <a:endParaRPr dirty="0"/>
            </a:p>
            <a:p>
              <a:pPr lvl="0">
                <a:spcBef>
                  <a:spcPts val="0"/>
                </a:spcBef>
                <a:buNone/>
              </a:pPr>
              <a:endParaRPr dirty="0"/>
            </a:p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 b="1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Continuous feedback</a:t>
              </a: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83838"/>
                  </a:solidFill>
                  <a:latin typeface="Roboto"/>
                  <a:ea typeface="Roboto"/>
                  <a:cs typeface="Roboto"/>
                  <a:sym typeface="Roboto"/>
                </a:rPr>
                <a:t>Continue adding content, doing UVs, handling feedback while on the way to prototype 2</a:t>
              </a:r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4886675" y="2701270"/>
            <a:ext cx="260380" cy="260379"/>
            <a:chOff x="4859550" y="2631368"/>
            <a:chExt cx="315001" cy="315000"/>
          </a:xfrm>
        </p:grpSpPr>
        <p:sp>
          <p:nvSpPr>
            <p:cNvPr id="267" name="Shape 267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859550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br>
                <a:rPr lang="en"/>
              </a:br>
              <a:endParaRPr lang="en"/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2945896" y="2701271"/>
            <a:ext cx="260366" cy="260366"/>
            <a:chOff x="3157188" y="909150"/>
            <a:chExt cx="470400" cy="470400"/>
          </a:xfrm>
        </p:grpSpPr>
        <p:sp>
          <p:nvSpPr>
            <p:cNvPr id="270" name="Shape 270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2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grpSp>
        <p:nvGrpSpPr>
          <p:cNvPr id="277" name="Shape 277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278" name="Shape 27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>
                <a:spcBef>
                  <a:spcPts val="0"/>
                </a:spcBef>
                <a:buSzPct val="91666"/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Build</a:t>
              </a:r>
            </a:p>
            <a:p>
              <a:pPr lvl="0" algn="r">
                <a:spcBef>
                  <a:spcPts val="0"/>
                </a:spcBef>
                <a:buNone/>
              </a:pPr>
              <a:endParaRPr sz="8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lvl="0" algn="r"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Develop website features and content</a:t>
              </a:r>
            </a:p>
          </p:txBody>
        </p:sp>
        <p:cxnSp>
          <p:nvCxnSpPr>
            <p:cNvPr id="279" name="Shape 279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63D49"/>
              </a:solidFill>
              <a:prstDash val="solid"/>
              <a:round/>
              <a:headEnd type="none" w="med" len="med"/>
              <a:tailEnd type="oval" w="lg" len="lg"/>
            </a:ln>
          </p:spPr>
        </p:cxnSp>
      </p:grpSp>
      <p:grpSp>
        <p:nvGrpSpPr>
          <p:cNvPr id="280" name="Shape 280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281" name="Shape 281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SzPct val="91666"/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UV</a:t>
              </a:r>
            </a:p>
            <a:p>
              <a:pPr lvl="0">
                <a:spcBef>
                  <a:spcPts val="0"/>
                </a:spcBef>
                <a:buNone/>
              </a:pPr>
              <a:endParaRPr sz="8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lvl="0"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Get it to the client, get feedback and reprioritize tasks</a:t>
              </a:r>
            </a:p>
          </p:txBody>
        </p:sp>
        <p:cxnSp>
          <p:nvCxnSpPr>
            <p:cNvPr id="282" name="Shape 282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A52714"/>
              </a:solidFill>
              <a:prstDash val="solid"/>
              <a:round/>
              <a:headEnd type="none" w="med" len="med"/>
              <a:tailEnd type="oval" w="lg" len="lg"/>
            </a:ln>
          </p:spPr>
        </p:cxnSp>
      </p:grpSp>
      <p:grpSp>
        <p:nvGrpSpPr>
          <p:cNvPr id="283" name="Shape 283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284" name="Shape 284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SzPct val="91666"/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Test</a:t>
              </a:r>
            </a:p>
            <a:p>
              <a:pPr lvl="0">
                <a:spcBef>
                  <a:spcPts val="0"/>
                </a:spcBef>
                <a:buNone/>
              </a:pPr>
              <a:endParaRPr sz="8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lvl="0"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Test, validate, code review and have it in our lower env</a:t>
              </a:r>
            </a:p>
          </p:txBody>
        </p:sp>
        <p:cxnSp>
          <p:nvCxnSpPr>
            <p:cNvPr id="285" name="Shape 285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D32F2F"/>
              </a:solidFill>
              <a:prstDash val="solid"/>
              <a:round/>
              <a:headEnd type="none" w="med" len="med"/>
              <a:tailEnd type="oval" w="lg" len="lg"/>
            </a:ln>
          </p:spPr>
        </p:cxnSp>
      </p:grpSp>
      <p:grpSp>
        <p:nvGrpSpPr>
          <p:cNvPr id="286" name="Shape 286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287" name="Shape 28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A5271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D32F2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EF53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290" name="Shape 290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91" name="Shape 291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EF5350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92" name="Shape 29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EF535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grpSp>
          <p:nvGrpSpPr>
            <p:cNvPr id="293" name="Shape 293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94" name="Shape 294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A5271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95" name="Shape 295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A5271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grpSp>
          <p:nvGrpSpPr>
            <p:cNvPr id="296" name="Shape 296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97" name="Shape 29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D32F2F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98" name="Shape 29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D32F2F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sp>
          <p:nvSpPr>
            <p:cNvPr id="299" name="Shape 299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3351136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Team Lead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Requirements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DFDS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286900" y="382625"/>
            <a:ext cx="33771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 Req</a:t>
            </a:r>
          </a:p>
        </p:txBody>
      </p:sp>
      <p:grpSp>
        <p:nvGrpSpPr>
          <p:cNvPr id="313" name="Shape 313"/>
          <p:cNvGrpSpPr/>
          <p:nvPr/>
        </p:nvGrpSpPr>
        <p:grpSpPr>
          <a:xfrm>
            <a:off x="2902488" y="902232"/>
            <a:ext cx="3339000" cy="3339000"/>
            <a:chOff x="2902488" y="902232"/>
            <a:chExt cx="3339000" cy="3339000"/>
          </a:xfrm>
        </p:grpSpPr>
        <p:sp>
          <p:nvSpPr>
            <p:cNvPr id="314" name="Shape 314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4285F4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20439536"/>
              </a:avLst>
            </a:prstGeom>
            <a:solidFill>
              <a:srgbClr val="C6DAF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664038" y="1663782"/>
            <a:ext cx="1815900" cy="1815900"/>
            <a:chOff x="3664038" y="1663782"/>
            <a:chExt cx="1815900" cy="1815900"/>
          </a:xfrm>
        </p:grpSpPr>
        <p:sp>
          <p:nvSpPr>
            <p:cNvPr id="317" name="Shape 317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900" b="1" dirty="0">
                <a:solidFill>
                  <a:srgbClr val="00695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Config Form</a:t>
              </a:r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4042065" y="445829"/>
            <a:ext cx="1068600" cy="1068600"/>
            <a:chOff x="2859873" y="853971"/>
            <a:chExt cx="1068600" cy="1068600"/>
          </a:xfrm>
        </p:grpSpPr>
        <p:sp>
          <p:nvSpPr>
            <p:cNvPr id="320" name="Shape 320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3367D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Input Generator</a:t>
              </a:r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4032245" y="3633373"/>
            <a:ext cx="1068600" cy="1068600"/>
            <a:chOff x="5214448" y="3234278"/>
            <a:chExt cx="1068600" cy="1068600"/>
          </a:xfrm>
        </p:grpSpPr>
        <p:sp>
          <p:nvSpPr>
            <p:cNvPr id="323" name="Shape 323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3367D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Validation</a:t>
              </a:r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2445920" y="2041025"/>
            <a:ext cx="1068600" cy="1068600"/>
            <a:chOff x="5214448" y="3234278"/>
            <a:chExt cx="1068600" cy="1068600"/>
          </a:xfrm>
        </p:grpSpPr>
        <p:sp>
          <p:nvSpPr>
            <p:cNvPr id="326" name="Shape 326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3367D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Serve Download</a:t>
              </a:r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5631428" y="2041025"/>
            <a:ext cx="1068600" cy="1068600"/>
            <a:chOff x="5214448" y="3234278"/>
            <a:chExt cx="1068600" cy="1068600"/>
          </a:xfrm>
        </p:grpSpPr>
        <p:sp>
          <p:nvSpPr>
            <p:cNvPr id="329" name="Shape 329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3367D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Correct Fields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053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Website DFD-0</a:t>
            </a:r>
          </a:p>
        </p:txBody>
      </p:sp>
      <p:pic>
        <p:nvPicPr>
          <p:cNvPr id="336" name="Shape 336" descr="DFD Confi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20450"/>
            <a:ext cx="7815576" cy="31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9150" y="382625"/>
            <a:ext cx="16269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XML Req</a:t>
            </a:r>
          </a:p>
        </p:txBody>
      </p:sp>
      <p:grpSp>
        <p:nvGrpSpPr>
          <p:cNvPr id="342" name="Shape 342"/>
          <p:cNvGrpSpPr/>
          <p:nvPr/>
        </p:nvGrpSpPr>
        <p:grpSpPr>
          <a:xfrm>
            <a:off x="2902488" y="902232"/>
            <a:ext cx="3339000" cy="3339000"/>
            <a:chOff x="2902488" y="902232"/>
            <a:chExt cx="3339000" cy="3339000"/>
          </a:xfrm>
        </p:grpSpPr>
        <p:sp>
          <p:nvSpPr>
            <p:cNvPr id="343" name="Shape 343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4285F4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20439536"/>
              </a:avLst>
            </a:prstGeom>
            <a:solidFill>
              <a:srgbClr val="C6DAF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3664038" y="1663782"/>
            <a:ext cx="1815900" cy="1815900"/>
            <a:chOff x="3664038" y="1663782"/>
            <a:chExt cx="1815900" cy="1815900"/>
          </a:xfrm>
        </p:grpSpPr>
        <p:sp>
          <p:nvSpPr>
            <p:cNvPr id="346" name="Shape 346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900" b="1" dirty="0">
                <a:solidFill>
                  <a:srgbClr val="00695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XML Parse</a:t>
              </a:r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4042065" y="445829"/>
            <a:ext cx="1068600" cy="1068600"/>
            <a:chOff x="2859873" y="853971"/>
            <a:chExt cx="1068600" cy="1068600"/>
          </a:xfrm>
        </p:grpSpPr>
        <p:sp>
          <p:nvSpPr>
            <p:cNvPr id="349" name="Shape 349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3367D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 Result</a:t>
              </a:r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4032245" y="3633373"/>
            <a:ext cx="1068600" cy="1068600"/>
            <a:chOff x="5214448" y="3234278"/>
            <a:chExt cx="1068600" cy="1068600"/>
          </a:xfrm>
        </p:grpSpPr>
        <p:sp>
          <p:nvSpPr>
            <p:cNvPr id="352" name="Shape 352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3367D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Validation</a:t>
              </a:r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2445920" y="2041025"/>
            <a:ext cx="1068600" cy="1068600"/>
            <a:chOff x="5214448" y="3234278"/>
            <a:chExt cx="1068600" cy="1068600"/>
          </a:xfrm>
        </p:grpSpPr>
        <p:sp>
          <p:nvSpPr>
            <p:cNvPr id="355" name="Shape 35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3367D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Error handling</a:t>
              </a:r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5631428" y="2041025"/>
            <a:ext cx="1068600" cy="1068600"/>
            <a:chOff x="5214448" y="3234278"/>
            <a:chExt cx="1068600" cy="1068600"/>
          </a:xfrm>
        </p:grpSpPr>
        <p:sp>
          <p:nvSpPr>
            <p:cNvPr id="358" name="Shape 358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3367D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Parse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796000" y="915050"/>
            <a:ext cx="24828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 DFD-1</a:t>
            </a:r>
          </a:p>
        </p:txBody>
      </p:sp>
      <p:pic>
        <p:nvPicPr>
          <p:cNvPr id="365" name="Shape 365" descr="XML pars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000" y="1869650"/>
            <a:ext cx="7630376" cy="26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is GOMC?</a:t>
            </a:r>
          </a:p>
        </p:txBody>
      </p:sp>
      <p:pic>
        <p:nvPicPr>
          <p:cNvPr id="135" name="Shape 135" descr="GOM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225" y="1617900"/>
            <a:ext cx="2796349" cy="2471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819150" y="475200"/>
            <a:ext cx="28695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 DFD-2</a:t>
            </a:r>
          </a:p>
        </p:txBody>
      </p:sp>
      <p:pic>
        <p:nvPicPr>
          <p:cNvPr id="371" name="Shape 371" descr="df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250075"/>
            <a:ext cx="6171950" cy="3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Conclusion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That’s all!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Purpose, Scope, Objective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Used to generate different classifications of molecular systems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Layout, color scheme, number of pages, etc.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GitHub API v3 for announcements and updating downloads list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Config form for testing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Admin dashboard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Non-Functional Requirements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82600" y="1893950"/>
            <a:ext cx="7854600" cy="266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Performance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Reliability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Availability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Security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Maintainability 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Portability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 Perspective</a:t>
            </a:r>
          </a:p>
        </p:txBody>
      </p:sp>
      <p:pic>
        <p:nvPicPr>
          <p:cNvPr id="153" name="Shape 153" descr="Cap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975" y="1471575"/>
            <a:ext cx="2031782" cy="31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Capture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175" y="1471575"/>
            <a:ext cx="2178792" cy="31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Functions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Releases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62" name="Shape 162" descr="officialNa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25" y="2405575"/>
            <a:ext cx="4055101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imageOfTheReleasesScree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900" y="2405574"/>
            <a:ext cx="2957663" cy="24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317275" y="3278375"/>
            <a:ext cx="4576200" cy="141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Menu Navigation bar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GitHub Releases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User Registration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Links Available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Config Form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Resources Available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49625" y="4177175"/>
            <a:ext cx="7415100" cy="605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Simulation</a:t>
            </a:r>
          </a:p>
        </p:txBody>
      </p:sp>
      <p:sp>
        <p:nvSpPr>
          <p:cNvPr id="170" name="Shape 170" descr="GPU accelerated Monte Carlo simulation of the 3D Ising model - more information can be found on http://www.tobiaspreis.de/   [Related publication: Tobias Preis, GPU-computing in econophysics and statistical physics, European Physical Journal Special Topics 194, 87-119 (2011), http://tobiaspreis.de/publications/p_epjst_2011_gpu.pdf]" title="Monte Carlo simulation of the 3D Ising model">
            <a:hlinkClick r:id="rId3"/>
          </p:cNvPr>
          <p:cNvSpPr/>
          <p:nvPr/>
        </p:nvSpPr>
        <p:spPr>
          <a:xfrm>
            <a:off x="2578625" y="937925"/>
            <a:ext cx="4655050" cy="32014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Preview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Role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User Characteristics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 R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Avg grad student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23-35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Practical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Impatient</a:t>
            </a:r>
          </a:p>
        </p:txBody>
      </p:sp>
      <p:pic>
        <p:nvPicPr>
          <p:cNvPr id="183" name="Shape 183" descr="user-profile-im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925" y="1665800"/>
            <a:ext cx="2865625" cy="30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On-screen Show (16:9)</PresentationFormat>
  <Paragraphs>122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Nunito</vt:lpstr>
      <vt:lpstr>Calibri</vt:lpstr>
      <vt:lpstr>Roboto</vt:lpstr>
      <vt:lpstr>Shift</vt:lpstr>
      <vt:lpstr>GOMC Capstone SRS</vt:lpstr>
      <vt:lpstr>What is GOMC?</vt:lpstr>
      <vt:lpstr>Purpose, Scope, Objective</vt:lpstr>
      <vt:lpstr>Non-Functional Requirements</vt:lpstr>
      <vt:lpstr>Product Perspective</vt:lpstr>
      <vt:lpstr>Product Functions </vt:lpstr>
      <vt:lpstr>PowerPoint Presentation</vt:lpstr>
      <vt:lpstr>Preview</vt:lpstr>
      <vt:lpstr>Meet R</vt:lpstr>
      <vt:lpstr>User Wants</vt:lpstr>
      <vt:lpstr>UI Needs</vt:lpstr>
      <vt:lpstr>Requirement Set A</vt:lpstr>
      <vt:lpstr>Requirement Set B</vt:lpstr>
      <vt:lpstr>Plan</vt:lpstr>
      <vt:lpstr>Overview</vt:lpstr>
      <vt:lpstr>Config Req</vt:lpstr>
      <vt:lpstr>Website DFD-0</vt:lpstr>
      <vt:lpstr>XML Req</vt:lpstr>
      <vt:lpstr>XML DFD-1</vt:lpstr>
      <vt:lpstr>XML DFD-2</vt:lpstr>
      <vt:lpstr>Conclusion</vt:lpstr>
      <vt:lpstr>That’s all!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GOMC Capstone SRS</dc:title>
  <cp:lastModifiedBy>otherUser</cp:lastModifiedBy>
  <cp:revision>1</cp:revision>
  <dcterms:modified xsi:type="dcterms:W3CDTF">2017-10-09T06:24:37Z</dcterms:modified>
</cp:coreProperties>
</file>