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DF29-44EC-40D2-86B5-86C4D82AF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8A53-F9AF-41DB-9B46-37D39947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DEDC-49A9-4CF7-AB99-4437B1E2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1FCB-7A57-45E7-B803-974D55EE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746A-74FE-4882-8CE1-E88BC127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0563-4996-46CC-8CCB-CBEEE3F7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40E2-3B28-497B-AC95-CD5AB35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AA63-275A-4D8B-BF04-96171EF6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BE73-3B08-4E39-B2AF-09C4395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5D1C-1C9F-4B40-9EFD-7B306FDD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3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42D2A-2609-4F1D-802A-D5521E123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0144A-D789-429C-A8E2-D11983ECA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6613-1D3F-41B4-AEA6-12F2D85C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D46C-D243-4917-9B96-F62D8CFC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BC00-5623-4893-A6A5-5FCC82E8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8ACE-26AD-4B97-A62F-41F1ECF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45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51C2-E5CF-414C-99EE-8C30ECAB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7"/>
            <a:ext cx="10515600" cy="49720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73A9-A3AF-4757-9E5C-EEA0DCC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0A8-F784-47D3-8080-A177C9FB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E230-7EA6-42C4-A3E1-7354108A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48F0-E125-492D-8AD1-81F12697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DBB15-C7D2-4EF4-A4AC-77CED693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F421-84E2-45DE-BCE4-8BC3CD9C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09FB-E651-4A7F-A03C-96C5F361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6E76-42B6-4F47-910B-52337BD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7FC4-ABD5-4DE5-BB85-897952A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B0EC-3FE4-4B3F-BD72-73680BBB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4262E-2B9F-488E-9F56-CD72A213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B04B-0466-4E81-BA13-04EF9F9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2B5C-1133-42BA-BF17-E12479CC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2E1F-0041-4E0F-BB9C-38F0018C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9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85F-B73B-4060-9912-DA6328F5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74DE4-72BE-474F-9F75-4EA47D67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527E-EAC7-46EA-8DB3-9662C8C3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C7B2A-F18F-4D27-9E7F-987B46C2B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893E4-F1E2-4079-BD30-8FBFF17B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7534-E854-409A-BBDC-58095204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F4F62-F8A9-429A-97E2-8F24FF7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9213F-3495-4B20-A3CE-8C747A3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44FA-54BC-482B-B4FF-6D51E713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7C6A-8398-44F1-8CD2-5D5259BE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6DEE9-465D-438E-96B6-8DA94AB8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DE3E9-F36C-4540-96C7-C7E799B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C7F2F-2A2E-4B60-AB8B-074B72BD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C1778-B321-44C5-B000-34CCA5B4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B41FC-4DE3-453E-9107-E35B8F5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5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037C-3B8C-42FB-9493-F506DA5E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C841-3AA0-4C4E-9101-4092889A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964A4-76BB-4211-8457-353A1648F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3DA3-0300-42CE-80A7-CDB9B5C6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B5C0-997F-4B39-863F-6E04E76B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76BE2-EF3F-44A8-9D9D-C4F98CE6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E1B-ABEA-4A8A-9AFB-81DA7354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8DBD1-C42B-44F3-8C7F-98841DA0F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01053-3184-4C6B-B793-1F609E38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4C8A-02B0-4408-ABB4-C2746F91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3DC9-92D0-4A85-9B04-A0ACC8A0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9EEB-1238-4E9F-BC01-0619290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54F66-BFAC-4DC2-8BB9-2630F859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FD05-5578-400A-82E2-D9E3723C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D515-FC0F-4508-B1F1-A3CCD8357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FF90-4CB2-4E98-B20B-83723C0BBC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4509-19E9-44E2-B616-B808DBF46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8CE4-3EE0-4753-B1F0-409012F6F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70B0-7A5D-4D42-8518-6EA02DA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CE0-EE26-42BC-ABD4-2A8C2C587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STXM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1E4C0-F0EA-474B-A52C-A552B64E9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8/13/2018</a:t>
            </a:r>
          </a:p>
        </p:txBody>
      </p:sp>
    </p:spTree>
    <p:extLst>
      <p:ext uri="{BB962C8B-B14F-4D97-AF65-F5344CB8AC3E}">
        <p14:creationId xmlns:p14="http://schemas.microsoft.com/office/powerpoint/2010/main" val="410512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8119-AD53-4038-B400-660651B9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49465"/>
            <a:ext cx="10515600" cy="489454"/>
          </a:xfrm>
        </p:spPr>
        <p:txBody>
          <a:bodyPr>
            <a:normAutofit fontScale="90000"/>
          </a:bodyPr>
          <a:lstStyle/>
          <a:p>
            <a:r>
              <a:rPr lang="en-US" dirty="0"/>
              <a:t>Loading Composition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3F39-0617-4206-92A8-45481CEF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153198"/>
            <a:ext cx="5818517" cy="4972006"/>
          </a:xfrm>
        </p:spPr>
        <p:txBody>
          <a:bodyPr/>
          <a:lstStyle/>
          <a:p>
            <a:r>
              <a:rPr lang="en-US" dirty="0"/>
              <a:t>Run the function ‘</a:t>
            </a:r>
            <a:r>
              <a:rPr lang="en-US" dirty="0" err="1"/>
              <a:t>NXA_ImageANalysis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Again, Name is a string to designate the image. </a:t>
            </a:r>
          </a:p>
          <a:p>
            <a:pPr lvl="1"/>
            <a:r>
              <a:rPr lang="en-US" dirty="0"/>
              <a:t>Example 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NXA_ImageANalysis</a:t>
            </a:r>
            <a:r>
              <a:rPr lang="en-US" dirty="0"/>
              <a:t>(“</a:t>
            </a:r>
            <a:r>
              <a:rPr lang="en-US" dirty="0" err="1"/>
              <a:t>KMap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Select First Image File ‘532_151005031’</a:t>
            </a:r>
          </a:p>
          <a:p>
            <a:pPr lvl="2"/>
            <a:r>
              <a:rPr lang="en-US" dirty="0"/>
              <a:t>Select ‘Click to Load File’ to Load second energy</a:t>
            </a:r>
          </a:p>
          <a:p>
            <a:endParaRPr lang="en-US" dirty="0"/>
          </a:p>
          <a:p>
            <a:r>
              <a:rPr lang="en-US" dirty="0"/>
              <a:t>Note: If you are instead running through an image stack it will ask which energy you would like to load.</a:t>
            </a:r>
          </a:p>
          <a:p>
            <a:pPr lvl="1"/>
            <a:r>
              <a:rPr lang="en-US" dirty="0"/>
              <a:t>Simply follow instructions with the header file selected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726E3-BDF6-4F78-B3E5-9BECB6DD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68" y="149465"/>
            <a:ext cx="4512826" cy="2849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8EFBC-1A5F-4295-9E66-E26AE057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57" y="3138897"/>
            <a:ext cx="4567237" cy="35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2D7C-7385-483D-92F2-D4C05632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Compositional Map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D9A7-A1E6-40B0-BD28-F036172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7"/>
            <a:ext cx="5257800" cy="4972006"/>
          </a:xfrm>
        </p:spPr>
        <p:txBody>
          <a:bodyPr/>
          <a:lstStyle/>
          <a:p>
            <a:r>
              <a:rPr lang="en-US" dirty="0"/>
              <a:t>Selecting I0</a:t>
            </a:r>
          </a:p>
          <a:p>
            <a:r>
              <a:rPr lang="en-US" dirty="0"/>
              <a:t>Under the data set click ‘ROI’</a:t>
            </a:r>
          </a:p>
          <a:p>
            <a:pPr lvl="1"/>
            <a:r>
              <a:rPr lang="en-US" dirty="0"/>
              <a:t>It will ask you to draw a mask to select the I0 components, this is done in the same was as masking </a:t>
            </a:r>
            <a:r>
              <a:rPr lang="en-US" dirty="0" err="1"/>
              <a:t>RSoXS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Click Finish when done</a:t>
            </a:r>
          </a:p>
          <a:p>
            <a:pPr lvl="1"/>
            <a:r>
              <a:rPr lang="en-US" dirty="0"/>
              <a:t>Repeat with second Image</a:t>
            </a:r>
          </a:p>
          <a:p>
            <a:r>
              <a:rPr lang="en-US" dirty="0"/>
              <a:t>Now for analysis,</a:t>
            </a:r>
          </a:p>
          <a:p>
            <a:pPr lvl="1"/>
            <a:r>
              <a:rPr lang="en-US" dirty="0"/>
              <a:t>Input a density and click both Composition and Areal Density</a:t>
            </a:r>
          </a:p>
          <a:p>
            <a:pPr lvl="1"/>
            <a:r>
              <a:rPr lang="en-US" dirty="0"/>
              <a:t>Two new windows will pop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48B7B-3B22-4C48-97E2-F958CB7E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42" y="175494"/>
            <a:ext cx="5955294" cy="46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F5E7-BBB0-4E51-A255-21857573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IGOR 7 STXM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54D9-9943-4F0B-99E4-25099F6F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  <a:p>
            <a:pPr lvl="1"/>
            <a:r>
              <a:rPr lang="en-US" dirty="0"/>
              <a:t>NXA Package:</a:t>
            </a:r>
          </a:p>
          <a:p>
            <a:pPr lvl="2"/>
            <a:r>
              <a:rPr lang="en-US" dirty="0"/>
              <a:t>IGOR Procedures:</a:t>
            </a:r>
          </a:p>
          <a:p>
            <a:pPr lvl="3"/>
            <a:r>
              <a:rPr lang="en-US" dirty="0" err="1"/>
              <a:t>NXAMenu</a:t>
            </a:r>
            <a:endParaRPr lang="en-US" dirty="0"/>
          </a:p>
          <a:p>
            <a:pPr lvl="2"/>
            <a:r>
              <a:rPr lang="en-US" dirty="0"/>
              <a:t>User Procedures:</a:t>
            </a:r>
          </a:p>
          <a:p>
            <a:pPr lvl="3"/>
            <a:r>
              <a:rPr lang="en-US" dirty="0" err="1"/>
              <a:t>NXA_Controls</a:t>
            </a:r>
            <a:endParaRPr lang="en-US" dirty="0"/>
          </a:p>
          <a:p>
            <a:pPr lvl="3"/>
            <a:r>
              <a:rPr lang="en-US" dirty="0" err="1"/>
              <a:t>NXA_Fitting</a:t>
            </a:r>
            <a:endParaRPr lang="en-US" dirty="0"/>
          </a:p>
          <a:p>
            <a:pPr lvl="3"/>
            <a:r>
              <a:rPr lang="en-US" dirty="0" err="1"/>
              <a:t>NXA_Init</a:t>
            </a:r>
            <a:endParaRPr lang="en-US" dirty="0"/>
          </a:p>
          <a:p>
            <a:pPr lvl="4"/>
            <a:r>
              <a:rPr lang="en-US" dirty="0"/>
              <a:t>UPDATE: Make sure </a:t>
            </a:r>
            <a:r>
              <a:rPr lang="en-US" b="1" dirty="0"/>
              <a:t>#include “CollinsProcs_Igor7” </a:t>
            </a:r>
            <a:r>
              <a:rPr lang="en-US" dirty="0"/>
              <a:t>is included!!</a:t>
            </a:r>
          </a:p>
          <a:p>
            <a:pPr lvl="3"/>
            <a:r>
              <a:rPr lang="en-US" dirty="0" err="1"/>
              <a:t>NXA_Plotting</a:t>
            </a:r>
            <a:endParaRPr lang="en-US" dirty="0"/>
          </a:p>
          <a:p>
            <a:pPr lvl="3"/>
            <a:r>
              <a:rPr lang="en-US" dirty="0" err="1"/>
              <a:t>NXA_Processing</a:t>
            </a:r>
            <a:endParaRPr lang="en-US" dirty="0"/>
          </a:p>
          <a:p>
            <a:pPr lvl="1"/>
            <a:r>
              <a:rPr lang="en-US" dirty="0"/>
              <a:t>Additional User Procedures</a:t>
            </a:r>
          </a:p>
          <a:p>
            <a:pPr lvl="2"/>
            <a:r>
              <a:rPr lang="en-US" dirty="0" err="1"/>
              <a:t>STXMdata</a:t>
            </a:r>
            <a:endParaRPr lang="en-US" dirty="0"/>
          </a:p>
          <a:p>
            <a:pPr lvl="2"/>
            <a:r>
              <a:rPr lang="en-US" dirty="0"/>
              <a:t>CollinsProcs_Igor7 (several functions updated for Igor7, otherwise identical)</a:t>
            </a:r>
          </a:p>
          <a:p>
            <a:pPr lvl="1"/>
            <a:r>
              <a:rPr lang="en-US" dirty="0"/>
              <a:t>Required Data (Stored in User Procedures)</a:t>
            </a:r>
          </a:p>
          <a:p>
            <a:pPr lvl="2"/>
            <a:r>
              <a:rPr lang="en-US" dirty="0"/>
              <a:t>Element Library (element absorption edge from CXRO as .</a:t>
            </a:r>
            <a:r>
              <a:rPr lang="en-US" dirty="0" err="1"/>
              <a:t>nff</a:t>
            </a:r>
            <a:r>
              <a:rPr lang="en-US" dirty="0"/>
              <a:t> files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5F46F-AE8D-47C1-9139-D6A67F409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01"/>
          <a:stretch/>
        </p:blipFill>
        <p:spPr>
          <a:xfrm>
            <a:off x="6096000" y="365126"/>
            <a:ext cx="4908970" cy="290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D7B53-264F-4DA8-895A-0958392D0E6C}"/>
              </a:ext>
            </a:extLst>
          </p:cNvPr>
          <p:cNvSpPr/>
          <p:nvPr/>
        </p:nvSpPr>
        <p:spPr>
          <a:xfrm>
            <a:off x="6429375" y="1019175"/>
            <a:ext cx="2209800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EC9A-C792-4CF4-8096-6D808B6C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Scans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F330-AA88-4A5A-BF9C-580A8A09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LineScans</a:t>
            </a:r>
            <a:endParaRPr lang="en-US" dirty="0"/>
          </a:p>
          <a:p>
            <a:pPr lvl="1"/>
            <a:r>
              <a:rPr lang="en-US" dirty="0"/>
              <a:t>CO2 Calibration - 532_151004082</a:t>
            </a:r>
          </a:p>
          <a:p>
            <a:pPr lvl="1"/>
            <a:r>
              <a:rPr lang="en-US" dirty="0"/>
              <a:t>SM27 Pure Molecule -  532_151004086</a:t>
            </a:r>
          </a:p>
          <a:p>
            <a:pPr lvl="1"/>
            <a:r>
              <a:rPr lang="en-US" dirty="0"/>
              <a:t>SM28 Pure Molecule - 532_151004140</a:t>
            </a:r>
          </a:p>
          <a:p>
            <a:pPr lvl="1"/>
            <a:r>
              <a:rPr lang="en-US" dirty="0"/>
              <a:t>Blend film Lineout – (Could not locate one with the logbook I had, I use SM28 as my example for fitting)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Composition Map – 532_151005031 (Stack of images)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2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DDB-1D68-4C57-894D-1C883E1A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CO2 energy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2511-066C-4A05-85DE-6B71EA71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program under /Macros/NEXAFS Analysis</a:t>
            </a:r>
          </a:p>
          <a:p>
            <a:pPr lvl="1"/>
            <a:r>
              <a:rPr lang="en-US" dirty="0"/>
              <a:t>Run ‘STXM File’ and select the CO2 Calibration</a:t>
            </a:r>
          </a:p>
          <a:p>
            <a:pPr lvl="1"/>
            <a:r>
              <a:rPr lang="en-US" dirty="0"/>
              <a:t>With example data this is scan ending in 082</a:t>
            </a:r>
          </a:p>
          <a:p>
            <a:r>
              <a:rPr lang="en-US" dirty="0"/>
              <a:t>Calibration will be set up for the remaining scans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ABEF1-E5F9-494E-BE02-D7CEAEE7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54" y="609853"/>
            <a:ext cx="272415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4D3CA-5F35-47A0-BA39-9FE4675E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731" y="2533588"/>
            <a:ext cx="3657564" cy="27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E043-6D42-44A4-847B-C0BBABC7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NEXAFS </a:t>
            </a:r>
            <a:r>
              <a:rPr lang="en-US" dirty="0" err="1"/>
              <a:t>LineScan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88D3B-51CE-4596-8DD0-C413BE1D5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483" y="1222209"/>
                <a:ext cx="4717211" cy="4972006"/>
              </a:xfrm>
            </p:spPr>
            <p:txBody>
              <a:bodyPr/>
              <a:lstStyle/>
              <a:p>
                <a:r>
                  <a:rPr lang="en-US" dirty="0"/>
                  <a:t>Run the function ‘</a:t>
                </a:r>
                <a:r>
                  <a:rPr lang="en-US" dirty="0" err="1"/>
                  <a:t>NXA_Linescan</a:t>
                </a:r>
                <a:r>
                  <a:rPr lang="en-US" dirty="0"/>
                  <a:t>(name)</a:t>
                </a:r>
              </a:p>
              <a:p>
                <a:pPr lvl="1"/>
                <a:r>
                  <a:rPr lang="en-US" dirty="0"/>
                  <a:t>Name – string that you want the loaded scan to be named</a:t>
                </a:r>
              </a:p>
              <a:p>
                <a:pPr lvl="1"/>
                <a:r>
                  <a:rPr lang="en-US" dirty="0"/>
                  <a:t>Example ‘</a:t>
                </a:r>
                <a:r>
                  <a:rPr lang="en-US" dirty="0" err="1"/>
                  <a:t>NXA_Linescan</a:t>
                </a:r>
                <a:r>
                  <a:rPr lang="en-US" dirty="0"/>
                  <a:t>(“SM27_086”)</a:t>
                </a:r>
              </a:p>
              <a:p>
                <a:r>
                  <a:rPr lang="en-US" dirty="0"/>
                  <a:t>Adjust Green and Blue cursers to highlight I0 and raw data</a:t>
                </a:r>
              </a:p>
              <a:p>
                <a:pPr lvl="1"/>
                <a:r>
                  <a:rPr lang="en-US" dirty="0"/>
                  <a:t>(See next slide)</a:t>
                </a:r>
              </a:p>
              <a:p>
                <a:r>
                  <a:rPr lang="en-US" dirty="0"/>
                  <a:t>Select ‘New’ to create a new molecule using CXRO database of absorption</a:t>
                </a:r>
              </a:p>
              <a:p>
                <a:pPr lvl="1"/>
                <a:r>
                  <a:rPr lang="en-US" dirty="0"/>
                  <a:t>Click OK when done</a:t>
                </a:r>
              </a:p>
              <a:p>
                <a:r>
                  <a:rPr lang="en-US" dirty="0"/>
                  <a:t>Select the checkbox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display the mass absorbance given the selected molecule</a:t>
                </a:r>
              </a:p>
              <a:p>
                <a:pPr lvl="1"/>
                <a:r>
                  <a:rPr lang="en-US" dirty="0"/>
                  <a:t>(The molecule is very wrong but I cannot remember what the real values are)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88D3B-51CE-4596-8DD0-C413BE1D5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483" y="1222209"/>
                <a:ext cx="4717211" cy="4972006"/>
              </a:xfrm>
              <a:blipFill>
                <a:blip r:embed="rId2"/>
                <a:stretch>
                  <a:fillRect l="-1164" t="-1225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12A5BC-FDFE-4CAF-B6B7-EC2EA0E38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4" t="8577" r="2633" b="5738"/>
          <a:stretch/>
        </p:blipFill>
        <p:spPr>
          <a:xfrm>
            <a:off x="6081261" y="62590"/>
            <a:ext cx="5833256" cy="2559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B0DCB-2A63-4BAA-AFF6-FEB4223B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692" y="2200195"/>
            <a:ext cx="3829050" cy="23050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25AB64D-6FB5-4087-88B5-BBE7A68283FF}"/>
              </a:ext>
            </a:extLst>
          </p:cNvPr>
          <p:cNvGrpSpPr/>
          <p:nvPr/>
        </p:nvGrpSpPr>
        <p:grpSpPr>
          <a:xfrm>
            <a:off x="8203721" y="3795623"/>
            <a:ext cx="3907766" cy="2999787"/>
            <a:chOff x="8203721" y="3795623"/>
            <a:chExt cx="3907766" cy="29997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D7FE7-CCEA-49DD-BCE7-A20B61481F92}"/>
                </a:ext>
              </a:extLst>
            </p:cNvPr>
            <p:cNvSpPr/>
            <p:nvPr/>
          </p:nvSpPr>
          <p:spPr>
            <a:xfrm>
              <a:off x="8203721" y="3795623"/>
              <a:ext cx="3907766" cy="2999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FDE303-C830-46F3-818F-0AE839342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5965" y="3886604"/>
              <a:ext cx="3657564" cy="2743875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55625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306872-3614-4CE5-A0CE-E044525EB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" t="8577" r="2633" b="5738"/>
          <a:stretch/>
        </p:blipFill>
        <p:spPr>
          <a:xfrm>
            <a:off x="674298" y="1466660"/>
            <a:ext cx="11046452" cy="48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9BC63-7BAF-4565-B59D-309BFAD0F35C}"/>
              </a:ext>
            </a:extLst>
          </p:cNvPr>
          <p:cNvSpPr txBox="1"/>
          <p:nvPr/>
        </p:nvSpPr>
        <p:spPr>
          <a:xfrm>
            <a:off x="7384211" y="854580"/>
            <a:ext cx="2717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 of processed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60F96C-79B0-471C-A781-7F1BC1DD3F26}"/>
              </a:ext>
            </a:extLst>
          </p:cNvPr>
          <p:cNvCxnSpPr>
            <a:stCxn id="5" idx="2"/>
          </p:cNvCxnSpPr>
          <p:nvPr/>
        </p:nvCxnSpPr>
        <p:spPr>
          <a:xfrm flipH="1">
            <a:off x="8367623" y="1223912"/>
            <a:ext cx="375249" cy="1087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9DCDAA-B543-44C8-ACE0-184D901BA347}"/>
              </a:ext>
            </a:extLst>
          </p:cNvPr>
          <p:cNvSpPr txBox="1"/>
          <p:nvPr/>
        </p:nvSpPr>
        <p:spPr>
          <a:xfrm>
            <a:off x="1273833" y="6314535"/>
            <a:ext cx="2717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3646D5-754B-423C-9EA7-E6DFAEC37A5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632493" y="5055079"/>
            <a:ext cx="1" cy="125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42C6D6-C54D-4976-9F13-62CA4227D986}"/>
              </a:ext>
            </a:extLst>
          </p:cNvPr>
          <p:cNvSpPr txBox="1"/>
          <p:nvPr/>
        </p:nvSpPr>
        <p:spPr>
          <a:xfrm>
            <a:off x="1653397" y="2798470"/>
            <a:ext cx="250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Green Cursers outline I0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E6471-5328-4634-9C33-F68D75BAE7DF}"/>
              </a:ext>
            </a:extLst>
          </p:cNvPr>
          <p:cNvSpPr txBox="1"/>
          <p:nvPr/>
        </p:nvSpPr>
        <p:spPr>
          <a:xfrm>
            <a:off x="1653398" y="4001313"/>
            <a:ext cx="25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 Cursers outline Film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05C2C5-E9E8-4AA8-8D60-8E1B3B85D0BC}"/>
              </a:ext>
            </a:extLst>
          </p:cNvPr>
          <p:cNvCxnSpPr/>
          <p:nvPr/>
        </p:nvCxnSpPr>
        <p:spPr>
          <a:xfrm flipH="1">
            <a:off x="1984075" y="4370645"/>
            <a:ext cx="931653" cy="108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0F7B3-83A2-4347-A959-9F54D1EFFC44}"/>
              </a:ext>
            </a:extLst>
          </p:cNvPr>
          <p:cNvCxnSpPr>
            <a:cxnSpLocks/>
          </p:cNvCxnSpPr>
          <p:nvPr/>
        </p:nvCxnSpPr>
        <p:spPr>
          <a:xfrm flipH="1" flipV="1">
            <a:off x="1984075" y="3571336"/>
            <a:ext cx="931653" cy="429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29E46B-A53D-4ACF-873D-8B2A10DE9AB0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716657" y="2522319"/>
            <a:ext cx="1189008" cy="2761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E1DC-93A1-4E24-B456-C537B8CBCE7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716657" y="3167802"/>
            <a:ext cx="1189008" cy="606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DB16EB-3F85-4029-9D86-183FD6D93D2C}"/>
              </a:ext>
            </a:extLst>
          </p:cNvPr>
          <p:cNvSpPr/>
          <p:nvPr/>
        </p:nvSpPr>
        <p:spPr>
          <a:xfrm>
            <a:off x="3510952" y="854580"/>
            <a:ext cx="1699404" cy="20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Molecule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28DE32-E263-4EA9-A3AB-AD2B9674156A}"/>
              </a:ext>
            </a:extLst>
          </p:cNvPr>
          <p:cNvCxnSpPr>
            <a:stCxn id="25" idx="2"/>
          </p:cNvCxnSpPr>
          <p:nvPr/>
        </p:nvCxnSpPr>
        <p:spPr>
          <a:xfrm flipH="1">
            <a:off x="3925019" y="1063126"/>
            <a:ext cx="435635" cy="964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8ED64-363C-4E11-A428-97634E60CB7C}"/>
              </a:ext>
            </a:extLst>
          </p:cNvPr>
          <p:cNvSpPr/>
          <p:nvPr/>
        </p:nvSpPr>
        <p:spPr>
          <a:xfrm>
            <a:off x="4597880" y="1133702"/>
            <a:ext cx="1699404" cy="20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Molecule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2C9F61-A84E-4C6B-9B8B-9D1FC411157E}"/>
              </a:ext>
            </a:extLst>
          </p:cNvPr>
          <p:cNvCxnSpPr>
            <a:stCxn id="28" idx="2"/>
          </p:cNvCxnSpPr>
          <p:nvPr/>
        </p:nvCxnSpPr>
        <p:spPr>
          <a:xfrm flipH="1">
            <a:off x="4774721" y="1342248"/>
            <a:ext cx="672861" cy="684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A8FD30E-E668-4D26-B9AF-5BC11432ACB6}"/>
              </a:ext>
            </a:extLst>
          </p:cNvPr>
          <p:cNvSpPr/>
          <p:nvPr/>
        </p:nvSpPr>
        <p:spPr>
          <a:xfrm>
            <a:off x="765595" y="517888"/>
            <a:ext cx="1699404" cy="20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Dataset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D2E280-4855-467D-9BA2-0A8A98F913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552755" y="726434"/>
            <a:ext cx="62542" cy="1093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261844B-3A63-41B1-8A04-5845A56B9882}"/>
              </a:ext>
            </a:extLst>
          </p:cNvPr>
          <p:cNvSpPr txBox="1"/>
          <p:nvPr/>
        </p:nvSpPr>
        <p:spPr>
          <a:xfrm>
            <a:off x="2144744" y="95044"/>
            <a:ext cx="27863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Fit Spectra to components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F2B89B-2F8A-4541-BAF4-A3C29DD55F8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402457" y="464376"/>
            <a:ext cx="1135453" cy="1308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F55829-6E4B-4571-B417-D738DAE005CC}"/>
              </a:ext>
            </a:extLst>
          </p:cNvPr>
          <p:cNvSpPr txBox="1"/>
          <p:nvPr/>
        </p:nvSpPr>
        <p:spPr>
          <a:xfrm>
            <a:off x="77637" y="966158"/>
            <a:ext cx="134572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Plot Options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A87DC6-0C07-4CCF-8280-41CA0E4ADAB8}"/>
              </a:ext>
            </a:extLst>
          </p:cNvPr>
          <p:cNvCxnSpPr>
            <a:stCxn id="42" idx="2"/>
          </p:cNvCxnSpPr>
          <p:nvPr/>
        </p:nvCxnSpPr>
        <p:spPr>
          <a:xfrm>
            <a:off x="750498" y="1335490"/>
            <a:ext cx="415148" cy="6917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B3A4A8-EF15-40B5-BAA9-5B80C9AB70FF}"/>
              </a:ext>
            </a:extLst>
          </p:cNvPr>
          <p:cNvSpPr txBox="1"/>
          <p:nvPr/>
        </p:nvSpPr>
        <p:spPr>
          <a:xfrm>
            <a:off x="3775136" y="2429230"/>
            <a:ext cx="207357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Kramers</a:t>
            </a:r>
            <a:r>
              <a:rPr lang="en-US" dirty="0"/>
              <a:t> </a:t>
            </a:r>
            <a:r>
              <a:rPr lang="en-US" dirty="0" err="1"/>
              <a:t>Kronig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1D614B-961F-49BD-A74B-09404C9ADAB5}"/>
              </a:ext>
            </a:extLst>
          </p:cNvPr>
          <p:cNvCxnSpPr/>
          <p:nvPr/>
        </p:nvCxnSpPr>
        <p:spPr>
          <a:xfrm flipH="1" flipV="1">
            <a:off x="3088257" y="2311879"/>
            <a:ext cx="681486" cy="301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02B-A953-4ED7-AF71-0C4690B1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6" y="442764"/>
            <a:ext cx="10515600" cy="48945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Kramers</a:t>
            </a:r>
            <a:r>
              <a:rPr lang="en-US" dirty="0"/>
              <a:t> </a:t>
            </a:r>
            <a:r>
              <a:rPr lang="en-US" dirty="0" err="1"/>
              <a:t>Kronig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F2A3-2C6B-48DD-A086-544959B2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6" y="1265341"/>
            <a:ext cx="4377455" cy="4972006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Datasee</a:t>
            </a:r>
            <a:r>
              <a:rPr lang="en-US" dirty="0"/>
              <a:t>, molecule, and click kk</a:t>
            </a:r>
          </a:p>
          <a:p>
            <a:pPr lvl="1"/>
            <a:r>
              <a:rPr lang="en-US" dirty="0"/>
              <a:t>(On previous Panel)</a:t>
            </a:r>
          </a:p>
          <a:p>
            <a:r>
              <a:rPr lang="en-US" dirty="0"/>
              <a:t>Input Mass density</a:t>
            </a:r>
          </a:p>
          <a:p>
            <a:pPr lvl="1"/>
            <a:r>
              <a:rPr lang="en-US" dirty="0"/>
              <a:t>Film thickness should be calculated</a:t>
            </a:r>
          </a:p>
          <a:p>
            <a:r>
              <a:rPr lang="en-US" dirty="0"/>
              <a:t>Click ‘Calc’</a:t>
            </a:r>
          </a:p>
          <a:p>
            <a:pPr lvl="1"/>
            <a:r>
              <a:rPr lang="en-US" dirty="0"/>
              <a:t>Calculating Window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Final Result will display on same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EFB0E-F34C-4ACF-B1C9-A037CBBF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52" y="575347"/>
            <a:ext cx="6867525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23F6B-E0A0-449C-95D4-9F6F4333A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497" y="2993930"/>
            <a:ext cx="2971800" cy="13525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4525C-5931-438F-9E3A-F2B05E91AAB7}"/>
              </a:ext>
            </a:extLst>
          </p:cNvPr>
          <p:cNvCxnSpPr/>
          <p:nvPr/>
        </p:nvCxnSpPr>
        <p:spPr>
          <a:xfrm>
            <a:off x="2967487" y="3226279"/>
            <a:ext cx="2218965" cy="20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6E6785B-CEAB-4D5A-A08D-E918AB9D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93" y="4015258"/>
            <a:ext cx="3657564" cy="27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6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4884-E853-4FC2-A69E-BB26470D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2" y="141122"/>
            <a:ext cx="10515600" cy="489454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Compositional Fits to NEXAFS Spectra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9503-362B-4078-A0E5-E47746AA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8" y="854579"/>
            <a:ext cx="4803299" cy="5895563"/>
          </a:xfrm>
        </p:spPr>
        <p:txBody>
          <a:bodyPr>
            <a:normAutofit/>
          </a:bodyPr>
          <a:lstStyle/>
          <a:p>
            <a:r>
              <a:rPr lang="en-US" sz="1400" dirty="0"/>
              <a:t>Fit Blend film NEXAFAS to components to measure composition</a:t>
            </a:r>
          </a:p>
          <a:p>
            <a:pPr lvl="1"/>
            <a:r>
              <a:rPr lang="en-US" sz="1200" dirty="0"/>
              <a:t>Note: I don’t have access to a good blend film spectra right now so this will be done on a NEXAFS spectra of a pure film and just fit for learning….</a:t>
            </a:r>
          </a:p>
          <a:p>
            <a:r>
              <a:rPr lang="en-US" sz="1400" dirty="0"/>
              <a:t>Select the appropriate Data set and click Fit</a:t>
            </a:r>
          </a:p>
          <a:p>
            <a:pPr lvl="1"/>
            <a:r>
              <a:rPr lang="en-US" sz="1200" dirty="0"/>
              <a:t>(Previous Panel)</a:t>
            </a:r>
          </a:p>
          <a:p>
            <a:r>
              <a:rPr lang="en-US" sz="1400" dirty="0"/>
              <a:t>Create component for fitting</a:t>
            </a:r>
          </a:p>
          <a:p>
            <a:pPr lvl="1"/>
            <a:r>
              <a:rPr lang="en-US" sz="1200" dirty="0"/>
              <a:t>Click ‘New’ Following the components line item</a:t>
            </a:r>
          </a:p>
          <a:p>
            <a:pPr lvl="1"/>
            <a:r>
              <a:rPr lang="en-US" sz="1200" dirty="0"/>
              <a:t>Give the component a name</a:t>
            </a:r>
          </a:p>
          <a:p>
            <a:pPr lvl="1"/>
            <a:r>
              <a:rPr lang="en-US" sz="1200" dirty="0"/>
              <a:t>Select any drop down menu and pick any of the waves relating to the component. Then click OK</a:t>
            </a:r>
          </a:p>
          <a:p>
            <a:pPr lvl="2"/>
            <a:r>
              <a:rPr lang="en-US" sz="1000" dirty="0"/>
              <a:t>For example, to make a component using SM27 I can select either ‘SM27_086_u’ or ‘SM27_086_OD’ etc. Everything will be filled in appropriately.</a:t>
            </a:r>
          </a:p>
          <a:p>
            <a:r>
              <a:rPr lang="en-US" sz="1400" dirty="0"/>
              <a:t>Create Both components and select them in the appropriate boxes (Red box above).</a:t>
            </a:r>
          </a:p>
          <a:p>
            <a:r>
              <a:rPr lang="en-US" sz="1400" dirty="0"/>
              <a:t>Lastly, Select what you want to plot (everything) and click Fit.</a:t>
            </a:r>
          </a:p>
          <a:p>
            <a:r>
              <a:rPr lang="en-US" sz="1400" dirty="0"/>
              <a:t>When done the black line should be a fit to the red spectra (components in yellow and blue).</a:t>
            </a:r>
          </a:p>
          <a:p>
            <a:r>
              <a:rPr lang="en-US" sz="1400" dirty="0"/>
              <a:t>Since this example is fitting a component with its own spectra it becomes a perfect fit with 0% the second component (good)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5E54DB-FD35-4448-AE21-49CCA698BBCC}"/>
              </a:ext>
            </a:extLst>
          </p:cNvPr>
          <p:cNvGrpSpPr/>
          <p:nvPr/>
        </p:nvGrpSpPr>
        <p:grpSpPr>
          <a:xfrm>
            <a:off x="6218104" y="100442"/>
            <a:ext cx="5529533" cy="2593366"/>
            <a:chOff x="6186573" y="115243"/>
            <a:chExt cx="5529533" cy="25933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ECFAE4-1F09-4DFB-93A9-290919B93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6573" y="115243"/>
              <a:ext cx="5529533" cy="25933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2340E-8F37-4F6B-98D7-F98A810C1685}"/>
                </a:ext>
              </a:extLst>
            </p:cNvPr>
            <p:cNvSpPr/>
            <p:nvPr/>
          </p:nvSpPr>
          <p:spPr>
            <a:xfrm>
              <a:off x="8013940" y="548625"/>
              <a:ext cx="379562" cy="215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C56B96-509E-4084-A693-C4318BBA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142" y="2497156"/>
            <a:ext cx="299085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BC207-FC67-46B5-B840-588C321F8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92" y="2497156"/>
            <a:ext cx="4067175" cy="35337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08FF3C-78C7-4C28-B4CF-ECEC79D2E0CB}"/>
              </a:ext>
            </a:extLst>
          </p:cNvPr>
          <p:cNvCxnSpPr/>
          <p:nvPr/>
        </p:nvCxnSpPr>
        <p:spPr>
          <a:xfrm>
            <a:off x="7703389" y="3536830"/>
            <a:ext cx="1716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12F57-AC3E-4AA2-8151-AE39FB21CDFC}"/>
              </a:ext>
            </a:extLst>
          </p:cNvPr>
          <p:cNvSpPr/>
          <p:nvPr/>
        </p:nvSpPr>
        <p:spPr>
          <a:xfrm>
            <a:off x="6814868" y="548625"/>
            <a:ext cx="1199072" cy="211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776BB3-E0D2-4F1F-AF19-3230A11B0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859" y="4821256"/>
            <a:ext cx="4098186" cy="19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CC9A4-3029-439E-969B-3321D4D8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97" y="957801"/>
            <a:ext cx="10762167" cy="5065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E597B-8E19-4861-BE58-7DA95A8F5DC7}"/>
              </a:ext>
            </a:extLst>
          </p:cNvPr>
          <p:cNvSpPr txBox="1"/>
          <p:nvPr/>
        </p:nvSpPr>
        <p:spPr>
          <a:xfrm>
            <a:off x="181155" y="181155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 bigger copy!</a:t>
            </a:r>
          </a:p>
        </p:txBody>
      </p:sp>
    </p:spTree>
    <p:extLst>
      <p:ext uri="{BB962C8B-B14F-4D97-AF65-F5344CB8AC3E}">
        <p14:creationId xmlns:p14="http://schemas.microsoft.com/office/powerpoint/2010/main" val="37234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795AB89E14DE44A3C2D338CFA92CE0" ma:contentTypeVersion="16" ma:contentTypeDescription="Create a new document." ma:contentTypeScope="" ma:versionID="1e0b7db7d1d8771523a7a5ef6dd879ae">
  <xsd:schema xmlns:xsd="http://www.w3.org/2001/XMLSchema" xmlns:xs="http://www.w3.org/2001/XMLSchema" xmlns:p="http://schemas.microsoft.com/office/2006/metadata/properties" xmlns:ns2="d7fc0a7d-09c4-4740-9ea0-c1d0c3f2b341" xmlns:ns3="d22b87ec-82fc-4b64-9e47-b681a2d69081" targetNamespace="http://schemas.microsoft.com/office/2006/metadata/properties" ma:root="true" ma:fieldsID="d928c17d437e4a07e22fd3cff5a586da" ns2:_="" ns3:_="">
    <xsd:import namespace="d7fc0a7d-09c4-4740-9ea0-c1d0c3f2b341"/>
    <xsd:import namespace="d22b87ec-82fc-4b64-9e47-b681a2d690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c0a7d-09c4-4740-9ea0-c1d0c3f2b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1da502c-7e40-4002-9fa7-8e5645d13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b87ec-82fc-4b64-9e47-b681a2d690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209478-0f8d-4b20-a55b-c069e9f8641a}" ma:internalName="TaxCatchAll" ma:showField="CatchAllData" ma:web="d22b87ec-82fc-4b64-9e47-b681a2d690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22b87ec-82fc-4b64-9e47-b681a2d69081" xsi:nil="true"/>
    <lcf76f155ced4ddcb4097134ff3c332f xmlns="d7fc0a7d-09c4-4740-9ea0-c1d0c3f2b34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0D9A10-3DF5-4785-9EF1-E51DA5D151C9}"/>
</file>

<file path=customXml/itemProps2.xml><?xml version="1.0" encoding="utf-8"?>
<ds:datastoreItem xmlns:ds="http://schemas.openxmlformats.org/officeDocument/2006/customXml" ds:itemID="{2AA6F2CC-6D81-4571-8BBB-08C9B0A2134F}"/>
</file>

<file path=customXml/itemProps3.xml><?xml version="1.0" encoding="utf-8"?>
<ds:datastoreItem xmlns:ds="http://schemas.openxmlformats.org/officeDocument/2006/customXml" ds:itemID="{C3F6550C-65F5-4D2A-BF16-2B022B2B6431}"/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696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STXM Data Analysis</vt:lpstr>
      <vt:lpstr>IGOR 7 STXM Analysis:</vt:lpstr>
      <vt:lpstr>Scans to Load</vt:lpstr>
      <vt:lpstr>Loading CO2 energy Scan</vt:lpstr>
      <vt:lpstr>Loading NEXAFS LineScan</vt:lpstr>
      <vt:lpstr>PowerPoint Presentation</vt:lpstr>
      <vt:lpstr>Kramers Kronig</vt:lpstr>
      <vt:lpstr>Compositional Fits to NEXAFS Spectra</vt:lpstr>
      <vt:lpstr>PowerPoint Presentation</vt:lpstr>
      <vt:lpstr>Loading Composition map</vt:lpstr>
      <vt:lpstr>Compositional Map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STXM Data Analysis</dc:title>
  <dc:creator>Thomas Ferron</dc:creator>
  <cp:lastModifiedBy>Thomas Ferron</cp:lastModifiedBy>
  <cp:revision>19</cp:revision>
  <dcterms:created xsi:type="dcterms:W3CDTF">2018-08-13T20:10:47Z</dcterms:created>
  <dcterms:modified xsi:type="dcterms:W3CDTF">2018-09-14T00:02:24Z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0x0101006D795AB89E14DE44A3C2D338CFA92CE0</vt:lpwstr>
  </property>
</Properties>
</file>