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5" r:id="rId11"/>
    <p:sldId id="266" r:id="rId12"/>
    <p:sldId id="26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7/7/2018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7/7/2018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7/7/2018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7/7/2018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7/7/2018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Tableau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956" y="174584"/>
            <a:ext cx="11673847" cy="6001664"/>
          </a:xfrm>
        </p:spPr>
        <p:txBody>
          <a:bodyPr>
            <a:normAutofit/>
          </a:bodyPr>
          <a:lstStyle/>
          <a:p>
            <a:pPr lvl="0"/>
            <a:r>
              <a:rPr lang="en-US" sz="2399" dirty="0"/>
              <a:t>Note some fields not in the original data set:</a:t>
            </a:r>
          </a:p>
          <a:p>
            <a:pPr lvl="0"/>
            <a:endParaRPr lang="en-US" sz="2399" dirty="0"/>
          </a:p>
          <a:p>
            <a:endParaRPr lang="en-US" sz="2399" dirty="0"/>
          </a:p>
        </p:txBody>
      </p:sp>
      <p:sp>
        <p:nvSpPr>
          <p:cNvPr id="4" name="TextBox 3"/>
          <p:cNvSpPr txBox="1"/>
          <p:nvPr/>
        </p:nvSpPr>
        <p:spPr>
          <a:xfrm>
            <a:off x="1996956" y="1167538"/>
            <a:ext cx="9996849" cy="5536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i="1" dirty="0"/>
              <a:t>Measure Names</a:t>
            </a:r>
            <a:r>
              <a:rPr lang="en-US" sz="2399" dirty="0"/>
              <a:t>:  Contains all the field names of the measures. </a:t>
            </a:r>
          </a:p>
          <a:p>
            <a:pPr marL="742727" lvl="1" indent="-285664">
              <a:buFont typeface="Arial" panose="020B0604020202020204" pitchFamily="34" charset="0"/>
              <a:buChar char="•"/>
            </a:pPr>
            <a:r>
              <a:rPr lang="en-US" sz="2399" dirty="0"/>
              <a:t>Vector of strings, containing all the names of the measures  </a:t>
            </a:r>
          </a:p>
          <a:p>
            <a:pPr marL="742727" lvl="1" indent="-285664">
              <a:buFont typeface="Arial" panose="020B0604020202020204" pitchFamily="34" charset="0"/>
              <a:buChar char="•"/>
            </a:pPr>
            <a:r>
              <a:rPr lang="en-US" sz="2399" dirty="0"/>
              <a:t>In this case, </a:t>
            </a:r>
            <a:r>
              <a:rPr lang="en-US" sz="2399" i="1" dirty="0"/>
              <a:t>Measure Names</a:t>
            </a:r>
            <a:r>
              <a:rPr lang="en-US" sz="2399" dirty="0"/>
              <a:t> contains the strings</a:t>
            </a:r>
          </a:p>
          <a:p>
            <a:pPr marL="742727" lvl="1" indent="-285664">
              <a:buFont typeface="Arial" panose="020B0604020202020204" pitchFamily="34" charset="0"/>
              <a:buChar char="•"/>
            </a:pPr>
            <a:endParaRPr lang="en-US" sz="23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i="1" dirty="0"/>
              <a:t>Number of Records</a:t>
            </a:r>
            <a:r>
              <a:rPr lang="en-US" sz="2399" dirty="0"/>
              <a:t>: Essentially a column of 1’s </a:t>
            </a:r>
          </a:p>
          <a:p>
            <a:pPr marL="742727" lvl="1" indent="-285664">
              <a:buFont typeface="Arial" panose="020B0604020202020204" pitchFamily="34" charset="0"/>
              <a:buChar char="•"/>
            </a:pPr>
            <a:r>
              <a:rPr lang="en-US" sz="2399" dirty="0"/>
              <a:t>Very useful for counting rows</a:t>
            </a:r>
          </a:p>
          <a:p>
            <a:pPr marL="742727" lvl="1" indent="-285664">
              <a:buFont typeface="Arial" panose="020B0604020202020204" pitchFamily="34" charset="0"/>
              <a:buChar char="•"/>
            </a:pPr>
            <a:endParaRPr lang="en-US" sz="23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i="1" dirty="0"/>
              <a:t>Measure Values</a:t>
            </a:r>
            <a:r>
              <a:rPr lang="en-US" sz="2399" dirty="0"/>
              <a:t>: All the numeric values of all measures.  </a:t>
            </a:r>
          </a:p>
          <a:p>
            <a:pPr marL="742727" lvl="1" indent="-285664">
              <a:buFont typeface="Arial" panose="020B0604020202020204" pitchFamily="34" charset="0"/>
              <a:buChar char="•"/>
            </a:pPr>
            <a:r>
              <a:rPr lang="en-US" sz="2399" dirty="0"/>
              <a:t>Super long vector, with all data values of measures in the data set</a:t>
            </a:r>
          </a:p>
          <a:p>
            <a:pPr marL="742727" lvl="1" indent="-285664">
              <a:buFont typeface="Arial" panose="020B0604020202020204" pitchFamily="34" charset="0"/>
              <a:buChar char="•"/>
            </a:pPr>
            <a:r>
              <a:rPr lang="en-US" sz="2399" dirty="0"/>
              <a:t>Useful for blending multiple fields in the same graph</a:t>
            </a:r>
          </a:p>
          <a:p>
            <a:pPr marL="742727" lvl="1" indent="-285664">
              <a:buFont typeface="Arial" panose="020B0604020202020204" pitchFamily="34" charset="0"/>
              <a:buChar char="•"/>
            </a:pPr>
            <a:endParaRPr lang="en-US" sz="23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Latitude, Longitude: automatically generated if there is a geographic field (Country, here)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4434" r="87821" b="-1"/>
          <a:stretch/>
        </p:blipFill>
        <p:spPr>
          <a:xfrm>
            <a:off x="574684" y="1524000"/>
            <a:ext cx="1244497" cy="516606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39912" y="5837302"/>
            <a:ext cx="1179268" cy="5277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8" name="Rectangle 7"/>
          <p:cNvSpPr/>
          <p:nvPr/>
        </p:nvSpPr>
        <p:spPr>
          <a:xfrm>
            <a:off x="639911" y="5240344"/>
            <a:ext cx="1179268" cy="2133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31273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956" y="174584"/>
            <a:ext cx="11673847" cy="6001664"/>
          </a:xfrm>
        </p:spPr>
        <p:txBody>
          <a:bodyPr>
            <a:normAutofit/>
          </a:bodyPr>
          <a:lstStyle/>
          <a:p>
            <a:pPr lvl="0"/>
            <a:r>
              <a:rPr lang="en-US" sz="2399" dirty="0"/>
              <a:t>Tableau is </a:t>
            </a:r>
            <a:r>
              <a:rPr lang="en-US" sz="2399" u="sng" dirty="0"/>
              <a:t>usually</a:t>
            </a:r>
            <a:r>
              <a:rPr lang="en-US" sz="2399" dirty="0"/>
              <a:t> good at guessing whether fields should be discrete or continuous</a:t>
            </a:r>
          </a:p>
          <a:p>
            <a:pPr lvl="0"/>
            <a:r>
              <a:rPr lang="en-US" sz="2399" dirty="0"/>
              <a:t> All the ‘quantitative’ fields in the .csv file contained NAs, which were interpreted as strings </a:t>
            </a:r>
            <a:endParaRPr lang="en-US" sz="2399" dirty="0">
              <a:sym typeface="Wingdings" panose="05000000000000000000" pitchFamily="2" charset="2"/>
            </a:endParaRPr>
          </a:p>
          <a:p>
            <a:pPr lvl="0"/>
            <a:r>
              <a:rPr lang="en-US" sz="2399" dirty="0">
                <a:sym typeface="Wingdings" panose="05000000000000000000" pitchFamily="2" charset="2"/>
              </a:rPr>
              <a:t>Change these to decimals, then to continuous, by highlighting and right-clicking:</a:t>
            </a:r>
            <a:endParaRPr lang="en-US" sz="2399" dirty="0"/>
          </a:p>
          <a:p>
            <a:pPr lvl="0"/>
            <a:endParaRPr lang="en-US" sz="2399" dirty="0"/>
          </a:p>
          <a:p>
            <a:endParaRPr lang="en-US" sz="2399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51" t="13422" r="74705" b="24071"/>
          <a:stretch/>
        </p:blipFill>
        <p:spPr>
          <a:xfrm>
            <a:off x="2436812" y="2743200"/>
            <a:ext cx="2449598" cy="3851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80098" b="22693"/>
          <a:stretch/>
        </p:blipFill>
        <p:spPr>
          <a:xfrm>
            <a:off x="6094412" y="2556818"/>
            <a:ext cx="1740144" cy="422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956" y="174584"/>
            <a:ext cx="11673847" cy="6001664"/>
          </a:xfrm>
        </p:spPr>
        <p:txBody>
          <a:bodyPr>
            <a:normAutofit/>
          </a:bodyPr>
          <a:lstStyle/>
          <a:p>
            <a:pPr lvl="0"/>
            <a:r>
              <a:rPr lang="en-US" sz="2399" dirty="0"/>
              <a:t>Note how this changes the way the missing values are interpreted, and format of decimals</a:t>
            </a:r>
          </a:p>
          <a:p>
            <a:pPr lvl="0"/>
            <a:endParaRPr lang="en-US" sz="2399" dirty="0"/>
          </a:p>
          <a:p>
            <a:endParaRPr lang="en-US" sz="2399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125" y="852928"/>
            <a:ext cx="8116541" cy="27478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126" y="3642086"/>
            <a:ext cx="8338423" cy="3215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04" y="1527455"/>
            <a:ext cx="2790422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Fields as discrete strings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504" y="4880361"/>
            <a:ext cx="3176621" cy="119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Fields as continuous decimals</a:t>
            </a:r>
          </a:p>
          <a:p>
            <a:r>
              <a:rPr lang="en-US" sz="1799" dirty="0"/>
              <a:t>(NAs appropriately recognized as such)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26468" y="1712073"/>
            <a:ext cx="4293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44296" y="5064694"/>
            <a:ext cx="261829" cy="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5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923"/>
            <a:ext cx="10512862" cy="713681"/>
          </a:xfrm>
        </p:spPr>
        <p:txBody>
          <a:bodyPr/>
          <a:lstStyle/>
          <a:p>
            <a:r>
              <a:rPr lang="en-US" dirty="0"/>
              <a:t>Why Tableau?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079605"/>
            <a:ext cx="10512862" cy="509664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It can connect to a variety of data sources </a:t>
            </a:r>
          </a:p>
          <a:p>
            <a:pPr lvl="1"/>
            <a:r>
              <a:rPr lang="en-US" dirty="0"/>
              <a:t>Local Excel, csv, tab-delimited data files</a:t>
            </a:r>
          </a:p>
          <a:p>
            <a:pPr lvl="1"/>
            <a:r>
              <a:rPr lang="en-US" dirty="0"/>
              <a:t>Data servers</a:t>
            </a:r>
          </a:p>
          <a:p>
            <a:pPr lvl="1"/>
            <a:r>
              <a:rPr lang="en-US" dirty="0"/>
              <a:t>Statistical files including R, SAS, and SPSS data files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facilitates interactive data exploration and visualizations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requires very little programming knowledge (none if you are using basic functionalities)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Visualizations can be “published” online and shared via blogs or other websites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923"/>
            <a:ext cx="10512862" cy="713681"/>
          </a:xfrm>
        </p:spPr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756500"/>
            <a:ext cx="10512862" cy="441974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Tableau Public</a:t>
            </a:r>
          </a:p>
          <a:p>
            <a:pPr lvl="1"/>
            <a:r>
              <a:rPr lang="en-US" dirty="0"/>
              <a:t>Free!</a:t>
            </a:r>
          </a:p>
          <a:p>
            <a:pPr lvl="1"/>
            <a:r>
              <a:rPr lang="en-US" dirty="0"/>
              <a:t>Workbooks are saved on Tableau Public’s server rather than locally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Tableau Desktop</a:t>
            </a:r>
          </a:p>
          <a:p>
            <a:pPr lvl="1"/>
            <a:r>
              <a:rPr lang="en-US" dirty="0"/>
              <a:t>Can save workbooks locally</a:t>
            </a:r>
          </a:p>
          <a:p>
            <a:pPr lvl="1"/>
            <a:r>
              <a:rPr lang="en-US" dirty="0"/>
              <a:t>More available data sources</a:t>
            </a:r>
          </a:p>
          <a:p>
            <a:pPr lvl="1"/>
            <a:r>
              <a:rPr lang="en-US" dirty="0"/>
              <a:t>Expensive in general, but free to faculty/students of accredited universities</a:t>
            </a:r>
          </a:p>
          <a:p>
            <a:pPr lvl="1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7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923"/>
            <a:ext cx="10512862" cy="713681"/>
          </a:xfrm>
        </p:spPr>
        <p:txBody>
          <a:bodyPr/>
          <a:lstStyle/>
          <a:p>
            <a:r>
              <a:rPr lang="en-US" dirty="0"/>
              <a:t>What Tableau is NOT….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756500"/>
            <a:ext cx="10512862" cy="4419748"/>
          </a:xfrm>
        </p:spPr>
        <p:txBody>
          <a:bodyPr>
            <a:normAutofit/>
          </a:bodyPr>
          <a:lstStyle/>
          <a:p>
            <a:r>
              <a:rPr lang="en-US" dirty="0"/>
              <a:t>A data management tool!  Essentially limited to…</a:t>
            </a:r>
          </a:p>
          <a:p>
            <a:pPr lvl="1"/>
            <a:r>
              <a:rPr lang="en-US" dirty="0"/>
              <a:t>New variable creation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endParaRPr lang="en-US" dirty="0"/>
          </a:p>
          <a:p>
            <a:r>
              <a:rPr lang="en-US" dirty="0"/>
              <a:t>R, Python, JMP are much better for heavy  ‘data wrangling’ </a:t>
            </a:r>
          </a:p>
          <a:p>
            <a:pPr lvl="1"/>
            <a:r>
              <a:rPr lang="en-US" dirty="0"/>
              <a:t>Reshaping (wide to long to wide)</a:t>
            </a:r>
          </a:p>
          <a:p>
            <a:pPr lvl="1"/>
            <a:r>
              <a:rPr lang="en-US" dirty="0"/>
              <a:t>Complicated aggregation</a:t>
            </a:r>
          </a:p>
          <a:p>
            <a:pPr marL="457063" lvl="1" indent="0">
              <a:buNone/>
            </a:pPr>
            <a:endParaRPr lang="en-US" dirty="0"/>
          </a:p>
          <a:p>
            <a:r>
              <a:rPr lang="en-US" dirty="0"/>
              <a:t>Do your heavy-duty cleaning outside Tableau; save to .csv or data file of choice 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8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35099"/>
            <a:ext cx="10512862" cy="713681"/>
          </a:xfrm>
        </p:spPr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079605"/>
            <a:ext cx="11155822" cy="5096643"/>
          </a:xfrm>
        </p:spPr>
        <p:txBody>
          <a:bodyPr>
            <a:normAutofit/>
          </a:bodyPr>
          <a:lstStyle/>
          <a:p>
            <a:pPr lvl="0"/>
            <a:r>
              <a:rPr lang="en-US" sz="2399" dirty="0"/>
              <a:t>The first time you open Tableau, you will see the “Home Page”: </a:t>
            </a:r>
          </a:p>
          <a:p>
            <a:r>
              <a:rPr lang="en-US" sz="2399" dirty="0"/>
              <a:t>Connect to the World_Bank.csv file, by clicking on the “Text File” option</a:t>
            </a:r>
          </a:p>
          <a:p>
            <a:pPr lvl="0"/>
            <a:endParaRPr lang="en-US" sz="2399" dirty="0"/>
          </a:p>
          <a:p>
            <a:endParaRPr lang="en-US" sz="239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78" y="2003542"/>
            <a:ext cx="9827240" cy="453296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5577" y="3399385"/>
            <a:ext cx="822746" cy="2285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37628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06" y="4876800"/>
            <a:ext cx="11865821" cy="2276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Font typeface="+mj-lt"/>
              <a:buAutoNum type="arabicPeriod"/>
            </a:pPr>
            <a:r>
              <a:rPr lang="en-US" sz="1799" dirty="0"/>
              <a:t>The data file you are currently connected to.  Click to rename it within Tableau.</a:t>
            </a:r>
          </a:p>
          <a:p>
            <a:pPr marL="342797" indent="-342797">
              <a:buFont typeface="+mj-lt"/>
              <a:buAutoNum type="arabicPeriod"/>
            </a:pPr>
            <a:r>
              <a:rPr lang="en-US" sz="1799" dirty="0"/>
              <a:t>Data sheets in the same working directory of the same file extension.  </a:t>
            </a:r>
          </a:p>
          <a:p>
            <a:pPr marL="799860" lvl="1" indent="-342797">
              <a:buFont typeface="Arial" panose="020B0604020202020204" pitchFamily="34" charset="0"/>
              <a:buChar char="•"/>
            </a:pPr>
            <a:r>
              <a:rPr lang="en-US" sz="1799" dirty="0"/>
              <a:t>This is also where names of multiple sheets will show up, if you connect to an Excel file with multiple tabs.</a:t>
            </a:r>
          </a:p>
          <a:p>
            <a:pPr marL="342797" indent="-342797">
              <a:buFont typeface="+mj-lt"/>
              <a:buAutoNum type="arabicPeriod"/>
            </a:pPr>
            <a:r>
              <a:rPr lang="en-US" sz="1799" dirty="0"/>
              <a:t>The data sheets you want to visualize: you can click-and-drag sheets from “2” into this space to link multiple data sources.</a:t>
            </a:r>
          </a:p>
          <a:p>
            <a:pPr marL="342797" indent="-342797">
              <a:buFont typeface="+mj-lt"/>
              <a:buAutoNum type="arabicPeriod"/>
            </a:pPr>
            <a:r>
              <a:rPr lang="en-US" sz="1799" dirty="0"/>
              <a:t>A view of your data.</a:t>
            </a:r>
          </a:p>
          <a:p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381000"/>
            <a:ext cx="7077040" cy="435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956" y="174584"/>
            <a:ext cx="11673847" cy="6001664"/>
          </a:xfrm>
        </p:spPr>
        <p:txBody>
          <a:bodyPr>
            <a:normAutofit/>
          </a:bodyPr>
          <a:lstStyle/>
          <a:p>
            <a:pPr lvl="0"/>
            <a:r>
              <a:rPr lang="en-US" sz="2399" dirty="0"/>
              <a:t>Click on “Sheet 1”:</a:t>
            </a:r>
          </a:p>
          <a:p>
            <a:pPr lvl="0"/>
            <a:endParaRPr lang="en-US" sz="2399" dirty="0"/>
          </a:p>
          <a:p>
            <a:endParaRPr lang="en-US" sz="2399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01" y="870678"/>
            <a:ext cx="8894204" cy="55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098" y="235099"/>
            <a:ext cx="11021745" cy="713681"/>
          </a:xfrm>
        </p:spPr>
        <p:txBody>
          <a:bodyPr/>
          <a:lstStyle/>
          <a:p>
            <a:r>
              <a:rPr lang="en-US" dirty="0"/>
              <a:t>Tableau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098" y="1079605"/>
            <a:ext cx="11664706" cy="5096643"/>
          </a:xfrm>
        </p:spPr>
        <p:txBody>
          <a:bodyPr>
            <a:normAutofit/>
          </a:bodyPr>
          <a:lstStyle/>
          <a:p>
            <a:r>
              <a:rPr lang="en-US" dirty="0"/>
              <a:t>Fields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I.e., “variables”; “data columns”</a:t>
            </a:r>
          </a:p>
          <a:p>
            <a:pPr marL="0" indent="0">
              <a:buNone/>
            </a:pPr>
            <a:endParaRPr lang="en-US" sz="2399" dirty="0"/>
          </a:p>
          <a:p>
            <a:r>
              <a:rPr lang="en-US" dirty="0"/>
              <a:t>Axes are determined by whether fields are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Discrete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Continuous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Aka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Categorical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Quantitative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Discrete</a:t>
            </a:r>
            <a:r>
              <a:rPr lang="en-US" dirty="0"/>
              <a:t> fields create headers, or </a:t>
            </a:r>
            <a:r>
              <a:rPr lang="en-US" i="1" dirty="0"/>
              <a:t>discrete </a:t>
            </a:r>
            <a:r>
              <a:rPr lang="en-US" dirty="0"/>
              <a:t>bins.  Blue pills.</a:t>
            </a:r>
            <a:endParaRPr lang="en-US" i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en-US" dirty="0"/>
              <a:t> fields create </a:t>
            </a:r>
            <a:r>
              <a:rPr lang="en-US" i="1" dirty="0"/>
              <a:t>continuous</a:t>
            </a:r>
            <a:r>
              <a:rPr lang="en-US" dirty="0"/>
              <a:t> AXES.  Green pills</a:t>
            </a:r>
          </a:p>
          <a:p>
            <a:pPr lvl="1"/>
            <a:endParaRPr lang="en-US" dirty="0"/>
          </a:p>
          <a:p>
            <a:r>
              <a:rPr lang="en-US" dirty="0"/>
              <a:t> Aggregation determined by whether fields are MEASURES or DIMENSIONS</a:t>
            </a:r>
          </a:p>
          <a:p>
            <a:pPr lvl="1"/>
            <a:r>
              <a:rPr lang="en-US" dirty="0"/>
              <a:t>Dimensions by default are NOT AGGREGATED</a:t>
            </a:r>
          </a:p>
          <a:p>
            <a:pPr lvl="1"/>
            <a:r>
              <a:rPr lang="en-US" dirty="0"/>
              <a:t>Measures by default are AGGREGATED (summed, averaged, etc.)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063" lvl="1" indent="0">
              <a:buNone/>
            </a:pPr>
            <a:endParaRPr lang="en-US" dirty="0"/>
          </a:p>
          <a:p>
            <a:pPr marL="457063" lvl="1" indent="0">
              <a:buNone/>
            </a:pP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13100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548F-6E5A-41BC-B15F-844F71D7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marks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2B1A-E323-4C27-BCED-784DAFA8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Dropdown menu to change geometries</a:t>
            </a:r>
          </a:p>
          <a:p>
            <a:endParaRPr lang="en-US" dirty="0"/>
          </a:p>
          <a:p>
            <a:r>
              <a:rPr lang="en-US" dirty="0"/>
              <a:t>Drag-and-drop variables to map aesthetic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784B8-527C-4FB5-82C0-78E9FBAC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088" y="1828800"/>
            <a:ext cx="1457325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FB00E1-E7AC-4B1C-A42E-448520E8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2590800"/>
            <a:ext cx="3200400" cy="59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60590-CE28-4C2B-BBDD-2DD2148444A9}"/>
              </a:ext>
            </a:extLst>
          </p:cNvPr>
          <p:cNvSpPr txBox="1"/>
          <p:nvPr/>
        </p:nvSpPr>
        <p:spPr>
          <a:xfrm>
            <a:off x="5632403" y="2393798"/>
            <a:ext cx="67518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“X”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71AB7-4E52-4E41-8CF7-4E7BBA7EB9AC}"/>
              </a:ext>
            </a:extLst>
          </p:cNvPr>
          <p:cNvSpPr txBox="1"/>
          <p:nvPr/>
        </p:nvSpPr>
        <p:spPr>
          <a:xfrm>
            <a:off x="5637212" y="2886075"/>
            <a:ext cx="6703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“Y”</a:t>
            </a:r>
          </a:p>
        </p:txBody>
      </p:sp>
    </p:spTree>
    <p:extLst>
      <p:ext uri="{BB962C8B-B14F-4D97-AF65-F5344CB8AC3E}">
        <p14:creationId xmlns:p14="http://schemas.microsoft.com/office/powerpoint/2010/main" val="26003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31</TotalTime>
  <Words>576</Words>
  <Application>Microsoft Office PowerPoint</Application>
  <PresentationFormat>Custom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</vt:lpstr>
      <vt:lpstr>World Presentation 16x9</vt:lpstr>
      <vt:lpstr>Introduction to Tableau</vt:lpstr>
      <vt:lpstr>Why Tableau?</vt:lpstr>
      <vt:lpstr>Versions</vt:lpstr>
      <vt:lpstr>What Tableau is NOT….</vt:lpstr>
      <vt:lpstr>Let’s get started!</vt:lpstr>
      <vt:lpstr>PowerPoint Presentation</vt:lpstr>
      <vt:lpstr>PowerPoint Presentation</vt:lpstr>
      <vt:lpstr>Tableau vocabulary</vt:lpstr>
      <vt:lpstr>The marks card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Tableau</dc:title>
  <dc:creator>Bergen, Silas R</dc:creator>
  <cp:lastModifiedBy>Bergen, Silas R</cp:lastModifiedBy>
  <cp:revision>3</cp:revision>
  <dcterms:created xsi:type="dcterms:W3CDTF">2018-06-28T15:51:05Z</dcterms:created>
  <dcterms:modified xsi:type="dcterms:W3CDTF">2018-07-08T03:40:44Z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