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DF"/>
    <a:srgbClr val="FF9138"/>
    <a:srgbClr val="FFCCCC"/>
    <a:srgbClr val="FFC1C1"/>
    <a:srgbClr val="FF8B8B"/>
    <a:srgbClr val="FF8F8F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94580" autoAdjust="0"/>
  </p:normalViewPr>
  <p:slideViewPr>
    <p:cSldViewPr>
      <p:cViewPr varScale="1">
        <p:scale>
          <a:sx n="72" d="100"/>
          <a:sy n="72" d="100"/>
        </p:scale>
        <p:origin x="62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A139-28EE-45D8-8580-03583A22DA38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F4AE-7836-4826-B3C0-4DB801CBE585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587A-B998-459E-9CF9-E15C985B3BFD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3D58-CDEF-490A-835D-5BB334052492}" type="datetime1">
              <a:rPr lang="en-US" smtClean="0"/>
              <a:t>7/3/2018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B34F-1F6F-4723-9036-88DB832DEAF5}" type="datetime1">
              <a:rPr lang="en-US" smtClean="0"/>
              <a:t>7/3/2018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AD5-0312-4EDD-9178-BCB45106FC2D}" type="datetime1">
              <a:rPr lang="en-US" smtClean="0"/>
              <a:t>7/3/2018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A09E-4D30-4AA2-806E-9A8FE85E3488}" type="datetime1">
              <a:rPr lang="en-US" smtClean="0"/>
              <a:t>7/3/2018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8CE9-0F14-48E0-A9BE-B504954F5934}" type="datetime1">
              <a:rPr lang="en-US" smtClean="0"/>
              <a:t>7/3/2018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F7F-85A7-4EC7-832C-0C5A14B84156}" type="datetime1">
              <a:rPr lang="en-US" smtClean="0"/>
              <a:t>7/3/2018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FB3C-DCF0-43D0-BAD5-FCF1A31730B5}" type="datetime1">
              <a:rPr lang="en-US" smtClean="0"/>
              <a:t>7/3/2018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56CB91-44D3-47A4-A393-E8C9779EE706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ilas.bergen#!/vizhome/WorldBankDataVisualizations/Internetus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/>
          <a:p>
            <a:r>
              <a:rPr lang="en-US" sz="2800" dirty="0"/>
              <a:t>Interactive dashboards in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Drs. Silas Bergen and Todd Iverson</a:t>
            </a:r>
          </a:p>
          <a:p>
            <a:r>
              <a:rPr lang="en-US" dirty="0"/>
              <a:t>Winona State University</a:t>
            </a:r>
          </a:p>
          <a:p>
            <a:r>
              <a:rPr lang="en-US" dirty="0"/>
              <a:t>ICOTS 2018</a:t>
            </a:r>
          </a:p>
          <a:p>
            <a:r>
              <a:rPr lang="en-US" dirty="0"/>
              <a:t>Kyoto, Japan</a:t>
            </a:r>
          </a:p>
          <a:p>
            <a:r>
              <a:rPr lang="en-US" dirty="0"/>
              <a:t>July 8, 2018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Highlight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47800"/>
            <a:ext cx="6781798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Click </a:t>
            </a:r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Highlight </a:t>
            </a:r>
            <a:endParaRPr lang="en-US" dirty="0"/>
          </a:p>
          <a:p>
            <a:pPr lvl="0"/>
            <a:r>
              <a:rPr lang="en-US" dirty="0"/>
              <a:t>Complete the dialogue box as shown.  Some things to think about: </a:t>
            </a:r>
          </a:p>
          <a:p>
            <a:pPr lvl="0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From which worksheets do you want the interactivity to be sourced?  Select these in the “Source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Which worksheets do you want the interactivity to target?  Select these in the “Target Sheets” box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b="1" dirty="0"/>
              <a:t>Important: Which fields do you want to control the interactivity?  </a:t>
            </a:r>
            <a:r>
              <a:rPr lang="en-US" dirty="0"/>
              <a:t>Control this with the “Target Highlighting.”  </a:t>
            </a:r>
            <a:r>
              <a:rPr lang="en-US" b="1" u="sng" dirty="0"/>
              <a:t>Note that the field(s) you select must be present on all selected target and source sheets for the action to work properly!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 you want the action to run on hover, or select?  Let’s select “Hover” here.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74AB8-A554-4AA8-A28D-1B41DB387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9462" y="1579880"/>
            <a:ext cx="2857500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Filter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47800"/>
            <a:ext cx="6781798" cy="48006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Dashboard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Actions…</a:t>
            </a:r>
            <a:endParaRPr lang="en-US" dirty="0"/>
          </a:p>
          <a:p>
            <a:pPr lvl="0"/>
            <a:r>
              <a:rPr lang="en-US" b="1" dirty="0"/>
              <a:t>Add Action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Filter </a:t>
            </a:r>
            <a:endParaRPr lang="en-US" dirty="0"/>
          </a:p>
          <a:p>
            <a:pPr lvl="0"/>
            <a:r>
              <a:rPr lang="en-US" dirty="0"/>
              <a:t>Set up the Source and Target sheets as before, but note a few new options: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What do you want to happen when the filter is removed?  Leave or show all? (I have never encountered a situation where the “Exclude all values” option made sense.)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Filtering by a specified field is accomplished by clicking </a:t>
            </a:r>
            <a:r>
              <a:rPr lang="en-US" b="1" dirty="0"/>
              <a:t>Add Filter…</a:t>
            </a:r>
            <a:r>
              <a:rPr lang="en-US" dirty="0"/>
              <a:t> at the bottom of the dialogue box, and selecting </a:t>
            </a:r>
            <a:r>
              <a:rPr lang="en-US" b="1" dirty="0"/>
              <a:t>Country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Set up the dialogue box as shown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13FD-ACFD-45FA-98E5-2393C5D23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1812" y="1263512"/>
            <a:ext cx="3709988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Create!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Reproduce</a:t>
            </a:r>
            <a:r>
              <a:rPr lang="en-US" b="1" dirty="0"/>
              <a:t> </a:t>
            </a:r>
            <a:r>
              <a:rPr lang="en-US" dirty="0"/>
              <a:t>dashboard with interactions indicated by arrows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944E3-D6A8-4EA6-AEDC-F16A3CC04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1612" y="2362753"/>
            <a:ext cx="5943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47800"/>
            <a:ext cx="9982198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Save to Tableau Public As…</a:t>
            </a:r>
          </a:p>
          <a:p>
            <a:pPr lvl="0"/>
            <a:endParaRPr lang="en-US" dirty="0">
              <a:sym typeface="Wingdings" panose="05000000000000000000" pitchFamily="2" charset="2"/>
            </a:endParaRPr>
          </a:p>
          <a:p>
            <a:pPr lvl="0"/>
            <a:r>
              <a:rPr lang="en-US" dirty="0">
                <a:sym typeface="Wingdings" panose="05000000000000000000" pitchFamily="2" charset="2"/>
              </a:rPr>
              <a:t>Share your link</a:t>
            </a:r>
            <a:r>
              <a:rPr lang="en-US">
                <a:sym typeface="Wingdings" panose="05000000000000000000" pitchFamily="2" charset="2"/>
              </a:rPr>
              <a:t>: you’re good to go!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World bank interactive dashboard: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8012" y="1219200"/>
            <a:ext cx="6477000" cy="495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D4B6B9-5B9C-4A71-A8F8-4E24B0BE7E03}"/>
              </a:ext>
            </a:extLst>
          </p:cNvPr>
          <p:cNvSpPr/>
          <p:nvPr/>
        </p:nvSpPr>
        <p:spPr>
          <a:xfrm>
            <a:off x="150812" y="617220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Fully interactive version: </a:t>
            </a:r>
            <a:r>
              <a:rPr lang="en-US" dirty="0">
                <a:hlinkClick r:id="rId3"/>
              </a:rPr>
              <a:t>https://public.tableau.com/profile/silas.bergen#!/vizhome/WorldBankDataVisualizations/Internetusage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D560A-73A9-4FD6-BEE3-7BE25862F73A}"/>
              </a:ext>
            </a:extLst>
          </p:cNvPr>
          <p:cNvSpPr txBox="1"/>
          <p:nvPr/>
        </p:nvSpPr>
        <p:spPr>
          <a:xfrm>
            <a:off x="7161212" y="2057400"/>
            <a:ext cx="5103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Modified from Chapter 13: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Communicating Data with Tableau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By Ben Jones</a:t>
            </a:r>
          </a:p>
        </p:txBody>
      </p:sp>
    </p:spTree>
    <p:extLst>
      <p:ext uri="{BB962C8B-B14F-4D97-AF65-F5344CB8AC3E}">
        <p14:creationId xmlns:p14="http://schemas.microsoft.com/office/powerpoint/2010/main" val="9271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3-way scatterplot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48235"/>
          <a:stretch/>
        </p:blipFill>
        <p:spPr>
          <a:xfrm>
            <a:off x="7883524" y="1495427"/>
            <a:ext cx="3352800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8012" y="1554640"/>
            <a:ext cx="405110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Shape</a:t>
            </a:r>
            <a:r>
              <a:rPr lang="en-US" sz="2400" dirty="0"/>
              <a:t> (circle)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Internet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Life expectancy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Fertility rate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Optional animation: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Year 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483D2-9FE3-42D1-8EA2-CD707F4E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519" y="547686"/>
            <a:ext cx="1552575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2B919-8A05-45AF-8DA6-839EBCE8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547686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FE9D-7BFE-492A-B79E-023D4C1EAF45}"/>
              </a:ext>
            </a:extLst>
          </p:cNvPr>
          <p:cNvPicPr/>
          <p:nvPr/>
        </p:nvPicPr>
        <p:blipFill rotWithShape="1">
          <a:blip r:embed="rId2"/>
          <a:srcRect l="612" t="54423" r="54566"/>
          <a:stretch/>
        </p:blipFill>
        <p:spPr>
          <a:xfrm>
            <a:off x="8104644" y="2909888"/>
            <a:ext cx="2903081" cy="2257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608012" y="1554640"/>
            <a:ext cx="7241085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Line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Year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Scandinavia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Country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i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Annotate with right click  Annotate 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25A9-788F-4C29-A20C-908ACC51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403" y="2743200"/>
            <a:ext cx="144780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128FA-9A5A-4046-A247-CA43E191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44" y="1915319"/>
            <a:ext cx="2724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B79-04F2-4AD1-ADAC-772795AF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78409"/>
            <a:ext cx="9753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Internet usage by country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46E51-9B45-486A-B934-A5D30CB3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63945-193B-40EA-A94D-E44E5FD9FAB3}"/>
              </a:ext>
            </a:extLst>
          </p:cNvPr>
          <p:cNvSpPr txBox="1"/>
          <p:nvPr/>
        </p:nvSpPr>
        <p:spPr>
          <a:xfrm>
            <a:off x="210296" y="1560315"/>
            <a:ext cx="7866256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create </a:t>
            </a:r>
            <a:r>
              <a:rPr lang="en-US" sz="2400" b="1" dirty="0"/>
              <a:t>Scandinavia</a:t>
            </a:r>
            <a:r>
              <a:rPr lang="en-US" sz="2400" dirty="0"/>
              <a:t>: 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Right-click Country </a:t>
            </a:r>
            <a:r>
              <a:rPr lang="en-US" sz="2400" dirty="0">
                <a:sym typeface="Wingdings" panose="05000000000000000000" pitchFamily="2" charset="2"/>
              </a:rPr>
              <a:t> Create Calculated Field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Enter following code: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[Country]=="Denmark"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[Country]=="Finland"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[Country]=="Iceland"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[Country]=="Sweden" THEN "Yes" ELSEIF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[Country]=="Norway" THEN "Yes"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ELSE "No"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END</a:t>
            </a:r>
          </a:p>
          <a:p>
            <a:pPr lvl="1"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82631-1CED-4BE0-8A19-5AAF76CD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63" y="2971800"/>
            <a:ext cx="4914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88F9-1EA8-4F40-B4A4-CAD343D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8"/>
            <a:ext cx="10287002" cy="1325562"/>
          </a:xfrm>
        </p:spPr>
        <p:txBody>
          <a:bodyPr/>
          <a:lstStyle/>
          <a:p>
            <a:r>
              <a:rPr lang="en-US" dirty="0"/>
              <a:t>World map of internet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F07CB-157C-4C32-B4FE-9AD6F134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FFCE-7090-48CB-BDD4-9F8B1314E004}"/>
              </a:ext>
            </a:extLst>
          </p:cNvPr>
          <p:cNvPicPr/>
          <p:nvPr/>
        </p:nvPicPr>
        <p:blipFill rotWithShape="1">
          <a:blip r:embed="rId2"/>
          <a:srcRect l="612" t="7981" r="52777" b="45865"/>
          <a:stretch/>
        </p:blipFill>
        <p:spPr>
          <a:xfrm>
            <a:off x="4584928" y="4381579"/>
            <a:ext cx="3018968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13C91-0046-4D9F-9B1B-BD28E6F15B47}"/>
              </a:ext>
            </a:extLst>
          </p:cNvPr>
          <p:cNvSpPr txBox="1"/>
          <p:nvPr/>
        </p:nvSpPr>
        <p:spPr>
          <a:xfrm>
            <a:off x="2132012" y="1683849"/>
            <a:ext cx="3308919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Geom</a:t>
            </a:r>
            <a:r>
              <a:rPr lang="en-US" sz="2400" dirty="0"/>
              <a:t>: </a:t>
            </a:r>
            <a:r>
              <a:rPr lang="en-US" sz="2400" u="sng" dirty="0"/>
              <a:t>Point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Longitude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Latitude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i="1" dirty="0">
                <a:sym typeface="Wingdings" panose="05000000000000000000" pitchFamily="2" charset="2"/>
              </a:rPr>
              <a:t>Y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Region  </a:t>
            </a:r>
            <a:r>
              <a:rPr lang="en-US" sz="2400" i="1" dirty="0">
                <a:sym typeface="Wingdings" panose="05000000000000000000" pitchFamily="2" charset="2"/>
              </a:rPr>
              <a:t>Color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Internet  </a:t>
            </a:r>
            <a:r>
              <a:rPr lang="en-US" sz="2400" i="1" dirty="0">
                <a:sym typeface="Wingdings" panose="05000000000000000000" pitchFamily="2" charset="2"/>
              </a:rPr>
              <a:t>Size</a:t>
            </a:r>
          </a:p>
          <a:p>
            <a:pPr marL="800100" lvl="1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ym typeface="Wingdings" panose="05000000000000000000" pitchFamily="2" charset="2"/>
              </a:rPr>
              <a:t>Year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Filter</a:t>
            </a:r>
            <a:br>
              <a:rPr lang="en-US" sz="2400" i="1" dirty="0">
                <a:sym typeface="Wingdings" panose="05000000000000000000" pitchFamily="2" charset="2"/>
              </a:rPr>
            </a:br>
            <a:endParaRPr lang="en-US" sz="2400" i="1" dirty="0">
              <a:sym typeface="Wingdings" panose="05000000000000000000" pitchFamily="2" charset="2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E0CA0B0-3E16-42BE-B9C4-5BCD59CCA5D2}"/>
              </a:ext>
            </a:extLst>
          </p:cNvPr>
          <p:cNvSpPr/>
          <p:nvPr/>
        </p:nvSpPr>
        <p:spPr>
          <a:xfrm>
            <a:off x="5385370" y="2061289"/>
            <a:ext cx="76200" cy="609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D7CC2-318B-43CD-80F6-E593A696A5D6}"/>
              </a:ext>
            </a:extLst>
          </p:cNvPr>
          <p:cNvSpPr txBox="1"/>
          <p:nvPr/>
        </p:nvSpPr>
        <p:spPr>
          <a:xfrm>
            <a:off x="5484813" y="2061289"/>
            <a:ext cx="380104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Tableau automates with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Country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Detail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1C6FB-452B-417F-8D39-E77E90B7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08" y="4388205"/>
            <a:ext cx="1457325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4BB6E-605D-4544-ACF2-14B03953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387" y="3745480"/>
            <a:ext cx="268605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2B70F-6055-4909-9D4E-950F44AE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461" y="5334000"/>
            <a:ext cx="148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BEA-B77F-43EC-B76B-314CC978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127376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Bells and whistles: The 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CF67-F4EE-4150-95E0-29F34D46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419601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 Format</a:t>
            </a: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The formatting pane has 5 tools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342900" indent="-342900"/>
            <a:r>
              <a:rPr lang="en-US" dirty="0">
                <a:sym typeface="Wingdings" panose="05000000000000000000" pitchFamily="2" charset="2"/>
              </a:rPr>
              <a:t>Right-click sheet name  Copy Formatting to paste formatting across multiple worksheets</a:t>
            </a:r>
          </a:p>
          <a:p>
            <a:pPr marL="342900" indent="-342900"/>
            <a:endParaRPr lang="en-US" dirty="0">
              <a:sym typeface="Wingdings" panose="05000000000000000000" pitchFamily="2" charset="2"/>
            </a:endParaRPr>
          </a:p>
          <a:p>
            <a:pPr marL="571500" lvl="1" indent="-342900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A1243-DED7-4F8F-9526-064AACB8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1BEC-292B-4EEA-A771-77BD1DD7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" r="34616" b="87575"/>
          <a:stretch/>
        </p:blipFill>
        <p:spPr>
          <a:xfrm>
            <a:off x="3619071" y="3629505"/>
            <a:ext cx="4950682" cy="1456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335273-9F07-4A31-A1C6-2482598E3492}"/>
              </a:ext>
            </a:extLst>
          </p:cNvPr>
          <p:cNvSpPr txBox="1"/>
          <p:nvPr/>
        </p:nvSpPr>
        <p:spPr>
          <a:xfrm>
            <a:off x="3234991" y="4145181"/>
            <a:ext cx="7681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34D5E9-C04C-4759-912A-0FFF4D2BA335}"/>
              </a:ext>
            </a:extLst>
          </p:cNvPr>
          <p:cNvSpPr txBox="1"/>
          <p:nvPr/>
        </p:nvSpPr>
        <p:spPr>
          <a:xfrm>
            <a:off x="4003150" y="3352800"/>
            <a:ext cx="1709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Alignment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C8073-4B66-4C6E-91CE-F811CFEA65C5}"/>
              </a:ext>
            </a:extLst>
          </p:cNvPr>
          <p:cNvSpPr txBox="1"/>
          <p:nvPr/>
        </p:nvSpPr>
        <p:spPr>
          <a:xfrm>
            <a:off x="5634228" y="3942110"/>
            <a:ext cx="14029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8592E-C212-4618-83F2-EF9FCA2C532E}"/>
              </a:ext>
            </a:extLst>
          </p:cNvPr>
          <p:cNvSpPr txBox="1"/>
          <p:nvPr/>
        </p:nvSpPr>
        <p:spPr>
          <a:xfrm>
            <a:off x="7004296" y="3453517"/>
            <a:ext cx="12811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Borders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13A8BE-470A-4A8B-A7A7-AC141CFB79EE}"/>
              </a:ext>
            </a:extLst>
          </p:cNvPr>
          <p:cNvSpPr txBox="1"/>
          <p:nvPr/>
        </p:nvSpPr>
        <p:spPr>
          <a:xfrm>
            <a:off x="8422106" y="4349344"/>
            <a:ext cx="8963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E608B1-262C-4577-BFB6-2EC55334415A}"/>
              </a:ext>
            </a:extLst>
          </p:cNvPr>
          <p:cNvCxnSpPr/>
          <p:nvPr/>
        </p:nvCxnSpPr>
        <p:spPr>
          <a:xfrm>
            <a:off x="3732212" y="459544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515EF-6D81-46BB-8F05-0D031E2016BE}"/>
              </a:ext>
            </a:extLst>
          </p:cNvPr>
          <p:cNvCxnSpPr>
            <a:cxnSpLocks/>
          </p:cNvCxnSpPr>
          <p:nvPr/>
        </p:nvCxnSpPr>
        <p:spPr>
          <a:xfrm>
            <a:off x="5099578" y="3852523"/>
            <a:ext cx="250313" cy="439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ADE0C5-1CD6-4D8F-A3F5-76EEEAABE7EB}"/>
              </a:ext>
            </a:extLst>
          </p:cNvPr>
          <p:cNvCxnSpPr>
            <a:cxnSpLocks/>
          </p:cNvCxnSpPr>
          <p:nvPr/>
        </p:nvCxnSpPr>
        <p:spPr>
          <a:xfrm flipH="1">
            <a:off x="7286395" y="3887331"/>
            <a:ext cx="454611" cy="462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3A0DE7-315A-4A62-B383-423FB2A927B2}"/>
              </a:ext>
            </a:extLst>
          </p:cNvPr>
          <p:cNvCxnSpPr>
            <a:cxnSpLocks/>
          </p:cNvCxnSpPr>
          <p:nvPr/>
        </p:nvCxnSpPr>
        <p:spPr>
          <a:xfrm flipH="1" flipV="1">
            <a:off x="8285416" y="4718597"/>
            <a:ext cx="543260" cy="48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Bringing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47800"/>
            <a:ext cx="9753600" cy="4724400"/>
          </a:xfrm>
        </p:spPr>
        <p:txBody>
          <a:bodyPr/>
          <a:lstStyle/>
          <a:p>
            <a:r>
              <a:rPr lang="en-US" dirty="0"/>
              <a:t>Click New Dashboard:</a:t>
            </a:r>
          </a:p>
          <a:p>
            <a:r>
              <a:rPr lang="en-US" dirty="0"/>
              <a:t>Arrange worksheets as desired</a:t>
            </a:r>
          </a:p>
          <a:p>
            <a:r>
              <a:rPr lang="en-US" dirty="0"/>
              <a:t>Use Size dropdown to customize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0E037-41E3-460E-B095-CD16B551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1171573"/>
            <a:ext cx="2182648" cy="834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F91DF-A94D-4CF8-8F10-57AD1E5F3B6C}"/>
              </a:ext>
            </a:extLst>
          </p:cNvPr>
          <p:cNvPicPr/>
          <p:nvPr/>
        </p:nvPicPr>
        <p:blipFill rotWithShape="1">
          <a:blip r:embed="rId3"/>
          <a:srcRect l="612" t="-482" r="788" b="-1059"/>
          <a:stretch/>
        </p:blipFill>
        <p:spPr>
          <a:xfrm>
            <a:off x="5686260" y="3625887"/>
            <a:ext cx="3657600" cy="245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756F6-CDFA-49DC-9724-F29E59709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12" y="4419600"/>
            <a:ext cx="1990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946-3FB9-45D8-A665-7468AFE4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Dashboard: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ABD-C2B4-48C4-A5E3-BBAF99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447800"/>
            <a:ext cx="9753600" cy="4724400"/>
          </a:xfrm>
        </p:spPr>
        <p:txBody>
          <a:bodyPr/>
          <a:lstStyle/>
          <a:p>
            <a:r>
              <a:rPr lang="en-US" dirty="0"/>
              <a:t>Two important action types</a:t>
            </a:r>
          </a:p>
          <a:p>
            <a:endParaRPr lang="en-US" dirty="0"/>
          </a:p>
          <a:p>
            <a:pPr lvl="0"/>
            <a:r>
              <a:rPr lang="en-US" b="1" dirty="0"/>
              <a:t>Highlight actions</a:t>
            </a:r>
            <a:r>
              <a:rPr lang="en-US" dirty="0"/>
              <a:t>: hovering over a data point on one worksheet </a:t>
            </a:r>
            <a:r>
              <a:rPr lang="en-US" i="1" dirty="0"/>
              <a:t>highlights </a:t>
            </a:r>
            <a:r>
              <a:rPr lang="en-US" dirty="0"/>
              <a:t>corresponding data points on other worksheets;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Filter actions</a:t>
            </a:r>
            <a:r>
              <a:rPr lang="en-US" dirty="0"/>
              <a:t>: hovering over or selecting a data point on one worksheet </a:t>
            </a:r>
            <a:r>
              <a:rPr lang="en-US" i="1" dirty="0"/>
              <a:t>filters </a:t>
            </a:r>
            <a:r>
              <a:rPr lang="en-US" dirty="0"/>
              <a:t>corresponding data points on other worksheets.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98B-E818-4746-9B56-497E1731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1519</TotalTime>
  <Words>592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World Presentation 16x9</vt:lpstr>
      <vt:lpstr>Interactive dashboards in tableau</vt:lpstr>
      <vt:lpstr>World bank interactive dashboard:</vt:lpstr>
      <vt:lpstr>3-way scatterplot</vt:lpstr>
      <vt:lpstr>Internet usage by country over time</vt:lpstr>
      <vt:lpstr>Internet usage by country over time</vt:lpstr>
      <vt:lpstr>World map of internet usage</vt:lpstr>
      <vt:lpstr>Bells and whistles: The format pane</vt:lpstr>
      <vt:lpstr>Dashboard: Bringing it all together</vt:lpstr>
      <vt:lpstr>Dashboard: interactions</vt:lpstr>
      <vt:lpstr>Highlight action</vt:lpstr>
      <vt:lpstr>Filter action</vt:lpstr>
      <vt:lpstr>Create!</vt:lpstr>
      <vt:lpstr>publish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principles and practice</dc:title>
  <dc:creator>Bergen, Silas R</dc:creator>
  <cp:lastModifiedBy>Silas Bergen</cp:lastModifiedBy>
  <cp:revision>41</cp:revision>
  <dcterms:created xsi:type="dcterms:W3CDTF">2018-06-27T15:28:36Z</dcterms:created>
  <dcterms:modified xsi:type="dcterms:W3CDTF">2018-07-03T15:45:57Z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