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6" r:id="rId16"/>
    <p:sldId id="271" r:id="rId17"/>
    <p:sldId id="312" r:id="rId18"/>
    <p:sldId id="315" r:id="rId19"/>
    <p:sldId id="275" r:id="rId20"/>
    <p:sldId id="272" r:id="rId21"/>
    <p:sldId id="273" r:id="rId22"/>
    <p:sldId id="274" r:id="rId23"/>
    <p:sldId id="278" r:id="rId24"/>
    <p:sldId id="279" r:id="rId25"/>
    <p:sldId id="296" r:id="rId26"/>
    <p:sldId id="311" r:id="rId27"/>
    <p:sldId id="313" r:id="rId28"/>
    <p:sldId id="314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DF"/>
    <a:srgbClr val="FF9138"/>
    <a:srgbClr val="FFCCCC"/>
    <a:srgbClr val="FFC1C1"/>
    <a:srgbClr val="FF8B8B"/>
    <a:srgbClr val="FF8F8F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5294" autoAdjust="0"/>
  </p:normalViewPr>
  <p:slideViewPr>
    <p:cSldViewPr>
      <p:cViewPr varScale="1">
        <p:scale>
          <a:sx n="76" d="100"/>
          <a:sy n="76" d="100"/>
        </p:scale>
        <p:origin x="5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A139-28EE-45D8-8580-03583A22DA38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F4AE-7836-4826-B3C0-4DB801CBE585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587A-B998-459E-9CF9-E15C985B3BFD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3D58-CDEF-490A-835D-5BB334052492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34F-1F6F-4723-9036-88DB832DEAF5}" type="datetime1">
              <a:rPr lang="en-US" smtClean="0"/>
              <a:t>7/3/2018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AD5-0312-4EDD-9178-BCB45106FC2D}" type="datetime1">
              <a:rPr lang="en-US" smtClean="0"/>
              <a:t>7/3/2018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09E-4D30-4AA2-806E-9A8FE85E3488}" type="datetime1">
              <a:rPr lang="en-US" smtClean="0"/>
              <a:t>7/3/2018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8CE9-0F14-48E0-A9BE-B504954F5934}" type="datetime1">
              <a:rPr lang="en-US" smtClean="0"/>
              <a:t>7/3/2018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F7F-85A7-4EC7-832C-0C5A14B84156}" type="datetime1">
              <a:rPr lang="en-US" smtClean="0"/>
              <a:t>7/3/2018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FB3C-DCF0-43D0-BAD5-FCF1A31730B5}" type="datetime1">
              <a:rPr lang="en-US" smtClean="0"/>
              <a:t>7/3/2018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56CB91-44D3-47A4-A393-E8C9779EE706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/>
          <a:p>
            <a:r>
              <a:rPr lang="en-US" sz="2800" dirty="0"/>
              <a:t>Data visualization: principles and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Drs. Silas Bergen and Todd Iverson</a:t>
            </a:r>
          </a:p>
          <a:p>
            <a:r>
              <a:rPr lang="en-US" dirty="0"/>
              <a:t>Winona State University</a:t>
            </a:r>
          </a:p>
          <a:p>
            <a:r>
              <a:rPr lang="en-US" dirty="0"/>
              <a:t>ICOTS 2018</a:t>
            </a:r>
          </a:p>
          <a:p>
            <a:r>
              <a:rPr lang="en-US" dirty="0"/>
              <a:t>Kyoto, Japan</a:t>
            </a:r>
          </a:p>
          <a:p>
            <a:r>
              <a:rPr lang="en-US" dirty="0"/>
              <a:t>July 8, 2018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3243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7157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1012" y="228600"/>
            <a:ext cx="7617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89637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8365" y="3016609"/>
            <a:ext cx="20072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4554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1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0898" y="621166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5412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5412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0212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2710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198813" y="2743200"/>
            <a:ext cx="724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2012" y="1715949"/>
            <a:ext cx="74847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3018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6417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89817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7999" y="28956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7617" y="2895600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3320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7885" y="3548932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0411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3811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5843" y="5418805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8105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0845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3612" y="5417043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0170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7609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1212" y="5417043"/>
            <a:ext cx="10599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6013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29822" y="5417043"/>
            <a:ext cx="7681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0044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3680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1797" y="6342810"/>
            <a:ext cx="8851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6820" y="6172200"/>
            <a:ext cx="8851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0612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0612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4013" y="2819400"/>
            <a:ext cx="724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2012" y="1715949"/>
            <a:ext cx="69749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7999" y="28956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7617" y="2895600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5843" y="5418805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3718" y="5417043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38954" y="5417043"/>
            <a:ext cx="10599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4836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6285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7999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7999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399212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5212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5212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8012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8012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5915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7612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8315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0012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0612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0612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902266" y="2576694"/>
                <a:ext cx="4669292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6" y="2576694"/>
                <a:ext cx="4669292" cy="757130"/>
              </a:xfrm>
              <a:prstGeom prst="rect">
                <a:avLst/>
              </a:prstGeom>
              <a:blipFill>
                <a:blip r:embed="rId2"/>
                <a:stretch>
                  <a:fillRect l="-1436" t="-11290" r="-1567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2012" y="1715949"/>
            <a:ext cx="69813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7999" y="28956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7617" y="2895600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5843" y="5418805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3718" y="5417043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38954" y="5417043"/>
            <a:ext cx="10599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5412" y="3581400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7412" y="4114800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1012" y="3359624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1317" y="3590573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0332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6931" y="5898456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28931" y="5895833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3371" y="5858906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3812" y="5858907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0322" y="5839083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4412" y="5853313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48740" y="4696902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48740" y="5137868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1412" y="4909268"/>
            <a:ext cx="6864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6214" y="4446436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6214" y="5137868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58507" y="3053301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2812" y="2791902"/>
            <a:ext cx="1154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0567" y="3227236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6737" y="3488636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7589" y="3537668"/>
            <a:ext cx="8194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0412" y="6158630"/>
            <a:ext cx="1154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6483" y="6377780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2699" y="61722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3983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2504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3983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7863347" y="2895604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7226037" y="3075858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4412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1685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4183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4412" y="259080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89310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89311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7054336" y="3657987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A9991-2AF7-4BB1-8954-036270BA40DA}"/>
              </a:ext>
            </a:extLst>
          </p:cNvPr>
          <p:cNvSpPr/>
          <p:nvPr/>
        </p:nvSpPr>
        <p:spPr>
          <a:xfrm>
            <a:off x="7863347" y="3429000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09CFE-6FA4-4811-B1E1-E9A41BB30E75}"/>
              </a:ext>
            </a:extLst>
          </p:cNvPr>
          <p:cNvSpPr/>
          <p:nvPr/>
        </p:nvSpPr>
        <p:spPr>
          <a:xfrm>
            <a:off x="7226037" y="3294842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4412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1685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4183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4412" y="5315759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89310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3612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F14A8-80DD-42BD-9CA8-B68DC5A942E3}"/>
              </a:ext>
            </a:extLst>
          </p:cNvPr>
          <p:cNvSpPr/>
          <p:nvPr/>
        </p:nvSpPr>
        <p:spPr>
          <a:xfrm>
            <a:off x="6598623" y="5715000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E65B75-0949-4A03-9616-B31312478883}"/>
              </a:ext>
            </a:extLst>
          </p:cNvPr>
          <p:cNvSpPr/>
          <p:nvPr/>
        </p:nvSpPr>
        <p:spPr>
          <a:xfrm>
            <a:off x="5961313" y="5895254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89612" y="647738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598622" y="5470042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1313" y="5536506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EB62F-DDAF-47E5-B08D-091867C5A6B9}"/>
              </a:ext>
            </a:extLst>
          </p:cNvPr>
          <p:cNvSpPr/>
          <p:nvPr/>
        </p:nvSpPr>
        <p:spPr>
          <a:xfrm>
            <a:off x="9563144" y="5696045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F1E59F-B5E2-49B3-926E-1104F757AF63}"/>
              </a:ext>
            </a:extLst>
          </p:cNvPr>
          <p:cNvSpPr/>
          <p:nvPr/>
        </p:nvSpPr>
        <p:spPr>
          <a:xfrm>
            <a:off x="8648744" y="5876299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2634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4412" y="6219796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89066" y="6105118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/>
              <a:t>Ihme gbd 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002890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79812" y="6398696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 err="1"/>
              <a:t>Ihme</a:t>
            </a:r>
            <a:r>
              <a:rPr lang="en-US" sz="3200" dirty="0"/>
              <a:t>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799012" y="6521245"/>
            <a:ext cx="2855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1405" y="5715000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 err="1"/>
              <a:t>Gapminder</a:t>
            </a:r>
            <a:r>
              <a:rPr lang="en-US" dirty="0"/>
              <a:t>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40345-E131-4961-9C89-9607F4177A26}"/>
              </a:ext>
            </a:extLst>
          </p:cNvPr>
          <p:cNvSpPr/>
          <p:nvPr/>
        </p:nvSpPr>
        <p:spPr>
          <a:xfrm>
            <a:off x="1" y="5907631"/>
            <a:ext cx="12188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apminder.org/tools/#_state_marker_axis/_x_which=internet/_users&amp;domainMin:null&amp;domainMax:null&amp;zoomedMin:null&amp;zoomedMax:null&amp;scaleType=linear;&amp;size_which=children/_per/_woman/_total/_fertility&amp;domainMin:null&amp;domainMax:null;;;&amp;chart-type=bubb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A20A4-9DF1-4893-9B13-20D1EC4A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" y="1070804"/>
            <a:ext cx="11428412" cy="47163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995B1-84BF-4D10-8B98-1C0B9544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CC60-EAE8-4D0C-8EAE-067C4668E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Ranking the aesthetic attributes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F531F-29D9-4C95-8A6C-E379FA0D6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work of William S. Cleveland</a:t>
            </a:r>
          </a:p>
        </p:txBody>
      </p:sp>
    </p:spTree>
    <p:extLst>
      <p:ext uri="{BB962C8B-B14F-4D97-AF65-F5344CB8AC3E}">
        <p14:creationId xmlns:p14="http://schemas.microsoft.com/office/powerpoint/2010/main" val="38474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1" y="305614"/>
            <a:ext cx="11673847" cy="6322953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Geometry: “pie wedge” (a bar in polar coordinates)</a:t>
            </a:r>
          </a:p>
          <a:p>
            <a:r>
              <a:rPr lang="en-US" dirty="0"/>
              <a:t>Aesthetic mappings: </a:t>
            </a:r>
          </a:p>
          <a:p>
            <a:pPr lvl="1"/>
            <a:r>
              <a:rPr lang="en-US" dirty="0"/>
              <a:t>Candidate (discrete)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hue &amp; text</a:t>
            </a:r>
          </a:p>
          <a:p>
            <a:pPr lvl="1"/>
            <a:r>
              <a:rPr lang="en-US" dirty="0"/>
              <a:t>share of vote (continuous)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size, specifically angle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4579742" y="3276600"/>
            <a:ext cx="264234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1" y="305614"/>
            <a:ext cx="11673847" cy="6322953"/>
          </a:xfrm>
        </p:spPr>
        <p:txBody>
          <a:bodyPr>
            <a:normAutofit/>
          </a:bodyPr>
          <a:lstStyle/>
          <a:p>
            <a:r>
              <a:rPr lang="en-US" dirty="0"/>
              <a:t>Same data, different visualization</a:t>
            </a:r>
          </a:p>
          <a:p>
            <a:r>
              <a:rPr lang="en-US" dirty="0"/>
              <a:t>Geometry: bar</a:t>
            </a:r>
          </a:p>
          <a:p>
            <a:r>
              <a:rPr lang="en-US" dirty="0"/>
              <a:t>Aesthetic mappings: </a:t>
            </a:r>
          </a:p>
          <a:p>
            <a:pPr lvl="1"/>
            <a:r>
              <a:rPr lang="en-US" dirty="0"/>
              <a:t>candidate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hue &amp; X</a:t>
            </a:r>
          </a:p>
          <a:p>
            <a:pPr lvl="1"/>
            <a:r>
              <a:rPr lang="en-US" dirty="0"/>
              <a:t>share of vote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4646612" y="3429000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2541" y="1604547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609595" y="6326548"/>
            <a:ext cx="49696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Wilkinson, </a:t>
            </a:r>
            <a:r>
              <a:rPr lang="en-US" sz="2400" i="1" dirty="0"/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2004188" y="838200"/>
            <a:ext cx="81804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hierarchy for mapping quantitative data: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2849" y="228599"/>
            <a:ext cx="98347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FF9138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406FDF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152400" y="1064080"/>
            <a:ext cx="3656012" cy="312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26EC3-BFD8-4C8F-B23E-652B12AB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8"/>
          <a:stretch/>
        </p:blipFill>
        <p:spPr>
          <a:xfrm>
            <a:off x="4114800" y="1072100"/>
            <a:ext cx="3656012" cy="3121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67707" y="4602834"/>
            <a:ext cx="238238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89FFD-8A9B-47A5-B5FB-B2AABED46400}"/>
              </a:ext>
            </a:extLst>
          </p:cNvPr>
          <p:cNvSpPr txBox="1"/>
          <p:nvPr/>
        </p:nvSpPr>
        <p:spPr>
          <a:xfrm>
            <a:off x="4198777" y="4602833"/>
            <a:ext cx="26116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8151812" y="4602832"/>
            <a:ext cx="3421129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495" y="1077675"/>
            <a:ext cx="3592917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/>
              <a:t>Ihme gbd 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002890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79812" y="6398696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 err="1"/>
              <a:t>Ihme</a:t>
            </a:r>
            <a:r>
              <a:rPr lang="en-US" sz="3200" dirty="0"/>
              <a:t>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799012" y="6521245"/>
            <a:ext cx="2855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1405" y="5968986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 err="1"/>
              <a:t>Gapminder</a:t>
            </a:r>
            <a:r>
              <a:rPr lang="en-US" dirty="0"/>
              <a:t>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40345-E131-4961-9C89-9607F4177A26}"/>
              </a:ext>
            </a:extLst>
          </p:cNvPr>
          <p:cNvSpPr/>
          <p:nvPr/>
        </p:nvSpPr>
        <p:spPr>
          <a:xfrm>
            <a:off x="1" y="5907631"/>
            <a:ext cx="12188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apminder.org/tools/#_state_marker_axis/_x_which=internet/_users&amp;domainMin:null&amp;domainMax:null&amp;zoomedMin:null&amp;zoomedMax:null&amp;scaleType=linear;&amp;size_which=children/_per/_woman/_total/_fertility&amp;domainMin:null&amp;domainMax:null;;;&amp;chart-type=bubb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A20A4-9DF1-4893-9B13-20D1EC4A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" y="1070804"/>
            <a:ext cx="11428412" cy="47163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B354-8969-430C-977B-EA787793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0175-BA11-4B31-AE4B-4DC339F2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687E-F397-42B3-AC17-BC8C003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Wilkinson, L. </a:t>
            </a:r>
            <a:r>
              <a:rPr lang="en-US" b="1" dirty="0"/>
              <a:t>The Grammar of Graphics (2</a:t>
            </a:r>
            <a:r>
              <a:rPr lang="en-US" b="1" baseline="30000" dirty="0"/>
              <a:t>nd</a:t>
            </a:r>
            <a:r>
              <a:rPr lang="en-US" b="1" dirty="0"/>
              <a:t> ed). </a:t>
            </a:r>
            <a:r>
              <a:rPr lang="en-US" dirty="0"/>
              <a:t>Springer Science. 2005</a:t>
            </a:r>
          </a:p>
          <a:p>
            <a:endParaRPr lang="en-US" dirty="0"/>
          </a:p>
          <a:p>
            <a:r>
              <a:rPr lang="en-US" dirty="0"/>
              <a:t>Cleveland, WS and McGill, R. </a:t>
            </a:r>
            <a:r>
              <a:rPr lang="en-US" b="1" dirty="0"/>
              <a:t>Graphical perception: theory, experimentation, and application to the development of graphical methods.</a:t>
            </a:r>
            <a:r>
              <a:rPr lang="en-US" dirty="0"/>
              <a:t> </a:t>
            </a:r>
            <a:r>
              <a:rPr lang="en-US" i="1" dirty="0"/>
              <a:t>Journal of the American Statistical Association.</a:t>
            </a:r>
            <a:r>
              <a:rPr lang="en-US" dirty="0"/>
              <a:t> 79(387): 531-554. 1984.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4598" cy="50292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</a:t>
            </a:r>
            <a:r>
              <a:rPr lang="en-US" dirty="0" err="1"/>
              <a:t>ggplot</a:t>
            </a:r>
            <a:r>
              <a:rPr lang="en-US" dirty="0"/>
              <a:t> in R,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4612" y="3683410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3951440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2612" y="3048000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3012" y="5448300"/>
            <a:ext cx="8996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68554" y="5480768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311871" y="3088670"/>
            <a:ext cx="17171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8211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48925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6212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6288" y="3288174"/>
            <a:ext cx="9220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6323" y="3270968"/>
            <a:ext cx="7761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2830" y="3270968"/>
            <a:ext cx="6639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1462</TotalTime>
  <Words>981</Words>
  <Application>Microsoft Office PowerPoint</Application>
  <PresentationFormat>Custom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Century Gothic</vt:lpstr>
      <vt:lpstr>Courier New</vt:lpstr>
      <vt:lpstr>Wingdings</vt:lpstr>
      <vt:lpstr>World Presentation 16x9</vt:lpstr>
      <vt:lpstr>Data visualization: principles and practice</vt:lpstr>
      <vt:lpstr>In the visualizations that follow:</vt:lpstr>
      <vt:lpstr>Ihme gbd visualization</vt:lpstr>
      <vt:lpstr>Ihme Health care spending visualization</vt:lpstr>
      <vt:lpstr>Gapminder visualization</vt:lpstr>
      <vt:lpstr>Primary Sources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Constructing a data visualization</vt:lpstr>
      <vt:lpstr>Constructing a data visualization</vt:lpstr>
      <vt:lpstr>modifiers</vt:lpstr>
      <vt:lpstr>Find the mappings!</vt:lpstr>
      <vt:lpstr>Ihme gbd visualization</vt:lpstr>
      <vt:lpstr>Ihme Health care spending visualization</vt:lpstr>
      <vt:lpstr>Gapminder visualization</vt:lpstr>
      <vt:lpstr>Ranking the aesthetic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principles and practice</dc:title>
  <dc:creator>Bergen, Silas R</dc:creator>
  <cp:lastModifiedBy>Silas Bergen</cp:lastModifiedBy>
  <cp:revision>33</cp:revision>
  <dcterms:created xsi:type="dcterms:W3CDTF">2018-06-27T15:28:36Z</dcterms:created>
  <dcterms:modified xsi:type="dcterms:W3CDTF">2018-07-03T15:45:44Z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