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E9097-1D2B-41DA-A614-51702BFD58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31D44-6905-4DF0-B8B6-13844DE0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i2JmOiAF31U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/>
              <a:t>Using Data Verbs to Teach the Management </a:t>
            </a:r>
            <a:br>
              <a:rPr lang="en-US" sz="3200" dirty="0"/>
            </a:br>
            <a:r>
              <a:rPr lang="en-US" sz="3200" dirty="0"/>
              <a:t>of Tabular Data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960120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Motivation</a:t>
            </a: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3564148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No Code</a:t>
            </a:r>
            <a:br>
              <a:rPr lang="en-US" sz="2200" b="1" dirty="0"/>
            </a:br>
            <a:r>
              <a:rPr lang="en-US" sz="2200" b="1" dirty="0"/>
              <a:t>vs</a:t>
            </a:r>
          </a:p>
          <a:p>
            <a:pPr algn="ctr"/>
            <a:r>
              <a:rPr lang="en-US" sz="2200" b="1" dirty="0"/>
              <a:t>Code</a:t>
            </a: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6172200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In the beginning -- </a:t>
            </a:r>
            <a:br>
              <a:rPr lang="en-US" sz="2200" b="1" dirty="0"/>
            </a:br>
            <a:r>
              <a:rPr lang="en-US" sz="2200" b="1" dirty="0"/>
              <a:t>No Code</a:t>
            </a:r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960120" y="371856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Transitioning</a:t>
            </a:r>
            <a:br>
              <a:rPr lang="en-US" sz="2200" b="1" dirty="0"/>
            </a:br>
            <a:r>
              <a:rPr lang="en-US" sz="2200" b="1" dirty="0"/>
              <a:t>To Code</a:t>
            </a: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3564148" y="3727186"/>
            <a:ext cx="2011680" cy="142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Data Verbs</a:t>
            </a:r>
          </a:p>
          <a:p>
            <a:pPr algn="ctr"/>
            <a:r>
              <a:rPr lang="en-US" sz="2200" b="1" dirty="0"/>
              <a:t>Across the</a:t>
            </a:r>
          </a:p>
          <a:p>
            <a:pPr algn="ctr"/>
            <a:r>
              <a:rPr lang="en-US" sz="2200" b="1" dirty="0"/>
              <a:t>Curriculum</a:t>
            </a:r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6172200" y="371856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Data Verbs</a:t>
            </a:r>
          </a:p>
          <a:p>
            <a:pPr algn="ctr"/>
            <a:r>
              <a:rPr lang="en-US" sz="2200" b="1" dirty="0"/>
              <a:t>v2.0</a:t>
            </a:r>
          </a:p>
        </p:txBody>
      </p:sp>
      <p:sp>
        <p:nvSpPr>
          <p:cNvPr id="10" name="Action Button: Forward or Next 9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ction Button: Home 11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" y="5616946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Todd Iverson</a:t>
            </a:r>
            <a:br>
              <a:rPr lang="en-US" dirty="0"/>
            </a:br>
            <a:r>
              <a:rPr lang="en-US" dirty="0"/>
              <a:t>tiverson@winona.edu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6972" y="5616946"/>
            <a:ext cx="36613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 Malone</a:t>
            </a:r>
            <a:br>
              <a:rPr lang="en-US" dirty="0"/>
            </a:br>
            <a:r>
              <a:rPr lang="en-US" dirty="0"/>
              <a:t>cmalone@winona.edu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6"/>
          <a:stretch/>
        </p:blipFill>
        <p:spPr>
          <a:xfrm>
            <a:off x="3971925" y="5507340"/>
            <a:ext cx="1215497" cy="1198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D12EFD-D841-40DC-BED1-F9C6E8CADFDD}"/>
              </a:ext>
            </a:extLst>
          </p:cNvPr>
          <p:cNvSpPr txBox="1"/>
          <p:nvPr/>
        </p:nvSpPr>
        <p:spPr>
          <a:xfrm>
            <a:off x="0" y="19104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https://bit.ly/2HHLry1</a:t>
            </a:r>
          </a:p>
        </p:txBody>
      </p:sp>
    </p:spTree>
    <p:extLst>
      <p:ext uri="{BB962C8B-B14F-4D97-AF65-F5344CB8AC3E}">
        <p14:creationId xmlns:p14="http://schemas.microsoft.com/office/powerpoint/2010/main" val="17358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2025" y="1002475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Motivation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2133600"/>
            <a:ext cx="6346208" cy="242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/>
              <a:t>“In my experience, there are four fundamental verbs of data manipulation” (Wickham, 2014)</a:t>
            </a:r>
            <a:br>
              <a:rPr lang="en-US" sz="2000" b="1" dirty="0"/>
            </a:br>
            <a:endParaRPr lang="en-US" b="1" dirty="0"/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Filter</a:t>
            </a:r>
            <a:r>
              <a:rPr lang="en-US" sz="2000" dirty="0"/>
              <a:t>: subsetting observations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Transform</a:t>
            </a:r>
            <a:r>
              <a:rPr lang="en-US" sz="2000" dirty="0"/>
              <a:t>: adding or modifying variables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Aggregate</a:t>
            </a:r>
            <a:r>
              <a:rPr lang="en-US" sz="2000" dirty="0"/>
              <a:t>: collapsing multiple values into a single value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Sort</a:t>
            </a:r>
            <a:r>
              <a:rPr lang="en-US" sz="2000" dirty="0"/>
              <a:t>: changing the order of observations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96791-1560-41A2-85B5-578F54BFDC37}"/>
              </a:ext>
            </a:extLst>
          </p:cNvPr>
          <p:cNvSpPr txBox="1"/>
          <p:nvPr/>
        </p:nvSpPr>
        <p:spPr>
          <a:xfrm>
            <a:off x="7162803" y="3064032"/>
            <a:ext cx="182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filter()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DF655-C348-4A3B-A7DB-F192F6B2BD95}"/>
              </a:ext>
            </a:extLst>
          </p:cNvPr>
          <p:cNvSpPr txBox="1"/>
          <p:nvPr/>
        </p:nvSpPr>
        <p:spPr>
          <a:xfrm>
            <a:off x="7162800" y="3410887"/>
            <a:ext cx="182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mutate()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BCE3E-F452-4DEB-9D95-B1E798163626}"/>
              </a:ext>
            </a:extLst>
          </p:cNvPr>
          <p:cNvSpPr txBox="1"/>
          <p:nvPr/>
        </p:nvSpPr>
        <p:spPr>
          <a:xfrm>
            <a:off x="7162800" y="3752166"/>
            <a:ext cx="193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summarise()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D991EE-EA08-48E0-8FC9-AACEA1B30DC1}"/>
              </a:ext>
            </a:extLst>
          </p:cNvPr>
          <p:cNvSpPr txBox="1"/>
          <p:nvPr/>
        </p:nvSpPr>
        <p:spPr>
          <a:xfrm>
            <a:off x="7175345" y="4088727"/>
            <a:ext cx="187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arrange()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CB679-D25C-4910-8E66-8B099F41E330}"/>
              </a:ext>
            </a:extLst>
          </p:cNvPr>
          <p:cNvSpPr txBox="1"/>
          <p:nvPr/>
        </p:nvSpPr>
        <p:spPr>
          <a:xfrm>
            <a:off x="7188991" y="4464039"/>
            <a:ext cx="171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select()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A4ED3-385E-4C0D-8970-FCFB20233846}"/>
              </a:ext>
            </a:extLst>
          </p:cNvPr>
          <p:cNvSpPr txBox="1"/>
          <p:nvPr/>
        </p:nvSpPr>
        <p:spPr>
          <a:xfrm>
            <a:off x="6881755" y="2099859"/>
            <a:ext cx="2262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R: dplyr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(2019)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205A29-1E15-438C-966C-B8D57A1ADC97}"/>
              </a:ext>
            </a:extLst>
          </p:cNvPr>
          <p:cNvCxnSpPr/>
          <p:nvPr/>
        </p:nvCxnSpPr>
        <p:spPr>
          <a:xfrm>
            <a:off x="6858000" y="2133600"/>
            <a:ext cx="0" cy="316524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E7640F-D5F3-4E16-8D41-FD7E48F0D289}"/>
              </a:ext>
            </a:extLst>
          </p:cNvPr>
          <p:cNvSpPr txBox="1"/>
          <p:nvPr/>
        </p:nvSpPr>
        <p:spPr>
          <a:xfrm>
            <a:off x="838200" y="5553670"/>
            <a:ext cx="7467583" cy="923330"/>
          </a:xfrm>
          <a:prstGeom prst="rect">
            <a:avLst/>
          </a:prstGeom>
          <a:solidFill>
            <a:srgbClr val="0070C0"/>
          </a:solidFill>
          <a:ln w="635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Data Verbs are Intrinsic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43FDAD-A9B8-44C3-A298-4F871F2A7048}"/>
              </a:ext>
            </a:extLst>
          </p:cNvPr>
          <p:cNvSpPr txBox="1"/>
          <p:nvPr/>
        </p:nvSpPr>
        <p:spPr>
          <a:xfrm>
            <a:off x="7197307" y="4724400"/>
            <a:ext cx="95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: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09600" y="990600"/>
            <a:ext cx="3505200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No Code </a:t>
            </a:r>
          </a:p>
        </p:txBody>
      </p:sp>
      <p:sp>
        <p:nvSpPr>
          <p:cNvPr id="7" name="Freeform 6"/>
          <p:cNvSpPr/>
          <p:nvPr/>
        </p:nvSpPr>
        <p:spPr>
          <a:xfrm>
            <a:off x="5029200" y="990600"/>
            <a:ext cx="3505200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990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698004"/>
            <a:ext cx="0" cy="287749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B64BDB-C755-4771-AA6F-CBC42A5EA4A6}"/>
              </a:ext>
            </a:extLst>
          </p:cNvPr>
          <p:cNvSpPr txBox="1"/>
          <p:nvPr/>
        </p:nvSpPr>
        <p:spPr>
          <a:xfrm>
            <a:off x="-15" y="214378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Is Accessible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92B21-B25E-47BD-A225-6551185DB7DE}"/>
              </a:ext>
            </a:extLst>
          </p:cNvPr>
          <p:cNvSpPr txBox="1"/>
          <p:nvPr/>
        </p:nvSpPr>
        <p:spPr>
          <a:xfrm>
            <a:off x="1" y="2753380"/>
            <a:ext cx="457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Reduces Cognitive Load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7F76D-D6BC-4C70-ACA7-64C7F9A2C9CF}"/>
              </a:ext>
            </a:extLst>
          </p:cNvPr>
          <p:cNvSpPr txBox="1"/>
          <p:nvPr/>
        </p:nvSpPr>
        <p:spPr>
          <a:xfrm>
            <a:off x="473860" y="5068088"/>
            <a:ext cx="8196202" cy="923330"/>
          </a:xfrm>
          <a:prstGeom prst="rect">
            <a:avLst/>
          </a:prstGeom>
          <a:solidFill>
            <a:srgbClr val="0070C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Separate Process from 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EC3ED-070B-42E4-B0F7-AA8ECFD6017D}"/>
              </a:ext>
            </a:extLst>
          </p:cNvPr>
          <p:cNvSpPr txBox="1"/>
          <p:nvPr/>
        </p:nvSpPr>
        <p:spPr>
          <a:xfrm>
            <a:off x="-39" y="3424535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Emphasizes Process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DB3AF-8CE4-470D-BA5C-7EBEE40ECC53}"/>
              </a:ext>
            </a:extLst>
          </p:cNvPr>
          <p:cNvSpPr txBox="1"/>
          <p:nvPr/>
        </p:nvSpPr>
        <p:spPr>
          <a:xfrm>
            <a:off x="4572000" y="2133600"/>
            <a:ext cx="457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Is Reproducible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140D68-14A9-4B93-A31B-27BBD36140BA}"/>
              </a:ext>
            </a:extLst>
          </p:cNvPr>
          <p:cNvSpPr txBox="1"/>
          <p:nvPr/>
        </p:nvSpPr>
        <p:spPr>
          <a:xfrm>
            <a:off x="4572000" y="275338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Automates Complex Tasks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0EC7B-13F9-4A82-9F6E-199FD9C8CD7F}"/>
              </a:ext>
            </a:extLst>
          </p:cNvPr>
          <p:cNvSpPr txBox="1"/>
          <p:nvPr/>
        </p:nvSpPr>
        <p:spPr>
          <a:xfrm>
            <a:off x="4572000" y="341882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Is Open Source / Extensible</a:t>
            </a:r>
          </a:p>
        </p:txBody>
      </p:sp>
    </p:spTree>
    <p:extLst>
      <p:ext uri="{BB962C8B-B14F-4D97-AF65-F5344CB8AC3E}">
        <p14:creationId xmlns:p14="http://schemas.microsoft.com/office/powerpoint/2010/main" val="19133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In the beginning … No Code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105525"/>
            <a:ext cx="1244640" cy="2952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14600" y="5943600"/>
            <a:ext cx="5565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https://youtu.be/i2JmOiAF31U</a:t>
            </a:r>
          </a:p>
        </p:txBody>
      </p:sp>
      <p:pic>
        <p:nvPicPr>
          <p:cNvPr id="7" name="Online Media 6" title="Data Verbs Activity #1">
            <a:hlinkClick r:id="" action="ppaction://media"/>
            <a:extLst>
              <a:ext uri="{FF2B5EF4-FFF2-40B4-BE49-F238E27FC236}">
                <a16:creationId xmlns:a16="http://schemas.microsoft.com/office/drawing/2014/main" id="{DE604B86-9A2F-4634-B2E2-EA7AB40F6B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73900" y="1784232"/>
            <a:ext cx="7120465" cy="40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 …Transition …  to Code</a:t>
            </a:r>
            <a:endParaRPr lang="en-US" sz="3200" b="1" kern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177F91-91D4-4F5C-A464-0F3921D18F2E}"/>
              </a:ext>
            </a:extLst>
          </p:cNvPr>
          <p:cNvCxnSpPr>
            <a:cxnSpLocks/>
          </p:cNvCxnSpPr>
          <p:nvPr/>
        </p:nvCxnSpPr>
        <p:spPr>
          <a:xfrm flipH="1">
            <a:off x="1314449" y="3733800"/>
            <a:ext cx="6762751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A44E11-4EED-4E6D-A673-CEADB141055C}"/>
              </a:ext>
            </a:extLst>
          </p:cNvPr>
          <p:cNvSpPr txBox="1"/>
          <p:nvPr/>
        </p:nvSpPr>
        <p:spPr>
          <a:xfrm>
            <a:off x="-48087" y="2448580"/>
            <a:ext cx="145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Paper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C6035-81CC-49C2-8A9F-5E8F34A64A53}"/>
              </a:ext>
            </a:extLst>
          </p:cNvPr>
          <p:cNvSpPr txBox="1"/>
          <p:nvPr/>
        </p:nvSpPr>
        <p:spPr>
          <a:xfrm>
            <a:off x="-204757" y="4201180"/>
            <a:ext cx="160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R: dplyr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E779-D8CD-40C4-ACBC-A794D41E46D9}"/>
              </a:ext>
            </a:extLst>
          </p:cNvPr>
          <p:cNvSpPr txBox="1"/>
          <p:nvPr/>
        </p:nvSpPr>
        <p:spPr>
          <a:xfrm>
            <a:off x="418492" y="5658188"/>
            <a:ext cx="118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A196D-BC55-4601-9B02-ED2E285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85" y="1981209"/>
            <a:ext cx="2998250" cy="1433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6E24E6-93A7-4415-8FD7-6B411D1250E4}"/>
              </a:ext>
            </a:extLst>
          </p:cNvPr>
          <p:cNvSpPr txBox="1"/>
          <p:nvPr/>
        </p:nvSpPr>
        <p:spPr>
          <a:xfrm>
            <a:off x="1524000" y="4038600"/>
            <a:ext cx="706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Restaurants</a:t>
            </a:r>
          </a:p>
          <a:p>
            <a:r>
              <a:rPr lang="en-US" dirty="0">
                <a:latin typeface="Lucida Console" panose="020B0609040504020204" pitchFamily="49" charset="0"/>
              </a:rPr>
              <a:t>  %&gt;% SELECT( Name, Address, Category, Rating 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%&gt;% FILTER( Rating &gt;= 3 )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298BBE-862B-4707-AD0C-3877977C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81200"/>
            <a:ext cx="3292728" cy="14330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79F14F-3F40-4AEE-B10F-E18E4D9BD1CF}"/>
              </a:ext>
            </a:extLst>
          </p:cNvPr>
          <p:cNvCxnSpPr>
            <a:cxnSpLocks/>
          </p:cNvCxnSpPr>
          <p:nvPr/>
        </p:nvCxnSpPr>
        <p:spPr>
          <a:xfrm flipH="1">
            <a:off x="1307884" y="5334000"/>
            <a:ext cx="6762751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F6007-2E03-444C-A987-D8116ED5B24D}"/>
              </a:ext>
            </a:extLst>
          </p:cNvPr>
          <p:cNvSpPr txBox="1"/>
          <p:nvPr/>
        </p:nvSpPr>
        <p:spPr>
          <a:xfrm>
            <a:off x="1524000" y="5629870"/>
            <a:ext cx="645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Name, Address, Category, Rating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FROM Restaurants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WHERE Rating &gt;= 3</a:t>
            </a:r>
          </a:p>
        </p:txBody>
      </p:sp>
    </p:spTree>
    <p:extLst>
      <p:ext uri="{BB962C8B-B14F-4D97-AF65-F5344CB8AC3E}">
        <p14:creationId xmlns:p14="http://schemas.microsoft.com/office/powerpoint/2010/main" val="25535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Data Verbs Across the Curriculum</a:t>
            </a:r>
            <a:endParaRPr lang="en-US" sz="3200" b="1" kern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54DA8-19CF-4964-B54E-9C45880F05DC}"/>
              </a:ext>
            </a:extLst>
          </p:cNvPr>
          <p:cNvSpPr txBox="1"/>
          <p:nvPr/>
        </p:nvSpPr>
        <p:spPr>
          <a:xfrm>
            <a:off x="790113" y="1828800"/>
            <a:ext cx="2029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Intro Course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DSCI 210</a:t>
            </a:r>
            <a:br>
              <a:rPr lang="en-US" sz="2800" b="1" dirty="0">
                <a:solidFill>
                  <a:srgbClr val="0070C0"/>
                </a:solidFill>
              </a:rPr>
            </a:b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0AD93-8290-4D10-A20C-CEA7FC2410E8}"/>
              </a:ext>
            </a:extLst>
          </p:cNvPr>
          <p:cNvSpPr txBox="1"/>
          <p:nvPr/>
        </p:nvSpPr>
        <p:spPr>
          <a:xfrm>
            <a:off x="3429000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Core Course </a:t>
            </a:r>
            <a:r>
              <a:rPr lang="en-US" sz="2800" dirty="0">
                <a:solidFill>
                  <a:srgbClr val="0070C0"/>
                </a:solidFill>
              </a:rPr>
              <a:t>DSCI 325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3E31B-6D3B-4C2C-B829-EE40A4383B0A}"/>
              </a:ext>
            </a:extLst>
          </p:cNvPr>
          <p:cNvSpPr txBox="1"/>
          <p:nvPr/>
        </p:nvSpPr>
        <p:spPr>
          <a:xfrm>
            <a:off x="6276513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Elective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DSCI 430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28F73-6D08-4F10-B21E-CDB8E3DFCF34}"/>
              </a:ext>
            </a:extLst>
          </p:cNvPr>
          <p:cNvSpPr/>
          <p:nvPr/>
        </p:nvSpPr>
        <p:spPr>
          <a:xfrm>
            <a:off x="879144" y="2819400"/>
            <a:ext cx="190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SORT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UNION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INNER JOIN</a:t>
            </a:r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E84AED-29A3-4FA3-A16C-95A6BA156ABA}"/>
              </a:ext>
            </a:extLst>
          </p:cNvPr>
          <p:cNvSpPr/>
          <p:nvPr/>
        </p:nvSpPr>
        <p:spPr>
          <a:xfrm>
            <a:off x="3352800" y="2819400"/>
            <a:ext cx="243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PIVOT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SET OPERATIONS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JOINS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9094F-A48D-4DC4-B7DE-B13F3EA07B86}"/>
              </a:ext>
            </a:extLst>
          </p:cNvPr>
          <p:cNvSpPr/>
          <p:nvPr/>
        </p:nvSpPr>
        <p:spPr>
          <a:xfrm>
            <a:off x="802944" y="5105400"/>
            <a:ext cx="1904999" cy="7609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9F128-7D6E-4911-B202-893E01B29462}"/>
              </a:ext>
            </a:extLst>
          </p:cNvPr>
          <p:cNvSpPr/>
          <p:nvPr/>
        </p:nvSpPr>
        <p:spPr>
          <a:xfrm>
            <a:off x="3429000" y="2823850"/>
            <a:ext cx="2114304" cy="11653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283BC-9106-4C88-9ADA-10D461AEC11B}"/>
              </a:ext>
            </a:extLst>
          </p:cNvPr>
          <p:cNvSpPr/>
          <p:nvPr/>
        </p:nvSpPr>
        <p:spPr>
          <a:xfrm>
            <a:off x="6324600" y="2819400"/>
            <a:ext cx="241487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PIVOT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SET OPERATIONS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JOINS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STACK / UNSTACK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9A92BF-8456-4212-9389-E72AF6115193}"/>
              </a:ext>
            </a:extLst>
          </p:cNvPr>
          <p:cNvSpPr/>
          <p:nvPr/>
        </p:nvSpPr>
        <p:spPr>
          <a:xfrm>
            <a:off x="731292" y="6051148"/>
            <a:ext cx="2216624" cy="7523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B01C39-BD18-47F6-88DF-490A31F8C00F}"/>
              </a:ext>
            </a:extLst>
          </p:cNvPr>
          <p:cNvCxnSpPr/>
          <p:nvPr/>
        </p:nvCxnSpPr>
        <p:spPr>
          <a:xfrm>
            <a:off x="762000" y="2784144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E896CC-A3A6-42A6-9E7F-106332069ED0}"/>
              </a:ext>
            </a:extLst>
          </p:cNvPr>
          <p:cNvCxnSpPr/>
          <p:nvPr/>
        </p:nvCxnSpPr>
        <p:spPr>
          <a:xfrm>
            <a:off x="3390900" y="2778456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06C620-0077-458D-A34E-D68AEB24707B}"/>
              </a:ext>
            </a:extLst>
          </p:cNvPr>
          <p:cNvCxnSpPr/>
          <p:nvPr/>
        </p:nvCxnSpPr>
        <p:spPr>
          <a:xfrm>
            <a:off x="6248400" y="2778456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Data Verbs  - v2.0</a:t>
            </a:r>
            <a:endParaRPr lang="en-US" sz="3200" b="1" kern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64D8F-13CF-447D-849D-BB571813BC18}"/>
              </a:ext>
            </a:extLst>
          </p:cNvPr>
          <p:cNvSpPr txBox="1"/>
          <p:nvPr/>
        </p:nvSpPr>
        <p:spPr>
          <a:xfrm>
            <a:off x="1737897" y="1812667"/>
            <a:ext cx="2148304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Simple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Select/Drop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Mutate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C1C8C-617A-4000-B260-8B40270A176A}"/>
              </a:ext>
            </a:extLst>
          </p:cNvPr>
          <p:cNvSpPr txBox="1"/>
          <p:nvPr/>
        </p:nvSpPr>
        <p:spPr>
          <a:xfrm>
            <a:off x="4374336" y="1812667"/>
            <a:ext cx="1797864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Summaries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Aggregate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Group By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Pivot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2A962-0B49-439D-8071-394DD1FB6458}"/>
              </a:ext>
            </a:extLst>
          </p:cNvPr>
          <p:cNvSpPr txBox="1"/>
          <p:nvPr/>
        </p:nvSpPr>
        <p:spPr>
          <a:xfrm>
            <a:off x="2181816" y="4004608"/>
            <a:ext cx="3228384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Set Operations on Rows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Union (All)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Intersect (All)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Difference (All)</a:t>
            </a:r>
          </a:p>
          <a:p>
            <a:pPr marL="342900" indent="-342900">
              <a:buFont typeface="+mj-lt"/>
              <a:buAutoNum type="arabicPeriod" startAt="10"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19E2F-1AD8-48B8-B8D8-0CD5A128282C}"/>
              </a:ext>
            </a:extLst>
          </p:cNvPr>
          <p:cNvSpPr txBox="1"/>
          <p:nvPr/>
        </p:nvSpPr>
        <p:spPr>
          <a:xfrm>
            <a:off x="6631060" y="1812667"/>
            <a:ext cx="1522340" cy="19385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 Reshape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2400" dirty="0">
                <a:solidFill>
                  <a:srgbClr val="00B050"/>
                </a:solidFill>
              </a:rPr>
              <a:t>Stack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2400" dirty="0">
                <a:solidFill>
                  <a:srgbClr val="00B050"/>
                </a:solidFill>
              </a:rPr>
              <a:t>Unstack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3E00D-8413-4AE0-BA87-49EDA1487BFC}"/>
              </a:ext>
            </a:extLst>
          </p:cNvPr>
          <p:cNvSpPr txBox="1"/>
          <p:nvPr/>
        </p:nvSpPr>
        <p:spPr>
          <a:xfrm>
            <a:off x="5867400" y="3988475"/>
            <a:ext cx="1859676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       Joins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Inner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Outer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Left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Right Join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041CF-8C5B-4B46-93EF-47FD1F1B1F17}"/>
              </a:ext>
            </a:extLst>
          </p:cNvPr>
          <p:cNvSpPr txBox="1"/>
          <p:nvPr/>
        </p:nvSpPr>
        <p:spPr>
          <a:xfrm>
            <a:off x="76200" y="4479667"/>
            <a:ext cx="1782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7030A0"/>
                </a:solidFill>
              </a:rPr>
              <a:t>Combining</a:t>
            </a:r>
          </a:p>
          <a:p>
            <a:pPr algn="r"/>
            <a:r>
              <a:rPr lang="en-US" sz="2800" b="1" dirty="0">
                <a:solidFill>
                  <a:srgbClr val="7030A0"/>
                </a:solidFill>
              </a:rPr>
              <a:t>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DCD91-41ED-4D1F-AB65-5F4D33E39C19}"/>
              </a:ext>
            </a:extLst>
          </p:cNvPr>
          <p:cNvSpPr txBox="1"/>
          <p:nvPr/>
        </p:nvSpPr>
        <p:spPr>
          <a:xfrm>
            <a:off x="224121" y="2230160"/>
            <a:ext cx="1299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B050"/>
                </a:solidFill>
              </a:rPr>
              <a:t>Single</a:t>
            </a:r>
          </a:p>
          <a:p>
            <a:pPr algn="r"/>
            <a:r>
              <a:rPr lang="en-US" sz="2800" b="1" dirty="0">
                <a:solidFill>
                  <a:srgbClr val="00B050"/>
                </a:solidFill>
              </a:rPr>
              <a:t>Table</a:t>
            </a:r>
          </a:p>
        </p:txBody>
      </p:sp>
      <p:sp>
        <p:nvSpPr>
          <p:cNvPr id="15" name="Left-Right Arrow 9">
            <a:extLst>
              <a:ext uri="{FF2B5EF4-FFF2-40B4-BE49-F238E27FC236}">
                <a16:creationId xmlns:a16="http://schemas.microsoft.com/office/drawing/2014/main" id="{2554074B-E1E5-4D65-ABF9-BB09A59D148D}"/>
              </a:ext>
            </a:extLst>
          </p:cNvPr>
          <p:cNvSpPr/>
          <p:nvPr/>
        </p:nvSpPr>
        <p:spPr>
          <a:xfrm>
            <a:off x="1295400" y="6019800"/>
            <a:ext cx="6809264" cy="341615"/>
          </a:xfrm>
          <a:prstGeom prst="left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65A09-DC7A-4172-8122-208B1DD70B66}"/>
              </a:ext>
            </a:extLst>
          </p:cNvPr>
          <p:cNvSpPr txBox="1"/>
          <p:nvPr/>
        </p:nvSpPr>
        <p:spPr>
          <a:xfrm>
            <a:off x="1501727" y="6277931"/>
            <a:ext cx="70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C096B-83D7-4BF5-97EC-5F448B074D4F}"/>
              </a:ext>
            </a:extLst>
          </p:cNvPr>
          <p:cNvSpPr txBox="1"/>
          <p:nvPr/>
        </p:nvSpPr>
        <p:spPr>
          <a:xfrm>
            <a:off x="7161323" y="62484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DA3E0-67EE-4886-AA31-E22E2FE03898}"/>
              </a:ext>
            </a:extLst>
          </p:cNvPr>
          <p:cNvSpPr txBox="1"/>
          <p:nvPr/>
        </p:nvSpPr>
        <p:spPr>
          <a:xfrm>
            <a:off x="2045422" y="6264026"/>
            <a:ext cx="511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Cognitive Burden</a:t>
            </a:r>
          </a:p>
        </p:txBody>
      </p:sp>
    </p:spTree>
    <p:extLst>
      <p:ext uri="{BB962C8B-B14F-4D97-AF65-F5344CB8AC3E}">
        <p14:creationId xmlns:p14="http://schemas.microsoft.com/office/powerpoint/2010/main" val="13963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References</a:t>
            </a:r>
            <a:endParaRPr lang="en-US" sz="3200" b="1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514308" y="2196667"/>
            <a:ext cx="709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https://github.com/WSU-DataScience/SDSS19_data_verb_poster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23734" cy="723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4308" y="306317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Wickham, Hadley. (2014). Tidy Data. </a:t>
            </a:r>
            <a:r>
              <a:rPr lang="en-US" i="1" dirty="0"/>
              <a:t>Journal of Statistical Software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    Vol 59, Issue 10.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3" y="3124200"/>
            <a:ext cx="719546" cy="5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</TotalTime>
  <Words>278</Words>
  <Application>Microsoft Office PowerPoint</Application>
  <PresentationFormat>On-screen Show (4:3)</PresentationFormat>
  <Paragraphs>116</Paragraphs>
  <Slides>8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Console</vt:lpstr>
      <vt:lpstr>Office Theme</vt:lpstr>
      <vt:lpstr>Using Data Verbs to Teach the Management  of Tabular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</dc:creator>
  <cp:lastModifiedBy>Malone, Christopher J</cp:lastModifiedBy>
  <cp:revision>158</cp:revision>
  <dcterms:created xsi:type="dcterms:W3CDTF">2012-02-13T14:25:57Z</dcterms:created>
  <dcterms:modified xsi:type="dcterms:W3CDTF">2019-05-29T20:50:35Z</dcterms:modified>
</cp:coreProperties>
</file>