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3375600" cy="187452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A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33" autoAdjust="0"/>
    <p:restoredTop sz="94660"/>
  </p:normalViewPr>
  <p:slideViewPr>
    <p:cSldViewPr snapToGrid="0">
      <p:cViewPr>
        <p:scale>
          <a:sx n="10" d="100"/>
          <a:sy n="10" d="100"/>
        </p:scale>
        <p:origin x="274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1950" y="3067792"/>
            <a:ext cx="25031700" cy="6526107"/>
          </a:xfrm>
        </p:spPr>
        <p:txBody>
          <a:bodyPr anchor="b"/>
          <a:lstStyle>
            <a:lvl1pPr algn="ctr">
              <a:defRPr sz="1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1950" y="9845571"/>
            <a:ext cx="25031700" cy="4525749"/>
          </a:xfrm>
        </p:spPr>
        <p:txBody>
          <a:bodyPr/>
          <a:lstStyle>
            <a:lvl1pPr marL="0" indent="0" algn="ctr">
              <a:buNone/>
              <a:defRPr sz="6560"/>
            </a:lvl1pPr>
            <a:lvl2pPr marL="1249665" indent="0" algn="ctr">
              <a:buNone/>
              <a:defRPr sz="5467"/>
            </a:lvl2pPr>
            <a:lvl3pPr marL="2499330" indent="0" algn="ctr">
              <a:buNone/>
              <a:defRPr sz="4920"/>
            </a:lvl3pPr>
            <a:lvl4pPr marL="3748994" indent="0" algn="ctr">
              <a:buNone/>
              <a:defRPr sz="4373"/>
            </a:lvl4pPr>
            <a:lvl5pPr marL="4998659" indent="0" algn="ctr">
              <a:buNone/>
              <a:defRPr sz="4373"/>
            </a:lvl5pPr>
            <a:lvl6pPr marL="6248324" indent="0" algn="ctr">
              <a:buNone/>
              <a:defRPr sz="4373"/>
            </a:lvl6pPr>
            <a:lvl7pPr marL="7497989" indent="0" algn="ctr">
              <a:buNone/>
              <a:defRPr sz="4373"/>
            </a:lvl7pPr>
            <a:lvl8pPr marL="8747653" indent="0" algn="ctr">
              <a:buNone/>
              <a:defRPr sz="4373"/>
            </a:lvl8pPr>
            <a:lvl9pPr marL="9997318" indent="0" algn="ctr">
              <a:buNone/>
              <a:defRPr sz="43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9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8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84414" y="998008"/>
            <a:ext cx="7196614" cy="15885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94573" y="998008"/>
            <a:ext cx="21172646" cy="15885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5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2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189" y="4673285"/>
            <a:ext cx="28786455" cy="7797481"/>
          </a:xfrm>
        </p:spPr>
        <p:txBody>
          <a:bodyPr anchor="b"/>
          <a:lstStyle>
            <a:lvl1pPr>
              <a:defRPr sz="1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7189" y="12544534"/>
            <a:ext cx="28786455" cy="4100511"/>
          </a:xfrm>
        </p:spPr>
        <p:txBody>
          <a:bodyPr/>
          <a:lstStyle>
            <a:lvl1pPr marL="0" indent="0">
              <a:buNone/>
              <a:defRPr sz="6560">
                <a:solidFill>
                  <a:schemeClr val="tx1">
                    <a:tint val="75000"/>
                  </a:schemeClr>
                </a:solidFill>
              </a:defRPr>
            </a:lvl1pPr>
            <a:lvl2pPr marL="1249665" indent="0">
              <a:buNone/>
              <a:defRPr sz="5467">
                <a:solidFill>
                  <a:schemeClr val="tx1">
                    <a:tint val="75000"/>
                  </a:schemeClr>
                </a:solidFill>
              </a:defRPr>
            </a:lvl2pPr>
            <a:lvl3pPr marL="2499330" indent="0">
              <a:buNone/>
              <a:defRPr sz="4920">
                <a:solidFill>
                  <a:schemeClr val="tx1">
                    <a:tint val="75000"/>
                  </a:schemeClr>
                </a:solidFill>
              </a:defRPr>
            </a:lvl3pPr>
            <a:lvl4pPr marL="3748994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4pPr>
            <a:lvl5pPr marL="4998659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5pPr>
            <a:lvl6pPr marL="6248324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6pPr>
            <a:lvl7pPr marL="7497989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7pPr>
            <a:lvl8pPr marL="8747653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8pPr>
            <a:lvl9pPr marL="9997318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3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94573" y="4990042"/>
            <a:ext cx="14184630" cy="118936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96398" y="4990042"/>
            <a:ext cx="14184630" cy="118936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4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920" y="998009"/>
            <a:ext cx="28786455" cy="36232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8921" y="4595179"/>
            <a:ext cx="14119442" cy="2252026"/>
          </a:xfrm>
        </p:spPr>
        <p:txBody>
          <a:bodyPr anchor="b"/>
          <a:lstStyle>
            <a:lvl1pPr marL="0" indent="0">
              <a:buNone/>
              <a:defRPr sz="6560" b="1"/>
            </a:lvl1pPr>
            <a:lvl2pPr marL="1249665" indent="0">
              <a:buNone/>
              <a:defRPr sz="5467" b="1"/>
            </a:lvl2pPr>
            <a:lvl3pPr marL="2499330" indent="0">
              <a:buNone/>
              <a:defRPr sz="4920" b="1"/>
            </a:lvl3pPr>
            <a:lvl4pPr marL="3748994" indent="0">
              <a:buNone/>
              <a:defRPr sz="4373" b="1"/>
            </a:lvl4pPr>
            <a:lvl5pPr marL="4998659" indent="0">
              <a:buNone/>
              <a:defRPr sz="4373" b="1"/>
            </a:lvl5pPr>
            <a:lvl6pPr marL="6248324" indent="0">
              <a:buNone/>
              <a:defRPr sz="4373" b="1"/>
            </a:lvl6pPr>
            <a:lvl7pPr marL="7497989" indent="0">
              <a:buNone/>
              <a:defRPr sz="4373" b="1"/>
            </a:lvl7pPr>
            <a:lvl8pPr marL="8747653" indent="0">
              <a:buNone/>
              <a:defRPr sz="4373" b="1"/>
            </a:lvl8pPr>
            <a:lvl9pPr marL="9997318" indent="0">
              <a:buNone/>
              <a:defRPr sz="4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8921" y="6847205"/>
            <a:ext cx="14119442" cy="10071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896398" y="4595179"/>
            <a:ext cx="14188977" cy="2252026"/>
          </a:xfrm>
        </p:spPr>
        <p:txBody>
          <a:bodyPr anchor="b"/>
          <a:lstStyle>
            <a:lvl1pPr marL="0" indent="0">
              <a:buNone/>
              <a:defRPr sz="6560" b="1"/>
            </a:lvl1pPr>
            <a:lvl2pPr marL="1249665" indent="0">
              <a:buNone/>
              <a:defRPr sz="5467" b="1"/>
            </a:lvl2pPr>
            <a:lvl3pPr marL="2499330" indent="0">
              <a:buNone/>
              <a:defRPr sz="4920" b="1"/>
            </a:lvl3pPr>
            <a:lvl4pPr marL="3748994" indent="0">
              <a:buNone/>
              <a:defRPr sz="4373" b="1"/>
            </a:lvl4pPr>
            <a:lvl5pPr marL="4998659" indent="0">
              <a:buNone/>
              <a:defRPr sz="4373" b="1"/>
            </a:lvl5pPr>
            <a:lvl6pPr marL="6248324" indent="0">
              <a:buNone/>
              <a:defRPr sz="4373" b="1"/>
            </a:lvl6pPr>
            <a:lvl7pPr marL="7497989" indent="0">
              <a:buNone/>
              <a:defRPr sz="4373" b="1"/>
            </a:lvl7pPr>
            <a:lvl8pPr marL="8747653" indent="0">
              <a:buNone/>
              <a:defRPr sz="4373" b="1"/>
            </a:lvl8pPr>
            <a:lvl9pPr marL="9997318" indent="0">
              <a:buNone/>
              <a:defRPr sz="4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896398" y="6847205"/>
            <a:ext cx="14188977" cy="10071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5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921" y="1249680"/>
            <a:ext cx="10764499" cy="4373880"/>
          </a:xfrm>
        </p:spPr>
        <p:txBody>
          <a:bodyPr anchor="b"/>
          <a:lstStyle>
            <a:lvl1pPr>
              <a:defRPr sz="8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8977" y="2698963"/>
            <a:ext cx="16896398" cy="13321242"/>
          </a:xfrm>
        </p:spPr>
        <p:txBody>
          <a:bodyPr/>
          <a:lstStyle>
            <a:lvl1pPr>
              <a:defRPr sz="8747"/>
            </a:lvl1pPr>
            <a:lvl2pPr>
              <a:defRPr sz="7653"/>
            </a:lvl2pPr>
            <a:lvl3pPr>
              <a:defRPr sz="6560"/>
            </a:lvl3pPr>
            <a:lvl4pPr>
              <a:defRPr sz="5467"/>
            </a:lvl4pPr>
            <a:lvl5pPr>
              <a:defRPr sz="5467"/>
            </a:lvl5pPr>
            <a:lvl6pPr>
              <a:defRPr sz="5467"/>
            </a:lvl6pPr>
            <a:lvl7pPr>
              <a:defRPr sz="5467"/>
            </a:lvl7pPr>
            <a:lvl8pPr>
              <a:defRPr sz="5467"/>
            </a:lvl8pPr>
            <a:lvl9pPr>
              <a:defRPr sz="5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921" y="5623560"/>
            <a:ext cx="10764499" cy="10418341"/>
          </a:xfrm>
        </p:spPr>
        <p:txBody>
          <a:bodyPr/>
          <a:lstStyle>
            <a:lvl1pPr marL="0" indent="0">
              <a:buNone/>
              <a:defRPr sz="4373"/>
            </a:lvl1pPr>
            <a:lvl2pPr marL="1249665" indent="0">
              <a:buNone/>
              <a:defRPr sz="3827"/>
            </a:lvl2pPr>
            <a:lvl3pPr marL="2499330" indent="0">
              <a:buNone/>
              <a:defRPr sz="3280"/>
            </a:lvl3pPr>
            <a:lvl4pPr marL="3748994" indent="0">
              <a:buNone/>
              <a:defRPr sz="2733"/>
            </a:lvl4pPr>
            <a:lvl5pPr marL="4998659" indent="0">
              <a:buNone/>
              <a:defRPr sz="2733"/>
            </a:lvl5pPr>
            <a:lvl6pPr marL="6248324" indent="0">
              <a:buNone/>
              <a:defRPr sz="2733"/>
            </a:lvl6pPr>
            <a:lvl7pPr marL="7497989" indent="0">
              <a:buNone/>
              <a:defRPr sz="2733"/>
            </a:lvl7pPr>
            <a:lvl8pPr marL="8747653" indent="0">
              <a:buNone/>
              <a:defRPr sz="2733"/>
            </a:lvl8pPr>
            <a:lvl9pPr marL="9997318" indent="0">
              <a:buNone/>
              <a:defRPr sz="2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7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921" y="1249680"/>
            <a:ext cx="10764499" cy="4373880"/>
          </a:xfrm>
        </p:spPr>
        <p:txBody>
          <a:bodyPr anchor="b"/>
          <a:lstStyle>
            <a:lvl1pPr>
              <a:defRPr sz="8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188977" y="2698963"/>
            <a:ext cx="16896398" cy="13321242"/>
          </a:xfrm>
        </p:spPr>
        <p:txBody>
          <a:bodyPr anchor="t"/>
          <a:lstStyle>
            <a:lvl1pPr marL="0" indent="0">
              <a:buNone/>
              <a:defRPr sz="8747"/>
            </a:lvl1pPr>
            <a:lvl2pPr marL="1249665" indent="0">
              <a:buNone/>
              <a:defRPr sz="7653"/>
            </a:lvl2pPr>
            <a:lvl3pPr marL="2499330" indent="0">
              <a:buNone/>
              <a:defRPr sz="6560"/>
            </a:lvl3pPr>
            <a:lvl4pPr marL="3748994" indent="0">
              <a:buNone/>
              <a:defRPr sz="5467"/>
            </a:lvl4pPr>
            <a:lvl5pPr marL="4998659" indent="0">
              <a:buNone/>
              <a:defRPr sz="5467"/>
            </a:lvl5pPr>
            <a:lvl6pPr marL="6248324" indent="0">
              <a:buNone/>
              <a:defRPr sz="5467"/>
            </a:lvl6pPr>
            <a:lvl7pPr marL="7497989" indent="0">
              <a:buNone/>
              <a:defRPr sz="5467"/>
            </a:lvl7pPr>
            <a:lvl8pPr marL="8747653" indent="0">
              <a:buNone/>
              <a:defRPr sz="5467"/>
            </a:lvl8pPr>
            <a:lvl9pPr marL="9997318" indent="0">
              <a:buNone/>
              <a:defRPr sz="5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921" y="5623560"/>
            <a:ext cx="10764499" cy="10418341"/>
          </a:xfrm>
        </p:spPr>
        <p:txBody>
          <a:bodyPr/>
          <a:lstStyle>
            <a:lvl1pPr marL="0" indent="0">
              <a:buNone/>
              <a:defRPr sz="4373"/>
            </a:lvl1pPr>
            <a:lvl2pPr marL="1249665" indent="0">
              <a:buNone/>
              <a:defRPr sz="3827"/>
            </a:lvl2pPr>
            <a:lvl3pPr marL="2499330" indent="0">
              <a:buNone/>
              <a:defRPr sz="3280"/>
            </a:lvl3pPr>
            <a:lvl4pPr marL="3748994" indent="0">
              <a:buNone/>
              <a:defRPr sz="2733"/>
            </a:lvl4pPr>
            <a:lvl5pPr marL="4998659" indent="0">
              <a:buNone/>
              <a:defRPr sz="2733"/>
            </a:lvl5pPr>
            <a:lvl6pPr marL="6248324" indent="0">
              <a:buNone/>
              <a:defRPr sz="2733"/>
            </a:lvl6pPr>
            <a:lvl7pPr marL="7497989" indent="0">
              <a:buNone/>
              <a:defRPr sz="2733"/>
            </a:lvl7pPr>
            <a:lvl8pPr marL="8747653" indent="0">
              <a:buNone/>
              <a:defRPr sz="2733"/>
            </a:lvl8pPr>
            <a:lvl9pPr marL="9997318" indent="0">
              <a:buNone/>
              <a:defRPr sz="2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0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4573" y="998009"/>
            <a:ext cx="28786455" cy="3623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4573" y="4990042"/>
            <a:ext cx="28786455" cy="1189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94573" y="17374025"/>
            <a:ext cx="7509510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EDE9-3BD6-46D7-89AD-0E13259DA1D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55668" y="17374025"/>
            <a:ext cx="11264265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71518" y="17374025"/>
            <a:ext cx="7509510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99330" rtl="0" eaLnBrk="1" latinLnBrk="0" hangingPunct="1">
        <a:lnSpc>
          <a:spcPct val="90000"/>
        </a:lnSpc>
        <a:spcBef>
          <a:spcPct val="0"/>
        </a:spcBef>
        <a:buNone/>
        <a:defRPr sz="120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4832" indent="-624832" algn="l" defTabSz="2499330" rtl="0" eaLnBrk="1" latinLnBrk="0" hangingPunct="1">
        <a:lnSpc>
          <a:spcPct val="90000"/>
        </a:lnSpc>
        <a:spcBef>
          <a:spcPts val="2733"/>
        </a:spcBef>
        <a:buFont typeface="Arial" panose="020B0604020202020204" pitchFamily="34" charset="0"/>
        <a:buChar char="•"/>
        <a:defRPr sz="7653" kern="1200">
          <a:solidFill>
            <a:schemeClr val="tx1"/>
          </a:solidFill>
          <a:latin typeface="+mn-lt"/>
          <a:ea typeface="+mn-ea"/>
          <a:cs typeface="+mn-cs"/>
        </a:defRPr>
      </a:lvl1pPr>
      <a:lvl2pPr marL="1874497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6560" kern="1200">
          <a:solidFill>
            <a:schemeClr val="tx1"/>
          </a:solidFill>
          <a:latin typeface="+mn-lt"/>
          <a:ea typeface="+mn-ea"/>
          <a:cs typeface="+mn-cs"/>
        </a:defRPr>
      </a:lvl2pPr>
      <a:lvl3pPr marL="3124162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5467" kern="1200">
          <a:solidFill>
            <a:schemeClr val="tx1"/>
          </a:solidFill>
          <a:latin typeface="+mn-lt"/>
          <a:ea typeface="+mn-ea"/>
          <a:cs typeface="+mn-cs"/>
        </a:defRPr>
      </a:lvl3pPr>
      <a:lvl4pPr marL="4373827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4pPr>
      <a:lvl5pPr marL="5623491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5pPr>
      <a:lvl6pPr marL="6873156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6pPr>
      <a:lvl7pPr marL="8122821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7pPr>
      <a:lvl8pPr marL="9372486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8pPr>
      <a:lvl9pPr marL="10622150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1pPr>
      <a:lvl2pPr marL="1249665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2pPr>
      <a:lvl3pPr marL="2499330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3pPr>
      <a:lvl4pPr marL="3748994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4pPr>
      <a:lvl5pPr marL="4998659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5pPr>
      <a:lvl6pPr marL="6248324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6pPr>
      <a:lvl7pPr marL="7497989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7pPr>
      <a:lvl8pPr marL="8747653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8pPr>
      <a:lvl9pPr marL="9997318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480A706-F7CF-4C93-8822-1DE190A12CDF}"/>
              </a:ext>
            </a:extLst>
          </p:cNvPr>
          <p:cNvSpPr/>
          <p:nvPr/>
        </p:nvSpPr>
        <p:spPr>
          <a:xfrm>
            <a:off x="736603" y="7995401"/>
            <a:ext cx="998515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/>
              <a:t>Elementary Perceptual Tasks</a:t>
            </a:r>
            <a:br>
              <a:rPr lang="en-US" sz="3200" b="1" u="sng" dirty="0"/>
            </a:br>
            <a:r>
              <a:rPr lang="en-US" sz="3000" i="1" dirty="0"/>
              <a:t>a set of tasks that are carried out when extracting quantitative information from graphs </a:t>
            </a:r>
            <a:r>
              <a:rPr lang="en-US" sz="3000" dirty="0"/>
              <a:t>(Cleveland &amp; McGill, 1984)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DEAB07-F12D-474A-848E-5A04E925CA1F}"/>
              </a:ext>
            </a:extLst>
          </p:cNvPr>
          <p:cNvSpPr/>
          <p:nvPr/>
        </p:nvSpPr>
        <p:spPr>
          <a:xfrm>
            <a:off x="733371" y="3487753"/>
            <a:ext cx="998515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3200" b="1" u="sng" dirty="0"/>
              <a:t>Grammar of Graphics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000" i="1" dirty="0"/>
              <a:t>set of rules for creating perceivable graphs </a:t>
            </a:r>
            <a:r>
              <a:rPr lang="en-US" sz="3000" dirty="0"/>
              <a:t>(Wilkinson, 2005)</a:t>
            </a:r>
            <a:endParaRPr lang="en-US" sz="3000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918169" y="4772897"/>
            <a:ext cx="9426950" cy="2897865"/>
            <a:chOff x="1052132" y="4234487"/>
            <a:chExt cx="9426950" cy="28978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F9D860-5160-432E-9602-0F6DC577B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132" y="5458339"/>
              <a:ext cx="2667001" cy="1130521"/>
            </a:xfrm>
            <a:prstGeom prst="rect">
              <a:avLst/>
            </a:prstGeom>
          </p:spPr>
        </p:pic>
        <p:sp>
          <p:nvSpPr>
            <p:cNvPr id="6" name="Arrow: Curved Down 5">
              <a:extLst>
                <a:ext uri="{FF2B5EF4-FFF2-40B4-BE49-F238E27FC236}">
                  <a16:creationId xmlns:a16="http://schemas.microsoft.com/office/drawing/2014/main" id="{F3ED62DB-0A74-4567-9449-7ED750907356}"/>
                </a:ext>
              </a:extLst>
            </p:cNvPr>
            <p:cNvSpPr/>
            <p:nvPr/>
          </p:nvSpPr>
          <p:spPr>
            <a:xfrm>
              <a:off x="3127636" y="4234487"/>
              <a:ext cx="5638800" cy="604496"/>
            </a:xfrm>
            <a:prstGeom prst="curved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4D932C-8FCA-4518-B23E-8AE2135EAC6A}"/>
                </a:ext>
              </a:extLst>
            </p:cNvPr>
            <p:cNvSpPr txBox="1"/>
            <p:nvPr/>
          </p:nvSpPr>
          <p:spPr>
            <a:xfrm>
              <a:off x="1770295" y="4824235"/>
              <a:ext cx="981551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b="1" dirty="0"/>
                <a:t>Data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2CF7FE-0FAF-41CB-8A1E-9922A8E97AEE}"/>
                </a:ext>
              </a:extLst>
            </p:cNvPr>
            <p:cNvSpPr txBox="1"/>
            <p:nvPr/>
          </p:nvSpPr>
          <p:spPr>
            <a:xfrm>
              <a:off x="7882272" y="4824028"/>
              <a:ext cx="2171172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b="1" dirty="0"/>
                <a:t>Geometries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BB171D-E952-42D3-B190-D58332CDD402}"/>
                </a:ext>
              </a:extLst>
            </p:cNvPr>
            <p:cNvSpPr txBox="1"/>
            <p:nvPr/>
          </p:nvSpPr>
          <p:spPr>
            <a:xfrm>
              <a:off x="5009615" y="4824028"/>
              <a:ext cx="1943737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b="1" dirty="0"/>
                <a:t>Aesthetics</a:t>
              </a:r>
            </a:p>
            <a:p>
              <a:pPr marL="457200" indent="-4572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3200" dirty="0"/>
                <a:t>X, Y</a:t>
              </a:r>
            </a:p>
            <a:p>
              <a:pPr marL="457200" indent="-4572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3200" dirty="0"/>
                <a:t>Shape</a:t>
              </a:r>
            </a:p>
            <a:p>
              <a:pPr marL="457200" indent="-4572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3200" dirty="0"/>
                <a:t>Color</a:t>
              </a:r>
            </a:p>
            <a:p>
              <a:pPr marL="457200" indent="-4572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3200" dirty="0"/>
                <a:t>Size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E56A90D-795A-4BC7-A6EC-B127814F058B}"/>
                </a:ext>
              </a:extLst>
            </p:cNvPr>
            <p:cNvCxnSpPr>
              <a:cxnSpLocks/>
            </p:cNvCxnSpPr>
            <p:nvPr/>
          </p:nvCxnSpPr>
          <p:spPr>
            <a:xfrm>
              <a:off x="7425948" y="6836380"/>
              <a:ext cx="8512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BF61DC2-CFD7-4246-B780-58CC4A5EA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5948" y="6003114"/>
              <a:ext cx="0" cy="8332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6628F24-B69C-41A5-9D8B-8C684FCD7BE8}"/>
                </a:ext>
              </a:extLst>
            </p:cNvPr>
            <p:cNvSpPr/>
            <p:nvPr/>
          </p:nvSpPr>
          <p:spPr>
            <a:xfrm>
              <a:off x="7561576" y="6192378"/>
              <a:ext cx="145907" cy="13094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AAE512-175F-4FAD-AD73-58149BBECA07}"/>
                </a:ext>
              </a:extLst>
            </p:cNvPr>
            <p:cNvSpPr/>
            <p:nvPr/>
          </p:nvSpPr>
          <p:spPr>
            <a:xfrm>
              <a:off x="8599631" y="6413309"/>
              <a:ext cx="166804" cy="4188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0084D1-E2BB-414F-89DC-F53709F8BBAF}"/>
                </a:ext>
              </a:extLst>
            </p:cNvPr>
            <p:cNvSpPr/>
            <p:nvPr/>
          </p:nvSpPr>
          <p:spPr>
            <a:xfrm>
              <a:off x="8872422" y="6595828"/>
              <a:ext cx="190043" cy="2343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9FBAD9F-878C-4D1D-A2E6-C68C13D284DE}"/>
                </a:ext>
              </a:extLst>
            </p:cNvPr>
            <p:cNvSpPr/>
            <p:nvPr/>
          </p:nvSpPr>
          <p:spPr>
            <a:xfrm rot="10800000">
              <a:off x="9718406" y="6440426"/>
              <a:ext cx="760673" cy="253491"/>
            </a:xfrm>
            <a:custGeom>
              <a:avLst/>
              <a:gdLst>
                <a:gd name="connsiteX0" fmla="*/ 0 w 1351129"/>
                <a:gd name="connsiteY0" fmla="*/ 791570 h 791570"/>
                <a:gd name="connsiteX1" fmla="*/ 573206 w 1351129"/>
                <a:gd name="connsiteY1" fmla="*/ 368489 h 791570"/>
                <a:gd name="connsiteX2" fmla="*/ 996287 w 1351129"/>
                <a:gd name="connsiteY2" fmla="*/ 559558 h 791570"/>
                <a:gd name="connsiteX3" fmla="*/ 1351129 w 1351129"/>
                <a:gd name="connsiteY3" fmla="*/ 0 h 79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129" h="791570">
                  <a:moveTo>
                    <a:pt x="0" y="791570"/>
                  </a:moveTo>
                  <a:cubicBezTo>
                    <a:pt x="203579" y="599364"/>
                    <a:pt x="407158" y="407158"/>
                    <a:pt x="573206" y="368489"/>
                  </a:cubicBezTo>
                  <a:cubicBezTo>
                    <a:pt x="739254" y="329820"/>
                    <a:pt x="866633" y="620973"/>
                    <a:pt x="996287" y="559558"/>
                  </a:cubicBezTo>
                  <a:cubicBezTo>
                    <a:pt x="1125941" y="498143"/>
                    <a:pt x="1238535" y="249071"/>
                    <a:pt x="1351129" y="0"/>
                  </a:cubicBezTo>
                </a:path>
              </a:pathLst>
            </a:custGeom>
            <a:noFill/>
            <a:ln w="50800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0798F09-0195-4C0A-ABD7-E2EA05B3A603}"/>
                </a:ext>
              </a:extLst>
            </p:cNvPr>
            <p:cNvSpPr/>
            <p:nvPr/>
          </p:nvSpPr>
          <p:spPr>
            <a:xfrm>
              <a:off x="9718403" y="6191099"/>
              <a:ext cx="760673" cy="132228"/>
            </a:xfrm>
            <a:custGeom>
              <a:avLst/>
              <a:gdLst>
                <a:gd name="connsiteX0" fmla="*/ 0 w 1501254"/>
                <a:gd name="connsiteY0" fmla="*/ 95534 h 395920"/>
                <a:gd name="connsiteX1" fmla="*/ 300251 w 1501254"/>
                <a:gd name="connsiteY1" fmla="*/ 395785 h 395920"/>
                <a:gd name="connsiteX2" fmla="*/ 600501 w 1501254"/>
                <a:gd name="connsiteY2" fmla="*/ 136478 h 395920"/>
                <a:gd name="connsiteX3" fmla="*/ 1078173 w 1501254"/>
                <a:gd name="connsiteY3" fmla="*/ 313899 h 395920"/>
                <a:gd name="connsiteX4" fmla="*/ 1501254 w 1501254"/>
                <a:gd name="connsiteY4" fmla="*/ 0 h 39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1254" h="395920">
                  <a:moveTo>
                    <a:pt x="0" y="95534"/>
                  </a:moveTo>
                  <a:cubicBezTo>
                    <a:pt x="100084" y="242247"/>
                    <a:pt x="200168" y="388961"/>
                    <a:pt x="300251" y="395785"/>
                  </a:cubicBezTo>
                  <a:cubicBezTo>
                    <a:pt x="400334" y="402609"/>
                    <a:pt x="470847" y="150126"/>
                    <a:pt x="600501" y="136478"/>
                  </a:cubicBezTo>
                  <a:cubicBezTo>
                    <a:pt x="730155" y="122830"/>
                    <a:pt x="928048" y="336645"/>
                    <a:pt x="1078173" y="313899"/>
                  </a:cubicBezTo>
                  <a:cubicBezTo>
                    <a:pt x="1228298" y="291153"/>
                    <a:pt x="1364776" y="145576"/>
                    <a:pt x="1501254" y="0"/>
                  </a:cubicBezTo>
                </a:path>
              </a:pathLst>
            </a:custGeom>
            <a:noFill/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9923AA7-DF75-4EDA-881B-F923BA0604B0}"/>
                </a:ext>
              </a:extLst>
            </p:cNvPr>
            <p:cNvSpPr/>
            <p:nvPr/>
          </p:nvSpPr>
          <p:spPr>
            <a:xfrm>
              <a:off x="7796108" y="6191098"/>
              <a:ext cx="389776" cy="3652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E218D62-F6F1-43AF-AE59-DDE40EF60B5C}"/>
                </a:ext>
              </a:extLst>
            </p:cNvPr>
            <p:cNvSpPr/>
            <p:nvPr/>
          </p:nvSpPr>
          <p:spPr>
            <a:xfrm>
              <a:off x="7546960" y="6556311"/>
              <a:ext cx="252196" cy="21942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7227ABD-7686-428C-876C-572BEBF9ACD4}"/>
                </a:ext>
              </a:extLst>
            </p:cNvPr>
            <p:cNvCxnSpPr>
              <a:cxnSpLocks/>
            </p:cNvCxnSpPr>
            <p:nvPr/>
          </p:nvCxnSpPr>
          <p:spPr>
            <a:xfrm>
              <a:off x="8492748" y="6836380"/>
              <a:ext cx="8512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A884936-140A-43C1-88DA-659BF51E83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2748" y="6003114"/>
              <a:ext cx="0" cy="8332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1F455BF-3F3D-4DF2-8621-87E9655AB473}"/>
                </a:ext>
              </a:extLst>
            </p:cNvPr>
            <p:cNvCxnSpPr>
              <a:cxnSpLocks/>
            </p:cNvCxnSpPr>
            <p:nvPr/>
          </p:nvCxnSpPr>
          <p:spPr>
            <a:xfrm>
              <a:off x="9627805" y="6830130"/>
              <a:ext cx="8512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61180D0-8A41-4365-A158-61B8B1189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7805" y="5996864"/>
              <a:ext cx="0" cy="8332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B3E1A358-2499-4563-924B-F4D765F34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262" y="9879697"/>
            <a:ext cx="6193349" cy="3868658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2A3874C-FFFC-4132-8D28-0D5556ABB7BB}"/>
              </a:ext>
            </a:extLst>
          </p:cNvPr>
          <p:cNvSpPr/>
          <p:nvPr/>
        </p:nvSpPr>
        <p:spPr>
          <a:xfrm>
            <a:off x="722955" y="14118414"/>
            <a:ext cx="100092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/>
              <a:t>Gestalt Principles of Grouping</a:t>
            </a:r>
            <a:br>
              <a:rPr lang="en-US" sz="3200" b="1" u="sng" dirty="0"/>
            </a:br>
            <a:r>
              <a:rPr lang="en-US" sz="3200" i="1" dirty="0"/>
              <a:t>t</a:t>
            </a:r>
            <a:r>
              <a:rPr lang="en-US" sz="3000" i="1" dirty="0"/>
              <a:t>he whole is greater than the sum of the parts</a:t>
            </a:r>
            <a:endParaRPr lang="en-US" sz="3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898273" y="15464642"/>
            <a:ext cx="9680228" cy="2217432"/>
            <a:chOff x="898273" y="15726329"/>
            <a:chExt cx="9680228" cy="221743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69378B6-C1E1-4045-ADF4-32E405FEA359}"/>
                </a:ext>
              </a:extLst>
            </p:cNvPr>
            <p:cNvSpPr/>
            <p:nvPr/>
          </p:nvSpPr>
          <p:spPr>
            <a:xfrm>
              <a:off x="1256216" y="15726329"/>
              <a:ext cx="365760" cy="3657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6844432-BD62-45BF-9DB2-4A696EA73102}"/>
                </a:ext>
              </a:extLst>
            </p:cNvPr>
            <p:cNvSpPr/>
            <p:nvPr/>
          </p:nvSpPr>
          <p:spPr>
            <a:xfrm>
              <a:off x="1751094" y="15726329"/>
              <a:ext cx="365760" cy="3657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5BFE303-2793-4986-8CCE-E46313EDFBCE}"/>
                </a:ext>
              </a:extLst>
            </p:cNvPr>
            <p:cNvSpPr/>
            <p:nvPr/>
          </p:nvSpPr>
          <p:spPr>
            <a:xfrm>
              <a:off x="2245972" y="15726329"/>
              <a:ext cx="365760" cy="3657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47F1EF6-8EC5-4E4E-BC25-6595C929A190}"/>
                </a:ext>
              </a:extLst>
            </p:cNvPr>
            <p:cNvSpPr/>
            <p:nvPr/>
          </p:nvSpPr>
          <p:spPr>
            <a:xfrm>
              <a:off x="1256216" y="16264401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ADE7012-F94B-4D33-9919-EA0E93F99AC3}"/>
                </a:ext>
              </a:extLst>
            </p:cNvPr>
            <p:cNvSpPr/>
            <p:nvPr/>
          </p:nvSpPr>
          <p:spPr>
            <a:xfrm>
              <a:off x="1751094" y="16264401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D5F875B-9F3E-4CDC-87A7-29C29980D57B}"/>
                </a:ext>
              </a:extLst>
            </p:cNvPr>
            <p:cNvSpPr/>
            <p:nvPr/>
          </p:nvSpPr>
          <p:spPr>
            <a:xfrm>
              <a:off x="2245972" y="16264401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9588C67-8777-41E3-B539-73D73ADBC266}"/>
                </a:ext>
              </a:extLst>
            </p:cNvPr>
            <p:cNvSpPr/>
            <p:nvPr/>
          </p:nvSpPr>
          <p:spPr>
            <a:xfrm>
              <a:off x="1256216" y="16802473"/>
              <a:ext cx="365760" cy="3657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921DE10-A589-4931-A651-18EE1DE8BAD4}"/>
                </a:ext>
              </a:extLst>
            </p:cNvPr>
            <p:cNvSpPr/>
            <p:nvPr/>
          </p:nvSpPr>
          <p:spPr>
            <a:xfrm>
              <a:off x="1751094" y="16802473"/>
              <a:ext cx="365760" cy="3657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E97B91A-CF03-4C48-9558-A7BED210BD0F}"/>
                </a:ext>
              </a:extLst>
            </p:cNvPr>
            <p:cNvSpPr/>
            <p:nvPr/>
          </p:nvSpPr>
          <p:spPr>
            <a:xfrm>
              <a:off x="2245972" y="16802473"/>
              <a:ext cx="365760" cy="3657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2122805D-22FF-4CB9-A2BE-D221A71E9A91}"/>
                </a:ext>
              </a:extLst>
            </p:cNvPr>
            <p:cNvSpPr/>
            <p:nvPr/>
          </p:nvSpPr>
          <p:spPr>
            <a:xfrm>
              <a:off x="3371510" y="15726329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E548B50-48C9-4223-8DB5-A5799F445389}"/>
                </a:ext>
              </a:extLst>
            </p:cNvPr>
            <p:cNvSpPr/>
            <p:nvPr/>
          </p:nvSpPr>
          <p:spPr>
            <a:xfrm>
              <a:off x="4310319" y="15726329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7E299323-34F3-4997-9829-8FE869945877}"/>
                </a:ext>
              </a:extLst>
            </p:cNvPr>
            <p:cNvSpPr/>
            <p:nvPr/>
          </p:nvSpPr>
          <p:spPr>
            <a:xfrm>
              <a:off x="5249128" y="15726329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BF70DA1-6D08-44E7-AD38-27039BD178D7}"/>
                </a:ext>
              </a:extLst>
            </p:cNvPr>
            <p:cNvSpPr/>
            <p:nvPr/>
          </p:nvSpPr>
          <p:spPr>
            <a:xfrm>
              <a:off x="3371510" y="16264401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C597CC9-DADC-4D3F-88F3-3BE3510EDE73}"/>
                </a:ext>
              </a:extLst>
            </p:cNvPr>
            <p:cNvSpPr/>
            <p:nvPr/>
          </p:nvSpPr>
          <p:spPr>
            <a:xfrm>
              <a:off x="4310319" y="16264401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174C7A2-6126-4DAB-B135-AF51B046ACF4}"/>
                </a:ext>
              </a:extLst>
            </p:cNvPr>
            <p:cNvSpPr/>
            <p:nvPr/>
          </p:nvSpPr>
          <p:spPr>
            <a:xfrm>
              <a:off x="5249128" y="16264401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16AC2EE-9CAC-4676-ADB0-D222C604B50B}"/>
                </a:ext>
              </a:extLst>
            </p:cNvPr>
            <p:cNvSpPr/>
            <p:nvPr/>
          </p:nvSpPr>
          <p:spPr>
            <a:xfrm>
              <a:off x="3371510" y="16802473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7AE4602-0E59-43C6-8B14-D5DA50BFDA45}"/>
                </a:ext>
              </a:extLst>
            </p:cNvPr>
            <p:cNvSpPr/>
            <p:nvPr/>
          </p:nvSpPr>
          <p:spPr>
            <a:xfrm>
              <a:off x="4310319" y="16802473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13F38B4-B84A-40D2-A133-B1E7542DE38D}"/>
                </a:ext>
              </a:extLst>
            </p:cNvPr>
            <p:cNvSpPr/>
            <p:nvPr/>
          </p:nvSpPr>
          <p:spPr>
            <a:xfrm>
              <a:off x="5249128" y="16802473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AF9B64C-E9BF-4FDA-A79F-B05F44C6096A}"/>
                </a:ext>
              </a:extLst>
            </p:cNvPr>
            <p:cNvSpPr/>
            <p:nvPr/>
          </p:nvSpPr>
          <p:spPr>
            <a:xfrm>
              <a:off x="6534847" y="15726329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53B3FFC-05DA-4F31-9FA5-2197B1CF52FC}"/>
                </a:ext>
              </a:extLst>
            </p:cNvPr>
            <p:cNvSpPr/>
            <p:nvPr/>
          </p:nvSpPr>
          <p:spPr>
            <a:xfrm>
              <a:off x="7029725" y="15726329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8827393-5663-4809-89C2-7F3449AE8BC6}"/>
                </a:ext>
              </a:extLst>
            </p:cNvPr>
            <p:cNvSpPr/>
            <p:nvPr/>
          </p:nvSpPr>
          <p:spPr>
            <a:xfrm>
              <a:off x="7524603" y="15726329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32A50CFB-576F-4E12-A705-84EDB6C0F36D}"/>
                </a:ext>
              </a:extLst>
            </p:cNvPr>
            <p:cNvSpPr/>
            <p:nvPr/>
          </p:nvSpPr>
          <p:spPr>
            <a:xfrm>
              <a:off x="6534847" y="16264401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9CC9A76-FA6A-4A1A-812E-5FB6D4386E63}"/>
                </a:ext>
              </a:extLst>
            </p:cNvPr>
            <p:cNvSpPr/>
            <p:nvPr/>
          </p:nvSpPr>
          <p:spPr>
            <a:xfrm>
              <a:off x="7029725" y="16264401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B8FABCB-3A3E-4EC3-8A7B-1D4C8045B09E}"/>
                </a:ext>
              </a:extLst>
            </p:cNvPr>
            <p:cNvSpPr/>
            <p:nvPr/>
          </p:nvSpPr>
          <p:spPr>
            <a:xfrm>
              <a:off x="7524603" y="16264401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0C9BD4E-85D6-4857-B7CD-1BF32020737C}"/>
                </a:ext>
              </a:extLst>
            </p:cNvPr>
            <p:cNvSpPr/>
            <p:nvPr/>
          </p:nvSpPr>
          <p:spPr>
            <a:xfrm>
              <a:off x="6534847" y="16802473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FC22DF2-9221-40B4-9430-FCFB7ABBDBD9}"/>
                </a:ext>
              </a:extLst>
            </p:cNvPr>
            <p:cNvSpPr/>
            <p:nvPr/>
          </p:nvSpPr>
          <p:spPr>
            <a:xfrm>
              <a:off x="7029725" y="16802473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3807C08C-162C-455E-9A4C-E5830E8BDB5D}"/>
                </a:ext>
              </a:extLst>
            </p:cNvPr>
            <p:cNvSpPr/>
            <p:nvPr/>
          </p:nvSpPr>
          <p:spPr>
            <a:xfrm>
              <a:off x="7524603" y="16802473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3645AA0-8E2B-4EF5-A7AC-990416EA7A52}"/>
                </a:ext>
              </a:extLst>
            </p:cNvPr>
            <p:cNvCxnSpPr>
              <a:cxnSpLocks/>
            </p:cNvCxnSpPr>
            <p:nvPr/>
          </p:nvCxnSpPr>
          <p:spPr>
            <a:xfrm>
              <a:off x="6612524" y="15888351"/>
              <a:ext cx="1094959" cy="109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A51C038-7D6B-48E5-977D-B4F13B38548F}"/>
                </a:ext>
              </a:extLst>
            </p:cNvPr>
            <p:cNvCxnSpPr>
              <a:cxnSpLocks/>
            </p:cNvCxnSpPr>
            <p:nvPr/>
          </p:nvCxnSpPr>
          <p:spPr>
            <a:xfrm>
              <a:off x="6596483" y="16448230"/>
              <a:ext cx="10765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8E0DFA2-368D-4C95-9605-B2180668E822}"/>
                </a:ext>
              </a:extLst>
            </p:cNvPr>
            <p:cNvCxnSpPr>
              <a:cxnSpLocks/>
            </p:cNvCxnSpPr>
            <p:nvPr/>
          </p:nvCxnSpPr>
          <p:spPr>
            <a:xfrm>
              <a:off x="6689260" y="16997206"/>
              <a:ext cx="10045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7209F24-40AA-4738-B136-46E8E620D9F6}"/>
                </a:ext>
              </a:extLst>
            </p:cNvPr>
            <p:cNvSpPr/>
            <p:nvPr/>
          </p:nvSpPr>
          <p:spPr>
            <a:xfrm>
              <a:off x="8837985" y="15726329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38527D5-4BD0-4710-B8EE-12AE0A6F467D}"/>
                </a:ext>
              </a:extLst>
            </p:cNvPr>
            <p:cNvSpPr/>
            <p:nvPr/>
          </p:nvSpPr>
          <p:spPr>
            <a:xfrm>
              <a:off x="9332863" y="15726329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E110943-24CE-464E-99E4-47312B2E4B0E}"/>
                </a:ext>
              </a:extLst>
            </p:cNvPr>
            <p:cNvSpPr/>
            <p:nvPr/>
          </p:nvSpPr>
          <p:spPr>
            <a:xfrm>
              <a:off x="9827741" y="15726329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3CDDB13-0DFF-4C5A-BAE4-7D20288C06DB}"/>
                </a:ext>
              </a:extLst>
            </p:cNvPr>
            <p:cNvSpPr/>
            <p:nvPr/>
          </p:nvSpPr>
          <p:spPr>
            <a:xfrm>
              <a:off x="8837985" y="16264401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0BACD76-2948-4B58-ACBA-4220B7B935FA}"/>
                </a:ext>
              </a:extLst>
            </p:cNvPr>
            <p:cNvSpPr/>
            <p:nvPr/>
          </p:nvSpPr>
          <p:spPr>
            <a:xfrm>
              <a:off x="9332863" y="16264401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D24E902-15E1-4AE1-B8DA-94D217EA0347}"/>
                </a:ext>
              </a:extLst>
            </p:cNvPr>
            <p:cNvSpPr/>
            <p:nvPr/>
          </p:nvSpPr>
          <p:spPr>
            <a:xfrm>
              <a:off x="9827741" y="16264401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130EFF1-27D3-4605-95D2-5CB66A997BEE}"/>
                </a:ext>
              </a:extLst>
            </p:cNvPr>
            <p:cNvSpPr/>
            <p:nvPr/>
          </p:nvSpPr>
          <p:spPr>
            <a:xfrm>
              <a:off x="8837985" y="16802473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D028210-5C4C-4598-8A3F-4465845C8646}"/>
                </a:ext>
              </a:extLst>
            </p:cNvPr>
            <p:cNvSpPr/>
            <p:nvPr/>
          </p:nvSpPr>
          <p:spPr>
            <a:xfrm>
              <a:off x="9332863" y="16802473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110DFCF-8C8F-4B75-9304-CDE196BC2151}"/>
                </a:ext>
              </a:extLst>
            </p:cNvPr>
            <p:cNvSpPr/>
            <p:nvPr/>
          </p:nvSpPr>
          <p:spPr>
            <a:xfrm>
              <a:off x="9827741" y="16802473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31DD0E3D-03F6-4EB9-A7F9-BA4E507B8294}"/>
                </a:ext>
              </a:extLst>
            </p:cNvPr>
            <p:cNvSpPr/>
            <p:nvPr/>
          </p:nvSpPr>
          <p:spPr>
            <a:xfrm>
              <a:off x="8785485" y="15726329"/>
              <a:ext cx="437310" cy="14419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4844FB9-F355-449B-9D31-03026980AFFB}"/>
                </a:ext>
              </a:extLst>
            </p:cNvPr>
            <p:cNvSpPr/>
            <p:nvPr/>
          </p:nvSpPr>
          <p:spPr>
            <a:xfrm>
              <a:off x="9222795" y="15726329"/>
              <a:ext cx="970706" cy="14419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FCB032C3-626B-418C-B2F5-649E3D54F213}"/>
                </a:ext>
              </a:extLst>
            </p:cNvPr>
            <p:cNvSpPr txBox="1"/>
            <p:nvPr/>
          </p:nvSpPr>
          <p:spPr>
            <a:xfrm>
              <a:off x="898273" y="17377600"/>
              <a:ext cx="19463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SIMILARITY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F0FFE96-7F24-4AB3-94A3-863B38B80103}"/>
                </a:ext>
              </a:extLst>
            </p:cNvPr>
            <p:cNvSpPr txBox="1"/>
            <p:nvPr/>
          </p:nvSpPr>
          <p:spPr>
            <a:xfrm>
              <a:off x="3469136" y="17389763"/>
              <a:ext cx="192732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PROXIMITY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060948C-447A-419F-AEB9-404239DA0425}"/>
                </a:ext>
              </a:extLst>
            </p:cNvPr>
            <p:cNvSpPr txBox="1"/>
            <p:nvPr/>
          </p:nvSpPr>
          <p:spPr>
            <a:xfrm>
              <a:off x="6016723" y="17389763"/>
              <a:ext cx="231544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CONNECTION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B2408F2-0943-46D4-A6B9-84C1A3285283}"/>
                </a:ext>
              </a:extLst>
            </p:cNvPr>
            <p:cNvSpPr txBox="1"/>
            <p:nvPr/>
          </p:nvSpPr>
          <p:spPr>
            <a:xfrm>
              <a:off x="8525182" y="17377599"/>
              <a:ext cx="20533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ENCLOSURE</a:t>
              </a:r>
            </a:p>
          </p:txBody>
        </p:sp>
      </p:grpSp>
      <p:pic>
        <p:nvPicPr>
          <p:cNvPr id="167" name="Picture 166">
            <a:extLst>
              <a:ext uri="{FF2B5EF4-FFF2-40B4-BE49-F238E27FC236}">
                <a16:creationId xmlns:a16="http://schemas.microsoft.com/office/drawing/2014/main" id="{42632DFB-5770-4225-B262-E67BC9BFF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5311" y="3364582"/>
            <a:ext cx="3555890" cy="2523535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F2411C7D-B522-4A37-A688-63DDF10D0B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5"/>
          <a:stretch/>
        </p:blipFill>
        <p:spPr>
          <a:xfrm>
            <a:off x="12982104" y="3359870"/>
            <a:ext cx="2985782" cy="2107539"/>
          </a:xfrm>
          <a:prstGeom prst="rect">
            <a:avLst/>
          </a:prstGeom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C73CF1-32BC-46B0-95E5-5CFF20D48058}"/>
              </a:ext>
            </a:extLst>
          </p:cNvPr>
          <p:cNvSpPr/>
          <p:nvPr/>
        </p:nvSpPr>
        <p:spPr>
          <a:xfrm>
            <a:off x="12123296" y="8617893"/>
            <a:ext cx="913196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/>
              <a:t>R: ggplot2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Factor1,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	  y = Response,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	  color = Factor2)) + 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(group = Factor2)) +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(shape = Factor2))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3B768ED-8EA9-4CE5-B933-03C3C28E3E64}"/>
              </a:ext>
            </a:extLst>
          </p:cNvPr>
          <p:cNvSpPr/>
          <p:nvPr/>
        </p:nvSpPr>
        <p:spPr>
          <a:xfrm>
            <a:off x="12123297" y="11122556"/>
            <a:ext cx="91555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/>
              <a:t>Tableau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3B46F89-65A9-4CAE-939F-FCF897642859}"/>
              </a:ext>
            </a:extLst>
          </p:cNvPr>
          <p:cNvSpPr txBox="1"/>
          <p:nvPr/>
        </p:nvSpPr>
        <p:spPr>
          <a:xfrm>
            <a:off x="734985" y="2325961"/>
            <a:ext cx="100092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THEORY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AA9284B-2499-462A-AF27-DCB5A9D12419}"/>
              </a:ext>
            </a:extLst>
          </p:cNvPr>
          <p:cNvSpPr txBox="1"/>
          <p:nvPr/>
        </p:nvSpPr>
        <p:spPr>
          <a:xfrm>
            <a:off x="11705290" y="2369727"/>
            <a:ext cx="10009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APPLICATION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79413BB-6F96-4E10-A304-67836D53DDEE}"/>
              </a:ext>
            </a:extLst>
          </p:cNvPr>
          <p:cNvSpPr txBox="1"/>
          <p:nvPr/>
        </p:nvSpPr>
        <p:spPr>
          <a:xfrm>
            <a:off x="11681228" y="14437709"/>
            <a:ext cx="1003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ASSESSMENT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33B49538-FEE2-4F8A-AC1A-31060F53B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9897" y="15368547"/>
            <a:ext cx="3434778" cy="2437585"/>
          </a:xfrm>
          <a:prstGeom prst="rect">
            <a:avLst/>
          </a:prstGeom>
        </p:spPr>
      </p:pic>
      <p:sp>
        <p:nvSpPr>
          <p:cNvPr id="1040" name="TextBox 1039">
            <a:extLst>
              <a:ext uri="{FF2B5EF4-FFF2-40B4-BE49-F238E27FC236}">
                <a16:creationId xmlns:a16="http://schemas.microsoft.com/office/drawing/2014/main" id="{EC9B092D-61C5-4685-B8C8-19298B680533}"/>
              </a:ext>
            </a:extLst>
          </p:cNvPr>
          <p:cNvSpPr txBox="1"/>
          <p:nvPr/>
        </p:nvSpPr>
        <p:spPr>
          <a:xfrm>
            <a:off x="15717639" y="15369592"/>
            <a:ext cx="19094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GoG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Geometry ___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X ___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Y ___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Color ___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Shape ___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Size ___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6B87BB40-A5BF-4B55-9E8C-7C9B4770CC2E}"/>
              </a:ext>
            </a:extLst>
          </p:cNvPr>
          <p:cNvSpPr/>
          <p:nvPr/>
        </p:nvSpPr>
        <p:spPr>
          <a:xfrm>
            <a:off x="17880165" y="15368549"/>
            <a:ext cx="15348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EPTs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Position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Length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Direction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Angle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Area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Color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5B66ECF-F54C-4471-8E6A-3BD8424325ED}"/>
              </a:ext>
            </a:extLst>
          </p:cNvPr>
          <p:cNvSpPr/>
          <p:nvPr/>
        </p:nvSpPr>
        <p:spPr>
          <a:xfrm>
            <a:off x="19345926" y="15368548"/>
            <a:ext cx="207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Gestalt Grouping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Similarity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Proximity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Connection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Enclosure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2B1475-22A6-443F-9FC5-7FE4247B9AD5}"/>
              </a:ext>
            </a:extLst>
          </p:cNvPr>
          <p:cNvSpPr txBox="1"/>
          <p:nvPr/>
        </p:nvSpPr>
        <p:spPr>
          <a:xfrm>
            <a:off x="22637366" y="2313582"/>
            <a:ext cx="10009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STUDENT WORK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D298482-33B1-450C-8018-BE9EF2B421A0}"/>
              </a:ext>
            </a:extLst>
          </p:cNvPr>
          <p:cNvSpPr txBox="1"/>
          <p:nvPr/>
        </p:nvSpPr>
        <p:spPr>
          <a:xfrm>
            <a:off x="22874473" y="3423190"/>
            <a:ext cx="1724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strike="sngStrike" dirty="0"/>
              <a:t>Software</a:t>
            </a:r>
            <a:endParaRPr lang="en-US" sz="2000" b="1" u="sng" strike="sngStrike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F32F00-D30C-4C23-AB4C-1166FE71A0B7}"/>
              </a:ext>
            </a:extLst>
          </p:cNvPr>
          <p:cNvSpPr txBox="1"/>
          <p:nvPr/>
        </p:nvSpPr>
        <p:spPr>
          <a:xfrm>
            <a:off x="22874473" y="7210619"/>
            <a:ext cx="396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Critiques + Makeovers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A6146A-05DC-4C48-92A3-046829E0DD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9" b="681"/>
          <a:stretch/>
        </p:blipFill>
        <p:spPr>
          <a:xfrm>
            <a:off x="23423941" y="8038937"/>
            <a:ext cx="4153044" cy="24542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C3333C-86F1-4576-B67E-0AEEE8E9D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7332" y="7670976"/>
            <a:ext cx="2510237" cy="1759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9BAC47-D812-4427-B628-CB5281913F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18863" y="9579041"/>
            <a:ext cx="3264637" cy="198082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BCDD9C-E00E-4650-9578-F9640FDBC536}"/>
              </a:ext>
            </a:extLst>
          </p:cNvPr>
          <p:cNvCxnSpPr>
            <a:cxnSpLocks/>
          </p:cNvCxnSpPr>
          <p:nvPr/>
        </p:nvCxnSpPr>
        <p:spPr>
          <a:xfrm>
            <a:off x="27664101" y="9115816"/>
            <a:ext cx="1065278" cy="54570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427F7E2-B832-4A44-9309-17345E6929A9}"/>
              </a:ext>
            </a:extLst>
          </p:cNvPr>
          <p:cNvSpPr txBox="1"/>
          <p:nvPr/>
        </p:nvSpPr>
        <p:spPr>
          <a:xfrm>
            <a:off x="22954048" y="11556389"/>
            <a:ext cx="1553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Projects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659BDE0-13A0-48EB-9347-14D1444B69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88153" y="12559304"/>
            <a:ext cx="2942514" cy="16337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199993-AC78-4F74-8251-B368695EA7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99109" y="12595784"/>
            <a:ext cx="2871618" cy="15607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44640D-B979-4C82-A197-0F3998CF63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69801" y="12588012"/>
            <a:ext cx="3032206" cy="16337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E539E95-74F9-4C86-9377-82AE6BF2D99A}"/>
              </a:ext>
            </a:extLst>
          </p:cNvPr>
          <p:cNvSpPr txBox="1"/>
          <p:nvPr/>
        </p:nvSpPr>
        <p:spPr>
          <a:xfrm>
            <a:off x="23269802" y="12152185"/>
            <a:ext cx="930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 by Stacey Miertschin  |  https://public.tableau.com/profile/stacey.miertschin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ADA485C-10E1-44E4-823A-9BCE559F9108}"/>
              </a:ext>
            </a:extLst>
          </p:cNvPr>
          <p:cNvSpPr/>
          <p:nvPr/>
        </p:nvSpPr>
        <p:spPr>
          <a:xfrm>
            <a:off x="12146882" y="5856821"/>
            <a:ext cx="913196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/>
              <a:t>Python: Altair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base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alt.Chart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).encode(x = 'Factor1',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 								  y = 'Response',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		 								  color = 'Factor2')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base.mark_line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base.mark_point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().encode(shape = 'Factor2')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lines + points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AA6B818-B609-4B55-A565-54BDBB9BF5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724216" y="11818488"/>
            <a:ext cx="1870799" cy="197124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80D08A7-966D-430D-B817-687609DE28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845946" y="11818488"/>
            <a:ext cx="1606859" cy="193479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43DADE2-FDC1-4779-B3FD-E6130C833AE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390318" y="11822777"/>
            <a:ext cx="4133850" cy="6286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40632" y="67057"/>
            <a:ext cx="3291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Extending the Grammar of Graphics beyond ggplot2</a:t>
            </a:r>
            <a:endParaRPr lang="en-US" sz="7200" b="1" dirty="0">
              <a:solidFill>
                <a:srgbClr val="7030A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912209" y="1035402"/>
            <a:ext cx="115868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ea typeface="Calibri" panose="020F0502020204030204" pitchFamily="34" charset="0"/>
              </a:rPr>
              <a:t> Silas Bergen          Todd Iverson          Chris Malone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0814059" y="1649152"/>
            <a:ext cx="124526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Calibri" panose="020F0502020204030204" pitchFamily="34" charset="0"/>
              </a:rPr>
              <a:t>sbergen@winona.edu           tiverson@winona.edu             cmalone@winona.edu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52" y="222675"/>
            <a:ext cx="1130841" cy="18138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2793" y="195424"/>
            <a:ext cx="2138405" cy="2138405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722955" y="3058608"/>
            <a:ext cx="10009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1681228" y="3067550"/>
            <a:ext cx="10009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2669451" y="3067064"/>
            <a:ext cx="10009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1705290" y="15154906"/>
            <a:ext cx="10009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" t="4097"/>
          <a:stretch/>
        </p:blipFill>
        <p:spPr>
          <a:xfrm rot="16200000">
            <a:off x="28907186" y="3452716"/>
            <a:ext cx="2758756" cy="358962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2"/>
          <a:stretch/>
        </p:blipFill>
        <p:spPr>
          <a:xfrm rot="10800000">
            <a:off x="23815522" y="4134627"/>
            <a:ext cx="3172850" cy="2480362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EBCDD9C-E00E-4650-9578-F9640FDBC536}"/>
              </a:ext>
            </a:extLst>
          </p:cNvPr>
          <p:cNvCxnSpPr>
            <a:cxnSpLocks/>
          </p:cNvCxnSpPr>
          <p:nvPr/>
        </p:nvCxnSpPr>
        <p:spPr>
          <a:xfrm flipV="1">
            <a:off x="27664101" y="8716796"/>
            <a:ext cx="1128841" cy="39902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3269801" y="7962744"/>
            <a:ext cx="4404257" cy="26829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22637366" y="15376702"/>
            <a:ext cx="111854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Cairo, Alberto. (2016). </a:t>
            </a:r>
            <a:r>
              <a:rPr lang="en-US" sz="2000" i="1" dirty="0"/>
              <a:t>The Truthful Art: Data, Charts, and Maps for Communication</a:t>
            </a:r>
            <a:r>
              <a:rPr lang="en-US" sz="2000" dirty="0"/>
              <a:t>.</a:t>
            </a:r>
          </a:p>
          <a:p>
            <a:r>
              <a:rPr lang="en-US" sz="2000" dirty="0"/>
              <a:t>- Cleveland, William. (1994). </a:t>
            </a:r>
            <a:r>
              <a:rPr lang="en-US" sz="2000" i="1" dirty="0"/>
              <a:t>The Elements of Graphing Data</a:t>
            </a:r>
            <a:r>
              <a:rPr lang="en-US" sz="2000" dirty="0"/>
              <a:t>.</a:t>
            </a:r>
          </a:p>
          <a:p>
            <a:r>
              <a:rPr lang="en-US" sz="2000" dirty="0"/>
              <a:t>- Cleveland, W &amp; McGill, R. (1984). Graphic Perception: Theory, Experimentation, and Application</a:t>
            </a:r>
            <a:br>
              <a:rPr lang="en-US" sz="2000" dirty="0"/>
            </a:br>
            <a:r>
              <a:rPr lang="en-US" sz="2000" dirty="0"/>
              <a:t>   to the Development of Graphical Methods. </a:t>
            </a:r>
            <a:r>
              <a:rPr lang="en-US" sz="2000" i="1" dirty="0"/>
              <a:t>Journal of the American Statistical Association</a:t>
            </a:r>
            <a:r>
              <a:rPr lang="en-US" sz="2000" dirty="0"/>
              <a:t>.</a:t>
            </a:r>
            <a:r>
              <a:rPr lang="pt-BR" sz="2000" dirty="0"/>
              <a:t> </a:t>
            </a:r>
            <a:br>
              <a:rPr lang="pt-BR" sz="2000" dirty="0"/>
            </a:br>
            <a:r>
              <a:rPr lang="pt-BR" sz="2000" dirty="0"/>
              <a:t>   Vol. 79, No. 387. pp. 531-554.</a:t>
            </a:r>
            <a:endParaRPr lang="en-US" sz="2000" dirty="0"/>
          </a:p>
          <a:p>
            <a:r>
              <a:rPr lang="en-US" sz="2000" dirty="0"/>
              <a:t>- Few, Stephen (2012). </a:t>
            </a:r>
            <a:r>
              <a:rPr lang="en-US" sz="2000" i="1" dirty="0"/>
              <a:t>Show Me the Numbers: Designing Tables and Graphs to Enlighten</a:t>
            </a:r>
            <a:r>
              <a:rPr lang="en-US" sz="2000" dirty="0"/>
              <a:t>.</a:t>
            </a:r>
          </a:p>
          <a:p>
            <a:r>
              <a:rPr lang="en-US" sz="2000" dirty="0"/>
              <a:t>- Robbins, Naomi (2013). </a:t>
            </a:r>
            <a:r>
              <a:rPr lang="en-US" sz="2000" i="1" dirty="0"/>
              <a:t>Creating More Effective Graphs</a:t>
            </a:r>
            <a:r>
              <a:rPr lang="en-US" sz="2000" dirty="0"/>
              <a:t>. </a:t>
            </a:r>
          </a:p>
          <a:p>
            <a:r>
              <a:rPr lang="en-US" sz="2000" dirty="0"/>
              <a:t>- Wilkinson, Leland. (2005</a:t>
            </a:r>
            <a:r>
              <a:rPr lang="en-US" sz="2000" i="1" dirty="0"/>
              <a:t>). The Grammar of Graphics, 2</a:t>
            </a:r>
            <a:r>
              <a:rPr lang="en-US" sz="2000" i="1" baseline="30000" dirty="0"/>
              <a:t>nd</a:t>
            </a:r>
            <a:r>
              <a:rPr lang="en-US" sz="2000" i="1" dirty="0"/>
              <a:t> Edition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- </a:t>
            </a:r>
            <a:r>
              <a:rPr lang="en-US" sz="2000" dirty="0" err="1"/>
              <a:t>Yau</a:t>
            </a:r>
            <a:r>
              <a:rPr lang="en-US" sz="2000" dirty="0"/>
              <a:t>, Nathan. (2011). </a:t>
            </a:r>
            <a:r>
              <a:rPr lang="en-US" sz="2000" i="1" dirty="0"/>
              <a:t>Visualize This: The </a:t>
            </a:r>
            <a:r>
              <a:rPr lang="en-US" sz="2000" i="1" dirty="0" err="1"/>
              <a:t>FlowingData</a:t>
            </a:r>
            <a:r>
              <a:rPr lang="en-US" sz="2000" i="1" dirty="0"/>
              <a:t> Guide to Design, Visualization, and Statistics</a:t>
            </a:r>
            <a:r>
              <a:rPr lang="en-US" sz="2000" dirty="0"/>
              <a:t>.  </a:t>
            </a:r>
            <a:br>
              <a:rPr lang="en-US" sz="2000" dirty="0"/>
            </a:br>
            <a:r>
              <a:rPr lang="en-US" sz="2000" dirty="0"/>
              <a:t>       </a:t>
            </a:r>
            <a:r>
              <a:rPr lang="en-US" sz="2000" i="1" dirty="0"/>
              <a:t>Electronic Copy of Poster: https://github.com/WSU-DataScience/SDSS19_data_viz_poster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79413BB-6F96-4E10-A304-67836D53DDEE}"/>
              </a:ext>
            </a:extLst>
          </p:cNvPr>
          <p:cNvSpPr txBox="1"/>
          <p:nvPr/>
        </p:nvSpPr>
        <p:spPr>
          <a:xfrm>
            <a:off x="22673078" y="14572779"/>
            <a:ext cx="1003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REFERENCES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22659040" y="15303583"/>
            <a:ext cx="10009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4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201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Bergen, Silas R</dc:creator>
  <cp:lastModifiedBy>Malone, Christopher J</cp:lastModifiedBy>
  <cp:revision>41</cp:revision>
  <cp:lastPrinted>2019-05-27T21:48:44Z</cp:lastPrinted>
  <dcterms:created xsi:type="dcterms:W3CDTF">2019-05-22T15:32:23Z</dcterms:created>
  <dcterms:modified xsi:type="dcterms:W3CDTF">2019-05-27T21:49:23Z</dcterms:modified>
</cp:coreProperties>
</file>