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6" r:id="rId3"/>
    <p:sldId id="271" r:id="rId4"/>
    <p:sldId id="272" r:id="rId5"/>
    <p:sldId id="273" r:id="rId6"/>
    <p:sldId id="274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E9097-1D2B-41DA-A614-51702BFD586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31D44-6905-4DF0-B8B6-13844DE0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3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0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3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8CB-FA69-4CED-986E-05882EA667E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4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/>
              <a:t>Using Data Verbs to Teach the Management </a:t>
            </a:r>
            <a:br>
              <a:rPr lang="en-US" sz="3200" dirty="0"/>
            </a:br>
            <a:r>
              <a:rPr lang="en-US" sz="3200" dirty="0"/>
              <a:t>of Tabular Data</a:t>
            </a: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960120" y="198120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Motivation</a:t>
            </a:r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3564148" y="198120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No Code</a:t>
            </a:r>
            <a:br>
              <a:rPr lang="en-US" sz="2200" b="1" dirty="0"/>
            </a:br>
            <a:r>
              <a:rPr lang="en-US" sz="2200" b="1" dirty="0"/>
              <a:t>vs</a:t>
            </a:r>
          </a:p>
          <a:p>
            <a:pPr algn="ctr"/>
            <a:r>
              <a:rPr lang="en-US" sz="2200" b="1" dirty="0"/>
              <a:t>Code</a:t>
            </a:r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6172200" y="198120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In the beginning ...</a:t>
            </a:r>
            <a:br>
              <a:rPr lang="en-US" sz="2200" b="1" dirty="0"/>
            </a:br>
            <a:r>
              <a:rPr lang="en-US" sz="2200" b="1" dirty="0"/>
              <a:t>No Code</a:t>
            </a:r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960120" y="371856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… Transition …</a:t>
            </a:r>
          </a:p>
          <a:p>
            <a:pPr algn="ctr"/>
            <a:r>
              <a:rPr lang="en-US" sz="2200" b="1" dirty="0"/>
              <a:t>To Code</a:t>
            </a:r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3564148" y="3727186"/>
            <a:ext cx="2011680" cy="142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Data Verbs</a:t>
            </a:r>
          </a:p>
          <a:p>
            <a:pPr algn="ctr"/>
            <a:r>
              <a:rPr lang="en-US" sz="2200" b="1" dirty="0"/>
              <a:t>throughout</a:t>
            </a:r>
          </a:p>
          <a:p>
            <a:pPr algn="ctr"/>
            <a:r>
              <a:rPr lang="en-US" sz="2200" b="1" dirty="0"/>
              <a:t>Curriculum</a:t>
            </a:r>
          </a:p>
        </p:txBody>
      </p:sp>
      <p:sp>
        <p:nvSpPr>
          <p:cNvPr id="9" name="Rounded Rectangle 8">
            <a:hlinkClick r:id="rId7" action="ppaction://hlinksldjump"/>
          </p:cNvPr>
          <p:cNvSpPr/>
          <p:nvPr/>
        </p:nvSpPr>
        <p:spPr>
          <a:xfrm>
            <a:off x="6172200" y="371856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Data Verbs</a:t>
            </a:r>
          </a:p>
          <a:p>
            <a:pPr algn="ctr"/>
            <a:r>
              <a:rPr lang="en-US" sz="2200" b="1" dirty="0"/>
              <a:t>Version 2.0</a:t>
            </a:r>
          </a:p>
        </p:txBody>
      </p:sp>
      <p:sp>
        <p:nvSpPr>
          <p:cNvPr id="10" name="Action Button: Forward or Next 9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Home 11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100" y="5616946"/>
            <a:ext cx="335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Todd Iverson</a:t>
            </a:r>
            <a:br>
              <a:rPr lang="en-US" dirty="0"/>
            </a:br>
            <a:r>
              <a:rPr lang="en-US" dirty="0"/>
              <a:t>tiverson@winona.edu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6972" y="5616946"/>
            <a:ext cx="36613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 Malone</a:t>
            </a:r>
            <a:br>
              <a:rPr lang="en-US" dirty="0"/>
            </a:br>
            <a:r>
              <a:rPr lang="en-US" dirty="0"/>
              <a:t>cmalone@winona.edu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6"/>
          <a:stretch/>
        </p:blipFill>
        <p:spPr>
          <a:xfrm>
            <a:off x="3971925" y="5507340"/>
            <a:ext cx="1215497" cy="119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1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2025" y="1002475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Motivation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4824" y="393971"/>
            <a:ext cx="7239000" cy="99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Develop an </a:t>
            </a:r>
            <a:r>
              <a:rPr lang="en-US" i="1" dirty="0"/>
              <a:t>undergraduate</a:t>
            </a:r>
            <a:r>
              <a:rPr lang="en-US" dirty="0"/>
              <a:t> data scientist program</a:t>
            </a:r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Ensure program outcomes are adequate for </a:t>
            </a:r>
            <a:r>
              <a:rPr lang="en-US" i="1" dirty="0"/>
              <a:t>employment</a:t>
            </a:r>
            <a:endParaRPr lang="en-US" dirty="0"/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Necessity for such a program has a long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A3667-3761-4562-8833-3AC5983F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49" y="1993813"/>
            <a:ext cx="6562725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6A9A7-0BD4-47DD-BE17-FA690809B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40" y="3467686"/>
            <a:ext cx="4398060" cy="1696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31BA88-8F23-4C2F-8A03-A9D3DCAD9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4648200"/>
            <a:ext cx="792759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09600" y="990600"/>
            <a:ext cx="3505200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No Code </a:t>
            </a:r>
          </a:p>
        </p:txBody>
      </p:sp>
      <p:sp>
        <p:nvSpPr>
          <p:cNvPr id="7" name="Freeform 6"/>
          <p:cNvSpPr/>
          <p:nvPr/>
        </p:nvSpPr>
        <p:spPr>
          <a:xfrm>
            <a:off x="5029200" y="990600"/>
            <a:ext cx="3505200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4800" y="990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1531736"/>
            <a:ext cx="0" cy="509766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3AF831-2979-4A75-8303-F7248EF50218}"/>
              </a:ext>
            </a:extLst>
          </p:cNvPr>
          <p:cNvCxnSpPr/>
          <p:nvPr/>
        </p:nvCxnSpPr>
        <p:spPr>
          <a:xfrm>
            <a:off x="4572000" y="152400"/>
            <a:ext cx="0" cy="83350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In the beginning … No Code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181725"/>
            <a:ext cx="1244640" cy="2952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90800" y="6019800"/>
            <a:ext cx="5357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https://youtu.be/i2JmOiAF31U</a:t>
            </a:r>
          </a:p>
        </p:txBody>
      </p:sp>
    </p:spTree>
    <p:extLst>
      <p:ext uri="{BB962C8B-B14F-4D97-AF65-F5344CB8AC3E}">
        <p14:creationId xmlns:p14="http://schemas.microsoft.com/office/powerpoint/2010/main" val="38491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 …Transition …  to Code</a:t>
            </a:r>
            <a:endParaRPr lang="en-US" sz="3200" b="1" kern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177F91-91D4-4F5C-A464-0F3921D18F2E}"/>
              </a:ext>
            </a:extLst>
          </p:cNvPr>
          <p:cNvCxnSpPr>
            <a:cxnSpLocks/>
          </p:cNvCxnSpPr>
          <p:nvPr/>
        </p:nvCxnSpPr>
        <p:spPr>
          <a:xfrm flipH="1">
            <a:off x="1314449" y="3733800"/>
            <a:ext cx="6762751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A44E11-4EED-4E6D-A673-CEADB141055C}"/>
              </a:ext>
            </a:extLst>
          </p:cNvPr>
          <p:cNvSpPr txBox="1"/>
          <p:nvPr/>
        </p:nvSpPr>
        <p:spPr>
          <a:xfrm>
            <a:off x="-48087" y="2448580"/>
            <a:ext cx="1457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Paper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C6035-81CC-49C2-8A9F-5E8F34A64A53}"/>
              </a:ext>
            </a:extLst>
          </p:cNvPr>
          <p:cNvSpPr txBox="1"/>
          <p:nvPr/>
        </p:nvSpPr>
        <p:spPr>
          <a:xfrm>
            <a:off x="-204757" y="4201180"/>
            <a:ext cx="160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R: dplyr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E779-D8CD-40C4-ACBC-A794D41E46D9}"/>
              </a:ext>
            </a:extLst>
          </p:cNvPr>
          <p:cNvSpPr txBox="1"/>
          <p:nvPr/>
        </p:nvSpPr>
        <p:spPr>
          <a:xfrm>
            <a:off x="418492" y="5658188"/>
            <a:ext cx="118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SQL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A196D-BC55-4601-9B02-ED2E285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85" y="1981209"/>
            <a:ext cx="2998250" cy="14330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6E24E6-93A7-4415-8FD7-6B411D1250E4}"/>
              </a:ext>
            </a:extLst>
          </p:cNvPr>
          <p:cNvSpPr txBox="1"/>
          <p:nvPr/>
        </p:nvSpPr>
        <p:spPr>
          <a:xfrm>
            <a:off x="1524000" y="4038600"/>
            <a:ext cx="706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Restaurants</a:t>
            </a:r>
          </a:p>
          <a:p>
            <a:r>
              <a:rPr lang="en-US" dirty="0">
                <a:latin typeface="Lucida Console" panose="020B0609040504020204" pitchFamily="49" charset="0"/>
              </a:rPr>
              <a:t>  %&gt;% SELECT( Name, Address, Category, Rating 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%&gt;% FILTER( Rating &gt;= 3 )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298BBE-862B-4707-AD0C-3877977C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81200"/>
            <a:ext cx="3292728" cy="14330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79F14F-3F40-4AEE-B10F-E18E4D9BD1CF}"/>
              </a:ext>
            </a:extLst>
          </p:cNvPr>
          <p:cNvCxnSpPr>
            <a:cxnSpLocks/>
          </p:cNvCxnSpPr>
          <p:nvPr/>
        </p:nvCxnSpPr>
        <p:spPr>
          <a:xfrm flipH="1">
            <a:off x="1307884" y="5334000"/>
            <a:ext cx="6762751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9F6007-2E03-444C-A987-D8116ED5B24D}"/>
              </a:ext>
            </a:extLst>
          </p:cNvPr>
          <p:cNvSpPr txBox="1"/>
          <p:nvPr/>
        </p:nvSpPr>
        <p:spPr>
          <a:xfrm>
            <a:off x="1524000" y="5629870"/>
            <a:ext cx="645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Name, Address, Category, Rating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FROM Restaurants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WHERE Rating &gt;= 3</a:t>
            </a:r>
          </a:p>
        </p:txBody>
      </p:sp>
    </p:spTree>
    <p:extLst>
      <p:ext uri="{BB962C8B-B14F-4D97-AF65-F5344CB8AC3E}">
        <p14:creationId xmlns:p14="http://schemas.microsoft.com/office/powerpoint/2010/main" val="25535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Data Verbs Throughout Curriculum</a:t>
            </a:r>
            <a:endParaRPr lang="en-US" sz="3200" b="1" kern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54DA8-19CF-4964-B54E-9C45880F05DC}"/>
              </a:ext>
            </a:extLst>
          </p:cNvPr>
          <p:cNvSpPr txBox="1"/>
          <p:nvPr/>
        </p:nvSpPr>
        <p:spPr>
          <a:xfrm>
            <a:off x="790113" y="1828800"/>
            <a:ext cx="202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DSCI 210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Intro Course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0AD93-8290-4D10-A20C-CEA7FC2410E8}"/>
              </a:ext>
            </a:extLst>
          </p:cNvPr>
          <p:cNvSpPr txBox="1"/>
          <p:nvPr/>
        </p:nvSpPr>
        <p:spPr>
          <a:xfrm>
            <a:off x="3429000" y="1828800"/>
            <a:ext cx="202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DSCI 325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Core Course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3E31B-6D3B-4C2C-B829-EE40A4383B0A}"/>
              </a:ext>
            </a:extLst>
          </p:cNvPr>
          <p:cNvSpPr txBox="1"/>
          <p:nvPr/>
        </p:nvSpPr>
        <p:spPr>
          <a:xfrm>
            <a:off x="6276513" y="1828800"/>
            <a:ext cx="202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DSCI 430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Elective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28F73-6D08-4F10-B21E-CDB8E3DFCF34}"/>
              </a:ext>
            </a:extLst>
          </p:cNvPr>
          <p:cNvSpPr/>
          <p:nvPr/>
        </p:nvSpPr>
        <p:spPr>
          <a:xfrm>
            <a:off x="879144" y="2819400"/>
            <a:ext cx="190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FILTER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MUTATE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SORT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GROUP BY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AGGREGATE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UNION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INNER JOIN</a:t>
            </a:r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E84AED-29A3-4FA3-A16C-95A6BA156ABA}"/>
              </a:ext>
            </a:extLst>
          </p:cNvPr>
          <p:cNvSpPr/>
          <p:nvPr/>
        </p:nvSpPr>
        <p:spPr>
          <a:xfrm>
            <a:off x="3352800" y="2819400"/>
            <a:ext cx="2438400" cy="4784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FILTER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MUTATE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SORT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GROUP BY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AGGREGATE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PIVOT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SET OPERATIONS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JOINS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59094F-A48D-4DC4-B7DE-B13F3EA07B86}"/>
              </a:ext>
            </a:extLst>
          </p:cNvPr>
          <p:cNvSpPr/>
          <p:nvPr/>
        </p:nvSpPr>
        <p:spPr>
          <a:xfrm>
            <a:off x="802944" y="5105400"/>
            <a:ext cx="1904999" cy="76098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89F128-7D6E-4911-B202-893E01B29462}"/>
              </a:ext>
            </a:extLst>
          </p:cNvPr>
          <p:cNvSpPr/>
          <p:nvPr/>
        </p:nvSpPr>
        <p:spPr>
          <a:xfrm>
            <a:off x="3343983" y="2824987"/>
            <a:ext cx="2114304" cy="151841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283BC-9106-4C88-9ADA-10D461AEC11B}"/>
              </a:ext>
            </a:extLst>
          </p:cNvPr>
          <p:cNvSpPr/>
          <p:nvPr/>
        </p:nvSpPr>
        <p:spPr>
          <a:xfrm>
            <a:off x="6324600" y="2819400"/>
            <a:ext cx="241487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FILTER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MUTATE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SORT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GROUP BY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AGGREGATE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PIVOT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SET OPERATIONS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JOINS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STACK / UNSTACK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9A92BF-8456-4212-9389-E72AF6115193}"/>
              </a:ext>
            </a:extLst>
          </p:cNvPr>
          <p:cNvSpPr/>
          <p:nvPr/>
        </p:nvSpPr>
        <p:spPr>
          <a:xfrm>
            <a:off x="731292" y="6051148"/>
            <a:ext cx="2216624" cy="7523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B01C39-BD18-47F6-88DF-490A31F8C00F}"/>
              </a:ext>
            </a:extLst>
          </p:cNvPr>
          <p:cNvCxnSpPr/>
          <p:nvPr/>
        </p:nvCxnSpPr>
        <p:spPr>
          <a:xfrm>
            <a:off x="762000" y="2784144"/>
            <a:ext cx="2095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E896CC-A3A6-42A6-9E7F-106332069ED0}"/>
              </a:ext>
            </a:extLst>
          </p:cNvPr>
          <p:cNvCxnSpPr/>
          <p:nvPr/>
        </p:nvCxnSpPr>
        <p:spPr>
          <a:xfrm>
            <a:off x="3390900" y="2778456"/>
            <a:ext cx="2095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06C620-0077-458D-A34E-D68AEB24707B}"/>
              </a:ext>
            </a:extLst>
          </p:cNvPr>
          <p:cNvCxnSpPr/>
          <p:nvPr/>
        </p:nvCxnSpPr>
        <p:spPr>
          <a:xfrm>
            <a:off x="6248400" y="2778456"/>
            <a:ext cx="2095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Data Verbs  - Version 2.0</a:t>
            </a:r>
            <a:endParaRPr lang="en-US" sz="3200" b="1" kern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64D8F-13CF-447D-849D-BB571813BC18}"/>
              </a:ext>
            </a:extLst>
          </p:cNvPr>
          <p:cNvSpPr txBox="1"/>
          <p:nvPr/>
        </p:nvSpPr>
        <p:spPr>
          <a:xfrm>
            <a:off x="1737897" y="1812667"/>
            <a:ext cx="2148304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Simple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Select/Drop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Mutate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C1C8C-617A-4000-B260-8B40270A176A}"/>
              </a:ext>
            </a:extLst>
          </p:cNvPr>
          <p:cNvSpPr txBox="1"/>
          <p:nvPr/>
        </p:nvSpPr>
        <p:spPr>
          <a:xfrm>
            <a:off x="4374336" y="1812667"/>
            <a:ext cx="1797864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Aggregation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solidFill>
                  <a:srgbClr val="00B050"/>
                </a:solidFill>
              </a:rPr>
              <a:t>Aggregate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solidFill>
                  <a:srgbClr val="00B050"/>
                </a:solidFill>
              </a:rPr>
              <a:t>Group By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solidFill>
                  <a:srgbClr val="00B050"/>
                </a:solidFill>
              </a:rPr>
              <a:t>Pivot</a:t>
            </a:r>
          </a:p>
          <a:p>
            <a:pPr marL="342900" indent="-342900">
              <a:buFont typeface="+mj-lt"/>
              <a:buAutoNum type="arabicPeriod" startAt="5"/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2A962-0B49-439D-8071-394DD1FB6458}"/>
              </a:ext>
            </a:extLst>
          </p:cNvPr>
          <p:cNvSpPr txBox="1"/>
          <p:nvPr/>
        </p:nvSpPr>
        <p:spPr>
          <a:xfrm>
            <a:off x="2181816" y="4004608"/>
            <a:ext cx="3228384" cy="19389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Set Operations on Rows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2400" dirty="0">
                <a:solidFill>
                  <a:srgbClr val="7030A0"/>
                </a:solidFill>
              </a:rPr>
              <a:t>Union (All)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2400" dirty="0">
                <a:solidFill>
                  <a:srgbClr val="7030A0"/>
                </a:solidFill>
              </a:rPr>
              <a:t>Intersect (All)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2400" dirty="0">
                <a:solidFill>
                  <a:srgbClr val="7030A0"/>
                </a:solidFill>
              </a:rPr>
              <a:t>Difference (All)</a:t>
            </a:r>
          </a:p>
          <a:p>
            <a:pPr marL="342900" indent="-342900">
              <a:buFont typeface="+mj-lt"/>
              <a:buAutoNum type="arabicPeriod" startAt="10"/>
            </a:pP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19E2F-1AD8-48B8-B8D8-0CD5A128282C}"/>
              </a:ext>
            </a:extLst>
          </p:cNvPr>
          <p:cNvSpPr txBox="1"/>
          <p:nvPr/>
        </p:nvSpPr>
        <p:spPr>
          <a:xfrm>
            <a:off x="6631060" y="1812667"/>
            <a:ext cx="1522340" cy="19385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 Reshape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2400" dirty="0">
                <a:solidFill>
                  <a:srgbClr val="00B050"/>
                </a:solidFill>
              </a:rPr>
              <a:t>Stack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2400" dirty="0">
                <a:solidFill>
                  <a:srgbClr val="00B050"/>
                </a:solidFill>
              </a:rPr>
              <a:t>Unstack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 startAt="8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3E00D-8413-4AE0-BA87-49EDA1487BFC}"/>
              </a:ext>
            </a:extLst>
          </p:cNvPr>
          <p:cNvSpPr txBox="1"/>
          <p:nvPr/>
        </p:nvSpPr>
        <p:spPr>
          <a:xfrm>
            <a:off x="5867400" y="3988475"/>
            <a:ext cx="1859676" cy="19389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       Joins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Inner Join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Outer Join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Left Join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Right Join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041CF-8C5B-4B46-93EF-47FD1F1B1F17}"/>
              </a:ext>
            </a:extLst>
          </p:cNvPr>
          <p:cNvSpPr txBox="1"/>
          <p:nvPr/>
        </p:nvSpPr>
        <p:spPr>
          <a:xfrm>
            <a:off x="76200" y="4479667"/>
            <a:ext cx="1782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7030A0"/>
                </a:solidFill>
              </a:rPr>
              <a:t>Combining</a:t>
            </a:r>
          </a:p>
          <a:p>
            <a:pPr algn="r"/>
            <a:r>
              <a:rPr lang="en-US" sz="2800" b="1" dirty="0">
                <a:solidFill>
                  <a:srgbClr val="7030A0"/>
                </a:solidFill>
              </a:rPr>
              <a:t>Tables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DCD91-41ED-4D1F-AB65-5F4D33E39C19}"/>
              </a:ext>
            </a:extLst>
          </p:cNvPr>
          <p:cNvSpPr txBox="1"/>
          <p:nvPr/>
        </p:nvSpPr>
        <p:spPr>
          <a:xfrm>
            <a:off x="224121" y="2230160"/>
            <a:ext cx="1299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B050"/>
                </a:solidFill>
              </a:rPr>
              <a:t>Single</a:t>
            </a:r>
          </a:p>
          <a:p>
            <a:pPr algn="r"/>
            <a:r>
              <a:rPr lang="en-US" sz="2800" b="1" dirty="0">
                <a:solidFill>
                  <a:srgbClr val="00B050"/>
                </a:solidFill>
              </a:rPr>
              <a:t>Table</a:t>
            </a:r>
          </a:p>
        </p:txBody>
      </p:sp>
      <p:sp>
        <p:nvSpPr>
          <p:cNvPr id="15" name="Left-Right Arrow 9">
            <a:extLst>
              <a:ext uri="{FF2B5EF4-FFF2-40B4-BE49-F238E27FC236}">
                <a16:creationId xmlns:a16="http://schemas.microsoft.com/office/drawing/2014/main" id="{2554074B-E1E5-4D65-ABF9-BB09A59D148D}"/>
              </a:ext>
            </a:extLst>
          </p:cNvPr>
          <p:cNvSpPr/>
          <p:nvPr/>
        </p:nvSpPr>
        <p:spPr>
          <a:xfrm>
            <a:off x="1295400" y="6019800"/>
            <a:ext cx="6809264" cy="341615"/>
          </a:xfrm>
          <a:prstGeom prst="leftRightArrow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65A09-DC7A-4172-8122-208B1DD70B66}"/>
              </a:ext>
            </a:extLst>
          </p:cNvPr>
          <p:cNvSpPr txBox="1"/>
          <p:nvPr/>
        </p:nvSpPr>
        <p:spPr>
          <a:xfrm>
            <a:off x="1501727" y="6277931"/>
            <a:ext cx="70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C096B-83D7-4BF5-97EC-5F448B074D4F}"/>
              </a:ext>
            </a:extLst>
          </p:cNvPr>
          <p:cNvSpPr txBox="1"/>
          <p:nvPr/>
        </p:nvSpPr>
        <p:spPr>
          <a:xfrm>
            <a:off x="7161323" y="624840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DA3E0-67EE-4886-AA31-E22E2FE03898}"/>
              </a:ext>
            </a:extLst>
          </p:cNvPr>
          <p:cNvSpPr txBox="1"/>
          <p:nvPr/>
        </p:nvSpPr>
        <p:spPr>
          <a:xfrm>
            <a:off x="2045422" y="6264026"/>
            <a:ext cx="511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Cognitive Level</a:t>
            </a:r>
          </a:p>
        </p:txBody>
      </p:sp>
    </p:spTree>
    <p:extLst>
      <p:ext uri="{BB962C8B-B14F-4D97-AF65-F5344CB8AC3E}">
        <p14:creationId xmlns:p14="http://schemas.microsoft.com/office/powerpoint/2010/main" val="139638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References</a:t>
            </a:r>
            <a:endParaRPr lang="en-US" sz="3200" b="1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514308" y="2196667"/>
            <a:ext cx="709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https://github.com/WSU-DataScience/SDSS19_data_verb_poster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23734" cy="723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4308" y="306317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Wickham, Hadley. (2014). Tidy Data. </a:t>
            </a:r>
            <a:r>
              <a:rPr lang="en-US" i="1" dirty="0"/>
              <a:t>Journal of Statistical Software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    Vol 59, Issue 10.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3" y="3124200"/>
            <a:ext cx="719546" cy="5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241</Words>
  <Application>Microsoft Office PowerPoint</Application>
  <PresentationFormat>On-screen Show (4:3)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Lucida Console</vt:lpstr>
      <vt:lpstr>Office Theme</vt:lpstr>
      <vt:lpstr>Using Data Verbs to Teach the Management  of Tabular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Setup</dc:creator>
  <cp:lastModifiedBy>Malone, Christopher J</cp:lastModifiedBy>
  <cp:revision>124</cp:revision>
  <dcterms:created xsi:type="dcterms:W3CDTF">2012-02-13T14:25:57Z</dcterms:created>
  <dcterms:modified xsi:type="dcterms:W3CDTF">2019-05-28T03:22:12Z</dcterms:modified>
</cp:coreProperties>
</file>