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3375600" cy="1874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AF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24" d="100"/>
          <a:sy n="24" d="100"/>
        </p:scale>
        <p:origin x="3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1950" y="3067792"/>
            <a:ext cx="25031700" cy="6526107"/>
          </a:xfrm>
        </p:spPr>
        <p:txBody>
          <a:bodyPr anchor="b"/>
          <a:lstStyle>
            <a:lvl1pPr algn="ctr">
              <a:defRPr sz="1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1950" y="9845571"/>
            <a:ext cx="25031700" cy="4525749"/>
          </a:xfrm>
        </p:spPr>
        <p:txBody>
          <a:bodyPr/>
          <a:lstStyle>
            <a:lvl1pPr marL="0" indent="0" algn="ctr">
              <a:buNone/>
              <a:defRPr sz="6560"/>
            </a:lvl1pPr>
            <a:lvl2pPr marL="1249665" indent="0" algn="ctr">
              <a:buNone/>
              <a:defRPr sz="5467"/>
            </a:lvl2pPr>
            <a:lvl3pPr marL="2499330" indent="0" algn="ctr">
              <a:buNone/>
              <a:defRPr sz="4920"/>
            </a:lvl3pPr>
            <a:lvl4pPr marL="3748994" indent="0" algn="ctr">
              <a:buNone/>
              <a:defRPr sz="4373"/>
            </a:lvl4pPr>
            <a:lvl5pPr marL="4998659" indent="0" algn="ctr">
              <a:buNone/>
              <a:defRPr sz="4373"/>
            </a:lvl5pPr>
            <a:lvl6pPr marL="6248324" indent="0" algn="ctr">
              <a:buNone/>
              <a:defRPr sz="4373"/>
            </a:lvl6pPr>
            <a:lvl7pPr marL="7497989" indent="0" algn="ctr">
              <a:buNone/>
              <a:defRPr sz="4373"/>
            </a:lvl7pPr>
            <a:lvl8pPr marL="8747653" indent="0" algn="ctr">
              <a:buNone/>
              <a:defRPr sz="4373"/>
            </a:lvl8pPr>
            <a:lvl9pPr marL="9997318" indent="0" algn="ctr">
              <a:buNone/>
              <a:defRPr sz="43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9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8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84414" y="998008"/>
            <a:ext cx="7196614" cy="15885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94573" y="998008"/>
            <a:ext cx="21172646" cy="158856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5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2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7189" y="4673285"/>
            <a:ext cx="28786455" cy="7797481"/>
          </a:xfrm>
        </p:spPr>
        <p:txBody>
          <a:bodyPr anchor="b"/>
          <a:lstStyle>
            <a:lvl1pPr>
              <a:defRPr sz="1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7189" y="12544534"/>
            <a:ext cx="28786455" cy="4100511"/>
          </a:xfrm>
        </p:spPr>
        <p:txBody>
          <a:bodyPr/>
          <a:lstStyle>
            <a:lvl1pPr marL="0" indent="0">
              <a:buNone/>
              <a:defRPr sz="6560">
                <a:solidFill>
                  <a:schemeClr val="tx1">
                    <a:tint val="75000"/>
                  </a:schemeClr>
                </a:solidFill>
              </a:defRPr>
            </a:lvl1pPr>
            <a:lvl2pPr marL="1249665" indent="0">
              <a:buNone/>
              <a:defRPr sz="5467">
                <a:solidFill>
                  <a:schemeClr val="tx1">
                    <a:tint val="75000"/>
                  </a:schemeClr>
                </a:solidFill>
              </a:defRPr>
            </a:lvl2pPr>
            <a:lvl3pPr marL="2499330" indent="0">
              <a:buNone/>
              <a:defRPr sz="4920">
                <a:solidFill>
                  <a:schemeClr val="tx1">
                    <a:tint val="75000"/>
                  </a:schemeClr>
                </a:solidFill>
              </a:defRPr>
            </a:lvl3pPr>
            <a:lvl4pPr marL="3748994" indent="0">
              <a:buNone/>
              <a:defRPr sz="4373">
                <a:solidFill>
                  <a:schemeClr val="tx1">
                    <a:tint val="75000"/>
                  </a:schemeClr>
                </a:solidFill>
              </a:defRPr>
            </a:lvl4pPr>
            <a:lvl5pPr marL="4998659" indent="0">
              <a:buNone/>
              <a:defRPr sz="4373">
                <a:solidFill>
                  <a:schemeClr val="tx1">
                    <a:tint val="75000"/>
                  </a:schemeClr>
                </a:solidFill>
              </a:defRPr>
            </a:lvl5pPr>
            <a:lvl6pPr marL="6248324" indent="0">
              <a:buNone/>
              <a:defRPr sz="4373">
                <a:solidFill>
                  <a:schemeClr val="tx1">
                    <a:tint val="75000"/>
                  </a:schemeClr>
                </a:solidFill>
              </a:defRPr>
            </a:lvl6pPr>
            <a:lvl7pPr marL="7497989" indent="0">
              <a:buNone/>
              <a:defRPr sz="4373">
                <a:solidFill>
                  <a:schemeClr val="tx1">
                    <a:tint val="75000"/>
                  </a:schemeClr>
                </a:solidFill>
              </a:defRPr>
            </a:lvl7pPr>
            <a:lvl8pPr marL="8747653" indent="0">
              <a:buNone/>
              <a:defRPr sz="4373">
                <a:solidFill>
                  <a:schemeClr val="tx1">
                    <a:tint val="75000"/>
                  </a:schemeClr>
                </a:solidFill>
              </a:defRPr>
            </a:lvl8pPr>
            <a:lvl9pPr marL="9997318" indent="0">
              <a:buNone/>
              <a:defRPr sz="43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3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94573" y="4990042"/>
            <a:ext cx="14184630" cy="118936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896398" y="4990042"/>
            <a:ext cx="14184630" cy="118936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4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920" y="998009"/>
            <a:ext cx="28786455" cy="36232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8921" y="4595179"/>
            <a:ext cx="14119442" cy="2252026"/>
          </a:xfrm>
        </p:spPr>
        <p:txBody>
          <a:bodyPr anchor="b"/>
          <a:lstStyle>
            <a:lvl1pPr marL="0" indent="0">
              <a:buNone/>
              <a:defRPr sz="6560" b="1"/>
            </a:lvl1pPr>
            <a:lvl2pPr marL="1249665" indent="0">
              <a:buNone/>
              <a:defRPr sz="5467" b="1"/>
            </a:lvl2pPr>
            <a:lvl3pPr marL="2499330" indent="0">
              <a:buNone/>
              <a:defRPr sz="4920" b="1"/>
            </a:lvl3pPr>
            <a:lvl4pPr marL="3748994" indent="0">
              <a:buNone/>
              <a:defRPr sz="4373" b="1"/>
            </a:lvl4pPr>
            <a:lvl5pPr marL="4998659" indent="0">
              <a:buNone/>
              <a:defRPr sz="4373" b="1"/>
            </a:lvl5pPr>
            <a:lvl6pPr marL="6248324" indent="0">
              <a:buNone/>
              <a:defRPr sz="4373" b="1"/>
            </a:lvl6pPr>
            <a:lvl7pPr marL="7497989" indent="0">
              <a:buNone/>
              <a:defRPr sz="4373" b="1"/>
            </a:lvl7pPr>
            <a:lvl8pPr marL="8747653" indent="0">
              <a:buNone/>
              <a:defRPr sz="4373" b="1"/>
            </a:lvl8pPr>
            <a:lvl9pPr marL="9997318" indent="0">
              <a:buNone/>
              <a:defRPr sz="43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98921" y="6847205"/>
            <a:ext cx="14119442" cy="10071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896398" y="4595179"/>
            <a:ext cx="14188977" cy="2252026"/>
          </a:xfrm>
        </p:spPr>
        <p:txBody>
          <a:bodyPr anchor="b"/>
          <a:lstStyle>
            <a:lvl1pPr marL="0" indent="0">
              <a:buNone/>
              <a:defRPr sz="6560" b="1"/>
            </a:lvl1pPr>
            <a:lvl2pPr marL="1249665" indent="0">
              <a:buNone/>
              <a:defRPr sz="5467" b="1"/>
            </a:lvl2pPr>
            <a:lvl3pPr marL="2499330" indent="0">
              <a:buNone/>
              <a:defRPr sz="4920" b="1"/>
            </a:lvl3pPr>
            <a:lvl4pPr marL="3748994" indent="0">
              <a:buNone/>
              <a:defRPr sz="4373" b="1"/>
            </a:lvl4pPr>
            <a:lvl5pPr marL="4998659" indent="0">
              <a:buNone/>
              <a:defRPr sz="4373" b="1"/>
            </a:lvl5pPr>
            <a:lvl6pPr marL="6248324" indent="0">
              <a:buNone/>
              <a:defRPr sz="4373" b="1"/>
            </a:lvl6pPr>
            <a:lvl7pPr marL="7497989" indent="0">
              <a:buNone/>
              <a:defRPr sz="4373" b="1"/>
            </a:lvl7pPr>
            <a:lvl8pPr marL="8747653" indent="0">
              <a:buNone/>
              <a:defRPr sz="4373" b="1"/>
            </a:lvl8pPr>
            <a:lvl9pPr marL="9997318" indent="0">
              <a:buNone/>
              <a:defRPr sz="43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896398" y="6847205"/>
            <a:ext cx="14188977" cy="10071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5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921" y="1249680"/>
            <a:ext cx="10764499" cy="4373880"/>
          </a:xfrm>
        </p:spPr>
        <p:txBody>
          <a:bodyPr anchor="b"/>
          <a:lstStyle>
            <a:lvl1pPr>
              <a:defRPr sz="87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8977" y="2698963"/>
            <a:ext cx="16896398" cy="13321242"/>
          </a:xfrm>
        </p:spPr>
        <p:txBody>
          <a:bodyPr/>
          <a:lstStyle>
            <a:lvl1pPr>
              <a:defRPr sz="8747"/>
            </a:lvl1pPr>
            <a:lvl2pPr>
              <a:defRPr sz="7653"/>
            </a:lvl2pPr>
            <a:lvl3pPr>
              <a:defRPr sz="6560"/>
            </a:lvl3pPr>
            <a:lvl4pPr>
              <a:defRPr sz="5467"/>
            </a:lvl4pPr>
            <a:lvl5pPr>
              <a:defRPr sz="5467"/>
            </a:lvl5pPr>
            <a:lvl6pPr>
              <a:defRPr sz="5467"/>
            </a:lvl6pPr>
            <a:lvl7pPr>
              <a:defRPr sz="5467"/>
            </a:lvl7pPr>
            <a:lvl8pPr>
              <a:defRPr sz="5467"/>
            </a:lvl8pPr>
            <a:lvl9pPr>
              <a:defRPr sz="5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8921" y="5623560"/>
            <a:ext cx="10764499" cy="10418341"/>
          </a:xfrm>
        </p:spPr>
        <p:txBody>
          <a:bodyPr/>
          <a:lstStyle>
            <a:lvl1pPr marL="0" indent="0">
              <a:buNone/>
              <a:defRPr sz="4373"/>
            </a:lvl1pPr>
            <a:lvl2pPr marL="1249665" indent="0">
              <a:buNone/>
              <a:defRPr sz="3827"/>
            </a:lvl2pPr>
            <a:lvl3pPr marL="2499330" indent="0">
              <a:buNone/>
              <a:defRPr sz="3280"/>
            </a:lvl3pPr>
            <a:lvl4pPr marL="3748994" indent="0">
              <a:buNone/>
              <a:defRPr sz="2733"/>
            </a:lvl4pPr>
            <a:lvl5pPr marL="4998659" indent="0">
              <a:buNone/>
              <a:defRPr sz="2733"/>
            </a:lvl5pPr>
            <a:lvl6pPr marL="6248324" indent="0">
              <a:buNone/>
              <a:defRPr sz="2733"/>
            </a:lvl6pPr>
            <a:lvl7pPr marL="7497989" indent="0">
              <a:buNone/>
              <a:defRPr sz="2733"/>
            </a:lvl7pPr>
            <a:lvl8pPr marL="8747653" indent="0">
              <a:buNone/>
              <a:defRPr sz="2733"/>
            </a:lvl8pPr>
            <a:lvl9pPr marL="9997318" indent="0">
              <a:buNone/>
              <a:defRPr sz="2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7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921" y="1249680"/>
            <a:ext cx="10764499" cy="4373880"/>
          </a:xfrm>
        </p:spPr>
        <p:txBody>
          <a:bodyPr anchor="b"/>
          <a:lstStyle>
            <a:lvl1pPr>
              <a:defRPr sz="87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188977" y="2698963"/>
            <a:ext cx="16896398" cy="13321242"/>
          </a:xfrm>
        </p:spPr>
        <p:txBody>
          <a:bodyPr anchor="t"/>
          <a:lstStyle>
            <a:lvl1pPr marL="0" indent="0">
              <a:buNone/>
              <a:defRPr sz="8747"/>
            </a:lvl1pPr>
            <a:lvl2pPr marL="1249665" indent="0">
              <a:buNone/>
              <a:defRPr sz="7653"/>
            </a:lvl2pPr>
            <a:lvl3pPr marL="2499330" indent="0">
              <a:buNone/>
              <a:defRPr sz="6560"/>
            </a:lvl3pPr>
            <a:lvl4pPr marL="3748994" indent="0">
              <a:buNone/>
              <a:defRPr sz="5467"/>
            </a:lvl4pPr>
            <a:lvl5pPr marL="4998659" indent="0">
              <a:buNone/>
              <a:defRPr sz="5467"/>
            </a:lvl5pPr>
            <a:lvl6pPr marL="6248324" indent="0">
              <a:buNone/>
              <a:defRPr sz="5467"/>
            </a:lvl6pPr>
            <a:lvl7pPr marL="7497989" indent="0">
              <a:buNone/>
              <a:defRPr sz="5467"/>
            </a:lvl7pPr>
            <a:lvl8pPr marL="8747653" indent="0">
              <a:buNone/>
              <a:defRPr sz="5467"/>
            </a:lvl8pPr>
            <a:lvl9pPr marL="9997318" indent="0">
              <a:buNone/>
              <a:defRPr sz="5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8921" y="5623560"/>
            <a:ext cx="10764499" cy="10418341"/>
          </a:xfrm>
        </p:spPr>
        <p:txBody>
          <a:bodyPr/>
          <a:lstStyle>
            <a:lvl1pPr marL="0" indent="0">
              <a:buNone/>
              <a:defRPr sz="4373"/>
            </a:lvl1pPr>
            <a:lvl2pPr marL="1249665" indent="0">
              <a:buNone/>
              <a:defRPr sz="3827"/>
            </a:lvl2pPr>
            <a:lvl3pPr marL="2499330" indent="0">
              <a:buNone/>
              <a:defRPr sz="3280"/>
            </a:lvl3pPr>
            <a:lvl4pPr marL="3748994" indent="0">
              <a:buNone/>
              <a:defRPr sz="2733"/>
            </a:lvl4pPr>
            <a:lvl5pPr marL="4998659" indent="0">
              <a:buNone/>
              <a:defRPr sz="2733"/>
            </a:lvl5pPr>
            <a:lvl6pPr marL="6248324" indent="0">
              <a:buNone/>
              <a:defRPr sz="2733"/>
            </a:lvl6pPr>
            <a:lvl7pPr marL="7497989" indent="0">
              <a:buNone/>
              <a:defRPr sz="2733"/>
            </a:lvl7pPr>
            <a:lvl8pPr marL="8747653" indent="0">
              <a:buNone/>
              <a:defRPr sz="2733"/>
            </a:lvl8pPr>
            <a:lvl9pPr marL="9997318" indent="0">
              <a:buNone/>
              <a:defRPr sz="2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0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4573" y="998009"/>
            <a:ext cx="28786455" cy="3623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4573" y="4990042"/>
            <a:ext cx="28786455" cy="1189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94573" y="17374025"/>
            <a:ext cx="7509510" cy="998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EDE9-3BD6-46D7-89AD-0E13259DA1D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55668" y="17374025"/>
            <a:ext cx="11264265" cy="998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71518" y="17374025"/>
            <a:ext cx="7509510" cy="998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99330" rtl="0" eaLnBrk="1" latinLnBrk="0" hangingPunct="1">
        <a:lnSpc>
          <a:spcPct val="90000"/>
        </a:lnSpc>
        <a:spcBef>
          <a:spcPct val="0"/>
        </a:spcBef>
        <a:buNone/>
        <a:defRPr sz="120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4832" indent="-624832" algn="l" defTabSz="2499330" rtl="0" eaLnBrk="1" latinLnBrk="0" hangingPunct="1">
        <a:lnSpc>
          <a:spcPct val="90000"/>
        </a:lnSpc>
        <a:spcBef>
          <a:spcPts val="2733"/>
        </a:spcBef>
        <a:buFont typeface="Arial" panose="020B0604020202020204" pitchFamily="34" charset="0"/>
        <a:buChar char="•"/>
        <a:defRPr sz="7653" kern="1200">
          <a:solidFill>
            <a:schemeClr val="tx1"/>
          </a:solidFill>
          <a:latin typeface="+mn-lt"/>
          <a:ea typeface="+mn-ea"/>
          <a:cs typeface="+mn-cs"/>
        </a:defRPr>
      </a:lvl1pPr>
      <a:lvl2pPr marL="1874497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6560" kern="1200">
          <a:solidFill>
            <a:schemeClr val="tx1"/>
          </a:solidFill>
          <a:latin typeface="+mn-lt"/>
          <a:ea typeface="+mn-ea"/>
          <a:cs typeface="+mn-cs"/>
        </a:defRPr>
      </a:lvl2pPr>
      <a:lvl3pPr marL="3124162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5467" kern="1200">
          <a:solidFill>
            <a:schemeClr val="tx1"/>
          </a:solidFill>
          <a:latin typeface="+mn-lt"/>
          <a:ea typeface="+mn-ea"/>
          <a:cs typeface="+mn-cs"/>
        </a:defRPr>
      </a:lvl3pPr>
      <a:lvl4pPr marL="4373827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4pPr>
      <a:lvl5pPr marL="5623491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5pPr>
      <a:lvl6pPr marL="6873156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6pPr>
      <a:lvl7pPr marL="8122821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7pPr>
      <a:lvl8pPr marL="9372486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8pPr>
      <a:lvl9pPr marL="10622150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1pPr>
      <a:lvl2pPr marL="1249665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2pPr>
      <a:lvl3pPr marL="2499330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3pPr>
      <a:lvl4pPr marL="3748994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4pPr>
      <a:lvl5pPr marL="4998659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5pPr>
      <a:lvl6pPr marL="6248324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6pPr>
      <a:lvl7pPr marL="7497989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7pPr>
      <a:lvl8pPr marL="8747653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8pPr>
      <a:lvl9pPr marL="9997318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F480A706-F7CF-4C93-8822-1DE190A12CDF}"/>
              </a:ext>
            </a:extLst>
          </p:cNvPr>
          <p:cNvSpPr/>
          <p:nvPr/>
        </p:nvSpPr>
        <p:spPr>
          <a:xfrm>
            <a:off x="1834440" y="7923209"/>
            <a:ext cx="82986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/>
              <a:t>Elementary perceptual tasks</a:t>
            </a:r>
          </a:p>
          <a:p>
            <a:pPr algn="ctr"/>
            <a:r>
              <a:rPr lang="en-US" sz="3200" i="1" dirty="0"/>
              <a:t>a set of tasks that are carried out when people extract quantitative information from graphs </a:t>
            </a:r>
            <a:r>
              <a:rPr lang="en-US" sz="3200" dirty="0"/>
              <a:t>(Cleveland &amp; McGill, 1984)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9D860-5160-432E-9602-0F6DC577B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32" y="5915537"/>
            <a:ext cx="2667001" cy="1130521"/>
          </a:xfrm>
          <a:prstGeom prst="rect">
            <a:avLst/>
          </a:prstGeom>
        </p:spPr>
      </p:pic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F3ED62DB-0A74-4567-9449-7ED750907356}"/>
              </a:ext>
            </a:extLst>
          </p:cNvPr>
          <p:cNvSpPr/>
          <p:nvPr/>
        </p:nvSpPr>
        <p:spPr>
          <a:xfrm>
            <a:off x="3127636" y="4691685"/>
            <a:ext cx="5638800" cy="604496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D932C-8FCA-4518-B23E-8AE2135EAC6A}"/>
              </a:ext>
            </a:extLst>
          </p:cNvPr>
          <p:cNvSpPr txBox="1"/>
          <p:nvPr/>
        </p:nvSpPr>
        <p:spPr>
          <a:xfrm>
            <a:off x="1770295" y="5281433"/>
            <a:ext cx="98155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2CF7FE-0FAF-41CB-8A1E-9922A8E97AEE}"/>
              </a:ext>
            </a:extLst>
          </p:cNvPr>
          <p:cNvSpPr txBox="1"/>
          <p:nvPr/>
        </p:nvSpPr>
        <p:spPr>
          <a:xfrm>
            <a:off x="7882272" y="5281226"/>
            <a:ext cx="21711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/>
              <a:t>Geometries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B171D-E952-42D3-B190-D58332CDD402}"/>
              </a:ext>
            </a:extLst>
          </p:cNvPr>
          <p:cNvSpPr txBox="1"/>
          <p:nvPr/>
        </p:nvSpPr>
        <p:spPr>
          <a:xfrm>
            <a:off x="5009615" y="5281226"/>
            <a:ext cx="19437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/>
              <a:t>Aesthetics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X, Y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Shape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Color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Size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DEAB07-F12D-474A-848E-5A04E925CA1F}"/>
              </a:ext>
            </a:extLst>
          </p:cNvPr>
          <p:cNvSpPr/>
          <p:nvPr/>
        </p:nvSpPr>
        <p:spPr>
          <a:xfrm>
            <a:off x="2053448" y="2541701"/>
            <a:ext cx="82986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 algn="ctr">
              <a:buNone/>
            </a:pPr>
            <a:r>
              <a:rPr lang="en-US" sz="3200" b="1" u="sng" dirty="0"/>
              <a:t>Grammar of graphics</a:t>
            </a:r>
            <a:r>
              <a:rPr lang="en-US" sz="3200" dirty="0"/>
              <a:t> </a:t>
            </a:r>
          </a:p>
          <a:p>
            <a:pPr marL="45720" indent="0" algn="ctr">
              <a:buNone/>
            </a:pPr>
            <a:r>
              <a:rPr lang="en-US" sz="3200" i="1" dirty="0"/>
              <a:t>set of rules for creating perceivable graphs </a:t>
            </a:r>
            <a:r>
              <a:rPr lang="en-US" sz="3200" dirty="0"/>
              <a:t>(Wilkinson, p1)</a:t>
            </a:r>
            <a:endParaRPr lang="en-US" sz="32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56A90D-795A-4BC7-A6EC-B127814F058B}"/>
              </a:ext>
            </a:extLst>
          </p:cNvPr>
          <p:cNvCxnSpPr>
            <a:cxnSpLocks/>
          </p:cNvCxnSpPr>
          <p:nvPr/>
        </p:nvCxnSpPr>
        <p:spPr>
          <a:xfrm>
            <a:off x="7425948" y="7293578"/>
            <a:ext cx="8512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F61DC2-CFD7-4246-B780-58CC4A5EA2C3}"/>
              </a:ext>
            </a:extLst>
          </p:cNvPr>
          <p:cNvCxnSpPr>
            <a:cxnSpLocks/>
          </p:cNvCxnSpPr>
          <p:nvPr/>
        </p:nvCxnSpPr>
        <p:spPr>
          <a:xfrm flipV="1">
            <a:off x="7425948" y="6460312"/>
            <a:ext cx="0" cy="8332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6628F24-B69C-41A5-9D8B-8C684FCD7BE8}"/>
              </a:ext>
            </a:extLst>
          </p:cNvPr>
          <p:cNvSpPr/>
          <p:nvPr/>
        </p:nvSpPr>
        <p:spPr>
          <a:xfrm>
            <a:off x="7561576" y="6649576"/>
            <a:ext cx="145907" cy="13094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AAE512-175F-4FAD-AD73-58149BBECA07}"/>
              </a:ext>
            </a:extLst>
          </p:cNvPr>
          <p:cNvSpPr/>
          <p:nvPr/>
        </p:nvSpPr>
        <p:spPr>
          <a:xfrm>
            <a:off x="8599631" y="6870507"/>
            <a:ext cx="166804" cy="4188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0084D1-E2BB-414F-89DC-F53709F8BBAF}"/>
              </a:ext>
            </a:extLst>
          </p:cNvPr>
          <p:cNvSpPr/>
          <p:nvPr/>
        </p:nvSpPr>
        <p:spPr>
          <a:xfrm>
            <a:off x="8872422" y="7053026"/>
            <a:ext cx="190043" cy="234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9FBAD9F-878C-4D1D-A2E6-C68C13D284DE}"/>
              </a:ext>
            </a:extLst>
          </p:cNvPr>
          <p:cNvSpPr/>
          <p:nvPr/>
        </p:nvSpPr>
        <p:spPr>
          <a:xfrm rot="10800000">
            <a:off x="9718406" y="6897624"/>
            <a:ext cx="760673" cy="253491"/>
          </a:xfrm>
          <a:custGeom>
            <a:avLst/>
            <a:gdLst>
              <a:gd name="connsiteX0" fmla="*/ 0 w 1351129"/>
              <a:gd name="connsiteY0" fmla="*/ 791570 h 791570"/>
              <a:gd name="connsiteX1" fmla="*/ 573206 w 1351129"/>
              <a:gd name="connsiteY1" fmla="*/ 368489 h 791570"/>
              <a:gd name="connsiteX2" fmla="*/ 996287 w 1351129"/>
              <a:gd name="connsiteY2" fmla="*/ 559558 h 791570"/>
              <a:gd name="connsiteX3" fmla="*/ 1351129 w 1351129"/>
              <a:gd name="connsiteY3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9" h="791570">
                <a:moveTo>
                  <a:pt x="0" y="791570"/>
                </a:moveTo>
                <a:cubicBezTo>
                  <a:pt x="203579" y="599364"/>
                  <a:pt x="407158" y="407158"/>
                  <a:pt x="573206" y="368489"/>
                </a:cubicBezTo>
                <a:cubicBezTo>
                  <a:pt x="739254" y="329820"/>
                  <a:pt x="866633" y="620973"/>
                  <a:pt x="996287" y="559558"/>
                </a:cubicBezTo>
                <a:cubicBezTo>
                  <a:pt x="1125941" y="498143"/>
                  <a:pt x="1238535" y="249071"/>
                  <a:pt x="1351129" y="0"/>
                </a:cubicBezTo>
              </a:path>
            </a:pathLst>
          </a:custGeom>
          <a:noFill/>
          <a:ln w="5080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0798F09-0195-4C0A-ABD7-E2EA05B3A603}"/>
              </a:ext>
            </a:extLst>
          </p:cNvPr>
          <p:cNvSpPr/>
          <p:nvPr/>
        </p:nvSpPr>
        <p:spPr>
          <a:xfrm>
            <a:off x="9718403" y="6648297"/>
            <a:ext cx="760673" cy="132228"/>
          </a:xfrm>
          <a:custGeom>
            <a:avLst/>
            <a:gdLst>
              <a:gd name="connsiteX0" fmla="*/ 0 w 1501254"/>
              <a:gd name="connsiteY0" fmla="*/ 95534 h 395920"/>
              <a:gd name="connsiteX1" fmla="*/ 300251 w 1501254"/>
              <a:gd name="connsiteY1" fmla="*/ 395785 h 395920"/>
              <a:gd name="connsiteX2" fmla="*/ 600501 w 1501254"/>
              <a:gd name="connsiteY2" fmla="*/ 136478 h 395920"/>
              <a:gd name="connsiteX3" fmla="*/ 1078173 w 1501254"/>
              <a:gd name="connsiteY3" fmla="*/ 313899 h 395920"/>
              <a:gd name="connsiteX4" fmla="*/ 1501254 w 1501254"/>
              <a:gd name="connsiteY4" fmla="*/ 0 h 39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1254" h="395920">
                <a:moveTo>
                  <a:pt x="0" y="95534"/>
                </a:moveTo>
                <a:cubicBezTo>
                  <a:pt x="100084" y="242247"/>
                  <a:pt x="200168" y="388961"/>
                  <a:pt x="300251" y="395785"/>
                </a:cubicBezTo>
                <a:cubicBezTo>
                  <a:pt x="400334" y="402609"/>
                  <a:pt x="470847" y="150126"/>
                  <a:pt x="600501" y="136478"/>
                </a:cubicBezTo>
                <a:cubicBezTo>
                  <a:pt x="730155" y="122830"/>
                  <a:pt x="928048" y="336645"/>
                  <a:pt x="1078173" y="313899"/>
                </a:cubicBezTo>
                <a:cubicBezTo>
                  <a:pt x="1228298" y="291153"/>
                  <a:pt x="1364776" y="145576"/>
                  <a:pt x="1501254" y="0"/>
                </a:cubicBezTo>
              </a:path>
            </a:pathLst>
          </a:custGeom>
          <a:noFill/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9923AA7-DF75-4EDA-881B-F923BA0604B0}"/>
              </a:ext>
            </a:extLst>
          </p:cNvPr>
          <p:cNvSpPr/>
          <p:nvPr/>
        </p:nvSpPr>
        <p:spPr>
          <a:xfrm>
            <a:off x="7796108" y="6648296"/>
            <a:ext cx="389776" cy="3652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E218D62-F6F1-43AF-AE59-DDE40EF60B5C}"/>
              </a:ext>
            </a:extLst>
          </p:cNvPr>
          <p:cNvSpPr/>
          <p:nvPr/>
        </p:nvSpPr>
        <p:spPr>
          <a:xfrm>
            <a:off x="7546960" y="7013509"/>
            <a:ext cx="252196" cy="2194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7227ABD-7686-428C-876C-572BEBF9ACD4}"/>
              </a:ext>
            </a:extLst>
          </p:cNvPr>
          <p:cNvCxnSpPr>
            <a:cxnSpLocks/>
          </p:cNvCxnSpPr>
          <p:nvPr/>
        </p:nvCxnSpPr>
        <p:spPr>
          <a:xfrm>
            <a:off x="8492748" y="7293578"/>
            <a:ext cx="8512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A884936-140A-43C1-88DA-659BF51E837A}"/>
              </a:ext>
            </a:extLst>
          </p:cNvPr>
          <p:cNvCxnSpPr>
            <a:cxnSpLocks/>
          </p:cNvCxnSpPr>
          <p:nvPr/>
        </p:nvCxnSpPr>
        <p:spPr>
          <a:xfrm flipV="1">
            <a:off x="8492748" y="6460312"/>
            <a:ext cx="0" cy="8332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F455BF-3F3D-4DF2-8621-87E9655AB473}"/>
              </a:ext>
            </a:extLst>
          </p:cNvPr>
          <p:cNvCxnSpPr>
            <a:cxnSpLocks/>
          </p:cNvCxnSpPr>
          <p:nvPr/>
        </p:nvCxnSpPr>
        <p:spPr>
          <a:xfrm>
            <a:off x="9627805" y="7287328"/>
            <a:ext cx="8512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61180D0-8A41-4365-A158-61B8B118958A}"/>
              </a:ext>
            </a:extLst>
          </p:cNvPr>
          <p:cNvCxnSpPr>
            <a:cxnSpLocks/>
          </p:cNvCxnSpPr>
          <p:nvPr/>
        </p:nvCxnSpPr>
        <p:spPr>
          <a:xfrm flipV="1">
            <a:off x="9627805" y="6454062"/>
            <a:ext cx="0" cy="8332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B3E1A358-2499-4563-924B-F4D765F34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465" y="10216578"/>
            <a:ext cx="5654035" cy="3531777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42A3874C-FFFC-4132-8D28-0D5556ABB7BB}"/>
              </a:ext>
            </a:extLst>
          </p:cNvPr>
          <p:cNvSpPr/>
          <p:nvPr/>
        </p:nvSpPr>
        <p:spPr>
          <a:xfrm>
            <a:off x="1754752" y="14404164"/>
            <a:ext cx="82986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/>
              <a:t>Gestalt principles of grouping</a:t>
            </a:r>
          </a:p>
          <a:p>
            <a:pPr algn="ctr"/>
            <a:r>
              <a:rPr lang="en-US" sz="3200" i="1" dirty="0"/>
              <a:t>The whole is greater than the sum of the parts</a:t>
            </a:r>
            <a:endParaRPr lang="en-US" sz="32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69378B6-C1E1-4045-ADF4-32E405FEA359}"/>
              </a:ext>
            </a:extLst>
          </p:cNvPr>
          <p:cNvSpPr/>
          <p:nvPr/>
        </p:nvSpPr>
        <p:spPr>
          <a:xfrm>
            <a:off x="1256216" y="15726329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6844432-BD62-45BF-9DB2-4A696EA73102}"/>
              </a:ext>
            </a:extLst>
          </p:cNvPr>
          <p:cNvSpPr/>
          <p:nvPr/>
        </p:nvSpPr>
        <p:spPr>
          <a:xfrm>
            <a:off x="1751094" y="15726329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5BFE303-2793-4986-8CCE-E46313EDFBCE}"/>
              </a:ext>
            </a:extLst>
          </p:cNvPr>
          <p:cNvSpPr/>
          <p:nvPr/>
        </p:nvSpPr>
        <p:spPr>
          <a:xfrm>
            <a:off x="2245972" y="15726329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47F1EF6-8EC5-4E4E-BC25-6595C929A190}"/>
              </a:ext>
            </a:extLst>
          </p:cNvPr>
          <p:cNvSpPr/>
          <p:nvPr/>
        </p:nvSpPr>
        <p:spPr>
          <a:xfrm>
            <a:off x="1256216" y="16264401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ADE7012-F94B-4D33-9919-EA0E93F99AC3}"/>
              </a:ext>
            </a:extLst>
          </p:cNvPr>
          <p:cNvSpPr/>
          <p:nvPr/>
        </p:nvSpPr>
        <p:spPr>
          <a:xfrm>
            <a:off x="1751094" y="16264401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D5F875B-9F3E-4CDC-87A7-29C29980D57B}"/>
              </a:ext>
            </a:extLst>
          </p:cNvPr>
          <p:cNvSpPr/>
          <p:nvPr/>
        </p:nvSpPr>
        <p:spPr>
          <a:xfrm>
            <a:off x="2245972" y="16264401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9588C67-8777-41E3-B539-73D73ADBC266}"/>
              </a:ext>
            </a:extLst>
          </p:cNvPr>
          <p:cNvSpPr/>
          <p:nvPr/>
        </p:nvSpPr>
        <p:spPr>
          <a:xfrm>
            <a:off x="1256216" y="16802473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921DE10-A589-4931-A651-18EE1DE8BAD4}"/>
              </a:ext>
            </a:extLst>
          </p:cNvPr>
          <p:cNvSpPr/>
          <p:nvPr/>
        </p:nvSpPr>
        <p:spPr>
          <a:xfrm>
            <a:off x="1751094" y="16802473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E97B91A-CF03-4C48-9558-A7BED210BD0F}"/>
              </a:ext>
            </a:extLst>
          </p:cNvPr>
          <p:cNvSpPr/>
          <p:nvPr/>
        </p:nvSpPr>
        <p:spPr>
          <a:xfrm>
            <a:off x="2245972" y="16802473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122805D-22FF-4CB9-A2BE-D221A71E9A91}"/>
              </a:ext>
            </a:extLst>
          </p:cNvPr>
          <p:cNvSpPr/>
          <p:nvPr/>
        </p:nvSpPr>
        <p:spPr>
          <a:xfrm>
            <a:off x="3371510" y="15726329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E548B50-48C9-4223-8DB5-A5799F445389}"/>
              </a:ext>
            </a:extLst>
          </p:cNvPr>
          <p:cNvSpPr/>
          <p:nvPr/>
        </p:nvSpPr>
        <p:spPr>
          <a:xfrm>
            <a:off x="4310319" y="15726329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7E299323-34F3-4997-9829-8FE869945877}"/>
              </a:ext>
            </a:extLst>
          </p:cNvPr>
          <p:cNvSpPr/>
          <p:nvPr/>
        </p:nvSpPr>
        <p:spPr>
          <a:xfrm>
            <a:off x="5249128" y="15726329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BF70DA1-6D08-44E7-AD38-27039BD178D7}"/>
              </a:ext>
            </a:extLst>
          </p:cNvPr>
          <p:cNvSpPr/>
          <p:nvPr/>
        </p:nvSpPr>
        <p:spPr>
          <a:xfrm>
            <a:off x="3371510" y="16264401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C597CC9-DADC-4D3F-88F3-3BE3510EDE73}"/>
              </a:ext>
            </a:extLst>
          </p:cNvPr>
          <p:cNvSpPr/>
          <p:nvPr/>
        </p:nvSpPr>
        <p:spPr>
          <a:xfrm>
            <a:off x="4310319" y="16264401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174C7A2-6126-4DAB-B135-AF51B046ACF4}"/>
              </a:ext>
            </a:extLst>
          </p:cNvPr>
          <p:cNvSpPr/>
          <p:nvPr/>
        </p:nvSpPr>
        <p:spPr>
          <a:xfrm>
            <a:off x="5249128" y="16264401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16AC2EE-9CAC-4676-ADB0-D222C604B50B}"/>
              </a:ext>
            </a:extLst>
          </p:cNvPr>
          <p:cNvSpPr/>
          <p:nvPr/>
        </p:nvSpPr>
        <p:spPr>
          <a:xfrm>
            <a:off x="3371510" y="16802473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7AE4602-0E59-43C6-8B14-D5DA50BFDA45}"/>
              </a:ext>
            </a:extLst>
          </p:cNvPr>
          <p:cNvSpPr/>
          <p:nvPr/>
        </p:nvSpPr>
        <p:spPr>
          <a:xfrm>
            <a:off x="4310319" y="16802473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413F38B4-B84A-40D2-A133-B1E7542DE38D}"/>
              </a:ext>
            </a:extLst>
          </p:cNvPr>
          <p:cNvSpPr/>
          <p:nvPr/>
        </p:nvSpPr>
        <p:spPr>
          <a:xfrm>
            <a:off x="5249128" y="16802473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AF9B64C-E9BF-4FDA-A79F-B05F44C6096A}"/>
              </a:ext>
            </a:extLst>
          </p:cNvPr>
          <p:cNvSpPr/>
          <p:nvPr/>
        </p:nvSpPr>
        <p:spPr>
          <a:xfrm>
            <a:off x="6534847" y="15726329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53B3FFC-05DA-4F31-9FA5-2197B1CF52FC}"/>
              </a:ext>
            </a:extLst>
          </p:cNvPr>
          <p:cNvSpPr/>
          <p:nvPr/>
        </p:nvSpPr>
        <p:spPr>
          <a:xfrm>
            <a:off x="7029725" y="15726329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8827393-5663-4809-89C2-7F3449AE8BC6}"/>
              </a:ext>
            </a:extLst>
          </p:cNvPr>
          <p:cNvSpPr/>
          <p:nvPr/>
        </p:nvSpPr>
        <p:spPr>
          <a:xfrm>
            <a:off x="7524603" y="15726329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2A50CFB-576F-4E12-A705-84EDB6C0F36D}"/>
              </a:ext>
            </a:extLst>
          </p:cNvPr>
          <p:cNvSpPr/>
          <p:nvPr/>
        </p:nvSpPr>
        <p:spPr>
          <a:xfrm>
            <a:off x="6534847" y="16264401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9CC9A76-FA6A-4A1A-812E-5FB6D4386E63}"/>
              </a:ext>
            </a:extLst>
          </p:cNvPr>
          <p:cNvSpPr/>
          <p:nvPr/>
        </p:nvSpPr>
        <p:spPr>
          <a:xfrm>
            <a:off x="7029725" y="16264401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B8FABCB-3A3E-4EC3-8A7B-1D4C8045B09E}"/>
              </a:ext>
            </a:extLst>
          </p:cNvPr>
          <p:cNvSpPr/>
          <p:nvPr/>
        </p:nvSpPr>
        <p:spPr>
          <a:xfrm>
            <a:off x="7524603" y="16264401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90C9BD4E-85D6-4857-B7CD-1BF32020737C}"/>
              </a:ext>
            </a:extLst>
          </p:cNvPr>
          <p:cNvSpPr/>
          <p:nvPr/>
        </p:nvSpPr>
        <p:spPr>
          <a:xfrm>
            <a:off x="6534847" y="16802473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6FC22DF2-9221-40B4-9430-FCFB7ABBDBD9}"/>
              </a:ext>
            </a:extLst>
          </p:cNvPr>
          <p:cNvSpPr/>
          <p:nvPr/>
        </p:nvSpPr>
        <p:spPr>
          <a:xfrm>
            <a:off x="7029725" y="16802473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3807C08C-162C-455E-9A4C-E5830E8BDB5D}"/>
              </a:ext>
            </a:extLst>
          </p:cNvPr>
          <p:cNvSpPr/>
          <p:nvPr/>
        </p:nvSpPr>
        <p:spPr>
          <a:xfrm>
            <a:off x="7524603" y="16802473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3645AA0-8E2B-4EF5-A7AC-990416EA7A52}"/>
              </a:ext>
            </a:extLst>
          </p:cNvPr>
          <p:cNvCxnSpPr>
            <a:cxnSpLocks/>
          </p:cNvCxnSpPr>
          <p:nvPr/>
        </p:nvCxnSpPr>
        <p:spPr>
          <a:xfrm>
            <a:off x="6612524" y="15888351"/>
            <a:ext cx="1094959" cy="109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A51C038-7D6B-48E5-977D-B4F13B38548F}"/>
              </a:ext>
            </a:extLst>
          </p:cNvPr>
          <p:cNvCxnSpPr>
            <a:cxnSpLocks/>
          </p:cNvCxnSpPr>
          <p:nvPr/>
        </p:nvCxnSpPr>
        <p:spPr>
          <a:xfrm>
            <a:off x="6596483" y="16448230"/>
            <a:ext cx="10765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8E0DFA2-368D-4C95-9605-B2180668E822}"/>
              </a:ext>
            </a:extLst>
          </p:cNvPr>
          <p:cNvCxnSpPr>
            <a:cxnSpLocks/>
          </p:cNvCxnSpPr>
          <p:nvPr/>
        </p:nvCxnSpPr>
        <p:spPr>
          <a:xfrm>
            <a:off x="6689260" y="16997206"/>
            <a:ext cx="10045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27209F24-40AA-4738-B136-46E8E620D9F6}"/>
              </a:ext>
            </a:extLst>
          </p:cNvPr>
          <p:cNvSpPr/>
          <p:nvPr/>
        </p:nvSpPr>
        <p:spPr>
          <a:xfrm>
            <a:off x="8837985" y="15726329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38527D5-4BD0-4710-B8EE-12AE0A6F467D}"/>
              </a:ext>
            </a:extLst>
          </p:cNvPr>
          <p:cNvSpPr/>
          <p:nvPr/>
        </p:nvSpPr>
        <p:spPr>
          <a:xfrm>
            <a:off x="9332863" y="15726329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2E110943-24CE-464E-99E4-47312B2E4B0E}"/>
              </a:ext>
            </a:extLst>
          </p:cNvPr>
          <p:cNvSpPr/>
          <p:nvPr/>
        </p:nvSpPr>
        <p:spPr>
          <a:xfrm>
            <a:off x="9827741" y="15726329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73CDDB13-0DFF-4C5A-BAE4-7D20288C06DB}"/>
              </a:ext>
            </a:extLst>
          </p:cNvPr>
          <p:cNvSpPr/>
          <p:nvPr/>
        </p:nvSpPr>
        <p:spPr>
          <a:xfrm>
            <a:off x="8837985" y="16264401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30BACD76-2948-4B58-ACBA-4220B7B935FA}"/>
              </a:ext>
            </a:extLst>
          </p:cNvPr>
          <p:cNvSpPr/>
          <p:nvPr/>
        </p:nvSpPr>
        <p:spPr>
          <a:xfrm>
            <a:off x="9332863" y="16264401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BD24E902-15E1-4AE1-B8DA-94D217EA0347}"/>
              </a:ext>
            </a:extLst>
          </p:cNvPr>
          <p:cNvSpPr/>
          <p:nvPr/>
        </p:nvSpPr>
        <p:spPr>
          <a:xfrm>
            <a:off x="9827741" y="16264401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F130EFF1-27D3-4605-95D2-5CB66A997BEE}"/>
              </a:ext>
            </a:extLst>
          </p:cNvPr>
          <p:cNvSpPr/>
          <p:nvPr/>
        </p:nvSpPr>
        <p:spPr>
          <a:xfrm>
            <a:off x="8837985" y="16802473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5D028210-5C4C-4598-8A3F-4465845C8646}"/>
              </a:ext>
            </a:extLst>
          </p:cNvPr>
          <p:cNvSpPr/>
          <p:nvPr/>
        </p:nvSpPr>
        <p:spPr>
          <a:xfrm>
            <a:off x="9332863" y="16802473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2110DFCF-8C8F-4B75-9304-CDE196BC2151}"/>
              </a:ext>
            </a:extLst>
          </p:cNvPr>
          <p:cNvSpPr/>
          <p:nvPr/>
        </p:nvSpPr>
        <p:spPr>
          <a:xfrm>
            <a:off x="9827741" y="16802473"/>
            <a:ext cx="365760" cy="3657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1DD0E3D-03F6-4EB9-A7F9-BA4E507B8294}"/>
              </a:ext>
            </a:extLst>
          </p:cNvPr>
          <p:cNvSpPr/>
          <p:nvPr/>
        </p:nvSpPr>
        <p:spPr>
          <a:xfrm>
            <a:off x="8785485" y="15726329"/>
            <a:ext cx="437310" cy="1441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4844FB9-F355-449B-9D31-03026980AFFB}"/>
              </a:ext>
            </a:extLst>
          </p:cNvPr>
          <p:cNvSpPr/>
          <p:nvPr/>
        </p:nvSpPr>
        <p:spPr>
          <a:xfrm>
            <a:off x="9222795" y="15726329"/>
            <a:ext cx="970706" cy="1441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FCB032C3-626B-418C-B2F5-649E3D54F213}"/>
              </a:ext>
            </a:extLst>
          </p:cNvPr>
          <p:cNvSpPr txBox="1"/>
          <p:nvPr/>
        </p:nvSpPr>
        <p:spPr>
          <a:xfrm>
            <a:off x="898273" y="17377600"/>
            <a:ext cx="2071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SIMILARITY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F0FFE96-7F24-4AB3-94A3-863B38B80103}"/>
              </a:ext>
            </a:extLst>
          </p:cNvPr>
          <p:cNvSpPr txBox="1"/>
          <p:nvPr/>
        </p:nvSpPr>
        <p:spPr>
          <a:xfrm>
            <a:off x="3469136" y="17389763"/>
            <a:ext cx="2048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PROXIMITY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060948C-447A-419F-AEB9-404239DA0425}"/>
              </a:ext>
            </a:extLst>
          </p:cNvPr>
          <p:cNvSpPr txBox="1"/>
          <p:nvPr/>
        </p:nvSpPr>
        <p:spPr>
          <a:xfrm>
            <a:off x="6016723" y="17389763"/>
            <a:ext cx="2460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CONNECTION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B2408F2-0943-46D4-A6B9-84C1A3285283}"/>
              </a:ext>
            </a:extLst>
          </p:cNvPr>
          <p:cNvSpPr txBox="1"/>
          <p:nvPr/>
        </p:nvSpPr>
        <p:spPr>
          <a:xfrm>
            <a:off x="8525182" y="17377599"/>
            <a:ext cx="2180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ENCLOSURE</a:t>
            </a:r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42632DFB-5770-4225-B262-E67BC9BFF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3754" y="2717890"/>
            <a:ext cx="3328144" cy="2361909"/>
          </a:xfrm>
          <a:prstGeom prst="rect">
            <a:avLst/>
          </a:prstGeom>
        </p:spPr>
      </p:pic>
      <p:pic>
        <p:nvPicPr>
          <p:cNvPr id="1034" name="Picture 1033">
            <a:extLst>
              <a:ext uri="{FF2B5EF4-FFF2-40B4-BE49-F238E27FC236}">
                <a16:creationId xmlns:a16="http://schemas.microsoft.com/office/drawing/2014/main" id="{F2411C7D-B522-4A37-A688-63DDF10D0B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75"/>
          <a:stretch/>
        </p:blipFill>
        <p:spPr>
          <a:xfrm>
            <a:off x="13112447" y="2770328"/>
            <a:ext cx="2985782" cy="2107539"/>
          </a:xfrm>
          <a:prstGeom prst="rect">
            <a:avLst/>
          </a:prstGeom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0C73CF1-32BC-46B0-95E5-5CFF20D48058}"/>
              </a:ext>
            </a:extLst>
          </p:cNvPr>
          <p:cNvSpPr/>
          <p:nvPr/>
        </p:nvSpPr>
        <p:spPr>
          <a:xfrm>
            <a:off x="13206588" y="5220841"/>
            <a:ext cx="761883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u="sng" dirty="0"/>
              <a:t>ggplot2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= Factor1,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	  y = Response,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	  color = Factor2)) + 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(group = Factor2)) +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(shape = Factor2))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3B768ED-8EA9-4CE5-B933-03C3C28E3E64}"/>
              </a:ext>
            </a:extLst>
          </p:cNvPr>
          <p:cNvSpPr/>
          <p:nvPr/>
        </p:nvSpPr>
        <p:spPr>
          <a:xfrm>
            <a:off x="12208031" y="10101879"/>
            <a:ext cx="96159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u="sng" dirty="0"/>
              <a:t>Tableau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D3B46F89-65A9-4CAE-939F-FCF897642859}"/>
              </a:ext>
            </a:extLst>
          </p:cNvPr>
          <p:cNvSpPr txBox="1"/>
          <p:nvPr/>
        </p:nvSpPr>
        <p:spPr>
          <a:xfrm>
            <a:off x="5083480" y="1436216"/>
            <a:ext cx="2238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THEORY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AA9284B-2499-462A-AF27-DCB5A9D12419}"/>
              </a:ext>
            </a:extLst>
          </p:cNvPr>
          <p:cNvSpPr txBox="1"/>
          <p:nvPr/>
        </p:nvSpPr>
        <p:spPr>
          <a:xfrm>
            <a:off x="15426090" y="1491422"/>
            <a:ext cx="35766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APPLICATION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79413BB-6F96-4E10-A304-67836D53DDEE}"/>
              </a:ext>
            </a:extLst>
          </p:cNvPr>
          <p:cNvSpPr txBox="1"/>
          <p:nvPr/>
        </p:nvSpPr>
        <p:spPr>
          <a:xfrm>
            <a:off x="14165745" y="14475809"/>
            <a:ext cx="60973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STUDENT ASSESSMENT</a:t>
            </a: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33B49538-FEE2-4F8A-AC1A-31060F53B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1743" y="15758018"/>
            <a:ext cx="2918985" cy="2071538"/>
          </a:xfrm>
          <a:prstGeom prst="rect">
            <a:avLst/>
          </a:prstGeom>
        </p:spPr>
      </p:pic>
      <p:sp>
        <p:nvSpPr>
          <p:cNvPr id="1040" name="TextBox 1039">
            <a:extLst>
              <a:ext uri="{FF2B5EF4-FFF2-40B4-BE49-F238E27FC236}">
                <a16:creationId xmlns:a16="http://schemas.microsoft.com/office/drawing/2014/main" id="{EC9B092D-61C5-4685-B8C8-19298B680533}"/>
              </a:ext>
            </a:extLst>
          </p:cNvPr>
          <p:cNvSpPr txBox="1"/>
          <p:nvPr/>
        </p:nvSpPr>
        <p:spPr>
          <a:xfrm>
            <a:off x="15679539" y="15502942"/>
            <a:ext cx="18164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Specification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Geometry ___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X __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Y __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Color __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Shape __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Size ___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6B87BB40-A5BF-4B55-9E8C-7C9B4770CC2E}"/>
              </a:ext>
            </a:extLst>
          </p:cNvPr>
          <p:cNvSpPr/>
          <p:nvPr/>
        </p:nvSpPr>
        <p:spPr>
          <a:xfrm>
            <a:off x="17842065" y="15501899"/>
            <a:ext cx="15348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EPTs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Position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Length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Direction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Angle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Area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Color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5B66ECF-F54C-4471-8E6A-3BD8424325ED}"/>
              </a:ext>
            </a:extLst>
          </p:cNvPr>
          <p:cNvSpPr/>
          <p:nvPr/>
        </p:nvSpPr>
        <p:spPr>
          <a:xfrm>
            <a:off x="19307826" y="15501898"/>
            <a:ext cx="2071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Grouping principles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Similarity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Proximity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Connection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Enclosure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92B1475-22A6-443F-9FC5-7FE4247B9AD5}"/>
              </a:ext>
            </a:extLst>
          </p:cNvPr>
          <p:cNvSpPr txBox="1"/>
          <p:nvPr/>
        </p:nvSpPr>
        <p:spPr>
          <a:xfrm>
            <a:off x="25243465" y="1491422"/>
            <a:ext cx="5208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STUDENT PROJECTS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FDF23F-B68F-44C5-BC40-CB6DBEED7C31}"/>
              </a:ext>
            </a:extLst>
          </p:cNvPr>
          <p:cNvSpPr/>
          <p:nvPr/>
        </p:nvSpPr>
        <p:spPr>
          <a:xfrm>
            <a:off x="24448908" y="3504637"/>
            <a:ext cx="2743200" cy="1788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Chris Planet Photo 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F69E54E-1E19-462A-A861-348A0ECA00CC}"/>
              </a:ext>
            </a:extLst>
          </p:cNvPr>
          <p:cNvSpPr/>
          <p:nvPr/>
        </p:nvSpPr>
        <p:spPr>
          <a:xfrm>
            <a:off x="28059067" y="3507503"/>
            <a:ext cx="2743200" cy="1788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Chris Planet Photo 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D298482-33B1-450C-8018-BE9EF2B421A0}"/>
              </a:ext>
            </a:extLst>
          </p:cNvPr>
          <p:cNvSpPr txBox="1"/>
          <p:nvPr/>
        </p:nvSpPr>
        <p:spPr>
          <a:xfrm>
            <a:off x="26920430" y="2557869"/>
            <a:ext cx="1679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trike="sngStrike" dirty="0"/>
              <a:t>Software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3F32F00-D30C-4C23-AB4C-1166FE71A0B7}"/>
              </a:ext>
            </a:extLst>
          </p:cNvPr>
          <p:cNvSpPr txBox="1"/>
          <p:nvPr/>
        </p:nvSpPr>
        <p:spPr>
          <a:xfrm>
            <a:off x="25871919" y="6043542"/>
            <a:ext cx="3957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Critiques &amp; Makeovers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A6146A-05DC-4C48-92A3-046829E0DD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49" b="681"/>
          <a:stretch/>
        </p:blipFill>
        <p:spPr>
          <a:xfrm>
            <a:off x="26258946" y="6734613"/>
            <a:ext cx="3007437" cy="17772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C3333C-86F1-4576-B67E-0AEEE8E9DD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77916" y="9073515"/>
            <a:ext cx="2510237" cy="17591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9BAC47-D812-4427-B628-CB5281913F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47767" y="8954260"/>
            <a:ext cx="3606815" cy="218844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BCDD9C-E00E-4650-9578-F9640FDBC536}"/>
              </a:ext>
            </a:extLst>
          </p:cNvPr>
          <p:cNvCxnSpPr>
            <a:cxnSpLocks/>
          </p:cNvCxnSpPr>
          <p:nvPr/>
        </p:nvCxnSpPr>
        <p:spPr>
          <a:xfrm flipH="1">
            <a:off x="26826301" y="8741676"/>
            <a:ext cx="926913" cy="322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BA7DB0D-0948-4AED-873A-8DC1CCC44D0E}"/>
              </a:ext>
            </a:extLst>
          </p:cNvPr>
          <p:cNvCxnSpPr>
            <a:cxnSpLocks noChangeAspect="1"/>
          </p:cNvCxnSpPr>
          <p:nvPr/>
        </p:nvCxnSpPr>
        <p:spPr>
          <a:xfrm rot="-8400000" flipH="1">
            <a:off x="27748375" y="8761607"/>
            <a:ext cx="926913" cy="322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427F7E2-B832-4A44-9309-17345E6929A9}"/>
              </a:ext>
            </a:extLst>
          </p:cNvPr>
          <p:cNvSpPr txBox="1"/>
          <p:nvPr/>
        </p:nvSpPr>
        <p:spPr>
          <a:xfrm>
            <a:off x="26589858" y="11320413"/>
            <a:ext cx="2515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Large Projects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659BDE0-13A0-48EB-9347-14D1444B69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88153" y="12185320"/>
            <a:ext cx="2942514" cy="16337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199993-AC78-4F74-8251-B368695EA7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63604" y="12258282"/>
            <a:ext cx="2871618" cy="156079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44640D-B979-4C82-A197-0F3998CF63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123010" y="12185320"/>
            <a:ext cx="3032206" cy="16337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BCFD63A-C691-4E44-A45C-76810445B8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3010" y="13132087"/>
            <a:ext cx="616268" cy="61626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E539E95-74F9-4C86-9377-82AE6BF2D99A}"/>
              </a:ext>
            </a:extLst>
          </p:cNvPr>
          <p:cNvSpPr txBox="1"/>
          <p:nvPr/>
        </p:nvSpPr>
        <p:spPr>
          <a:xfrm>
            <a:off x="20116588" y="13102024"/>
            <a:ext cx="3054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 by Stacey Miertschin</a:t>
            </a:r>
          </a:p>
          <a:p>
            <a:r>
              <a:rPr lang="en-US" dirty="0"/>
              <a:t>Stacey’s Tableau Public Profile: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B08D4B-0AF5-4E75-9172-9040EA9BFF17}"/>
              </a:ext>
            </a:extLst>
          </p:cNvPr>
          <p:cNvSpPr txBox="1"/>
          <p:nvPr/>
        </p:nvSpPr>
        <p:spPr>
          <a:xfrm>
            <a:off x="26175481" y="14161611"/>
            <a:ext cx="3344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REFERENCES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BEC36C4-E344-48D7-BDBA-F7E04D53E3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358652" y="15085501"/>
            <a:ext cx="4978230" cy="3041546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1ADA485C-10E1-44E4-823A-9BCE559F9108}"/>
              </a:ext>
            </a:extLst>
          </p:cNvPr>
          <p:cNvSpPr/>
          <p:nvPr/>
        </p:nvSpPr>
        <p:spPr>
          <a:xfrm>
            <a:off x="13296775" y="7546431"/>
            <a:ext cx="7141779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u="sng" dirty="0"/>
              <a:t>Altair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alt.Chart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.encode(x = 'Factor1',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  y = 'Response’,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		  color = 'Factor2')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mark_line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mark_point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().encode(shape = 'Factor2')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AA6B818-B609-4B55-A565-54BDBB9BF53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631156" y="11824624"/>
            <a:ext cx="1870799" cy="197124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80D08A7-966D-430D-B817-687609DE287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873645" y="11824624"/>
            <a:ext cx="1606859" cy="193479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43DADE2-FDC1-4779-B3FD-E6130C833AE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435030" y="10953175"/>
            <a:ext cx="41338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4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148</Words>
  <Application>Microsoft Office PowerPoint</Application>
  <PresentationFormat>Custom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Bergen, Silas R</dc:creator>
  <cp:lastModifiedBy>Bergen, Silas R</cp:lastModifiedBy>
  <cp:revision>19</cp:revision>
  <dcterms:created xsi:type="dcterms:W3CDTF">2019-05-22T15:32:23Z</dcterms:created>
  <dcterms:modified xsi:type="dcterms:W3CDTF">2019-05-23T14:40:55Z</dcterms:modified>
</cp:coreProperties>
</file>