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75600" cy="1874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0" d="100"/>
          <a:sy n="30" d="100"/>
        </p:scale>
        <p:origin x="-40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950" y="3067792"/>
            <a:ext cx="25031700" cy="6526107"/>
          </a:xfrm>
        </p:spPr>
        <p:txBody>
          <a:bodyPr anchor="b"/>
          <a:lstStyle>
            <a:lvl1pPr algn="ctr"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950" y="9845571"/>
            <a:ext cx="25031700" cy="4525749"/>
          </a:xfrm>
        </p:spPr>
        <p:txBody>
          <a:bodyPr/>
          <a:lstStyle>
            <a:lvl1pPr marL="0" indent="0" algn="ctr">
              <a:buNone/>
              <a:defRPr sz="6560"/>
            </a:lvl1pPr>
            <a:lvl2pPr marL="1249665" indent="0" algn="ctr">
              <a:buNone/>
              <a:defRPr sz="5467"/>
            </a:lvl2pPr>
            <a:lvl3pPr marL="2499330" indent="0" algn="ctr">
              <a:buNone/>
              <a:defRPr sz="4920"/>
            </a:lvl3pPr>
            <a:lvl4pPr marL="3748994" indent="0" algn="ctr">
              <a:buNone/>
              <a:defRPr sz="4373"/>
            </a:lvl4pPr>
            <a:lvl5pPr marL="4998659" indent="0" algn="ctr">
              <a:buNone/>
              <a:defRPr sz="4373"/>
            </a:lvl5pPr>
            <a:lvl6pPr marL="6248324" indent="0" algn="ctr">
              <a:buNone/>
              <a:defRPr sz="4373"/>
            </a:lvl6pPr>
            <a:lvl7pPr marL="7497989" indent="0" algn="ctr">
              <a:buNone/>
              <a:defRPr sz="4373"/>
            </a:lvl7pPr>
            <a:lvl8pPr marL="8747653" indent="0" algn="ctr">
              <a:buNone/>
              <a:defRPr sz="4373"/>
            </a:lvl8pPr>
            <a:lvl9pPr marL="9997318" indent="0" algn="ctr">
              <a:buNone/>
              <a:defRPr sz="4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84414" y="998008"/>
            <a:ext cx="7196614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573" y="998008"/>
            <a:ext cx="21172646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89" y="4673285"/>
            <a:ext cx="28786455" cy="7797481"/>
          </a:xfrm>
        </p:spPr>
        <p:txBody>
          <a:bodyPr anchor="b"/>
          <a:lstStyle>
            <a:lvl1pPr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7189" y="12544534"/>
            <a:ext cx="28786455" cy="4100511"/>
          </a:xfrm>
        </p:spPr>
        <p:txBody>
          <a:bodyPr/>
          <a:lstStyle>
            <a:lvl1pPr marL="0" indent="0">
              <a:buNone/>
              <a:defRPr sz="6560">
                <a:solidFill>
                  <a:schemeClr val="tx1">
                    <a:tint val="75000"/>
                  </a:schemeClr>
                </a:solidFill>
              </a:defRPr>
            </a:lvl1pPr>
            <a:lvl2pPr marL="1249665" indent="0">
              <a:buNone/>
              <a:defRPr sz="5467">
                <a:solidFill>
                  <a:schemeClr val="tx1">
                    <a:tint val="75000"/>
                  </a:schemeClr>
                </a:solidFill>
              </a:defRPr>
            </a:lvl2pPr>
            <a:lvl3pPr marL="2499330" indent="0">
              <a:buNone/>
              <a:defRPr sz="4920">
                <a:solidFill>
                  <a:schemeClr val="tx1">
                    <a:tint val="75000"/>
                  </a:schemeClr>
                </a:solidFill>
              </a:defRPr>
            </a:lvl3pPr>
            <a:lvl4pPr marL="374899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4pPr>
            <a:lvl5pPr marL="499865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5pPr>
            <a:lvl6pPr marL="624832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6pPr>
            <a:lvl7pPr marL="749798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7pPr>
            <a:lvl8pPr marL="8747653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8pPr>
            <a:lvl9pPr marL="9997318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573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6398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998009"/>
            <a:ext cx="28786455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21" y="4595179"/>
            <a:ext cx="14119442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921" y="6847205"/>
            <a:ext cx="14119442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6398" y="4595179"/>
            <a:ext cx="14188977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6398" y="6847205"/>
            <a:ext cx="14188977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77" y="2698963"/>
            <a:ext cx="16896398" cy="13321242"/>
          </a:xfrm>
        </p:spPr>
        <p:txBody>
          <a:bodyPr/>
          <a:lstStyle>
            <a:lvl1pPr>
              <a:defRPr sz="8747"/>
            </a:lvl1pPr>
            <a:lvl2pPr>
              <a:defRPr sz="7653"/>
            </a:lvl2pPr>
            <a:lvl3pPr>
              <a:defRPr sz="6560"/>
            </a:lvl3pPr>
            <a:lvl4pPr>
              <a:defRPr sz="5467"/>
            </a:lvl4pPr>
            <a:lvl5pPr>
              <a:defRPr sz="5467"/>
            </a:lvl5pPr>
            <a:lvl6pPr>
              <a:defRPr sz="5467"/>
            </a:lvl6pPr>
            <a:lvl7pPr>
              <a:defRPr sz="5467"/>
            </a:lvl7pPr>
            <a:lvl8pPr>
              <a:defRPr sz="5467"/>
            </a:lvl8pPr>
            <a:lvl9pPr>
              <a:defRPr sz="5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8977" y="2698963"/>
            <a:ext cx="16896398" cy="13321242"/>
          </a:xfrm>
        </p:spPr>
        <p:txBody>
          <a:bodyPr anchor="t"/>
          <a:lstStyle>
            <a:lvl1pPr marL="0" indent="0">
              <a:buNone/>
              <a:defRPr sz="8747"/>
            </a:lvl1pPr>
            <a:lvl2pPr marL="1249665" indent="0">
              <a:buNone/>
              <a:defRPr sz="7653"/>
            </a:lvl2pPr>
            <a:lvl3pPr marL="2499330" indent="0">
              <a:buNone/>
              <a:defRPr sz="6560"/>
            </a:lvl3pPr>
            <a:lvl4pPr marL="3748994" indent="0">
              <a:buNone/>
              <a:defRPr sz="5467"/>
            </a:lvl4pPr>
            <a:lvl5pPr marL="4998659" indent="0">
              <a:buNone/>
              <a:defRPr sz="5467"/>
            </a:lvl5pPr>
            <a:lvl6pPr marL="6248324" indent="0">
              <a:buNone/>
              <a:defRPr sz="5467"/>
            </a:lvl6pPr>
            <a:lvl7pPr marL="7497989" indent="0">
              <a:buNone/>
              <a:defRPr sz="5467"/>
            </a:lvl7pPr>
            <a:lvl8pPr marL="8747653" indent="0">
              <a:buNone/>
              <a:defRPr sz="5467"/>
            </a:lvl8pPr>
            <a:lvl9pPr marL="9997318" indent="0">
              <a:buNone/>
              <a:defRPr sz="5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573" y="998009"/>
            <a:ext cx="28786455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573" y="4990042"/>
            <a:ext cx="28786455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573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EDE9-3BD6-46D7-89AD-0E13259DA1D0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5668" y="17374025"/>
            <a:ext cx="11264265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71518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9330" rtl="0" eaLnBrk="1" latinLnBrk="0" hangingPunct="1">
        <a:lnSpc>
          <a:spcPct val="90000"/>
        </a:lnSpc>
        <a:spcBef>
          <a:spcPct val="0"/>
        </a:spcBef>
        <a:buNone/>
        <a:defRPr sz="12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4832" indent="-624832" algn="l" defTabSz="249933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7653" kern="1200">
          <a:solidFill>
            <a:schemeClr val="tx1"/>
          </a:solidFill>
          <a:latin typeface="+mn-lt"/>
          <a:ea typeface="+mn-ea"/>
          <a:cs typeface="+mn-cs"/>
        </a:defRPr>
      </a:lvl1pPr>
      <a:lvl2pPr marL="187449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6560" kern="1200">
          <a:solidFill>
            <a:schemeClr val="tx1"/>
          </a:solidFill>
          <a:latin typeface="+mn-lt"/>
          <a:ea typeface="+mn-ea"/>
          <a:cs typeface="+mn-cs"/>
        </a:defRPr>
      </a:lvl2pPr>
      <a:lvl3pPr marL="3124162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3pPr>
      <a:lvl4pPr marL="437382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562349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87315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812282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937248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10622150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1pPr>
      <a:lvl2pPr marL="1249665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49933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3pPr>
      <a:lvl4pPr marL="374899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499865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24832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749798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8747653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9997318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480A706-F7CF-4C93-8822-1DE190A12CDF}"/>
              </a:ext>
            </a:extLst>
          </p:cNvPr>
          <p:cNvSpPr/>
          <p:nvPr/>
        </p:nvSpPr>
        <p:spPr>
          <a:xfrm>
            <a:off x="1834440" y="7923209"/>
            <a:ext cx="82986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 </a:t>
            </a:r>
            <a:r>
              <a:rPr lang="en-US" sz="3200" dirty="0"/>
              <a:t>(Cleveland &amp; McGill, 1984)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D860-5160-432E-9602-0F6DC577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32" y="5915537"/>
            <a:ext cx="2667001" cy="1130521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3ED62DB-0A74-4567-9449-7ED750907356}"/>
              </a:ext>
            </a:extLst>
          </p:cNvPr>
          <p:cNvSpPr/>
          <p:nvPr/>
        </p:nvSpPr>
        <p:spPr>
          <a:xfrm>
            <a:off x="3127636" y="4691685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D932C-8FCA-4518-B23E-8AE2135EAC6A}"/>
              </a:ext>
            </a:extLst>
          </p:cNvPr>
          <p:cNvSpPr txBox="1"/>
          <p:nvPr/>
        </p:nvSpPr>
        <p:spPr>
          <a:xfrm>
            <a:off x="1770295" y="5281433"/>
            <a:ext cx="9815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CF7FE-0FAF-41CB-8A1E-9922A8E97AEE}"/>
              </a:ext>
            </a:extLst>
          </p:cNvPr>
          <p:cNvSpPr txBox="1"/>
          <p:nvPr/>
        </p:nvSpPr>
        <p:spPr>
          <a:xfrm>
            <a:off x="7882272" y="5281226"/>
            <a:ext cx="21711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171D-E952-42D3-B190-D58332CDD402}"/>
              </a:ext>
            </a:extLst>
          </p:cNvPr>
          <p:cNvSpPr txBox="1"/>
          <p:nvPr/>
        </p:nvSpPr>
        <p:spPr>
          <a:xfrm>
            <a:off x="5009615" y="5281226"/>
            <a:ext cx="19437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Aesthetics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X, 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Shape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Color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EAB07-F12D-474A-848E-5A04E925CA1F}"/>
              </a:ext>
            </a:extLst>
          </p:cNvPr>
          <p:cNvSpPr/>
          <p:nvPr/>
        </p:nvSpPr>
        <p:spPr>
          <a:xfrm>
            <a:off x="2053448" y="2541701"/>
            <a:ext cx="82986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en-US" sz="3200" b="1" u="sng" dirty="0"/>
              <a:t>Grammar of graphics</a:t>
            </a:r>
            <a:r>
              <a:rPr lang="en-US" sz="3200" dirty="0"/>
              <a:t> </a:t>
            </a:r>
          </a:p>
          <a:p>
            <a:pPr marL="45720" indent="0" algn="ctr">
              <a:buNone/>
            </a:pPr>
            <a:r>
              <a:rPr lang="en-US" sz="3200" i="1" dirty="0"/>
              <a:t>set of rules for creating perceivable graphs </a:t>
            </a:r>
            <a:r>
              <a:rPr lang="en-US" sz="3200" dirty="0"/>
              <a:t>(Wilkinson, p1)</a:t>
            </a:r>
            <a:endParaRPr lang="en-US" sz="3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56A90D-795A-4BC7-A6EC-B127814F058B}"/>
              </a:ext>
            </a:extLst>
          </p:cNvPr>
          <p:cNvCxnSpPr>
            <a:cxnSpLocks/>
          </p:cNvCxnSpPr>
          <p:nvPr/>
        </p:nvCxnSpPr>
        <p:spPr>
          <a:xfrm>
            <a:off x="7425948" y="729357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61DC2-CFD7-4246-B780-58CC4A5EA2C3}"/>
              </a:ext>
            </a:extLst>
          </p:cNvPr>
          <p:cNvCxnSpPr>
            <a:cxnSpLocks/>
          </p:cNvCxnSpPr>
          <p:nvPr/>
        </p:nvCxnSpPr>
        <p:spPr>
          <a:xfrm flipV="1">
            <a:off x="7425948" y="646031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628F24-B69C-41A5-9D8B-8C684FCD7BE8}"/>
              </a:ext>
            </a:extLst>
          </p:cNvPr>
          <p:cNvSpPr/>
          <p:nvPr/>
        </p:nvSpPr>
        <p:spPr>
          <a:xfrm>
            <a:off x="7561576" y="6649576"/>
            <a:ext cx="145907" cy="1309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AAE512-175F-4FAD-AD73-58149BBECA07}"/>
              </a:ext>
            </a:extLst>
          </p:cNvPr>
          <p:cNvSpPr/>
          <p:nvPr/>
        </p:nvSpPr>
        <p:spPr>
          <a:xfrm>
            <a:off x="8599631" y="6870507"/>
            <a:ext cx="166804" cy="418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084D1-E2BB-414F-89DC-F53709F8BBAF}"/>
              </a:ext>
            </a:extLst>
          </p:cNvPr>
          <p:cNvSpPr/>
          <p:nvPr/>
        </p:nvSpPr>
        <p:spPr>
          <a:xfrm>
            <a:off x="8872422" y="7053026"/>
            <a:ext cx="190043" cy="234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FBAD9F-878C-4D1D-A2E6-C68C13D284DE}"/>
              </a:ext>
            </a:extLst>
          </p:cNvPr>
          <p:cNvSpPr/>
          <p:nvPr/>
        </p:nvSpPr>
        <p:spPr>
          <a:xfrm rot="10800000">
            <a:off x="9718406" y="6897624"/>
            <a:ext cx="760673" cy="253491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  <a:ln w="508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0798F09-0195-4C0A-ABD7-E2EA05B3A603}"/>
              </a:ext>
            </a:extLst>
          </p:cNvPr>
          <p:cNvSpPr/>
          <p:nvPr/>
        </p:nvSpPr>
        <p:spPr>
          <a:xfrm>
            <a:off x="9718403" y="6648297"/>
            <a:ext cx="760673" cy="132228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9923AA7-DF75-4EDA-881B-F923BA0604B0}"/>
              </a:ext>
            </a:extLst>
          </p:cNvPr>
          <p:cNvSpPr/>
          <p:nvPr/>
        </p:nvSpPr>
        <p:spPr>
          <a:xfrm>
            <a:off x="7796108" y="6648296"/>
            <a:ext cx="389776" cy="3652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218D62-F6F1-43AF-AE59-DDE40EF60B5C}"/>
              </a:ext>
            </a:extLst>
          </p:cNvPr>
          <p:cNvSpPr/>
          <p:nvPr/>
        </p:nvSpPr>
        <p:spPr>
          <a:xfrm>
            <a:off x="7546960" y="7013509"/>
            <a:ext cx="252196" cy="2194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27ABD-7686-428C-876C-572BEBF9ACD4}"/>
              </a:ext>
            </a:extLst>
          </p:cNvPr>
          <p:cNvCxnSpPr>
            <a:cxnSpLocks/>
          </p:cNvCxnSpPr>
          <p:nvPr/>
        </p:nvCxnSpPr>
        <p:spPr>
          <a:xfrm>
            <a:off x="8492748" y="729357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884936-140A-43C1-88DA-659BF51E837A}"/>
              </a:ext>
            </a:extLst>
          </p:cNvPr>
          <p:cNvCxnSpPr>
            <a:cxnSpLocks/>
          </p:cNvCxnSpPr>
          <p:nvPr/>
        </p:nvCxnSpPr>
        <p:spPr>
          <a:xfrm flipV="1">
            <a:off x="8492748" y="646031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F455BF-3F3D-4DF2-8621-87E9655AB473}"/>
              </a:ext>
            </a:extLst>
          </p:cNvPr>
          <p:cNvCxnSpPr>
            <a:cxnSpLocks/>
          </p:cNvCxnSpPr>
          <p:nvPr/>
        </p:nvCxnSpPr>
        <p:spPr>
          <a:xfrm>
            <a:off x="9627805" y="728732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1180D0-8A41-4365-A158-61B8B118958A}"/>
              </a:ext>
            </a:extLst>
          </p:cNvPr>
          <p:cNvCxnSpPr>
            <a:cxnSpLocks/>
          </p:cNvCxnSpPr>
          <p:nvPr/>
        </p:nvCxnSpPr>
        <p:spPr>
          <a:xfrm flipV="1">
            <a:off x="9627805" y="645406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3E1A358-2499-4563-924B-F4D765F3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65" y="10216578"/>
            <a:ext cx="5654035" cy="3531777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2A3874C-FFFC-4132-8D28-0D5556ABB7BB}"/>
              </a:ext>
            </a:extLst>
          </p:cNvPr>
          <p:cNvSpPr/>
          <p:nvPr/>
        </p:nvSpPr>
        <p:spPr>
          <a:xfrm>
            <a:off x="1754752" y="14404164"/>
            <a:ext cx="8298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Gestalt principles of grouping</a:t>
            </a:r>
          </a:p>
          <a:p>
            <a:pPr algn="ctr"/>
            <a:r>
              <a:rPr lang="en-US" sz="3200" i="1" dirty="0"/>
              <a:t>The whole is greater than the sum of the parts</a:t>
            </a:r>
            <a:endParaRPr lang="en-US" sz="3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9378B6-C1E1-4045-ADF4-32E405FEA359}"/>
              </a:ext>
            </a:extLst>
          </p:cNvPr>
          <p:cNvSpPr/>
          <p:nvPr/>
        </p:nvSpPr>
        <p:spPr>
          <a:xfrm>
            <a:off x="1256216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844432-BD62-45BF-9DB2-4A696EA73102}"/>
              </a:ext>
            </a:extLst>
          </p:cNvPr>
          <p:cNvSpPr/>
          <p:nvPr/>
        </p:nvSpPr>
        <p:spPr>
          <a:xfrm>
            <a:off x="1751094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BFE303-2793-4986-8CCE-E46313EDFBCE}"/>
              </a:ext>
            </a:extLst>
          </p:cNvPr>
          <p:cNvSpPr/>
          <p:nvPr/>
        </p:nvSpPr>
        <p:spPr>
          <a:xfrm>
            <a:off x="2245972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47F1EF6-8EC5-4E4E-BC25-6595C929A190}"/>
              </a:ext>
            </a:extLst>
          </p:cNvPr>
          <p:cNvSpPr/>
          <p:nvPr/>
        </p:nvSpPr>
        <p:spPr>
          <a:xfrm>
            <a:off x="1256216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ADE7012-F94B-4D33-9919-EA0E93F99AC3}"/>
              </a:ext>
            </a:extLst>
          </p:cNvPr>
          <p:cNvSpPr/>
          <p:nvPr/>
        </p:nvSpPr>
        <p:spPr>
          <a:xfrm>
            <a:off x="1751094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D5F875B-9F3E-4CDC-87A7-29C29980D57B}"/>
              </a:ext>
            </a:extLst>
          </p:cNvPr>
          <p:cNvSpPr/>
          <p:nvPr/>
        </p:nvSpPr>
        <p:spPr>
          <a:xfrm>
            <a:off x="2245972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9588C67-8777-41E3-B539-73D73ADBC266}"/>
              </a:ext>
            </a:extLst>
          </p:cNvPr>
          <p:cNvSpPr/>
          <p:nvPr/>
        </p:nvSpPr>
        <p:spPr>
          <a:xfrm>
            <a:off x="1256216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21DE10-A589-4931-A651-18EE1DE8BAD4}"/>
              </a:ext>
            </a:extLst>
          </p:cNvPr>
          <p:cNvSpPr/>
          <p:nvPr/>
        </p:nvSpPr>
        <p:spPr>
          <a:xfrm>
            <a:off x="1751094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E97B91A-CF03-4C48-9558-A7BED210BD0F}"/>
              </a:ext>
            </a:extLst>
          </p:cNvPr>
          <p:cNvSpPr/>
          <p:nvPr/>
        </p:nvSpPr>
        <p:spPr>
          <a:xfrm>
            <a:off x="2245972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122805D-22FF-4CB9-A2BE-D221A71E9A91}"/>
              </a:ext>
            </a:extLst>
          </p:cNvPr>
          <p:cNvSpPr/>
          <p:nvPr/>
        </p:nvSpPr>
        <p:spPr>
          <a:xfrm>
            <a:off x="3371510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548B50-48C9-4223-8DB5-A5799F445389}"/>
              </a:ext>
            </a:extLst>
          </p:cNvPr>
          <p:cNvSpPr/>
          <p:nvPr/>
        </p:nvSpPr>
        <p:spPr>
          <a:xfrm>
            <a:off x="4310319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E299323-34F3-4997-9829-8FE869945877}"/>
              </a:ext>
            </a:extLst>
          </p:cNvPr>
          <p:cNvSpPr/>
          <p:nvPr/>
        </p:nvSpPr>
        <p:spPr>
          <a:xfrm>
            <a:off x="5249128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BF70DA1-6D08-44E7-AD38-27039BD178D7}"/>
              </a:ext>
            </a:extLst>
          </p:cNvPr>
          <p:cNvSpPr/>
          <p:nvPr/>
        </p:nvSpPr>
        <p:spPr>
          <a:xfrm>
            <a:off x="3371510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C597CC9-DADC-4D3F-88F3-3BE3510EDE73}"/>
              </a:ext>
            </a:extLst>
          </p:cNvPr>
          <p:cNvSpPr/>
          <p:nvPr/>
        </p:nvSpPr>
        <p:spPr>
          <a:xfrm>
            <a:off x="4310319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174C7A2-6126-4DAB-B135-AF51B046ACF4}"/>
              </a:ext>
            </a:extLst>
          </p:cNvPr>
          <p:cNvSpPr/>
          <p:nvPr/>
        </p:nvSpPr>
        <p:spPr>
          <a:xfrm>
            <a:off x="5249128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16AC2EE-9CAC-4676-ADB0-D222C604B50B}"/>
              </a:ext>
            </a:extLst>
          </p:cNvPr>
          <p:cNvSpPr/>
          <p:nvPr/>
        </p:nvSpPr>
        <p:spPr>
          <a:xfrm>
            <a:off x="3371510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AE4602-0E59-43C6-8B14-D5DA50BFDA45}"/>
              </a:ext>
            </a:extLst>
          </p:cNvPr>
          <p:cNvSpPr/>
          <p:nvPr/>
        </p:nvSpPr>
        <p:spPr>
          <a:xfrm>
            <a:off x="4310319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13F38B4-B84A-40D2-A133-B1E7542DE38D}"/>
              </a:ext>
            </a:extLst>
          </p:cNvPr>
          <p:cNvSpPr/>
          <p:nvPr/>
        </p:nvSpPr>
        <p:spPr>
          <a:xfrm>
            <a:off x="5249128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AF9B64C-E9BF-4FDA-A79F-B05F44C6096A}"/>
              </a:ext>
            </a:extLst>
          </p:cNvPr>
          <p:cNvSpPr/>
          <p:nvPr/>
        </p:nvSpPr>
        <p:spPr>
          <a:xfrm>
            <a:off x="6534847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53B3FFC-05DA-4F31-9FA5-2197B1CF52FC}"/>
              </a:ext>
            </a:extLst>
          </p:cNvPr>
          <p:cNvSpPr/>
          <p:nvPr/>
        </p:nvSpPr>
        <p:spPr>
          <a:xfrm>
            <a:off x="7029725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8827393-5663-4809-89C2-7F3449AE8BC6}"/>
              </a:ext>
            </a:extLst>
          </p:cNvPr>
          <p:cNvSpPr/>
          <p:nvPr/>
        </p:nvSpPr>
        <p:spPr>
          <a:xfrm>
            <a:off x="7524603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A50CFB-576F-4E12-A705-84EDB6C0F36D}"/>
              </a:ext>
            </a:extLst>
          </p:cNvPr>
          <p:cNvSpPr/>
          <p:nvPr/>
        </p:nvSpPr>
        <p:spPr>
          <a:xfrm>
            <a:off x="6534847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9CC9A76-FA6A-4A1A-812E-5FB6D4386E63}"/>
              </a:ext>
            </a:extLst>
          </p:cNvPr>
          <p:cNvSpPr/>
          <p:nvPr/>
        </p:nvSpPr>
        <p:spPr>
          <a:xfrm>
            <a:off x="7029725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B8FABCB-3A3E-4EC3-8A7B-1D4C8045B09E}"/>
              </a:ext>
            </a:extLst>
          </p:cNvPr>
          <p:cNvSpPr/>
          <p:nvPr/>
        </p:nvSpPr>
        <p:spPr>
          <a:xfrm>
            <a:off x="7524603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0C9BD4E-85D6-4857-B7CD-1BF32020737C}"/>
              </a:ext>
            </a:extLst>
          </p:cNvPr>
          <p:cNvSpPr/>
          <p:nvPr/>
        </p:nvSpPr>
        <p:spPr>
          <a:xfrm>
            <a:off x="6534847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FC22DF2-9221-40B4-9430-FCFB7ABBDBD9}"/>
              </a:ext>
            </a:extLst>
          </p:cNvPr>
          <p:cNvSpPr/>
          <p:nvPr/>
        </p:nvSpPr>
        <p:spPr>
          <a:xfrm>
            <a:off x="7029725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807C08C-162C-455E-9A4C-E5830E8BDB5D}"/>
              </a:ext>
            </a:extLst>
          </p:cNvPr>
          <p:cNvSpPr/>
          <p:nvPr/>
        </p:nvSpPr>
        <p:spPr>
          <a:xfrm>
            <a:off x="7524603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645AA0-8E2B-4EF5-A7AC-990416EA7A52}"/>
              </a:ext>
            </a:extLst>
          </p:cNvPr>
          <p:cNvCxnSpPr>
            <a:cxnSpLocks/>
          </p:cNvCxnSpPr>
          <p:nvPr/>
        </p:nvCxnSpPr>
        <p:spPr>
          <a:xfrm>
            <a:off x="6612524" y="15888351"/>
            <a:ext cx="1094959" cy="10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51C038-7D6B-48E5-977D-B4F13B38548F}"/>
              </a:ext>
            </a:extLst>
          </p:cNvPr>
          <p:cNvCxnSpPr>
            <a:cxnSpLocks/>
          </p:cNvCxnSpPr>
          <p:nvPr/>
        </p:nvCxnSpPr>
        <p:spPr>
          <a:xfrm>
            <a:off x="6596483" y="16448230"/>
            <a:ext cx="1076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E0DFA2-368D-4C95-9605-B2180668E822}"/>
              </a:ext>
            </a:extLst>
          </p:cNvPr>
          <p:cNvCxnSpPr>
            <a:cxnSpLocks/>
          </p:cNvCxnSpPr>
          <p:nvPr/>
        </p:nvCxnSpPr>
        <p:spPr>
          <a:xfrm>
            <a:off x="6689260" y="16997206"/>
            <a:ext cx="10045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7209F24-40AA-4738-B136-46E8E620D9F6}"/>
              </a:ext>
            </a:extLst>
          </p:cNvPr>
          <p:cNvSpPr/>
          <p:nvPr/>
        </p:nvSpPr>
        <p:spPr>
          <a:xfrm>
            <a:off x="8837985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38527D5-4BD0-4710-B8EE-12AE0A6F467D}"/>
              </a:ext>
            </a:extLst>
          </p:cNvPr>
          <p:cNvSpPr/>
          <p:nvPr/>
        </p:nvSpPr>
        <p:spPr>
          <a:xfrm>
            <a:off x="9332863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E110943-24CE-464E-99E4-47312B2E4B0E}"/>
              </a:ext>
            </a:extLst>
          </p:cNvPr>
          <p:cNvSpPr/>
          <p:nvPr/>
        </p:nvSpPr>
        <p:spPr>
          <a:xfrm>
            <a:off x="9827741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3CDDB13-0DFF-4C5A-BAE4-7D20288C06DB}"/>
              </a:ext>
            </a:extLst>
          </p:cNvPr>
          <p:cNvSpPr/>
          <p:nvPr/>
        </p:nvSpPr>
        <p:spPr>
          <a:xfrm>
            <a:off x="8837985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0BACD76-2948-4B58-ACBA-4220B7B935FA}"/>
              </a:ext>
            </a:extLst>
          </p:cNvPr>
          <p:cNvSpPr/>
          <p:nvPr/>
        </p:nvSpPr>
        <p:spPr>
          <a:xfrm>
            <a:off x="9332863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D24E902-15E1-4AE1-B8DA-94D217EA0347}"/>
              </a:ext>
            </a:extLst>
          </p:cNvPr>
          <p:cNvSpPr/>
          <p:nvPr/>
        </p:nvSpPr>
        <p:spPr>
          <a:xfrm>
            <a:off x="9827741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130EFF1-27D3-4605-95D2-5CB66A997BEE}"/>
              </a:ext>
            </a:extLst>
          </p:cNvPr>
          <p:cNvSpPr/>
          <p:nvPr/>
        </p:nvSpPr>
        <p:spPr>
          <a:xfrm>
            <a:off x="8837985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028210-5C4C-4598-8A3F-4465845C8646}"/>
              </a:ext>
            </a:extLst>
          </p:cNvPr>
          <p:cNvSpPr/>
          <p:nvPr/>
        </p:nvSpPr>
        <p:spPr>
          <a:xfrm>
            <a:off x="9332863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110DFCF-8C8F-4B75-9304-CDE196BC2151}"/>
              </a:ext>
            </a:extLst>
          </p:cNvPr>
          <p:cNvSpPr/>
          <p:nvPr/>
        </p:nvSpPr>
        <p:spPr>
          <a:xfrm>
            <a:off x="9827741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1DD0E3D-03F6-4EB9-A7F9-BA4E507B8294}"/>
              </a:ext>
            </a:extLst>
          </p:cNvPr>
          <p:cNvSpPr/>
          <p:nvPr/>
        </p:nvSpPr>
        <p:spPr>
          <a:xfrm>
            <a:off x="8785485" y="15726329"/>
            <a:ext cx="437310" cy="144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844FB9-F355-449B-9D31-03026980AFFB}"/>
              </a:ext>
            </a:extLst>
          </p:cNvPr>
          <p:cNvSpPr/>
          <p:nvPr/>
        </p:nvSpPr>
        <p:spPr>
          <a:xfrm>
            <a:off x="9222795" y="15726329"/>
            <a:ext cx="970706" cy="144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CB032C3-626B-418C-B2F5-649E3D54F213}"/>
              </a:ext>
            </a:extLst>
          </p:cNvPr>
          <p:cNvSpPr txBox="1"/>
          <p:nvPr/>
        </p:nvSpPr>
        <p:spPr>
          <a:xfrm>
            <a:off x="898273" y="17377600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SIMILARITY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F0FFE96-7F24-4AB3-94A3-863B38B80103}"/>
              </a:ext>
            </a:extLst>
          </p:cNvPr>
          <p:cNvSpPr txBox="1"/>
          <p:nvPr/>
        </p:nvSpPr>
        <p:spPr>
          <a:xfrm>
            <a:off x="3469136" y="17389763"/>
            <a:ext cx="2048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PROXIMITY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060948C-447A-419F-AEB9-404239DA0425}"/>
              </a:ext>
            </a:extLst>
          </p:cNvPr>
          <p:cNvSpPr txBox="1"/>
          <p:nvPr/>
        </p:nvSpPr>
        <p:spPr>
          <a:xfrm>
            <a:off x="6016723" y="17389763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CONNECTION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2408F2-0943-46D4-A6B9-84C1A3285283}"/>
              </a:ext>
            </a:extLst>
          </p:cNvPr>
          <p:cNvSpPr txBox="1"/>
          <p:nvPr/>
        </p:nvSpPr>
        <p:spPr>
          <a:xfrm>
            <a:off x="8525182" y="17377599"/>
            <a:ext cx="2180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ENCLOSURE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42632DFB-5770-4225-B262-E67BC9BF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6004" y="2717890"/>
            <a:ext cx="4080503" cy="2895841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F2411C7D-B522-4A37-A688-63DDF10D0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5"/>
          <a:stretch/>
        </p:blipFill>
        <p:spPr>
          <a:xfrm>
            <a:off x="13112447" y="2770328"/>
            <a:ext cx="2985782" cy="2107539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C73CF1-32BC-46B0-95E5-5CFF20D48058}"/>
              </a:ext>
            </a:extLst>
          </p:cNvPr>
          <p:cNvSpPr/>
          <p:nvPr/>
        </p:nvSpPr>
        <p:spPr>
          <a:xfrm>
            <a:off x="12208031" y="5978547"/>
            <a:ext cx="961594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ggplot2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Factor1,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 y = Response,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 col = Factor2, group = Factor2)) +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Factor1,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  y = Response,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  col = Factor2, shape = Factor2))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3B768ED-8EA9-4CE5-B933-03C3C28E3E64}"/>
              </a:ext>
            </a:extLst>
          </p:cNvPr>
          <p:cNvSpPr/>
          <p:nvPr/>
        </p:nvSpPr>
        <p:spPr>
          <a:xfrm>
            <a:off x="12208031" y="9596555"/>
            <a:ext cx="9615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Tableau</a:t>
            </a:r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AD4AF237-057B-44C4-8567-97AACED1F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5338" y="11282010"/>
            <a:ext cx="1849887" cy="1838325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80DE7872-74BA-40FE-AF85-5A8433F14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6004" y="11282010"/>
            <a:ext cx="1565909" cy="1865558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BD45463D-5AE8-463E-97B8-272B2B2DA1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5339" y="10332830"/>
            <a:ext cx="5218122" cy="802788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D3B46F89-65A9-4CAE-939F-FCF897642859}"/>
              </a:ext>
            </a:extLst>
          </p:cNvPr>
          <p:cNvSpPr txBox="1"/>
          <p:nvPr/>
        </p:nvSpPr>
        <p:spPr>
          <a:xfrm>
            <a:off x="5083480" y="1436216"/>
            <a:ext cx="223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THEORY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AA9284B-2499-462A-AF27-DCB5A9D12419}"/>
              </a:ext>
            </a:extLst>
          </p:cNvPr>
          <p:cNvSpPr txBox="1"/>
          <p:nvPr/>
        </p:nvSpPr>
        <p:spPr>
          <a:xfrm>
            <a:off x="15426090" y="1491422"/>
            <a:ext cx="3576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APPLICATION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9413BB-6F96-4E10-A304-67836D53DDEE}"/>
              </a:ext>
            </a:extLst>
          </p:cNvPr>
          <p:cNvSpPr txBox="1"/>
          <p:nvPr/>
        </p:nvSpPr>
        <p:spPr>
          <a:xfrm>
            <a:off x="15079827" y="13988665"/>
            <a:ext cx="321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EDUCATION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3B49538-FEE2-4F8A-AC1A-31060F5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43" y="15228632"/>
            <a:ext cx="2918985" cy="2071538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EC9B092D-61C5-4685-B8C8-19298B680533}"/>
              </a:ext>
            </a:extLst>
          </p:cNvPr>
          <p:cNvSpPr txBox="1"/>
          <p:nvPr/>
        </p:nvSpPr>
        <p:spPr>
          <a:xfrm>
            <a:off x="15679539" y="14973556"/>
            <a:ext cx="1816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Y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Color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Shape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Size ___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B87BB40-A5BF-4B55-9E8C-7C9B4770CC2E}"/>
              </a:ext>
            </a:extLst>
          </p:cNvPr>
          <p:cNvSpPr/>
          <p:nvPr/>
        </p:nvSpPr>
        <p:spPr>
          <a:xfrm>
            <a:off x="17842065" y="14972513"/>
            <a:ext cx="1534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EPTs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Length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Direction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Area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Color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B66ECF-F54C-4471-8E6A-3BD8424325ED}"/>
              </a:ext>
            </a:extLst>
          </p:cNvPr>
          <p:cNvSpPr/>
          <p:nvPr/>
        </p:nvSpPr>
        <p:spPr>
          <a:xfrm>
            <a:off x="19307826" y="14972512"/>
            <a:ext cx="207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Grouping principles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Similarity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Proximity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Connection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Enclosure</a:t>
            </a:r>
          </a:p>
        </p:txBody>
      </p:sp>
    </p:spTree>
    <p:extLst>
      <p:ext uri="{BB962C8B-B14F-4D97-AF65-F5344CB8AC3E}">
        <p14:creationId xmlns:p14="http://schemas.microsoft.com/office/powerpoint/2010/main" val="36473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117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Bergen, Silas R</dc:creator>
  <cp:lastModifiedBy>Bergen, Silas R</cp:lastModifiedBy>
  <cp:revision>14</cp:revision>
  <dcterms:created xsi:type="dcterms:W3CDTF">2019-05-22T15:32:23Z</dcterms:created>
  <dcterms:modified xsi:type="dcterms:W3CDTF">2019-05-22T17:52:53Z</dcterms:modified>
</cp:coreProperties>
</file>