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56" r:id="rId2"/>
    <p:sldId id="279" r:id="rId3"/>
    <p:sldId id="310" r:id="rId4"/>
    <p:sldId id="352" r:id="rId5"/>
    <p:sldId id="283" r:id="rId6"/>
    <p:sldId id="284" r:id="rId7"/>
    <p:sldId id="322" r:id="rId8"/>
    <p:sldId id="338" r:id="rId9"/>
    <p:sldId id="321" r:id="rId10"/>
    <p:sldId id="281" r:id="rId11"/>
    <p:sldId id="277" r:id="rId12"/>
    <p:sldId id="340" r:id="rId13"/>
    <p:sldId id="312" r:id="rId14"/>
    <p:sldId id="305" r:id="rId15"/>
    <p:sldId id="306" r:id="rId16"/>
    <p:sldId id="307" r:id="rId17"/>
    <p:sldId id="341" r:id="rId18"/>
    <p:sldId id="308" r:id="rId19"/>
    <p:sldId id="335" r:id="rId20"/>
    <p:sldId id="339" r:id="rId21"/>
    <p:sldId id="309" r:id="rId22"/>
    <p:sldId id="323" r:id="rId23"/>
    <p:sldId id="315" r:id="rId24"/>
    <p:sldId id="316" r:id="rId25"/>
    <p:sldId id="286" r:id="rId26"/>
    <p:sldId id="303" r:id="rId27"/>
    <p:sldId id="289" r:id="rId28"/>
    <p:sldId id="290" r:id="rId29"/>
    <p:sldId id="318" r:id="rId30"/>
    <p:sldId id="287" r:id="rId31"/>
    <p:sldId id="292" r:id="rId32"/>
    <p:sldId id="297" r:id="rId33"/>
    <p:sldId id="336" r:id="rId34"/>
    <p:sldId id="327" r:id="rId35"/>
    <p:sldId id="269" r:id="rId36"/>
    <p:sldId id="300" r:id="rId37"/>
    <p:sldId id="328" r:id="rId38"/>
    <p:sldId id="329" r:id="rId39"/>
    <p:sldId id="337" r:id="rId40"/>
    <p:sldId id="330" r:id="rId41"/>
    <p:sldId id="332" r:id="rId42"/>
    <p:sldId id="351" r:id="rId43"/>
    <p:sldId id="344" r:id="rId44"/>
    <p:sldId id="345" r:id="rId45"/>
    <p:sldId id="346" r:id="rId46"/>
    <p:sldId id="348" r:id="rId47"/>
    <p:sldId id="347" r:id="rId48"/>
    <p:sldId id="349" r:id="rId49"/>
    <p:sldId id="350" r:id="rId50"/>
    <p:sldId id="343" r:id="rId51"/>
    <p:sldId id="28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8"/>
    <p:restoredTop sz="86420"/>
  </p:normalViewPr>
  <p:slideViewPr>
    <p:cSldViewPr snapToGrid="0" snapToObjects="1">
      <p:cViewPr varScale="1">
        <p:scale>
          <a:sx n="97" d="100"/>
          <a:sy n="97" d="100"/>
        </p:scale>
        <p:origin x="208" y="448"/>
      </p:cViewPr>
      <p:guideLst/>
    </p:cSldViewPr>
  </p:slideViewPr>
  <p:outlineViewPr>
    <p:cViewPr>
      <p:scale>
        <a:sx n="33" d="100"/>
        <a:sy n="33" d="100"/>
      </p:scale>
      <p:origin x="0" y="-66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6E547-A51B-CD41-A6F3-56A992FABC57}" type="datetimeFigureOut">
              <a:rPr lang="en-US" smtClean="0"/>
              <a:t>5/29/19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B13A7-3F55-9746-A0A5-C673C1C6AB21}" type="slidenum">
              <a:rPr lang="en-US" smtClean="0"/>
              <a:t>‹#›</a:t>
            </a:fld>
            <a:endParaRPr lang="en-US"/>
          </a:p>
        </p:txBody>
      </p:sp>
    </p:spTree>
    <p:extLst>
      <p:ext uri="{BB962C8B-B14F-4D97-AF65-F5344CB8AC3E}">
        <p14:creationId xmlns:p14="http://schemas.microsoft.com/office/powerpoint/2010/main" val="140085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few years, I have been doing some research on software engineering techniques that will help our students.  In this talk I will highlight a few; namely picking good names, using small functions that do one thing, using unit tests to ensure our code is correct, and refactoring our code to make it more modular and readable.</a:t>
            </a:r>
          </a:p>
          <a:p>
            <a:endParaRPr lang="en-US" dirty="0"/>
          </a:p>
          <a:p>
            <a:r>
              <a:rPr lang="en-US" dirty="0"/>
              <a:t>But more importantly, this talk tells the story of Doug.</a:t>
            </a:r>
          </a:p>
        </p:txBody>
      </p:sp>
      <p:sp>
        <p:nvSpPr>
          <p:cNvPr id="4" name="Slide Number Placeholder 3"/>
          <p:cNvSpPr>
            <a:spLocks noGrp="1"/>
          </p:cNvSpPr>
          <p:nvPr>
            <p:ph type="sldNum" sz="quarter" idx="5"/>
          </p:nvPr>
        </p:nvSpPr>
        <p:spPr/>
        <p:txBody>
          <a:bodyPr/>
          <a:lstStyle/>
          <a:p>
            <a:fld id="{175B13A7-3F55-9746-A0A5-C673C1C6AB21}" type="slidenum">
              <a:rPr lang="en-US" smtClean="0"/>
              <a:t>2</a:t>
            </a:fld>
            <a:endParaRPr lang="en-US"/>
          </a:p>
        </p:txBody>
      </p:sp>
    </p:spTree>
    <p:extLst>
      <p:ext uri="{BB962C8B-B14F-4D97-AF65-F5344CB8AC3E}">
        <p14:creationId xmlns:p14="http://schemas.microsoft.com/office/powerpoint/2010/main" val="2921981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unit tests.  First, he makes some examples data and the intended output.  </a:t>
            </a:r>
          </a:p>
          <a:p>
            <a:r>
              <a:rPr lang="en-US" dirty="0"/>
              <a:t>(click) Then write an automated test that checks that his main function works. </a:t>
            </a:r>
          </a:p>
          <a:p>
            <a:r>
              <a:rPr lang="en-US" dirty="0"/>
              <a:t>(click) </a:t>
            </a:r>
          </a:p>
          <a:p>
            <a:r>
              <a:rPr lang="en-US" dirty="0"/>
              <a:t>(click) Finally, run the test and make sure the original function passes.</a:t>
            </a:r>
          </a:p>
        </p:txBody>
      </p:sp>
      <p:sp>
        <p:nvSpPr>
          <p:cNvPr id="4" name="Slide Number Placeholder 3"/>
          <p:cNvSpPr>
            <a:spLocks noGrp="1"/>
          </p:cNvSpPr>
          <p:nvPr>
            <p:ph type="sldNum" sz="quarter" idx="5"/>
          </p:nvPr>
        </p:nvSpPr>
        <p:spPr/>
        <p:txBody>
          <a:bodyPr/>
          <a:lstStyle/>
          <a:p>
            <a:fld id="{175B13A7-3F55-9746-A0A5-C673C1C6AB21}" type="slidenum">
              <a:rPr lang="en-US" smtClean="0"/>
              <a:t>11</a:t>
            </a:fld>
            <a:endParaRPr lang="en-US"/>
          </a:p>
        </p:txBody>
      </p:sp>
    </p:spTree>
    <p:extLst>
      <p:ext uri="{BB962C8B-B14F-4D97-AF65-F5344CB8AC3E}">
        <p14:creationId xmlns:p14="http://schemas.microsoft.com/office/powerpoint/2010/main" val="299360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Doug is happy with this code. </a:t>
            </a:r>
          </a:p>
          <a:p>
            <a:r>
              <a:rPr lang="en-US" dirty="0"/>
              <a:t>(click) Surely this solution will get Doug that elusive A.</a:t>
            </a:r>
          </a:p>
          <a:p>
            <a:r>
              <a:rPr lang="en-US" dirty="0"/>
              <a:t>(click) but then he remembers losing points for poor names on previous assignments</a:t>
            </a:r>
          </a:p>
        </p:txBody>
      </p:sp>
      <p:sp>
        <p:nvSpPr>
          <p:cNvPr id="4" name="Slide Number Placeholder 3"/>
          <p:cNvSpPr>
            <a:spLocks noGrp="1"/>
          </p:cNvSpPr>
          <p:nvPr>
            <p:ph type="sldNum" sz="quarter" idx="5"/>
          </p:nvPr>
        </p:nvSpPr>
        <p:spPr/>
        <p:txBody>
          <a:bodyPr/>
          <a:lstStyle/>
          <a:p>
            <a:fld id="{175B13A7-3F55-9746-A0A5-C673C1C6AB21}" type="slidenum">
              <a:rPr lang="en-US" smtClean="0"/>
              <a:t>12</a:t>
            </a:fld>
            <a:endParaRPr lang="en-US"/>
          </a:p>
        </p:txBody>
      </p:sp>
    </p:spTree>
    <p:extLst>
      <p:ext uri="{BB962C8B-B14F-4D97-AF65-F5344CB8AC3E}">
        <p14:creationId xmlns:p14="http://schemas.microsoft.com/office/powerpoint/2010/main" val="251958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thinks back to a lecture on picking good names, remembering that names should express the intent of your code.</a:t>
            </a:r>
          </a:p>
        </p:txBody>
      </p:sp>
      <p:sp>
        <p:nvSpPr>
          <p:cNvPr id="4" name="Slide Number Placeholder 3"/>
          <p:cNvSpPr>
            <a:spLocks noGrp="1"/>
          </p:cNvSpPr>
          <p:nvPr>
            <p:ph type="sldNum" sz="quarter" idx="5"/>
          </p:nvPr>
        </p:nvSpPr>
        <p:spPr/>
        <p:txBody>
          <a:bodyPr/>
          <a:lstStyle/>
          <a:p>
            <a:fld id="{175B13A7-3F55-9746-A0A5-C673C1C6AB21}" type="slidenum">
              <a:rPr lang="en-US" smtClean="0"/>
              <a:t>13</a:t>
            </a:fld>
            <a:endParaRPr lang="en-US"/>
          </a:p>
        </p:txBody>
      </p:sp>
    </p:spTree>
    <p:extLst>
      <p:ext uri="{BB962C8B-B14F-4D97-AF65-F5344CB8AC3E}">
        <p14:creationId xmlns:p14="http://schemas.microsoft.com/office/powerpoint/2010/main" val="225888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a:t>
            </a:r>
            <a:r>
              <a:rPr lang="en-US" dirty="0" err="1"/>
              <a:t>nores</a:t>
            </a:r>
            <a:r>
              <a:rPr lang="en-US" dirty="0"/>
              <a:t>.</a:t>
            </a:r>
          </a:p>
          <a:p>
            <a:r>
              <a:rPr lang="en-US" dirty="0"/>
              <a:t>(click) So data should say what it is</a:t>
            </a:r>
          </a:p>
          <a:p>
            <a:r>
              <a:rPr lang="en-US" dirty="0"/>
              <a:t>(click) and functions should say what they do.</a:t>
            </a:r>
          </a:p>
        </p:txBody>
      </p:sp>
      <p:sp>
        <p:nvSpPr>
          <p:cNvPr id="4" name="Slide Number Placeholder 3"/>
          <p:cNvSpPr>
            <a:spLocks noGrp="1"/>
          </p:cNvSpPr>
          <p:nvPr>
            <p:ph type="sldNum" sz="quarter" idx="5"/>
          </p:nvPr>
        </p:nvSpPr>
        <p:spPr/>
        <p:txBody>
          <a:bodyPr/>
          <a:lstStyle/>
          <a:p>
            <a:fld id="{175B13A7-3F55-9746-A0A5-C673C1C6AB21}" type="slidenum">
              <a:rPr lang="en-US" smtClean="0"/>
              <a:t>14</a:t>
            </a:fld>
            <a:endParaRPr lang="en-US"/>
          </a:p>
        </p:txBody>
      </p:sp>
    </p:spTree>
    <p:extLst>
      <p:ext uri="{BB962C8B-B14F-4D97-AF65-F5344CB8AC3E}">
        <p14:creationId xmlns:p14="http://schemas.microsoft.com/office/powerpoint/2010/main" val="1045782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notices that next slide talks about using the correct parts of speech.</a:t>
            </a:r>
          </a:p>
          <a:p>
            <a:r>
              <a:rPr lang="en-US" dirty="0"/>
              <a:t>(click) variables are nouns</a:t>
            </a:r>
          </a:p>
          <a:p>
            <a:r>
              <a:rPr lang="en-US" dirty="0"/>
              <a:t>(click) functions verbs</a:t>
            </a:r>
          </a:p>
          <a:p>
            <a:r>
              <a:rPr lang="en-US" dirty="0"/>
              <a:t>(click) and something about Booleans.</a:t>
            </a:r>
          </a:p>
        </p:txBody>
      </p:sp>
      <p:sp>
        <p:nvSpPr>
          <p:cNvPr id="4" name="Slide Number Placeholder 3"/>
          <p:cNvSpPr>
            <a:spLocks noGrp="1"/>
          </p:cNvSpPr>
          <p:nvPr>
            <p:ph type="sldNum" sz="quarter" idx="5"/>
          </p:nvPr>
        </p:nvSpPr>
        <p:spPr/>
        <p:txBody>
          <a:bodyPr/>
          <a:lstStyle/>
          <a:p>
            <a:fld id="{175B13A7-3F55-9746-A0A5-C673C1C6AB21}" type="slidenum">
              <a:rPr lang="en-US" smtClean="0"/>
              <a:t>15</a:t>
            </a:fld>
            <a:endParaRPr lang="en-US"/>
          </a:p>
        </p:txBody>
      </p:sp>
    </p:spTree>
    <p:extLst>
      <p:ext uri="{BB962C8B-B14F-4D97-AF65-F5344CB8AC3E}">
        <p14:creationId xmlns:p14="http://schemas.microsoft.com/office/powerpoint/2010/main" val="23274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names.  What would Iverson say? </a:t>
            </a:r>
          </a:p>
        </p:txBody>
      </p:sp>
      <p:sp>
        <p:nvSpPr>
          <p:cNvPr id="4" name="Slide Number Placeholder 3"/>
          <p:cNvSpPr>
            <a:spLocks noGrp="1"/>
          </p:cNvSpPr>
          <p:nvPr>
            <p:ph type="sldNum" sz="quarter" idx="5"/>
          </p:nvPr>
        </p:nvSpPr>
        <p:spPr/>
        <p:txBody>
          <a:bodyPr/>
          <a:lstStyle/>
          <a:p>
            <a:fld id="{175B13A7-3F55-9746-A0A5-C673C1C6AB21}" type="slidenum">
              <a:rPr lang="en-US" smtClean="0"/>
              <a:t>16</a:t>
            </a:fld>
            <a:endParaRPr lang="en-US"/>
          </a:p>
        </p:txBody>
      </p:sp>
    </p:spTree>
    <p:extLst>
      <p:ext uri="{BB962C8B-B14F-4D97-AF65-F5344CB8AC3E}">
        <p14:creationId xmlns:p14="http://schemas.microsoft.com/office/powerpoint/2010/main" val="3798413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definitely wouldn’t like ews and hws.  He decides to use new names that use the authors last names.</a:t>
            </a:r>
          </a:p>
        </p:txBody>
      </p:sp>
      <p:sp>
        <p:nvSpPr>
          <p:cNvPr id="4" name="Slide Number Placeholder 3"/>
          <p:cNvSpPr>
            <a:spLocks noGrp="1"/>
          </p:cNvSpPr>
          <p:nvPr>
            <p:ph type="sldNum" sz="quarter" idx="5"/>
          </p:nvPr>
        </p:nvSpPr>
        <p:spPr/>
        <p:txBody>
          <a:bodyPr/>
          <a:lstStyle/>
          <a:p>
            <a:fld id="{175B13A7-3F55-9746-A0A5-C673C1C6AB21}" type="slidenum">
              <a:rPr lang="en-US" smtClean="0"/>
              <a:t>17</a:t>
            </a:fld>
            <a:endParaRPr lang="en-US"/>
          </a:p>
        </p:txBody>
      </p:sp>
    </p:spTree>
    <p:extLst>
      <p:ext uri="{BB962C8B-B14F-4D97-AF65-F5344CB8AC3E}">
        <p14:creationId xmlns:p14="http://schemas.microsoft.com/office/powerpoint/2010/main" val="2076407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continues to change names, replaces the name for each variable, trying to better capture the indent of the code.  </a:t>
            </a:r>
          </a:p>
          <a:p>
            <a:r>
              <a:rPr lang="en-US" dirty="0"/>
              <a:t>(click) He is now confident in getting an A! </a:t>
            </a:r>
          </a:p>
          <a:p>
            <a:r>
              <a:rPr lang="en-US" dirty="0"/>
              <a:t>(click) Unfortunately, there is a bug in his code, and Iverson gives code that crashes a D.</a:t>
            </a:r>
          </a:p>
        </p:txBody>
      </p:sp>
      <p:sp>
        <p:nvSpPr>
          <p:cNvPr id="4" name="Slide Number Placeholder 3"/>
          <p:cNvSpPr>
            <a:spLocks noGrp="1"/>
          </p:cNvSpPr>
          <p:nvPr>
            <p:ph type="sldNum" sz="quarter" idx="5"/>
          </p:nvPr>
        </p:nvSpPr>
        <p:spPr/>
        <p:txBody>
          <a:bodyPr/>
          <a:lstStyle/>
          <a:p>
            <a:fld id="{175B13A7-3F55-9746-A0A5-C673C1C6AB21}" type="slidenum">
              <a:rPr lang="en-US" smtClean="0"/>
              <a:t>18</a:t>
            </a:fld>
            <a:endParaRPr lang="en-US"/>
          </a:p>
        </p:txBody>
      </p:sp>
    </p:spTree>
    <p:extLst>
      <p:ext uri="{BB962C8B-B14F-4D97-AF65-F5344CB8AC3E}">
        <p14:creationId xmlns:p14="http://schemas.microsoft.com/office/powerpoint/2010/main" val="18990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It looks like our hero is doomed with D!</a:t>
            </a:r>
          </a:p>
          <a:p>
            <a:pPr algn="l"/>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19</a:t>
            </a:fld>
            <a:endParaRPr lang="en-US"/>
          </a:p>
        </p:txBody>
      </p:sp>
    </p:spTree>
    <p:extLst>
      <p:ext uri="{BB962C8B-B14F-4D97-AF65-F5344CB8AC3E}">
        <p14:creationId xmlns:p14="http://schemas.microsoft.com/office/powerpoint/2010/main" val="262980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Then just in the nick of time …</a:t>
            </a:r>
          </a:p>
        </p:txBody>
      </p:sp>
      <p:sp>
        <p:nvSpPr>
          <p:cNvPr id="4" name="Slide Number Placeholder 3"/>
          <p:cNvSpPr>
            <a:spLocks noGrp="1"/>
          </p:cNvSpPr>
          <p:nvPr>
            <p:ph type="sldNum" sz="quarter" idx="5"/>
          </p:nvPr>
        </p:nvSpPr>
        <p:spPr/>
        <p:txBody>
          <a:bodyPr/>
          <a:lstStyle/>
          <a:p>
            <a:fld id="{175B13A7-3F55-9746-A0A5-C673C1C6AB21}" type="slidenum">
              <a:rPr lang="en-US" smtClean="0"/>
              <a:t>20</a:t>
            </a:fld>
            <a:endParaRPr lang="en-US"/>
          </a:p>
        </p:txBody>
      </p:sp>
    </p:spTree>
    <p:extLst>
      <p:ext uri="{BB962C8B-B14F-4D97-AF65-F5344CB8AC3E}">
        <p14:creationId xmlns:p14="http://schemas.microsoft.com/office/powerpoint/2010/main" val="204120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The hero of our drama, Doug Ervison, budding data science major with a penchant to messy code .</a:t>
            </a:r>
          </a:p>
          <a:p>
            <a:r>
              <a:rPr lang="en-US" dirty="0"/>
              <a:t>(click) The villain in this drama is the mean Dr. Iverson, who always complains about Doug’s code.  He sometimes even says it stinks.</a:t>
            </a:r>
          </a:p>
        </p:txBody>
      </p:sp>
      <p:sp>
        <p:nvSpPr>
          <p:cNvPr id="4" name="Slide Number Placeholder 3"/>
          <p:cNvSpPr>
            <a:spLocks noGrp="1"/>
          </p:cNvSpPr>
          <p:nvPr>
            <p:ph type="sldNum" sz="quarter" idx="5"/>
          </p:nvPr>
        </p:nvSpPr>
        <p:spPr/>
        <p:txBody>
          <a:bodyPr/>
          <a:lstStyle/>
          <a:p>
            <a:fld id="{175B13A7-3F55-9746-A0A5-C673C1C6AB21}" type="slidenum">
              <a:rPr lang="en-US" smtClean="0"/>
              <a:t>3</a:t>
            </a:fld>
            <a:endParaRPr lang="en-US"/>
          </a:p>
        </p:txBody>
      </p:sp>
    </p:spTree>
    <p:extLst>
      <p:ext uri="{BB962C8B-B14F-4D97-AF65-F5344CB8AC3E}">
        <p14:creationId xmlns:p14="http://schemas.microsoft.com/office/powerpoint/2010/main" val="347393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remembers to test.</a:t>
            </a:r>
          </a:p>
          <a:p>
            <a:r>
              <a:rPr lang="en-US" dirty="0"/>
              <a:t>(click) the code fails the test</a:t>
            </a:r>
          </a:p>
          <a:p>
            <a:r>
              <a:rPr lang="en-US" dirty="0"/>
              <a:t>(click) and he figures out that he forgot to change to “</a:t>
            </a:r>
            <a:r>
              <a:rPr lang="en-US" dirty="0" err="1"/>
              <a:t>a”s</a:t>
            </a:r>
            <a:r>
              <a:rPr lang="en-US" dirty="0"/>
              <a:t> to “author”</a:t>
            </a:r>
          </a:p>
          <a:p>
            <a:r>
              <a:rPr lang="en-US" dirty="0"/>
              <a:t>(click) he fixes the problem</a:t>
            </a:r>
          </a:p>
          <a:p>
            <a:r>
              <a:rPr lang="en-US" dirty="0"/>
              <a:t>(click) and verifies the code passes his tests.</a:t>
            </a:r>
          </a:p>
        </p:txBody>
      </p:sp>
      <p:sp>
        <p:nvSpPr>
          <p:cNvPr id="4" name="Slide Number Placeholder 3"/>
          <p:cNvSpPr>
            <a:spLocks noGrp="1"/>
          </p:cNvSpPr>
          <p:nvPr>
            <p:ph type="sldNum" sz="quarter" idx="5"/>
          </p:nvPr>
        </p:nvSpPr>
        <p:spPr/>
        <p:txBody>
          <a:bodyPr/>
          <a:lstStyle/>
          <a:p>
            <a:fld id="{175B13A7-3F55-9746-A0A5-C673C1C6AB21}" type="slidenum">
              <a:rPr lang="en-US" smtClean="0"/>
              <a:t>21</a:t>
            </a:fld>
            <a:endParaRPr lang="en-US"/>
          </a:p>
        </p:txBody>
      </p:sp>
    </p:spTree>
    <p:extLst>
      <p:ext uri="{BB962C8B-B14F-4D97-AF65-F5344CB8AC3E}">
        <p14:creationId xmlns:p14="http://schemas.microsoft.com/office/powerpoint/2010/main" val="1555934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close.  So what other changes should he make?</a:t>
            </a:r>
          </a:p>
        </p:txBody>
      </p:sp>
      <p:sp>
        <p:nvSpPr>
          <p:cNvPr id="4" name="Slide Number Placeholder 3"/>
          <p:cNvSpPr>
            <a:spLocks noGrp="1"/>
          </p:cNvSpPr>
          <p:nvPr>
            <p:ph type="sldNum" sz="quarter" idx="5"/>
          </p:nvPr>
        </p:nvSpPr>
        <p:spPr/>
        <p:txBody>
          <a:bodyPr/>
          <a:lstStyle/>
          <a:p>
            <a:fld id="{175B13A7-3F55-9746-A0A5-C673C1C6AB21}" type="slidenum">
              <a:rPr lang="en-US" smtClean="0"/>
              <a:t>22</a:t>
            </a:fld>
            <a:endParaRPr lang="en-US"/>
          </a:p>
        </p:txBody>
      </p:sp>
    </p:spTree>
    <p:extLst>
      <p:ext uri="{BB962C8B-B14F-4D97-AF65-F5344CB8AC3E}">
        <p14:creationId xmlns:p14="http://schemas.microsoft.com/office/powerpoint/2010/main" val="422037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remembers that Iverson likes programs with many small functions.</a:t>
            </a:r>
          </a:p>
          <a:p>
            <a:r>
              <a:rPr lang="en-US" dirty="0"/>
              <a:t>(click) and he has one large function.</a:t>
            </a:r>
          </a:p>
        </p:txBody>
      </p:sp>
      <p:sp>
        <p:nvSpPr>
          <p:cNvPr id="4" name="Slide Number Placeholder 3"/>
          <p:cNvSpPr>
            <a:spLocks noGrp="1"/>
          </p:cNvSpPr>
          <p:nvPr>
            <p:ph type="sldNum" sz="quarter" idx="5"/>
          </p:nvPr>
        </p:nvSpPr>
        <p:spPr/>
        <p:txBody>
          <a:bodyPr/>
          <a:lstStyle/>
          <a:p>
            <a:fld id="{175B13A7-3F55-9746-A0A5-C673C1C6AB21}" type="slidenum">
              <a:rPr lang="en-US" smtClean="0"/>
              <a:t>23</a:t>
            </a:fld>
            <a:endParaRPr lang="en-US"/>
          </a:p>
        </p:txBody>
      </p:sp>
    </p:spTree>
    <p:extLst>
      <p:ext uri="{BB962C8B-B14F-4D97-AF65-F5344CB8AC3E}">
        <p14:creationId xmlns:p14="http://schemas.microsoft.com/office/powerpoint/2010/main" val="399687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reminds him of one of his favorite lectures on extracting functions.</a:t>
            </a:r>
          </a:p>
        </p:txBody>
      </p:sp>
      <p:sp>
        <p:nvSpPr>
          <p:cNvPr id="4" name="Slide Number Placeholder 3"/>
          <p:cNvSpPr>
            <a:spLocks noGrp="1"/>
          </p:cNvSpPr>
          <p:nvPr>
            <p:ph type="sldNum" sz="quarter" idx="5"/>
          </p:nvPr>
        </p:nvSpPr>
        <p:spPr/>
        <p:txBody>
          <a:bodyPr/>
          <a:lstStyle/>
          <a:p>
            <a:fld id="{175B13A7-3F55-9746-A0A5-C673C1C6AB21}" type="slidenum">
              <a:rPr lang="en-US" smtClean="0"/>
              <a:t>24</a:t>
            </a:fld>
            <a:endParaRPr lang="en-US"/>
          </a:p>
        </p:txBody>
      </p:sp>
    </p:spTree>
    <p:extLst>
      <p:ext uri="{BB962C8B-B14F-4D97-AF65-F5344CB8AC3E}">
        <p14:creationId xmlns:p14="http://schemas.microsoft.com/office/powerpoint/2010/main" val="236408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looks over his notes on extracting functions.</a:t>
            </a:r>
          </a:p>
          <a:p>
            <a:r>
              <a:rPr lang="en-US" dirty="0"/>
              <a:t>(click) so he should find a block that does something</a:t>
            </a:r>
          </a:p>
          <a:p>
            <a:r>
              <a:rPr lang="en-US" dirty="0"/>
              <a:t>(click) extract the code into a function with a good name</a:t>
            </a:r>
          </a:p>
          <a:p>
            <a:r>
              <a:rPr lang="en-US" dirty="0"/>
              <a:t>(click) and replace the original block with a function call.</a:t>
            </a:r>
          </a:p>
        </p:txBody>
      </p:sp>
      <p:sp>
        <p:nvSpPr>
          <p:cNvPr id="4" name="Slide Number Placeholder 3"/>
          <p:cNvSpPr>
            <a:spLocks noGrp="1"/>
          </p:cNvSpPr>
          <p:nvPr>
            <p:ph type="sldNum" sz="quarter" idx="5"/>
          </p:nvPr>
        </p:nvSpPr>
        <p:spPr/>
        <p:txBody>
          <a:bodyPr/>
          <a:lstStyle/>
          <a:p>
            <a:fld id="{175B13A7-3F55-9746-A0A5-C673C1C6AB21}" type="slidenum">
              <a:rPr lang="en-US" smtClean="0"/>
              <a:t>25</a:t>
            </a:fld>
            <a:endParaRPr lang="en-US"/>
          </a:p>
        </p:txBody>
      </p:sp>
    </p:spTree>
    <p:extLst>
      <p:ext uri="{BB962C8B-B14F-4D97-AF65-F5344CB8AC3E}">
        <p14:creationId xmlns:p14="http://schemas.microsoft.com/office/powerpoint/2010/main" val="1268387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also sees that this technique is related to the DRY principle.  Whatever!</a:t>
            </a:r>
          </a:p>
        </p:txBody>
      </p:sp>
      <p:sp>
        <p:nvSpPr>
          <p:cNvPr id="4" name="Slide Number Placeholder 3"/>
          <p:cNvSpPr>
            <a:spLocks noGrp="1"/>
          </p:cNvSpPr>
          <p:nvPr>
            <p:ph type="sldNum" sz="quarter" idx="5"/>
          </p:nvPr>
        </p:nvSpPr>
        <p:spPr/>
        <p:txBody>
          <a:bodyPr/>
          <a:lstStyle/>
          <a:p>
            <a:fld id="{175B13A7-3F55-9746-A0A5-C673C1C6AB21}" type="slidenum">
              <a:rPr lang="en-US" smtClean="0"/>
              <a:t>26</a:t>
            </a:fld>
            <a:endParaRPr lang="en-US"/>
          </a:p>
        </p:txBody>
      </p:sp>
    </p:spTree>
    <p:extLst>
      <p:ext uri="{BB962C8B-B14F-4D97-AF65-F5344CB8AC3E}">
        <p14:creationId xmlns:p14="http://schemas.microsoft.com/office/powerpoint/2010/main" val="2899749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Doug looks at his code, looking for blocks that do something.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 finds some code that replaces hyphens with a space,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so he extracts that code to a function called </a:t>
            </a:r>
            <a:r>
              <a:rPr lang="en-US" dirty="0" err="1"/>
              <a:t>replace_hythen</a:t>
            </a:r>
            <a:r>
              <a:rPr lang="en-US" dirty="0"/>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replaces the original code with a function 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Doug has learned his lesson after almost forgetting to test his name changes.  He runs his unit test.  They pass.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 also find some code that removes punctuation, and extracts a functions for that as well.  Again his code passes the unit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Turns out Doug likes to refactor.</a:t>
            </a:r>
          </a:p>
        </p:txBody>
      </p:sp>
      <p:sp>
        <p:nvSpPr>
          <p:cNvPr id="4" name="Slide Number Placeholder 3"/>
          <p:cNvSpPr>
            <a:spLocks noGrp="1"/>
          </p:cNvSpPr>
          <p:nvPr>
            <p:ph type="sldNum" sz="quarter" idx="5"/>
          </p:nvPr>
        </p:nvSpPr>
        <p:spPr/>
        <p:txBody>
          <a:bodyPr/>
          <a:lstStyle/>
          <a:p>
            <a:fld id="{175B13A7-3F55-9746-A0A5-C673C1C6AB21}" type="slidenum">
              <a:rPr lang="en-US" smtClean="0"/>
              <a:t>27</a:t>
            </a:fld>
            <a:endParaRPr lang="en-US"/>
          </a:p>
        </p:txBody>
      </p:sp>
    </p:spTree>
    <p:extLst>
      <p:ext uri="{BB962C8B-B14F-4D97-AF65-F5344CB8AC3E}">
        <p14:creationId xmlns:p14="http://schemas.microsoft.com/office/powerpoint/2010/main" val="779481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fun!  Doug decides to extract another function.  </a:t>
            </a:r>
          </a:p>
          <a:p>
            <a:r>
              <a:rPr lang="en-US" dirty="0"/>
              <a:t>(click) This part cleans and splits each block of text.</a:t>
            </a:r>
          </a:p>
          <a:p>
            <a:r>
              <a:rPr lang="en-US" dirty="0"/>
              <a:t>He extracts this function as well and reruns the tests.</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28</a:t>
            </a:fld>
            <a:endParaRPr lang="en-US"/>
          </a:p>
        </p:txBody>
      </p:sp>
    </p:spTree>
    <p:extLst>
      <p:ext uri="{BB962C8B-B14F-4D97-AF65-F5344CB8AC3E}">
        <p14:creationId xmlns:p14="http://schemas.microsoft.com/office/powerpoint/2010/main" val="912221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really does like to refactor</a:t>
            </a:r>
          </a:p>
          <a:p>
            <a:r>
              <a:rPr lang="en-US" dirty="0"/>
              <a:t>(click)</a:t>
            </a:r>
          </a:p>
          <a:p>
            <a:r>
              <a:rPr lang="en-US" dirty="0"/>
              <a:t>What other refactoring can he do?  </a:t>
            </a:r>
          </a:p>
          <a:p>
            <a:r>
              <a:rPr lang="en-US" dirty="0"/>
              <a:t>(click) Remembers that nesting is a sign that a function does to much.</a:t>
            </a:r>
          </a:p>
          <a:p>
            <a:r>
              <a:rPr lang="en-US" dirty="0"/>
              <a:t>(click) and that he should look for repeated blocks of code</a:t>
            </a:r>
          </a:p>
          <a:p>
            <a:r>
              <a:rPr lang="en-US" dirty="0"/>
              <a:t>He remembers something from class about refactoring a loop that does more than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29</a:t>
            </a:fld>
            <a:endParaRPr lang="en-US"/>
          </a:p>
        </p:txBody>
      </p:sp>
    </p:spTree>
    <p:extLst>
      <p:ext uri="{BB962C8B-B14F-4D97-AF65-F5344CB8AC3E}">
        <p14:creationId xmlns:p14="http://schemas.microsoft.com/office/powerpoint/2010/main" val="2128121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notes on splitting a loop.</a:t>
            </a:r>
          </a:p>
          <a:p>
            <a:r>
              <a:rPr lang="en-US" dirty="0"/>
              <a:t>(click) you find a loop that does more than one thing</a:t>
            </a:r>
          </a:p>
          <a:p>
            <a:r>
              <a:rPr lang="en-US" dirty="0"/>
              <a:t>(click) then split it into multiple loops that each do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30</a:t>
            </a:fld>
            <a:endParaRPr lang="en-US"/>
          </a:p>
        </p:txBody>
      </p:sp>
    </p:spTree>
    <p:extLst>
      <p:ext uri="{BB962C8B-B14F-4D97-AF65-F5344CB8AC3E}">
        <p14:creationId xmlns:p14="http://schemas.microsoft.com/office/powerpoint/2010/main" val="51124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few years, I have been doing some research on software engineering techniques that will help our students.  In this talk I will highlight a few; namely picking good names, using small functions that do one thing, using unit tests to ensure our code is correct, and refactoring our code to make it more modular and readable.</a:t>
            </a:r>
          </a:p>
          <a:p>
            <a:endParaRPr lang="en-US" dirty="0"/>
          </a:p>
          <a:p>
            <a:r>
              <a:rPr lang="en-US" dirty="0"/>
              <a:t>But more importantly, this talk tells the story of Doug.</a:t>
            </a:r>
          </a:p>
        </p:txBody>
      </p:sp>
      <p:sp>
        <p:nvSpPr>
          <p:cNvPr id="4" name="Slide Number Placeholder 3"/>
          <p:cNvSpPr>
            <a:spLocks noGrp="1"/>
          </p:cNvSpPr>
          <p:nvPr>
            <p:ph type="sldNum" sz="quarter" idx="5"/>
          </p:nvPr>
        </p:nvSpPr>
        <p:spPr/>
        <p:txBody>
          <a:bodyPr/>
          <a:lstStyle/>
          <a:p>
            <a:fld id="{175B13A7-3F55-9746-A0A5-C673C1C6AB21}" type="slidenum">
              <a:rPr lang="en-US" smtClean="0"/>
              <a:t>4</a:t>
            </a:fld>
            <a:endParaRPr lang="en-US"/>
          </a:p>
        </p:txBody>
      </p:sp>
    </p:spTree>
    <p:extLst>
      <p:ext uri="{BB962C8B-B14F-4D97-AF65-F5344CB8AC3E}">
        <p14:creationId xmlns:p14="http://schemas.microsoft.com/office/powerpoint/2010/main" val="3277364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applies this technique</a:t>
            </a:r>
          </a:p>
          <a:p>
            <a:r>
              <a:rPr lang="en-US" dirty="0"/>
              <a:t>(click) changing the if/else to separate if statements</a:t>
            </a:r>
          </a:p>
          <a:p>
            <a:r>
              <a:rPr lang="en-US" dirty="0"/>
              <a:t>(click) and replacing a temporary variable with separate </a:t>
            </a:r>
            <a:r>
              <a:rPr lang="en-US" dirty="0" err="1"/>
              <a:t>queires</a:t>
            </a:r>
            <a:r>
              <a:rPr lang="en-US" dirty="0"/>
              <a:t>.</a:t>
            </a:r>
          </a:p>
        </p:txBody>
      </p:sp>
      <p:sp>
        <p:nvSpPr>
          <p:cNvPr id="4" name="Slide Number Placeholder 3"/>
          <p:cNvSpPr>
            <a:spLocks noGrp="1"/>
          </p:cNvSpPr>
          <p:nvPr>
            <p:ph type="sldNum" sz="quarter" idx="5"/>
          </p:nvPr>
        </p:nvSpPr>
        <p:spPr/>
        <p:txBody>
          <a:bodyPr/>
          <a:lstStyle/>
          <a:p>
            <a:fld id="{175B13A7-3F55-9746-A0A5-C673C1C6AB21}" type="slidenum">
              <a:rPr lang="en-US" smtClean="0"/>
              <a:t>31</a:t>
            </a:fld>
            <a:endParaRPr lang="en-US"/>
          </a:p>
        </p:txBody>
      </p:sp>
    </p:spTree>
    <p:extLst>
      <p:ext uri="{BB962C8B-B14F-4D97-AF65-F5344CB8AC3E}">
        <p14:creationId xmlns:p14="http://schemas.microsoft.com/office/powerpoint/2010/main" val="1375932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he splits the 1 loop into 3 loops.</a:t>
            </a:r>
          </a:p>
          <a:p>
            <a:r>
              <a:rPr lang="en-US" dirty="0"/>
              <a:t>(click) one for each author.</a:t>
            </a:r>
          </a:p>
        </p:txBody>
      </p:sp>
      <p:sp>
        <p:nvSpPr>
          <p:cNvPr id="4" name="Slide Number Placeholder 3"/>
          <p:cNvSpPr>
            <a:spLocks noGrp="1"/>
          </p:cNvSpPr>
          <p:nvPr>
            <p:ph type="sldNum" sz="quarter" idx="5"/>
          </p:nvPr>
        </p:nvSpPr>
        <p:spPr/>
        <p:txBody>
          <a:bodyPr/>
          <a:lstStyle/>
          <a:p>
            <a:fld id="{175B13A7-3F55-9746-A0A5-C673C1C6AB21}" type="slidenum">
              <a:rPr lang="en-US" smtClean="0"/>
              <a:t>32</a:t>
            </a:fld>
            <a:endParaRPr lang="en-US"/>
          </a:p>
        </p:txBody>
      </p:sp>
    </p:spTree>
    <p:extLst>
      <p:ext uri="{BB962C8B-B14F-4D97-AF65-F5344CB8AC3E}">
        <p14:creationId xmlns:p14="http://schemas.microsoft.com/office/powerpoint/2010/main" val="1228056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 can extract a loop into a function.</a:t>
            </a:r>
          </a:p>
          <a:p>
            <a:r>
              <a:rPr lang="en-US" dirty="0"/>
              <a:t>(click)</a:t>
            </a:r>
          </a:p>
          <a:p>
            <a:r>
              <a:rPr lang="en-US" dirty="0"/>
              <a:t>And replace each loop with function call</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he’s done it, splitting the loop just feels wrong.  His old code only passed over the data one time, while the new code scans the data three times.  Isn’t this needlessly inefficient?</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33</a:t>
            </a:fld>
            <a:endParaRPr lang="en-US"/>
          </a:p>
        </p:txBody>
      </p:sp>
    </p:spTree>
    <p:extLst>
      <p:ext uri="{BB962C8B-B14F-4D97-AF65-F5344CB8AC3E}">
        <p14:creationId xmlns:p14="http://schemas.microsoft.com/office/powerpoint/2010/main" val="2370495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thinks back to what Iverson said in class on efficiency.  So not all parts of your code really matter, and you won’t know which parts matter until after you run your code.  He also remembers that Iverson went on-and-on about some guy named Knuth.</a:t>
            </a:r>
          </a:p>
        </p:txBody>
      </p:sp>
      <p:sp>
        <p:nvSpPr>
          <p:cNvPr id="4" name="Slide Number Placeholder 3"/>
          <p:cNvSpPr>
            <a:spLocks noGrp="1"/>
          </p:cNvSpPr>
          <p:nvPr>
            <p:ph type="sldNum" sz="quarter" idx="5"/>
          </p:nvPr>
        </p:nvSpPr>
        <p:spPr/>
        <p:txBody>
          <a:bodyPr/>
          <a:lstStyle/>
          <a:p>
            <a:fld id="{175B13A7-3F55-9746-A0A5-C673C1C6AB21}" type="slidenum">
              <a:rPr lang="en-US" smtClean="0"/>
              <a:t>34</a:t>
            </a:fld>
            <a:endParaRPr lang="en-US"/>
          </a:p>
        </p:txBody>
      </p:sp>
    </p:spTree>
    <p:extLst>
      <p:ext uri="{BB962C8B-B14F-4D97-AF65-F5344CB8AC3E}">
        <p14:creationId xmlns:p14="http://schemas.microsoft.com/office/powerpoint/2010/main" val="348619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finds that Knuth guy’s quote in his notes.  Hmm, “root of all evil”? That IS strong language.  Ok, so maybe he shouldn’t worry so much about efficiency until he sees that his code is slow.</a:t>
            </a:r>
          </a:p>
        </p:txBody>
      </p:sp>
      <p:sp>
        <p:nvSpPr>
          <p:cNvPr id="4" name="Slide Number Placeholder 3"/>
          <p:cNvSpPr>
            <a:spLocks noGrp="1"/>
          </p:cNvSpPr>
          <p:nvPr>
            <p:ph type="sldNum" sz="quarter" idx="5"/>
          </p:nvPr>
        </p:nvSpPr>
        <p:spPr/>
        <p:txBody>
          <a:bodyPr/>
          <a:lstStyle/>
          <a:p>
            <a:fld id="{175B13A7-3F55-9746-A0A5-C673C1C6AB21}" type="slidenum">
              <a:rPr lang="en-US" smtClean="0"/>
              <a:t>35</a:t>
            </a:fld>
            <a:endParaRPr lang="en-US"/>
          </a:p>
        </p:txBody>
      </p:sp>
    </p:spTree>
    <p:extLst>
      <p:ext uri="{BB962C8B-B14F-4D97-AF65-F5344CB8AC3E}">
        <p14:creationId xmlns:p14="http://schemas.microsoft.com/office/powerpoint/2010/main" val="871504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code one more time.  Everything looks good and he has to admit that it is clean and easier to read.</a:t>
            </a:r>
          </a:p>
        </p:txBody>
      </p:sp>
      <p:sp>
        <p:nvSpPr>
          <p:cNvPr id="4" name="Slide Number Placeholder 3"/>
          <p:cNvSpPr>
            <a:spLocks noGrp="1"/>
          </p:cNvSpPr>
          <p:nvPr>
            <p:ph type="sldNum" sz="quarter" idx="5"/>
          </p:nvPr>
        </p:nvSpPr>
        <p:spPr/>
        <p:txBody>
          <a:bodyPr/>
          <a:lstStyle/>
          <a:p>
            <a:fld id="{175B13A7-3F55-9746-A0A5-C673C1C6AB21}" type="slidenum">
              <a:rPr lang="en-US" smtClean="0"/>
              <a:t>36</a:t>
            </a:fld>
            <a:endParaRPr lang="en-US"/>
          </a:p>
        </p:txBody>
      </p:sp>
    </p:spTree>
    <p:extLst>
      <p:ext uri="{BB962C8B-B14F-4D97-AF65-F5344CB8AC3E}">
        <p14:creationId xmlns:p14="http://schemas.microsoft.com/office/powerpoint/2010/main" val="881251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Doug’s code is demonstrably better</a:t>
            </a:r>
          </a:p>
        </p:txBody>
      </p:sp>
      <p:sp>
        <p:nvSpPr>
          <p:cNvPr id="4" name="Slide Number Placeholder 3"/>
          <p:cNvSpPr>
            <a:spLocks noGrp="1"/>
          </p:cNvSpPr>
          <p:nvPr>
            <p:ph type="sldNum" sz="quarter" idx="5"/>
          </p:nvPr>
        </p:nvSpPr>
        <p:spPr/>
        <p:txBody>
          <a:bodyPr/>
          <a:lstStyle/>
          <a:p>
            <a:fld id="{175B13A7-3F55-9746-A0A5-C673C1C6AB21}" type="slidenum">
              <a:rPr lang="en-US" smtClean="0"/>
              <a:t>37</a:t>
            </a:fld>
            <a:endParaRPr lang="en-US"/>
          </a:p>
        </p:txBody>
      </p:sp>
    </p:spTree>
    <p:extLst>
      <p:ext uri="{BB962C8B-B14F-4D97-AF65-F5344CB8AC3E}">
        <p14:creationId xmlns:p14="http://schemas.microsoft.com/office/powerpoint/2010/main" val="4070739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He clearly took Iverson’s clean code lectures to heart</a:t>
            </a:r>
          </a:p>
          <a:p>
            <a:pPr algn="l"/>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38</a:t>
            </a:fld>
            <a:endParaRPr lang="en-US"/>
          </a:p>
        </p:txBody>
      </p:sp>
    </p:spTree>
    <p:extLst>
      <p:ext uri="{BB962C8B-B14F-4D97-AF65-F5344CB8AC3E}">
        <p14:creationId xmlns:p14="http://schemas.microsoft.com/office/powerpoint/2010/main" val="394331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his code consists of small functions with good names</a:t>
            </a:r>
          </a:p>
        </p:txBody>
      </p:sp>
      <p:sp>
        <p:nvSpPr>
          <p:cNvPr id="4" name="Slide Number Placeholder 3"/>
          <p:cNvSpPr>
            <a:spLocks noGrp="1"/>
          </p:cNvSpPr>
          <p:nvPr>
            <p:ph type="sldNum" sz="quarter" idx="5"/>
          </p:nvPr>
        </p:nvSpPr>
        <p:spPr/>
        <p:txBody>
          <a:bodyPr/>
          <a:lstStyle/>
          <a:p>
            <a:fld id="{175B13A7-3F55-9746-A0A5-C673C1C6AB21}" type="slidenum">
              <a:rPr lang="en-US" smtClean="0"/>
              <a:t>39</a:t>
            </a:fld>
            <a:endParaRPr lang="en-US"/>
          </a:p>
        </p:txBody>
      </p:sp>
    </p:spTree>
    <p:extLst>
      <p:ext uri="{BB962C8B-B14F-4D97-AF65-F5344CB8AC3E}">
        <p14:creationId xmlns:p14="http://schemas.microsoft.com/office/powerpoint/2010/main" val="1634135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clearly likes to refactor</a:t>
            </a:r>
          </a:p>
        </p:txBody>
      </p:sp>
      <p:sp>
        <p:nvSpPr>
          <p:cNvPr id="4" name="Slide Number Placeholder 3"/>
          <p:cNvSpPr>
            <a:spLocks noGrp="1"/>
          </p:cNvSpPr>
          <p:nvPr>
            <p:ph type="sldNum" sz="quarter" idx="5"/>
          </p:nvPr>
        </p:nvSpPr>
        <p:spPr/>
        <p:txBody>
          <a:bodyPr/>
          <a:lstStyle/>
          <a:p>
            <a:fld id="{175B13A7-3F55-9746-A0A5-C673C1C6AB21}" type="slidenum">
              <a:rPr lang="en-US" smtClean="0"/>
              <a:t>40</a:t>
            </a:fld>
            <a:endParaRPr lang="en-US"/>
          </a:p>
        </p:txBody>
      </p:sp>
    </p:spTree>
    <p:extLst>
      <p:ext uri="{BB962C8B-B14F-4D97-AF65-F5344CB8AC3E}">
        <p14:creationId xmlns:p14="http://schemas.microsoft.com/office/powerpoint/2010/main" val="155215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has a problem.  </a:t>
            </a:r>
          </a:p>
          <a:p>
            <a:r>
              <a:rPr lang="en-US" dirty="0"/>
              <a:t>(click) He was assigned a Kaggle assignment for class and he thinks he has a nice solution, but he knows that Dr. Iverson is going to dock points for messy code.</a:t>
            </a:r>
          </a:p>
        </p:txBody>
      </p:sp>
      <p:sp>
        <p:nvSpPr>
          <p:cNvPr id="4" name="Slide Number Placeholder 3"/>
          <p:cNvSpPr>
            <a:spLocks noGrp="1"/>
          </p:cNvSpPr>
          <p:nvPr>
            <p:ph type="sldNum" sz="quarter" idx="5"/>
          </p:nvPr>
        </p:nvSpPr>
        <p:spPr/>
        <p:txBody>
          <a:bodyPr/>
          <a:lstStyle/>
          <a:p>
            <a:fld id="{175B13A7-3F55-9746-A0A5-C673C1C6AB21}" type="slidenum">
              <a:rPr lang="en-US" smtClean="0"/>
              <a:t>5</a:t>
            </a:fld>
            <a:endParaRPr lang="en-US"/>
          </a:p>
        </p:txBody>
      </p:sp>
    </p:spTree>
    <p:extLst>
      <p:ext uri="{BB962C8B-B14F-4D97-AF65-F5344CB8AC3E}">
        <p14:creationId xmlns:p14="http://schemas.microsoft.com/office/powerpoint/2010/main" val="3206565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you will have to tune in next week to find out</a:t>
            </a:r>
          </a:p>
        </p:txBody>
      </p:sp>
      <p:sp>
        <p:nvSpPr>
          <p:cNvPr id="4" name="Slide Number Placeholder 3"/>
          <p:cNvSpPr>
            <a:spLocks noGrp="1"/>
          </p:cNvSpPr>
          <p:nvPr>
            <p:ph type="sldNum" sz="quarter" idx="5"/>
          </p:nvPr>
        </p:nvSpPr>
        <p:spPr/>
        <p:txBody>
          <a:bodyPr/>
          <a:lstStyle/>
          <a:p>
            <a:fld id="{175B13A7-3F55-9746-A0A5-C673C1C6AB21}" type="slidenum">
              <a:rPr lang="en-US" smtClean="0"/>
              <a:t>41</a:t>
            </a:fld>
            <a:endParaRPr lang="en-US"/>
          </a:p>
        </p:txBody>
      </p:sp>
    </p:spTree>
    <p:extLst>
      <p:ext uri="{BB962C8B-B14F-4D97-AF65-F5344CB8AC3E}">
        <p14:creationId xmlns:p14="http://schemas.microsoft.com/office/powerpoint/2010/main" val="2331673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back at his notes.  So tests should be automated and capture the behavior of the code.</a:t>
            </a:r>
          </a:p>
        </p:txBody>
      </p:sp>
      <p:sp>
        <p:nvSpPr>
          <p:cNvPr id="4" name="Slide Number Placeholder 3"/>
          <p:cNvSpPr>
            <a:spLocks noGrp="1"/>
          </p:cNvSpPr>
          <p:nvPr>
            <p:ph type="sldNum" sz="quarter" idx="5"/>
          </p:nvPr>
        </p:nvSpPr>
        <p:spPr/>
        <p:txBody>
          <a:bodyPr/>
          <a:lstStyle/>
          <a:p>
            <a:fld id="{175B13A7-3F55-9746-A0A5-C673C1C6AB21}" type="slidenum">
              <a:rPr lang="en-US" smtClean="0"/>
              <a:t>43</a:t>
            </a:fld>
            <a:endParaRPr lang="en-US"/>
          </a:p>
        </p:txBody>
      </p:sp>
    </p:spTree>
    <p:extLst>
      <p:ext uri="{BB962C8B-B14F-4D97-AF65-F5344CB8AC3E}">
        <p14:creationId xmlns:p14="http://schemas.microsoft.com/office/powerpoint/2010/main" val="3596559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a:t>
            </a:r>
            <a:r>
              <a:rPr lang="en-US" dirty="0" err="1"/>
              <a:t>nores</a:t>
            </a:r>
            <a:r>
              <a:rPr lang="en-US" dirty="0"/>
              <a:t>.</a:t>
            </a:r>
          </a:p>
          <a:p>
            <a:r>
              <a:rPr lang="en-US" dirty="0"/>
              <a:t>(click) So data should say what it is</a:t>
            </a:r>
          </a:p>
          <a:p>
            <a:r>
              <a:rPr lang="en-US" dirty="0"/>
              <a:t>(click) and functions should say what they do.</a:t>
            </a:r>
          </a:p>
        </p:txBody>
      </p:sp>
      <p:sp>
        <p:nvSpPr>
          <p:cNvPr id="4" name="Slide Number Placeholder 3"/>
          <p:cNvSpPr>
            <a:spLocks noGrp="1"/>
          </p:cNvSpPr>
          <p:nvPr>
            <p:ph type="sldNum" sz="quarter" idx="5"/>
          </p:nvPr>
        </p:nvSpPr>
        <p:spPr/>
        <p:txBody>
          <a:bodyPr/>
          <a:lstStyle/>
          <a:p>
            <a:fld id="{175B13A7-3F55-9746-A0A5-C673C1C6AB21}" type="slidenum">
              <a:rPr lang="en-US" smtClean="0"/>
              <a:t>44</a:t>
            </a:fld>
            <a:endParaRPr lang="en-US"/>
          </a:p>
        </p:txBody>
      </p:sp>
    </p:spTree>
    <p:extLst>
      <p:ext uri="{BB962C8B-B14F-4D97-AF65-F5344CB8AC3E}">
        <p14:creationId xmlns:p14="http://schemas.microsoft.com/office/powerpoint/2010/main" val="180511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notices that next slide talks about using the correct parts of speech.</a:t>
            </a:r>
          </a:p>
          <a:p>
            <a:r>
              <a:rPr lang="en-US" dirty="0"/>
              <a:t>(click) variables are nouns</a:t>
            </a:r>
          </a:p>
          <a:p>
            <a:r>
              <a:rPr lang="en-US" dirty="0"/>
              <a:t>(click) functions verbs</a:t>
            </a:r>
          </a:p>
          <a:p>
            <a:r>
              <a:rPr lang="en-US" dirty="0"/>
              <a:t>(click) and something about Booleans.</a:t>
            </a:r>
          </a:p>
        </p:txBody>
      </p:sp>
      <p:sp>
        <p:nvSpPr>
          <p:cNvPr id="4" name="Slide Number Placeholder 3"/>
          <p:cNvSpPr>
            <a:spLocks noGrp="1"/>
          </p:cNvSpPr>
          <p:nvPr>
            <p:ph type="sldNum" sz="quarter" idx="5"/>
          </p:nvPr>
        </p:nvSpPr>
        <p:spPr/>
        <p:txBody>
          <a:bodyPr/>
          <a:lstStyle/>
          <a:p>
            <a:fld id="{175B13A7-3F55-9746-A0A5-C673C1C6AB21}" type="slidenum">
              <a:rPr lang="en-US" smtClean="0"/>
              <a:t>45</a:t>
            </a:fld>
            <a:endParaRPr lang="en-US"/>
          </a:p>
        </p:txBody>
      </p:sp>
    </p:spTree>
    <p:extLst>
      <p:ext uri="{BB962C8B-B14F-4D97-AF65-F5344CB8AC3E}">
        <p14:creationId xmlns:p14="http://schemas.microsoft.com/office/powerpoint/2010/main" val="1751535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looks over his notes on extracting functions.</a:t>
            </a:r>
          </a:p>
          <a:p>
            <a:r>
              <a:rPr lang="en-US" dirty="0"/>
              <a:t>(click) so he should find a block that does something</a:t>
            </a:r>
          </a:p>
          <a:p>
            <a:r>
              <a:rPr lang="en-US" dirty="0"/>
              <a:t>(click) extract the code into a function with a good name</a:t>
            </a:r>
          </a:p>
          <a:p>
            <a:r>
              <a:rPr lang="en-US" dirty="0"/>
              <a:t>(click) and replace the original block with a function call.</a:t>
            </a:r>
          </a:p>
        </p:txBody>
      </p:sp>
      <p:sp>
        <p:nvSpPr>
          <p:cNvPr id="4" name="Slide Number Placeholder 3"/>
          <p:cNvSpPr>
            <a:spLocks noGrp="1"/>
          </p:cNvSpPr>
          <p:nvPr>
            <p:ph type="sldNum" sz="quarter" idx="5"/>
          </p:nvPr>
        </p:nvSpPr>
        <p:spPr/>
        <p:txBody>
          <a:bodyPr/>
          <a:lstStyle/>
          <a:p>
            <a:fld id="{175B13A7-3F55-9746-A0A5-C673C1C6AB21}" type="slidenum">
              <a:rPr lang="en-US" smtClean="0"/>
              <a:t>47</a:t>
            </a:fld>
            <a:endParaRPr lang="en-US"/>
          </a:p>
        </p:txBody>
      </p:sp>
    </p:spTree>
    <p:extLst>
      <p:ext uri="{BB962C8B-B14F-4D97-AF65-F5344CB8AC3E}">
        <p14:creationId xmlns:p14="http://schemas.microsoft.com/office/powerpoint/2010/main" val="1962510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notes on splitting a loop.</a:t>
            </a:r>
          </a:p>
          <a:p>
            <a:r>
              <a:rPr lang="en-US" dirty="0"/>
              <a:t>(click) you find a loop that does more than one thing</a:t>
            </a:r>
          </a:p>
          <a:p>
            <a:r>
              <a:rPr lang="en-US" dirty="0"/>
              <a:t>(click) then split it into multiple loops that each do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48</a:t>
            </a:fld>
            <a:endParaRPr lang="en-US"/>
          </a:p>
        </p:txBody>
      </p:sp>
    </p:spTree>
    <p:extLst>
      <p:ext uri="{BB962C8B-B14F-4D97-AF65-F5344CB8AC3E}">
        <p14:creationId xmlns:p14="http://schemas.microsoft.com/office/powerpoint/2010/main" val="2484816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also sees that this technique is related to the DRY principle.  Whatever!</a:t>
            </a:r>
          </a:p>
        </p:txBody>
      </p:sp>
      <p:sp>
        <p:nvSpPr>
          <p:cNvPr id="4" name="Slide Number Placeholder 3"/>
          <p:cNvSpPr>
            <a:spLocks noGrp="1"/>
          </p:cNvSpPr>
          <p:nvPr>
            <p:ph type="sldNum" sz="quarter" idx="5"/>
          </p:nvPr>
        </p:nvSpPr>
        <p:spPr/>
        <p:txBody>
          <a:bodyPr/>
          <a:lstStyle/>
          <a:p>
            <a:fld id="{175B13A7-3F55-9746-A0A5-C673C1C6AB21}" type="slidenum">
              <a:rPr lang="en-US" smtClean="0"/>
              <a:t>49</a:t>
            </a:fld>
            <a:endParaRPr lang="en-US"/>
          </a:p>
        </p:txBody>
      </p:sp>
    </p:spTree>
    <p:extLst>
      <p:ext uri="{BB962C8B-B14F-4D97-AF65-F5344CB8AC3E}">
        <p14:creationId xmlns:p14="http://schemas.microsoft.com/office/powerpoint/2010/main" val="7898999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5B13A7-3F55-9746-A0A5-C673C1C6AB21}" type="slidenum">
              <a:rPr lang="en-US" smtClean="0"/>
              <a:t>51</a:t>
            </a:fld>
            <a:endParaRPr lang="en-US"/>
          </a:p>
        </p:txBody>
      </p:sp>
    </p:spTree>
    <p:extLst>
      <p:ext uri="{BB962C8B-B14F-4D97-AF65-F5344CB8AC3E}">
        <p14:creationId xmlns:p14="http://schemas.microsoft.com/office/powerpoint/2010/main" val="250613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solution is based on the word distributions of each author.  </a:t>
            </a:r>
          </a:p>
          <a:p>
            <a:r>
              <a:rPr lang="en-US" dirty="0"/>
              <a:t>(click)Surely this solution will get Doug that elusive A.</a:t>
            </a:r>
          </a:p>
          <a:p>
            <a:r>
              <a:rPr lang="en-US" dirty="0"/>
              <a:t>(click)Unfortunately, Doug forgot to look over the requirements for the assignment, which included unit tests for all functions.</a:t>
            </a:r>
          </a:p>
        </p:txBody>
      </p:sp>
      <p:sp>
        <p:nvSpPr>
          <p:cNvPr id="4" name="Slide Number Placeholder 3"/>
          <p:cNvSpPr>
            <a:spLocks noGrp="1"/>
          </p:cNvSpPr>
          <p:nvPr>
            <p:ph type="sldNum" sz="quarter" idx="5"/>
          </p:nvPr>
        </p:nvSpPr>
        <p:spPr/>
        <p:txBody>
          <a:bodyPr/>
          <a:lstStyle/>
          <a:p>
            <a:fld id="{175B13A7-3F55-9746-A0A5-C673C1C6AB21}" type="slidenum">
              <a:rPr lang="en-US" smtClean="0"/>
              <a:t>6</a:t>
            </a:fld>
            <a:endParaRPr lang="en-US"/>
          </a:p>
        </p:txBody>
      </p:sp>
    </p:spTree>
    <p:extLst>
      <p:ext uri="{BB962C8B-B14F-4D97-AF65-F5344CB8AC3E}">
        <p14:creationId xmlns:p14="http://schemas.microsoft.com/office/powerpoint/2010/main" val="322505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It looks like our hero is doomed </a:t>
            </a:r>
          </a:p>
          <a:p>
            <a:pPr algn="l"/>
            <a:r>
              <a:rPr lang="en-US" sz="1200" dirty="0"/>
              <a:t>to an F!</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7</a:t>
            </a:fld>
            <a:endParaRPr lang="en-US"/>
          </a:p>
        </p:txBody>
      </p:sp>
    </p:spTree>
    <p:extLst>
      <p:ext uri="{BB962C8B-B14F-4D97-AF65-F5344CB8AC3E}">
        <p14:creationId xmlns:p14="http://schemas.microsoft.com/office/powerpoint/2010/main" val="351212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Then just in the nick of time …</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8</a:t>
            </a:fld>
            <a:endParaRPr lang="en-US"/>
          </a:p>
        </p:txBody>
      </p:sp>
    </p:spTree>
    <p:extLst>
      <p:ext uri="{BB962C8B-B14F-4D97-AF65-F5344CB8AC3E}">
        <p14:creationId xmlns:p14="http://schemas.microsoft.com/office/powerpoint/2010/main" val="142348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recalls this assignment requires unit tests.  What was it that Iverson said in class about unit test?</a:t>
            </a:r>
          </a:p>
        </p:txBody>
      </p:sp>
      <p:sp>
        <p:nvSpPr>
          <p:cNvPr id="4" name="Slide Number Placeholder 3"/>
          <p:cNvSpPr>
            <a:spLocks noGrp="1"/>
          </p:cNvSpPr>
          <p:nvPr>
            <p:ph type="sldNum" sz="quarter" idx="5"/>
          </p:nvPr>
        </p:nvSpPr>
        <p:spPr/>
        <p:txBody>
          <a:bodyPr/>
          <a:lstStyle/>
          <a:p>
            <a:fld id="{175B13A7-3F55-9746-A0A5-C673C1C6AB21}" type="slidenum">
              <a:rPr lang="en-US" smtClean="0"/>
              <a:t>9</a:t>
            </a:fld>
            <a:endParaRPr lang="en-US"/>
          </a:p>
        </p:txBody>
      </p:sp>
    </p:spTree>
    <p:extLst>
      <p:ext uri="{BB962C8B-B14F-4D97-AF65-F5344CB8AC3E}">
        <p14:creationId xmlns:p14="http://schemas.microsoft.com/office/powerpoint/2010/main" val="333576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back at his notes.  So tests should be automated and capture the behavior of the code.</a:t>
            </a:r>
          </a:p>
        </p:txBody>
      </p:sp>
      <p:sp>
        <p:nvSpPr>
          <p:cNvPr id="4" name="Slide Number Placeholder 3"/>
          <p:cNvSpPr>
            <a:spLocks noGrp="1"/>
          </p:cNvSpPr>
          <p:nvPr>
            <p:ph type="sldNum" sz="quarter" idx="5"/>
          </p:nvPr>
        </p:nvSpPr>
        <p:spPr/>
        <p:txBody>
          <a:bodyPr/>
          <a:lstStyle/>
          <a:p>
            <a:fld id="{175B13A7-3F55-9746-A0A5-C673C1C6AB21}" type="slidenum">
              <a:rPr lang="en-US" smtClean="0"/>
              <a:t>10</a:t>
            </a:fld>
            <a:endParaRPr lang="en-US"/>
          </a:p>
        </p:txBody>
      </p:sp>
    </p:spTree>
    <p:extLst>
      <p:ext uri="{BB962C8B-B14F-4D97-AF65-F5344CB8AC3E}">
        <p14:creationId xmlns:p14="http://schemas.microsoft.com/office/powerpoint/2010/main" val="60868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167439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78049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4383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265678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69442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F0E5A7-EAF6-2A47-B691-92CEAA1581A9}"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27446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F0E5A7-EAF6-2A47-B691-92CEAA1581A9}" type="datetimeFigureOut">
              <a:rPr lang="en-US" smtClean="0"/>
              <a:t>5/29/19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72480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F0E5A7-EAF6-2A47-B691-92CEAA1581A9}" type="datetimeFigureOut">
              <a:rPr lang="en-US" smtClean="0"/>
              <a:t>5/29/19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410398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0E5A7-EAF6-2A47-B691-92CEAA1581A9}" type="datetimeFigureOut">
              <a:rPr lang="en-US" smtClean="0"/>
              <a:t>5/29/19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25224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F0E5A7-EAF6-2A47-B691-92CEAA1581A9}"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148506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F0E5A7-EAF6-2A47-B691-92CEAA1581A9}"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8964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0E5A7-EAF6-2A47-B691-92CEAA1581A9}" type="datetimeFigureOut">
              <a:rPr lang="en-US" smtClean="0"/>
              <a:t>5/29/19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EA373-A384-8E44-9955-5D9E778BAFDA}" type="slidenum">
              <a:rPr lang="en-US" smtClean="0"/>
              <a:t>‹#›</a:t>
            </a:fld>
            <a:endParaRPr lang="en-US"/>
          </a:p>
        </p:txBody>
      </p:sp>
    </p:spTree>
    <p:extLst>
      <p:ext uri="{BB962C8B-B14F-4D97-AF65-F5344CB8AC3E}">
        <p14:creationId xmlns:p14="http://schemas.microsoft.com/office/powerpoint/2010/main" val="1141758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spooky-author-identification/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cleancoders.co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3D0-1E53-C544-BDAB-3C02E838C394}"/>
              </a:ext>
            </a:extLst>
          </p:cNvPr>
          <p:cNvSpPr>
            <a:spLocks noGrp="1"/>
          </p:cNvSpPr>
          <p:nvPr>
            <p:ph type="ctrTitle"/>
          </p:nvPr>
        </p:nvSpPr>
        <p:spPr/>
        <p:txBody>
          <a:bodyPr>
            <a:normAutofit/>
          </a:bodyPr>
          <a:lstStyle/>
          <a:p>
            <a:br>
              <a:rPr lang="en-US" sz="4800" dirty="0"/>
            </a:br>
            <a:r>
              <a:rPr lang="en-US" sz="4800" b="1" dirty="0"/>
              <a:t>Teaching Data Science Students to Write Clean Code</a:t>
            </a:r>
            <a:endParaRPr lang="en-US" sz="4800" dirty="0"/>
          </a:p>
        </p:txBody>
      </p:sp>
      <p:sp>
        <p:nvSpPr>
          <p:cNvPr id="3" name="Subtitle 2">
            <a:extLst>
              <a:ext uri="{FF2B5EF4-FFF2-40B4-BE49-F238E27FC236}">
                <a16:creationId xmlns:a16="http://schemas.microsoft.com/office/drawing/2014/main" id="{B1B2EF87-999C-304D-80FF-24B79025BFB7}"/>
              </a:ext>
            </a:extLst>
          </p:cNvPr>
          <p:cNvSpPr>
            <a:spLocks noGrp="1"/>
          </p:cNvSpPr>
          <p:nvPr>
            <p:ph type="subTitle" idx="1"/>
          </p:nvPr>
        </p:nvSpPr>
        <p:spPr/>
        <p:txBody>
          <a:bodyPr/>
          <a:lstStyle/>
          <a:p>
            <a:r>
              <a:rPr lang="en-US" i="1" dirty="0"/>
              <a:t>Todd Iverson, Winona State University</a:t>
            </a:r>
            <a:r>
              <a:rPr lang="en-US" dirty="0"/>
              <a:t> </a:t>
            </a:r>
          </a:p>
        </p:txBody>
      </p:sp>
    </p:spTree>
    <p:extLst>
      <p:ext uri="{BB962C8B-B14F-4D97-AF65-F5344CB8AC3E}">
        <p14:creationId xmlns:p14="http://schemas.microsoft.com/office/powerpoint/2010/main" val="255531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957F-2AD6-9643-9294-046B216C410E}"/>
              </a:ext>
            </a:extLst>
          </p:cNvPr>
          <p:cNvSpPr>
            <a:spLocks noGrp="1"/>
          </p:cNvSpPr>
          <p:nvPr>
            <p:ph type="title"/>
          </p:nvPr>
        </p:nvSpPr>
        <p:spPr/>
        <p:txBody>
          <a:bodyPr/>
          <a:lstStyle/>
          <a:p>
            <a:r>
              <a:rPr lang="en-US" dirty="0"/>
              <a:t>What are unit tests?</a:t>
            </a:r>
          </a:p>
        </p:txBody>
      </p:sp>
      <p:sp>
        <p:nvSpPr>
          <p:cNvPr id="3" name="Content Placeholder 2">
            <a:extLst>
              <a:ext uri="{FF2B5EF4-FFF2-40B4-BE49-F238E27FC236}">
                <a16:creationId xmlns:a16="http://schemas.microsoft.com/office/drawing/2014/main" id="{2E9D1E91-CC58-7B47-8309-1DBAAEC5129A}"/>
              </a:ext>
            </a:extLst>
          </p:cNvPr>
          <p:cNvSpPr>
            <a:spLocks noGrp="1"/>
          </p:cNvSpPr>
          <p:nvPr>
            <p:ph idx="1"/>
          </p:nvPr>
        </p:nvSpPr>
        <p:spPr/>
        <p:txBody>
          <a:bodyPr/>
          <a:lstStyle/>
          <a:p>
            <a:r>
              <a:rPr lang="en-US" dirty="0"/>
              <a:t>Captures/maintain intended behavior</a:t>
            </a:r>
          </a:p>
          <a:p>
            <a:r>
              <a:rPr lang="en-US" dirty="0"/>
              <a:t>Helpful when changing code</a:t>
            </a:r>
          </a:p>
          <a:p>
            <a:r>
              <a:rPr lang="en-US" dirty="0"/>
              <a:t>Should be automated</a:t>
            </a:r>
          </a:p>
          <a:p>
            <a:pPr marL="0" indent="0">
              <a:buNone/>
            </a:pPr>
            <a:endParaRPr lang="en-US" b="1" dirty="0"/>
          </a:p>
        </p:txBody>
      </p:sp>
    </p:spTree>
    <p:extLst>
      <p:ext uri="{BB962C8B-B14F-4D97-AF65-F5344CB8AC3E}">
        <p14:creationId xmlns:p14="http://schemas.microsoft.com/office/powerpoint/2010/main" val="2924078568"/>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C051-AC6F-3246-8580-69C7AF5FE10C}"/>
              </a:ext>
            </a:extLst>
          </p:cNvPr>
          <p:cNvSpPr>
            <a:spLocks noGrp="1"/>
          </p:cNvSpPr>
          <p:nvPr>
            <p:ph type="title"/>
          </p:nvPr>
        </p:nvSpPr>
        <p:spPr/>
        <p:txBody>
          <a:bodyPr/>
          <a:lstStyle/>
          <a:p>
            <a:r>
              <a:rPr lang="en-US" dirty="0"/>
              <a:t>Doug writes some unit tests</a:t>
            </a:r>
            <a:endParaRPr lang="en-US" sz="3200" dirty="0"/>
          </a:p>
        </p:txBody>
      </p:sp>
      <p:pic>
        <p:nvPicPr>
          <p:cNvPr id="38" name="Picture 37">
            <a:extLst>
              <a:ext uri="{FF2B5EF4-FFF2-40B4-BE49-F238E27FC236}">
                <a16:creationId xmlns:a16="http://schemas.microsoft.com/office/drawing/2014/main" id="{565144AD-44FC-E040-ADEF-DF61F518522F}"/>
              </a:ext>
            </a:extLst>
          </p:cNvPr>
          <p:cNvPicPr>
            <a:picLocks noChangeAspect="1"/>
          </p:cNvPicPr>
          <p:nvPr/>
        </p:nvPicPr>
        <p:blipFill>
          <a:blip r:embed="rId3"/>
          <a:stretch>
            <a:fillRect/>
          </a:stretch>
        </p:blipFill>
        <p:spPr>
          <a:xfrm>
            <a:off x="321978" y="1795533"/>
            <a:ext cx="8106384" cy="1829787"/>
          </a:xfrm>
          <a:prstGeom prst="rect">
            <a:avLst/>
          </a:prstGeom>
        </p:spPr>
      </p:pic>
      <p:pic>
        <p:nvPicPr>
          <p:cNvPr id="4" name="Picture 3">
            <a:extLst>
              <a:ext uri="{FF2B5EF4-FFF2-40B4-BE49-F238E27FC236}">
                <a16:creationId xmlns:a16="http://schemas.microsoft.com/office/drawing/2014/main" id="{32094B4D-80E1-7F46-9272-B7FFA136F1AE}"/>
              </a:ext>
            </a:extLst>
          </p:cNvPr>
          <p:cNvPicPr>
            <a:picLocks noChangeAspect="1"/>
          </p:cNvPicPr>
          <p:nvPr/>
        </p:nvPicPr>
        <p:blipFill>
          <a:blip r:embed="rId4"/>
          <a:stretch>
            <a:fillRect/>
          </a:stretch>
        </p:blipFill>
        <p:spPr>
          <a:xfrm>
            <a:off x="321978" y="4218235"/>
            <a:ext cx="4402003" cy="1370435"/>
          </a:xfrm>
          <a:prstGeom prst="rect">
            <a:avLst/>
          </a:prstGeom>
        </p:spPr>
      </p:pic>
      <p:grpSp>
        <p:nvGrpSpPr>
          <p:cNvPr id="5" name="Group 4">
            <a:extLst>
              <a:ext uri="{FF2B5EF4-FFF2-40B4-BE49-F238E27FC236}">
                <a16:creationId xmlns:a16="http://schemas.microsoft.com/office/drawing/2014/main" id="{4FA1465C-C76C-024F-873E-884085F157C0}"/>
              </a:ext>
            </a:extLst>
          </p:cNvPr>
          <p:cNvGrpSpPr/>
          <p:nvPr/>
        </p:nvGrpSpPr>
        <p:grpSpPr>
          <a:xfrm>
            <a:off x="2342736" y="3893174"/>
            <a:ext cx="2283051" cy="1550196"/>
            <a:chOff x="2342736" y="3721052"/>
            <a:chExt cx="2283051" cy="1550196"/>
          </a:xfrm>
        </p:grpSpPr>
        <p:sp>
          <p:nvSpPr>
            <p:cNvPr id="6" name="Rectangle 5">
              <a:extLst>
                <a:ext uri="{FF2B5EF4-FFF2-40B4-BE49-F238E27FC236}">
                  <a16:creationId xmlns:a16="http://schemas.microsoft.com/office/drawing/2014/main" id="{925BC1BC-AB4D-2946-807F-6F615813172C}"/>
                </a:ext>
              </a:extLst>
            </p:cNvPr>
            <p:cNvSpPr/>
            <p:nvPr/>
          </p:nvSpPr>
          <p:spPr>
            <a:xfrm>
              <a:off x="2342736" y="4576816"/>
              <a:ext cx="2283051" cy="69443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ADAE22D-6D0D-0945-8EBB-6E6310340511}"/>
                </a:ext>
              </a:extLst>
            </p:cNvPr>
            <p:cNvSpPr txBox="1"/>
            <p:nvPr/>
          </p:nvSpPr>
          <p:spPr>
            <a:xfrm>
              <a:off x="2748682" y="3721052"/>
              <a:ext cx="1795043" cy="369332"/>
            </a:xfrm>
            <a:prstGeom prst="rect">
              <a:avLst/>
            </a:prstGeom>
            <a:noFill/>
            <a:ln w="38100">
              <a:solidFill>
                <a:schemeClr val="accent2"/>
              </a:solidFill>
            </a:ln>
          </p:spPr>
          <p:txBody>
            <a:bodyPr wrap="none" rtlCol="0">
              <a:spAutoFit/>
            </a:bodyPr>
            <a:lstStyle/>
            <a:p>
              <a:r>
                <a:rPr lang="en-US" dirty="0"/>
                <a:t>Original behavior</a:t>
              </a:r>
            </a:p>
          </p:txBody>
        </p:sp>
      </p:grpSp>
      <p:grpSp>
        <p:nvGrpSpPr>
          <p:cNvPr id="8" name="Group 7">
            <a:extLst>
              <a:ext uri="{FF2B5EF4-FFF2-40B4-BE49-F238E27FC236}">
                <a16:creationId xmlns:a16="http://schemas.microsoft.com/office/drawing/2014/main" id="{6F006CC3-E90C-344E-9B88-90C5A0D2859B}"/>
              </a:ext>
            </a:extLst>
          </p:cNvPr>
          <p:cNvGrpSpPr/>
          <p:nvPr/>
        </p:nvGrpSpPr>
        <p:grpSpPr>
          <a:xfrm>
            <a:off x="1604830" y="4759697"/>
            <a:ext cx="1490921" cy="1261052"/>
            <a:chOff x="2424294" y="4587575"/>
            <a:chExt cx="1490921" cy="1261052"/>
          </a:xfrm>
        </p:grpSpPr>
        <p:sp>
          <p:nvSpPr>
            <p:cNvPr id="9" name="Rectangle 8">
              <a:extLst>
                <a:ext uri="{FF2B5EF4-FFF2-40B4-BE49-F238E27FC236}">
                  <a16:creationId xmlns:a16="http://schemas.microsoft.com/office/drawing/2014/main" id="{0BF132FD-CAE2-E044-827A-F5A5D004131E}"/>
                </a:ext>
              </a:extLst>
            </p:cNvPr>
            <p:cNvSpPr/>
            <p:nvPr/>
          </p:nvSpPr>
          <p:spPr>
            <a:xfrm>
              <a:off x="2424294" y="4587575"/>
              <a:ext cx="428366" cy="68367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FC1BE2-2253-4949-8F97-223C911BBDAC}"/>
                </a:ext>
              </a:extLst>
            </p:cNvPr>
            <p:cNvSpPr txBox="1"/>
            <p:nvPr/>
          </p:nvSpPr>
          <p:spPr>
            <a:xfrm>
              <a:off x="2424294" y="5479295"/>
              <a:ext cx="1490921" cy="369332"/>
            </a:xfrm>
            <a:prstGeom prst="rect">
              <a:avLst/>
            </a:prstGeom>
            <a:noFill/>
            <a:ln w="38100">
              <a:solidFill>
                <a:srgbClr val="00B0F0"/>
              </a:solidFill>
            </a:ln>
          </p:spPr>
          <p:txBody>
            <a:bodyPr wrap="none" rtlCol="0">
              <a:spAutoFit/>
            </a:bodyPr>
            <a:lstStyle/>
            <a:p>
              <a:r>
                <a:rPr lang="en-US" dirty="0"/>
                <a:t>New behavior</a:t>
              </a:r>
            </a:p>
          </p:txBody>
        </p:sp>
      </p:grpSp>
      <p:grpSp>
        <p:nvGrpSpPr>
          <p:cNvPr id="11" name="Group 10">
            <a:extLst>
              <a:ext uri="{FF2B5EF4-FFF2-40B4-BE49-F238E27FC236}">
                <a16:creationId xmlns:a16="http://schemas.microsoft.com/office/drawing/2014/main" id="{5B64F99C-8CB2-DE48-9D30-03E91FF3E9C9}"/>
              </a:ext>
            </a:extLst>
          </p:cNvPr>
          <p:cNvGrpSpPr/>
          <p:nvPr/>
        </p:nvGrpSpPr>
        <p:grpSpPr>
          <a:xfrm>
            <a:off x="7886894" y="4388296"/>
            <a:ext cx="1082936" cy="2400748"/>
            <a:chOff x="885713" y="2624866"/>
            <a:chExt cx="1082936" cy="2400748"/>
          </a:xfrm>
        </p:grpSpPr>
        <p:sp>
          <p:nvSpPr>
            <p:cNvPr id="12" name="Oval 11">
              <a:extLst>
                <a:ext uri="{FF2B5EF4-FFF2-40B4-BE49-F238E27FC236}">
                  <a16:creationId xmlns:a16="http://schemas.microsoft.com/office/drawing/2014/main" id="{963467AD-D4C4-8B43-9E52-9DA3518EE22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156C188-0189-1543-B995-84B2BDD7F38F}"/>
                </a:ext>
              </a:extLst>
            </p:cNvPr>
            <p:cNvCxnSpPr>
              <a:cxnSpLocks/>
              <a:stCxn id="1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11D285-59DA-0B4D-840A-6AAE558BFD16}"/>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4ECFDD6-A134-F542-AF77-C4939F98FE4C}"/>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A4C3A0-C0E8-AC49-BBB9-9288D1FFE39A}"/>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238CE9E-D8B5-4747-A2F7-8C41193D2959}"/>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829B12-8D26-3D4F-A6B9-BAC13096A3B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7DE496-ED57-6B40-A6CA-D21DB18A8E17}"/>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FCB6BE-427F-094F-A039-C234535FA32D}"/>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Callout 20">
            <a:extLst>
              <a:ext uri="{FF2B5EF4-FFF2-40B4-BE49-F238E27FC236}">
                <a16:creationId xmlns:a16="http://schemas.microsoft.com/office/drawing/2014/main" id="{3EF451AF-1191-5749-BEB7-B9497DBAFBF1}"/>
              </a:ext>
            </a:extLst>
          </p:cNvPr>
          <p:cNvSpPr/>
          <p:nvPr/>
        </p:nvSpPr>
        <p:spPr>
          <a:xfrm>
            <a:off x="5421854" y="3947640"/>
            <a:ext cx="1747781" cy="672353"/>
          </a:xfrm>
          <a:prstGeom prst="wedgeEllipseCallout">
            <a:avLst>
              <a:gd name="adj1" fmla="val 110494"/>
              <a:gd name="adj2" fmla="val 89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That was easy!</a:t>
            </a:r>
          </a:p>
        </p:txBody>
      </p:sp>
      <p:sp>
        <p:nvSpPr>
          <p:cNvPr id="22" name="Oval Callout 21">
            <a:extLst>
              <a:ext uri="{FF2B5EF4-FFF2-40B4-BE49-F238E27FC236}">
                <a16:creationId xmlns:a16="http://schemas.microsoft.com/office/drawing/2014/main" id="{AB5D5E37-F79D-5749-B7AB-EE55997E8A01}"/>
              </a:ext>
            </a:extLst>
          </p:cNvPr>
          <p:cNvSpPr/>
          <p:nvPr/>
        </p:nvSpPr>
        <p:spPr>
          <a:xfrm>
            <a:off x="5056092" y="5179450"/>
            <a:ext cx="2042449" cy="672353"/>
          </a:xfrm>
          <a:prstGeom prst="wedgeEllipseCallout">
            <a:avLst>
              <a:gd name="adj1" fmla="val 102073"/>
              <a:gd name="adj2" fmla="val -94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my code passed!</a:t>
            </a:r>
          </a:p>
        </p:txBody>
      </p:sp>
    </p:spTree>
    <p:extLst>
      <p:ext uri="{BB962C8B-B14F-4D97-AF65-F5344CB8AC3E}">
        <p14:creationId xmlns:p14="http://schemas.microsoft.com/office/powerpoint/2010/main" val="1100141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ECF2-CE46-D548-8DC1-2FB9D418F67A}"/>
              </a:ext>
            </a:extLst>
          </p:cNvPr>
          <p:cNvSpPr>
            <a:spLocks noGrp="1"/>
          </p:cNvSpPr>
          <p:nvPr>
            <p:ph type="title"/>
          </p:nvPr>
        </p:nvSpPr>
        <p:spPr/>
        <p:txBody>
          <a:bodyPr/>
          <a:lstStyle/>
          <a:p>
            <a:r>
              <a:rPr lang="en-US" dirty="0"/>
              <a:t>Doug’s Original code</a:t>
            </a:r>
            <a:endParaRPr lang="en-US" sz="3200" dirty="0"/>
          </a:p>
        </p:txBody>
      </p:sp>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241445" y="1690689"/>
            <a:ext cx="5283200" cy="4203700"/>
          </a:xfrm>
          <a:prstGeom prst="rect">
            <a:avLst/>
          </a:prstGeom>
        </p:spPr>
      </p:pic>
      <p:grpSp>
        <p:nvGrpSpPr>
          <p:cNvPr id="5" name="Group 4">
            <a:extLst>
              <a:ext uri="{FF2B5EF4-FFF2-40B4-BE49-F238E27FC236}">
                <a16:creationId xmlns:a16="http://schemas.microsoft.com/office/drawing/2014/main" id="{2F6E0109-B6A8-4D40-9361-A4D2053BFD38}"/>
              </a:ext>
            </a:extLst>
          </p:cNvPr>
          <p:cNvGrpSpPr/>
          <p:nvPr/>
        </p:nvGrpSpPr>
        <p:grpSpPr>
          <a:xfrm>
            <a:off x="7749092" y="4200256"/>
            <a:ext cx="1082936" cy="2400748"/>
            <a:chOff x="885713" y="2624866"/>
            <a:chExt cx="1082936" cy="2400748"/>
          </a:xfrm>
        </p:grpSpPr>
        <p:sp>
          <p:nvSpPr>
            <p:cNvPr id="7" name="Oval 6">
              <a:extLst>
                <a:ext uri="{FF2B5EF4-FFF2-40B4-BE49-F238E27FC236}">
                  <a16:creationId xmlns:a16="http://schemas.microsoft.com/office/drawing/2014/main" id="{1B4D7E9C-FE0F-4142-942A-49884DAA056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5658DA6-C5E6-FE4F-B5EE-4D50672557B3}"/>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952D6D-1E57-254E-B28C-FDA71CB725A3}"/>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D32B6A-52D2-9440-B135-DD0DE224C01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C6C00F-7C0F-5F4F-A861-463054F364E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75AA93-FF74-3141-A4C6-B9FED45EAED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CF8066-1B6A-2147-BFE3-1A583CF8978D}"/>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C0DC34-A33C-6442-9952-37B753EE3AE3}"/>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788DC3-1CF3-A04B-88E7-F867AAC627FA}"/>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1BC68133-CC4F-3A44-8AC4-FB4C6F0C01EF}"/>
              </a:ext>
            </a:extLst>
          </p:cNvPr>
          <p:cNvSpPr/>
          <p:nvPr/>
        </p:nvSpPr>
        <p:spPr>
          <a:xfrm>
            <a:off x="318541" y="2123383"/>
            <a:ext cx="1789958" cy="2110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8EDF250-25C1-794C-8FD9-3DB9E09A08B2}"/>
              </a:ext>
            </a:extLst>
          </p:cNvPr>
          <p:cNvGrpSpPr/>
          <p:nvPr/>
        </p:nvGrpSpPr>
        <p:grpSpPr>
          <a:xfrm>
            <a:off x="7001436" y="546519"/>
            <a:ext cx="1338144" cy="2076226"/>
            <a:chOff x="6497619" y="2868996"/>
            <a:chExt cx="1338144" cy="2076226"/>
          </a:xfrm>
        </p:grpSpPr>
        <p:sp>
          <p:nvSpPr>
            <p:cNvPr id="22" name="Oval 21">
              <a:extLst>
                <a:ext uri="{FF2B5EF4-FFF2-40B4-BE49-F238E27FC236}">
                  <a16:creationId xmlns:a16="http://schemas.microsoft.com/office/drawing/2014/main" id="{71B30896-6AE4-8747-93D9-778D17383B0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25FB4D-B0AD-9645-934F-72A5B3AE65A6}"/>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4C9D372-6E6F-F141-A30B-96FC2C70F1EC}"/>
                </a:ext>
              </a:extLst>
            </p:cNvPr>
            <p:cNvCxnSpPr>
              <a:cxnSpLocks/>
              <a:endCxn id="23"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9AE91A-BB44-CA48-9ED3-F4D29BB571E8}"/>
                </a:ext>
              </a:extLst>
            </p:cNvPr>
            <p:cNvCxnSpPr>
              <a:cxnSpLocks/>
              <a:endCxn id="2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88A8E7-AB27-E746-A497-FE43C30F73E5}"/>
                </a:ext>
              </a:extLst>
            </p:cNvPr>
            <p:cNvCxnSpPr>
              <a:stCxn id="2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7F3F63-9BE5-DB48-B41A-31D35D3A430D}"/>
                </a:ext>
              </a:extLst>
            </p:cNvPr>
            <p:cNvCxnSpPr>
              <a:cxnSpLocks/>
              <a:stCxn id="2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Callout 27">
            <a:extLst>
              <a:ext uri="{FF2B5EF4-FFF2-40B4-BE49-F238E27FC236}">
                <a16:creationId xmlns:a16="http://schemas.microsoft.com/office/drawing/2014/main" id="{F99C4F2B-58D1-C84E-B3E5-FB1107F106C6}"/>
              </a:ext>
            </a:extLst>
          </p:cNvPr>
          <p:cNvSpPr/>
          <p:nvPr/>
        </p:nvSpPr>
        <p:spPr>
          <a:xfrm>
            <a:off x="2993606" y="45903"/>
            <a:ext cx="2151530" cy="672353"/>
          </a:xfrm>
          <a:prstGeom prst="wedgeEllipseCallout">
            <a:avLst>
              <a:gd name="adj1" fmla="val 163193"/>
              <a:gd name="adj2" fmla="val 641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names like that …)</a:t>
            </a:r>
          </a:p>
        </p:txBody>
      </p:sp>
      <p:sp>
        <p:nvSpPr>
          <p:cNvPr id="17" name="Oval Callout 16">
            <a:extLst>
              <a:ext uri="{FF2B5EF4-FFF2-40B4-BE49-F238E27FC236}">
                <a16:creationId xmlns:a16="http://schemas.microsoft.com/office/drawing/2014/main" id="{680CE311-FB01-EE45-ACAB-C8BEE94937DC}"/>
              </a:ext>
            </a:extLst>
          </p:cNvPr>
          <p:cNvSpPr/>
          <p:nvPr/>
        </p:nvSpPr>
        <p:spPr>
          <a:xfrm>
            <a:off x="5524645" y="2784110"/>
            <a:ext cx="2224447" cy="841224"/>
          </a:xfrm>
          <a:prstGeom prst="wedgeEllipseCallout">
            <a:avLst>
              <a:gd name="adj1" fmla="val 62222"/>
              <a:gd name="adj2" fmla="val 162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Remembered the Unit Tests!</a:t>
            </a:r>
          </a:p>
        </p:txBody>
      </p:sp>
      <p:sp>
        <p:nvSpPr>
          <p:cNvPr id="19" name="Oval Callout 18">
            <a:extLst>
              <a:ext uri="{FF2B5EF4-FFF2-40B4-BE49-F238E27FC236}">
                <a16:creationId xmlns:a16="http://schemas.microsoft.com/office/drawing/2014/main" id="{F94D9047-27BB-B746-ABBE-D872481675DA}"/>
              </a:ext>
            </a:extLst>
          </p:cNvPr>
          <p:cNvSpPr/>
          <p:nvPr/>
        </p:nvSpPr>
        <p:spPr>
          <a:xfrm>
            <a:off x="4984376" y="3923651"/>
            <a:ext cx="2205318" cy="1201763"/>
          </a:xfrm>
          <a:prstGeom prst="wedgeEllipseCallout">
            <a:avLst>
              <a:gd name="adj1" fmla="val 86591"/>
              <a:gd name="adj2" fmla="val 7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am going to get an A for sure!</a:t>
            </a:r>
          </a:p>
        </p:txBody>
      </p:sp>
      <p:sp>
        <p:nvSpPr>
          <p:cNvPr id="31" name="Rectangle 30">
            <a:extLst>
              <a:ext uri="{FF2B5EF4-FFF2-40B4-BE49-F238E27FC236}">
                <a16:creationId xmlns:a16="http://schemas.microsoft.com/office/drawing/2014/main" id="{0E522A60-F99D-8B4D-BCC2-989075CFC3F9}"/>
              </a:ext>
            </a:extLst>
          </p:cNvPr>
          <p:cNvSpPr/>
          <p:nvPr/>
        </p:nvSpPr>
        <p:spPr>
          <a:xfrm>
            <a:off x="1904104" y="3891376"/>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A706553-405D-BC43-8F75-2F00AFE087E1}"/>
              </a:ext>
            </a:extLst>
          </p:cNvPr>
          <p:cNvSpPr/>
          <p:nvPr/>
        </p:nvSpPr>
        <p:spPr>
          <a:xfrm>
            <a:off x="1892450" y="4652054"/>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E53BE5E-F4FE-4544-A531-69F8C921A7AA}"/>
              </a:ext>
            </a:extLst>
          </p:cNvPr>
          <p:cNvSpPr/>
          <p:nvPr/>
        </p:nvSpPr>
        <p:spPr>
          <a:xfrm>
            <a:off x="1892450" y="5426627"/>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Callout 33">
            <a:extLst>
              <a:ext uri="{FF2B5EF4-FFF2-40B4-BE49-F238E27FC236}">
                <a16:creationId xmlns:a16="http://schemas.microsoft.com/office/drawing/2014/main" id="{72B6563C-2734-844A-A7AA-1824D979A85A}"/>
              </a:ext>
            </a:extLst>
          </p:cNvPr>
          <p:cNvSpPr/>
          <p:nvPr/>
        </p:nvSpPr>
        <p:spPr>
          <a:xfrm>
            <a:off x="4748637" y="1271035"/>
            <a:ext cx="2151530" cy="672353"/>
          </a:xfrm>
          <a:prstGeom prst="wedgeEllipseCallout">
            <a:avLst>
              <a:gd name="adj1" fmla="val 78193"/>
              <a:gd name="adj2" fmla="val -11426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 at best…)</a:t>
            </a:r>
          </a:p>
        </p:txBody>
      </p:sp>
    </p:spTree>
    <p:extLst>
      <p:ext uri="{BB962C8B-B14F-4D97-AF65-F5344CB8AC3E}">
        <p14:creationId xmlns:p14="http://schemas.microsoft.com/office/powerpoint/2010/main" val="361719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1"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17" grpId="0" animBg="1"/>
      <p:bldP spid="17" grpId="1" animBg="1"/>
      <p:bldP spid="19" grpId="0" animBg="1"/>
      <p:bldP spid="19" grpId="1" animBg="1"/>
      <p:bldP spid="31"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Luckily, Doug remembers to think about names</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Callout 22">
            <a:extLst>
              <a:ext uri="{FF2B5EF4-FFF2-40B4-BE49-F238E27FC236}">
                <a16:creationId xmlns:a16="http://schemas.microsoft.com/office/drawing/2014/main" id="{F2A2CAD1-15C2-264C-9B72-D44D5C71F570}"/>
              </a:ext>
            </a:extLst>
          </p:cNvPr>
          <p:cNvSpPr/>
          <p:nvPr/>
        </p:nvSpPr>
        <p:spPr>
          <a:xfrm>
            <a:off x="4532229" y="2345012"/>
            <a:ext cx="1940471" cy="598275"/>
          </a:xfrm>
          <a:prstGeom prst="wedgeEllipseCallout">
            <a:avLst>
              <a:gd name="adj1" fmla="val 95878"/>
              <a:gd name="adj2" fmla="val 7442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Names are important!</a:t>
            </a:r>
          </a:p>
        </p:txBody>
      </p:sp>
      <p:sp>
        <p:nvSpPr>
          <p:cNvPr id="24" name="Oval Callout 23">
            <a:extLst>
              <a:ext uri="{FF2B5EF4-FFF2-40B4-BE49-F238E27FC236}">
                <a16:creationId xmlns:a16="http://schemas.microsoft.com/office/drawing/2014/main" id="{7BC7AC7A-B5E5-4444-8380-07D79EC65618}"/>
              </a:ext>
            </a:extLst>
          </p:cNvPr>
          <p:cNvSpPr/>
          <p:nvPr/>
        </p:nvSpPr>
        <p:spPr>
          <a:xfrm>
            <a:off x="4076433" y="3226683"/>
            <a:ext cx="1940471" cy="1021976"/>
          </a:xfrm>
          <a:prstGeom prst="wedgeEllipseCallout">
            <a:avLst>
              <a:gd name="adj1" fmla="val 117499"/>
              <a:gd name="adj2" fmla="val -6073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should express intent!</a:t>
            </a:r>
          </a:p>
        </p:txBody>
      </p:sp>
    </p:spTree>
    <p:extLst>
      <p:ext uri="{BB962C8B-B14F-4D97-AF65-F5344CB8AC3E}">
        <p14:creationId xmlns:p14="http://schemas.microsoft.com/office/powerpoint/2010/main" val="339398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b="1" dirty="0"/>
              <a:t>Reveal intent</a:t>
            </a:r>
          </a:p>
          <a:p>
            <a:r>
              <a:rPr lang="en-US" dirty="0">
                <a:solidFill>
                  <a:schemeClr val="bg1">
                    <a:lumMod val="65000"/>
                  </a:schemeClr>
                </a:solidFill>
              </a:rPr>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818D3ABB-E884-F44B-8FAC-85854B4FBC0E}"/>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Data: </a:t>
            </a:r>
            <a:r>
              <a:rPr lang="en-US" dirty="0"/>
              <a:t>What is it?</a:t>
            </a:r>
            <a:endParaRPr lang="en-US" b="1" dirty="0"/>
          </a:p>
          <a:p>
            <a:pPr marL="0" indent="0">
              <a:buNone/>
            </a:pPr>
            <a:r>
              <a:rPr lang="en-US" b="1" dirty="0"/>
              <a:t>Function: </a:t>
            </a:r>
            <a:r>
              <a:rPr lang="en-US" dirty="0"/>
              <a:t>What does it do?</a:t>
            </a:r>
            <a:endParaRPr lang="en-US" b="1" i="1" dirty="0"/>
          </a:p>
        </p:txBody>
      </p:sp>
    </p:spTree>
    <p:extLst>
      <p:ext uri="{BB962C8B-B14F-4D97-AF65-F5344CB8AC3E}">
        <p14:creationId xmlns:p14="http://schemas.microsoft.com/office/powerpoint/2010/main" val="1679306113"/>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dirty="0">
                <a:solidFill>
                  <a:schemeClr val="bg1">
                    <a:lumMod val="65000"/>
                  </a:schemeClr>
                </a:solidFill>
              </a:rPr>
              <a:t>Reveal intent</a:t>
            </a:r>
          </a:p>
          <a:p>
            <a:r>
              <a:rPr lang="en-US" b="1" dirty="0"/>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1633FA15-1A16-A849-8FF5-644F51BB0A48}"/>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Variable: </a:t>
            </a:r>
            <a:r>
              <a:rPr lang="en-US" dirty="0"/>
              <a:t>Noun</a:t>
            </a:r>
          </a:p>
          <a:p>
            <a:pPr marL="0" indent="0">
              <a:buNone/>
            </a:pPr>
            <a:r>
              <a:rPr lang="en-US" b="1" dirty="0"/>
              <a:t>Function: </a:t>
            </a:r>
            <a:r>
              <a:rPr lang="en-US" dirty="0"/>
              <a:t>Verb</a:t>
            </a:r>
          </a:p>
          <a:p>
            <a:pPr marL="0" indent="0">
              <a:buNone/>
            </a:pPr>
            <a:r>
              <a:rPr lang="en-US" b="1" dirty="0"/>
              <a:t>Boolean: </a:t>
            </a:r>
            <a:r>
              <a:rPr lang="en-US" dirty="0"/>
              <a:t>Predicate</a:t>
            </a:r>
            <a:endParaRPr lang="en-US" b="1" dirty="0"/>
          </a:p>
        </p:txBody>
      </p:sp>
    </p:spTree>
    <p:extLst>
      <p:ext uri="{BB962C8B-B14F-4D97-AF65-F5344CB8AC3E}">
        <p14:creationId xmlns:p14="http://schemas.microsoft.com/office/powerpoint/2010/main" val="368815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628650" y="1690689"/>
            <a:ext cx="5283200" cy="4203700"/>
          </a:xfrm>
          <a:prstGeom prst="rect">
            <a:avLst/>
          </a:prstGeom>
        </p:spPr>
      </p:pic>
      <p:grpSp>
        <p:nvGrpSpPr>
          <p:cNvPr id="5" name="Group 4">
            <a:extLst>
              <a:ext uri="{FF2B5EF4-FFF2-40B4-BE49-F238E27FC236}">
                <a16:creationId xmlns:a16="http://schemas.microsoft.com/office/drawing/2014/main" id="{EA504E9E-A8A3-BD47-A224-AFFD33F565B7}"/>
              </a:ext>
            </a:extLst>
          </p:cNvPr>
          <p:cNvGrpSpPr/>
          <p:nvPr/>
        </p:nvGrpSpPr>
        <p:grpSpPr>
          <a:xfrm>
            <a:off x="7886894" y="4388296"/>
            <a:ext cx="1082936" cy="2400748"/>
            <a:chOff x="885713" y="2624866"/>
            <a:chExt cx="1082936" cy="2400748"/>
          </a:xfrm>
        </p:grpSpPr>
        <p:sp>
          <p:nvSpPr>
            <p:cNvPr id="7" name="Oval 6">
              <a:extLst>
                <a:ext uri="{FF2B5EF4-FFF2-40B4-BE49-F238E27FC236}">
                  <a16:creationId xmlns:a16="http://schemas.microsoft.com/office/drawing/2014/main" id="{8092BEA1-E3B8-424F-8467-C104BC2C267F}"/>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BC3E554-B008-3545-BE15-4AF13ABCF2F2}"/>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061B60-4E7E-E44C-9870-7F67AAB26F3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FAC9ED-408D-6E47-B49A-18D8066424AF}"/>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6ED90B-8A9F-A74B-AA89-B8BFD09F529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02DBB3-3ECC-7F4C-B280-444F95B1234F}"/>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F34199-34D6-4646-B384-9446423B9BD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29195-6A7A-214D-A4BB-EC8577A4642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3A2595-7D0D-C249-8582-15E248B7E3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Callout 16">
            <a:extLst>
              <a:ext uri="{FF2B5EF4-FFF2-40B4-BE49-F238E27FC236}">
                <a16:creationId xmlns:a16="http://schemas.microsoft.com/office/drawing/2014/main" id="{AD38532A-F721-604A-98CA-0EB8E7DDB42A}"/>
              </a:ext>
            </a:extLst>
          </p:cNvPr>
          <p:cNvSpPr/>
          <p:nvPr/>
        </p:nvSpPr>
        <p:spPr>
          <a:xfrm>
            <a:off x="5421854" y="3947640"/>
            <a:ext cx="2205318" cy="672353"/>
          </a:xfrm>
          <a:prstGeom prst="wedgeEllipseCallout">
            <a:avLst>
              <a:gd name="adj1" fmla="val 73421"/>
              <a:gd name="adj2" fmla="val 86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names are bad.</a:t>
            </a:r>
          </a:p>
        </p:txBody>
      </p:sp>
      <p:sp>
        <p:nvSpPr>
          <p:cNvPr id="26" name="Oval Callout 25">
            <a:extLst>
              <a:ext uri="{FF2B5EF4-FFF2-40B4-BE49-F238E27FC236}">
                <a16:creationId xmlns:a16="http://schemas.microsoft.com/office/drawing/2014/main" id="{5DC7B1AE-770B-234F-AC1C-8A6522DEAA94}"/>
              </a:ext>
            </a:extLst>
          </p:cNvPr>
          <p:cNvSpPr/>
          <p:nvPr/>
        </p:nvSpPr>
        <p:spPr>
          <a:xfrm>
            <a:off x="5212101" y="5646518"/>
            <a:ext cx="1913922" cy="581757"/>
          </a:xfrm>
          <a:prstGeom prst="wedgeEllipseCallout">
            <a:avLst>
              <a:gd name="adj1" fmla="val 100080"/>
              <a:gd name="adj2" fmla="val -1847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ews again??</a:t>
            </a:r>
          </a:p>
        </p:txBody>
      </p:sp>
      <p:sp>
        <p:nvSpPr>
          <p:cNvPr id="4" name="Title 3">
            <a:extLst>
              <a:ext uri="{FF2B5EF4-FFF2-40B4-BE49-F238E27FC236}">
                <a16:creationId xmlns:a16="http://schemas.microsoft.com/office/drawing/2014/main" id="{56CA2589-0483-CE4B-AF2D-821AA0032F34}"/>
              </a:ext>
            </a:extLst>
          </p:cNvPr>
          <p:cNvSpPr>
            <a:spLocks noGrp="1"/>
          </p:cNvSpPr>
          <p:nvPr>
            <p:ph type="title"/>
          </p:nvPr>
        </p:nvSpPr>
        <p:spPr/>
        <p:txBody>
          <a:bodyPr/>
          <a:lstStyle/>
          <a:p>
            <a:r>
              <a:rPr lang="en-US" dirty="0"/>
              <a:t>Doug inspects </a:t>
            </a:r>
            <a:br>
              <a:rPr lang="en-US" dirty="0"/>
            </a:br>
            <a:r>
              <a:rPr lang="en-US" dirty="0"/>
              <a:t>his names</a:t>
            </a:r>
          </a:p>
        </p:txBody>
      </p:sp>
    </p:spTree>
    <p:extLst>
      <p:ext uri="{BB962C8B-B14F-4D97-AF65-F5344CB8AC3E}">
        <p14:creationId xmlns:p14="http://schemas.microsoft.com/office/powerpoint/2010/main" val="2062634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628650" y="1690689"/>
            <a:ext cx="5283200" cy="4203700"/>
          </a:xfrm>
          <a:prstGeom prst="rect">
            <a:avLst/>
          </a:prstGeom>
        </p:spPr>
      </p:pic>
      <p:grpSp>
        <p:nvGrpSpPr>
          <p:cNvPr id="5" name="Group 4">
            <a:extLst>
              <a:ext uri="{FF2B5EF4-FFF2-40B4-BE49-F238E27FC236}">
                <a16:creationId xmlns:a16="http://schemas.microsoft.com/office/drawing/2014/main" id="{EA504E9E-A8A3-BD47-A224-AFFD33F565B7}"/>
              </a:ext>
            </a:extLst>
          </p:cNvPr>
          <p:cNvGrpSpPr/>
          <p:nvPr/>
        </p:nvGrpSpPr>
        <p:grpSpPr>
          <a:xfrm>
            <a:off x="7886894" y="4388296"/>
            <a:ext cx="1082936" cy="2400748"/>
            <a:chOff x="885713" y="2624866"/>
            <a:chExt cx="1082936" cy="2400748"/>
          </a:xfrm>
        </p:grpSpPr>
        <p:sp>
          <p:nvSpPr>
            <p:cNvPr id="7" name="Oval 6">
              <a:extLst>
                <a:ext uri="{FF2B5EF4-FFF2-40B4-BE49-F238E27FC236}">
                  <a16:creationId xmlns:a16="http://schemas.microsoft.com/office/drawing/2014/main" id="{8092BEA1-E3B8-424F-8467-C104BC2C267F}"/>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BC3E554-B008-3545-BE15-4AF13ABCF2F2}"/>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061B60-4E7E-E44C-9870-7F67AAB26F3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FAC9ED-408D-6E47-B49A-18D8066424AF}"/>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6ED90B-8A9F-A74B-AA89-B8BFD09F529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02DBB3-3ECC-7F4C-B280-444F95B1234F}"/>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F34199-34D6-4646-B384-9446423B9BD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29195-6A7A-214D-A4BB-EC8577A4642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3A2595-7D0D-C249-8582-15E248B7E3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Callout 16">
            <a:extLst>
              <a:ext uri="{FF2B5EF4-FFF2-40B4-BE49-F238E27FC236}">
                <a16:creationId xmlns:a16="http://schemas.microsoft.com/office/drawing/2014/main" id="{AD38532A-F721-604A-98CA-0EB8E7DDB42A}"/>
              </a:ext>
            </a:extLst>
          </p:cNvPr>
          <p:cNvSpPr/>
          <p:nvPr/>
        </p:nvSpPr>
        <p:spPr>
          <a:xfrm>
            <a:off x="4898315" y="2588432"/>
            <a:ext cx="3020853" cy="855640"/>
          </a:xfrm>
          <a:prstGeom prst="wedgeEllipseCallout">
            <a:avLst>
              <a:gd name="adj1" fmla="val 58534"/>
              <a:gd name="adj2" fmla="val 210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ews hold the words for Edgar Allen Poe</a:t>
            </a:r>
          </a:p>
        </p:txBody>
      </p:sp>
      <p:sp>
        <p:nvSpPr>
          <p:cNvPr id="26" name="Oval Callout 25">
            <a:extLst>
              <a:ext uri="{FF2B5EF4-FFF2-40B4-BE49-F238E27FC236}">
                <a16:creationId xmlns:a16="http://schemas.microsoft.com/office/drawing/2014/main" id="{5DC7B1AE-770B-234F-AC1C-8A6522DEAA94}"/>
              </a:ext>
            </a:extLst>
          </p:cNvPr>
          <p:cNvSpPr/>
          <p:nvPr/>
        </p:nvSpPr>
        <p:spPr>
          <a:xfrm>
            <a:off x="5212101" y="5646518"/>
            <a:ext cx="2244488" cy="979134"/>
          </a:xfrm>
          <a:prstGeom prst="wedgeEllipseCallout">
            <a:avLst>
              <a:gd name="adj1" fmla="val 83383"/>
              <a:gd name="adj2" fmla="val -1326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 I should just use poe_words</a:t>
            </a:r>
          </a:p>
        </p:txBody>
      </p:sp>
      <p:sp>
        <p:nvSpPr>
          <p:cNvPr id="4" name="Title 3">
            <a:extLst>
              <a:ext uri="{FF2B5EF4-FFF2-40B4-BE49-F238E27FC236}">
                <a16:creationId xmlns:a16="http://schemas.microsoft.com/office/drawing/2014/main" id="{56CA2589-0483-CE4B-AF2D-821AA0032F34}"/>
              </a:ext>
            </a:extLst>
          </p:cNvPr>
          <p:cNvSpPr>
            <a:spLocks noGrp="1"/>
          </p:cNvSpPr>
          <p:nvPr>
            <p:ph type="title"/>
          </p:nvPr>
        </p:nvSpPr>
        <p:spPr/>
        <p:txBody>
          <a:bodyPr/>
          <a:lstStyle/>
          <a:p>
            <a:r>
              <a:rPr lang="en-US" dirty="0"/>
              <a:t>Doug finds some better names</a:t>
            </a:r>
          </a:p>
        </p:txBody>
      </p:sp>
    </p:spTree>
    <p:extLst>
      <p:ext uri="{BB962C8B-B14F-4D97-AF65-F5344CB8AC3E}">
        <p14:creationId xmlns:p14="http://schemas.microsoft.com/office/powerpoint/2010/main" val="1118208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16102C-92D5-084F-BD00-67FA1F9E6670}"/>
              </a:ext>
            </a:extLst>
          </p:cNvPr>
          <p:cNvPicPr>
            <a:picLocks noChangeAspect="1"/>
          </p:cNvPicPr>
          <p:nvPr/>
        </p:nvPicPr>
        <p:blipFill>
          <a:blip r:embed="rId3"/>
          <a:stretch>
            <a:fillRect/>
          </a:stretch>
        </p:blipFill>
        <p:spPr>
          <a:xfrm>
            <a:off x="155314" y="161365"/>
            <a:ext cx="7897112" cy="4248446"/>
          </a:xfrm>
          <a:prstGeom prst="rect">
            <a:avLst/>
          </a:prstGeom>
        </p:spPr>
      </p:pic>
      <p:grpSp>
        <p:nvGrpSpPr>
          <p:cNvPr id="8" name="Group 7">
            <a:extLst>
              <a:ext uri="{FF2B5EF4-FFF2-40B4-BE49-F238E27FC236}">
                <a16:creationId xmlns:a16="http://schemas.microsoft.com/office/drawing/2014/main" id="{10440457-AF5A-A549-A4C8-C9A3FD490A1C}"/>
              </a:ext>
            </a:extLst>
          </p:cNvPr>
          <p:cNvGrpSpPr/>
          <p:nvPr/>
        </p:nvGrpSpPr>
        <p:grpSpPr>
          <a:xfrm>
            <a:off x="7553407" y="4269962"/>
            <a:ext cx="1082936" cy="2400748"/>
            <a:chOff x="885713" y="2624866"/>
            <a:chExt cx="1082936" cy="2400748"/>
          </a:xfrm>
        </p:grpSpPr>
        <p:sp>
          <p:nvSpPr>
            <p:cNvPr id="12" name="Oval 11">
              <a:extLst>
                <a:ext uri="{FF2B5EF4-FFF2-40B4-BE49-F238E27FC236}">
                  <a16:creationId xmlns:a16="http://schemas.microsoft.com/office/drawing/2014/main" id="{54039E46-1642-2347-A885-88022272BA0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DDF71C6-EDD3-F541-8FFE-F1AE75B26F42}"/>
                </a:ext>
              </a:extLst>
            </p:cNvPr>
            <p:cNvCxnSpPr>
              <a:cxnSpLocks/>
              <a:stCxn id="1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0E3424-C3BD-9246-9084-AFA0CB8438D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321ECA-5D51-694D-9FAC-47E7B9144967}"/>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C905EC-EBC5-CB4E-A4A1-2216828E5612}"/>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49D407-F990-D445-B7B3-AF7BEA9E8C48}"/>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404528-1E9A-1441-8700-7F66D353026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574462-83D7-AA4A-AA08-F6BB9D980CF1}"/>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C9B3A6-0A73-4F47-91FA-72A6FC811506}"/>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Callout 20">
            <a:extLst>
              <a:ext uri="{FF2B5EF4-FFF2-40B4-BE49-F238E27FC236}">
                <a16:creationId xmlns:a16="http://schemas.microsoft.com/office/drawing/2014/main" id="{495AB3DF-C820-744E-9579-B497932829C5}"/>
              </a:ext>
            </a:extLst>
          </p:cNvPr>
          <p:cNvSpPr/>
          <p:nvPr/>
        </p:nvSpPr>
        <p:spPr>
          <a:xfrm>
            <a:off x="4694092" y="5714411"/>
            <a:ext cx="2205318" cy="889442"/>
          </a:xfrm>
          <a:prstGeom prst="wedgeEllipseCallout">
            <a:avLst>
              <a:gd name="adj1" fmla="val 93133"/>
              <a:gd name="adj2" fmla="val -155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other names are better too!</a:t>
            </a:r>
          </a:p>
        </p:txBody>
      </p:sp>
      <p:sp>
        <p:nvSpPr>
          <p:cNvPr id="22" name="Oval Callout 21">
            <a:extLst>
              <a:ext uri="{FF2B5EF4-FFF2-40B4-BE49-F238E27FC236}">
                <a16:creationId xmlns:a16="http://schemas.microsoft.com/office/drawing/2014/main" id="{A7EA370C-FC0D-D448-97EE-76D9D45D5F61}"/>
              </a:ext>
            </a:extLst>
          </p:cNvPr>
          <p:cNvSpPr/>
          <p:nvPr/>
        </p:nvSpPr>
        <p:spPr>
          <a:xfrm>
            <a:off x="3122071" y="4985345"/>
            <a:ext cx="2400497" cy="672353"/>
          </a:xfrm>
          <a:prstGeom prst="wedgeEllipseCallout">
            <a:avLst>
              <a:gd name="adj1" fmla="val 147336"/>
              <a:gd name="adj2" fmla="val -86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poe_words is better than ews</a:t>
            </a:r>
          </a:p>
        </p:txBody>
      </p:sp>
      <p:sp>
        <p:nvSpPr>
          <p:cNvPr id="24" name="Oval Callout 23">
            <a:extLst>
              <a:ext uri="{FF2B5EF4-FFF2-40B4-BE49-F238E27FC236}">
                <a16:creationId xmlns:a16="http://schemas.microsoft.com/office/drawing/2014/main" id="{49016FCE-4CE2-DA44-A50F-B63265D055E5}"/>
              </a:ext>
            </a:extLst>
          </p:cNvPr>
          <p:cNvSpPr/>
          <p:nvPr/>
        </p:nvSpPr>
        <p:spPr>
          <a:xfrm>
            <a:off x="7615907" y="2078980"/>
            <a:ext cx="1460409" cy="513312"/>
          </a:xfrm>
          <a:prstGeom prst="wedgeEllipseCallout">
            <a:avLst>
              <a:gd name="adj1" fmla="val -34294"/>
              <a:gd name="adj2" fmla="val 4811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for sure!</a:t>
            </a:r>
          </a:p>
        </p:txBody>
      </p:sp>
      <p:sp>
        <p:nvSpPr>
          <p:cNvPr id="25" name="Rectangle 24">
            <a:extLst>
              <a:ext uri="{FF2B5EF4-FFF2-40B4-BE49-F238E27FC236}">
                <a16:creationId xmlns:a16="http://schemas.microsoft.com/office/drawing/2014/main" id="{AF0B92B1-A666-B049-81C9-E49D1782EE6B}"/>
              </a:ext>
            </a:extLst>
          </p:cNvPr>
          <p:cNvSpPr/>
          <p:nvPr/>
        </p:nvSpPr>
        <p:spPr>
          <a:xfrm>
            <a:off x="1454501" y="1885253"/>
            <a:ext cx="293502" cy="3354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4C921B3-B9DF-544B-9CA1-85F587E5C073}"/>
              </a:ext>
            </a:extLst>
          </p:cNvPr>
          <p:cNvGrpSpPr/>
          <p:nvPr/>
        </p:nvGrpSpPr>
        <p:grpSpPr>
          <a:xfrm>
            <a:off x="130855" y="4516825"/>
            <a:ext cx="1258644" cy="2178986"/>
            <a:chOff x="6497619" y="2766236"/>
            <a:chExt cx="1258644" cy="2178986"/>
          </a:xfrm>
        </p:grpSpPr>
        <p:sp>
          <p:nvSpPr>
            <p:cNvPr id="27" name="Oval 26">
              <a:extLst>
                <a:ext uri="{FF2B5EF4-FFF2-40B4-BE49-F238E27FC236}">
                  <a16:creationId xmlns:a16="http://schemas.microsoft.com/office/drawing/2014/main" id="{B8204417-A20C-CD43-ACFE-92E4BC7C115F}"/>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81044CC-C778-3C4C-9307-FA9E3185AA5E}"/>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B7432A4-F699-4A49-B735-6B5B204EA992}"/>
                </a:ext>
              </a:extLst>
            </p:cNvPr>
            <p:cNvCxnSpPr>
              <a:cxnSpLocks/>
              <a:endCxn id="28" idx="7"/>
            </p:cNvCxnSpPr>
            <p:nvPr/>
          </p:nvCxnSpPr>
          <p:spPr>
            <a:xfrm flipH="1">
              <a:off x="7328522" y="2766236"/>
              <a:ext cx="427741" cy="581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32C929-6756-4F42-8EBF-5058C9C7521F}"/>
                </a:ext>
              </a:extLst>
            </p:cNvPr>
            <p:cNvCxnSpPr>
              <a:cxnSpLocks/>
              <a:endCxn id="2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53A93C-72A0-6544-BD69-331D2CA78B54}"/>
                </a:ext>
              </a:extLst>
            </p:cNvPr>
            <p:cNvCxnSpPr>
              <a:stCxn id="2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1E6ABA-41E8-C949-9180-54D09B1C1547}"/>
                </a:ext>
              </a:extLst>
            </p:cNvPr>
            <p:cNvCxnSpPr>
              <a:cxnSpLocks/>
              <a:stCxn id="2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Callout 32">
            <a:extLst>
              <a:ext uri="{FF2B5EF4-FFF2-40B4-BE49-F238E27FC236}">
                <a16:creationId xmlns:a16="http://schemas.microsoft.com/office/drawing/2014/main" id="{39ED466D-5422-8F48-9DE0-A88973BA0381}"/>
              </a:ext>
            </a:extLst>
          </p:cNvPr>
          <p:cNvSpPr/>
          <p:nvPr/>
        </p:nvSpPr>
        <p:spPr>
          <a:xfrm>
            <a:off x="1280465" y="5797836"/>
            <a:ext cx="1597646" cy="672353"/>
          </a:xfrm>
          <a:prstGeom prst="wedgeEllipseCallout">
            <a:avLst>
              <a:gd name="adj1" fmla="val -74307"/>
              <a:gd name="adj2" fmla="val -193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the bug?…)</a:t>
            </a:r>
          </a:p>
        </p:txBody>
      </p:sp>
      <p:sp>
        <p:nvSpPr>
          <p:cNvPr id="34" name="Oval Callout 33">
            <a:extLst>
              <a:ext uri="{FF2B5EF4-FFF2-40B4-BE49-F238E27FC236}">
                <a16:creationId xmlns:a16="http://schemas.microsoft.com/office/drawing/2014/main" id="{DE04AE04-D6F6-A447-BEB3-6E87D082321B}"/>
              </a:ext>
            </a:extLst>
          </p:cNvPr>
          <p:cNvSpPr/>
          <p:nvPr/>
        </p:nvSpPr>
        <p:spPr>
          <a:xfrm>
            <a:off x="1879764" y="4256279"/>
            <a:ext cx="1597646" cy="672353"/>
          </a:xfrm>
          <a:prstGeom prst="wedgeEllipseCallout">
            <a:avLst>
              <a:gd name="adj1" fmla="val -109023"/>
              <a:gd name="adj2" fmla="val 4059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best…)</a:t>
            </a:r>
          </a:p>
        </p:txBody>
      </p:sp>
      <p:sp>
        <p:nvSpPr>
          <p:cNvPr id="35" name="Rectangle 34">
            <a:extLst>
              <a:ext uri="{FF2B5EF4-FFF2-40B4-BE49-F238E27FC236}">
                <a16:creationId xmlns:a16="http://schemas.microsoft.com/office/drawing/2014/main" id="{5B045042-F146-214C-8DBD-EFFB8C845873}"/>
              </a:ext>
            </a:extLst>
          </p:cNvPr>
          <p:cNvSpPr/>
          <p:nvPr/>
        </p:nvSpPr>
        <p:spPr>
          <a:xfrm>
            <a:off x="1703033" y="2562808"/>
            <a:ext cx="293502" cy="3354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937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1"/>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4"/>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4" grpId="0" animBg="1"/>
      <p:bldP spid="24" grpId="1" animBg="1"/>
      <p:bldP spid="25" grpId="0" animBg="1"/>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968187" y="2872293"/>
            <a:ext cx="7517892" cy="1446550"/>
          </a:xfrm>
          <a:prstGeom prst="rect">
            <a:avLst/>
          </a:prstGeom>
          <a:noFill/>
        </p:spPr>
        <p:txBody>
          <a:bodyPr wrap="none" rtlCol="0">
            <a:spAutoFit/>
          </a:bodyPr>
          <a:lstStyle/>
          <a:p>
            <a:pPr algn="ctr"/>
            <a:r>
              <a:rPr lang="en-US" sz="4400" dirty="0"/>
              <a:t>It looks like our hero is doomed </a:t>
            </a:r>
          </a:p>
          <a:p>
            <a:pPr algn="ctr"/>
            <a:r>
              <a:rPr lang="en-US" sz="4400" dirty="0"/>
              <a:t>with D!</a:t>
            </a:r>
          </a:p>
        </p:txBody>
      </p:sp>
    </p:spTree>
    <p:extLst>
      <p:ext uri="{BB962C8B-B14F-4D97-AF65-F5344CB8AC3E}">
        <p14:creationId xmlns:p14="http://schemas.microsoft.com/office/powerpoint/2010/main" val="22242959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24AB-5DFC-CF46-B38A-B6B79180244F}"/>
              </a:ext>
            </a:extLst>
          </p:cNvPr>
          <p:cNvSpPr>
            <a:spLocks noGrp="1"/>
          </p:cNvSpPr>
          <p:nvPr>
            <p:ph type="title"/>
          </p:nvPr>
        </p:nvSpPr>
        <p:spPr/>
        <p:txBody>
          <a:bodyPr/>
          <a:lstStyle/>
          <a:p>
            <a:r>
              <a:rPr lang="en-US" dirty="0"/>
              <a:t>Three important concepts from software engineering</a:t>
            </a:r>
          </a:p>
        </p:txBody>
      </p:sp>
      <p:sp>
        <p:nvSpPr>
          <p:cNvPr id="3" name="Content Placeholder 2">
            <a:extLst>
              <a:ext uri="{FF2B5EF4-FFF2-40B4-BE49-F238E27FC236}">
                <a16:creationId xmlns:a16="http://schemas.microsoft.com/office/drawing/2014/main" id="{0D771957-0F67-CE41-ABC6-24D2F1238DA2}"/>
              </a:ext>
            </a:extLst>
          </p:cNvPr>
          <p:cNvSpPr>
            <a:spLocks noGrp="1"/>
          </p:cNvSpPr>
          <p:nvPr>
            <p:ph idx="1"/>
          </p:nvPr>
        </p:nvSpPr>
        <p:spPr/>
        <p:txBody>
          <a:bodyPr/>
          <a:lstStyle/>
          <a:p>
            <a:pPr marL="514350" indent="-514350">
              <a:buFont typeface="+mj-lt"/>
              <a:buAutoNum type="arabicPeriod"/>
            </a:pPr>
            <a:r>
              <a:rPr lang="en-US" b="1" dirty="0"/>
              <a:t>Clean code</a:t>
            </a:r>
            <a:r>
              <a:rPr lang="en-US" dirty="0"/>
              <a:t> reads like prose</a:t>
            </a:r>
          </a:p>
          <a:p>
            <a:pPr marL="971550" lvl="1" indent="-514350">
              <a:buFont typeface="+mj-lt"/>
              <a:buAutoNum type="arabicPeriod"/>
            </a:pPr>
            <a:r>
              <a:rPr lang="en-US" dirty="0"/>
              <a:t>I will focus on names and small functions</a:t>
            </a:r>
          </a:p>
          <a:p>
            <a:pPr marL="514350" indent="-514350">
              <a:buFont typeface="+mj-lt"/>
              <a:buAutoNum type="arabicPeriod"/>
            </a:pPr>
            <a:r>
              <a:rPr lang="en-US" dirty="0"/>
              <a:t>Use </a:t>
            </a:r>
            <a:r>
              <a:rPr lang="en-US" b="1" dirty="0"/>
              <a:t>unit tests</a:t>
            </a:r>
            <a:r>
              <a:rPr lang="en-US" dirty="0"/>
              <a:t> to ensure correct code</a:t>
            </a:r>
          </a:p>
          <a:p>
            <a:pPr marL="514350" indent="-514350">
              <a:buFont typeface="+mj-lt"/>
              <a:buAutoNum type="arabicPeriod"/>
            </a:pPr>
            <a:r>
              <a:rPr lang="en-US" b="1" dirty="0"/>
              <a:t>Refactor</a:t>
            </a:r>
            <a:r>
              <a:rPr lang="en-US" dirty="0"/>
              <a:t> code to</a:t>
            </a:r>
          </a:p>
          <a:p>
            <a:pPr marL="971550" lvl="1" indent="-514350">
              <a:buFont typeface="+mj-lt"/>
              <a:buAutoNum type="arabicPeriod"/>
            </a:pPr>
            <a:r>
              <a:rPr lang="en-US" dirty="0"/>
              <a:t>Extract functions</a:t>
            </a:r>
          </a:p>
          <a:p>
            <a:pPr marL="971550" lvl="1" indent="-514350">
              <a:buFont typeface="+mj-lt"/>
              <a:buAutoNum type="arabicPeriod"/>
            </a:pPr>
            <a:r>
              <a:rPr lang="en-US" dirty="0"/>
              <a:t>Split loops</a:t>
            </a:r>
          </a:p>
        </p:txBody>
      </p:sp>
    </p:spTree>
    <p:extLst>
      <p:ext uri="{BB962C8B-B14F-4D97-AF65-F5344CB8AC3E}">
        <p14:creationId xmlns:p14="http://schemas.microsoft.com/office/powerpoint/2010/main" val="209311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1159464" y="2872293"/>
            <a:ext cx="7135351" cy="769441"/>
          </a:xfrm>
          <a:prstGeom prst="rect">
            <a:avLst/>
          </a:prstGeom>
          <a:noFill/>
        </p:spPr>
        <p:txBody>
          <a:bodyPr wrap="none" rtlCol="0">
            <a:spAutoFit/>
          </a:bodyPr>
          <a:lstStyle/>
          <a:p>
            <a:pPr algn="ctr"/>
            <a:r>
              <a:rPr lang="en-US" sz="4400" dirty="0"/>
              <a:t>Then just in the nick of time …</a:t>
            </a:r>
          </a:p>
        </p:txBody>
      </p:sp>
    </p:spTree>
    <p:extLst>
      <p:ext uri="{BB962C8B-B14F-4D97-AF65-F5344CB8AC3E}">
        <p14:creationId xmlns:p14="http://schemas.microsoft.com/office/powerpoint/2010/main" val="377235311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E523-4C48-F34C-9075-1463600B525D}"/>
              </a:ext>
            </a:extLst>
          </p:cNvPr>
          <p:cNvSpPr>
            <a:spLocks noGrp="1"/>
          </p:cNvSpPr>
          <p:nvPr>
            <p:ph type="title"/>
          </p:nvPr>
        </p:nvSpPr>
        <p:spPr/>
        <p:txBody>
          <a:bodyPr/>
          <a:lstStyle/>
          <a:p>
            <a:r>
              <a:rPr lang="en-US" dirty="0"/>
              <a:t>… Doug remembers to test!</a:t>
            </a:r>
          </a:p>
        </p:txBody>
      </p:sp>
      <p:grpSp>
        <p:nvGrpSpPr>
          <p:cNvPr id="4" name="Group 3">
            <a:extLst>
              <a:ext uri="{FF2B5EF4-FFF2-40B4-BE49-F238E27FC236}">
                <a16:creationId xmlns:a16="http://schemas.microsoft.com/office/drawing/2014/main" id="{D055384B-C3C9-6545-A703-83BF5638A00D}"/>
              </a:ext>
            </a:extLst>
          </p:cNvPr>
          <p:cNvGrpSpPr/>
          <p:nvPr/>
        </p:nvGrpSpPr>
        <p:grpSpPr>
          <a:xfrm>
            <a:off x="628650" y="1753853"/>
            <a:ext cx="8123905" cy="752003"/>
            <a:chOff x="628650" y="1753853"/>
            <a:chExt cx="8123905" cy="752003"/>
          </a:xfrm>
        </p:grpSpPr>
        <p:pic>
          <p:nvPicPr>
            <p:cNvPr id="7" name="Picture 6">
              <a:extLst>
                <a:ext uri="{FF2B5EF4-FFF2-40B4-BE49-F238E27FC236}">
                  <a16:creationId xmlns:a16="http://schemas.microsoft.com/office/drawing/2014/main" id="{5043415B-D133-E840-91C1-2F3116D7854E}"/>
                </a:ext>
              </a:extLst>
            </p:cNvPr>
            <p:cNvPicPr>
              <a:picLocks noChangeAspect="1"/>
            </p:cNvPicPr>
            <p:nvPr/>
          </p:nvPicPr>
          <p:blipFill rotWithShape="1">
            <a:blip r:embed="rId3"/>
            <a:srcRect t="1914" r="23075" b="85372"/>
            <a:stretch/>
          </p:blipFill>
          <p:spPr>
            <a:xfrm>
              <a:off x="628651" y="1753853"/>
              <a:ext cx="6249350" cy="419721"/>
            </a:xfrm>
            <a:prstGeom prst="rect">
              <a:avLst/>
            </a:prstGeom>
          </p:spPr>
        </p:pic>
        <p:pic>
          <p:nvPicPr>
            <p:cNvPr id="8" name="Picture 7">
              <a:extLst>
                <a:ext uri="{FF2B5EF4-FFF2-40B4-BE49-F238E27FC236}">
                  <a16:creationId xmlns:a16="http://schemas.microsoft.com/office/drawing/2014/main" id="{51E0858C-776B-9C42-862E-4960DA545D95}"/>
                </a:ext>
              </a:extLst>
            </p:cNvPr>
            <p:cNvPicPr>
              <a:picLocks noChangeAspect="1"/>
            </p:cNvPicPr>
            <p:nvPr/>
          </p:nvPicPr>
          <p:blipFill rotWithShape="1">
            <a:blip r:embed="rId3"/>
            <a:srcRect t="89934"/>
            <a:stretch/>
          </p:blipFill>
          <p:spPr>
            <a:xfrm>
              <a:off x="628650" y="2173574"/>
              <a:ext cx="8123905" cy="332282"/>
            </a:xfrm>
            <a:prstGeom prst="rect">
              <a:avLst/>
            </a:prstGeom>
          </p:spPr>
        </p:pic>
      </p:grpSp>
      <p:pic>
        <p:nvPicPr>
          <p:cNvPr id="9" name="Picture 8">
            <a:extLst>
              <a:ext uri="{FF2B5EF4-FFF2-40B4-BE49-F238E27FC236}">
                <a16:creationId xmlns:a16="http://schemas.microsoft.com/office/drawing/2014/main" id="{EAD66486-C18F-D848-8C66-689134D4CAD5}"/>
              </a:ext>
            </a:extLst>
          </p:cNvPr>
          <p:cNvPicPr>
            <a:picLocks noChangeAspect="1"/>
          </p:cNvPicPr>
          <p:nvPr/>
        </p:nvPicPr>
        <p:blipFill rotWithShape="1">
          <a:blip r:embed="rId4"/>
          <a:srcRect l="11677" t="41249" r="56355" b="34706"/>
          <a:stretch/>
        </p:blipFill>
        <p:spPr>
          <a:xfrm>
            <a:off x="607602" y="3210415"/>
            <a:ext cx="2667228" cy="1079293"/>
          </a:xfrm>
          <a:prstGeom prst="rect">
            <a:avLst/>
          </a:prstGeom>
        </p:spPr>
      </p:pic>
      <p:sp>
        <p:nvSpPr>
          <p:cNvPr id="10" name="Rectangle 9">
            <a:extLst>
              <a:ext uri="{FF2B5EF4-FFF2-40B4-BE49-F238E27FC236}">
                <a16:creationId xmlns:a16="http://schemas.microsoft.com/office/drawing/2014/main" id="{9F886445-ABCA-E646-9C1A-71C444C548A4}"/>
              </a:ext>
            </a:extLst>
          </p:cNvPr>
          <p:cNvSpPr/>
          <p:nvPr/>
        </p:nvSpPr>
        <p:spPr>
          <a:xfrm>
            <a:off x="1067645" y="3248983"/>
            <a:ext cx="240372" cy="18699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B0805A-01BF-574A-86E4-6008B0B3FE86}"/>
              </a:ext>
            </a:extLst>
          </p:cNvPr>
          <p:cNvSpPr/>
          <p:nvPr/>
        </p:nvSpPr>
        <p:spPr>
          <a:xfrm>
            <a:off x="1294995" y="4000987"/>
            <a:ext cx="240372" cy="18699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0C82F0F-F6B3-D445-A99E-C904013A43C4}"/>
              </a:ext>
            </a:extLst>
          </p:cNvPr>
          <p:cNvSpPr/>
          <p:nvPr/>
        </p:nvSpPr>
        <p:spPr>
          <a:xfrm>
            <a:off x="3525340" y="3542143"/>
            <a:ext cx="644577" cy="501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823445D-AE2A-2744-9477-789A305EBDD3}"/>
              </a:ext>
            </a:extLst>
          </p:cNvPr>
          <p:cNvPicPr>
            <a:picLocks noChangeAspect="1"/>
          </p:cNvPicPr>
          <p:nvPr/>
        </p:nvPicPr>
        <p:blipFill>
          <a:blip r:embed="rId5"/>
          <a:stretch>
            <a:fillRect/>
          </a:stretch>
        </p:blipFill>
        <p:spPr>
          <a:xfrm>
            <a:off x="4223700" y="3286408"/>
            <a:ext cx="2654300" cy="1003300"/>
          </a:xfrm>
          <a:prstGeom prst="rect">
            <a:avLst/>
          </a:prstGeom>
        </p:spPr>
      </p:pic>
      <p:sp>
        <p:nvSpPr>
          <p:cNvPr id="15" name="Rectangle 14">
            <a:extLst>
              <a:ext uri="{FF2B5EF4-FFF2-40B4-BE49-F238E27FC236}">
                <a16:creationId xmlns:a16="http://schemas.microsoft.com/office/drawing/2014/main" id="{B0651D0B-D1FE-F444-99B5-B12CDA54C5BB}"/>
              </a:ext>
            </a:extLst>
          </p:cNvPr>
          <p:cNvSpPr/>
          <p:nvPr/>
        </p:nvSpPr>
        <p:spPr>
          <a:xfrm>
            <a:off x="4597780" y="3349572"/>
            <a:ext cx="751853" cy="186990"/>
          </a:xfrm>
          <a:prstGeom prst="rect">
            <a:avLst/>
          </a:prstGeom>
          <a:solidFill>
            <a:srgbClr val="00B0F0">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007C90-2033-1B42-B528-E1D35BBF0096}"/>
              </a:ext>
            </a:extLst>
          </p:cNvPr>
          <p:cNvSpPr/>
          <p:nvPr/>
        </p:nvSpPr>
        <p:spPr>
          <a:xfrm>
            <a:off x="4828977" y="4053402"/>
            <a:ext cx="751853" cy="186990"/>
          </a:xfrm>
          <a:prstGeom prst="rect">
            <a:avLst/>
          </a:prstGeom>
          <a:solidFill>
            <a:srgbClr val="00B0F0">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FB63485-773E-0745-B846-AB3485CA0348}"/>
              </a:ext>
            </a:extLst>
          </p:cNvPr>
          <p:cNvPicPr>
            <a:picLocks noChangeAspect="1"/>
          </p:cNvPicPr>
          <p:nvPr/>
        </p:nvPicPr>
        <p:blipFill rotWithShape="1">
          <a:blip r:embed="rId3"/>
          <a:srcRect r="23075" b="82993"/>
          <a:stretch/>
        </p:blipFill>
        <p:spPr>
          <a:xfrm>
            <a:off x="628651" y="5080280"/>
            <a:ext cx="6249350" cy="561400"/>
          </a:xfrm>
          <a:prstGeom prst="rect">
            <a:avLst/>
          </a:prstGeom>
        </p:spPr>
      </p:pic>
      <p:sp>
        <p:nvSpPr>
          <p:cNvPr id="18" name="Down Arrow 17">
            <a:extLst>
              <a:ext uri="{FF2B5EF4-FFF2-40B4-BE49-F238E27FC236}">
                <a16:creationId xmlns:a16="http://schemas.microsoft.com/office/drawing/2014/main" id="{F19861BC-6EB8-C440-A38A-749C4DB285AD}"/>
              </a:ext>
            </a:extLst>
          </p:cNvPr>
          <p:cNvSpPr/>
          <p:nvPr/>
        </p:nvSpPr>
        <p:spPr>
          <a:xfrm>
            <a:off x="1473494" y="2531040"/>
            <a:ext cx="467722" cy="493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0413D66-DED2-CB45-902E-CBF5B705708E}"/>
              </a:ext>
            </a:extLst>
          </p:cNvPr>
          <p:cNvSpPr/>
          <p:nvPr/>
        </p:nvSpPr>
        <p:spPr>
          <a:xfrm>
            <a:off x="5319654" y="4474449"/>
            <a:ext cx="467722" cy="493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B4A8219-4819-334B-A543-2DBE5E9F8F96}"/>
              </a:ext>
            </a:extLst>
          </p:cNvPr>
          <p:cNvGrpSpPr/>
          <p:nvPr/>
        </p:nvGrpSpPr>
        <p:grpSpPr>
          <a:xfrm>
            <a:off x="7553407" y="4269962"/>
            <a:ext cx="1082936" cy="2400748"/>
            <a:chOff x="885713" y="2624866"/>
            <a:chExt cx="1082936" cy="2400748"/>
          </a:xfrm>
        </p:grpSpPr>
        <p:sp>
          <p:nvSpPr>
            <p:cNvPr id="22" name="Oval 21">
              <a:extLst>
                <a:ext uri="{FF2B5EF4-FFF2-40B4-BE49-F238E27FC236}">
                  <a16:creationId xmlns:a16="http://schemas.microsoft.com/office/drawing/2014/main" id="{4E03B76E-15BB-B042-93CA-9351E9618C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2D37C58-B840-5046-A193-6EAA4D31C9AE}"/>
                </a:ext>
              </a:extLst>
            </p:cNvPr>
            <p:cNvCxnSpPr>
              <a:cxnSpLocks/>
              <a:stCxn id="2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A17BEC-4422-D046-BFE6-2E6573E2DB64}"/>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2D354-1BB6-314A-BA10-A5C6E835D0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0E173B-32DF-3840-A40F-063EBFC2B981}"/>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AA5FA1-BAF5-114D-BCF0-21A82CB79F17}"/>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9FE43D-96D4-1E48-AF1C-11BA82F9775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30FB97-7FCC-5747-808D-804C402A9FD8}"/>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195A09-A122-7E41-9B9D-AFF78B5694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Callout 30">
            <a:extLst>
              <a:ext uri="{FF2B5EF4-FFF2-40B4-BE49-F238E27FC236}">
                <a16:creationId xmlns:a16="http://schemas.microsoft.com/office/drawing/2014/main" id="{328D1D6C-A27D-6443-8353-771EB6136248}"/>
              </a:ext>
            </a:extLst>
          </p:cNvPr>
          <p:cNvSpPr/>
          <p:nvPr/>
        </p:nvSpPr>
        <p:spPr>
          <a:xfrm>
            <a:off x="4309979" y="5684681"/>
            <a:ext cx="2205318" cy="672353"/>
          </a:xfrm>
          <a:prstGeom prst="wedgeEllipseCallout">
            <a:avLst>
              <a:gd name="adj1" fmla="val 111469"/>
              <a:gd name="adj2" fmla="val -188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thing I ran unit test!</a:t>
            </a:r>
          </a:p>
        </p:txBody>
      </p:sp>
      <p:sp>
        <p:nvSpPr>
          <p:cNvPr id="32" name="Oval Callout 31">
            <a:extLst>
              <a:ext uri="{FF2B5EF4-FFF2-40B4-BE49-F238E27FC236}">
                <a16:creationId xmlns:a16="http://schemas.microsoft.com/office/drawing/2014/main" id="{A1017377-FC12-9F41-AE6D-AB65A123CF52}"/>
              </a:ext>
            </a:extLst>
          </p:cNvPr>
          <p:cNvSpPr/>
          <p:nvPr/>
        </p:nvSpPr>
        <p:spPr>
          <a:xfrm>
            <a:off x="6791406" y="2656459"/>
            <a:ext cx="2205318" cy="575197"/>
          </a:xfrm>
          <a:prstGeom prst="wedgeEllipseCallout">
            <a:avLst>
              <a:gd name="adj1" fmla="val 249"/>
              <a:gd name="adj2" fmla="val 310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
        <p:nvSpPr>
          <p:cNvPr id="33" name="Oval Callout 32">
            <a:extLst>
              <a:ext uri="{FF2B5EF4-FFF2-40B4-BE49-F238E27FC236}">
                <a16:creationId xmlns:a16="http://schemas.microsoft.com/office/drawing/2014/main" id="{5FDADF14-0C40-2F41-AC7D-E220B234F3AD}"/>
              </a:ext>
            </a:extLst>
          </p:cNvPr>
          <p:cNvSpPr/>
          <p:nvPr/>
        </p:nvSpPr>
        <p:spPr>
          <a:xfrm>
            <a:off x="6130870" y="4287447"/>
            <a:ext cx="1177435" cy="326579"/>
          </a:xfrm>
          <a:prstGeom prst="wedgeEllipseCallout">
            <a:avLst>
              <a:gd name="adj1" fmla="val 92528"/>
              <a:gd name="adj2" fmla="val 93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Oops!</a:t>
            </a:r>
          </a:p>
        </p:txBody>
      </p:sp>
    </p:spTree>
    <p:extLst>
      <p:ext uri="{BB962C8B-B14F-4D97-AF65-F5344CB8AC3E}">
        <p14:creationId xmlns:p14="http://schemas.microsoft.com/office/powerpoint/2010/main" val="834463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100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8" grpId="0" animBg="1"/>
      <p:bldP spid="19" grpId="0" animBg="1"/>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158C70-6075-3646-8F13-7652620A07D6}"/>
              </a:ext>
            </a:extLst>
          </p:cNvPr>
          <p:cNvPicPr>
            <a:picLocks noChangeAspect="1"/>
          </p:cNvPicPr>
          <p:nvPr/>
        </p:nvPicPr>
        <p:blipFill>
          <a:blip r:embed="rId3"/>
          <a:stretch>
            <a:fillRect/>
          </a:stretch>
        </p:blipFill>
        <p:spPr>
          <a:xfrm>
            <a:off x="148136" y="225222"/>
            <a:ext cx="6683593" cy="3638521"/>
          </a:xfrm>
          <a:prstGeom prst="rect">
            <a:avLst/>
          </a:prstGeom>
        </p:spPr>
      </p:pic>
      <p:grpSp>
        <p:nvGrpSpPr>
          <p:cNvPr id="21" name="Group 20">
            <a:extLst>
              <a:ext uri="{FF2B5EF4-FFF2-40B4-BE49-F238E27FC236}">
                <a16:creationId xmlns:a16="http://schemas.microsoft.com/office/drawing/2014/main" id="{BB4A8219-4819-334B-A543-2DBE5E9F8F96}"/>
              </a:ext>
            </a:extLst>
          </p:cNvPr>
          <p:cNvGrpSpPr/>
          <p:nvPr/>
        </p:nvGrpSpPr>
        <p:grpSpPr>
          <a:xfrm>
            <a:off x="7553407" y="4269962"/>
            <a:ext cx="1082936" cy="2400748"/>
            <a:chOff x="885713" y="2624866"/>
            <a:chExt cx="1082936" cy="2400748"/>
          </a:xfrm>
        </p:grpSpPr>
        <p:sp>
          <p:nvSpPr>
            <p:cNvPr id="22" name="Oval 21">
              <a:extLst>
                <a:ext uri="{FF2B5EF4-FFF2-40B4-BE49-F238E27FC236}">
                  <a16:creationId xmlns:a16="http://schemas.microsoft.com/office/drawing/2014/main" id="{4E03B76E-15BB-B042-93CA-9351E9618C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2D37C58-B840-5046-A193-6EAA4D31C9AE}"/>
                </a:ext>
              </a:extLst>
            </p:cNvPr>
            <p:cNvCxnSpPr>
              <a:cxnSpLocks/>
              <a:stCxn id="2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A17BEC-4422-D046-BFE6-2E6573E2DB64}"/>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2D354-1BB6-314A-BA10-A5C6E835D0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0E173B-32DF-3840-A40F-063EBFC2B981}"/>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AA5FA1-BAF5-114D-BCF0-21A82CB79F17}"/>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9FE43D-96D4-1E48-AF1C-11BA82F9775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30FB97-7FCC-5747-808D-804C402A9FD8}"/>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195A09-A122-7E41-9B9D-AFF78B5694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Callout 31">
            <a:extLst>
              <a:ext uri="{FF2B5EF4-FFF2-40B4-BE49-F238E27FC236}">
                <a16:creationId xmlns:a16="http://schemas.microsoft.com/office/drawing/2014/main" id="{A1017377-FC12-9F41-AE6D-AB65A123CF52}"/>
              </a:ext>
            </a:extLst>
          </p:cNvPr>
          <p:cNvSpPr/>
          <p:nvPr/>
        </p:nvSpPr>
        <p:spPr>
          <a:xfrm>
            <a:off x="3611393" y="4744844"/>
            <a:ext cx="2459613" cy="1201763"/>
          </a:xfrm>
          <a:prstGeom prst="wedgeEllipseCallout">
            <a:avLst>
              <a:gd name="adj1" fmla="val 122200"/>
              <a:gd name="adj2" fmla="val -535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else would Iverson complain about?</a:t>
            </a:r>
          </a:p>
        </p:txBody>
      </p:sp>
    </p:spTree>
    <p:extLst>
      <p:ext uri="{BB962C8B-B14F-4D97-AF65-F5344CB8AC3E}">
        <p14:creationId xmlns:p14="http://schemas.microsoft.com/office/powerpoint/2010/main" val="21224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50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Doug imagines Iverson’s feedback</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4346090" y="1957891"/>
            <a:ext cx="2151530" cy="935304"/>
          </a:xfrm>
          <a:prstGeom prst="wedgeEllipseCallout">
            <a:avLst>
              <a:gd name="adj1" fmla="val 90193"/>
              <a:gd name="adj2" fmla="val 7109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functions do one thing</a:t>
            </a:r>
          </a:p>
        </p:txBody>
      </p:sp>
      <p:sp>
        <p:nvSpPr>
          <p:cNvPr id="28" name="Oval Callout 27">
            <a:extLst>
              <a:ext uri="{FF2B5EF4-FFF2-40B4-BE49-F238E27FC236}">
                <a16:creationId xmlns:a16="http://schemas.microsoft.com/office/drawing/2014/main" id="{F597B80D-0E77-6943-B7E0-99F50183791D}"/>
              </a:ext>
            </a:extLst>
          </p:cNvPr>
          <p:cNvSpPr/>
          <p:nvPr/>
        </p:nvSpPr>
        <p:spPr>
          <a:xfrm>
            <a:off x="3908614" y="4033505"/>
            <a:ext cx="2391058" cy="672353"/>
          </a:xfrm>
          <a:prstGeom prst="wedgeEllipseCallout">
            <a:avLst>
              <a:gd name="adj1" fmla="val 94924"/>
              <a:gd name="adj2" fmla="val -18201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need more functions</a:t>
            </a:r>
          </a:p>
        </p:txBody>
      </p:sp>
    </p:spTree>
    <p:extLst>
      <p:ext uri="{BB962C8B-B14F-4D97-AF65-F5344CB8AC3E}">
        <p14:creationId xmlns:p14="http://schemas.microsoft.com/office/powerpoint/2010/main" val="2269616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and Doug even remembers refactoring!</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3759845" y="3544032"/>
            <a:ext cx="2151530" cy="672353"/>
          </a:xfrm>
          <a:prstGeom prst="wedgeEllipseCallout">
            <a:avLst>
              <a:gd name="adj1" fmla="val 116259"/>
              <a:gd name="adj2" fmla="val -11016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and extract a function!</a:t>
            </a:r>
          </a:p>
        </p:txBody>
      </p:sp>
      <p:sp>
        <p:nvSpPr>
          <p:cNvPr id="24" name="Oval Callout 23">
            <a:extLst>
              <a:ext uri="{FF2B5EF4-FFF2-40B4-BE49-F238E27FC236}">
                <a16:creationId xmlns:a16="http://schemas.microsoft.com/office/drawing/2014/main" id="{183EA477-D811-8A41-89C4-8E7EA64C7B3F}"/>
              </a:ext>
            </a:extLst>
          </p:cNvPr>
          <p:cNvSpPr/>
          <p:nvPr/>
        </p:nvSpPr>
        <p:spPr>
          <a:xfrm>
            <a:off x="3967527" y="2011952"/>
            <a:ext cx="2178439" cy="881243"/>
          </a:xfrm>
          <a:prstGeom prst="wedgeEllipseCallout">
            <a:avLst>
              <a:gd name="adj1" fmla="val 99744"/>
              <a:gd name="adj2" fmla="val 7354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a block that does something …</a:t>
            </a:r>
          </a:p>
        </p:txBody>
      </p:sp>
    </p:spTree>
    <p:extLst>
      <p:ext uri="{BB962C8B-B14F-4D97-AF65-F5344CB8AC3E}">
        <p14:creationId xmlns:p14="http://schemas.microsoft.com/office/powerpoint/2010/main" val="42420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6C392F0-459C-214A-AFA7-9F688133689B}"/>
              </a:ext>
            </a:extLst>
          </p:cNvPr>
          <p:cNvSpPr/>
          <p:nvPr/>
        </p:nvSpPr>
        <p:spPr>
          <a:xfrm>
            <a:off x="4658054" y="3155576"/>
            <a:ext cx="1463041" cy="1173013"/>
          </a:xfrm>
          <a:prstGeom prst="rect">
            <a:avLst/>
          </a:prstGeom>
          <a:solidFill>
            <a:schemeClr val="bg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Extract Function</a:t>
            </a:r>
          </a:p>
        </p:txBody>
      </p:sp>
      <p:grpSp>
        <p:nvGrpSpPr>
          <p:cNvPr id="55" name="Group 54">
            <a:extLst>
              <a:ext uri="{FF2B5EF4-FFF2-40B4-BE49-F238E27FC236}">
                <a16:creationId xmlns:a16="http://schemas.microsoft.com/office/drawing/2014/main" id="{B9D2A038-725C-1F44-A776-33787470BAF5}"/>
              </a:ext>
            </a:extLst>
          </p:cNvPr>
          <p:cNvGrpSpPr/>
          <p:nvPr/>
        </p:nvGrpSpPr>
        <p:grpSpPr>
          <a:xfrm>
            <a:off x="2506531" y="2893807"/>
            <a:ext cx="1495313" cy="365760"/>
            <a:chOff x="5174428" y="2355925"/>
            <a:chExt cx="1495313" cy="365760"/>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B4AEDD5-1211-E54B-9F4B-C7D9AC543A29}"/>
              </a:ext>
            </a:extLst>
          </p:cNvPr>
          <p:cNvGrpSpPr/>
          <p:nvPr/>
        </p:nvGrpSpPr>
        <p:grpSpPr>
          <a:xfrm>
            <a:off x="2775472" y="3293632"/>
            <a:ext cx="1231750" cy="861856"/>
            <a:chOff x="5443369" y="2755750"/>
            <a:chExt cx="1231750" cy="861856"/>
          </a:xfrm>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807AD4-310B-6741-A69C-0E64AB16068E}"/>
              </a:ext>
            </a:extLst>
          </p:cNvPr>
          <p:cNvGrpSpPr/>
          <p:nvPr/>
        </p:nvGrpSpPr>
        <p:grpSpPr>
          <a:xfrm>
            <a:off x="2506531" y="4195452"/>
            <a:ext cx="1495313" cy="497624"/>
            <a:chOff x="5174428" y="3657570"/>
            <a:chExt cx="1495313" cy="497624"/>
          </a:xfrm>
        </p:grpSpPr>
        <p:sp>
          <p:nvSpPr>
            <p:cNvPr id="15" name="Rectangle 14">
              <a:extLst>
                <a:ext uri="{FF2B5EF4-FFF2-40B4-BE49-F238E27FC236}">
                  <a16:creationId xmlns:a16="http://schemas.microsoft.com/office/drawing/2014/main" id="{7B447144-03FB-6D44-B30E-75799A9169CA}"/>
                </a:ext>
              </a:extLst>
            </p:cNvPr>
            <p:cNvSpPr/>
            <p:nvPr/>
          </p:nvSpPr>
          <p:spPr>
            <a:xfrm>
              <a:off x="5174428" y="365757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B09209-B39E-644C-A144-04B758DC1258}"/>
                </a:ext>
              </a:extLst>
            </p:cNvPr>
            <p:cNvSpPr/>
            <p:nvPr/>
          </p:nvSpPr>
          <p:spPr>
            <a:xfrm>
              <a:off x="5174428" y="3790707"/>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D81A1-6D9C-2B4A-B51F-866B4D14BEA2}"/>
                </a:ext>
              </a:extLst>
            </p:cNvPr>
            <p:cNvSpPr/>
            <p:nvPr/>
          </p:nvSpPr>
          <p:spPr>
            <a:xfrm>
              <a:off x="5174428" y="392749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12A47-A81F-2147-B310-B6FA0D58A1E6}"/>
                </a:ext>
              </a:extLst>
            </p:cNvPr>
            <p:cNvSpPr/>
            <p:nvPr/>
          </p:nvSpPr>
          <p:spPr>
            <a:xfrm>
              <a:off x="5174428" y="405837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D4F5E5A4-1BB1-494D-AE14-8B7D7085B029}"/>
              </a:ext>
            </a:extLst>
          </p:cNvPr>
          <p:cNvGrpSpPr/>
          <p:nvPr/>
        </p:nvGrpSpPr>
        <p:grpSpPr>
          <a:xfrm>
            <a:off x="4819421" y="3331136"/>
            <a:ext cx="1231750" cy="861856"/>
            <a:chOff x="7487318" y="2793254"/>
            <a:chExt cx="1231750" cy="861856"/>
          </a:xfrm>
        </p:grpSpPr>
        <p:sp>
          <p:nvSpPr>
            <p:cNvPr id="21" name="Rectangle 20">
              <a:extLst>
                <a:ext uri="{FF2B5EF4-FFF2-40B4-BE49-F238E27FC236}">
                  <a16:creationId xmlns:a16="http://schemas.microsoft.com/office/drawing/2014/main" id="{CA124644-C59E-1341-A1C5-6E53A1D32BE2}"/>
                </a:ext>
              </a:extLst>
            </p:cNvPr>
            <p:cNvSpPr/>
            <p:nvPr/>
          </p:nvSpPr>
          <p:spPr>
            <a:xfrm>
              <a:off x="7487318" y="2793254"/>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8919DF-65DF-E149-95F5-C66D85B42237}"/>
                </a:ext>
              </a:extLst>
            </p:cNvPr>
            <p:cNvSpPr/>
            <p:nvPr/>
          </p:nvSpPr>
          <p:spPr>
            <a:xfrm>
              <a:off x="7487318" y="2933102"/>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92191-6F36-3646-A121-232CC91FA215}"/>
                </a:ext>
              </a:extLst>
            </p:cNvPr>
            <p:cNvSpPr/>
            <p:nvPr/>
          </p:nvSpPr>
          <p:spPr>
            <a:xfrm>
              <a:off x="7670198" y="30729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6920E-D39B-194F-9EF0-8B0D2AE9AE99}"/>
                </a:ext>
              </a:extLst>
            </p:cNvPr>
            <p:cNvSpPr/>
            <p:nvPr/>
          </p:nvSpPr>
          <p:spPr>
            <a:xfrm>
              <a:off x="7670198" y="31895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18B966-3A90-3744-B5F1-4664FB751FCD}"/>
                </a:ext>
              </a:extLst>
            </p:cNvPr>
            <p:cNvSpPr/>
            <p:nvPr/>
          </p:nvSpPr>
          <p:spPr>
            <a:xfrm>
              <a:off x="7487318" y="3306151"/>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8A61C-742B-A844-A299-0600DA30B198}"/>
                </a:ext>
              </a:extLst>
            </p:cNvPr>
            <p:cNvSpPr/>
            <p:nvPr/>
          </p:nvSpPr>
          <p:spPr>
            <a:xfrm>
              <a:off x="7675576" y="34559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B057A7-CE3B-344F-9E8F-95A43A957141}"/>
                </a:ext>
              </a:extLst>
            </p:cNvPr>
            <p:cNvSpPr/>
            <p:nvPr/>
          </p:nvSpPr>
          <p:spPr>
            <a:xfrm>
              <a:off x="7675576" y="35725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BCFF6E5E-CE8A-8149-ABE1-2B4B03C8041F}"/>
              </a:ext>
            </a:extLst>
          </p:cNvPr>
          <p:cNvSpPr/>
          <p:nvPr/>
        </p:nvSpPr>
        <p:spPr>
          <a:xfrm>
            <a:off x="2764712" y="3293206"/>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700D139-A009-E342-A465-44BA700B3CDA}"/>
              </a:ext>
            </a:extLst>
          </p:cNvPr>
          <p:cNvSpPr/>
          <p:nvPr/>
        </p:nvSpPr>
        <p:spPr>
          <a:xfrm>
            <a:off x="4808663" y="3203843"/>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4" name="Group 73">
            <a:extLst>
              <a:ext uri="{FF2B5EF4-FFF2-40B4-BE49-F238E27FC236}">
                <a16:creationId xmlns:a16="http://schemas.microsoft.com/office/drawing/2014/main" id="{69E24F4C-6AE5-944E-9159-85D10699BD10}"/>
              </a:ext>
            </a:extLst>
          </p:cNvPr>
          <p:cNvGrpSpPr/>
          <p:nvPr/>
        </p:nvGrpSpPr>
        <p:grpSpPr>
          <a:xfrm>
            <a:off x="2775473" y="3296505"/>
            <a:ext cx="1231750" cy="861856"/>
            <a:chOff x="5443369" y="2755750"/>
            <a:chExt cx="1231750" cy="861856"/>
          </a:xfrm>
          <a:solidFill>
            <a:schemeClr val="accent1"/>
          </a:solidFill>
        </p:grpSpPr>
        <p:sp>
          <p:nvSpPr>
            <p:cNvPr id="75" name="Rectangle 74">
              <a:extLst>
                <a:ext uri="{FF2B5EF4-FFF2-40B4-BE49-F238E27FC236}">
                  <a16:creationId xmlns:a16="http://schemas.microsoft.com/office/drawing/2014/main" id="{777A3969-4637-2342-BEE2-7EE21AB3E11D}"/>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98D0D6A-49AA-8248-B17F-A428DA4650A5}"/>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C93D6CB-E4C4-2447-A431-3AE723B3E781}"/>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97E310A-A3F1-124A-B29F-14C02A2AF29C}"/>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D7C6743-B0F4-FF4B-B4E4-F8CB85775401}"/>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A07FA5F-E65D-5B4A-A107-AF348DCDEF43}"/>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5852604-4545-C24B-BC15-B654080E33F7}"/>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3027643"/>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2"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82 -0.00024 L 0.22327 0.00601 " pathEditMode="relative" rAng="0" ptsTypes="AA">
                                      <p:cBhvr>
                                        <p:cTn id="16" dur="2000" fill="hold"/>
                                        <p:tgtEl>
                                          <p:spTgt spid="19"/>
                                        </p:tgtEl>
                                        <p:attrNameLst>
                                          <p:attrName>ppt_x</p:attrName>
                                          <p:attrName>ppt_y</p:attrName>
                                        </p:attrNameLst>
                                      </p:cBhvr>
                                      <p:rCtr x="11354" y="301"/>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2.77778E-6 4.07407E-6 L -0.22517 0.01157 " pathEditMode="relative" rAng="0" ptsTypes="AA">
                                      <p:cBhvr>
                                        <p:cTn id="25" dur="2000" fill="hold"/>
                                        <p:tgtEl>
                                          <p:spTgt spid="59"/>
                                        </p:tgtEl>
                                        <p:attrNameLst>
                                          <p:attrName>ppt_x</p:attrName>
                                          <p:attrName>ppt_y</p:attrName>
                                        </p:attrNameLst>
                                      </p:cBhvr>
                                      <p:rCtr x="-11267" y="579"/>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0382 -0.00023 L 0.22327 0.00602 " pathEditMode="relative" rAng="0" ptsTypes="AA">
                                      <p:cBhvr>
                                        <p:cTn id="32" dur="2000" fill="hold"/>
                                        <p:tgtEl>
                                          <p:spTgt spid="74"/>
                                        </p:tgtEl>
                                        <p:attrNameLst>
                                          <p:attrName>ppt_x</p:attrName>
                                          <p:attrName>ppt_y</p:attrName>
                                        </p:attrNameLst>
                                      </p:cBhvr>
                                      <p:rCtr x="11354" y="301"/>
                                    </p:animMotion>
                                  </p:childTnLst>
                                </p:cTn>
                              </p:par>
                            </p:childTnLst>
                          </p:cTn>
                        </p:par>
                        <p:par>
                          <p:cTn id="33" fill="hold">
                            <p:stCondLst>
                              <p:cond delay="4000"/>
                            </p:stCondLst>
                            <p:childTnLst>
                              <p:par>
                                <p:cTn id="34" presetID="1" presetClass="exit" presetSubtype="0" fill="hold" nodeType="afterEffect">
                                  <p:stCondLst>
                                    <p:cond delay="0"/>
                                  </p:stCondLst>
                                  <p:childTnLst>
                                    <p:set>
                                      <p:cBhvr>
                                        <p:cTn id="35"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59" grpId="0" animBg="1"/>
      <p:bldP spid="59" grpId="1" animBg="1"/>
      <p:bldP spid="5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39191-F331-EC44-BDF9-ACDEA29CC022}"/>
              </a:ext>
            </a:extLst>
          </p:cNvPr>
          <p:cNvSpPr>
            <a:spLocks noGrp="1"/>
          </p:cNvSpPr>
          <p:nvPr>
            <p:ph type="title"/>
          </p:nvPr>
        </p:nvSpPr>
        <p:spPr/>
        <p:txBody>
          <a:bodyPr/>
          <a:lstStyle/>
          <a:p>
            <a:r>
              <a:rPr lang="en-US" dirty="0"/>
              <a:t>The DRY principle</a:t>
            </a:r>
          </a:p>
        </p:txBody>
      </p:sp>
      <p:sp>
        <p:nvSpPr>
          <p:cNvPr id="5" name="Content Placeholder 4">
            <a:extLst>
              <a:ext uri="{FF2B5EF4-FFF2-40B4-BE49-F238E27FC236}">
                <a16:creationId xmlns:a16="http://schemas.microsoft.com/office/drawing/2014/main" id="{577A2421-41CF-E544-824F-6D1C1B04F678}"/>
              </a:ext>
            </a:extLst>
          </p:cNvPr>
          <p:cNvSpPr>
            <a:spLocks noGrp="1"/>
          </p:cNvSpPr>
          <p:nvPr>
            <p:ph idx="1"/>
          </p:nvPr>
        </p:nvSpPr>
        <p:spPr/>
        <p:txBody>
          <a:bodyPr/>
          <a:lstStyle/>
          <a:p>
            <a:r>
              <a:rPr lang="en-US" dirty="0"/>
              <a:t>Don’t repeat yourself!</a:t>
            </a:r>
          </a:p>
          <a:p>
            <a:r>
              <a:rPr lang="en-US" dirty="0"/>
              <a:t>Find similar code</a:t>
            </a:r>
          </a:p>
          <a:p>
            <a:r>
              <a:rPr lang="en-US" dirty="0"/>
              <a:t>Make it exactly the same</a:t>
            </a:r>
          </a:p>
          <a:p>
            <a:r>
              <a:rPr lang="en-US" dirty="0"/>
              <a:t>Extract a function!</a:t>
            </a:r>
          </a:p>
        </p:txBody>
      </p:sp>
    </p:spTree>
    <p:extLst>
      <p:ext uri="{BB962C8B-B14F-4D97-AF65-F5344CB8AC3E}">
        <p14:creationId xmlns:p14="http://schemas.microsoft.com/office/powerpoint/2010/main" val="269964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F80B-FF3C-D84A-8A75-24B493A43CAF}"/>
              </a:ext>
            </a:extLst>
          </p:cNvPr>
          <p:cNvSpPr>
            <a:spLocks noGrp="1"/>
          </p:cNvSpPr>
          <p:nvPr>
            <p:ph type="title"/>
          </p:nvPr>
        </p:nvSpPr>
        <p:spPr/>
        <p:txBody>
          <a:bodyPr/>
          <a:lstStyle/>
          <a:p>
            <a:r>
              <a:rPr lang="en-US" dirty="0"/>
              <a:t>Extract Functions</a:t>
            </a:r>
          </a:p>
        </p:txBody>
      </p:sp>
      <p:pic>
        <p:nvPicPr>
          <p:cNvPr id="4" name="Picture 3">
            <a:extLst>
              <a:ext uri="{FF2B5EF4-FFF2-40B4-BE49-F238E27FC236}">
                <a16:creationId xmlns:a16="http://schemas.microsoft.com/office/drawing/2014/main" id="{B7550246-AF6E-0B4A-B5F1-DED367CAD4D7}"/>
              </a:ext>
            </a:extLst>
          </p:cNvPr>
          <p:cNvPicPr>
            <a:picLocks noChangeAspect="1"/>
          </p:cNvPicPr>
          <p:nvPr/>
        </p:nvPicPr>
        <p:blipFill rotWithShape="1">
          <a:blip r:embed="rId3"/>
          <a:srcRect t="8210" b="60497"/>
          <a:stretch/>
        </p:blipFill>
        <p:spPr>
          <a:xfrm>
            <a:off x="628650" y="1830538"/>
            <a:ext cx="5345878" cy="1450544"/>
          </a:xfrm>
          <a:prstGeom prst="rect">
            <a:avLst/>
          </a:prstGeom>
        </p:spPr>
      </p:pic>
      <p:pic>
        <p:nvPicPr>
          <p:cNvPr id="6" name="Picture 5">
            <a:extLst>
              <a:ext uri="{FF2B5EF4-FFF2-40B4-BE49-F238E27FC236}">
                <a16:creationId xmlns:a16="http://schemas.microsoft.com/office/drawing/2014/main" id="{EE90BC3C-8BEA-6140-8C47-4A00E61E7E0E}"/>
              </a:ext>
            </a:extLst>
          </p:cNvPr>
          <p:cNvPicPr>
            <a:picLocks noChangeAspect="1"/>
          </p:cNvPicPr>
          <p:nvPr/>
        </p:nvPicPr>
        <p:blipFill rotWithShape="1">
          <a:blip r:embed="rId4"/>
          <a:srcRect t="12341" b="56233"/>
          <a:stretch/>
        </p:blipFill>
        <p:spPr>
          <a:xfrm>
            <a:off x="628650" y="4039565"/>
            <a:ext cx="5557668" cy="1452282"/>
          </a:xfrm>
          <a:prstGeom prst="rect">
            <a:avLst/>
          </a:prstGeom>
        </p:spPr>
      </p:pic>
      <p:sp>
        <p:nvSpPr>
          <p:cNvPr id="7" name="Rectangle 6">
            <a:extLst>
              <a:ext uri="{FF2B5EF4-FFF2-40B4-BE49-F238E27FC236}">
                <a16:creationId xmlns:a16="http://schemas.microsoft.com/office/drawing/2014/main" id="{98CBB939-FB26-2443-986A-82A625375724}"/>
              </a:ext>
            </a:extLst>
          </p:cNvPr>
          <p:cNvSpPr/>
          <p:nvPr/>
        </p:nvSpPr>
        <p:spPr>
          <a:xfrm>
            <a:off x="2173045" y="2545052"/>
            <a:ext cx="2398955" cy="262694"/>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307E13-ED29-1441-9C5A-99AFDA747EED}"/>
              </a:ext>
            </a:extLst>
          </p:cNvPr>
          <p:cNvSpPr/>
          <p:nvPr/>
        </p:nvSpPr>
        <p:spPr>
          <a:xfrm>
            <a:off x="2173044" y="2829262"/>
            <a:ext cx="2398955" cy="26269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515FBC-0063-7440-BCF7-CB454EADB622}"/>
              </a:ext>
            </a:extLst>
          </p:cNvPr>
          <p:cNvSpPr txBox="1"/>
          <p:nvPr/>
        </p:nvSpPr>
        <p:spPr>
          <a:xfrm>
            <a:off x="4771036" y="2449172"/>
            <a:ext cx="1764907" cy="369332"/>
          </a:xfrm>
          <a:prstGeom prst="rect">
            <a:avLst/>
          </a:prstGeom>
          <a:solidFill>
            <a:srgbClr val="00B0F0">
              <a:alpha val="34902"/>
            </a:srgbClr>
          </a:solidFill>
          <a:ln w="38100">
            <a:noFill/>
          </a:ln>
        </p:spPr>
        <p:txBody>
          <a:bodyPr wrap="none" rtlCol="0">
            <a:spAutoFit/>
          </a:bodyPr>
          <a:lstStyle/>
          <a:p>
            <a:r>
              <a:rPr lang="en-US" dirty="0"/>
              <a:t>Replace hyphens</a:t>
            </a:r>
          </a:p>
        </p:txBody>
      </p:sp>
      <p:sp>
        <p:nvSpPr>
          <p:cNvPr id="10" name="TextBox 9">
            <a:extLst>
              <a:ext uri="{FF2B5EF4-FFF2-40B4-BE49-F238E27FC236}">
                <a16:creationId xmlns:a16="http://schemas.microsoft.com/office/drawing/2014/main" id="{D487BC15-F085-0643-9B3B-BCAF38B3623B}"/>
              </a:ext>
            </a:extLst>
          </p:cNvPr>
          <p:cNvSpPr txBox="1"/>
          <p:nvPr/>
        </p:nvSpPr>
        <p:spPr>
          <a:xfrm>
            <a:off x="1163618" y="3304963"/>
            <a:ext cx="2140522" cy="369332"/>
          </a:xfrm>
          <a:prstGeom prst="rect">
            <a:avLst/>
          </a:prstGeom>
          <a:solidFill>
            <a:srgbClr val="ED7D31">
              <a:alpha val="34902"/>
            </a:srgbClr>
          </a:solidFill>
          <a:ln w="38100">
            <a:noFill/>
          </a:ln>
        </p:spPr>
        <p:txBody>
          <a:bodyPr wrap="none" rtlCol="0">
            <a:spAutoFit/>
          </a:bodyPr>
          <a:lstStyle/>
          <a:p>
            <a:r>
              <a:rPr lang="en-US" dirty="0"/>
              <a:t>Remove punctuation</a:t>
            </a:r>
          </a:p>
        </p:txBody>
      </p:sp>
      <p:sp>
        <p:nvSpPr>
          <p:cNvPr id="11" name="Rectangle 10">
            <a:extLst>
              <a:ext uri="{FF2B5EF4-FFF2-40B4-BE49-F238E27FC236}">
                <a16:creationId xmlns:a16="http://schemas.microsoft.com/office/drawing/2014/main" id="{5076C887-1522-BB40-BC8D-E39B951152CA}"/>
              </a:ext>
            </a:extLst>
          </p:cNvPr>
          <p:cNvSpPr/>
          <p:nvPr/>
        </p:nvSpPr>
        <p:spPr>
          <a:xfrm>
            <a:off x="1163619" y="4239449"/>
            <a:ext cx="1482762" cy="1933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9AE7D6-9125-594D-BC5C-21C4567CE780}"/>
              </a:ext>
            </a:extLst>
          </p:cNvPr>
          <p:cNvSpPr/>
          <p:nvPr/>
        </p:nvSpPr>
        <p:spPr>
          <a:xfrm>
            <a:off x="1953159" y="5094596"/>
            <a:ext cx="1779745" cy="176651"/>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99C592-DC75-C749-BD0D-18BBC9E91F1F}"/>
              </a:ext>
            </a:extLst>
          </p:cNvPr>
          <p:cNvSpPr/>
          <p:nvPr/>
        </p:nvSpPr>
        <p:spPr>
          <a:xfrm>
            <a:off x="1953160" y="5271247"/>
            <a:ext cx="1500046" cy="22060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E1F01D-3DEB-6D49-9E1E-ABE072A982F2}"/>
              </a:ext>
            </a:extLst>
          </p:cNvPr>
          <p:cNvSpPr/>
          <p:nvPr/>
        </p:nvSpPr>
        <p:spPr>
          <a:xfrm>
            <a:off x="3825911" y="4239449"/>
            <a:ext cx="2058522" cy="1933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urved Connector 16">
            <a:extLst>
              <a:ext uri="{FF2B5EF4-FFF2-40B4-BE49-F238E27FC236}">
                <a16:creationId xmlns:a16="http://schemas.microsoft.com/office/drawing/2014/main" id="{7B090DAD-0FAF-244A-9393-5C5EF5A69822}"/>
              </a:ext>
            </a:extLst>
          </p:cNvPr>
          <p:cNvCxnSpPr>
            <a:stCxn id="7" idx="2"/>
            <a:endCxn id="15" idx="0"/>
          </p:cNvCxnSpPr>
          <p:nvPr/>
        </p:nvCxnSpPr>
        <p:spPr>
          <a:xfrm rot="16200000" flipH="1">
            <a:off x="3397996" y="2782272"/>
            <a:ext cx="1431703" cy="1482649"/>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9C52F163-12DC-2C45-B379-EE4454350416}"/>
              </a:ext>
            </a:extLst>
          </p:cNvPr>
          <p:cNvCxnSpPr>
            <a:stCxn id="11" idx="2"/>
            <a:endCxn id="12" idx="0"/>
          </p:cNvCxnSpPr>
          <p:nvPr/>
        </p:nvCxnSpPr>
        <p:spPr>
          <a:xfrm rot="16200000" flipH="1">
            <a:off x="2043107" y="4294671"/>
            <a:ext cx="661818" cy="938032"/>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3FD43B1-A277-F540-B1E3-180D562DDCB9}"/>
              </a:ext>
            </a:extLst>
          </p:cNvPr>
          <p:cNvSpPr/>
          <p:nvPr/>
        </p:nvSpPr>
        <p:spPr>
          <a:xfrm>
            <a:off x="1163618" y="4467387"/>
            <a:ext cx="1149276" cy="193329"/>
          </a:xfrm>
          <a:prstGeom prst="rect">
            <a:avLst/>
          </a:prstGeom>
          <a:solidFill>
            <a:srgbClr val="ED7D31">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3068F3-2AAE-9840-90D1-BDFC26717245}"/>
              </a:ext>
            </a:extLst>
          </p:cNvPr>
          <p:cNvSpPr/>
          <p:nvPr/>
        </p:nvSpPr>
        <p:spPr>
          <a:xfrm>
            <a:off x="3584412" y="4467387"/>
            <a:ext cx="2601906" cy="193329"/>
          </a:xfrm>
          <a:prstGeom prst="rect">
            <a:avLst/>
          </a:prstGeom>
          <a:solidFill>
            <a:srgbClr val="ED7D31">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urved Connector 22">
            <a:extLst>
              <a:ext uri="{FF2B5EF4-FFF2-40B4-BE49-F238E27FC236}">
                <a16:creationId xmlns:a16="http://schemas.microsoft.com/office/drawing/2014/main" id="{8BC61924-D6F5-4C41-9E23-ED688AB0F395}"/>
              </a:ext>
            </a:extLst>
          </p:cNvPr>
          <p:cNvCxnSpPr>
            <a:stCxn id="8" idx="2"/>
            <a:endCxn id="21" idx="0"/>
          </p:cNvCxnSpPr>
          <p:nvPr/>
        </p:nvCxnSpPr>
        <p:spPr>
          <a:xfrm rot="16200000" flipH="1">
            <a:off x="3441228" y="3023249"/>
            <a:ext cx="1375431" cy="1512843"/>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9D8ADFB9-6028-9F4F-9E80-81A528B72C1E}"/>
              </a:ext>
            </a:extLst>
          </p:cNvPr>
          <p:cNvCxnSpPr>
            <a:stCxn id="20" idx="2"/>
            <a:endCxn id="14" idx="0"/>
          </p:cNvCxnSpPr>
          <p:nvPr/>
        </p:nvCxnSpPr>
        <p:spPr>
          <a:xfrm rot="16200000" flipH="1">
            <a:off x="1915454" y="4483517"/>
            <a:ext cx="610531" cy="964927"/>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A76A218F-00B8-FD4B-A9DF-2F0DEB95A4DE}"/>
              </a:ext>
            </a:extLst>
          </p:cNvPr>
          <p:cNvGrpSpPr/>
          <p:nvPr/>
        </p:nvGrpSpPr>
        <p:grpSpPr>
          <a:xfrm>
            <a:off x="6340961" y="375619"/>
            <a:ext cx="2385397" cy="923330"/>
            <a:chOff x="189951" y="5860248"/>
            <a:chExt cx="2385397" cy="923330"/>
          </a:xfrm>
        </p:grpSpPr>
        <p:sp>
          <p:nvSpPr>
            <p:cNvPr id="28" name="TextBox 27">
              <a:extLst>
                <a:ext uri="{FF2B5EF4-FFF2-40B4-BE49-F238E27FC236}">
                  <a16:creationId xmlns:a16="http://schemas.microsoft.com/office/drawing/2014/main" id="{DD7694CC-6547-AF41-8D71-CF54B85C5EBF}"/>
                </a:ext>
              </a:extLst>
            </p:cNvPr>
            <p:cNvSpPr txBox="1"/>
            <p:nvPr/>
          </p:nvSpPr>
          <p:spPr>
            <a:xfrm>
              <a:off x="189951" y="5860248"/>
              <a:ext cx="2385397" cy="923330"/>
            </a:xfrm>
            <a:prstGeom prst="rect">
              <a:avLst/>
            </a:prstGeom>
            <a:noFill/>
            <a:ln>
              <a:solidFill>
                <a:schemeClr val="tx1"/>
              </a:solidFill>
            </a:ln>
          </p:spPr>
          <p:txBody>
            <a:bodyPr wrap="none" rtlCol="0">
              <a:spAutoFit/>
            </a:bodyPr>
            <a:lstStyle/>
            <a:p>
              <a:r>
                <a:rPr lang="en-US" b="1" dirty="0"/>
                <a:t>Test after each change!</a:t>
              </a:r>
            </a:p>
            <a:p>
              <a:endParaRPr lang="en-US" b="1" dirty="0"/>
            </a:p>
            <a:p>
              <a:endParaRPr lang="en-US" b="1" dirty="0"/>
            </a:p>
          </p:txBody>
        </p:sp>
        <p:pic>
          <p:nvPicPr>
            <p:cNvPr id="27" name="Picture 26">
              <a:extLst>
                <a:ext uri="{FF2B5EF4-FFF2-40B4-BE49-F238E27FC236}">
                  <a16:creationId xmlns:a16="http://schemas.microsoft.com/office/drawing/2014/main" id="{EA395185-4567-3347-A920-5D646FBAE6CD}"/>
                </a:ext>
              </a:extLst>
            </p:cNvPr>
            <p:cNvPicPr>
              <a:picLocks noChangeAspect="1"/>
            </p:cNvPicPr>
            <p:nvPr/>
          </p:nvPicPr>
          <p:blipFill>
            <a:blip r:embed="rId5"/>
            <a:stretch>
              <a:fillRect/>
            </a:stretch>
          </p:blipFill>
          <p:spPr>
            <a:xfrm>
              <a:off x="249246" y="6189656"/>
              <a:ext cx="1408976" cy="422693"/>
            </a:xfrm>
            <a:prstGeom prst="rect">
              <a:avLst/>
            </a:prstGeom>
          </p:spPr>
        </p:pic>
      </p:grpSp>
      <p:grpSp>
        <p:nvGrpSpPr>
          <p:cNvPr id="22" name="Group 21">
            <a:extLst>
              <a:ext uri="{FF2B5EF4-FFF2-40B4-BE49-F238E27FC236}">
                <a16:creationId xmlns:a16="http://schemas.microsoft.com/office/drawing/2014/main" id="{F0845C46-A185-4C40-9617-A6317E61ABB9}"/>
              </a:ext>
            </a:extLst>
          </p:cNvPr>
          <p:cNvGrpSpPr/>
          <p:nvPr/>
        </p:nvGrpSpPr>
        <p:grpSpPr>
          <a:xfrm>
            <a:off x="7553407" y="4269962"/>
            <a:ext cx="1082936" cy="2400748"/>
            <a:chOff x="885713" y="2624866"/>
            <a:chExt cx="1082936" cy="2400748"/>
          </a:xfrm>
        </p:grpSpPr>
        <p:sp>
          <p:nvSpPr>
            <p:cNvPr id="24" name="Oval 23">
              <a:extLst>
                <a:ext uri="{FF2B5EF4-FFF2-40B4-BE49-F238E27FC236}">
                  <a16:creationId xmlns:a16="http://schemas.microsoft.com/office/drawing/2014/main" id="{B719B85F-C72F-EC48-B004-C5420533DAD4}"/>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A5716D-7A10-4B48-961F-43790BF20591}"/>
                </a:ext>
              </a:extLst>
            </p:cNvPr>
            <p:cNvCxnSpPr>
              <a:cxnSpLocks/>
              <a:stCxn id="24"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E8142F-64CF-5E4E-9B51-8D459D00F41D}"/>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B90A3C6-F027-3240-AF27-D54A524838F9}"/>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E0332F-7846-1646-8447-7BC13E3162AB}"/>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D99B93-A955-8948-996C-21F825B632CE}"/>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CB813B-4A79-DC4B-84F1-10D9D1E0BE9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F67219-6152-3640-BD2F-D9EA26955055}"/>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DF0F1F-C800-024C-BF18-0C2B586BE763}"/>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Callout 36">
            <a:extLst>
              <a:ext uri="{FF2B5EF4-FFF2-40B4-BE49-F238E27FC236}">
                <a16:creationId xmlns:a16="http://schemas.microsoft.com/office/drawing/2014/main" id="{D3CFFB1B-EE3C-3744-AC60-D5CFCB9F4519}"/>
              </a:ext>
            </a:extLst>
          </p:cNvPr>
          <p:cNvSpPr/>
          <p:nvPr/>
        </p:nvSpPr>
        <p:spPr>
          <a:xfrm>
            <a:off x="5883839" y="1759514"/>
            <a:ext cx="2151530" cy="672353"/>
          </a:xfrm>
          <a:prstGeom prst="wedgeEllipseCallout">
            <a:avLst>
              <a:gd name="adj1" fmla="val 44061"/>
              <a:gd name="adj2" fmla="val 39097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this function!</a:t>
            </a:r>
          </a:p>
        </p:txBody>
      </p:sp>
      <p:sp>
        <p:nvSpPr>
          <p:cNvPr id="38" name="Oval Callout 37">
            <a:extLst>
              <a:ext uri="{FF2B5EF4-FFF2-40B4-BE49-F238E27FC236}">
                <a16:creationId xmlns:a16="http://schemas.microsoft.com/office/drawing/2014/main" id="{C45CF828-E10E-344F-91A1-9A57E5741543}"/>
              </a:ext>
            </a:extLst>
          </p:cNvPr>
          <p:cNvSpPr/>
          <p:nvPr/>
        </p:nvSpPr>
        <p:spPr>
          <a:xfrm>
            <a:off x="5110553" y="3291746"/>
            <a:ext cx="2151530" cy="672353"/>
          </a:xfrm>
          <a:prstGeom prst="wedgeEllipseCallout">
            <a:avLst>
              <a:gd name="adj1" fmla="val 77570"/>
              <a:gd name="adj2" fmla="val 15613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does each part do?</a:t>
            </a:r>
          </a:p>
        </p:txBody>
      </p:sp>
      <p:sp>
        <p:nvSpPr>
          <p:cNvPr id="39" name="Oval Callout 38">
            <a:extLst>
              <a:ext uri="{FF2B5EF4-FFF2-40B4-BE49-F238E27FC236}">
                <a16:creationId xmlns:a16="http://schemas.microsoft.com/office/drawing/2014/main" id="{2E1C1930-8B5A-1647-AFFE-725D65FDEB1C}"/>
              </a:ext>
            </a:extLst>
          </p:cNvPr>
          <p:cNvSpPr/>
          <p:nvPr/>
        </p:nvSpPr>
        <p:spPr>
          <a:xfrm>
            <a:off x="7734130" y="1405529"/>
            <a:ext cx="1460409" cy="513312"/>
          </a:xfrm>
          <a:prstGeom prst="wedgeEllipseCallout">
            <a:avLst>
              <a:gd name="adj1" fmla="val -39426"/>
              <a:gd name="adj2" fmla="val 6009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Tree>
    <p:extLst>
      <p:ext uri="{BB962C8B-B14F-4D97-AF65-F5344CB8AC3E}">
        <p14:creationId xmlns:p14="http://schemas.microsoft.com/office/powerpoint/2010/main" val="2175480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39"/>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9" grpId="1" animBg="1"/>
      <p:bldP spid="10" grpId="0" animBg="1"/>
      <p:bldP spid="11" grpId="0" animBg="1"/>
      <p:bldP spid="11" grpId="1" animBg="1"/>
      <p:bldP spid="12" grpId="0" animBg="1"/>
      <p:bldP spid="12" grpId="1" animBg="1"/>
      <p:bldP spid="14" grpId="0" animBg="1"/>
      <p:bldP spid="15" grpId="0" animBg="1"/>
      <p:bldP spid="15" grpId="1" animBg="1"/>
      <p:bldP spid="20" grpId="0" animBg="1"/>
      <p:bldP spid="21" grpId="0" animBg="1"/>
      <p:bldP spid="37" grpId="0" animBg="1"/>
      <p:bldP spid="37" grpId="1" animBg="1"/>
      <p:bldP spid="38" grpId="0" animBg="1"/>
      <p:bldP spid="38" grpId="1" animBg="1"/>
      <p:bldP spid="39" grpId="0" animBg="1"/>
      <p:bldP spid="39" grpId="1" animBg="1"/>
      <p:bldP spid="39" grpId="2" animBg="1"/>
      <p:bldP spid="39" grpId="3"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4F7707C-732B-0744-9459-10098B0B9AA3}"/>
              </a:ext>
            </a:extLst>
          </p:cNvPr>
          <p:cNvPicPr>
            <a:picLocks noChangeAspect="1"/>
          </p:cNvPicPr>
          <p:nvPr/>
        </p:nvPicPr>
        <p:blipFill rotWithShape="1">
          <a:blip r:embed="rId3"/>
          <a:srcRect b="49856"/>
          <a:stretch/>
        </p:blipFill>
        <p:spPr>
          <a:xfrm>
            <a:off x="628650" y="3654867"/>
            <a:ext cx="6162311" cy="2594986"/>
          </a:xfrm>
          <a:prstGeom prst="rect">
            <a:avLst/>
          </a:prstGeom>
        </p:spPr>
      </p:pic>
      <p:sp>
        <p:nvSpPr>
          <p:cNvPr id="2" name="Title 1">
            <a:extLst>
              <a:ext uri="{FF2B5EF4-FFF2-40B4-BE49-F238E27FC236}">
                <a16:creationId xmlns:a16="http://schemas.microsoft.com/office/drawing/2014/main" id="{E5C656C0-80A2-A84B-B0B6-CD93AE6FE9D9}"/>
              </a:ext>
            </a:extLst>
          </p:cNvPr>
          <p:cNvSpPr>
            <a:spLocks noGrp="1"/>
          </p:cNvSpPr>
          <p:nvPr>
            <p:ph type="title"/>
          </p:nvPr>
        </p:nvSpPr>
        <p:spPr/>
        <p:txBody>
          <a:bodyPr/>
          <a:lstStyle/>
          <a:p>
            <a:r>
              <a:rPr lang="en-US" dirty="0"/>
              <a:t>Extract Another Function</a:t>
            </a:r>
          </a:p>
        </p:txBody>
      </p:sp>
      <p:pic>
        <p:nvPicPr>
          <p:cNvPr id="7" name="Picture 6">
            <a:extLst>
              <a:ext uri="{FF2B5EF4-FFF2-40B4-BE49-F238E27FC236}">
                <a16:creationId xmlns:a16="http://schemas.microsoft.com/office/drawing/2014/main" id="{57FA0AB9-4ECE-D849-BEA4-314EEB62155C}"/>
              </a:ext>
            </a:extLst>
          </p:cNvPr>
          <p:cNvPicPr>
            <a:picLocks noChangeAspect="1"/>
          </p:cNvPicPr>
          <p:nvPr/>
        </p:nvPicPr>
        <p:blipFill rotWithShape="1">
          <a:blip r:embed="rId4"/>
          <a:srcRect t="7632" b="54595"/>
          <a:stretch/>
        </p:blipFill>
        <p:spPr>
          <a:xfrm>
            <a:off x="628650" y="1690688"/>
            <a:ext cx="6162311" cy="1773273"/>
          </a:xfrm>
          <a:prstGeom prst="rect">
            <a:avLst/>
          </a:prstGeom>
        </p:spPr>
      </p:pic>
      <p:sp>
        <p:nvSpPr>
          <p:cNvPr id="8" name="Rectangle 7">
            <a:extLst>
              <a:ext uri="{FF2B5EF4-FFF2-40B4-BE49-F238E27FC236}">
                <a16:creationId xmlns:a16="http://schemas.microsoft.com/office/drawing/2014/main" id="{612FD083-C3E6-C441-833F-1773BC4B33D7}"/>
              </a:ext>
            </a:extLst>
          </p:cNvPr>
          <p:cNvSpPr/>
          <p:nvPr/>
        </p:nvSpPr>
        <p:spPr>
          <a:xfrm>
            <a:off x="1108809" y="1690686"/>
            <a:ext cx="5474871" cy="632965"/>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51F5CA-A622-ED4A-86B2-C77F61F72CCE}"/>
              </a:ext>
            </a:extLst>
          </p:cNvPr>
          <p:cNvSpPr txBox="1"/>
          <p:nvPr/>
        </p:nvSpPr>
        <p:spPr>
          <a:xfrm>
            <a:off x="5004402" y="3094629"/>
            <a:ext cx="1579278" cy="369332"/>
          </a:xfrm>
          <a:prstGeom prst="rect">
            <a:avLst/>
          </a:prstGeom>
          <a:solidFill>
            <a:srgbClr val="00B0F0">
              <a:alpha val="34902"/>
            </a:srgbClr>
          </a:solidFill>
          <a:ln w="38100">
            <a:noFill/>
          </a:ln>
        </p:spPr>
        <p:txBody>
          <a:bodyPr wrap="none" rtlCol="0">
            <a:spAutoFit/>
          </a:bodyPr>
          <a:lstStyle/>
          <a:p>
            <a:r>
              <a:rPr lang="en-US" dirty="0"/>
              <a:t>Clean and Split</a:t>
            </a:r>
          </a:p>
        </p:txBody>
      </p:sp>
      <p:sp>
        <p:nvSpPr>
          <p:cNvPr id="10" name="Rectangle 9">
            <a:extLst>
              <a:ext uri="{FF2B5EF4-FFF2-40B4-BE49-F238E27FC236}">
                <a16:creationId xmlns:a16="http://schemas.microsoft.com/office/drawing/2014/main" id="{3FF6A941-A1F6-6E4A-9743-A19F094A82C3}"/>
              </a:ext>
            </a:extLst>
          </p:cNvPr>
          <p:cNvSpPr/>
          <p:nvPr/>
        </p:nvSpPr>
        <p:spPr>
          <a:xfrm>
            <a:off x="1583940" y="2753958"/>
            <a:ext cx="2525482" cy="710003"/>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4F7F143-0C2D-AE44-BB62-7AFD440CE800}"/>
              </a:ext>
            </a:extLst>
          </p:cNvPr>
          <p:cNvPicPr>
            <a:picLocks noChangeAspect="1"/>
          </p:cNvPicPr>
          <p:nvPr/>
        </p:nvPicPr>
        <p:blipFill rotWithShape="1">
          <a:blip r:embed="rId3"/>
          <a:srcRect b="69488"/>
          <a:stretch/>
        </p:blipFill>
        <p:spPr>
          <a:xfrm>
            <a:off x="628650" y="3649211"/>
            <a:ext cx="6162311" cy="1579005"/>
          </a:xfrm>
          <a:prstGeom prst="rect">
            <a:avLst/>
          </a:prstGeom>
        </p:spPr>
      </p:pic>
      <p:sp>
        <p:nvSpPr>
          <p:cNvPr id="13" name="Rectangle 12">
            <a:extLst>
              <a:ext uri="{FF2B5EF4-FFF2-40B4-BE49-F238E27FC236}">
                <a16:creationId xmlns:a16="http://schemas.microsoft.com/office/drawing/2014/main" id="{B8D0B865-8C78-EF4F-88CE-C65DBDDFD6CA}"/>
              </a:ext>
            </a:extLst>
          </p:cNvPr>
          <p:cNvSpPr/>
          <p:nvPr/>
        </p:nvSpPr>
        <p:spPr>
          <a:xfrm>
            <a:off x="1108809" y="4005373"/>
            <a:ext cx="5474871" cy="110450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urved Connector 14">
            <a:extLst>
              <a:ext uri="{FF2B5EF4-FFF2-40B4-BE49-F238E27FC236}">
                <a16:creationId xmlns:a16="http://schemas.microsoft.com/office/drawing/2014/main" id="{D87E27D8-7112-7042-B128-E72A336CF046}"/>
              </a:ext>
            </a:extLst>
          </p:cNvPr>
          <p:cNvCxnSpPr>
            <a:stCxn id="8" idx="3"/>
            <a:endCxn id="13" idx="3"/>
          </p:cNvCxnSpPr>
          <p:nvPr/>
        </p:nvCxnSpPr>
        <p:spPr>
          <a:xfrm>
            <a:off x="6583680" y="2007169"/>
            <a:ext cx="12700" cy="2550459"/>
          </a:xfrm>
          <a:prstGeom prst="curvedConnector3">
            <a:avLst>
              <a:gd name="adj1" fmla="val 730588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8947F426-7AA8-D44C-AFFA-CA1A10EE8A0F}"/>
              </a:ext>
            </a:extLst>
          </p:cNvPr>
          <p:cNvCxnSpPr>
            <a:stCxn id="10" idx="3"/>
            <a:endCxn id="13" idx="0"/>
          </p:cNvCxnSpPr>
          <p:nvPr/>
        </p:nvCxnSpPr>
        <p:spPr>
          <a:xfrm flipH="1">
            <a:off x="3846245" y="3108960"/>
            <a:ext cx="263177" cy="896413"/>
          </a:xfrm>
          <a:prstGeom prst="curvedConnector4">
            <a:avLst>
              <a:gd name="adj1" fmla="val -86862"/>
              <a:gd name="adj2" fmla="val 6980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519FC6E-08D1-A240-851F-C5EAB344D158}"/>
              </a:ext>
            </a:extLst>
          </p:cNvPr>
          <p:cNvSpPr/>
          <p:nvPr/>
        </p:nvSpPr>
        <p:spPr>
          <a:xfrm>
            <a:off x="1121509" y="3769600"/>
            <a:ext cx="1729267" cy="235774"/>
          </a:xfrm>
          <a:prstGeom prst="rect">
            <a:avLst/>
          </a:prstGeom>
          <a:solidFill>
            <a:schemeClr val="accent2">
              <a:alpha val="34118"/>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1BC00C-C624-6C41-BC92-7590AF9FD486}"/>
              </a:ext>
            </a:extLst>
          </p:cNvPr>
          <p:cNvSpPr/>
          <p:nvPr/>
        </p:nvSpPr>
        <p:spPr>
          <a:xfrm>
            <a:off x="2116977" y="6008423"/>
            <a:ext cx="2390477" cy="235774"/>
          </a:xfrm>
          <a:prstGeom prst="rect">
            <a:avLst/>
          </a:prstGeom>
          <a:solidFill>
            <a:schemeClr val="accent2">
              <a:alpha val="34118"/>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urved Connector 21">
            <a:extLst>
              <a:ext uri="{FF2B5EF4-FFF2-40B4-BE49-F238E27FC236}">
                <a16:creationId xmlns:a16="http://schemas.microsoft.com/office/drawing/2014/main" id="{05D547AA-EB3D-DA43-A419-3C96533B944A}"/>
              </a:ext>
            </a:extLst>
          </p:cNvPr>
          <p:cNvCxnSpPr>
            <a:stCxn id="19" idx="1"/>
            <a:endCxn id="20" idx="1"/>
          </p:cNvCxnSpPr>
          <p:nvPr/>
        </p:nvCxnSpPr>
        <p:spPr>
          <a:xfrm rot="10800000" flipH="1" flipV="1">
            <a:off x="1121509" y="3887486"/>
            <a:ext cx="995468" cy="2238823"/>
          </a:xfrm>
          <a:prstGeom prst="curvedConnector3">
            <a:avLst>
              <a:gd name="adj1" fmla="val -74836"/>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AC95804-CAA9-F545-8AC8-A1B28626450A}"/>
              </a:ext>
            </a:extLst>
          </p:cNvPr>
          <p:cNvGrpSpPr/>
          <p:nvPr/>
        </p:nvGrpSpPr>
        <p:grpSpPr>
          <a:xfrm>
            <a:off x="7553407" y="4269962"/>
            <a:ext cx="1082936" cy="2400748"/>
            <a:chOff x="885713" y="2624866"/>
            <a:chExt cx="1082936" cy="2400748"/>
          </a:xfrm>
        </p:grpSpPr>
        <p:sp>
          <p:nvSpPr>
            <p:cNvPr id="17" name="Oval 16">
              <a:extLst>
                <a:ext uri="{FF2B5EF4-FFF2-40B4-BE49-F238E27FC236}">
                  <a16:creationId xmlns:a16="http://schemas.microsoft.com/office/drawing/2014/main" id="{C4659E21-3C25-2E43-AB8C-F446B6203919}"/>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D05CFA4-E8FE-5645-9644-7B0B139EEE42}"/>
                </a:ext>
              </a:extLst>
            </p:cNvPr>
            <p:cNvCxnSpPr>
              <a:cxnSpLocks/>
              <a:stCxn id="1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DE4E7B-4D42-CA47-80A2-D0AEC1F031D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A1A042-CF3B-134F-A9D3-13E3DCF8B0B4}"/>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653948-9AEE-6940-B8F9-22E456B2F6DE}"/>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561EF5A-F132-2649-80CB-ED867273CCE8}"/>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9C9677-58E3-A244-8DAF-98A83475CEC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E76334-1991-FF46-8F92-FB7142341121}"/>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C000C6-1790-C543-894B-A6BB4FE225A1}"/>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Callout 30">
            <a:extLst>
              <a:ext uri="{FF2B5EF4-FFF2-40B4-BE49-F238E27FC236}">
                <a16:creationId xmlns:a16="http://schemas.microsoft.com/office/drawing/2014/main" id="{1E6AB4AD-2A9C-FF4C-B8C7-2653F2238B9D}"/>
              </a:ext>
            </a:extLst>
          </p:cNvPr>
          <p:cNvSpPr/>
          <p:nvPr/>
        </p:nvSpPr>
        <p:spPr>
          <a:xfrm>
            <a:off x="4605813" y="5657698"/>
            <a:ext cx="2151530" cy="672353"/>
          </a:xfrm>
          <a:prstGeom prst="wedgeEllipseCallout">
            <a:avLst>
              <a:gd name="adj1" fmla="val 101193"/>
              <a:gd name="adj2" fmla="val -1887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other functions!</a:t>
            </a:r>
          </a:p>
        </p:txBody>
      </p:sp>
      <p:sp>
        <p:nvSpPr>
          <p:cNvPr id="32" name="Oval Callout 31">
            <a:extLst>
              <a:ext uri="{FF2B5EF4-FFF2-40B4-BE49-F238E27FC236}">
                <a16:creationId xmlns:a16="http://schemas.microsoft.com/office/drawing/2014/main" id="{255DE44C-81E2-074C-B8A4-FADEA34B1EB2}"/>
              </a:ext>
            </a:extLst>
          </p:cNvPr>
          <p:cNvSpPr/>
          <p:nvPr/>
        </p:nvSpPr>
        <p:spPr>
          <a:xfrm>
            <a:off x="5813862" y="2352915"/>
            <a:ext cx="2151530" cy="672353"/>
          </a:xfrm>
          <a:prstGeom prst="wedgeEllipseCallout">
            <a:avLst>
              <a:gd name="adj1" fmla="val 43636"/>
              <a:gd name="adj2" fmla="val 30591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this too!</a:t>
            </a:r>
          </a:p>
        </p:txBody>
      </p:sp>
      <p:grpSp>
        <p:nvGrpSpPr>
          <p:cNvPr id="33" name="Group 32">
            <a:extLst>
              <a:ext uri="{FF2B5EF4-FFF2-40B4-BE49-F238E27FC236}">
                <a16:creationId xmlns:a16="http://schemas.microsoft.com/office/drawing/2014/main" id="{9507BF7D-3636-2548-B605-DA76C5198E3E}"/>
              </a:ext>
            </a:extLst>
          </p:cNvPr>
          <p:cNvGrpSpPr/>
          <p:nvPr/>
        </p:nvGrpSpPr>
        <p:grpSpPr>
          <a:xfrm>
            <a:off x="6340961" y="375619"/>
            <a:ext cx="2385397" cy="923330"/>
            <a:chOff x="189951" y="5860248"/>
            <a:chExt cx="2385397" cy="923330"/>
          </a:xfrm>
        </p:grpSpPr>
        <p:sp>
          <p:nvSpPr>
            <p:cNvPr id="34" name="TextBox 33">
              <a:extLst>
                <a:ext uri="{FF2B5EF4-FFF2-40B4-BE49-F238E27FC236}">
                  <a16:creationId xmlns:a16="http://schemas.microsoft.com/office/drawing/2014/main" id="{2338DCD3-8EB4-A844-BF7A-BFFC66ED7C36}"/>
                </a:ext>
              </a:extLst>
            </p:cNvPr>
            <p:cNvSpPr txBox="1"/>
            <p:nvPr/>
          </p:nvSpPr>
          <p:spPr>
            <a:xfrm>
              <a:off x="189951" y="5860248"/>
              <a:ext cx="2385397" cy="923330"/>
            </a:xfrm>
            <a:prstGeom prst="rect">
              <a:avLst/>
            </a:prstGeom>
            <a:noFill/>
            <a:ln>
              <a:solidFill>
                <a:schemeClr val="tx1"/>
              </a:solidFill>
            </a:ln>
          </p:spPr>
          <p:txBody>
            <a:bodyPr wrap="none" rtlCol="0">
              <a:spAutoFit/>
            </a:bodyPr>
            <a:lstStyle/>
            <a:p>
              <a:r>
                <a:rPr lang="en-US" b="1" dirty="0"/>
                <a:t>Test after each change!</a:t>
              </a:r>
            </a:p>
            <a:p>
              <a:endParaRPr lang="en-US" b="1" dirty="0"/>
            </a:p>
            <a:p>
              <a:endParaRPr lang="en-US" b="1" dirty="0"/>
            </a:p>
          </p:txBody>
        </p:sp>
        <p:pic>
          <p:nvPicPr>
            <p:cNvPr id="35" name="Picture 34">
              <a:extLst>
                <a:ext uri="{FF2B5EF4-FFF2-40B4-BE49-F238E27FC236}">
                  <a16:creationId xmlns:a16="http://schemas.microsoft.com/office/drawing/2014/main" id="{B7E57949-253D-4040-9308-0E223F6B0FA1}"/>
                </a:ext>
              </a:extLst>
            </p:cNvPr>
            <p:cNvPicPr>
              <a:picLocks noChangeAspect="1"/>
            </p:cNvPicPr>
            <p:nvPr/>
          </p:nvPicPr>
          <p:blipFill>
            <a:blip r:embed="rId5"/>
            <a:stretch>
              <a:fillRect/>
            </a:stretch>
          </p:blipFill>
          <p:spPr>
            <a:xfrm>
              <a:off x="249246" y="6189656"/>
              <a:ext cx="1408976" cy="422693"/>
            </a:xfrm>
            <a:prstGeom prst="rect">
              <a:avLst/>
            </a:prstGeom>
          </p:spPr>
        </p:pic>
      </p:grpSp>
      <p:sp>
        <p:nvSpPr>
          <p:cNvPr id="36" name="Oval Callout 35">
            <a:extLst>
              <a:ext uri="{FF2B5EF4-FFF2-40B4-BE49-F238E27FC236}">
                <a16:creationId xmlns:a16="http://schemas.microsoft.com/office/drawing/2014/main" id="{B6841995-AAE7-9A45-8B5C-914C5A528205}"/>
              </a:ext>
            </a:extLst>
          </p:cNvPr>
          <p:cNvSpPr/>
          <p:nvPr/>
        </p:nvSpPr>
        <p:spPr>
          <a:xfrm>
            <a:off x="7734130" y="1405529"/>
            <a:ext cx="1460409" cy="513312"/>
          </a:xfrm>
          <a:prstGeom prst="wedgeEllipseCallout">
            <a:avLst>
              <a:gd name="adj1" fmla="val -39426"/>
              <a:gd name="adj2" fmla="val 6009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Tree>
    <p:extLst>
      <p:ext uri="{BB962C8B-B14F-4D97-AF65-F5344CB8AC3E}">
        <p14:creationId xmlns:p14="http://schemas.microsoft.com/office/powerpoint/2010/main" val="361510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par>
                                <p:cTn id="9" presetID="1" presetClass="entr" presetSubtype="0" fill="hold" grpId="4"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xit" presetSubtype="0" fill="hold" grpId="3"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4"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5"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5"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5"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ntr" presetSubtype="0" fill="hold" grpId="4"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4"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4" animBg="1"/>
      <p:bldP spid="8" grpId="5" animBg="1"/>
      <p:bldP spid="9" grpId="2" animBg="1"/>
      <p:bldP spid="9" grpId="3" animBg="1"/>
      <p:bldP spid="10" grpId="4" animBg="1"/>
      <p:bldP spid="10" grpId="5" animBg="1"/>
      <p:bldP spid="13" grpId="4" animBg="1"/>
      <p:bldP spid="13" grpId="5" animBg="1"/>
      <p:bldP spid="19" grpId="4" animBg="1"/>
      <p:bldP spid="20" grpId="4" animBg="1"/>
      <p:bldP spid="31" grpId="1" animBg="1"/>
      <p:bldP spid="32" grpId="0" animBg="1"/>
      <p:bldP spid="32" grpId="1"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A3A4C1-8C85-C046-BAB6-57AFA2436847}"/>
              </a:ext>
            </a:extLst>
          </p:cNvPr>
          <p:cNvPicPr>
            <a:picLocks noChangeAspect="1"/>
          </p:cNvPicPr>
          <p:nvPr/>
        </p:nvPicPr>
        <p:blipFill rotWithShape="1">
          <a:blip r:embed="rId3"/>
          <a:srcRect t="34355"/>
          <a:stretch/>
        </p:blipFill>
        <p:spPr>
          <a:xfrm>
            <a:off x="112283" y="1172584"/>
            <a:ext cx="7421068" cy="3022251"/>
          </a:xfrm>
          <a:prstGeom prst="rect">
            <a:avLst/>
          </a:prstGeom>
        </p:spPr>
      </p:pic>
      <p:sp>
        <p:nvSpPr>
          <p:cNvPr id="2" name="Title 1">
            <a:extLst>
              <a:ext uri="{FF2B5EF4-FFF2-40B4-BE49-F238E27FC236}">
                <a16:creationId xmlns:a16="http://schemas.microsoft.com/office/drawing/2014/main" id="{4D313C7A-F476-F44D-A04D-09B682AF3D71}"/>
              </a:ext>
            </a:extLst>
          </p:cNvPr>
          <p:cNvSpPr>
            <a:spLocks noGrp="1"/>
          </p:cNvSpPr>
          <p:nvPr>
            <p:ph type="title"/>
          </p:nvPr>
        </p:nvSpPr>
        <p:spPr>
          <a:xfrm>
            <a:off x="628650" y="365126"/>
            <a:ext cx="7886700" cy="699881"/>
          </a:xfrm>
        </p:spPr>
        <p:txBody>
          <a:bodyPr>
            <a:normAutofit/>
          </a:bodyPr>
          <a:lstStyle/>
          <a:p>
            <a:r>
              <a:rPr lang="en-US" dirty="0"/>
              <a:t>Doug is on a roll now!</a:t>
            </a:r>
          </a:p>
        </p:txBody>
      </p:sp>
      <p:grpSp>
        <p:nvGrpSpPr>
          <p:cNvPr id="11" name="Group 10">
            <a:extLst>
              <a:ext uri="{FF2B5EF4-FFF2-40B4-BE49-F238E27FC236}">
                <a16:creationId xmlns:a16="http://schemas.microsoft.com/office/drawing/2014/main" id="{4A50AF52-6517-A543-B29A-60CAB4CFFA44}"/>
              </a:ext>
            </a:extLst>
          </p:cNvPr>
          <p:cNvGrpSpPr/>
          <p:nvPr/>
        </p:nvGrpSpPr>
        <p:grpSpPr>
          <a:xfrm>
            <a:off x="975418" y="2019251"/>
            <a:ext cx="6684027" cy="1842750"/>
            <a:chOff x="1663908" y="3794684"/>
            <a:chExt cx="6851442" cy="2004547"/>
          </a:xfrm>
        </p:grpSpPr>
        <p:sp>
          <p:nvSpPr>
            <p:cNvPr id="7" name="Rectangle 6">
              <a:extLst>
                <a:ext uri="{FF2B5EF4-FFF2-40B4-BE49-F238E27FC236}">
                  <a16:creationId xmlns:a16="http://schemas.microsoft.com/office/drawing/2014/main" id="{73B923A5-84AC-8F4A-86A6-7FBCB577B2CF}"/>
                </a:ext>
              </a:extLst>
            </p:cNvPr>
            <p:cNvSpPr/>
            <p:nvPr/>
          </p:nvSpPr>
          <p:spPr>
            <a:xfrm>
              <a:off x="1663908" y="3794684"/>
              <a:ext cx="5531371" cy="631837"/>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906A8CF-3E1E-5446-9F74-3B8B752A129B}"/>
                </a:ext>
              </a:extLst>
            </p:cNvPr>
            <p:cNvSpPr/>
            <p:nvPr/>
          </p:nvSpPr>
          <p:spPr>
            <a:xfrm>
              <a:off x="1663908" y="4449922"/>
              <a:ext cx="6443439" cy="643235"/>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50134F8-9783-EB4A-B03B-A44E1213DCBC}"/>
                </a:ext>
              </a:extLst>
            </p:cNvPr>
            <p:cNvSpPr/>
            <p:nvPr/>
          </p:nvSpPr>
          <p:spPr>
            <a:xfrm>
              <a:off x="1663908" y="5131458"/>
              <a:ext cx="6851442" cy="667773"/>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a:extLst>
              <a:ext uri="{FF2B5EF4-FFF2-40B4-BE49-F238E27FC236}">
                <a16:creationId xmlns:a16="http://schemas.microsoft.com/office/drawing/2014/main" id="{B9387531-E581-B14C-85EC-311F412A97F7}"/>
              </a:ext>
            </a:extLst>
          </p:cNvPr>
          <p:cNvSpPr/>
          <p:nvPr/>
        </p:nvSpPr>
        <p:spPr>
          <a:xfrm>
            <a:off x="549409" y="1395765"/>
            <a:ext cx="1279392" cy="2627596"/>
          </a:xfrm>
          <a:custGeom>
            <a:avLst/>
            <a:gdLst>
              <a:gd name="connsiteX0" fmla="*/ 96050 w 1530861"/>
              <a:gd name="connsiteY0" fmla="*/ 0 h 2823983"/>
              <a:gd name="connsiteX1" fmla="*/ 85293 w 1530861"/>
              <a:gd name="connsiteY1" fmla="*/ 344244 h 2823983"/>
              <a:gd name="connsiteX2" fmla="*/ 547872 w 1530861"/>
              <a:gd name="connsiteY2" fmla="*/ 527124 h 2823983"/>
              <a:gd name="connsiteX3" fmla="*/ 537114 w 1530861"/>
              <a:gd name="connsiteY3" fmla="*/ 849854 h 2823983"/>
              <a:gd name="connsiteX4" fmla="*/ 956662 w 1530861"/>
              <a:gd name="connsiteY4" fmla="*/ 882127 h 2823983"/>
              <a:gd name="connsiteX5" fmla="*/ 956662 w 1530861"/>
              <a:gd name="connsiteY5" fmla="*/ 1097280 h 2823983"/>
              <a:gd name="connsiteX6" fmla="*/ 1376210 w 1530861"/>
              <a:gd name="connsiteY6" fmla="*/ 1118795 h 2823983"/>
              <a:gd name="connsiteX7" fmla="*/ 1386968 w 1530861"/>
              <a:gd name="connsiteY7" fmla="*/ 1290917 h 2823983"/>
              <a:gd name="connsiteX8" fmla="*/ 569387 w 1530861"/>
              <a:gd name="connsiteY8" fmla="*/ 1301675 h 2823983"/>
              <a:gd name="connsiteX9" fmla="*/ 494083 w 1530861"/>
              <a:gd name="connsiteY9" fmla="*/ 1495313 h 2823983"/>
              <a:gd name="connsiteX10" fmla="*/ 978178 w 1530861"/>
              <a:gd name="connsiteY10" fmla="*/ 1559858 h 2823983"/>
              <a:gd name="connsiteX11" fmla="*/ 988935 w 1530861"/>
              <a:gd name="connsiteY11" fmla="*/ 1742738 h 2823983"/>
              <a:gd name="connsiteX12" fmla="*/ 1397726 w 1530861"/>
              <a:gd name="connsiteY12" fmla="*/ 1764254 h 2823983"/>
              <a:gd name="connsiteX13" fmla="*/ 1408483 w 1530861"/>
              <a:gd name="connsiteY13" fmla="*/ 1979407 h 2823983"/>
              <a:gd name="connsiteX14" fmla="*/ 558629 w 1530861"/>
              <a:gd name="connsiteY14" fmla="*/ 1936376 h 2823983"/>
              <a:gd name="connsiteX15" fmla="*/ 526356 w 1530861"/>
              <a:gd name="connsiteY15" fmla="*/ 2173044 h 2823983"/>
              <a:gd name="connsiteX16" fmla="*/ 978178 w 1530861"/>
              <a:gd name="connsiteY16" fmla="*/ 2216075 h 2823983"/>
              <a:gd name="connsiteX17" fmla="*/ 988935 w 1530861"/>
              <a:gd name="connsiteY17" fmla="*/ 2398955 h 2823983"/>
              <a:gd name="connsiteX18" fmla="*/ 1429999 w 1530861"/>
              <a:gd name="connsiteY18" fmla="*/ 2431228 h 2823983"/>
              <a:gd name="connsiteX19" fmla="*/ 1408483 w 1530861"/>
              <a:gd name="connsiteY19" fmla="*/ 2614108 h 2823983"/>
              <a:gd name="connsiteX20" fmla="*/ 117566 w 1530861"/>
              <a:gd name="connsiteY20" fmla="*/ 2657138 h 2823983"/>
              <a:gd name="connsiteX21" fmla="*/ 96050 w 1530861"/>
              <a:gd name="connsiteY21" fmla="*/ 2796988 h 282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0861" h="2823983">
                <a:moveTo>
                  <a:pt x="96050" y="0"/>
                </a:moveTo>
                <a:cubicBezTo>
                  <a:pt x="53019" y="128195"/>
                  <a:pt x="9989" y="256390"/>
                  <a:pt x="85293" y="344244"/>
                </a:cubicBezTo>
                <a:cubicBezTo>
                  <a:pt x="160597" y="432098"/>
                  <a:pt x="472569" y="442856"/>
                  <a:pt x="547872" y="527124"/>
                </a:cubicBezTo>
                <a:cubicBezTo>
                  <a:pt x="623175" y="611392"/>
                  <a:pt x="468982" y="790687"/>
                  <a:pt x="537114" y="849854"/>
                </a:cubicBezTo>
                <a:cubicBezTo>
                  <a:pt x="605246" y="909021"/>
                  <a:pt x="886737" y="840889"/>
                  <a:pt x="956662" y="882127"/>
                </a:cubicBezTo>
                <a:cubicBezTo>
                  <a:pt x="1026587" y="923365"/>
                  <a:pt x="886737" y="1057835"/>
                  <a:pt x="956662" y="1097280"/>
                </a:cubicBezTo>
                <a:cubicBezTo>
                  <a:pt x="1026587" y="1136725"/>
                  <a:pt x="1304492" y="1086522"/>
                  <a:pt x="1376210" y="1118795"/>
                </a:cubicBezTo>
                <a:cubicBezTo>
                  <a:pt x="1447928" y="1151068"/>
                  <a:pt x="1521439" y="1260437"/>
                  <a:pt x="1386968" y="1290917"/>
                </a:cubicBezTo>
                <a:cubicBezTo>
                  <a:pt x="1252498" y="1321397"/>
                  <a:pt x="718201" y="1267609"/>
                  <a:pt x="569387" y="1301675"/>
                </a:cubicBezTo>
                <a:cubicBezTo>
                  <a:pt x="420573" y="1335741"/>
                  <a:pt x="425951" y="1452283"/>
                  <a:pt x="494083" y="1495313"/>
                </a:cubicBezTo>
                <a:cubicBezTo>
                  <a:pt x="562215" y="1538343"/>
                  <a:pt x="895703" y="1518621"/>
                  <a:pt x="978178" y="1559858"/>
                </a:cubicBezTo>
                <a:cubicBezTo>
                  <a:pt x="1060653" y="1601095"/>
                  <a:pt x="919010" y="1708672"/>
                  <a:pt x="988935" y="1742738"/>
                </a:cubicBezTo>
                <a:cubicBezTo>
                  <a:pt x="1058860" y="1776804"/>
                  <a:pt x="1327801" y="1724809"/>
                  <a:pt x="1397726" y="1764254"/>
                </a:cubicBezTo>
                <a:cubicBezTo>
                  <a:pt x="1467651" y="1803699"/>
                  <a:pt x="1548333" y="1950720"/>
                  <a:pt x="1408483" y="1979407"/>
                </a:cubicBezTo>
                <a:cubicBezTo>
                  <a:pt x="1268634" y="2008094"/>
                  <a:pt x="705650" y="1904103"/>
                  <a:pt x="558629" y="1936376"/>
                </a:cubicBezTo>
                <a:cubicBezTo>
                  <a:pt x="411608" y="1968649"/>
                  <a:pt x="456431" y="2126428"/>
                  <a:pt x="526356" y="2173044"/>
                </a:cubicBezTo>
                <a:cubicBezTo>
                  <a:pt x="596281" y="2219660"/>
                  <a:pt x="901082" y="2178423"/>
                  <a:pt x="978178" y="2216075"/>
                </a:cubicBezTo>
                <a:cubicBezTo>
                  <a:pt x="1055275" y="2253727"/>
                  <a:pt x="913632" y="2363096"/>
                  <a:pt x="988935" y="2398955"/>
                </a:cubicBezTo>
                <a:cubicBezTo>
                  <a:pt x="1064238" y="2434814"/>
                  <a:pt x="1360074" y="2395369"/>
                  <a:pt x="1429999" y="2431228"/>
                </a:cubicBezTo>
                <a:cubicBezTo>
                  <a:pt x="1499924" y="2467087"/>
                  <a:pt x="1627222" y="2576456"/>
                  <a:pt x="1408483" y="2614108"/>
                </a:cubicBezTo>
                <a:cubicBezTo>
                  <a:pt x="1189744" y="2651760"/>
                  <a:pt x="336305" y="2626658"/>
                  <a:pt x="117566" y="2657138"/>
                </a:cubicBezTo>
                <a:cubicBezTo>
                  <a:pt x="-101173" y="2687618"/>
                  <a:pt x="42262" y="2897392"/>
                  <a:pt x="96050" y="279698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A0FD1BD-15AB-6D49-A553-EB10FFD9031D}"/>
              </a:ext>
            </a:extLst>
          </p:cNvPr>
          <p:cNvGrpSpPr/>
          <p:nvPr/>
        </p:nvGrpSpPr>
        <p:grpSpPr>
          <a:xfrm>
            <a:off x="7553407" y="4269962"/>
            <a:ext cx="1082936" cy="2400748"/>
            <a:chOff x="885713" y="2624866"/>
            <a:chExt cx="1082936" cy="2400748"/>
          </a:xfrm>
        </p:grpSpPr>
        <p:sp>
          <p:nvSpPr>
            <p:cNvPr id="17" name="Oval 16">
              <a:extLst>
                <a:ext uri="{FF2B5EF4-FFF2-40B4-BE49-F238E27FC236}">
                  <a16:creationId xmlns:a16="http://schemas.microsoft.com/office/drawing/2014/main" id="{B75381E0-E06D-884D-9010-61CCCD3B7B68}"/>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6D64A2C-AC1D-1345-9721-39257E5AD9C4}"/>
                </a:ext>
              </a:extLst>
            </p:cNvPr>
            <p:cNvCxnSpPr>
              <a:cxnSpLocks/>
              <a:stCxn id="1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DBB846-493B-EA46-86ED-AECD54FCBE6D}"/>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EC0FD1-D881-DD4F-AF9F-FF8C1584E479}"/>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D7A41E-91B7-A043-A077-BCBF79A9C517}"/>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2FC6BD-CD01-EF4E-BCCB-391F4008425B}"/>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E3CBF0-9A87-3A4E-B953-C9ED4CB2E30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C8CA76-181E-A943-84B3-08AC21DD9BE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036A9D-55E7-344E-8DBB-0A8A3299639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Callout 25">
            <a:extLst>
              <a:ext uri="{FF2B5EF4-FFF2-40B4-BE49-F238E27FC236}">
                <a16:creationId xmlns:a16="http://schemas.microsoft.com/office/drawing/2014/main" id="{6DBD774E-62D8-A246-ABB2-D65C850550C1}"/>
              </a:ext>
            </a:extLst>
          </p:cNvPr>
          <p:cNvSpPr/>
          <p:nvPr/>
        </p:nvSpPr>
        <p:spPr>
          <a:xfrm>
            <a:off x="3863018" y="4164829"/>
            <a:ext cx="2400496" cy="672353"/>
          </a:xfrm>
          <a:prstGeom prst="wedgeEllipseCallout">
            <a:avLst>
              <a:gd name="adj1" fmla="val 114997"/>
              <a:gd name="adj2" fmla="val 326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a LOT of nesting </a:t>
            </a:r>
            <a:r>
              <a:rPr lang="en-US" dirty="0">
                <a:sym typeface="Wingdings" pitchFamily="2" charset="2"/>
              </a:rPr>
              <a:t>…</a:t>
            </a:r>
            <a:endParaRPr lang="en-US" dirty="0"/>
          </a:p>
        </p:txBody>
      </p:sp>
      <p:sp>
        <p:nvSpPr>
          <p:cNvPr id="27" name="Oval Callout 26">
            <a:extLst>
              <a:ext uri="{FF2B5EF4-FFF2-40B4-BE49-F238E27FC236}">
                <a16:creationId xmlns:a16="http://schemas.microsoft.com/office/drawing/2014/main" id="{664AD975-9881-B043-82EB-E36DB1C66321}"/>
              </a:ext>
            </a:extLst>
          </p:cNvPr>
          <p:cNvSpPr/>
          <p:nvPr/>
        </p:nvSpPr>
        <p:spPr>
          <a:xfrm>
            <a:off x="4860916" y="5967611"/>
            <a:ext cx="2400496" cy="672353"/>
          </a:xfrm>
          <a:prstGeom prst="wedgeEllipseCallout">
            <a:avLst>
              <a:gd name="adj1" fmla="val 74436"/>
              <a:gd name="adj2" fmla="val -23573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this blocks look similar</a:t>
            </a:r>
          </a:p>
        </p:txBody>
      </p:sp>
      <p:sp>
        <p:nvSpPr>
          <p:cNvPr id="28" name="Oval Callout 27">
            <a:extLst>
              <a:ext uri="{FF2B5EF4-FFF2-40B4-BE49-F238E27FC236}">
                <a16:creationId xmlns:a16="http://schemas.microsoft.com/office/drawing/2014/main" id="{F840F1E3-CC97-2641-9DA0-30285650556E}"/>
              </a:ext>
            </a:extLst>
          </p:cNvPr>
          <p:cNvSpPr/>
          <p:nvPr/>
        </p:nvSpPr>
        <p:spPr>
          <a:xfrm>
            <a:off x="3932607" y="4916914"/>
            <a:ext cx="2400496" cy="902149"/>
          </a:xfrm>
          <a:prstGeom prst="wedgeEllipseCallout">
            <a:avLst>
              <a:gd name="adj1" fmla="val 114997"/>
              <a:gd name="adj2" fmla="val -7436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 sign of a function doing too much </a:t>
            </a:r>
          </a:p>
        </p:txBody>
      </p:sp>
    </p:spTree>
    <p:extLst>
      <p:ext uri="{BB962C8B-B14F-4D97-AF65-F5344CB8AC3E}">
        <p14:creationId xmlns:p14="http://schemas.microsoft.com/office/powerpoint/2010/main" val="8942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50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 presetClass="exit" presetSubtype="0" fill="hold" grpId="2" nodeType="withEffect">
                                  <p:stCondLst>
                                    <p:cond delay="0"/>
                                  </p:stCondLst>
                                  <p:childTnLst>
                                    <p:set>
                                      <p:cBhvr>
                                        <p:cTn id="19" dur="1" fill="hold">
                                          <p:stCondLst>
                                            <p:cond delay="0"/>
                                          </p:stCondLst>
                                        </p:cTn>
                                        <p:tgtEl>
                                          <p:spTgt spid="28"/>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6" grpId="0" animBg="1"/>
      <p:bldP spid="26" grpId="1" animBg="1"/>
      <p:bldP spid="27" grpId="1" animBg="1"/>
      <p:bldP spid="28" grpId="1" animBg="1"/>
      <p:bldP spid="28"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3F0F42B-EC18-C344-BE21-E7948F8EF1C4}"/>
              </a:ext>
            </a:extLst>
          </p:cNvPr>
          <p:cNvGrpSpPr/>
          <p:nvPr/>
        </p:nvGrpSpPr>
        <p:grpSpPr>
          <a:xfrm>
            <a:off x="1821629" y="2630244"/>
            <a:ext cx="1082936" cy="2400748"/>
            <a:chOff x="885713" y="2624866"/>
            <a:chExt cx="1082936" cy="2400748"/>
          </a:xfrm>
        </p:grpSpPr>
        <p:sp>
          <p:nvSpPr>
            <p:cNvPr id="2" name="Oval 1">
              <a:extLst>
                <a:ext uri="{FF2B5EF4-FFF2-40B4-BE49-F238E27FC236}">
                  <a16:creationId xmlns:a16="http://schemas.microsoft.com/office/drawing/2014/main" id="{4DCCE361-ACFF-774C-984B-A303B6DBA9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C0336952-30D5-3A49-963F-A6C115EE350C}"/>
                </a:ext>
              </a:extLst>
            </p:cNvPr>
            <p:cNvCxnSpPr>
              <a:cxnSpLocks/>
              <a:stCxn id="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2FD6AE6-BA19-954D-B133-A97006467DC9}"/>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E0B0BB-CB2D-7546-89A5-B6D611A57DF3}"/>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571D01-0485-AA43-9930-C881D743B516}"/>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51B062-6CD9-D748-9DF6-AAFEC3197992}"/>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103D14-BDDF-7448-9C67-8BB972F5C55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5C0A1A9-C0B7-E041-8AC8-FB3538A96875}"/>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31E9B8-AF96-F340-82E5-425418665400}"/>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0D5CF08-C7D8-8C4C-AAF7-49DFCCAA026F}"/>
              </a:ext>
            </a:extLst>
          </p:cNvPr>
          <p:cNvGrpSpPr/>
          <p:nvPr/>
        </p:nvGrpSpPr>
        <p:grpSpPr>
          <a:xfrm>
            <a:off x="6497619" y="2868996"/>
            <a:ext cx="1258644" cy="2076226"/>
            <a:chOff x="6497619" y="2868996"/>
            <a:chExt cx="1258644" cy="2076226"/>
          </a:xfrm>
        </p:grpSpPr>
        <p:sp>
          <p:nvSpPr>
            <p:cNvPr id="32" name="Oval 31">
              <a:extLst>
                <a:ext uri="{FF2B5EF4-FFF2-40B4-BE49-F238E27FC236}">
                  <a16:creationId xmlns:a16="http://schemas.microsoft.com/office/drawing/2014/main" id="{6474458A-99A5-4540-A2CE-FC92FC7FC19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44AE51C-E5E7-4843-AA0B-0D899BD543A4}"/>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9000970E-A358-424A-9B30-BA049D8AEA76}"/>
                </a:ext>
              </a:extLst>
            </p:cNvPr>
            <p:cNvCxnSpPr>
              <a:cxnSpLocks/>
              <a:endCxn id="33"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8816520-9990-A743-8069-9DDD427060CF}"/>
                </a:ext>
              </a:extLst>
            </p:cNvPr>
            <p:cNvCxnSpPr>
              <a:cxnSpLocks/>
              <a:endCxn id="3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71832-D228-FF47-9927-20F4721435B0}"/>
                </a:ext>
              </a:extLst>
            </p:cNvPr>
            <p:cNvCxnSpPr>
              <a:stCxn id="3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61E404-127A-2B42-93BB-62B47B1787BE}"/>
                </a:ext>
              </a:extLst>
            </p:cNvPr>
            <p:cNvCxnSpPr>
              <a:cxnSpLocks/>
              <a:stCxn id="3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31E25A44-2D93-894B-A1EA-2A884050C3E3}"/>
              </a:ext>
            </a:extLst>
          </p:cNvPr>
          <p:cNvSpPr txBox="1"/>
          <p:nvPr/>
        </p:nvSpPr>
        <p:spPr>
          <a:xfrm>
            <a:off x="1061951" y="5169056"/>
            <a:ext cx="2630977" cy="369332"/>
          </a:xfrm>
          <a:prstGeom prst="rect">
            <a:avLst/>
          </a:prstGeom>
          <a:noFill/>
        </p:spPr>
        <p:txBody>
          <a:bodyPr wrap="none" rtlCol="0">
            <a:spAutoFit/>
          </a:bodyPr>
          <a:lstStyle/>
          <a:p>
            <a:r>
              <a:rPr lang="en-US" dirty="0"/>
              <a:t>Doug “Crazy Legs” Ervison</a:t>
            </a:r>
          </a:p>
        </p:txBody>
      </p:sp>
      <p:sp>
        <p:nvSpPr>
          <p:cNvPr id="48" name="TextBox 47">
            <a:extLst>
              <a:ext uri="{FF2B5EF4-FFF2-40B4-BE49-F238E27FC236}">
                <a16:creationId xmlns:a16="http://schemas.microsoft.com/office/drawing/2014/main" id="{7D2EBB93-AE2F-E649-9C2B-C7036A45E67F}"/>
              </a:ext>
            </a:extLst>
          </p:cNvPr>
          <p:cNvSpPr txBox="1"/>
          <p:nvPr/>
        </p:nvSpPr>
        <p:spPr>
          <a:xfrm>
            <a:off x="6142023" y="5086865"/>
            <a:ext cx="1969835" cy="369332"/>
          </a:xfrm>
          <a:prstGeom prst="rect">
            <a:avLst/>
          </a:prstGeom>
          <a:noFill/>
        </p:spPr>
        <p:txBody>
          <a:bodyPr wrap="none" rtlCol="0">
            <a:spAutoFit/>
          </a:bodyPr>
          <a:lstStyle/>
          <a:p>
            <a:r>
              <a:rPr lang="en-US" dirty="0"/>
              <a:t>“Mean” Dr. Iverson</a:t>
            </a:r>
          </a:p>
        </p:txBody>
      </p:sp>
      <p:sp>
        <p:nvSpPr>
          <p:cNvPr id="49" name="Oval Callout 48">
            <a:extLst>
              <a:ext uri="{FF2B5EF4-FFF2-40B4-BE49-F238E27FC236}">
                <a16:creationId xmlns:a16="http://schemas.microsoft.com/office/drawing/2014/main" id="{481EF702-CBFB-7E45-A9DA-F61BACE69950}"/>
              </a:ext>
            </a:extLst>
          </p:cNvPr>
          <p:cNvSpPr/>
          <p:nvPr/>
        </p:nvSpPr>
        <p:spPr>
          <a:xfrm>
            <a:off x="2999059" y="1941754"/>
            <a:ext cx="1387737" cy="672353"/>
          </a:xfrm>
          <a:prstGeom prst="wedgeEllipseCallout">
            <a:avLst>
              <a:gd name="adj1" fmla="val -106880"/>
              <a:gd name="adj2" fmla="val 118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I’m Doug</a:t>
            </a:r>
          </a:p>
        </p:txBody>
      </p:sp>
      <p:sp>
        <p:nvSpPr>
          <p:cNvPr id="50" name="Oval Callout 49">
            <a:extLst>
              <a:ext uri="{FF2B5EF4-FFF2-40B4-BE49-F238E27FC236}">
                <a16:creationId xmlns:a16="http://schemas.microsoft.com/office/drawing/2014/main" id="{87D8A864-3A52-454A-92DF-DE56780C6C48}"/>
              </a:ext>
            </a:extLst>
          </p:cNvPr>
          <p:cNvSpPr/>
          <p:nvPr/>
        </p:nvSpPr>
        <p:spPr>
          <a:xfrm>
            <a:off x="5109882" y="1957891"/>
            <a:ext cx="1387737" cy="672353"/>
          </a:xfrm>
          <a:prstGeom prst="wedgeEllipseCallout">
            <a:avLst>
              <a:gd name="adj1" fmla="val 87693"/>
              <a:gd name="adj2" fmla="val 118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Grrr</a:t>
            </a:r>
          </a:p>
        </p:txBody>
      </p:sp>
      <p:sp>
        <p:nvSpPr>
          <p:cNvPr id="51" name="TextBox 50">
            <a:extLst>
              <a:ext uri="{FF2B5EF4-FFF2-40B4-BE49-F238E27FC236}">
                <a16:creationId xmlns:a16="http://schemas.microsoft.com/office/drawing/2014/main" id="{5CB35270-7CB8-084C-97A4-8AB3D67335F1}"/>
              </a:ext>
            </a:extLst>
          </p:cNvPr>
          <p:cNvSpPr txBox="1"/>
          <p:nvPr/>
        </p:nvSpPr>
        <p:spPr>
          <a:xfrm>
            <a:off x="1316831" y="850912"/>
            <a:ext cx="2121222" cy="707886"/>
          </a:xfrm>
          <a:prstGeom prst="rect">
            <a:avLst/>
          </a:prstGeom>
          <a:noFill/>
        </p:spPr>
        <p:txBody>
          <a:bodyPr wrap="none" rtlCol="0">
            <a:spAutoFit/>
          </a:bodyPr>
          <a:lstStyle/>
          <a:p>
            <a:r>
              <a:rPr lang="en-US" sz="4000" b="1" dirty="0"/>
              <a:t>The</a:t>
            </a:r>
            <a:r>
              <a:rPr lang="en-US" sz="4000" dirty="0"/>
              <a:t> </a:t>
            </a:r>
            <a:r>
              <a:rPr lang="en-US" sz="4000" b="1" dirty="0"/>
              <a:t>Hero</a:t>
            </a:r>
          </a:p>
        </p:txBody>
      </p:sp>
      <p:sp>
        <p:nvSpPr>
          <p:cNvPr id="52" name="TextBox 51">
            <a:extLst>
              <a:ext uri="{FF2B5EF4-FFF2-40B4-BE49-F238E27FC236}">
                <a16:creationId xmlns:a16="http://schemas.microsoft.com/office/drawing/2014/main" id="{1F5A8247-6D7E-BB42-A8D7-BAAD5BE46C6C}"/>
              </a:ext>
            </a:extLst>
          </p:cNvPr>
          <p:cNvSpPr txBox="1"/>
          <p:nvPr/>
        </p:nvSpPr>
        <p:spPr>
          <a:xfrm>
            <a:off x="5654820" y="850912"/>
            <a:ext cx="2541080" cy="707886"/>
          </a:xfrm>
          <a:prstGeom prst="rect">
            <a:avLst/>
          </a:prstGeom>
          <a:noFill/>
        </p:spPr>
        <p:txBody>
          <a:bodyPr wrap="none" rtlCol="0">
            <a:spAutoFit/>
          </a:bodyPr>
          <a:lstStyle/>
          <a:p>
            <a:r>
              <a:rPr lang="en-US" sz="4000" b="1" dirty="0"/>
              <a:t>The</a:t>
            </a:r>
            <a:r>
              <a:rPr lang="en-US" sz="4000" dirty="0"/>
              <a:t> </a:t>
            </a:r>
            <a:r>
              <a:rPr lang="en-US" sz="4000" b="1" dirty="0"/>
              <a:t>Villain </a:t>
            </a:r>
          </a:p>
        </p:txBody>
      </p:sp>
      <p:sp>
        <p:nvSpPr>
          <p:cNvPr id="54" name="Oval Callout 53">
            <a:extLst>
              <a:ext uri="{FF2B5EF4-FFF2-40B4-BE49-F238E27FC236}">
                <a16:creationId xmlns:a16="http://schemas.microsoft.com/office/drawing/2014/main" id="{50CC5DD9-4C77-1F4D-8F5C-A62261317EA2}"/>
              </a:ext>
            </a:extLst>
          </p:cNvPr>
          <p:cNvSpPr/>
          <p:nvPr/>
        </p:nvSpPr>
        <p:spPr>
          <a:xfrm>
            <a:off x="604221" y="1838500"/>
            <a:ext cx="1387737" cy="672353"/>
          </a:xfrm>
          <a:prstGeom prst="wedgeEllipseCallout">
            <a:avLst>
              <a:gd name="adj1" fmla="val 63663"/>
              <a:gd name="adj2" fmla="val 136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an A!</a:t>
            </a:r>
          </a:p>
        </p:txBody>
      </p:sp>
      <p:sp>
        <p:nvSpPr>
          <p:cNvPr id="55" name="Oval Callout 54">
            <a:extLst>
              <a:ext uri="{FF2B5EF4-FFF2-40B4-BE49-F238E27FC236}">
                <a16:creationId xmlns:a16="http://schemas.microsoft.com/office/drawing/2014/main" id="{266D7280-DCAC-B447-A5D0-A4CAE92699E9}"/>
              </a:ext>
            </a:extLst>
          </p:cNvPr>
          <p:cNvSpPr/>
          <p:nvPr/>
        </p:nvSpPr>
        <p:spPr>
          <a:xfrm>
            <a:off x="7463480" y="1957891"/>
            <a:ext cx="1387737" cy="902911"/>
          </a:xfrm>
          <a:prstGeom prst="wedgeEllipseCallout">
            <a:avLst>
              <a:gd name="adj1" fmla="val -66570"/>
              <a:gd name="adj2" fmla="val 7479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Doug?</a:t>
            </a:r>
          </a:p>
          <a:p>
            <a:pPr algn="ctr"/>
            <a:r>
              <a:rPr lang="en-US" dirty="0"/>
              <a:t>An A?</a:t>
            </a:r>
          </a:p>
          <a:p>
            <a:pPr algn="ctr"/>
            <a:r>
              <a:rPr lang="en-US" dirty="0"/>
              <a:t>HA!</a:t>
            </a:r>
          </a:p>
        </p:txBody>
      </p:sp>
      <p:sp>
        <p:nvSpPr>
          <p:cNvPr id="56" name="Oval Callout 55">
            <a:extLst>
              <a:ext uri="{FF2B5EF4-FFF2-40B4-BE49-F238E27FC236}">
                <a16:creationId xmlns:a16="http://schemas.microsoft.com/office/drawing/2014/main" id="{74A92E47-584B-9646-8551-411B09CA222A}"/>
              </a:ext>
            </a:extLst>
          </p:cNvPr>
          <p:cNvSpPr/>
          <p:nvPr/>
        </p:nvSpPr>
        <p:spPr>
          <a:xfrm>
            <a:off x="7815181" y="3285159"/>
            <a:ext cx="1387737" cy="902911"/>
          </a:xfrm>
          <a:prstGeom prst="wedgeEllipseCallout">
            <a:avLst>
              <a:gd name="adj1" fmla="val -100678"/>
              <a:gd name="adj2" fmla="val -7056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 code stinks!</a:t>
            </a:r>
          </a:p>
        </p:txBody>
      </p:sp>
    </p:spTree>
    <p:extLst>
      <p:ext uri="{BB962C8B-B14F-4D97-AF65-F5344CB8AC3E}">
        <p14:creationId xmlns:p14="http://schemas.microsoft.com/office/powerpoint/2010/main" val="319316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50"/>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1000"/>
                                  </p:stCondLst>
                                  <p:childTnLst>
                                    <p:set>
                                      <p:cBhvr>
                                        <p:cTn id="23" dur="1" fill="hold">
                                          <p:stCondLst>
                                            <p:cond delay="0"/>
                                          </p:stCondLst>
                                        </p:cTn>
                                        <p:tgtEl>
                                          <p:spTgt spid="5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100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0" grpId="0" animBg="1"/>
      <p:bldP spid="52" grpId="0"/>
      <p:bldP spid="54" grpId="0" animBg="1"/>
      <p:bldP spid="55" grpId="0" animBg="1"/>
      <p:bldP spid="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Split Loop</a:t>
            </a:r>
          </a:p>
        </p:txBody>
      </p:sp>
      <p:grpSp>
        <p:nvGrpSpPr>
          <p:cNvPr id="11" name="Group 10">
            <a:extLst>
              <a:ext uri="{FF2B5EF4-FFF2-40B4-BE49-F238E27FC236}">
                <a16:creationId xmlns:a16="http://schemas.microsoft.com/office/drawing/2014/main" id="{00678EEE-FED6-5245-83A5-F430A4A25E25}"/>
              </a:ext>
            </a:extLst>
          </p:cNvPr>
          <p:cNvGrpSpPr/>
          <p:nvPr/>
        </p:nvGrpSpPr>
        <p:grpSpPr>
          <a:xfrm>
            <a:off x="3216537" y="2538804"/>
            <a:ext cx="1495313" cy="227704"/>
            <a:chOff x="5174428" y="2355925"/>
            <a:chExt cx="1495313" cy="227704"/>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32CB5C4-ACD8-9A44-88DC-39C7C1DADCD6}"/>
              </a:ext>
            </a:extLst>
          </p:cNvPr>
          <p:cNvGrpSpPr/>
          <p:nvPr/>
        </p:nvGrpSpPr>
        <p:grpSpPr>
          <a:xfrm>
            <a:off x="3367144" y="2800574"/>
            <a:ext cx="1350084" cy="999911"/>
            <a:chOff x="5325035" y="2617695"/>
            <a:chExt cx="1350084" cy="999911"/>
          </a:xfrm>
          <a:solidFill>
            <a:schemeClr val="accent2"/>
          </a:solidFill>
        </p:grpSpPr>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4AEDD5-1211-E54B-9F4B-C7D9AC543A29}"/>
                </a:ext>
              </a:extLst>
            </p:cNvPr>
            <p:cNvGrpSpPr/>
            <p:nvPr/>
          </p:nvGrpSpPr>
          <p:grpSpPr>
            <a:xfrm>
              <a:off x="5443369" y="2755750"/>
              <a:ext cx="1231750" cy="861856"/>
              <a:chOff x="5443369" y="2755750"/>
              <a:chExt cx="1231750" cy="861856"/>
            </a:xfrm>
            <a:grpFill/>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3" name="Group 72">
            <a:extLst>
              <a:ext uri="{FF2B5EF4-FFF2-40B4-BE49-F238E27FC236}">
                <a16:creationId xmlns:a16="http://schemas.microsoft.com/office/drawing/2014/main" id="{7460B523-9970-ED42-BB54-F17E287B6841}"/>
              </a:ext>
            </a:extLst>
          </p:cNvPr>
          <p:cNvGrpSpPr/>
          <p:nvPr/>
        </p:nvGrpSpPr>
        <p:grpSpPr>
          <a:xfrm>
            <a:off x="3367144" y="2792478"/>
            <a:ext cx="1350084" cy="999911"/>
            <a:chOff x="5325035" y="2617695"/>
            <a:chExt cx="1350084" cy="999911"/>
          </a:xfrm>
          <a:solidFill>
            <a:schemeClr val="accent2"/>
          </a:solidFill>
        </p:grpSpPr>
        <p:sp>
          <p:nvSpPr>
            <p:cNvPr id="74" name="Rectangle 73">
              <a:extLst>
                <a:ext uri="{FF2B5EF4-FFF2-40B4-BE49-F238E27FC236}">
                  <a16:creationId xmlns:a16="http://schemas.microsoft.com/office/drawing/2014/main" id="{78999C76-D6CE-CD42-9E1F-999201E8DCCE}"/>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FDDA40B-A163-4246-8041-5423EEBC113E}"/>
                </a:ext>
              </a:extLst>
            </p:cNvPr>
            <p:cNvGrpSpPr/>
            <p:nvPr/>
          </p:nvGrpSpPr>
          <p:grpSpPr>
            <a:xfrm>
              <a:off x="5443369" y="2755750"/>
              <a:ext cx="1231750" cy="861856"/>
              <a:chOff x="5443369" y="2755750"/>
              <a:chExt cx="1231750" cy="861856"/>
            </a:xfrm>
            <a:grpFill/>
          </p:grpSpPr>
          <p:sp>
            <p:nvSpPr>
              <p:cNvPr id="76" name="Rectangle 75">
                <a:extLst>
                  <a:ext uri="{FF2B5EF4-FFF2-40B4-BE49-F238E27FC236}">
                    <a16:creationId xmlns:a16="http://schemas.microsoft.com/office/drawing/2014/main" id="{BA0AED9E-28CB-E244-9BCA-8FA443A4D04E}"/>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50CAB4-F861-1A46-8C01-531C700DF71D}"/>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88DC83C-48B4-944F-86C1-82E0DE79DCEE}"/>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11CFC41-93B2-3A46-96F8-A16015F5116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7949AD5-3A58-7B4F-8BA4-16BA6E180417}"/>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9D10224-50BB-E14C-8685-F4A905BE4F79}"/>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BE553DE-47FE-2543-88B0-7CAA6F0EBD46}"/>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55291BA9-F51B-CC49-8FE6-0ED954C31E43}"/>
              </a:ext>
            </a:extLst>
          </p:cNvPr>
          <p:cNvGrpSpPr/>
          <p:nvPr/>
        </p:nvGrpSpPr>
        <p:grpSpPr>
          <a:xfrm>
            <a:off x="3367144" y="3835001"/>
            <a:ext cx="1350084" cy="999911"/>
            <a:chOff x="5325035" y="2617695"/>
            <a:chExt cx="1350084" cy="999911"/>
          </a:xfrm>
          <a:solidFill>
            <a:schemeClr val="accent2">
              <a:lumMod val="75000"/>
            </a:schemeClr>
          </a:solidFill>
        </p:grpSpPr>
        <p:sp>
          <p:nvSpPr>
            <p:cNvPr id="64" name="Rectangle 63">
              <a:extLst>
                <a:ext uri="{FF2B5EF4-FFF2-40B4-BE49-F238E27FC236}">
                  <a16:creationId xmlns:a16="http://schemas.microsoft.com/office/drawing/2014/main" id="{343F035F-2DE2-214B-91E1-F697D7958F03}"/>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498B9EF-1F98-0C40-82DD-ECC668E5034B}"/>
                </a:ext>
              </a:extLst>
            </p:cNvPr>
            <p:cNvGrpSpPr/>
            <p:nvPr/>
          </p:nvGrpSpPr>
          <p:grpSpPr>
            <a:xfrm>
              <a:off x="5443369" y="2755750"/>
              <a:ext cx="1231750" cy="861856"/>
              <a:chOff x="5443369" y="2755750"/>
              <a:chExt cx="1231750" cy="861856"/>
            </a:xfrm>
            <a:grpFill/>
          </p:grpSpPr>
          <p:sp>
            <p:nvSpPr>
              <p:cNvPr id="66" name="Rectangle 65">
                <a:extLst>
                  <a:ext uri="{FF2B5EF4-FFF2-40B4-BE49-F238E27FC236}">
                    <a16:creationId xmlns:a16="http://schemas.microsoft.com/office/drawing/2014/main" id="{22E29890-EAAC-D547-B4AF-068CD8DAF982}"/>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D80CED3-69FA-4147-9224-EB8D181D0174}"/>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CD775A-BE02-554B-B044-6CEF87550A88}"/>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25BB7D7-DC55-7A46-8A7F-6853787F435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EBE5207-903D-F84D-9452-E2FE6E65AD75}"/>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BE842CD-3536-C04E-AE41-B6840B2156C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286321F-337D-CB4A-86C6-DD84DC435663}"/>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13FC492-61E8-CA46-8AC2-1398436601A6}"/>
              </a:ext>
            </a:extLst>
          </p:cNvPr>
          <p:cNvGrpSpPr/>
          <p:nvPr/>
        </p:nvGrpSpPr>
        <p:grpSpPr>
          <a:xfrm>
            <a:off x="3367144" y="2800903"/>
            <a:ext cx="1350084" cy="999911"/>
            <a:chOff x="5325035" y="2617695"/>
            <a:chExt cx="1350084" cy="999911"/>
          </a:xfrm>
          <a:solidFill>
            <a:schemeClr val="accent1"/>
          </a:solidFill>
        </p:grpSpPr>
        <p:sp>
          <p:nvSpPr>
            <p:cNvPr id="48" name="Rectangle 47">
              <a:extLst>
                <a:ext uri="{FF2B5EF4-FFF2-40B4-BE49-F238E27FC236}">
                  <a16:creationId xmlns:a16="http://schemas.microsoft.com/office/drawing/2014/main" id="{39C7941F-24EF-5745-9CD4-5EB34DAC7A17}"/>
                </a:ext>
              </a:extLst>
            </p:cNvPr>
            <p:cNvSpPr/>
            <p:nvPr/>
          </p:nvSpPr>
          <p:spPr>
            <a:xfrm>
              <a:off x="5325035" y="2617695"/>
              <a:ext cx="1344706" cy="10399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FF9F4C4-1613-7C40-A160-A880AC090A6B}"/>
                </a:ext>
              </a:extLst>
            </p:cNvPr>
            <p:cNvGrpSpPr/>
            <p:nvPr/>
          </p:nvGrpSpPr>
          <p:grpSpPr>
            <a:xfrm>
              <a:off x="5443369" y="2755750"/>
              <a:ext cx="1231750" cy="861856"/>
              <a:chOff x="5443369" y="2755750"/>
              <a:chExt cx="1231750" cy="861856"/>
            </a:xfrm>
            <a:grpFill/>
          </p:grpSpPr>
          <p:sp>
            <p:nvSpPr>
              <p:cNvPr id="50" name="Rectangle 49">
                <a:extLst>
                  <a:ext uri="{FF2B5EF4-FFF2-40B4-BE49-F238E27FC236}">
                    <a16:creationId xmlns:a16="http://schemas.microsoft.com/office/drawing/2014/main" id="{FADC5C26-C9B1-F445-B83C-E2CCD1329510}"/>
                  </a:ext>
                </a:extLst>
              </p:cNvPr>
              <p:cNvSpPr/>
              <p:nvPr/>
            </p:nvSpPr>
            <p:spPr>
              <a:xfrm>
                <a:off x="5443369" y="2755750"/>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5AA67E-D3BE-CC44-A3A9-69C645C5EE44}"/>
                  </a:ext>
                </a:extLst>
              </p:cNvPr>
              <p:cNvSpPr/>
              <p:nvPr/>
            </p:nvSpPr>
            <p:spPr>
              <a:xfrm>
                <a:off x="5443369" y="2895598"/>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F6A4111-9C53-1141-9BC8-75551E2A413D}"/>
                  </a:ext>
                </a:extLst>
              </p:cNvPr>
              <p:cNvSpPr/>
              <p:nvPr/>
            </p:nvSpPr>
            <p:spPr>
              <a:xfrm>
                <a:off x="5626249" y="30354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7310CE-B70B-CA46-8196-7F2D2AB263EA}"/>
                  </a:ext>
                </a:extLst>
              </p:cNvPr>
              <p:cNvSpPr/>
              <p:nvPr/>
            </p:nvSpPr>
            <p:spPr>
              <a:xfrm>
                <a:off x="5626249" y="31520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462457-6810-544F-98F7-FC4122C3432D}"/>
                  </a:ext>
                </a:extLst>
              </p:cNvPr>
              <p:cNvSpPr/>
              <p:nvPr/>
            </p:nvSpPr>
            <p:spPr>
              <a:xfrm>
                <a:off x="5443369" y="3268647"/>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81E1B1E-B47B-0A48-9783-D747BF84A766}"/>
                  </a:ext>
                </a:extLst>
              </p:cNvPr>
              <p:cNvSpPr/>
              <p:nvPr/>
            </p:nvSpPr>
            <p:spPr>
              <a:xfrm>
                <a:off x="5631627" y="34184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C4291D-ECAE-2E48-919D-C669CCD2D390}"/>
                  </a:ext>
                </a:extLst>
              </p:cNvPr>
              <p:cNvSpPr/>
              <p:nvPr/>
            </p:nvSpPr>
            <p:spPr>
              <a:xfrm>
                <a:off x="5631627" y="35350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79C47DB1-FFBE-1449-AF04-AF6992504BA6}"/>
              </a:ext>
            </a:extLst>
          </p:cNvPr>
          <p:cNvSpPr txBox="1"/>
          <p:nvPr/>
        </p:nvSpPr>
        <p:spPr>
          <a:xfrm>
            <a:off x="1306075" y="2938629"/>
            <a:ext cx="1428596" cy="646331"/>
          </a:xfrm>
          <a:prstGeom prst="rect">
            <a:avLst/>
          </a:prstGeom>
          <a:noFill/>
        </p:spPr>
        <p:txBody>
          <a:bodyPr wrap="none" rtlCol="0">
            <a:spAutoFit/>
          </a:bodyPr>
          <a:lstStyle/>
          <a:p>
            <a:pPr algn="ctr"/>
            <a:r>
              <a:rPr lang="en-US" dirty="0"/>
              <a:t>1 Loop that </a:t>
            </a:r>
          </a:p>
          <a:p>
            <a:pPr algn="ctr"/>
            <a:r>
              <a:rPr lang="en-US" dirty="0"/>
              <a:t>does 2 things</a:t>
            </a:r>
          </a:p>
        </p:txBody>
      </p:sp>
      <p:sp>
        <p:nvSpPr>
          <p:cNvPr id="52" name="TextBox 51">
            <a:extLst>
              <a:ext uri="{FF2B5EF4-FFF2-40B4-BE49-F238E27FC236}">
                <a16:creationId xmlns:a16="http://schemas.microsoft.com/office/drawing/2014/main" id="{F0E06464-F2F0-F14B-A0CD-28CBAC383EC8}"/>
              </a:ext>
            </a:extLst>
          </p:cNvPr>
          <p:cNvSpPr txBox="1"/>
          <p:nvPr/>
        </p:nvSpPr>
        <p:spPr>
          <a:xfrm>
            <a:off x="5084643" y="3478961"/>
            <a:ext cx="1311578" cy="646331"/>
          </a:xfrm>
          <a:prstGeom prst="rect">
            <a:avLst/>
          </a:prstGeom>
          <a:noFill/>
        </p:spPr>
        <p:txBody>
          <a:bodyPr wrap="none" rtlCol="0">
            <a:spAutoFit/>
          </a:bodyPr>
          <a:lstStyle/>
          <a:p>
            <a:pPr algn="ctr"/>
            <a:r>
              <a:rPr lang="en-US" dirty="0"/>
              <a:t>2 Loop that </a:t>
            </a:r>
          </a:p>
          <a:p>
            <a:pPr algn="ctr"/>
            <a:r>
              <a:rPr lang="en-US" dirty="0"/>
              <a:t>do 1 thing</a:t>
            </a:r>
          </a:p>
        </p:txBody>
      </p:sp>
    </p:spTree>
    <p:extLst>
      <p:ext uri="{BB962C8B-B14F-4D97-AF65-F5344CB8AC3E}">
        <p14:creationId xmlns:p14="http://schemas.microsoft.com/office/powerpoint/2010/main" val="2653072067"/>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0035 -0.00139 L 0.00278 0.15231 " pathEditMode="relative" rAng="0" ptsTypes="AA">
                                      <p:cBhvr>
                                        <p:cTn id="14" dur="1000" fill="hold"/>
                                        <p:tgtEl>
                                          <p:spTgt spid="20"/>
                                        </p:tgtEl>
                                        <p:attrNameLst>
                                          <p:attrName>ppt_x</p:attrName>
                                          <p:attrName>ppt_y</p:attrName>
                                        </p:attrNameLst>
                                      </p:cBhvr>
                                      <p:rCtr x="122" y="7685"/>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FE5D9E-23B3-F24A-8062-C285EC0A83A6}"/>
              </a:ext>
            </a:extLst>
          </p:cNvPr>
          <p:cNvPicPr>
            <a:picLocks noChangeAspect="1"/>
          </p:cNvPicPr>
          <p:nvPr/>
        </p:nvPicPr>
        <p:blipFill>
          <a:blip r:embed="rId3"/>
          <a:stretch>
            <a:fillRect/>
          </a:stretch>
        </p:blipFill>
        <p:spPr>
          <a:xfrm>
            <a:off x="759124" y="3337107"/>
            <a:ext cx="5114551" cy="1605839"/>
          </a:xfrm>
          <a:prstGeom prst="rect">
            <a:avLst/>
          </a:prstGeom>
        </p:spPr>
      </p:pic>
      <p:pic>
        <p:nvPicPr>
          <p:cNvPr id="5" name="Picture 4">
            <a:extLst>
              <a:ext uri="{FF2B5EF4-FFF2-40B4-BE49-F238E27FC236}">
                <a16:creationId xmlns:a16="http://schemas.microsoft.com/office/drawing/2014/main" id="{C7A92C5F-97CA-7942-B71E-F13668D65A86}"/>
              </a:ext>
            </a:extLst>
          </p:cNvPr>
          <p:cNvPicPr>
            <a:picLocks noChangeAspect="1"/>
          </p:cNvPicPr>
          <p:nvPr/>
        </p:nvPicPr>
        <p:blipFill>
          <a:blip r:embed="rId4"/>
          <a:stretch>
            <a:fillRect/>
          </a:stretch>
        </p:blipFill>
        <p:spPr>
          <a:xfrm>
            <a:off x="761577" y="1511940"/>
            <a:ext cx="5112098" cy="1747646"/>
          </a:xfrm>
          <a:prstGeom prst="rect">
            <a:avLst/>
          </a:prstGeom>
        </p:spPr>
      </p:pic>
      <p:sp>
        <p:nvSpPr>
          <p:cNvPr id="2" name="Title 1">
            <a:extLst>
              <a:ext uri="{FF2B5EF4-FFF2-40B4-BE49-F238E27FC236}">
                <a16:creationId xmlns:a16="http://schemas.microsoft.com/office/drawing/2014/main" id="{81213879-1773-F344-A1C3-6783F5DE2E31}"/>
              </a:ext>
            </a:extLst>
          </p:cNvPr>
          <p:cNvSpPr>
            <a:spLocks noGrp="1"/>
          </p:cNvSpPr>
          <p:nvPr>
            <p:ph type="title"/>
          </p:nvPr>
        </p:nvSpPr>
        <p:spPr/>
        <p:txBody>
          <a:bodyPr/>
          <a:lstStyle/>
          <a:p>
            <a:r>
              <a:rPr lang="en-US" dirty="0"/>
              <a:t>Doug makes the blocks identical …</a:t>
            </a:r>
          </a:p>
        </p:txBody>
      </p:sp>
      <p:grpSp>
        <p:nvGrpSpPr>
          <p:cNvPr id="4" name="Group 3">
            <a:extLst>
              <a:ext uri="{FF2B5EF4-FFF2-40B4-BE49-F238E27FC236}">
                <a16:creationId xmlns:a16="http://schemas.microsoft.com/office/drawing/2014/main" id="{6178A35A-639F-8649-ABAC-E9B4697EF530}"/>
              </a:ext>
            </a:extLst>
          </p:cNvPr>
          <p:cNvGrpSpPr/>
          <p:nvPr/>
        </p:nvGrpSpPr>
        <p:grpSpPr>
          <a:xfrm>
            <a:off x="849954" y="1705896"/>
            <a:ext cx="2732343" cy="1185746"/>
            <a:chOff x="849954" y="1759685"/>
            <a:chExt cx="2928309" cy="1652276"/>
          </a:xfrm>
        </p:grpSpPr>
        <p:sp>
          <p:nvSpPr>
            <p:cNvPr id="7" name="Rectangle 6">
              <a:extLst>
                <a:ext uri="{FF2B5EF4-FFF2-40B4-BE49-F238E27FC236}">
                  <a16:creationId xmlns:a16="http://schemas.microsoft.com/office/drawing/2014/main" id="{1C2425E7-7FCD-D747-A8FA-C1F3998CB059}"/>
                </a:ext>
              </a:extLst>
            </p:cNvPr>
            <p:cNvSpPr/>
            <p:nvPr/>
          </p:nvSpPr>
          <p:spPr>
            <a:xfrm>
              <a:off x="849954" y="1759685"/>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8977E9-5355-874E-9B74-B7891957FC61}"/>
                </a:ext>
              </a:extLst>
            </p:cNvPr>
            <p:cNvSpPr/>
            <p:nvPr/>
          </p:nvSpPr>
          <p:spPr>
            <a:xfrm>
              <a:off x="849954" y="2463647"/>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19755F-0647-C149-A9CE-4FD76D98CF7C}"/>
                </a:ext>
              </a:extLst>
            </p:cNvPr>
            <p:cNvSpPr/>
            <p:nvPr/>
          </p:nvSpPr>
          <p:spPr>
            <a:xfrm>
              <a:off x="863713" y="3179829"/>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9BA8906-33AE-F945-BD2A-31B26A980DEA}"/>
              </a:ext>
            </a:extLst>
          </p:cNvPr>
          <p:cNvGrpSpPr/>
          <p:nvPr/>
        </p:nvGrpSpPr>
        <p:grpSpPr>
          <a:xfrm>
            <a:off x="796841" y="3332298"/>
            <a:ext cx="1645323" cy="1273416"/>
            <a:chOff x="710777" y="4365035"/>
            <a:chExt cx="2962897" cy="1637285"/>
          </a:xfrm>
        </p:grpSpPr>
        <p:sp>
          <p:nvSpPr>
            <p:cNvPr id="22" name="Rectangle 21">
              <a:extLst>
                <a:ext uri="{FF2B5EF4-FFF2-40B4-BE49-F238E27FC236}">
                  <a16:creationId xmlns:a16="http://schemas.microsoft.com/office/drawing/2014/main" id="{F71FDBA5-24F9-F24B-83D7-2C33913D041D}"/>
                </a:ext>
              </a:extLst>
            </p:cNvPr>
            <p:cNvSpPr/>
            <p:nvPr/>
          </p:nvSpPr>
          <p:spPr>
            <a:xfrm>
              <a:off x="710777" y="4365035"/>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1CFF77-9E85-564B-864B-2FF5E9251608}"/>
                </a:ext>
              </a:extLst>
            </p:cNvPr>
            <p:cNvSpPr/>
            <p:nvPr/>
          </p:nvSpPr>
          <p:spPr>
            <a:xfrm>
              <a:off x="710777" y="5068997"/>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FF271A7-A171-0748-A78C-2BC7F293E5E2}"/>
                </a:ext>
              </a:extLst>
            </p:cNvPr>
            <p:cNvSpPr/>
            <p:nvPr/>
          </p:nvSpPr>
          <p:spPr>
            <a:xfrm>
              <a:off x="759124" y="5770188"/>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D8AE82C5-EF6F-AC49-B63D-94EB461CADFD}"/>
              </a:ext>
            </a:extLst>
          </p:cNvPr>
          <p:cNvGrpSpPr/>
          <p:nvPr/>
        </p:nvGrpSpPr>
        <p:grpSpPr>
          <a:xfrm>
            <a:off x="828438" y="1511655"/>
            <a:ext cx="2527948" cy="1537316"/>
            <a:chOff x="849954" y="1490138"/>
            <a:chExt cx="3420832" cy="2172135"/>
          </a:xfrm>
        </p:grpSpPr>
        <p:sp>
          <p:nvSpPr>
            <p:cNvPr id="14" name="Rectangle 13">
              <a:extLst>
                <a:ext uri="{FF2B5EF4-FFF2-40B4-BE49-F238E27FC236}">
                  <a16:creationId xmlns:a16="http://schemas.microsoft.com/office/drawing/2014/main" id="{75AAA5DE-BBC9-D847-8F00-CF6CC8D50C1C}"/>
                </a:ext>
              </a:extLst>
            </p:cNvPr>
            <p:cNvSpPr/>
            <p:nvPr/>
          </p:nvSpPr>
          <p:spPr>
            <a:xfrm>
              <a:off x="2358146" y="1992343"/>
              <a:ext cx="678080" cy="237498"/>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FDEA6F6-A823-284F-96A5-E6CA04F726E5}"/>
                </a:ext>
              </a:extLst>
            </p:cNvPr>
            <p:cNvSpPr/>
            <p:nvPr/>
          </p:nvSpPr>
          <p:spPr>
            <a:xfrm>
              <a:off x="2358146" y="2696097"/>
              <a:ext cx="678080" cy="26290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E9B98D-9707-6B47-9E8C-1779593C5675}"/>
                </a:ext>
              </a:extLst>
            </p:cNvPr>
            <p:cNvSpPr/>
            <p:nvPr/>
          </p:nvSpPr>
          <p:spPr>
            <a:xfrm>
              <a:off x="849954" y="1490138"/>
              <a:ext cx="3420832" cy="264547"/>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53B364-820B-4D4A-802D-A35C2B75F55C}"/>
                </a:ext>
              </a:extLst>
            </p:cNvPr>
            <p:cNvSpPr/>
            <p:nvPr/>
          </p:nvSpPr>
          <p:spPr>
            <a:xfrm>
              <a:off x="2355576" y="3424775"/>
              <a:ext cx="678080" cy="237498"/>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BB2339E-0B23-B54D-8CD6-F9A30C7CA85E}"/>
              </a:ext>
            </a:extLst>
          </p:cNvPr>
          <p:cNvGrpSpPr/>
          <p:nvPr/>
        </p:nvGrpSpPr>
        <p:grpSpPr>
          <a:xfrm>
            <a:off x="1932128" y="3536818"/>
            <a:ext cx="1779260" cy="1228817"/>
            <a:chOff x="2247881" y="4605713"/>
            <a:chExt cx="2520327" cy="1602357"/>
          </a:xfrm>
        </p:grpSpPr>
        <p:sp>
          <p:nvSpPr>
            <p:cNvPr id="26" name="Rectangle 25">
              <a:extLst>
                <a:ext uri="{FF2B5EF4-FFF2-40B4-BE49-F238E27FC236}">
                  <a16:creationId xmlns:a16="http://schemas.microsoft.com/office/drawing/2014/main" id="{30169580-80AB-0147-830C-F78E8969D0A2}"/>
                </a:ext>
              </a:extLst>
            </p:cNvPr>
            <p:cNvSpPr/>
            <p:nvPr/>
          </p:nvSpPr>
          <p:spPr>
            <a:xfrm>
              <a:off x="2263120" y="4605713"/>
              <a:ext cx="2505088" cy="2283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81FF49-DFE3-CA44-BE20-31764748AE59}"/>
                </a:ext>
              </a:extLst>
            </p:cNvPr>
            <p:cNvSpPr/>
            <p:nvPr/>
          </p:nvSpPr>
          <p:spPr>
            <a:xfrm>
              <a:off x="2247881" y="5295439"/>
              <a:ext cx="2505088" cy="252812"/>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095515-374A-4F4E-9A57-C000BAF17179}"/>
                </a:ext>
              </a:extLst>
            </p:cNvPr>
            <p:cNvSpPr/>
            <p:nvPr/>
          </p:nvSpPr>
          <p:spPr>
            <a:xfrm>
              <a:off x="2260550" y="5979689"/>
              <a:ext cx="2505088" cy="2283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61311C12-3BAC-D246-B7FE-D02D3F313A6B}"/>
              </a:ext>
            </a:extLst>
          </p:cNvPr>
          <p:cNvGrpSpPr/>
          <p:nvPr/>
        </p:nvGrpSpPr>
        <p:grpSpPr>
          <a:xfrm>
            <a:off x="7553407" y="4269962"/>
            <a:ext cx="1082936" cy="2400748"/>
            <a:chOff x="885713" y="2624866"/>
            <a:chExt cx="1082936" cy="2400748"/>
          </a:xfrm>
        </p:grpSpPr>
        <p:sp>
          <p:nvSpPr>
            <p:cNvPr id="30" name="Oval 29">
              <a:extLst>
                <a:ext uri="{FF2B5EF4-FFF2-40B4-BE49-F238E27FC236}">
                  <a16:creationId xmlns:a16="http://schemas.microsoft.com/office/drawing/2014/main" id="{FACBC845-BD53-0C44-ABBE-401992D60134}"/>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AE854976-A198-1A46-AE21-84F47EFFF31E}"/>
                </a:ext>
              </a:extLst>
            </p:cNvPr>
            <p:cNvCxnSpPr>
              <a:cxnSpLocks/>
              <a:stCxn id="30"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51A0E6-CE32-3D4B-9B6C-C71DDFDF4987}"/>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98E6D7-0034-0A4B-AEEA-12099FC51747}"/>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9192B7-E5BC-9249-89F4-55CE0FBFC62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FDC652-C32E-3E42-9014-96F0C887628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A587FF1-B9BE-1345-8615-846EB0918E6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E94F8F-F751-004B-BA75-2C69961E9BC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2963FE-5A69-DC43-8B9F-EC8F80ECB3D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Oval Callout 38">
            <a:extLst>
              <a:ext uri="{FF2B5EF4-FFF2-40B4-BE49-F238E27FC236}">
                <a16:creationId xmlns:a16="http://schemas.microsoft.com/office/drawing/2014/main" id="{837272E7-745C-2A49-AE8E-D0E4E4BC257F}"/>
              </a:ext>
            </a:extLst>
          </p:cNvPr>
          <p:cNvSpPr/>
          <p:nvPr/>
        </p:nvSpPr>
        <p:spPr>
          <a:xfrm>
            <a:off x="3316399" y="6167238"/>
            <a:ext cx="3056713" cy="589474"/>
          </a:xfrm>
          <a:prstGeom prst="wedgeEllipseCallout">
            <a:avLst>
              <a:gd name="adj1" fmla="val 99078"/>
              <a:gd name="adj2" fmla="val -28519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are independent!</a:t>
            </a:r>
          </a:p>
        </p:txBody>
      </p:sp>
      <p:sp>
        <p:nvSpPr>
          <p:cNvPr id="40" name="Oval Callout 39">
            <a:extLst>
              <a:ext uri="{FF2B5EF4-FFF2-40B4-BE49-F238E27FC236}">
                <a16:creationId xmlns:a16="http://schemas.microsoft.com/office/drawing/2014/main" id="{0BB37C8E-10C9-B14A-8E1A-DFC0AAD2B6AA}"/>
              </a:ext>
            </a:extLst>
          </p:cNvPr>
          <p:cNvSpPr/>
          <p:nvPr/>
        </p:nvSpPr>
        <p:spPr>
          <a:xfrm>
            <a:off x="5834229" y="2745777"/>
            <a:ext cx="2400496" cy="1175850"/>
          </a:xfrm>
          <a:prstGeom prst="wedgeEllipseCallout">
            <a:avLst>
              <a:gd name="adj1" fmla="val 33015"/>
              <a:gd name="adj2" fmla="val 1198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replace words with a query</a:t>
            </a:r>
          </a:p>
        </p:txBody>
      </p:sp>
      <p:sp>
        <p:nvSpPr>
          <p:cNvPr id="41" name="Oval Callout 40">
            <a:extLst>
              <a:ext uri="{FF2B5EF4-FFF2-40B4-BE49-F238E27FC236}">
                <a16:creationId xmlns:a16="http://schemas.microsoft.com/office/drawing/2014/main" id="{6D06CCDB-1830-284A-9034-C15974BD2919}"/>
              </a:ext>
            </a:extLst>
          </p:cNvPr>
          <p:cNvSpPr/>
          <p:nvPr/>
        </p:nvSpPr>
        <p:spPr>
          <a:xfrm>
            <a:off x="2381279" y="5514664"/>
            <a:ext cx="3056713" cy="589474"/>
          </a:xfrm>
          <a:prstGeom prst="wedgeEllipseCallout">
            <a:avLst>
              <a:gd name="adj1" fmla="val 128993"/>
              <a:gd name="adj2" fmla="val -1775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can separate them!</a:t>
            </a:r>
          </a:p>
        </p:txBody>
      </p:sp>
    </p:spTree>
    <p:extLst>
      <p:ext uri="{BB962C8B-B14F-4D97-AF65-F5344CB8AC3E}">
        <p14:creationId xmlns:p14="http://schemas.microsoft.com/office/powerpoint/2010/main" val="18645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1" grpId="0" animBg="1"/>
      <p:bldP spid="4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6F4A-F96B-784F-831C-FDEFA170FC69}"/>
              </a:ext>
            </a:extLst>
          </p:cNvPr>
          <p:cNvSpPr>
            <a:spLocks noGrp="1"/>
          </p:cNvSpPr>
          <p:nvPr>
            <p:ph type="title"/>
          </p:nvPr>
        </p:nvSpPr>
        <p:spPr>
          <a:xfrm>
            <a:off x="628650" y="365126"/>
            <a:ext cx="7886700" cy="509173"/>
          </a:xfrm>
        </p:spPr>
        <p:txBody>
          <a:bodyPr>
            <a:normAutofit fontScale="90000"/>
          </a:bodyPr>
          <a:lstStyle/>
          <a:p>
            <a:r>
              <a:rPr lang="en-US" dirty="0"/>
              <a:t>… carefully splits the loop …</a:t>
            </a:r>
          </a:p>
        </p:txBody>
      </p:sp>
      <p:pic>
        <p:nvPicPr>
          <p:cNvPr id="11" name="Picture 10">
            <a:extLst>
              <a:ext uri="{FF2B5EF4-FFF2-40B4-BE49-F238E27FC236}">
                <a16:creationId xmlns:a16="http://schemas.microsoft.com/office/drawing/2014/main" id="{6C2603B7-0807-114D-A4DC-D7ECA7E456AA}"/>
              </a:ext>
            </a:extLst>
          </p:cNvPr>
          <p:cNvPicPr>
            <a:picLocks noChangeAspect="1"/>
          </p:cNvPicPr>
          <p:nvPr/>
        </p:nvPicPr>
        <p:blipFill>
          <a:blip r:embed="rId3"/>
          <a:stretch>
            <a:fillRect/>
          </a:stretch>
        </p:blipFill>
        <p:spPr>
          <a:xfrm>
            <a:off x="423358" y="1044986"/>
            <a:ext cx="5310468" cy="2751712"/>
          </a:xfrm>
          <a:prstGeom prst="rect">
            <a:avLst/>
          </a:prstGeom>
        </p:spPr>
      </p:pic>
      <p:sp>
        <p:nvSpPr>
          <p:cNvPr id="15" name="Rectangle 14">
            <a:extLst>
              <a:ext uri="{FF2B5EF4-FFF2-40B4-BE49-F238E27FC236}">
                <a16:creationId xmlns:a16="http://schemas.microsoft.com/office/drawing/2014/main" id="{A69E2720-9BDB-A646-A3B0-3D4896BFAF74}"/>
              </a:ext>
            </a:extLst>
          </p:cNvPr>
          <p:cNvSpPr/>
          <p:nvPr/>
        </p:nvSpPr>
        <p:spPr>
          <a:xfrm>
            <a:off x="777027" y="1243631"/>
            <a:ext cx="3977853"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ABF8F67-479A-A742-9140-1AB2AC26528D}"/>
              </a:ext>
            </a:extLst>
          </p:cNvPr>
          <p:cNvGrpSpPr/>
          <p:nvPr/>
        </p:nvGrpSpPr>
        <p:grpSpPr>
          <a:xfrm>
            <a:off x="7833107" y="4269962"/>
            <a:ext cx="1082936" cy="2400748"/>
            <a:chOff x="885713" y="2624866"/>
            <a:chExt cx="1082936" cy="2400748"/>
          </a:xfrm>
        </p:grpSpPr>
        <p:sp>
          <p:nvSpPr>
            <p:cNvPr id="23" name="Oval 22">
              <a:extLst>
                <a:ext uri="{FF2B5EF4-FFF2-40B4-BE49-F238E27FC236}">
                  <a16:creationId xmlns:a16="http://schemas.microsoft.com/office/drawing/2014/main" id="{7EC44BD9-727B-8C46-A398-E8891269AF80}"/>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127686-07DA-6043-8359-C3730A417E8E}"/>
                </a:ext>
              </a:extLst>
            </p:cNvPr>
            <p:cNvCxnSpPr>
              <a:cxnSpLocks/>
              <a:stCxn id="23"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4B4383-2437-F541-9158-2243C2CCDC1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FB6206-5258-7946-A9D2-2A4DB84F9986}"/>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933FFD-B13C-414E-89E9-5E637BA4510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626E2A-37FD-A64A-9B95-62D8FB3FF590}"/>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622F57-F37D-3341-9F19-AA05D192A0A6}"/>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AB2AF0D-CB93-3943-85A9-C50E6E7643B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06017D-80E8-7946-B229-F23E0AC5E252}"/>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B5CA7CA9-F9A5-944F-AA40-ECA754B06ED2}"/>
              </a:ext>
            </a:extLst>
          </p:cNvPr>
          <p:cNvSpPr/>
          <p:nvPr/>
        </p:nvSpPr>
        <p:spPr>
          <a:xfrm>
            <a:off x="777027" y="2043953"/>
            <a:ext cx="4612554"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4CD9D3E-8718-904A-9AC9-DC77D9F3C22A}"/>
              </a:ext>
            </a:extLst>
          </p:cNvPr>
          <p:cNvSpPr/>
          <p:nvPr/>
        </p:nvSpPr>
        <p:spPr>
          <a:xfrm>
            <a:off x="777026" y="2833517"/>
            <a:ext cx="4956800"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Callout 37">
            <a:extLst>
              <a:ext uri="{FF2B5EF4-FFF2-40B4-BE49-F238E27FC236}">
                <a16:creationId xmlns:a16="http://schemas.microsoft.com/office/drawing/2014/main" id="{4E787E47-E20D-DE44-9AB0-0C7AF35867DE}"/>
              </a:ext>
            </a:extLst>
          </p:cNvPr>
          <p:cNvSpPr/>
          <p:nvPr/>
        </p:nvSpPr>
        <p:spPr>
          <a:xfrm>
            <a:off x="6377629" y="1951303"/>
            <a:ext cx="1963524" cy="615449"/>
          </a:xfrm>
          <a:prstGeom prst="wedgeEllipseCallout">
            <a:avLst>
              <a:gd name="adj1" fmla="val 42182"/>
              <a:gd name="adj2" fmla="val 4006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split the loop</a:t>
            </a:r>
          </a:p>
        </p:txBody>
      </p:sp>
    </p:spTree>
    <p:extLst>
      <p:ext uri="{BB962C8B-B14F-4D97-AF65-F5344CB8AC3E}">
        <p14:creationId xmlns:p14="http://schemas.microsoft.com/office/powerpoint/2010/main" val="25291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6"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0FDCB-041E-0F4B-A6A8-F84730E98FA6}"/>
              </a:ext>
            </a:extLst>
          </p:cNvPr>
          <p:cNvPicPr>
            <a:picLocks noChangeAspect="1"/>
          </p:cNvPicPr>
          <p:nvPr/>
        </p:nvPicPr>
        <p:blipFill>
          <a:blip r:embed="rId3"/>
          <a:stretch>
            <a:fillRect/>
          </a:stretch>
        </p:blipFill>
        <p:spPr>
          <a:xfrm>
            <a:off x="389949" y="5520998"/>
            <a:ext cx="5343877" cy="1154122"/>
          </a:xfrm>
          <a:prstGeom prst="rect">
            <a:avLst/>
          </a:prstGeom>
        </p:spPr>
      </p:pic>
      <p:sp>
        <p:nvSpPr>
          <p:cNvPr id="2" name="Title 1">
            <a:extLst>
              <a:ext uri="{FF2B5EF4-FFF2-40B4-BE49-F238E27FC236}">
                <a16:creationId xmlns:a16="http://schemas.microsoft.com/office/drawing/2014/main" id="{A4D66F4A-F96B-784F-831C-FDEFA170FC69}"/>
              </a:ext>
            </a:extLst>
          </p:cNvPr>
          <p:cNvSpPr>
            <a:spLocks noGrp="1"/>
          </p:cNvSpPr>
          <p:nvPr>
            <p:ph type="title"/>
          </p:nvPr>
        </p:nvSpPr>
        <p:spPr>
          <a:xfrm>
            <a:off x="628650" y="365126"/>
            <a:ext cx="7886700" cy="509173"/>
          </a:xfrm>
        </p:spPr>
        <p:txBody>
          <a:bodyPr>
            <a:normAutofit fontScale="90000"/>
          </a:bodyPr>
          <a:lstStyle/>
          <a:p>
            <a:r>
              <a:rPr lang="en-US" dirty="0"/>
              <a:t>… and extracts a function</a:t>
            </a:r>
          </a:p>
        </p:txBody>
      </p:sp>
      <p:pic>
        <p:nvPicPr>
          <p:cNvPr id="11" name="Picture 10">
            <a:extLst>
              <a:ext uri="{FF2B5EF4-FFF2-40B4-BE49-F238E27FC236}">
                <a16:creationId xmlns:a16="http://schemas.microsoft.com/office/drawing/2014/main" id="{6C2603B7-0807-114D-A4DC-D7ECA7E456AA}"/>
              </a:ext>
            </a:extLst>
          </p:cNvPr>
          <p:cNvPicPr>
            <a:picLocks noChangeAspect="1"/>
          </p:cNvPicPr>
          <p:nvPr/>
        </p:nvPicPr>
        <p:blipFill>
          <a:blip r:embed="rId4"/>
          <a:stretch>
            <a:fillRect/>
          </a:stretch>
        </p:blipFill>
        <p:spPr>
          <a:xfrm>
            <a:off x="423358" y="1044986"/>
            <a:ext cx="5310468" cy="2751712"/>
          </a:xfrm>
          <a:prstGeom prst="rect">
            <a:avLst/>
          </a:prstGeom>
        </p:spPr>
      </p:pic>
      <p:pic>
        <p:nvPicPr>
          <p:cNvPr id="13" name="Picture 12">
            <a:extLst>
              <a:ext uri="{FF2B5EF4-FFF2-40B4-BE49-F238E27FC236}">
                <a16:creationId xmlns:a16="http://schemas.microsoft.com/office/drawing/2014/main" id="{C5E7401C-2CF6-9746-B1D1-17655061BF50}"/>
              </a:ext>
            </a:extLst>
          </p:cNvPr>
          <p:cNvPicPr>
            <a:picLocks noChangeAspect="1"/>
          </p:cNvPicPr>
          <p:nvPr/>
        </p:nvPicPr>
        <p:blipFill rotWithShape="1">
          <a:blip r:embed="rId5"/>
          <a:srcRect t="34724" b="30669"/>
          <a:stretch/>
        </p:blipFill>
        <p:spPr>
          <a:xfrm>
            <a:off x="310530" y="3967385"/>
            <a:ext cx="5561549" cy="1435545"/>
          </a:xfrm>
          <a:prstGeom prst="rect">
            <a:avLst/>
          </a:prstGeom>
        </p:spPr>
      </p:pic>
      <p:sp>
        <p:nvSpPr>
          <p:cNvPr id="15" name="Rectangle 14">
            <a:extLst>
              <a:ext uri="{FF2B5EF4-FFF2-40B4-BE49-F238E27FC236}">
                <a16:creationId xmlns:a16="http://schemas.microsoft.com/office/drawing/2014/main" id="{A69E2720-9BDB-A646-A3B0-3D4896BFAF74}"/>
              </a:ext>
            </a:extLst>
          </p:cNvPr>
          <p:cNvSpPr/>
          <p:nvPr/>
        </p:nvSpPr>
        <p:spPr>
          <a:xfrm>
            <a:off x="777027" y="1243631"/>
            <a:ext cx="3977853"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476C27-C8B8-9544-B509-50647BC013BB}"/>
              </a:ext>
            </a:extLst>
          </p:cNvPr>
          <p:cNvSpPr/>
          <p:nvPr/>
        </p:nvSpPr>
        <p:spPr>
          <a:xfrm>
            <a:off x="389949" y="3995342"/>
            <a:ext cx="5396069" cy="13834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A6F5BB-1434-C84E-A052-D475294A2EB8}"/>
              </a:ext>
            </a:extLst>
          </p:cNvPr>
          <p:cNvSpPr/>
          <p:nvPr/>
        </p:nvSpPr>
        <p:spPr>
          <a:xfrm>
            <a:off x="2466184" y="5962301"/>
            <a:ext cx="2803473" cy="1599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9EF440-62D3-3045-86A5-1B0735A66099}"/>
              </a:ext>
            </a:extLst>
          </p:cNvPr>
          <p:cNvSpPr/>
          <p:nvPr/>
        </p:nvSpPr>
        <p:spPr>
          <a:xfrm>
            <a:off x="2079425" y="5780856"/>
            <a:ext cx="2914550" cy="170687"/>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FB53CE-9E34-C249-B078-58144B9FA9C2}"/>
              </a:ext>
            </a:extLst>
          </p:cNvPr>
          <p:cNvSpPr/>
          <p:nvPr/>
        </p:nvSpPr>
        <p:spPr>
          <a:xfrm>
            <a:off x="2564792" y="6148023"/>
            <a:ext cx="2914550" cy="170687"/>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ABF8F67-479A-A742-9140-1AB2AC26528D}"/>
              </a:ext>
            </a:extLst>
          </p:cNvPr>
          <p:cNvGrpSpPr/>
          <p:nvPr/>
        </p:nvGrpSpPr>
        <p:grpSpPr>
          <a:xfrm>
            <a:off x="7833107" y="4269962"/>
            <a:ext cx="1082936" cy="2400748"/>
            <a:chOff x="885713" y="2624866"/>
            <a:chExt cx="1082936" cy="2400748"/>
          </a:xfrm>
        </p:grpSpPr>
        <p:sp>
          <p:nvSpPr>
            <p:cNvPr id="23" name="Oval 22">
              <a:extLst>
                <a:ext uri="{FF2B5EF4-FFF2-40B4-BE49-F238E27FC236}">
                  <a16:creationId xmlns:a16="http://schemas.microsoft.com/office/drawing/2014/main" id="{7EC44BD9-727B-8C46-A398-E8891269AF80}"/>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127686-07DA-6043-8359-C3730A417E8E}"/>
                </a:ext>
              </a:extLst>
            </p:cNvPr>
            <p:cNvCxnSpPr>
              <a:cxnSpLocks/>
              <a:stCxn id="23"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4B4383-2437-F541-9158-2243C2CCDC1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FB6206-5258-7946-A9D2-2A4DB84F9986}"/>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933FFD-B13C-414E-89E9-5E637BA4510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626E2A-37FD-A64A-9B95-62D8FB3FF590}"/>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622F57-F37D-3341-9F19-AA05D192A0A6}"/>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AB2AF0D-CB93-3943-85A9-C50E6E7643B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06017D-80E8-7946-B229-F23E0AC5E252}"/>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Callout 32">
            <a:extLst>
              <a:ext uri="{FF2B5EF4-FFF2-40B4-BE49-F238E27FC236}">
                <a16:creationId xmlns:a16="http://schemas.microsoft.com/office/drawing/2014/main" id="{1C1BD47E-9374-9C41-A99F-9E75146E57FE}"/>
              </a:ext>
            </a:extLst>
          </p:cNvPr>
          <p:cNvSpPr/>
          <p:nvPr/>
        </p:nvSpPr>
        <p:spPr>
          <a:xfrm>
            <a:off x="6064565" y="3956859"/>
            <a:ext cx="1963524" cy="615449"/>
          </a:xfrm>
          <a:prstGeom prst="wedgeEllipseCallout">
            <a:avLst>
              <a:gd name="adj1" fmla="val 56427"/>
              <a:gd name="adj2" fmla="val 8256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extract a function</a:t>
            </a:r>
          </a:p>
        </p:txBody>
      </p:sp>
      <p:sp>
        <p:nvSpPr>
          <p:cNvPr id="34" name="Oval Callout 33">
            <a:extLst>
              <a:ext uri="{FF2B5EF4-FFF2-40B4-BE49-F238E27FC236}">
                <a16:creationId xmlns:a16="http://schemas.microsoft.com/office/drawing/2014/main" id="{422C487A-820E-5F46-B765-F8B9BD051897}"/>
              </a:ext>
            </a:extLst>
          </p:cNvPr>
          <p:cNvSpPr/>
          <p:nvPr/>
        </p:nvSpPr>
        <p:spPr>
          <a:xfrm>
            <a:off x="4993975" y="5191382"/>
            <a:ext cx="2634738" cy="589474"/>
          </a:xfrm>
          <a:prstGeom prst="wedgeEllipseCallout">
            <a:avLst>
              <a:gd name="adj1" fmla="val 69910"/>
              <a:gd name="adj2" fmla="val -12277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replace blocks with a call</a:t>
            </a:r>
          </a:p>
        </p:txBody>
      </p:sp>
      <p:sp>
        <p:nvSpPr>
          <p:cNvPr id="32" name="Oval Callout 31">
            <a:extLst>
              <a:ext uri="{FF2B5EF4-FFF2-40B4-BE49-F238E27FC236}">
                <a16:creationId xmlns:a16="http://schemas.microsoft.com/office/drawing/2014/main" id="{245D0E2B-AD11-EC4F-93F4-3E74E63F994F}"/>
              </a:ext>
            </a:extLst>
          </p:cNvPr>
          <p:cNvSpPr/>
          <p:nvPr/>
        </p:nvSpPr>
        <p:spPr>
          <a:xfrm>
            <a:off x="6087495" y="1805393"/>
            <a:ext cx="1963524" cy="1227441"/>
          </a:xfrm>
          <a:prstGeom prst="wedgeEllipseCallout">
            <a:avLst>
              <a:gd name="adj1" fmla="val 56427"/>
              <a:gd name="adj2" fmla="val 1854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pass,</a:t>
            </a:r>
          </a:p>
          <a:p>
            <a:pPr algn="ctr"/>
            <a:r>
              <a:rPr lang="en-US" dirty="0"/>
              <a:t>But isn’t this inefficient?</a:t>
            </a:r>
          </a:p>
        </p:txBody>
      </p:sp>
    </p:spTree>
    <p:extLst>
      <p:ext uri="{BB962C8B-B14F-4D97-AF65-F5344CB8AC3E}">
        <p14:creationId xmlns:p14="http://schemas.microsoft.com/office/powerpoint/2010/main" val="125581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5" grpId="2" animBg="1"/>
      <p:bldP spid="16" grpId="0" animBg="1"/>
      <p:bldP spid="16" grpId="1" animBg="1"/>
      <p:bldP spid="16" grpId="2" animBg="1"/>
      <p:bldP spid="19" grpId="0" animBg="1"/>
      <p:bldP spid="20" grpId="0" animBg="1"/>
      <p:bldP spid="21" grpId="0" animBg="1"/>
      <p:bldP spid="33" grpId="1" animBg="1"/>
      <p:bldP spid="34" grpId="0" animBg="1"/>
      <p:bldP spid="34" grpId="1" animBg="1"/>
      <p:bldP spid="3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What did Iverson say about efficiency?</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3783231" y="2065469"/>
            <a:ext cx="3258382" cy="1065280"/>
          </a:xfrm>
          <a:prstGeom prst="wedgeEllipseCallout">
            <a:avLst>
              <a:gd name="adj1" fmla="val 58498"/>
              <a:gd name="adj2" fmla="val 4875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97% of your code doesn’t impact overall speed</a:t>
            </a:r>
          </a:p>
        </p:txBody>
      </p:sp>
      <p:sp>
        <p:nvSpPr>
          <p:cNvPr id="28" name="Oval Callout 27">
            <a:extLst>
              <a:ext uri="{FF2B5EF4-FFF2-40B4-BE49-F238E27FC236}">
                <a16:creationId xmlns:a16="http://schemas.microsoft.com/office/drawing/2014/main" id="{F597B80D-0E77-6943-B7E0-99F50183791D}"/>
              </a:ext>
            </a:extLst>
          </p:cNvPr>
          <p:cNvSpPr/>
          <p:nvPr/>
        </p:nvSpPr>
        <p:spPr>
          <a:xfrm>
            <a:off x="3499941" y="3404182"/>
            <a:ext cx="2838175" cy="812203"/>
          </a:xfrm>
          <a:prstGeom prst="wedgeEllipseCallout">
            <a:avLst>
              <a:gd name="adj1" fmla="val 83000"/>
              <a:gd name="adj2" fmla="val -7876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 the other 3% … after profiling</a:t>
            </a:r>
          </a:p>
        </p:txBody>
      </p:sp>
      <p:sp>
        <p:nvSpPr>
          <p:cNvPr id="24" name="Oval Callout 23">
            <a:extLst>
              <a:ext uri="{FF2B5EF4-FFF2-40B4-BE49-F238E27FC236}">
                <a16:creationId xmlns:a16="http://schemas.microsoft.com/office/drawing/2014/main" id="{B8BA6E24-ACC3-5D4E-8D8F-8C931147BC02}"/>
              </a:ext>
            </a:extLst>
          </p:cNvPr>
          <p:cNvSpPr/>
          <p:nvPr/>
        </p:nvSpPr>
        <p:spPr>
          <a:xfrm>
            <a:off x="4632736" y="4405579"/>
            <a:ext cx="2210491" cy="812203"/>
          </a:xfrm>
          <a:prstGeom prst="wedgeEllipseCallout">
            <a:avLst>
              <a:gd name="adj1" fmla="val 70491"/>
              <a:gd name="adj2" fmla="val -20062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Blah blah … Donald Knuth … Blah blah</a:t>
            </a:r>
          </a:p>
        </p:txBody>
      </p:sp>
    </p:spTree>
    <p:extLst>
      <p:ext uri="{BB962C8B-B14F-4D97-AF65-F5344CB8AC3E}">
        <p14:creationId xmlns:p14="http://schemas.microsoft.com/office/powerpoint/2010/main" val="3261882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34E6436-C457-4145-920F-211D60E0F397}"/>
              </a:ext>
            </a:extLst>
          </p:cNvPr>
          <p:cNvSpPr/>
          <p:nvPr/>
        </p:nvSpPr>
        <p:spPr>
          <a:xfrm>
            <a:off x="509420" y="430307"/>
            <a:ext cx="8149590" cy="1992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The real problem is that programmers have spent far too much time worrying about efficiency in the wrong places and at the wrong times; </a:t>
            </a:r>
            <a:r>
              <a:rPr lang="en-US" sz="2400" b="1" dirty="0"/>
              <a:t>premature optimization is the root of all evil (or at least most of it) in programming</a:t>
            </a:r>
            <a:r>
              <a:rPr lang="en-US" sz="2400" dirty="0"/>
              <a:t>.</a:t>
            </a:r>
          </a:p>
          <a:p>
            <a:pPr algn="r"/>
            <a:r>
              <a:rPr lang="en-US" sz="2400" dirty="0"/>
              <a:t>- Donald Knuth</a:t>
            </a:r>
          </a:p>
        </p:txBody>
      </p:sp>
      <p:grpSp>
        <p:nvGrpSpPr>
          <p:cNvPr id="5" name="Group 4">
            <a:extLst>
              <a:ext uri="{FF2B5EF4-FFF2-40B4-BE49-F238E27FC236}">
                <a16:creationId xmlns:a16="http://schemas.microsoft.com/office/drawing/2014/main" id="{FA3A6523-68FF-5E45-A404-6DE5F5AEB71B}"/>
              </a:ext>
            </a:extLst>
          </p:cNvPr>
          <p:cNvGrpSpPr/>
          <p:nvPr/>
        </p:nvGrpSpPr>
        <p:grpSpPr>
          <a:xfrm>
            <a:off x="831925" y="3931308"/>
            <a:ext cx="1082936" cy="2400748"/>
            <a:chOff x="885713" y="2624866"/>
            <a:chExt cx="1082936" cy="2400748"/>
          </a:xfrm>
        </p:grpSpPr>
        <p:sp>
          <p:nvSpPr>
            <p:cNvPr id="6" name="Oval 5">
              <a:extLst>
                <a:ext uri="{FF2B5EF4-FFF2-40B4-BE49-F238E27FC236}">
                  <a16:creationId xmlns:a16="http://schemas.microsoft.com/office/drawing/2014/main" id="{166925F8-F99D-0842-938F-56CBCC037B5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C48B31D-A3B8-1944-B784-69AF3F620AE2}"/>
                </a:ext>
              </a:extLst>
            </p:cNvPr>
            <p:cNvCxnSpPr>
              <a:cxnSpLocks/>
              <a:stCxn id="6"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EBC2DC-20A9-6C46-B617-6C04A66C1577}"/>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7873973-3025-A34A-82F3-37441252DEC2}"/>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A1A24B-0D6F-634A-ACEA-E5D4A1A72FA0}"/>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A41CD0E-7AC2-3646-AE4B-52FE78FDF21C}"/>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914895-4AE5-B245-909E-D17673502982}"/>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58E920-1DA0-2246-8ACC-5D184413516E}"/>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FA51D5-F9F2-9A4D-9624-E922AD0B1CAB}"/>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Callout 14">
            <a:extLst>
              <a:ext uri="{FF2B5EF4-FFF2-40B4-BE49-F238E27FC236}">
                <a16:creationId xmlns:a16="http://schemas.microsoft.com/office/drawing/2014/main" id="{51AF1677-28C1-E842-A227-E7C2B30891FC}"/>
              </a:ext>
            </a:extLst>
          </p:cNvPr>
          <p:cNvSpPr/>
          <p:nvPr/>
        </p:nvSpPr>
        <p:spPr>
          <a:xfrm>
            <a:off x="2130014" y="3908507"/>
            <a:ext cx="3103580" cy="589474"/>
          </a:xfrm>
          <a:prstGeom prst="wedgeEllipseCallout">
            <a:avLst>
              <a:gd name="adj1" fmla="val -79540"/>
              <a:gd name="adj2" fmla="val 3782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Iverson is always talking about Knuth</a:t>
            </a:r>
          </a:p>
        </p:txBody>
      </p:sp>
      <p:sp>
        <p:nvSpPr>
          <p:cNvPr id="16" name="Oval Callout 15">
            <a:extLst>
              <a:ext uri="{FF2B5EF4-FFF2-40B4-BE49-F238E27FC236}">
                <a16:creationId xmlns:a16="http://schemas.microsoft.com/office/drawing/2014/main" id="{90624450-E231-624E-B6C0-5545432C8FAF}"/>
              </a:ext>
            </a:extLst>
          </p:cNvPr>
          <p:cNvSpPr/>
          <p:nvPr/>
        </p:nvSpPr>
        <p:spPr>
          <a:xfrm>
            <a:off x="2228626" y="4987929"/>
            <a:ext cx="3103580" cy="589474"/>
          </a:xfrm>
          <a:prstGeom prst="wedgeEllipseCallout">
            <a:avLst>
              <a:gd name="adj1" fmla="val -81966"/>
              <a:gd name="adj2" fmla="val -1501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 fanboy!</a:t>
            </a:r>
          </a:p>
        </p:txBody>
      </p:sp>
      <p:grpSp>
        <p:nvGrpSpPr>
          <p:cNvPr id="17" name="Group 16">
            <a:extLst>
              <a:ext uri="{FF2B5EF4-FFF2-40B4-BE49-F238E27FC236}">
                <a16:creationId xmlns:a16="http://schemas.microsoft.com/office/drawing/2014/main" id="{A0749A85-6369-AE43-A2DD-E11E00553622}"/>
              </a:ext>
            </a:extLst>
          </p:cNvPr>
          <p:cNvGrpSpPr/>
          <p:nvPr/>
        </p:nvGrpSpPr>
        <p:grpSpPr>
          <a:xfrm>
            <a:off x="7668410" y="4574372"/>
            <a:ext cx="1338144" cy="2076226"/>
            <a:chOff x="6497619" y="2868996"/>
            <a:chExt cx="1338144" cy="2076226"/>
          </a:xfrm>
        </p:grpSpPr>
        <p:sp>
          <p:nvSpPr>
            <p:cNvPr id="18" name="Oval 17">
              <a:extLst>
                <a:ext uri="{FF2B5EF4-FFF2-40B4-BE49-F238E27FC236}">
                  <a16:creationId xmlns:a16="http://schemas.microsoft.com/office/drawing/2014/main" id="{8A8F3B68-CAFA-4D41-93D1-A718CC1A376D}"/>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B9112C-06B5-7F4E-8192-DA1843DC7419}"/>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39E0240-DF8E-BB4B-A067-05CA6EEC73B4}"/>
                </a:ext>
              </a:extLst>
            </p:cNvPr>
            <p:cNvCxnSpPr>
              <a:cxnSpLocks/>
              <a:endCxn id="19"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5508E8-B7A4-C749-9233-E0674D82E188}"/>
                </a:ext>
              </a:extLst>
            </p:cNvPr>
            <p:cNvCxnSpPr>
              <a:cxnSpLocks/>
              <a:endCxn id="19"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EED2BD-976C-8F4E-9467-CB12979BA7A4}"/>
                </a:ext>
              </a:extLst>
            </p:cNvPr>
            <p:cNvCxnSpPr>
              <a:stCxn id="19"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BFBF98-796D-D64B-BB5B-783B10B45676}"/>
                </a:ext>
              </a:extLst>
            </p:cNvPr>
            <p:cNvCxnSpPr>
              <a:cxnSpLocks/>
              <a:stCxn id="19"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Callout 23">
            <a:extLst>
              <a:ext uri="{FF2B5EF4-FFF2-40B4-BE49-F238E27FC236}">
                <a16:creationId xmlns:a16="http://schemas.microsoft.com/office/drawing/2014/main" id="{838E6395-83F9-784F-9F0F-1FB9E7669E85}"/>
              </a:ext>
            </a:extLst>
          </p:cNvPr>
          <p:cNvSpPr/>
          <p:nvPr/>
        </p:nvSpPr>
        <p:spPr>
          <a:xfrm>
            <a:off x="4970080" y="3649116"/>
            <a:ext cx="3042574" cy="429218"/>
          </a:xfrm>
          <a:prstGeom prst="wedgeEllipseCallout">
            <a:avLst>
              <a:gd name="adj1" fmla="val 59454"/>
              <a:gd name="adj2" fmla="val 22381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(…he’s not wrong …)</a:t>
            </a:r>
          </a:p>
        </p:txBody>
      </p:sp>
    </p:spTree>
    <p:extLst>
      <p:ext uri="{BB962C8B-B14F-4D97-AF65-F5344CB8AC3E}">
        <p14:creationId xmlns:p14="http://schemas.microsoft.com/office/powerpoint/2010/main" val="1102215506"/>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1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150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C6FE-7A37-E147-BC5B-6E5278FD4B5F}"/>
              </a:ext>
            </a:extLst>
          </p:cNvPr>
          <p:cNvSpPr>
            <a:spLocks noGrp="1"/>
          </p:cNvSpPr>
          <p:nvPr>
            <p:ph type="title"/>
          </p:nvPr>
        </p:nvSpPr>
        <p:spPr>
          <a:xfrm>
            <a:off x="628650" y="365127"/>
            <a:ext cx="7886700" cy="441697"/>
          </a:xfrm>
        </p:spPr>
        <p:txBody>
          <a:bodyPr>
            <a:normAutofit fontScale="90000"/>
          </a:bodyPr>
          <a:lstStyle/>
          <a:p>
            <a:r>
              <a:rPr lang="en-US" dirty="0"/>
              <a:t>Doug’s Final Product</a:t>
            </a:r>
          </a:p>
        </p:txBody>
      </p:sp>
      <p:pic>
        <p:nvPicPr>
          <p:cNvPr id="4" name="Picture 3">
            <a:extLst>
              <a:ext uri="{FF2B5EF4-FFF2-40B4-BE49-F238E27FC236}">
                <a16:creationId xmlns:a16="http://schemas.microsoft.com/office/drawing/2014/main" id="{857C3113-F053-7647-91FA-850BB00E0822}"/>
              </a:ext>
            </a:extLst>
          </p:cNvPr>
          <p:cNvPicPr>
            <a:picLocks noChangeAspect="1"/>
          </p:cNvPicPr>
          <p:nvPr/>
        </p:nvPicPr>
        <p:blipFill>
          <a:blip r:embed="rId3"/>
          <a:stretch>
            <a:fillRect/>
          </a:stretch>
        </p:blipFill>
        <p:spPr>
          <a:xfrm>
            <a:off x="553346" y="919685"/>
            <a:ext cx="4895539" cy="4642020"/>
          </a:xfrm>
          <a:prstGeom prst="rect">
            <a:avLst/>
          </a:prstGeom>
        </p:spPr>
      </p:pic>
      <p:grpSp>
        <p:nvGrpSpPr>
          <p:cNvPr id="5" name="Group 4">
            <a:extLst>
              <a:ext uri="{FF2B5EF4-FFF2-40B4-BE49-F238E27FC236}">
                <a16:creationId xmlns:a16="http://schemas.microsoft.com/office/drawing/2014/main" id="{4B3E9B61-B2C8-BB48-8A51-D8250F1AC7A3}"/>
              </a:ext>
            </a:extLst>
          </p:cNvPr>
          <p:cNvGrpSpPr/>
          <p:nvPr/>
        </p:nvGrpSpPr>
        <p:grpSpPr>
          <a:xfrm>
            <a:off x="7553407" y="4269962"/>
            <a:ext cx="1082936" cy="2400748"/>
            <a:chOff x="885713" y="2624866"/>
            <a:chExt cx="1082936" cy="2400748"/>
          </a:xfrm>
        </p:grpSpPr>
        <p:sp>
          <p:nvSpPr>
            <p:cNvPr id="6" name="Oval 5">
              <a:extLst>
                <a:ext uri="{FF2B5EF4-FFF2-40B4-BE49-F238E27FC236}">
                  <a16:creationId xmlns:a16="http://schemas.microsoft.com/office/drawing/2014/main" id="{775793A6-E3B4-DB4F-84F0-6DC20AB49788}"/>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0561119-8964-5B47-A956-7FF46382642F}"/>
                </a:ext>
              </a:extLst>
            </p:cNvPr>
            <p:cNvCxnSpPr>
              <a:cxnSpLocks/>
              <a:stCxn id="6"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5998CA-D925-284F-8357-B6F9A09D5438}"/>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E895C6-D798-3646-967F-B471E74A5B7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FC7908-50B4-5645-82ED-E185019040C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FD6C041-41ED-0E45-B18E-18F6471CD4B3}"/>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43E414-3556-D645-8E5B-1D66873FEEF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1CA9CE0-18B6-4F47-8E73-5BFBF62BC0C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F9167D-48E2-6C41-B1DF-A5D50A3F4F5C}"/>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Callout 14">
            <a:extLst>
              <a:ext uri="{FF2B5EF4-FFF2-40B4-BE49-F238E27FC236}">
                <a16:creationId xmlns:a16="http://schemas.microsoft.com/office/drawing/2014/main" id="{24525B60-BCEE-1243-B2F2-75110227A439}"/>
              </a:ext>
            </a:extLst>
          </p:cNvPr>
          <p:cNvSpPr/>
          <p:nvPr/>
        </p:nvSpPr>
        <p:spPr>
          <a:xfrm>
            <a:off x="4913370" y="6130502"/>
            <a:ext cx="2400496" cy="672353"/>
          </a:xfrm>
          <a:prstGeom prst="wedgeEllipseCallout">
            <a:avLst>
              <a:gd name="adj1" fmla="val 70469"/>
              <a:gd name="adj2" fmla="val -24860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names!</a:t>
            </a:r>
          </a:p>
        </p:txBody>
      </p:sp>
      <p:sp>
        <p:nvSpPr>
          <p:cNvPr id="16" name="Oval Callout 15">
            <a:extLst>
              <a:ext uri="{FF2B5EF4-FFF2-40B4-BE49-F238E27FC236}">
                <a16:creationId xmlns:a16="http://schemas.microsoft.com/office/drawing/2014/main" id="{2394362B-F0F9-0949-A5DB-45531918F129}"/>
              </a:ext>
            </a:extLst>
          </p:cNvPr>
          <p:cNvSpPr/>
          <p:nvPr/>
        </p:nvSpPr>
        <p:spPr>
          <a:xfrm>
            <a:off x="5576564" y="2661448"/>
            <a:ext cx="2519237" cy="952986"/>
          </a:xfrm>
          <a:prstGeom prst="wedgeEllipseCallout">
            <a:avLst>
              <a:gd name="adj1" fmla="val 39591"/>
              <a:gd name="adj2" fmla="val 16010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work for sure!</a:t>
            </a:r>
          </a:p>
        </p:txBody>
      </p:sp>
      <p:sp>
        <p:nvSpPr>
          <p:cNvPr id="17" name="Oval Callout 16">
            <a:extLst>
              <a:ext uri="{FF2B5EF4-FFF2-40B4-BE49-F238E27FC236}">
                <a16:creationId xmlns:a16="http://schemas.microsoft.com/office/drawing/2014/main" id="{1A2105BE-4B41-2141-8DB0-4BADBD9CB113}"/>
              </a:ext>
            </a:extLst>
          </p:cNvPr>
          <p:cNvSpPr/>
          <p:nvPr/>
        </p:nvSpPr>
        <p:spPr>
          <a:xfrm>
            <a:off x="5154860" y="3883376"/>
            <a:ext cx="2151530" cy="672353"/>
          </a:xfrm>
          <a:prstGeom prst="wedgeEllipseCallout">
            <a:avLst>
              <a:gd name="adj1" fmla="val 75693"/>
              <a:gd name="adj2" fmla="val 705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Short functions!</a:t>
            </a:r>
          </a:p>
        </p:txBody>
      </p:sp>
      <p:sp>
        <p:nvSpPr>
          <p:cNvPr id="18" name="Oval Callout 17">
            <a:extLst>
              <a:ext uri="{FF2B5EF4-FFF2-40B4-BE49-F238E27FC236}">
                <a16:creationId xmlns:a16="http://schemas.microsoft.com/office/drawing/2014/main" id="{A502DD50-92AC-EB45-B331-A38BF61D4575}"/>
              </a:ext>
            </a:extLst>
          </p:cNvPr>
          <p:cNvSpPr/>
          <p:nvPr/>
        </p:nvSpPr>
        <p:spPr>
          <a:xfrm>
            <a:off x="4257725" y="5321521"/>
            <a:ext cx="2151530" cy="672353"/>
          </a:xfrm>
          <a:prstGeom prst="wedgeEllipseCallout">
            <a:avLst>
              <a:gd name="adj1" fmla="val 115406"/>
              <a:gd name="adj2" fmla="val -1390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even with split loops!</a:t>
            </a:r>
          </a:p>
        </p:txBody>
      </p:sp>
    </p:spTree>
    <p:extLst>
      <p:ext uri="{BB962C8B-B14F-4D97-AF65-F5344CB8AC3E}">
        <p14:creationId xmlns:p14="http://schemas.microsoft.com/office/powerpoint/2010/main" val="354768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341722" y="2969112"/>
            <a:ext cx="8297529" cy="769441"/>
          </a:xfrm>
          <a:prstGeom prst="rect">
            <a:avLst/>
          </a:prstGeom>
          <a:noFill/>
        </p:spPr>
        <p:txBody>
          <a:bodyPr wrap="none" rtlCol="0">
            <a:spAutoFit/>
          </a:bodyPr>
          <a:lstStyle/>
          <a:p>
            <a:pPr algn="ctr"/>
            <a:r>
              <a:rPr lang="en-US" sz="4400" dirty="0"/>
              <a:t>Doug’s code is demonstrably better</a:t>
            </a:r>
          </a:p>
        </p:txBody>
      </p:sp>
    </p:spTree>
    <p:extLst>
      <p:ext uri="{BB962C8B-B14F-4D97-AF65-F5344CB8AC3E}">
        <p14:creationId xmlns:p14="http://schemas.microsoft.com/office/powerpoint/2010/main" val="414817724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1207386" y="2969112"/>
            <a:ext cx="6566220" cy="1446550"/>
          </a:xfrm>
          <a:prstGeom prst="rect">
            <a:avLst/>
          </a:prstGeom>
          <a:noFill/>
        </p:spPr>
        <p:txBody>
          <a:bodyPr wrap="none" rtlCol="0">
            <a:spAutoFit/>
          </a:bodyPr>
          <a:lstStyle/>
          <a:p>
            <a:pPr algn="ctr"/>
            <a:r>
              <a:rPr lang="en-US" sz="4400" dirty="0"/>
              <a:t>He clearly took Iverson’s </a:t>
            </a:r>
          </a:p>
          <a:p>
            <a:pPr algn="ctr"/>
            <a:r>
              <a:rPr lang="en-US" sz="4400" dirty="0"/>
              <a:t>clean code lectures to heart</a:t>
            </a:r>
          </a:p>
        </p:txBody>
      </p:sp>
    </p:spTree>
    <p:extLst>
      <p:ext uri="{BB962C8B-B14F-4D97-AF65-F5344CB8AC3E}">
        <p14:creationId xmlns:p14="http://schemas.microsoft.com/office/powerpoint/2010/main" val="40893475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1843393" y="2474436"/>
            <a:ext cx="5534079" cy="2123658"/>
          </a:xfrm>
          <a:prstGeom prst="rect">
            <a:avLst/>
          </a:prstGeom>
          <a:noFill/>
        </p:spPr>
        <p:txBody>
          <a:bodyPr wrap="none" rtlCol="0">
            <a:spAutoFit/>
          </a:bodyPr>
          <a:lstStyle/>
          <a:p>
            <a:pPr algn="ctr"/>
            <a:r>
              <a:rPr lang="en-US" sz="4400" dirty="0"/>
              <a:t>His solution consists of </a:t>
            </a:r>
          </a:p>
          <a:p>
            <a:pPr algn="ctr"/>
            <a:r>
              <a:rPr lang="en-US" sz="4400" dirty="0"/>
              <a:t>many small functions </a:t>
            </a:r>
          </a:p>
          <a:p>
            <a:pPr algn="ctr"/>
            <a:r>
              <a:rPr lang="en-US" sz="4400" dirty="0"/>
              <a:t>with good names </a:t>
            </a:r>
          </a:p>
        </p:txBody>
      </p:sp>
    </p:spTree>
    <p:extLst>
      <p:ext uri="{BB962C8B-B14F-4D97-AF65-F5344CB8AC3E}">
        <p14:creationId xmlns:p14="http://schemas.microsoft.com/office/powerpoint/2010/main" val="13944208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24AB-5DFC-CF46-B38A-B6B79180244F}"/>
              </a:ext>
            </a:extLst>
          </p:cNvPr>
          <p:cNvSpPr>
            <a:spLocks noGrp="1"/>
          </p:cNvSpPr>
          <p:nvPr>
            <p:ph type="title"/>
          </p:nvPr>
        </p:nvSpPr>
        <p:spPr/>
        <p:txBody>
          <a:bodyPr/>
          <a:lstStyle/>
          <a:p>
            <a:r>
              <a:rPr lang="en-US" dirty="0"/>
              <a:t>Doug will demonstrate</a:t>
            </a:r>
          </a:p>
        </p:txBody>
      </p:sp>
      <p:sp>
        <p:nvSpPr>
          <p:cNvPr id="3" name="Content Placeholder 2">
            <a:extLst>
              <a:ext uri="{FF2B5EF4-FFF2-40B4-BE49-F238E27FC236}">
                <a16:creationId xmlns:a16="http://schemas.microsoft.com/office/drawing/2014/main" id="{0D771957-0F67-CE41-ABC6-24D2F1238DA2}"/>
              </a:ext>
            </a:extLst>
          </p:cNvPr>
          <p:cNvSpPr>
            <a:spLocks noGrp="1"/>
          </p:cNvSpPr>
          <p:nvPr>
            <p:ph idx="1"/>
          </p:nvPr>
        </p:nvSpPr>
        <p:spPr/>
        <p:txBody>
          <a:bodyPr/>
          <a:lstStyle/>
          <a:p>
            <a:pPr marL="514350" indent="-514350">
              <a:buFont typeface="+mj-lt"/>
              <a:buAutoNum type="arabicPeriod"/>
            </a:pPr>
            <a:r>
              <a:rPr lang="en-US" b="1" dirty="0"/>
              <a:t>Good names</a:t>
            </a:r>
          </a:p>
          <a:p>
            <a:pPr marL="514350" indent="-514350">
              <a:buFont typeface="+mj-lt"/>
              <a:buAutoNum type="arabicPeriod"/>
            </a:pPr>
            <a:r>
              <a:rPr lang="en-US" b="1" dirty="0"/>
              <a:t>Small functions</a:t>
            </a:r>
            <a:endParaRPr lang="en-US" dirty="0"/>
          </a:p>
          <a:p>
            <a:pPr marL="514350" indent="-514350">
              <a:buFont typeface="+mj-lt"/>
              <a:buAutoNum type="arabicPeriod"/>
            </a:pPr>
            <a:r>
              <a:rPr lang="en-US" b="1" dirty="0"/>
              <a:t>Unit tests</a:t>
            </a:r>
            <a:endParaRPr lang="en-US" dirty="0"/>
          </a:p>
          <a:p>
            <a:pPr marL="514350" indent="-514350">
              <a:buFont typeface="+mj-lt"/>
              <a:buAutoNum type="arabicPeriod"/>
            </a:pPr>
            <a:r>
              <a:rPr lang="en-US" b="1" dirty="0"/>
              <a:t>Refactor</a:t>
            </a:r>
            <a:r>
              <a:rPr lang="en-US" dirty="0"/>
              <a:t> code, specifically</a:t>
            </a:r>
          </a:p>
          <a:p>
            <a:pPr marL="971550" lvl="1" indent="-514350">
              <a:buFont typeface="+mj-lt"/>
              <a:buAutoNum type="arabicPeriod"/>
            </a:pPr>
            <a:r>
              <a:rPr lang="en-US" dirty="0"/>
              <a:t>Extract functions</a:t>
            </a:r>
          </a:p>
          <a:p>
            <a:pPr marL="971550" lvl="1" indent="-514350">
              <a:buFont typeface="+mj-lt"/>
              <a:buAutoNum type="arabicPeriod"/>
            </a:pPr>
            <a:r>
              <a:rPr lang="en-US" dirty="0"/>
              <a:t>Split loops</a:t>
            </a:r>
          </a:p>
        </p:txBody>
      </p:sp>
    </p:spTree>
    <p:extLst>
      <p:ext uri="{BB962C8B-B14F-4D97-AF65-F5344CB8AC3E}">
        <p14:creationId xmlns:p14="http://schemas.microsoft.com/office/powerpoint/2010/main" val="3902520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604568" y="2969112"/>
            <a:ext cx="7771872" cy="769441"/>
          </a:xfrm>
          <a:prstGeom prst="rect">
            <a:avLst/>
          </a:prstGeom>
          <a:noFill/>
        </p:spPr>
        <p:txBody>
          <a:bodyPr wrap="none" rtlCol="0">
            <a:spAutoFit/>
          </a:bodyPr>
          <a:lstStyle/>
          <a:p>
            <a:pPr algn="ctr"/>
            <a:r>
              <a:rPr lang="en-US" sz="4400" dirty="0"/>
              <a:t>And he even refactored like a pro</a:t>
            </a:r>
          </a:p>
        </p:txBody>
      </p:sp>
    </p:spTree>
    <p:extLst>
      <p:ext uri="{BB962C8B-B14F-4D97-AF65-F5344CB8AC3E}">
        <p14:creationId xmlns:p14="http://schemas.microsoft.com/office/powerpoint/2010/main" val="36184130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7CE35BD-6A38-0F41-9C6E-3A9413142CDC}"/>
              </a:ext>
            </a:extLst>
          </p:cNvPr>
          <p:cNvPicPr>
            <a:picLocks noChangeAspect="1"/>
          </p:cNvPicPr>
          <p:nvPr/>
        </p:nvPicPr>
        <p:blipFill rotWithShape="1">
          <a:blip r:embed="rId3"/>
          <a:srcRect t="47162" b="27251"/>
          <a:stretch/>
        </p:blipFill>
        <p:spPr>
          <a:xfrm>
            <a:off x="4248461" y="5540140"/>
            <a:ext cx="4895539" cy="1187744"/>
          </a:xfrm>
          <a:prstGeom prst="rect">
            <a:avLst/>
          </a:prstGeom>
        </p:spPr>
      </p:pic>
      <p:sp>
        <p:nvSpPr>
          <p:cNvPr id="2" name="TextBox 1">
            <a:extLst>
              <a:ext uri="{FF2B5EF4-FFF2-40B4-BE49-F238E27FC236}">
                <a16:creationId xmlns:a16="http://schemas.microsoft.com/office/drawing/2014/main" id="{C742F475-01EA-EE49-9DE2-A51DF8293D47}"/>
              </a:ext>
            </a:extLst>
          </p:cNvPr>
          <p:cNvSpPr txBox="1"/>
          <p:nvPr/>
        </p:nvSpPr>
        <p:spPr>
          <a:xfrm>
            <a:off x="862570" y="1678370"/>
            <a:ext cx="7392345" cy="769441"/>
          </a:xfrm>
          <a:prstGeom prst="rect">
            <a:avLst/>
          </a:prstGeom>
          <a:noFill/>
        </p:spPr>
        <p:txBody>
          <a:bodyPr wrap="none" rtlCol="0">
            <a:spAutoFit/>
          </a:bodyPr>
          <a:lstStyle/>
          <a:p>
            <a:pPr algn="ctr"/>
            <a:r>
              <a:rPr lang="en-US" sz="4400" dirty="0"/>
              <a:t>Tune in next week to find out …</a:t>
            </a:r>
            <a:endParaRPr lang="en-US" sz="4400" b="1" dirty="0"/>
          </a:p>
        </p:txBody>
      </p:sp>
      <p:sp>
        <p:nvSpPr>
          <p:cNvPr id="3" name="Rectangle 2">
            <a:extLst>
              <a:ext uri="{FF2B5EF4-FFF2-40B4-BE49-F238E27FC236}">
                <a16:creationId xmlns:a16="http://schemas.microsoft.com/office/drawing/2014/main" id="{0BE5F42B-932D-C944-AE90-AF6DC7BAE33C}"/>
              </a:ext>
            </a:extLst>
          </p:cNvPr>
          <p:cNvSpPr/>
          <p:nvPr/>
        </p:nvSpPr>
        <p:spPr>
          <a:xfrm>
            <a:off x="4665577" y="5942774"/>
            <a:ext cx="4220239" cy="577069"/>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C054A7A2-72E2-264B-B54A-709311EF00B5}"/>
              </a:ext>
            </a:extLst>
          </p:cNvPr>
          <p:cNvGrpSpPr/>
          <p:nvPr/>
        </p:nvGrpSpPr>
        <p:grpSpPr>
          <a:xfrm>
            <a:off x="130855" y="4516825"/>
            <a:ext cx="1258644" cy="2178986"/>
            <a:chOff x="6497619" y="2766236"/>
            <a:chExt cx="1258644" cy="2178986"/>
          </a:xfrm>
        </p:grpSpPr>
        <p:sp>
          <p:nvSpPr>
            <p:cNvPr id="5" name="Oval 4">
              <a:extLst>
                <a:ext uri="{FF2B5EF4-FFF2-40B4-BE49-F238E27FC236}">
                  <a16:creationId xmlns:a16="http://schemas.microsoft.com/office/drawing/2014/main" id="{9ED97FA8-B6DA-7746-ACB9-8DE33BA78EF4}"/>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D6512CD-BFF3-9B4A-8DD9-7A40DE08EE8D}"/>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34D845C-F5C9-0748-A57E-D5F4E6F0DBCE}"/>
                </a:ext>
              </a:extLst>
            </p:cNvPr>
            <p:cNvCxnSpPr>
              <a:cxnSpLocks/>
              <a:endCxn id="6" idx="7"/>
            </p:cNvCxnSpPr>
            <p:nvPr/>
          </p:nvCxnSpPr>
          <p:spPr>
            <a:xfrm flipH="1">
              <a:off x="7328522" y="2766236"/>
              <a:ext cx="427741" cy="581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153D52-3CD9-954C-AA99-E349D2B1A6C8}"/>
                </a:ext>
              </a:extLst>
            </p:cNvPr>
            <p:cNvCxnSpPr>
              <a:cxnSpLocks/>
              <a:endCxn id="6"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A0C759-E78E-034F-B438-1CE2F5002623}"/>
                </a:ext>
              </a:extLst>
            </p:cNvPr>
            <p:cNvCxnSpPr>
              <a:stCxn id="6"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3A0A92-BFB2-084E-A461-47A24E696383}"/>
                </a:ext>
              </a:extLst>
            </p:cNvPr>
            <p:cNvCxnSpPr>
              <a:cxnSpLocks/>
              <a:stCxn id="6"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Callout 10">
            <a:extLst>
              <a:ext uri="{FF2B5EF4-FFF2-40B4-BE49-F238E27FC236}">
                <a16:creationId xmlns:a16="http://schemas.microsoft.com/office/drawing/2014/main" id="{C1F8F96C-4DCB-9D42-8697-49080BA43949}"/>
              </a:ext>
            </a:extLst>
          </p:cNvPr>
          <p:cNvSpPr/>
          <p:nvPr/>
        </p:nvSpPr>
        <p:spPr>
          <a:xfrm>
            <a:off x="1368089" y="5804411"/>
            <a:ext cx="2481337" cy="672353"/>
          </a:xfrm>
          <a:prstGeom prst="wedgeEllipseCallout">
            <a:avLst>
              <a:gd name="adj1" fmla="val -74307"/>
              <a:gd name="adj2" fmla="val -193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(Still too much nesting…)</a:t>
            </a:r>
          </a:p>
        </p:txBody>
      </p:sp>
      <p:sp>
        <p:nvSpPr>
          <p:cNvPr id="13" name="Oval Callout 12">
            <a:extLst>
              <a:ext uri="{FF2B5EF4-FFF2-40B4-BE49-F238E27FC236}">
                <a16:creationId xmlns:a16="http://schemas.microsoft.com/office/drawing/2014/main" id="{5F1B536B-94DC-1F4E-9F29-484F548892BE}"/>
              </a:ext>
            </a:extLst>
          </p:cNvPr>
          <p:cNvSpPr/>
          <p:nvPr/>
        </p:nvSpPr>
        <p:spPr>
          <a:xfrm>
            <a:off x="1961552" y="4714381"/>
            <a:ext cx="2481337" cy="672353"/>
          </a:xfrm>
          <a:prstGeom prst="wedgeEllipseCallout">
            <a:avLst>
              <a:gd name="adj1" fmla="val -97285"/>
              <a:gd name="adj2" fmla="val -287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(MUHAHAHA…)</a:t>
            </a:r>
          </a:p>
        </p:txBody>
      </p:sp>
      <p:sp>
        <p:nvSpPr>
          <p:cNvPr id="14" name="Rectangle 13">
            <a:extLst>
              <a:ext uri="{FF2B5EF4-FFF2-40B4-BE49-F238E27FC236}">
                <a16:creationId xmlns:a16="http://schemas.microsoft.com/office/drawing/2014/main" id="{2AF4DA6D-11A8-FE4D-94AA-FFE431C7A5A5}"/>
              </a:ext>
            </a:extLst>
          </p:cNvPr>
          <p:cNvSpPr/>
          <p:nvPr/>
        </p:nvSpPr>
        <p:spPr>
          <a:xfrm>
            <a:off x="558597" y="2408713"/>
            <a:ext cx="7955816" cy="1323439"/>
          </a:xfrm>
          <a:prstGeom prst="rect">
            <a:avLst/>
          </a:prstGeom>
        </p:spPr>
        <p:txBody>
          <a:bodyPr wrap="square">
            <a:spAutoFit/>
          </a:bodyPr>
          <a:lstStyle/>
          <a:p>
            <a:pPr algn="ctr"/>
            <a:r>
              <a:rPr lang="en-US" sz="4000" dirty="0"/>
              <a:t> .. on the next exciting episode of</a:t>
            </a:r>
          </a:p>
          <a:p>
            <a:pPr algn="ctr"/>
            <a:r>
              <a:rPr lang="en-US" sz="4000" b="1" dirty="0"/>
              <a:t>Doug Does Data Science</a:t>
            </a:r>
          </a:p>
        </p:txBody>
      </p:sp>
    </p:spTree>
    <p:extLst>
      <p:ext uri="{BB962C8B-B14F-4D97-AF65-F5344CB8AC3E}">
        <p14:creationId xmlns:p14="http://schemas.microsoft.com/office/powerpoint/2010/main" val="336100063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7E22-0C7A-A346-A571-E89F40A48CE5}"/>
              </a:ext>
            </a:extLst>
          </p:cNvPr>
          <p:cNvSpPr>
            <a:spLocks noGrp="1"/>
          </p:cNvSpPr>
          <p:nvPr>
            <p:ph type="title"/>
          </p:nvPr>
        </p:nvSpPr>
        <p:spPr/>
        <p:txBody>
          <a:bodyPr/>
          <a:lstStyle/>
          <a:p>
            <a:r>
              <a:rPr lang="en-US" dirty="0"/>
              <a:t>Let’s Review</a:t>
            </a:r>
          </a:p>
        </p:txBody>
      </p:sp>
    </p:spTree>
    <p:extLst>
      <p:ext uri="{BB962C8B-B14F-4D97-AF65-F5344CB8AC3E}">
        <p14:creationId xmlns:p14="http://schemas.microsoft.com/office/powerpoint/2010/main" val="3956588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957F-2AD6-9643-9294-046B216C410E}"/>
              </a:ext>
            </a:extLst>
          </p:cNvPr>
          <p:cNvSpPr>
            <a:spLocks noGrp="1"/>
          </p:cNvSpPr>
          <p:nvPr>
            <p:ph type="title"/>
          </p:nvPr>
        </p:nvSpPr>
        <p:spPr/>
        <p:txBody>
          <a:bodyPr/>
          <a:lstStyle/>
          <a:p>
            <a:r>
              <a:rPr lang="en-US" dirty="0"/>
              <a:t>What are unit tests?</a:t>
            </a:r>
          </a:p>
        </p:txBody>
      </p:sp>
      <p:sp>
        <p:nvSpPr>
          <p:cNvPr id="3" name="Content Placeholder 2">
            <a:extLst>
              <a:ext uri="{FF2B5EF4-FFF2-40B4-BE49-F238E27FC236}">
                <a16:creationId xmlns:a16="http://schemas.microsoft.com/office/drawing/2014/main" id="{2E9D1E91-CC58-7B47-8309-1DBAAEC5129A}"/>
              </a:ext>
            </a:extLst>
          </p:cNvPr>
          <p:cNvSpPr>
            <a:spLocks noGrp="1"/>
          </p:cNvSpPr>
          <p:nvPr>
            <p:ph idx="1"/>
          </p:nvPr>
        </p:nvSpPr>
        <p:spPr/>
        <p:txBody>
          <a:bodyPr/>
          <a:lstStyle/>
          <a:p>
            <a:r>
              <a:rPr lang="en-US" dirty="0"/>
              <a:t>Captures/maintain intended behavior</a:t>
            </a:r>
          </a:p>
          <a:p>
            <a:r>
              <a:rPr lang="en-US" dirty="0"/>
              <a:t>Helpful when changing code</a:t>
            </a:r>
          </a:p>
          <a:p>
            <a:r>
              <a:rPr lang="en-US" dirty="0"/>
              <a:t>Should be automated</a:t>
            </a:r>
          </a:p>
          <a:p>
            <a:pPr marL="0" indent="0">
              <a:buNone/>
            </a:pPr>
            <a:endParaRPr lang="en-US" b="1" dirty="0"/>
          </a:p>
        </p:txBody>
      </p:sp>
    </p:spTree>
    <p:extLst>
      <p:ext uri="{BB962C8B-B14F-4D97-AF65-F5344CB8AC3E}">
        <p14:creationId xmlns:p14="http://schemas.microsoft.com/office/powerpoint/2010/main" val="4241954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b="1" dirty="0"/>
              <a:t>Reveal intent</a:t>
            </a:r>
          </a:p>
          <a:p>
            <a:r>
              <a:rPr lang="en-US" dirty="0">
                <a:solidFill>
                  <a:schemeClr val="bg1">
                    <a:lumMod val="65000"/>
                  </a:schemeClr>
                </a:solidFill>
              </a:rPr>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818D3ABB-E884-F44B-8FAC-85854B4FBC0E}"/>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Data: </a:t>
            </a:r>
            <a:r>
              <a:rPr lang="en-US" dirty="0"/>
              <a:t>What is it?</a:t>
            </a:r>
            <a:endParaRPr lang="en-US" b="1" dirty="0"/>
          </a:p>
          <a:p>
            <a:pPr marL="0" indent="0">
              <a:buNone/>
            </a:pPr>
            <a:r>
              <a:rPr lang="en-US" b="1" dirty="0"/>
              <a:t>Function: </a:t>
            </a:r>
            <a:r>
              <a:rPr lang="en-US" dirty="0"/>
              <a:t>What does it do?</a:t>
            </a:r>
            <a:endParaRPr lang="en-US" b="1" i="1" dirty="0"/>
          </a:p>
        </p:txBody>
      </p:sp>
    </p:spTree>
    <p:extLst>
      <p:ext uri="{BB962C8B-B14F-4D97-AF65-F5344CB8AC3E}">
        <p14:creationId xmlns:p14="http://schemas.microsoft.com/office/powerpoint/2010/main" val="30537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dirty="0">
                <a:solidFill>
                  <a:schemeClr val="bg1">
                    <a:lumMod val="65000"/>
                  </a:schemeClr>
                </a:solidFill>
              </a:rPr>
              <a:t>Reveal intent</a:t>
            </a:r>
          </a:p>
          <a:p>
            <a:r>
              <a:rPr lang="en-US" b="1" dirty="0"/>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1633FA15-1A16-A849-8FF5-644F51BB0A48}"/>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Variable: </a:t>
            </a:r>
            <a:r>
              <a:rPr lang="en-US" dirty="0"/>
              <a:t>Noun</a:t>
            </a:r>
          </a:p>
          <a:p>
            <a:pPr marL="0" indent="0">
              <a:buNone/>
            </a:pPr>
            <a:r>
              <a:rPr lang="en-US" b="1" dirty="0"/>
              <a:t>Function: </a:t>
            </a:r>
            <a:r>
              <a:rPr lang="en-US" dirty="0"/>
              <a:t>Verb</a:t>
            </a:r>
          </a:p>
          <a:p>
            <a:pPr marL="0" indent="0">
              <a:buNone/>
            </a:pPr>
            <a:r>
              <a:rPr lang="en-US" b="1" dirty="0"/>
              <a:t>Boolean: </a:t>
            </a:r>
            <a:r>
              <a:rPr lang="en-US" dirty="0"/>
              <a:t>Predicate</a:t>
            </a:r>
            <a:endParaRPr lang="en-US" b="1" dirty="0"/>
          </a:p>
        </p:txBody>
      </p:sp>
    </p:spTree>
    <p:extLst>
      <p:ext uri="{BB962C8B-B14F-4D97-AF65-F5344CB8AC3E}">
        <p14:creationId xmlns:p14="http://schemas.microsoft.com/office/powerpoint/2010/main" val="185396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9A97-3FB7-6A4F-A409-758CDE276516}"/>
              </a:ext>
            </a:extLst>
          </p:cNvPr>
          <p:cNvSpPr>
            <a:spLocks noGrp="1"/>
          </p:cNvSpPr>
          <p:nvPr>
            <p:ph type="title"/>
          </p:nvPr>
        </p:nvSpPr>
        <p:spPr/>
        <p:txBody>
          <a:bodyPr/>
          <a:lstStyle/>
          <a:p>
            <a:r>
              <a:rPr lang="en-US" dirty="0"/>
              <a:t>Refactoring</a:t>
            </a:r>
          </a:p>
        </p:txBody>
      </p:sp>
      <p:sp>
        <p:nvSpPr>
          <p:cNvPr id="4" name="Text Placeholder 3">
            <a:extLst>
              <a:ext uri="{FF2B5EF4-FFF2-40B4-BE49-F238E27FC236}">
                <a16:creationId xmlns:a16="http://schemas.microsoft.com/office/drawing/2014/main" id="{A9B85A77-DC46-9E4F-9054-EB34F080A593}"/>
              </a:ext>
            </a:extLst>
          </p:cNvPr>
          <p:cNvSpPr>
            <a:spLocks noGrp="1"/>
          </p:cNvSpPr>
          <p:nvPr>
            <p:ph type="body" idx="1"/>
          </p:nvPr>
        </p:nvSpPr>
        <p:spPr/>
        <p:txBody>
          <a:bodyPr/>
          <a:lstStyle/>
          <a:p>
            <a:r>
              <a:rPr lang="en-US" dirty="0"/>
              <a:t>What is it?</a:t>
            </a:r>
          </a:p>
        </p:txBody>
      </p:sp>
      <p:sp>
        <p:nvSpPr>
          <p:cNvPr id="5" name="Content Placeholder 4">
            <a:extLst>
              <a:ext uri="{FF2B5EF4-FFF2-40B4-BE49-F238E27FC236}">
                <a16:creationId xmlns:a16="http://schemas.microsoft.com/office/drawing/2014/main" id="{3FFC7C93-697B-3540-BDBA-605F43B1C8D5}"/>
              </a:ext>
            </a:extLst>
          </p:cNvPr>
          <p:cNvSpPr>
            <a:spLocks noGrp="1"/>
          </p:cNvSpPr>
          <p:nvPr>
            <p:ph sz="half" idx="2"/>
          </p:nvPr>
        </p:nvSpPr>
        <p:spPr/>
        <p:txBody>
          <a:bodyPr/>
          <a:lstStyle/>
          <a:p>
            <a:r>
              <a:rPr lang="en-US" dirty="0"/>
              <a:t>Reorganize your code</a:t>
            </a:r>
          </a:p>
          <a:p>
            <a:r>
              <a:rPr lang="en-US" dirty="0"/>
              <a:t>Break it into different parts</a:t>
            </a:r>
          </a:p>
          <a:p>
            <a:r>
              <a:rPr lang="en-US" dirty="0"/>
              <a:t>Change composition</a:t>
            </a:r>
          </a:p>
        </p:txBody>
      </p:sp>
      <p:sp>
        <p:nvSpPr>
          <p:cNvPr id="6" name="Text Placeholder 5">
            <a:extLst>
              <a:ext uri="{FF2B5EF4-FFF2-40B4-BE49-F238E27FC236}">
                <a16:creationId xmlns:a16="http://schemas.microsoft.com/office/drawing/2014/main" id="{3050FBA7-AC9B-0B4D-9FF2-A3E6E5D966A1}"/>
              </a:ext>
            </a:extLst>
          </p:cNvPr>
          <p:cNvSpPr>
            <a:spLocks noGrp="1"/>
          </p:cNvSpPr>
          <p:nvPr>
            <p:ph type="body" sz="quarter" idx="3"/>
          </p:nvPr>
        </p:nvSpPr>
        <p:spPr/>
        <p:txBody>
          <a:bodyPr/>
          <a:lstStyle/>
          <a:p>
            <a:r>
              <a:rPr lang="en-US" dirty="0"/>
              <a:t>Why use it?</a:t>
            </a:r>
          </a:p>
        </p:txBody>
      </p:sp>
      <p:sp>
        <p:nvSpPr>
          <p:cNvPr id="7" name="Content Placeholder 6">
            <a:extLst>
              <a:ext uri="{FF2B5EF4-FFF2-40B4-BE49-F238E27FC236}">
                <a16:creationId xmlns:a16="http://schemas.microsoft.com/office/drawing/2014/main" id="{1B50BD7A-0203-224A-952E-7B24482C3CBD}"/>
              </a:ext>
            </a:extLst>
          </p:cNvPr>
          <p:cNvSpPr>
            <a:spLocks noGrp="1"/>
          </p:cNvSpPr>
          <p:nvPr>
            <p:ph sz="quarter" idx="4"/>
          </p:nvPr>
        </p:nvSpPr>
        <p:spPr/>
        <p:txBody>
          <a:bodyPr/>
          <a:lstStyle/>
          <a:p>
            <a:r>
              <a:rPr lang="en-US" dirty="0"/>
              <a:t>Understand the code</a:t>
            </a:r>
          </a:p>
          <a:p>
            <a:r>
              <a:rPr lang="en-US" dirty="0"/>
              <a:t>Clean the code</a:t>
            </a:r>
          </a:p>
          <a:p>
            <a:r>
              <a:rPr lang="en-US" dirty="0"/>
              <a:t>Allow new features</a:t>
            </a:r>
          </a:p>
        </p:txBody>
      </p:sp>
    </p:spTree>
    <p:extLst>
      <p:ext uri="{BB962C8B-B14F-4D97-AF65-F5344CB8AC3E}">
        <p14:creationId xmlns:p14="http://schemas.microsoft.com/office/powerpoint/2010/main" val="225688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6C392F0-459C-214A-AFA7-9F688133689B}"/>
              </a:ext>
            </a:extLst>
          </p:cNvPr>
          <p:cNvSpPr/>
          <p:nvPr/>
        </p:nvSpPr>
        <p:spPr>
          <a:xfrm>
            <a:off x="4658054" y="3155576"/>
            <a:ext cx="1463041" cy="1173013"/>
          </a:xfrm>
          <a:prstGeom prst="rect">
            <a:avLst/>
          </a:prstGeom>
          <a:solidFill>
            <a:schemeClr val="bg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Extract Function</a:t>
            </a:r>
          </a:p>
        </p:txBody>
      </p:sp>
      <p:grpSp>
        <p:nvGrpSpPr>
          <p:cNvPr id="55" name="Group 54">
            <a:extLst>
              <a:ext uri="{FF2B5EF4-FFF2-40B4-BE49-F238E27FC236}">
                <a16:creationId xmlns:a16="http://schemas.microsoft.com/office/drawing/2014/main" id="{B9D2A038-725C-1F44-A776-33787470BAF5}"/>
              </a:ext>
            </a:extLst>
          </p:cNvPr>
          <p:cNvGrpSpPr/>
          <p:nvPr/>
        </p:nvGrpSpPr>
        <p:grpSpPr>
          <a:xfrm>
            <a:off x="2506531" y="2893807"/>
            <a:ext cx="1495313" cy="365760"/>
            <a:chOff x="5174428" y="2355925"/>
            <a:chExt cx="1495313" cy="365760"/>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B4AEDD5-1211-E54B-9F4B-C7D9AC543A29}"/>
              </a:ext>
            </a:extLst>
          </p:cNvPr>
          <p:cNvGrpSpPr/>
          <p:nvPr/>
        </p:nvGrpSpPr>
        <p:grpSpPr>
          <a:xfrm>
            <a:off x="2775472" y="3293632"/>
            <a:ext cx="1231750" cy="861856"/>
            <a:chOff x="5443369" y="2755750"/>
            <a:chExt cx="1231750" cy="861856"/>
          </a:xfrm>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807AD4-310B-6741-A69C-0E64AB16068E}"/>
              </a:ext>
            </a:extLst>
          </p:cNvPr>
          <p:cNvGrpSpPr/>
          <p:nvPr/>
        </p:nvGrpSpPr>
        <p:grpSpPr>
          <a:xfrm>
            <a:off x="2506531" y="4195452"/>
            <a:ext cx="1495313" cy="497624"/>
            <a:chOff x="5174428" y="3657570"/>
            <a:chExt cx="1495313" cy="497624"/>
          </a:xfrm>
        </p:grpSpPr>
        <p:sp>
          <p:nvSpPr>
            <p:cNvPr id="15" name="Rectangle 14">
              <a:extLst>
                <a:ext uri="{FF2B5EF4-FFF2-40B4-BE49-F238E27FC236}">
                  <a16:creationId xmlns:a16="http://schemas.microsoft.com/office/drawing/2014/main" id="{7B447144-03FB-6D44-B30E-75799A9169CA}"/>
                </a:ext>
              </a:extLst>
            </p:cNvPr>
            <p:cNvSpPr/>
            <p:nvPr/>
          </p:nvSpPr>
          <p:spPr>
            <a:xfrm>
              <a:off x="5174428" y="365757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B09209-B39E-644C-A144-04B758DC1258}"/>
                </a:ext>
              </a:extLst>
            </p:cNvPr>
            <p:cNvSpPr/>
            <p:nvPr/>
          </p:nvSpPr>
          <p:spPr>
            <a:xfrm>
              <a:off x="5174428" y="3790707"/>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D81A1-6D9C-2B4A-B51F-866B4D14BEA2}"/>
                </a:ext>
              </a:extLst>
            </p:cNvPr>
            <p:cNvSpPr/>
            <p:nvPr/>
          </p:nvSpPr>
          <p:spPr>
            <a:xfrm>
              <a:off x="5174428" y="392749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12A47-A81F-2147-B310-B6FA0D58A1E6}"/>
                </a:ext>
              </a:extLst>
            </p:cNvPr>
            <p:cNvSpPr/>
            <p:nvPr/>
          </p:nvSpPr>
          <p:spPr>
            <a:xfrm>
              <a:off x="5174428" y="405837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D4F5E5A4-1BB1-494D-AE14-8B7D7085B029}"/>
              </a:ext>
            </a:extLst>
          </p:cNvPr>
          <p:cNvGrpSpPr/>
          <p:nvPr/>
        </p:nvGrpSpPr>
        <p:grpSpPr>
          <a:xfrm>
            <a:off x="4819421" y="3331136"/>
            <a:ext cx="1231750" cy="861856"/>
            <a:chOff x="7487318" y="2793254"/>
            <a:chExt cx="1231750" cy="861856"/>
          </a:xfrm>
        </p:grpSpPr>
        <p:sp>
          <p:nvSpPr>
            <p:cNvPr id="21" name="Rectangle 20">
              <a:extLst>
                <a:ext uri="{FF2B5EF4-FFF2-40B4-BE49-F238E27FC236}">
                  <a16:creationId xmlns:a16="http://schemas.microsoft.com/office/drawing/2014/main" id="{CA124644-C59E-1341-A1C5-6E53A1D32BE2}"/>
                </a:ext>
              </a:extLst>
            </p:cNvPr>
            <p:cNvSpPr/>
            <p:nvPr/>
          </p:nvSpPr>
          <p:spPr>
            <a:xfrm>
              <a:off x="7487318" y="2793254"/>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8919DF-65DF-E149-95F5-C66D85B42237}"/>
                </a:ext>
              </a:extLst>
            </p:cNvPr>
            <p:cNvSpPr/>
            <p:nvPr/>
          </p:nvSpPr>
          <p:spPr>
            <a:xfrm>
              <a:off x="7487318" y="2933102"/>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92191-6F36-3646-A121-232CC91FA215}"/>
                </a:ext>
              </a:extLst>
            </p:cNvPr>
            <p:cNvSpPr/>
            <p:nvPr/>
          </p:nvSpPr>
          <p:spPr>
            <a:xfrm>
              <a:off x="7670198" y="30729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6920E-D39B-194F-9EF0-8B0D2AE9AE99}"/>
                </a:ext>
              </a:extLst>
            </p:cNvPr>
            <p:cNvSpPr/>
            <p:nvPr/>
          </p:nvSpPr>
          <p:spPr>
            <a:xfrm>
              <a:off x="7670198" y="31895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18B966-3A90-3744-B5F1-4664FB751FCD}"/>
                </a:ext>
              </a:extLst>
            </p:cNvPr>
            <p:cNvSpPr/>
            <p:nvPr/>
          </p:nvSpPr>
          <p:spPr>
            <a:xfrm>
              <a:off x="7487318" y="3306151"/>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8A61C-742B-A844-A299-0600DA30B198}"/>
                </a:ext>
              </a:extLst>
            </p:cNvPr>
            <p:cNvSpPr/>
            <p:nvPr/>
          </p:nvSpPr>
          <p:spPr>
            <a:xfrm>
              <a:off x="7675576" y="34559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B057A7-CE3B-344F-9E8F-95A43A957141}"/>
                </a:ext>
              </a:extLst>
            </p:cNvPr>
            <p:cNvSpPr/>
            <p:nvPr/>
          </p:nvSpPr>
          <p:spPr>
            <a:xfrm>
              <a:off x="7675576" y="35725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BCFF6E5E-CE8A-8149-ABE1-2B4B03C8041F}"/>
              </a:ext>
            </a:extLst>
          </p:cNvPr>
          <p:cNvSpPr/>
          <p:nvPr/>
        </p:nvSpPr>
        <p:spPr>
          <a:xfrm>
            <a:off x="2764712" y="3293206"/>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700D139-A009-E342-A465-44BA700B3CDA}"/>
              </a:ext>
            </a:extLst>
          </p:cNvPr>
          <p:cNvSpPr/>
          <p:nvPr/>
        </p:nvSpPr>
        <p:spPr>
          <a:xfrm>
            <a:off x="4808663" y="3203843"/>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4" name="Group 73">
            <a:extLst>
              <a:ext uri="{FF2B5EF4-FFF2-40B4-BE49-F238E27FC236}">
                <a16:creationId xmlns:a16="http://schemas.microsoft.com/office/drawing/2014/main" id="{69E24F4C-6AE5-944E-9159-85D10699BD10}"/>
              </a:ext>
            </a:extLst>
          </p:cNvPr>
          <p:cNvGrpSpPr/>
          <p:nvPr/>
        </p:nvGrpSpPr>
        <p:grpSpPr>
          <a:xfrm>
            <a:off x="2775473" y="3296505"/>
            <a:ext cx="1231750" cy="861856"/>
            <a:chOff x="5443369" y="2755750"/>
            <a:chExt cx="1231750" cy="861856"/>
          </a:xfrm>
          <a:solidFill>
            <a:schemeClr val="accent1"/>
          </a:solidFill>
        </p:grpSpPr>
        <p:sp>
          <p:nvSpPr>
            <p:cNvPr id="75" name="Rectangle 74">
              <a:extLst>
                <a:ext uri="{FF2B5EF4-FFF2-40B4-BE49-F238E27FC236}">
                  <a16:creationId xmlns:a16="http://schemas.microsoft.com/office/drawing/2014/main" id="{777A3969-4637-2342-BEE2-7EE21AB3E11D}"/>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98D0D6A-49AA-8248-B17F-A428DA4650A5}"/>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C93D6CB-E4C4-2447-A431-3AE723B3E781}"/>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97E310A-A3F1-124A-B29F-14C02A2AF29C}"/>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D7C6743-B0F4-FF4B-B4E4-F8CB85775401}"/>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A07FA5F-E65D-5B4A-A107-AF348DCDEF43}"/>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5852604-4545-C24B-BC15-B654080E33F7}"/>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9577764"/>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2"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82 -0.00024 L 0.22327 0.00601 " pathEditMode="relative" rAng="0" ptsTypes="AA">
                                      <p:cBhvr>
                                        <p:cTn id="16" dur="2000" fill="hold"/>
                                        <p:tgtEl>
                                          <p:spTgt spid="19"/>
                                        </p:tgtEl>
                                        <p:attrNameLst>
                                          <p:attrName>ppt_x</p:attrName>
                                          <p:attrName>ppt_y</p:attrName>
                                        </p:attrNameLst>
                                      </p:cBhvr>
                                      <p:rCtr x="11354" y="301"/>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2.77778E-6 4.07407E-6 L -0.22517 0.01157 " pathEditMode="relative" rAng="0" ptsTypes="AA">
                                      <p:cBhvr>
                                        <p:cTn id="25" dur="2000" fill="hold"/>
                                        <p:tgtEl>
                                          <p:spTgt spid="59"/>
                                        </p:tgtEl>
                                        <p:attrNameLst>
                                          <p:attrName>ppt_x</p:attrName>
                                          <p:attrName>ppt_y</p:attrName>
                                        </p:attrNameLst>
                                      </p:cBhvr>
                                      <p:rCtr x="-11267" y="579"/>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0382 -0.00023 L 0.22327 0.00602 " pathEditMode="relative" rAng="0" ptsTypes="AA">
                                      <p:cBhvr>
                                        <p:cTn id="32" dur="2000" fill="hold"/>
                                        <p:tgtEl>
                                          <p:spTgt spid="74"/>
                                        </p:tgtEl>
                                        <p:attrNameLst>
                                          <p:attrName>ppt_x</p:attrName>
                                          <p:attrName>ppt_y</p:attrName>
                                        </p:attrNameLst>
                                      </p:cBhvr>
                                      <p:rCtr x="11354" y="301"/>
                                    </p:animMotion>
                                  </p:childTnLst>
                                </p:cTn>
                              </p:par>
                            </p:childTnLst>
                          </p:cTn>
                        </p:par>
                        <p:par>
                          <p:cTn id="33" fill="hold">
                            <p:stCondLst>
                              <p:cond delay="4000"/>
                            </p:stCondLst>
                            <p:childTnLst>
                              <p:par>
                                <p:cTn id="34" presetID="1" presetClass="exit" presetSubtype="0" fill="hold" nodeType="afterEffect">
                                  <p:stCondLst>
                                    <p:cond delay="0"/>
                                  </p:stCondLst>
                                  <p:childTnLst>
                                    <p:set>
                                      <p:cBhvr>
                                        <p:cTn id="35"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59" grpId="0" animBg="1"/>
      <p:bldP spid="59" grpId="1" animBg="1"/>
      <p:bldP spid="59"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Split Loop</a:t>
            </a:r>
          </a:p>
        </p:txBody>
      </p:sp>
      <p:grpSp>
        <p:nvGrpSpPr>
          <p:cNvPr id="11" name="Group 10">
            <a:extLst>
              <a:ext uri="{FF2B5EF4-FFF2-40B4-BE49-F238E27FC236}">
                <a16:creationId xmlns:a16="http://schemas.microsoft.com/office/drawing/2014/main" id="{00678EEE-FED6-5245-83A5-F430A4A25E25}"/>
              </a:ext>
            </a:extLst>
          </p:cNvPr>
          <p:cNvGrpSpPr/>
          <p:nvPr/>
        </p:nvGrpSpPr>
        <p:grpSpPr>
          <a:xfrm>
            <a:off x="3216537" y="2538804"/>
            <a:ext cx="1495313" cy="227704"/>
            <a:chOff x="5174428" y="2355925"/>
            <a:chExt cx="1495313" cy="227704"/>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32CB5C4-ACD8-9A44-88DC-39C7C1DADCD6}"/>
              </a:ext>
            </a:extLst>
          </p:cNvPr>
          <p:cNvGrpSpPr/>
          <p:nvPr/>
        </p:nvGrpSpPr>
        <p:grpSpPr>
          <a:xfrm>
            <a:off x="3367144" y="2800574"/>
            <a:ext cx="1350084" cy="999911"/>
            <a:chOff x="5325035" y="2617695"/>
            <a:chExt cx="1350084" cy="999911"/>
          </a:xfrm>
          <a:solidFill>
            <a:schemeClr val="accent2"/>
          </a:solidFill>
        </p:grpSpPr>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4AEDD5-1211-E54B-9F4B-C7D9AC543A29}"/>
                </a:ext>
              </a:extLst>
            </p:cNvPr>
            <p:cNvGrpSpPr/>
            <p:nvPr/>
          </p:nvGrpSpPr>
          <p:grpSpPr>
            <a:xfrm>
              <a:off x="5443369" y="2755750"/>
              <a:ext cx="1231750" cy="861856"/>
              <a:chOff x="5443369" y="2755750"/>
              <a:chExt cx="1231750" cy="861856"/>
            </a:xfrm>
            <a:grpFill/>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3" name="Group 72">
            <a:extLst>
              <a:ext uri="{FF2B5EF4-FFF2-40B4-BE49-F238E27FC236}">
                <a16:creationId xmlns:a16="http://schemas.microsoft.com/office/drawing/2014/main" id="{7460B523-9970-ED42-BB54-F17E287B6841}"/>
              </a:ext>
            </a:extLst>
          </p:cNvPr>
          <p:cNvGrpSpPr/>
          <p:nvPr/>
        </p:nvGrpSpPr>
        <p:grpSpPr>
          <a:xfrm>
            <a:off x="3367144" y="2792478"/>
            <a:ext cx="1350084" cy="999911"/>
            <a:chOff x="5325035" y="2617695"/>
            <a:chExt cx="1350084" cy="999911"/>
          </a:xfrm>
          <a:solidFill>
            <a:schemeClr val="accent2"/>
          </a:solidFill>
        </p:grpSpPr>
        <p:sp>
          <p:nvSpPr>
            <p:cNvPr id="74" name="Rectangle 73">
              <a:extLst>
                <a:ext uri="{FF2B5EF4-FFF2-40B4-BE49-F238E27FC236}">
                  <a16:creationId xmlns:a16="http://schemas.microsoft.com/office/drawing/2014/main" id="{78999C76-D6CE-CD42-9E1F-999201E8DCCE}"/>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FDDA40B-A163-4246-8041-5423EEBC113E}"/>
                </a:ext>
              </a:extLst>
            </p:cNvPr>
            <p:cNvGrpSpPr/>
            <p:nvPr/>
          </p:nvGrpSpPr>
          <p:grpSpPr>
            <a:xfrm>
              <a:off x="5443369" y="2755750"/>
              <a:ext cx="1231750" cy="861856"/>
              <a:chOff x="5443369" y="2755750"/>
              <a:chExt cx="1231750" cy="861856"/>
            </a:xfrm>
            <a:grpFill/>
          </p:grpSpPr>
          <p:sp>
            <p:nvSpPr>
              <p:cNvPr id="76" name="Rectangle 75">
                <a:extLst>
                  <a:ext uri="{FF2B5EF4-FFF2-40B4-BE49-F238E27FC236}">
                    <a16:creationId xmlns:a16="http://schemas.microsoft.com/office/drawing/2014/main" id="{BA0AED9E-28CB-E244-9BCA-8FA443A4D04E}"/>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50CAB4-F861-1A46-8C01-531C700DF71D}"/>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88DC83C-48B4-944F-86C1-82E0DE79DCEE}"/>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11CFC41-93B2-3A46-96F8-A16015F5116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7949AD5-3A58-7B4F-8BA4-16BA6E180417}"/>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9D10224-50BB-E14C-8685-F4A905BE4F79}"/>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BE553DE-47FE-2543-88B0-7CAA6F0EBD46}"/>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55291BA9-F51B-CC49-8FE6-0ED954C31E43}"/>
              </a:ext>
            </a:extLst>
          </p:cNvPr>
          <p:cNvGrpSpPr/>
          <p:nvPr/>
        </p:nvGrpSpPr>
        <p:grpSpPr>
          <a:xfrm>
            <a:off x="3367144" y="3835001"/>
            <a:ext cx="1350084" cy="999911"/>
            <a:chOff x="5325035" y="2617695"/>
            <a:chExt cx="1350084" cy="999911"/>
          </a:xfrm>
          <a:solidFill>
            <a:schemeClr val="accent2">
              <a:lumMod val="75000"/>
            </a:schemeClr>
          </a:solidFill>
        </p:grpSpPr>
        <p:sp>
          <p:nvSpPr>
            <p:cNvPr id="64" name="Rectangle 63">
              <a:extLst>
                <a:ext uri="{FF2B5EF4-FFF2-40B4-BE49-F238E27FC236}">
                  <a16:creationId xmlns:a16="http://schemas.microsoft.com/office/drawing/2014/main" id="{343F035F-2DE2-214B-91E1-F697D7958F03}"/>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498B9EF-1F98-0C40-82DD-ECC668E5034B}"/>
                </a:ext>
              </a:extLst>
            </p:cNvPr>
            <p:cNvGrpSpPr/>
            <p:nvPr/>
          </p:nvGrpSpPr>
          <p:grpSpPr>
            <a:xfrm>
              <a:off x="5443369" y="2755750"/>
              <a:ext cx="1231750" cy="861856"/>
              <a:chOff x="5443369" y="2755750"/>
              <a:chExt cx="1231750" cy="861856"/>
            </a:xfrm>
            <a:grpFill/>
          </p:grpSpPr>
          <p:sp>
            <p:nvSpPr>
              <p:cNvPr id="66" name="Rectangle 65">
                <a:extLst>
                  <a:ext uri="{FF2B5EF4-FFF2-40B4-BE49-F238E27FC236}">
                    <a16:creationId xmlns:a16="http://schemas.microsoft.com/office/drawing/2014/main" id="{22E29890-EAAC-D547-B4AF-068CD8DAF982}"/>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D80CED3-69FA-4147-9224-EB8D181D0174}"/>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CD775A-BE02-554B-B044-6CEF87550A88}"/>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25BB7D7-DC55-7A46-8A7F-6853787F435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EBE5207-903D-F84D-9452-E2FE6E65AD75}"/>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BE842CD-3536-C04E-AE41-B6840B2156C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286321F-337D-CB4A-86C6-DD84DC435663}"/>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13FC492-61E8-CA46-8AC2-1398436601A6}"/>
              </a:ext>
            </a:extLst>
          </p:cNvPr>
          <p:cNvGrpSpPr/>
          <p:nvPr/>
        </p:nvGrpSpPr>
        <p:grpSpPr>
          <a:xfrm>
            <a:off x="3367144" y="2800903"/>
            <a:ext cx="1350084" cy="999911"/>
            <a:chOff x="5325035" y="2617695"/>
            <a:chExt cx="1350084" cy="999911"/>
          </a:xfrm>
          <a:solidFill>
            <a:schemeClr val="accent1"/>
          </a:solidFill>
        </p:grpSpPr>
        <p:sp>
          <p:nvSpPr>
            <p:cNvPr id="48" name="Rectangle 47">
              <a:extLst>
                <a:ext uri="{FF2B5EF4-FFF2-40B4-BE49-F238E27FC236}">
                  <a16:creationId xmlns:a16="http://schemas.microsoft.com/office/drawing/2014/main" id="{39C7941F-24EF-5745-9CD4-5EB34DAC7A17}"/>
                </a:ext>
              </a:extLst>
            </p:cNvPr>
            <p:cNvSpPr/>
            <p:nvPr/>
          </p:nvSpPr>
          <p:spPr>
            <a:xfrm>
              <a:off x="5325035" y="2617695"/>
              <a:ext cx="1344706" cy="10399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FF9F4C4-1613-7C40-A160-A880AC090A6B}"/>
                </a:ext>
              </a:extLst>
            </p:cNvPr>
            <p:cNvGrpSpPr/>
            <p:nvPr/>
          </p:nvGrpSpPr>
          <p:grpSpPr>
            <a:xfrm>
              <a:off x="5443369" y="2755750"/>
              <a:ext cx="1231750" cy="861856"/>
              <a:chOff x="5443369" y="2755750"/>
              <a:chExt cx="1231750" cy="861856"/>
            </a:xfrm>
            <a:grpFill/>
          </p:grpSpPr>
          <p:sp>
            <p:nvSpPr>
              <p:cNvPr id="50" name="Rectangle 49">
                <a:extLst>
                  <a:ext uri="{FF2B5EF4-FFF2-40B4-BE49-F238E27FC236}">
                    <a16:creationId xmlns:a16="http://schemas.microsoft.com/office/drawing/2014/main" id="{FADC5C26-C9B1-F445-B83C-E2CCD1329510}"/>
                  </a:ext>
                </a:extLst>
              </p:cNvPr>
              <p:cNvSpPr/>
              <p:nvPr/>
            </p:nvSpPr>
            <p:spPr>
              <a:xfrm>
                <a:off x="5443369" y="2755750"/>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5AA67E-D3BE-CC44-A3A9-69C645C5EE44}"/>
                  </a:ext>
                </a:extLst>
              </p:cNvPr>
              <p:cNvSpPr/>
              <p:nvPr/>
            </p:nvSpPr>
            <p:spPr>
              <a:xfrm>
                <a:off x="5443369" y="2895598"/>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F6A4111-9C53-1141-9BC8-75551E2A413D}"/>
                  </a:ext>
                </a:extLst>
              </p:cNvPr>
              <p:cNvSpPr/>
              <p:nvPr/>
            </p:nvSpPr>
            <p:spPr>
              <a:xfrm>
                <a:off x="5626249" y="30354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7310CE-B70B-CA46-8196-7F2D2AB263EA}"/>
                  </a:ext>
                </a:extLst>
              </p:cNvPr>
              <p:cNvSpPr/>
              <p:nvPr/>
            </p:nvSpPr>
            <p:spPr>
              <a:xfrm>
                <a:off x="5626249" y="31520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462457-6810-544F-98F7-FC4122C3432D}"/>
                  </a:ext>
                </a:extLst>
              </p:cNvPr>
              <p:cNvSpPr/>
              <p:nvPr/>
            </p:nvSpPr>
            <p:spPr>
              <a:xfrm>
                <a:off x="5443369" y="3268647"/>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81E1B1E-B47B-0A48-9783-D747BF84A766}"/>
                  </a:ext>
                </a:extLst>
              </p:cNvPr>
              <p:cNvSpPr/>
              <p:nvPr/>
            </p:nvSpPr>
            <p:spPr>
              <a:xfrm>
                <a:off x="5631627" y="34184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C4291D-ECAE-2E48-919D-C669CCD2D390}"/>
                  </a:ext>
                </a:extLst>
              </p:cNvPr>
              <p:cNvSpPr/>
              <p:nvPr/>
            </p:nvSpPr>
            <p:spPr>
              <a:xfrm>
                <a:off x="5631627" y="35350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79C47DB1-FFBE-1449-AF04-AF6992504BA6}"/>
              </a:ext>
            </a:extLst>
          </p:cNvPr>
          <p:cNvSpPr txBox="1"/>
          <p:nvPr/>
        </p:nvSpPr>
        <p:spPr>
          <a:xfrm>
            <a:off x="1306075" y="2938629"/>
            <a:ext cx="1428596" cy="646331"/>
          </a:xfrm>
          <a:prstGeom prst="rect">
            <a:avLst/>
          </a:prstGeom>
          <a:noFill/>
        </p:spPr>
        <p:txBody>
          <a:bodyPr wrap="none" rtlCol="0">
            <a:spAutoFit/>
          </a:bodyPr>
          <a:lstStyle/>
          <a:p>
            <a:pPr algn="ctr"/>
            <a:r>
              <a:rPr lang="en-US" dirty="0"/>
              <a:t>1 Loop that </a:t>
            </a:r>
          </a:p>
          <a:p>
            <a:pPr algn="ctr"/>
            <a:r>
              <a:rPr lang="en-US" dirty="0"/>
              <a:t>does 2 things</a:t>
            </a:r>
          </a:p>
        </p:txBody>
      </p:sp>
      <p:sp>
        <p:nvSpPr>
          <p:cNvPr id="52" name="TextBox 51">
            <a:extLst>
              <a:ext uri="{FF2B5EF4-FFF2-40B4-BE49-F238E27FC236}">
                <a16:creationId xmlns:a16="http://schemas.microsoft.com/office/drawing/2014/main" id="{F0E06464-F2F0-F14B-A0CD-28CBAC383EC8}"/>
              </a:ext>
            </a:extLst>
          </p:cNvPr>
          <p:cNvSpPr txBox="1"/>
          <p:nvPr/>
        </p:nvSpPr>
        <p:spPr>
          <a:xfrm>
            <a:off x="5084643" y="3478961"/>
            <a:ext cx="1311578" cy="646331"/>
          </a:xfrm>
          <a:prstGeom prst="rect">
            <a:avLst/>
          </a:prstGeom>
          <a:noFill/>
        </p:spPr>
        <p:txBody>
          <a:bodyPr wrap="none" rtlCol="0">
            <a:spAutoFit/>
          </a:bodyPr>
          <a:lstStyle/>
          <a:p>
            <a:pPr algn="ctr"/>
            <a:r>
              <a:rPr lang="en-US" dirty="0"/>
              <a:t>2 Loop that </a:t>
            </a:r>
          </a:p>
          <a:p>
            <a:pPr algn="ctr"/>
            <a:r>
              <a:rPr lang="en-US" dirty="0"/>
              <a:t>do 1 thing</a:t>
            </a:r>
          </a:p>
        </p:txBody>
      </p:sp>
    </p:spTree>
    <p:extLst>
      <p:ext uri="{BB962C8B-B14F-4D97-AF65-F5344CB8AC3E}">
        <p14:creationId xmlns:p14="http://schemas.microsoft.com/office/powerpoint/2010/main" val="22336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0035 -0.00139 L 0.00278 0.15231 " pathEditMode="relative" rAng="0" ptsTypes="AA">
                                      <p:cBhvr>
                                        <p:cTn id="14" dur="1000" fill="hold"/>
                                        <p:tgtEl>
                                          <p:spTgt spid="20"/>
                                        </p:tgtEl>
                                        <p:attrNameLst>
                                          <p:attrName>ppt_x</p:attrName>
                                          <p:attrName>ppt_y</p:attrName>
                                        </p:attrNameLst>
                                      </p:cBhvr>
                                      <p:rCtr x="122" y="7685"/>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39191-F331-EC44-BDF9-ACDEA29CC022}"/>
              </a:ext>
            </a:extLst>
          </p:cNvPr>
          <p:cNvSpPr>
            <a:spLocks noGrp="1"/>
          </p:cNvSpPr>
          <p:nvPr>
            <p:ph type="title"/>
          </p:nvPr>
        </p:nvSpPr>
        <p:spPr/>
        <p:txBody>
          <a:bodyPr/>
          <a:lstStyle/>
          <a:p>
            <a:r>
              <a:rPr lang="en-US" dirty="0"/>
              <a:t>The DRY principle</a:t>
            </a:r>
          </a:p>
        </p:txBody>
      </p:sp>
      <p:sp>
        <p:nvSpPr>
          <p:cNvPr id="5" name="Content Placeholder 4">
            <a:extLst>
              <a:ext uri="{FF2B5EF4-FFF2-40B4-BE49-F238E27FC236}">
                <a16:creationId xmlns:a16="http://schemas.microsoft.com/office/drawing/2014/main" id="{577A2421-41CF-E544-824F-6D1C1B04F678}"/>
              </a:ext>
            </a:extLst>
          </p:cNvPr>
          <p:cNvSpPr>
            <a:spLocks noGrp="1"/>
          </p:cNvSpPr>
          <p:nvPr>
            <p:ph idx="1"/>
          </p:nvPr>
        </p:nvSpPr>
        <p:spPr/>
        <p:txBody>
          <a:bodyPr/>
          <a:lstStyle/>
          <a:p>
            <a:r>
              <a:rPr lang="en-US" dirty="0"/>
              <a:t>Don’t repeat yourself!</a:t>
            </a:r>
          </a:p>
          <a:p>
            <a:r>
              <a:rPr lang="en-US" dirty="0"/>
              <a:t>Find similar code</a:t>
            </a:r>
          </a:p>
          <a:p>
            <a:r>
              <a:rPr lang="en-US" dirty="0"/>
              <a:t>Make it exactly the same</a:t>
            </a:r>
          </a:p>
          <a:p>
            <a:r>
              <a:rPr lang="en-US" dirty="0"/>
              <a:t>Extract a function!</a:t>
            </a:r>
          </a:p>
        </p:txBody>
      </p:sp>
    </p:spTree>
    <p:extLst>
      <p:ext uri="{BB962C8B-B14F-4D97-AF65-F5344CB8AC3E}">
        <p14:creationId xmlns:p14="http://schemas.microsoft.com/office/powerpoint/2010/main" val="406564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D9CA-EB80-CC40-A7E3-62B55D29C575}"/>
              </a:ext>
            </a:extLst>
          </p:cNvPr>
          <p:cNvSpPr>
            <a:spLocks noGrp="1"/>
          </p:cNvSpPr>
          <p:nvPr>
            <p:ph type="title"/>
          </p:nvPr>
        </p:nvSpPr>
        <p:spPr/>
        <p:txBody>
          <a:bodyPr>
            <a:normAutofit/>
          </a:bodyPr>
          <a:lstStyle/>
          <a:p>
            <a:r>
              <a:rPr lang="en-US" dirty="0"/>
              <a:t>Opening Scene - The Assignment</a:t>
            </a:r>
            <a:endParaRPr lang="en-US" sz="3600" dirty="0"/>
          </a:p>
        </p:txBody>
      </p:sp>
      <p:sp>
        <p:nvSpPr>
          <p:cNvPr id="6" name="Rectangle 5">
            <a:extLst>
              <a:ext uri="{FF2B5EF4-FFF2-40B4-BE49-F238E27FC236}">
                <a16:creationId xmlns:a16="http://schemas.microsoft.com/office/drawing/2014/main" id="{94746AE0-164A-1543-A54B-1FD502C42791}"/>
              </a:ext>
            </a:extLst>
          </p:cNvPr>
          <p:cNvSpPr/>
          <p:nvPr/>
        </p:nvSpPr>
        <p:spPr>
          <a:xfrm>
            <a:off x="0" y="6587252"/>
            <a:ext cx="6965577" cy="276999"/>
          </a:xfrm>
          <a:prstGeom prst="rect">
            <a:avLst/>
          </a:prstGeom>
        </p:spPr>
        <p:txBody>
          <a:bodyPr wrap="square">
            <a:spAutoFit/>
          </a:bodyPr>
          <a:lstStyle/>
          <a:p>
            <a:r>
              <a:rPr lang="en-US" sz="1200" dirty="0">
                <a:hlinkClick r:id="rId3"/>
              </a:rPr>
              <a:t>https://www.kaggle.com/c/spooky-author-identification/data</a:t>
            </a:r>
            <a:endParaRPr lang="en-US" sz="1200" dirty="0"/>
          </a:p>
        </p:txBody>
      </p:sp>
      <p:pic>
        <p:nvPicPr>
          <p:cNvPr id="10" name="Picture 9">
            <a:extLst>
              <a:ext uri="{FF2B5EF4-FFF2-40B4-BE49-F238E27FC236}">
                <a16:creationId xmlns:a16="http://schemas.microsoft.com/office/drawing/2014/main" id="{B0C31E8D-EABB-FE4F-B6BB-1AE6B8CC4688}"/>
              </a:ext>
            </a:extLst>
          </p:cNvPr>
          <p:cNvPicPr>
            <a:picLocks noChangeAspect="1"/>
          </p:cNvPicPr>
          <p:nvPr/>
        </p:nvPicPr>
        <p:blipFill rotWithShape="1">
          <a:blip r:embed="rId4"/>
          <a:srcRect t="33593" r="32816"/>
          <a:stretch/>
        </p:blipFill>
        <p:spPr>
          <a:xfrm>
            <a:off x="3691553" y="1563407"/>
            <a:ext cx="5449421" cy="1556855"/>
          </a:xfrm>
          <a:prstGeom prst="rect">
            <a:avLst/>
          </a:prstGeom>
        </p:spPr>
      </p:pic>
      <p:grpSp>
        <p:nvGrpSpPr>
          <p:cNvPr id="8" name="Group 7">
            <a:extLst>
              <a:ext uri="{FF2B5EF4-FFF2-40B4-BE49-F238E27FC236}">
                <a16:creationId xmlns:a16="http://schemas.microsoft.com/office/drawing/2014/main" id="{DE88673D-5885-1E4A-BE03-B00DD05FE044}"/>
              </a:ext>
            </a:extLst>
          </p:cNvPr>
          <p:cNvGrpSpPr/>
          <p:nvPr/>
        </p:nvGrpSpPr>
        <p:grpSpPr>
          <a:xfrm>
            <a:off x="831925" y="3931308"/>
            <a:ext cx="1082936" cy="2400748"/>
            <a:chOff x="885713" y="2624866"/>
            <a:chExt cx="1082936" cy="2400748"/>
          </a:xfrm>
        </p:grpSpPr>
        <p:sp>
          <p:nvSpPr>
            <p:cNvPr id="9" name="Oval 8">
              <a:extLst>
                <a:ext uri="{FF2B5EF4-FFF2-40B4-BE49-F238E27FC236}">
                  <a16:creationId xmlns:a16="http://schemas.microsoft.com/office/drawing/2014/main" id="{A092D603-AF5E-BA4F-A966-5C06D774C2C2}"/>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110891B-F599-2341-9DDB-58FF4CDBE4C7}"/>
                </a:ext>
              </a:extLst>
            </p:cNvPr>
            <p:cNvCxnSpPr>
              <a:cxnSpLocks/>
              <a:stCxn id="9"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BAD866-5EC7-5944-B964-F8A5EC376F92}"/>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3C59F0-3782-DD40-B387-68FD299F82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CA18-1673-AC45-B196-49EC66CAACB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BC2925-13D1-9A40-9231-650D25DF6AAE}"/>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70D719-A4A6-DC4E-98D7-622DD2F73F4C}"/>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ABA53D-5E7D-0947-A740-FD3A57042364}"/>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90587A-8E46-404A-B742-F4EB6F11C4BC}"/>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Callout 18">
            <a:extLst>
              <a:ext uri="{FF2B5EF4-FFF2-40B4-BE49-F238E27FC236}">
                <a16:creationId xmlns:a16="http://schemas.microsoft.com/office/drawing/2014/main" id="{1EE4B15E-ED51-F640-95FC-5EC9615503CB}"/>
              </a:ext>
            </a:extLst>
          </p:cNvPr>
          <p:cNvSpPr/>
          <p:nvPr/>
        </p:nvSpPr>
        <p:spPr>
          <a:xfrm>
            <a:off x="2425850" y="3967261"/>
            <a:ext cx="1387737" cy="672353"/>
          </a:xfrm>
          <a:prstGeom prst="wedgeEllipseCallout">
            <a:avLst>
              <a:gd name="adj1" fmla="val -137888"/>
              <a:gd name="adj2" fmla="val 19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 is Kool!</a:t>
            </a:r>
          </a:p>
        </p:txBody>
      </p:sp>
      <p:sp>
        <p:nvSpPr>
          <p:cNvPr id="21" name="Oval Callout 20">
            <a:extLst>
              <a:ext uri="{FF2B5EF4-FFF2-40B4-BE49-F238E27FC236}">
                <a16:creationId xmlns:a16="http://schemas.microsoft.com/office/drawing/2014/main" id="{68B53118-FEFC-9D4C-9991-11F6505B1196}"/>
              </a:ext>
            </a:extLst>
          </p:cNvPr>
          <p:cNvSpPr/>
          <p:nvPr/>
        </p:nvSpPr>
        <p:spPr>
          <a:xfrm>
            <a:off x="2667897" y="5714817"/>
            <a:ext cx="2323651" cy="503104"/>
          </a:xfrm>
          <a:prstGeom prst="wedgeEllipseCallout">
            <a:avLst>
              <a:gd name="adj1" fmla="val -112841"/>
              <a:gd name="adj2" fmla="val -299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 assignment!</a:t>
            </a:r>
          </a:p>
        </p:txBody>
      </p:sp>
      <p:sp>
        <p:nvSpPr>
          <p:cNvPr id="22" name="Oval Callout 21">
            <a:extLst>
              <a:ext uri="{FF2B5EF4-FFF2-40B4-BE49-F238E27FC236}">
                <a16:creationId xmlns:a16="http://schemas.microsoft.com/office/drawing/2014/main" id="{51CA75F6-A288-9E46-9D09-92469A891E87}"/>
              </a:ext>
            </a:extLst>
          </p:cNvPr>
          <p:cNvSpPr/>
          <p:nvPr/>
        </p:nvSpPr>
        <p:spPr>
          <a:xfrm>
            <a:off x="1125855" y="2455567"/>
            <a:ext cx="2565698" cy="727000"/>
          </a:xfrm>
          <a:prstGeom prst="wedgeEllipseCallout">
            <a:avLst>
              <a:gd name="adj1" fmla="val -44406"/>
              <a:gd name="adj2" fmla="val 211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 Dr. Iverson is SO mean!</a:t>
            </a:r>
          </a:p>
        </p:txBody>
      </p:sp>
    </p:spTree>
    <p:extLst>
      <p:ext uri="{BB962C8B-B14F-4D97-AF65-F5344CB8AC3E}">
        <p14:creationId xmlns:p14="http://schemas.microsoft.com/office/powerpoint/2010/main" val="41106804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3AD7-10DA-3745-85CB-C6193EE7AF90}"/>
              </a:ext>
            </a:extLst>
          </p:cNvPr>
          <p:cNvSpPr>
            <a:spLocks noGrp="1"/>
          </p:cNvSpPr>
          <p:nvPr>
            <p:ph type="title"/>
          </p:nvPr>
        </p:nvSpPr>
        <p:spPr/>
        <p:txBody>
          <a:bodyPr/>
          <a:lstStyle/>
          <a:p>
            <a:r>
              <a:rPr lang="en-US" dirty="0"/>
              <a:t>Advice for teaching clean code</a:t>
            </a:r>
          </a:p>
        </p:txBody>
      </p:sp>
      <p:sp>
        <p:nvSpPr>
          <p:cNvPr id="3" name="Content Placeholder 2">
            <a:extLst>
              <a:ext uri="{FF2B5EF4-FFF2-40B4-BE49-F238E27FC236}">
                <a16:creationId xmlns:a16="http://schemas.microsoft.com/office/drawing/2014/main" id="{ED904B82-C34B-3B4E-8966-799F01F3ED4F}"/>
              </a:ext>
            </a:extLst>
          </p:cNvPr>
          <p:cNvSpPr>
            <a:spLocks noGrp="1"/>
          </p:cNvSpPr>
          <p:nvPr>
            <p:ph idx="1"/>
          </p:nvPr>
        </p:nvSpPr>
        <p:spPr/>
        <p:txBody>
          <a:bodyPr/>
          <a:lstStyle/>
          <a:p>
            <a:r>
              <a:rPr lang="en-US" dirty="0"/>
              <a:t>Require unit tests and good names.</a:t>
            </a:r>
          </a:p>
          <a:p>
            <a:r>
              <a:rPr lang="en-US" dirty="0"/>
              <a:t>Don’t just teach it, live it!</a:t>
            </a:r>
          </a:p>
          <a:p>
            <a:r>
              <a:rPr lang="en-US" dirty="0"/>
              <a:t>Allow students to see you clean your messy code.</a:t>
            </a:r>
          </a:p>
          <a:p>
            <a:r>
              <a:rPr lang="en-US" dirty="0"/>
              <a:t>Teach/reinforce important concepts.</a:t>
            </a:r>
          </a:p>
          <a:p>
            <a:pPr lvl="1"/>
            <a:r>
              <a:rPr lang="en-US" dirty="0"/>
              <a:t>DRY</a:t>
            </a:r>
          </a:p>
          <a:p>
            <a:pPr lvl="1"/>
            <a:r>
              <a:rPr lang="en-US" dirty="0"/>
              <a:t>Refactoring</a:t>
            </a:r>
          </a:p>
          <a:p>
            <a:pPr lvl="1"/>
            <a:r>
              <a:rPr lang="en-US" dirty="0"/>
              <a:t>Efficiency concerns and profiling</a:t>
            </a:r>
          </a:p>
          <a:p>
            <a:r>
              <a:rPr lang="en-US" dirty="0"/>
              <a:t>Projects that require 100’s of lines of code.</a:t>
            </a:r>
          </a:p>
        </p:txBody>
      </p:sp>
    </p:spTree>
    <p:extLst>
      <p:ext uri="{BB962C8B-B14F-4D97-AF65-F5344CB8AC3E}">
        <p14:creationId xmlns:p14="http://schemas.microsoft.com/office/powerpoint/2010/main" val="2934854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E9A1-43EB-1D4B-A815-A9E61ABB4C45}"/>
              </a:ext>
            </a:extLst>
          </p:cNvPr>
          <p:cNvSpPr>
            <a:spLocks noGrp="1"/>
          </p:cNvSpPr>
          <p:nvPr>
            <p:ph type="title"/>
          </p:nvPr>
        </p:nvSpPr>
        <p:spPr/>
        <p:txBody>
          <a:bodyPr/>
          <a:lstStyle/>
          <a:p>
            <a:r>
              <a:rPr lang="en-US" dirty="0"/>
              <a:t>Clean Code Resources</a:t>
            </a:r>
          </a:p>
        </p:txBody>
      </p:sp>
      <p:sp>
        <p:nvSpPr>
          <p:cNvPr id="3" name="Content Placeholder 2">
            <a:extLst>
              <a:ext uri="{FF2B5EF4-FFF2-40B4-BE49-F238E27FC236}">
                <a16:creationId xmlns:a16="http://schemas.microsoft.com/office/drawing/2014/main" id="{C710AA68-6445-8F47-BDDB-48360A300E16}"/>
              </a:ext>
            </a:extLst>
          </p:cNvPr>
          <p:cNvSpPr>
            <a:spLocks noGrp="1"/>
          </p:cNvSpPr>
          <p:nvPr>
            <p:ph idx="1"/>
          </p:nvPr>
        </p:nvSpPr>
        <p:spPr/>
        <p:txBody>
          <a:bodyPr/>
          <a:lstStyle/>
          <a:p>
            <a:r>
              <a:rPr lang="en-US" dirty="0"/>
              <a:t>These slides: </a:t>
            </a:r>
          </a:p>
          <a:p>
            <a:r>
              <a:rPr lang="en-US" i="1" dirty="0"/>
              <a:t>Clean Code</a:t>
            </a:r>
            <a:r>
              <a:rPr lang="en-US" dirty="0"/>
              <a:t>, a book by Robert Martin</a:t>
            </a:r>
          </a:p>
          <a:p>
            <a:r>
              <a:rPr lang="en-US" dirty="0">
                <a:hlinkClick r:id="rId3"/>
              </a:rPr>
              <a:t>www.cleancoders.com</a:t>
            </a:r>
            <a:r>
              <a:rPr lang="en-US" dirty="0"/>
              <a:t>, videos by Robert Martin and friends</a:t>
            </a:r>
          </a:p>
          <a:p>
            <a:r>
              <a:rPr lang="en-US" i="1" dirty="0"/>
              <a:t>Refactoring Code</a:t>
            </a:r>
            <a:r>
              <a:rPr lang="en-US" dirty="0"/>
              <a:t>, a book by Martin Fowler</a:t>
            </a:r>
          </a:p>
        </p:txBody>
      </p:sp>
    </p:spTree>
    <p:extLst>
      <p:ext uri="{BB962C8B-B14F-4D97-AF65-F5344CB8AC3E}">
        <p14:creationId xmlns:p14="http://schemas.microsoft.com/office/powerpoint/2010/main" val="91938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ECF2-CE46-D548-8DC1-2FB9D418F67A}"/>
              </a:ext>
            </a:extLst>
          </p:cNvPr>
          <p:cNvSpPr>
            <a:spLocks noGrp="1"/>
          </p:cNvSpPr>
          <p:nvPr>
            <p:ph type="title"/>
          </p:nvPr>
        </p:nvSpPr>
        <p:spPr/>
        <p:txBody>
          <a:bodyPr/>
          <a:lstStyle/>
          <a:p>
            <a:r>
              <a:rPr lang="en-US" dirty="0"/>
              <a:t>Doug’s Original code</a:t>
            </a:r>
            <a:endParaRPr lang="en-US" sz="3200" dirty="0"/>
          </a:p>
        </p:txBody>
      </p:sp>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241445" y="1690689"/>
            <a:ext cx="5283200" cy="4203700"/>
          </a:xfrm>
          <a:prstGeom prst="rect">
            <a:avLst/>
          </a:prstGeom>
        </p:spPr>
      </p:pic>
      <p:grpSp>
        <p:nvGrpSpPr>
          <p:cNvPr id="5" name="Group 4">
            <a:extLst>
              <a:ext uri="{FF2B5EF4-FFF2-40B4-BE49-F238E27FC236}">
                <a16:creationId xmlns:a16="http://schemas.microsoft.com/office/drawing/2014/main" id="{2F6E0109-B6A8-4D40-9361-A4D2053BFD38}"/>
              </a:ext>
            </a:extLst>
          </p:cNvPr>
          <p:cNvGrpSpPr/>
          <p:nvPr/>
        </p:nvGrpSpPr>
        <p:grpSpPr>
          <a:xfrm>
            <a:off x="7749092" y="4200256"/>
            <a:ext cx="1082936" cy="2400748"/>
            <a:chOff x="885713" y="2624866"/>
            <a:chExt cx="1082936" cy="2400748"/>
          </a:xfrm>
        </p:grpSpPr>
        <p:sp>
          <p:nvSpPr>
            <p:cNvPr id="7" name="Oval 6">
              <a:extLst>
                <a:ext uri="{FF2B5EF4-FFF2-40B4-BE49-F238E27FC236}">
                  <a16:creationId xmlns:a16="http://schemas.microsoft.com/office/drawing/2014/main" id="{1B4D7E9C-FE0F-4142-942A-49884DAA056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5658DA6-C5E6-FE4F-B5EE-4D50672557B3}"/>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952D6D-1E57-254E-B28C-FDA71CB725A3}"/>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D32B6A-52D2-9440-B135-DD0DE224C01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C6C00F-7C0F-5F4F-A861-463054F364E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75AA93-FF74-3141-A4C6-B9FED45EAED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CF8066-1B6A-2147-BFE3-1A583CF8978D}"/>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C0DC34-A33C-6442-9952-37B753EE3AE3}"/>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788DC3-1CF3-A04B-88E7-F867AAC627FA}"/>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8EDF250-25C1-794C-8FD9-3DB9E09A08B2}"/>
              </a:ext>
            </a:extLst>
          </p:cNvPr>
          <p:cNvGrpSpPr/>
          <p:nvPr/>
        </p:nvGrpSpPr>
        <p:grpSpPr>
          <a:xfrm>
            <a:off x="7001436" y="546519"/>
            <a:ext cx="1338144" cy="2076226"/>
            <a:chOff x="6497619" y="2868996"/>
            <a:chExt cx="1338144" cy="2076226"/>
          </a:xfrm>
        </p:grpSpPr>
        <p:sp>
          <p:nvSpPr>
            <p:cNvPr id="22" name="Oval 21">
              <a:extLst>
                <a:ext uri="{FF2B5EF4-FFF2-40B4-BE49-F238E27FC236}">
                  <a16:creationId xmlns:a16="http://schemas.microsoft.com/office/drawing/2014/main" id="{71B30896-6AE4-8747-93D9-778D17383B0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25FB4D-B0AD-9645-934F-72A5B3AE65A6}"/>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4C9D372-6E6F-F141-A30B-96FC2C70F1EC}"/>
                </a:ext>
              </a:extLst>
            </p:cNvPr>
            <p:cNvCxnSpPr>
              <a:cxnSpLocks/>
              <a:endCxn id="23"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9AE91A-BB44-CA48-9ED3-F4D29BB571E8}"/>
                </a:ext>
              </a:extLst>
            </p:cNvPr>
            <p:cNvCxnSpPr>
              <a:cxnSpLocks/>
              <a:endCxn id="2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88A8E7-AB27-E746-A497-FE43C30F73E5}"/>
                </a:ext>
              </a:extLst>
            </p:cNvPr>
            <p:cNvCxnSpPr>
              <a:stCxn id="2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7F3F63-9BE5-DB48-B41A-31D35D3A430D}"/>
                </a:ext>
              </a:extLst>
            </p:cNvPr>
            <p:cNvCxnSpPr>
              <a:cxnSpLocks/>
              <a:stCxn id="2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Callout 27">
            <a:extLst>
              <a:ext uri="{FF2B5EF4-FFF2-40B4-BE49-F238E27FC236}">
                <a16:creationId xmlns:a16="http://schemas.microsoft.com/office/drawing/2014/main" id="{F99C4F2B-58D1-C84E-B3E5-FB1107F106C6}"/>
              </a:ext>
            </a:extLst>
          </p:cNvPr>
          <p:cNvSpPr/>
          <p:nvPr/>
        </p:nvSpPr>
        <p:spPr>
          <a:xfrm>
            <a:off x="1892450" y="45903"/>
            <a:ext cx="3252686" cy="672353"/>
          </a:xfrm>
          <a:prstGeom prst="wedgeEllipseCallout">
            <a:avLst>
              <a:gd name="adj1" fmla="val 123559"/>
              <a:gd name="adj2" fmla="val 6187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assignment require unit tests!…)</a:t>
            </a:r>
          </a:p>
        </p:txBody>
      </p:sp>
      <p:sp>
        <p:nvSpPr>
          <p:cNvPr id="17" name="Oval Callout 16">
            <a:extLst>
              <a:ext uri="{FF2B5EF4-FFF2-40B4-BE49-F238E27FC236}">
                <a16:creationId xmlns:a16="http://schemas.microsoft.com/office/drawing/2014/main" id="{680CE311-FB01-EE45-ACAB-C8BEE94937DC}"/>
              </a:ext>
            </a:extLst>
          </p:cNvPr>
          <p:cNvSpPr/>
          <p:nvPr/>
        </p:nvSpPr>
        <p:spPr>
          <a:xfrm>
            <a:off x="5647766" y="2784110"/>
            <a:ext cx="1952514" cy="841224"/>
          </a:xfrm>
          <a:prstGeom prst="wedgeEllipseCallout">
            <a:avLst>
              <a:gd name="adj1" fmla="val 73004"/>
              <a:gd name="adj2" fmla="val 171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Iverson loves Bag of Words!</a:t>
            </a:r>
          </a:p>
        </p:txBody>
      </p:sp>
      <p:sp>
        <p:nvSpPr>
          <p:cNvPr id="19" name="Oval Callout 18">
            <a:extLst>
              <a:ext uri="{FF2B5EF4-FFF2-40B4-BE49-F238E27FC236}">
                <a16:creationId xmlns:a16="http://schemas.microsoft.com/office/drawing/2014/main" id="{F94D9047-27BB-B746-ABBE-D872481675DA}"/>
              </a:ext>
            </a:extLst>
          </p:cNvPr>
          <p:cNvSpPr/>
          <p:nvPr/>
        </p:nvSpPr>
        <p:spPr>
          <a:xfrm>
            <a:off x="4984376" y="3923651"/>
            <a:ext cx="2205318" cy="1201763"/>
          </a:xfrm>
          <a:prstGeom prst="wedgeEllipseCallout">
            <a:avLst>
              <a:gd name="adj1" fmla="val 86591"/>
              <a:gd name="adj2" fmla="val 7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am going to get an A for sure!</a:t>
            </a:r>
          </a:p>
        </p:txBody>
      </p:sp>
      <p:sp>
        <p:nvSpPr>
          <p:cNvPr id="34" name="Oval Callout 33">
            <a:extLst>
              <a:ext uri="{FF2B5EF4-FFF2-40B4-BE49-F238E27FC236}">
                <a16:creationId xmlns:a16="http://schemas.microsoft.com/office/drawing/2014/main" id="{72B6563C-2734-844A-A7AA-1824D979A85A}"/>
              </a:ext>
            </a:extLst>
          </p:cNvPr>
          <p:cNvSpPr/>
          <p:nvPr/>
        </p:nvSpPr>
        <p:spPr>
          <a:xfrm>
            <a:off x="4748637" y="1271035"/>
            <a:ext cx="2151530" cy="672353"/>
          </a:xfrm>
          <a:prstGeom prst="wedgeEllipseCallout">
            <a:avLst>
              <a:gd name="adj1" fmla="val 78193"/>
              <a:gd name="adj2" fmla="val -11426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Tree>
    <p:extLst>
      <p:ext uri="{BB962C8B-B14F-4D97-AF65-F5344CB8AC3E}">
        <p14:creationId xmlns:p14="http://schemas.microsoft.com/office/powerpoint/2010/main" val="3489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1"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7" grpId="0" animBg="1"/>
      <p:bldP spid="17" grpId="1" animBg="1"/>
      <p:bldP spid="19" grpId="0" animBg="1"/>
      <p:bldP spid="19" grpId="1"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968187" y="2872293"/>
            <a:ext cx="7517892" cy="1446550"/>
          </a:xfrm>
          <a:prstGeom prst="rect">
            <a:avLst/>
          </a:prstGeom>
          <a:noFill/>
        </p:spPr>
        <p:txBody>
          <a:bodyPr wrap="none" rtlCol="0">
            <a:spAutoFit/>
          </a:bodyPr>
          <a:lstStyle/>
          <a:p>
            <a:pPr algn="ctr"/>
            <a:r>
              <a:rPr lang="en-US" sz="4400" dirty="0"/>
              <a:t>It looks like our hero is doomed </a:t>
            </a:r>
          </a:p>
          <a:p>
            <a:pPr algn="ctr"/>
            <a:r>
              <a:rPr lang="en-US" sz="4400" dirty="0"/>
              <a:t>to an F!</a:t>
            </a:r>
          </a:p>
        </p:txBody>
      </p:sp>
    </p:spTree>
    <p:extLst>
      <p:ext uri="{BB962C8B-B14F-4D97-AF65-F5344CB8AC3E}">
        <p14:creationId xmlns:p14="http://schemas.microsoft.com/office/powerpoint/2010/main" val="81791381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1159464" y="2872293"/>
            <a:ext cx="7135351" cy="769441"/>
          </a:xfrm>
          <a:prstGeom prst="rect">
            <a:avLst/>
          </a:prstGeom>
          <a:noFill/>
        </p:spPr>
        <p:txBody>
          <a:bodyPr wrap="none" rtlCol="0">
            <a:spAutoFit/>
          </a:bodyPr>
          <a:lstStyle/>
          <a:p>
            <a:pPr algn="ctr"/>
            <a:r>
              <a:rPr lang="en-US" sz="4400" dirty="0"/>
              <a:t>Then just in the nick of time …</a:t>
            </a:r>
          </a:p>
        </p:txBody>
      </p:sp>
    </p:spTree>
    <p:extLst>
      <p:ext uri="{BB962C8B-B14F-4D97-AF65-F5344CB8AC3E}">
        <p14:creationId xmlns:p14="http://schemas.microsoft.com/office/powerpoint/2010/main" val="20872499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 Doug remembers unit tests!</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Callout 22">
            <a:extLst>
              <a:ext uri="{FF2B5EF4-FFF2-40B4-BE49-F238E27FC236}">
                <a16:creationId xmlns:a16="http://schemas.microsoft.com/office/drawing/2014/main" id="{F2A2CAD1-15C2-264C-9B72-D44D5C71F570}"/>
              </a:ext>
            </a:extLst>
          </p:cNvPr>
          <p:cNvSpPr/>
          <p:nvPr/>
        </p:nvSpPr>
        <p:spPr>
          <a:xfrm>
            <a:off x="3360584" y="2773346"/>
            <a:ext cx="2495671" cy="1301676"/>
          </a:xfrm>
          <a:prstGeom prst="wedgeEllipseCallout">
            <a:avLst>
              <a:gd name="adj1" fmla="val 111401"/>
              <a:gd name="adj2" fmla="val -2447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MUST have unit tests.</a:t>
            </a:r>
          </a:p>
        </p:txBody>
      </p:sp>
    </p:spTree>
    <p:extLst>
      <p:ext uri="{BB962C8B-B14F-4D97-AF65-F5344CB8AC3E}">
        <p14:creationId xmlns:p14="http://schemas.microsoft.com/office/powerpoint/2010/main" val="718869507"/>
      </p:ext>
    </p:extLst>
  </p:cSld>
  <p:clrMapOvr>
    <a:masterClrMapping/>
  </p:clrMapOvr>
</p:sld>
</file>

<file path=ppt/theme/theme1.xml><?xml version="1.0" encoding="utf-8"?>
<a:theme xmlns:a="http://schemas.openxmlformats.org/drawingml/2006/main" name="Tod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dds" id="{89415B69-D63E-514E-A0A9-94F2F577541F}" vid="{23C02DF6-D13A-7840-9F58-038E67296E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Todds</Template>
  <TotalTime>8562</TotalTime>
  <Words>2596</Words>
  <Application>Microsoft Macintosh PowerPoint</Application>
  <PresentationFormat>On-screen Show (4:3)</PresentationFormat>
  <Paragraphs>376</Paragraphs>
  <Slides>51</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Todds</vt:lpstr>
      <vt:lpstr> Teaching Data Science Students to Write Clean Code</vt:lpstr>
      <vt:lpstr>Three important concepts from software engineering</vt:lpstr>
      <vt:lpstr>PowerPoint Presentation</vt:lpstr>
      <vt:lpstr>Doug will demonstrate</vt:lpstr>
      <vt:lpstr>Opening Scene - The Assignment</vt:lpstr>
      <vt:lpstr>Doug’s Original code</vt:lpstr>
      <vt:lpstr>PowerPoint Presentation</vt:lpstr>
      <vt:lpstr>PowerPoint Presentation</vt:lpstr>
      <vt:lpstr>… Doug remembers unit tests!</vt:lpstr>
      <vt:lpstr>What are unit tests?</vt:lpstr>
      <vt:lpstr>Doug writes some unit tests</vt:lpstr>
      <vt:lpstr>Doug’s Original code</vt:lpstr>
      <vt:lpstr>Luckily, Doug remembers to think about names</vt:lpstr>
      <vt:lpstr>Good names…</vt:lpstr>
      <vt:lpstr>Good names…</vt:lpstr>
      <vt:lpstr>Doug inspects  his names</vt:lpstr>
      <vt:lpstr>Doug finds some better names</vt:lpstr>
      <vt:lpstr>PowerPoint Presentation</vt:lpstr>
      <vt:lpstr>PowerPoint Presentation</vt:lpstr>
      <vt:lpstr>PowerPoint Presentation</vt:lpstr>
      <vt:lpstr>… Doug remembers to test!</vt:lpstr>
      <vt:lpstr>PowerPoint Presentation</vt:lpstr>
      <vt:lpstr>Doug imagines Iverson’s feedback</vt:lpstr>
      <vt:lpstr>and Doug even remembers refactoring!</vt:lpstr>
      <vt:lpstr>Common Refactoring Technique Extract Function</vt:lpstr>
      <vt:lpstr>The DRY principle</vt:lpstr>
      <vt:lpstr>Extract Functions</vt:lpstr>
      <vt:lpstr>Extract Another Function</vt:lpstr>
      <vt:lpstr>Doug is on a roll now!</vt:lpstr>
      <vt:lpstr>Common Refactoring Technique Split Loop</vt:lpstr>
      <vt:lpstr>Doug makes the blocks identical …</vt:lpstr>
      <vt:lpstr>… carefully splits the loop …</vt:lpstr>
      <vt:lpstr>… and extracts a function</vt:lpstr>
      <vt:lpstr>What did Iverson say about efficiency?</vt:lpstr>
      <vt:lpstr>PowerPoint Presentation</vt:lpstr>
      <vt:lpstr>Doug’s Final Product</vt:lpstr>
      <vt:lpstr>PowerPoint Presentation</vt:lpstr>
      <vt:lpstr>PowerPoint Presentation</vt:lpstr>
      <vt:lpstr>PowerPoint Presentation</vt:lpstr>
      <vt:lpstr>PowerPoint Presentation</vt:lpstr>
      <vt:lpstr>PowerPoint Presentation</vt:lpstr>
      <vt:lpstr>Let’s Review</vt:lpstr>
      <vt:lpstr>What are unit tests?</vt:lpstr>
      <vt:lpstr>Good names…</vt:lpstr>
      <vt:lpstr>Good names…</vt:lpstr>
      <vt:lpstr>Refactoring</vt:lpstr>
      <vt:lpstr>Common Refactoring Technique Extract Function</vt:lpstr>
      <vt:lpstr>Common Refactoring Technique Split Loop</vt:lpstr>
      <vt:lpstr>The DRY principle</vt:lpstr>
      <vt:lpstr>Advice for teaching clean code</vt:lpstr>
      <vt:lpstr>Clean Code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93</cp:revision>
  <dcterms:created xsi:type="dcterms:W3CDTF">2019-05-20T14:49:18Z</dcterms:created>
  <dcterms:modified xsi:type="dcterms:W3CDTF">2019-05-31T22:19:41Z</dcterms:modified>
</cp:coreProperties>
</file>