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3"/>
  </p:notesMasterIdLst>
  <p:sldIdLst>
    <p:sldId id="256" r:id="rId2"/>
    <p:sldId id="279" r:id="rId3"/>
    <p:sldId id="310" r:id="rId4"/>
    <p:sldId id="352" r:id="rId5"/>
    <p:sldId id="283" r:id="rId6"/>
    <p:sldId id="284" r:id="rId7"/>
    <p:sldId id="322" r:id="rId8"/>
    <p:sldId id="338" r:id="rId9"/>
    <p:sldId id="321" r:id="rId10"/>
    <p:sldId id="281" r:id="rId11"/>
    <p:sldId id="277" r:id="rId12"/>
    <p:sldId id="340" r:id="rId13"/>
    <p:sldId id="312" r:id="rId14"/>
    <p:sldId id="305" r:id="rId15"/>
    <p:sldId id="306" r:id="rId16"/>
    <p:sldId id="307" r:id="rId17"/>
    <p:sldId id="341" r:id="rId18"/>
    <p:sldId id="308" r:id="rId19"/>
    <p:sldId id="335" r:id="rId20"/>
    <p:sldId id="339" r:id="rId21"/>
    <p:sldId id="309" r:id="rId22"/>
    <p:sldId id="323" r:id="rId23"/>
    <p:sldId id="315" r:id="rId24"/>
    <p:sldId id="316" r:id="rId25"/>
    <p:sldId id="286" r:id="rId26"/>
    <p:sldId id="303" r:id="rId27"/>
    <p:sldId id="289" r:id="rId28"/>
    <p:sldId id="290" r:id="rId29"/>
    <p:sldId id="318" r:id="rId30"/>
    <p:sldId id="287" r:id="rId31"/>
    <p:sldId id="292" r:id="rId32"/>
    <p:sldId id="297" r:id="rId33"/>
    <p:sldId id="336" r:id="rId34"/>
    <p:sldId id="327" r:id="rId35"/>
    <p:sldId id="269" r:id="rId36"/>
    <p:sldId id="300" r:id="rId37"/>
    <p:sldId id="328" r:id="rId38"/>
    <p:sldId id="329" r:id="rId39"/>
    <p:sldId id="337" r:id="rId40"/>
    <p:sldId id="330" r:id="rId41"/>
    <p:sldId id="332" r:id="rId42"/>
    <p:sldId id="351" r:id="rId43"/>
    <p:sldId id="344" r:id="rId44"/>
    <p:sldId id="345" r:id="rId45"/>
    <p:sldId id="346" r:id="rId46"/>
    <p:sldId id="348" r:id="rId47"/>
    <p:sldId id="347" r:id="rId48"/>
    <p:sldId id="349" r:id="rId49"/>
    <p:sldId id="350" r:id="rId50"/>
    <p:sldId id="343" r:id="rId51"/>
    <p:sldId id="285"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68"/>
    <p:restoredTop sz="86420"/>
  </p:normalViewPr>
  <p:slideViewPr>
    <p:cSldViewPr snapToGrid="0" snapToObjects="1">
      <p:cViewPr varScale="1">
        <p:scale>
          <a:sx n="97" d="100"/>
          <a:sy n="97" d="100"/>
        </p:scale>
        <p:origin x="208" y="448"/>
      </p:cViewPr>
      <p:guideLst/>
    </p:cSldViewPr>
  </p:slideViewPr>
  <p:outlineViewPr>
    <p:cViewPr>
      <p:scale>
        <a:sx n="33" d="100"/>
        <a:sy n="33" d="100"/>
      </p:scale>
      <p:origin x="0" y="-668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2480"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96E547-A51B-CD41-A6F3-56A992FABC57}" type="datetimeFigureOut">
              <a:rPr lang="en-US" smtClean="0"/>
              <a:t>5/29/19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5B13A7-3F55-9746-A0A5-C673C1C6AB21}" type="slidenum">
              <a:rPr lang="en-US" smtClean="0"/>
              <a:t>‹#›</a:t>
            </a:fld>
            <a:endParaRPr lang="en-US"/>
          </a:p>
        </p:txBody>
      </p:sp>
    </p:spTree>
    <p:extLst>
      <p:ext uri="{BB962C8B-B14F-4D97-AF65-F5344CB8AC3E}">
        <p14:creationId xmlns:p14="http://schemas.microsoft.com/office/powerpoint/2010/main" val="1400852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last few years, I have been doing some research on software engineering techniques that will help our students.  In this talk I will highlight a few; namely picking good names, using small functions that do one thing, using unit tests to ensure our code is correct, and refactoring our code to make it more modular and readable.</a:t>
            </a:r>
          </a:p>
          <a:p>
            <a:endParaRPr lang="en-US" dirty="0"/>
          </a:p>
          <a:p>
            <a:r>
              <a:rPr lang="en-US" dirty="0"/>
              <a:t>But more importantly, this talk tells the story of Doug.</a:t>
            </a:r>
          </a:p>
        </p:txBody>
      </p:sp>
      <p:sp>
        <p:nvSpPr>
          <p:cNvPr id="4" name="Slide Number Placeholder 3"/>
          <p:cNvSpPr>
            <a:spLocks noGrp="1"/>
          </p:cNvSpPr>
          <p:nvPr>
            <p:ph type="sldNum" sz="quarter" idx="5"/>
          </p:nvPr>
        </p:nvSpPr>
        <p:spPr/>
        <p:txBody>
          <a:bodyPr/>
          <a:lstStyle/>
          <a:p>
            <a:fld id="{175B13A7-3F55-9746-A0A5-C673C1C6AB21}" type="slidenum">
              <a:rPr lang="en-US" smtClean="0"/>
              <a:t>2</a:t>
            </a:fld>
            <a:endParaRPr lang="en-US"/>
          </a:p>
        </p:txBody>
      </p:sp>
    </p:spTree>
    <p:extLst>
      <p:ext uri="{BB962C8B-B14F-4D97-AF65-F5344CB8AC3E}">
        <p14:creationId xmlns:p14="http://schemas.microsoft.com/office/powerpoint/2010/main" val="2921981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unit tests.  First, he makes some examples data and the intended output.  </a:t>
            </a:r>
          </a:p>
          <a:p>
            <a:r>
              <a:rPr lang="en-US" dirty="0"/>
              <a:t>(click) Then write an automated test that checks that his main function works. </a:t>
            </a:r>
          </a:p>
          <a:p>
            <a:r>
              <a:rPr lang="en-US" dirty="0"/>
              <a:t>(click) </a:t>
            </a:r>
          </a:p>
          <a:p>
            <a:r>
              <a:rPr lang="en-US" dirty="0"/>
              <a:t>(click) Finally, run the test and make sure the original function passes.</a:t>
            </a:r>
          </a:p>
        </p:txBody>
      </p:sp>
      <p:sp>
        <p:nvSpPr>
          <p:cNvPr id="4" name="Slide Number Placeholder 3"/>
          <p:cNvSpPr>
            <a:spLocks noGrp="1"/>
          </p:cNvSpPr>
          <p:nvPr>
            <p:ph type="sldNum" sz="quarter" idx="5"/>
          </p:nvPr>
        </p:nvSpPr>
        <p:spPr/>
        <p:txBody>
          <a:bodyPr/>
          <a:lstStyle/>
          <a:p>
            <a:fld id="{175B13A7-3F55-9746-A0A5-C673C1C6AB21}" type="slidenum">
              <a:rPr lang="en-US" smtClean="0"/>
              <a:t>11</a:t>
            </a:fld>
            <a:endParaRPr lang="en-US"/>
          </a:p>
        </p:txBody>
      </p:sp>
    </p:spTree>
    <p:extLst>
      <p:ext uri="{BB962C8B-B14F-4D97-AF65-F5344CB8AC3E}">
        <p14:creationId xmlns:p14="http://schemas.microsoft.com/office/powerpoint/2010/main" val="2993606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Initially, Doug is happy with this code. </a:t>
            </a:r>
          </a:p>
          <a:p>
            <a:r>
              <a:rPr lang="en-US" dirty="0"/>
              <a:t>(click) Surely this solution will get Doug that elusive A.</a:t>
            </a:r>
          </a:p>
          <a:p>
            <a:r>
              <a:rPr lang="en-US" dirty="0"/>
              <a:t>(click) but then he remembers losing points for poor names on previous assignments</a:t>
            </a:r>
          </a:p>
        </p:txBody>
      </p:sp>
      <p:sp>
        <p:nvSpPr>
          <p:cNvPr id="4" name="Slide Number Placeholder 3"/>
          <p:cNvSpPr>
            <a:spLocks noGrp="1"/>
          </p:cNvSpPr>
          <p:nvPr>
            <p:ph type="sldNum" sz="quarter" idx="5"/>
          </p:nvPr>
        </p:nvSpPr>
        <p:spPr/>
        <p:txBody>
          <a:bodyPr/>
          <a:lstStyle/>
          <a:p>
            <a:fld id="{175B13A7-3F55-9746-A0A5-C673C1C6AB21}" type="slidenum">
              <a:rPr lang="en-US" smtClean="0"/>
              <a:t>12</a:t>
            </a:fld>
            <a:endParaRPr lang="en-US"/>
          </a:p>
        </p:txBody>
      </p:sp>
    </p:spTree>
    <p:extLst>
      <p:ext uri="{BB962C8B-B14F-4D97-AF65-F5344CB8AC3E}">
        <p14:creationId xmlns:p14="http://schemas.microsoft.com/office/powerpoint/2010/main" val="2519584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 thinks back to a lecture on picking good names, remembering that names should express the intent of your code.</a:t>
            </a:r>
          </a:p>
        </p:txBody>
      </p:sp>
      <p:sp>
        <p:nvSpPr>
          <p:cNvPr id="4" name="Slide Number Placeholder 3"/>
          <p:cNvSpPr>
            <a:spLocks noGrp="1"/>
          </p:cNvSpPr>
          <p:nvPr>
            <p:ph type="sldNum" sz="quarter" idx="5"/>
          </p:nvPr>
        </p:nvSpPr>
        <p:spPr/>
        <p:txBody>
          <a:bodyPr/>
          <a:lstStyle/>
          <a:p>
            <a:fld id="{175B13A7-3F55-9746-A0A5-C673C1C6AB21}" type="slidenum">
              <a:rPr lang="en-US" smtClean="0"/>
              <a:t>13</a:t>
            </a:fld>
            <a:endParaRPr lang="en-US"/>
          </a:p>
        </p:txBody>
      </p:sp>
    </p:spTree>
    <p:extLst>
      <p:ext uri="{BB962C8B-B14F-4D97-AF65-F5344CB8AC3E}">
        <p14:creationId xmlns:p14="http://schemas.microsoft.com/office/powerpoint/2010/main" val="2258884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looks over his </a:t>
            </a:r>
            <a:r>
              <a:rPr lang="en-US" dirty="0" err="1"/>
              <a:t>nores</a:t>
            </a:r>
            <a:r>
              <a:rPr lang="en-US" dirty="0"/>
              <a:t>.</a:t>
            </a:r>
          </a:p>
          <a:p>
            <a:r>
              <a:rPr lang="en-US" dirty="0"/>
              <a:t>(click) So data should say what it is</a:t>
            </a:r>
          </a:p>
          <a:p>
            <a:r>
              <a:rPr lang="en-US" dirty="0"/>
              <a:t>(click) and functions should say what they do.</a:t>
            </a:r>
          </a:p>
        </p:txBody>
      </p:sp>
      <p:sp>
        <p:nvSpPr>
          <p:cNvPr id="4" name="Slide Number Placeholder 3"/>
          <p:cNvSpPr>
            <a:spLocks noGrp="1"/>
          </p:cNvSpPr>
          <p:nvPr>
            <p:ph type="sldNum" sz="quarter" idx="5"/>
          </p:nvPr>
        </p:nvSpPr>
        <p:spPr/>
        <p:txBody>
          <a:bodyPr/>
          <a:lstStyle/>
          <a:p>
            <a:fld id="{175B13A7-3F55-9746-A0A5-C673C1C6AB21}" type="slidenum">
              <a:rPr lang="en-US" smtClean="0"/>
              <a:t>14</a:t>
            </a:fld>
            <a:endParaRPr lang="en-US"/>
          </a:p>
        </p:txBody>
      </p:sp>
    </p:spTree>
    <p:extLst>
      <p:ext uri="{BB962C8B-B14F-4D97-AF65-F5344CB8AC3E}">
        <p14:creationId xmlns:p14="http://schemas.microsoft.com/office/powerpoint/2010/main" val="1045782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notices that next slide talks about using the correct parts of speech.</a:t>
            </a:r>
          </a:p>
          <a:p>
            <a:r>
              <a:rPr lang="en-US" dirty="0"/>
              <a:t>(click) variables are nouns</a:t>
            </a:r>
          </a:p>
          <a:p>
            <a:r>
              <a:rPr lang="en-US" dirty="0"/>
              <a:t>(click) functions verbs</a:t>
            </a:r>
          </a:p>
          <a:p>
            <a:r>
              <a:rPr lang="en-US" dirty="0"/>
              <a:t>(click) and something about Booleans.</a:t>
            </a:r>
          </a:p>
        </p:txBody>
      </p:sp>
      <p:sp>
        <p:nvSpPr>
          <p:cNvPr id="4" name="Slide Number Placeholder 3"/>
          <p:cNvSpPr>
            <a:spLocks noGrp="1"/>
          </p:cNvSpPr>
          <p:nvPr>
            <p:ph type="sldNum" sz="quarter" idx="5"/>
          </p:nvPr>
        </p:nvSpPr>
        <p:spPr/>
        <p:txBody>
          <a:bodyPr/>
          <a:lstStyle/>
          <a:p>
            <a:fld id="{175B13A7-3F55-9746-A0A5-C673C1C6AB21}" type="slidenum">
              <a:rPr lang="en-US" smtClean="0"/>
              <a:t>15</a:t>
            </a:fld>
            <a:endParaRPr lang="en-US"/>
          </a:p>
        </p:txBody>
      </p:sp>
    </p:spTree>
    <p:extLst>
      <p:ext uri="{BB962C8B-B14F-4D97-AF65-F5344CB8AC3E}">
        <p14:creationId xmlns:p14="http://schemas.microsoft.com/office/powerpoint/2010/main" val="232740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looks over his names.  What would Iverson say? </a:t>
            </a:r>
          </a:p>
        </p:txBody>
      </p:sp>
      <p:sp>
        <p:nvSpPr>
          <p:cNvPr id="4" name="Slide Number Placeholder 3"/>
          <p:cNvSpPr>
            <a:spLocks noGrp="1"/>
          </p:cNvSpPr>
          <p:nvPr>
            <p:ph type="sldNum" sz="quarter" idx="5"/>
          </p:nvPr>
        </p:nvSpPr>
        <p:spPr/>
        <p:txBody>
          <a:bodyPr/>
          <a:lstStyle/>
          <a:p>
            <a:fld id="{175B13A7-3F55-9746-A0A5-C673C1C6AB21}" type="slidenum">
              <a:rPr lang="en-US" smtClean="0"/>
              <a:t>16</a:t>
            </a:fld>
            <a:endParaRPr lang="en-US"/>
          </a:p>
        </p:txBody>
      </p:sp>
    </p:spTree>
    <p:extLst>
      <p:ext uri="{BB962C8B-B14F-4D97-AF65-F5344CB8AC3E}">
        <p14:creationId xmlns:p14="http://schemas.microsoft.com/office/powerpoint/2010/main" val="3798413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 definitely wouldn’t like ews and hws.  He decides to use new names that use the authors last names.</a:t>
            </a:r>
          </a:p>
        </p:txBody>
      </p:sp>
      <p:sp>
        <p:nvSpPr>
          <p:cNvPr id="4" name="Slide Number Placeholder 3"/>
          <p:cNvSpPr>
            <a:spLocks noGrp="1"/>
          </p:cNvSpPr>
          <p:nvPr>
            <p:ph type="sldNum" sz="quarter" idx="5"/>
          </p:nvPr>
        </p:nvSpPr>
        <p:spPr/>
        <p:txBody>
          <a:bodyPr/>
          <a:lstStyle/>
          <a:p>
            <a:fld id="{175B13A7-3F55-9746-A0A5-C673C1C6AB21}" type="slidenum">
              <a:rPr lang="en-US" smtClean="0"/>
              <a:t>17</a:t>
            </a:fld>
            <a:endParaRPr lang="en-US"/>
          </a:p>
        </p:txBody>
      </p:sp>
    </p:spTree>
    <p:extLst>
      <p:ext uri="{BB962C8B-B14F-4D97-AF65-F5344CB8AC3E}">
        <p14:creationId xmlns:p14="http://schemas.microsoft.com/office/powerpoint/2010/main" val="2076407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continues to change names, replaces the name for each variable, trying to better capture the indent of the code.  </a:t>
            </a:r>
          </a:p>
          <a:p>
            <a:r>
              <a:rPr lang="en-US" dirty="0"/>
              <a:t>(click) He is now confident in getting an A! </a:t>
            </a:r>
          </a:p>
          <a:p>
            <a:r>
              <a:rPr lang="en-US" dirty="0"/>
              <a:t>(click) Unfortunately, there is a bug in his code, and Iverson gives code that crashes a D.</a:t>
            </a:r>
          </a:p>
        </p:txBody>
      </p:sp>
      <p:sp>
        <p:nvSpPr>
          <p:cNvPr id="4" name="Slide Number Placeholder 3"/>
          <p:cNvSpPr>
            <a:spLocks noGrp="1"/>
          </p:cNvSpPr>
          <p:nvPr>
            <p:ph type="sldNum" sz="quarter" idx="5"/>
          </p:nvPr>
        </p:nvSpPr>
        <p:spPr/>
        <p:txBody>
          <a:bodyPr/>
          <a:lstStyle/>
          <a:p>
            <a:fld id="{175B13A7-3F55-9746-A0A5-C673C1C6AB21}" type="slidenum">
              <a:rPr lang="en-US" smtClean="0"/>
              <a:t>18</a:t>
            </a:fld>
            <a:endParaRPr lang="en-US"/>
          </a:p>
        </p:txBody>
      </p:sp>
    </p:spTree>
    <p:extLst>
      <p:ext uri="{BB962C8B-B14F-4D97-AF65-F5344CB8AC3E}">
        <p14:creationId xmlns:p14="http://schemas.microsoft.com/office/powerpoint/2010/main" val="189909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t>It looks like our hero is doomed with D!</a:t>
            </a:r>
          </a:p>
          <a:p>
            <a:pPr algn="l"/>
            <a:endParaRPr lang="en-US" dirty="0"/>
          </a:p>
        </p:txBody>
      </p:sp>
      <p:sp>
        <p:nvSpPr>
          <p:cNvPr id="4" name="Slide Number Placeholder 3"/>
          <p:cNvSpPr>
            <a:spLocks noGrp="1"/>
          </p:cNvSpPr>
          <p:nvPr>
            <p:ph type="sldNum" sz="quarter" idx="5"/>
          </p:nvPr>
        </p:nvSpPr>
        <p:spPr/>
        <p:txBody>
          <a:bodyPr/>
          <a:lstStyle/>
          <a:p>
            <a:fld id="{175B13A7-3F55-9746-A0A5-C673C1C6AB21}" type="slidenum">
              <a:rPr lang="en-US" smtClean="0"/>
              <a:t>19</a:t>
            </a:fld>
            <a:endParaRPr lang="en-US"/>
          </a:p>
        </p:txBody>
      </p:sp>
    </p:spTree>
    <p:extLst>
      <p:ext uri="{BB962C8B-B14F-4D97-AF65-F5344CB8AC3E}">
        <p14:creationId xmlns:p14="http://schemas.microsoft.com/office/powerpoint/2010/main" val="262980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Then just in the nick of time …</a:t>
            </a:r>
          </a:p>
        </p:txBody>
      </p:sp>
      <p:sp>
        <p:nvSpPr>
          <p:cNvPr id="4" name="Slide Number Placeholder 3"/>
          <p:cNvSpPr>
            <a:spLocks noGrp="1"/>
          </p:cNvSpPr>
          <p:nvPr>
            <p:ph type="sldNum" sz="quarter" idx="5"/>
          </p:nvPr>
        </p:nvSpPr>
        <p:spPr/>
        <p:txBody>
          <a:bodyPr/>
          <a:lstStyle/>
          <a:p>
            <a:fld id="{175B13A7-3F55-9746-A0A5-C673C1C6AB21}" type="slidenum">
              <a:rPr lang="en-US" smtClean="0"/>
              <a:t>20</a:t>
            </a:fld>
            <a:endParaRPr lang="en-US"/>
          </a:p>
        </p:txBody>
      </p:sp>
    </p:spTree>
    <p:extLst>
      <p:ext uri="{BB962C8B-B14F-4D97-AF65-F5344CB8AC3E}">
        <p14:creationId xmlns:p14="http://schemas.microsoft.com/office/powerpoint/2010/main" val="2041200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The hero of our drama, Doug Ervison, budding data science major with a penchant to messy code .</a:t>
            </a:r>
          </a:p>
          <a:p>
            <a:r>
              <a:rPr lang="en-US" dirty="0"/>
              <a:t>(click) The villain in this drama is the mean Dr. Iverson, who always complains about Doug’s code.  He sometimes even says it stinks.</a:t>
            </a:r>
          </a:p>
        </p:txBody>
      </p:sp>
      <p:sp>
        <p:nvSpPr>
          <p:cNvPr id="4" name="Slide Number Placeholder 3"/>
          <p:cNvSpPr>
            <a:spLocks noGrp="1"/>
          </p:cNvSpPr>
          <p:nvPr>
            <p:ph type="sldNum" sz="quarter" idx="5"/>
          </p:nvPr>
        </p:nvSpPr>
        <p:spPr/>
        <p:txBody>
          <a:bodyPr/>
          <a:lstStyle/>
          <a:p>
            <a:fld id="{175B13A7-3F55-9746-A0A5-C673C1C6AB21}" type="slidenum">
              <a:rPr lang="en-US" smtClean="0"/>
              <a:t>3</a:t>
            </a:fld>
            <a:endParaRPr lang="en-US"/>
          </a:p>
        </p:txBody>
      </p:sp>
    </p:spTree>
    <p:extLst>
      <p:ext uri="{BB962C8B-B14F-4D97-AF65-F5344CB8AC3E}">
        <p14:creationId xmlns:p14="http://schemas.microsoft.com/office/powerpoint/2010/main" val="3473931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remembers to test.</a:t>
            </a:r>
          </a:p>
          <a:p>
            <a:r>
              <a:rPr lang="en-US" dirty="0"/>
              <a:t>(click) the code fails the test</a:t>
            </a:r>
          </a:p>
          <a:p>
            <a:r>
              <a:rPr lang="en-US" dirty="0"/>
              <a:t>(click) and he figures out that he forgot to change to “</a:t>
            </a:r>
            <a:r>
              <a:rPr lang="en-US" dirty="0" err="1"/>
              <a:t>a”s</a:t>
            </a:r>
            <a:r>
              <a:rPr lang="en-US" dirty="0"/>
              <a:t> to “author”</a:t>
            </a:r>
          </a:p>
          <a:p>
            <a:r>
              <a:rPr lang="en-US" dirty="0"/>
              <a:t>(click) he fixes the problem</a:t>
            </a:r>
          </a:p>
          <a:p>
            <a:r>
              <a:rPr lang="en-US" dirty="0"/>
              <a:t>(click) and verifies the code passes his tests.</a:t>
            </a:r>
          </a:p>
        </p:txBody>
      </p:sp>
      <p:sp>
        <p:nvSpPr>
          <p:cNvPr id="4" name="Slide Number Placeholder 3"/>
          <p:cNvSpPr>
            <a:spLocks noGrp="1"/>
          </p:cNvSpPr>
          <p:nvPr>
            <p:ph type="sldNum" sz="quarter" idx="5"/>
          </p:nvPr>
        </p:nvSpPr>
        <p:spPr/>
        <p:txBody>
          <a:bodyPr/>
          <a:lstStyle/>
          <a:p>
            <a:fld id="{175B13A7-3F55-9746-A0A5-C673C1C6AB21}" type="slidenum">
              <a:rPr lang="en-US" smtClean="0"/>
              <a:t>21</a:t>
            </a:fld>
            <a:endParaRPr lang="en-US"/>
          </a:p>
        </p:txBody>
      </p:sp>
    </p:spTree>
    <p:extLst>
      <p:ext uri="{BB962C8B-B14F-4D97-AF65-F5344CB8AC3E}">
        <p14:creationId xmlns:p14="http://schemas.microsoft.com/office/powerpoint/2010/main" val="1555934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was close.  So what other changes should he make?</a:t>
            </a:r>
          </a:p>
        </p:txBody>
      </p:sp>
      <p:sp>
        <p:nvSpPr>
          <p:cNvPr id="4" name="Slide Number Placeholder 3"/>
          <p:cNvSpPr>
            <a:spLocks noGrp="1"/>
          </p:cNvSpPr>
          <p:nvPr>
            <p:ph type="sldNum" sz="quarter" idx="5"/>
          </p:nvPr>
        </p:nvSpPr>
        <p:spPr/>
        <p:txBody>
          <a:bodyPr/>
          <a:lstStyle/>
          <a:p>
            <a:fld id="{175B13A7-3F55-9746-A0A5-C673C1C6AB21}" type="slidenum">
              <a:rPr lang="en-US" smtClean="0"/>
              <a:t>22</a:t>
            </a:fld>
            <a:endParaRPr lang="en-US"/>
          </a:p>
        </p:txBody>
      </p:sp>
    </p:spTree>
    <p:extLst>
      <p:ext uri="{BB962C8B-B14F-4D97-AF65-F5344CB8AC3E}">
        <p14:creationId xmlns:p14="http://schemas.microsoft.com/office/powerpoint/2010/main" val="4220372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 remembers that Iverson likes programs with many small functions.</a:t>
            </a:r>
          </a:p>
          <a:p>
            <a:r>
              <a:rPr lang="en-US" dirty="0"/>
              <a:t>(click) and he has one large function.</a:t>
            </a:r>
          </a:p>
        </p:txBody>
      </p:sp>
      <p:sp>
        <p:nvSpPr>
          <p:cNvPr id="4" name="Slide Number Placeholder 3"/>
          <p:cNvSpPr>
            <a:spLocks noGrp="1"/>
          </p:cNvSpPr>
          <p:nvPr>
            <p:ph type="sldNum" sz="quarter" idx="5"/>
          </p:nvPr>
        </p:nvSpPr>
        <p:spPr/>
        <p:txBody>
          <a:bodyPr/>
          <a:lstStyle/>
          <a:p>
            <a:fld id="{175B13A7-3F55-9746-A0A5-C673C1C6AB21}" type="slidenum">
              <a:rPr lang="en-US" smtClean="0"/>
              <a:t>23</a:t>
            </a:fld>
            <a:endParaRPr lang="en-US"/>
          </a:p>
        </p:txBody>
      </p:sp>
    </p:spTree>
    <p:extLst>
      <p:ext uri="{BB962C8B-B14F-4D97-AF65-F5344CB8AC3E}">
        <p14:creationId xmlns:p14="http://schemas.microsoft.com/office/powerpoint/2010/main" val="399687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reminds him of one of his favorite lectures on extracting functions.</a:t>
            </a:r>
          </a:p>
        </p:txBody>
      </p:sp>
      <p:sp>
        <p:nvSpPr>
          <p:cNvPr id="4" name="Slide Number Placeholder 3"/>
          <p:cNvSpPr>
            <a:spLocks noGrp="1"/>
          </p:cNvSpPr>
          <p:nvPr>
            <p:ph type="sldNum" sz="quarter" idx="5"/>
          </p:nvPr>
        </p:nvSpPr>
        <p:spPr/>
        <p:txBody>
          <a:bodyPr/>
          <a:lstStyle/>
          <a:p>
            <a:fld id="{175B13A7-3F55-9746-A0A5-C673C1C6AB21}" type="slidenum">
              <a:rPr lang="en-US" smtClean="0"/>
              <a:t>24</a:t>
            </a:fld>
            <a:endParaRPr lang="en-US"/>
          </a:p>
        </p:txBody>
      </p:sp>
    </p:spTree>
    <p:extLst>
      <p:ext uri="{BB962C8B-B14F-4D97-AF65-F5344CB8AC3E}">
        <p14:creationId xmlns:p14="http://schemas.microsoft.com/office/powerpoint/2010/main" val="2364082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 looks over his notes on extracting functions.</a:t>
            </a:r>
          </a:p>
          <a:p>
            <a:r>
              <a:rPr lang="en-US" dirty="0"/>
              <a:t>(click) so he should find a block that does something</a:t>
            </a:r>
          </a:p>
          <a:p>
            <a:r>
              <a:rPr lang="en-US" dirty="0"/>
              <a:t>(click) extract the code into a function with a good name</a:t>
            </a:r>
          </a:p>
          <a:p>
            <a:r>
              <a:rPr lang="en-US" dirty="0"/>
              <a:t>(click) and replace the original block with a function call.</a:t>
            </a:r>
          </a:p>
        </p:txBody>
      </p:sp>
      <p:sp>
        <p:nvSpPr>
          <p:cNvPr id="4" name="Slide Number Placeholder 3"/>
          <p:cNvSpPr>
            <a:spLocks noGrp="1"/>
          </p:cNvSpPr>
          <p:nvPr>
            <p:ph type="sldNum" sz="quarter" idx="5"/>
          </p:nvPr>
        </p:nvSpPr>
        <p:spPr/>
        <p:txBody>
          <a:bodyPr/>
          <a:lstStyle/>
          <a:p>
            <a:fld id="{175B13A7-3F55-9746-A0A5-C673C1C6AB21}" type="slidenum">
              <a:rPr lang="en-US" smtClean="0"/>
              <a:t>25</a:t>
            </a:fld>
            <a:endParaRPr lang="en-US"/>
          </a:p>
        </p:txBody>
      </p:sp>
    </p:spTree>
    <p:extLst>
      <p:ext uri="{BB962C8B-B14F-4D97-AF65-F5344CB8AC3E}">
        <p14:creationId xmlns:p14="http://schemas.microsoft.com/office/powerpoint/2010/main" val="12683872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 also sees that this technique is related to the DRY principle.  Whatever!</a:t>
            </a:r>
          </a:p>
        </p:txBody>
      </p:sp>
      <p:sp>
        <p:nvSpPr>
          <p:cNvPr id="4" name="Slide Number Placeholder 3"/>
          <p:cNvSpPr>
            <a:spLocks noGrp="1"/>
          </p:cNvSpPr>
          <p:nvPr>
            <p:ph type="sldNum" sz="quarter" idx="5"/>
          </p:nvPr>
        </p:nvSpPr>
        <p:spPr/>
        <p:txBody>
          <a:bodyPr/>
          <a:lstStyle/>
          <a:p>
            <a:fld id="{175B13A7-3F55-9746-A0A5-C673C1C6AB21}" type="slidenum">
              <a:rPr lang="en-US" smtClean="0"/>
              <a:t>26</a:t>
            </a:fld>
            <a:endParaRPr lang="en-US"/>
          </a:p>
        </p:txBody>
      </p:sp>
    </p:spTree>
    <p:extLst>
      <p:ext uri="{BB962C8B-B14F-4D97-AF65-F5344CB8AC3E}">
        <p14:creationId xmlns:p14="http://schemas.microsoft.com/office/powerpoint/2010/main" val="28997497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Doug looks at his code, looking for blocks that do something.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He finds some code that replaces hyphens with a space,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so he extracts that code to a function called </a:t>
            </a:r>
            <a:r>
              <a:rPr lang="en-US" dirty="0" err="1"/>
              <a:t>replace_hythen</a:t>
            </a:r>
            <a:r>
              <a:rPr lang="en-US" dirty="0"/>
              <a:t> 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replaces the original code with a function call.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Doug has learned his lesson after almost forgetting to test his name changes.  He runs his unit test.  They pass.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He also find some code that removes punctuation, and extracts a functions for that as well.  Again his code passes the unit tests.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Turns out Doug likes to refactor.</a:t>
            </a:r>
          </a:p>
        </p:txBody>
      </p:sp>
      <p:sp>
        <p:nvSpPr>
          <p:cNvPr id="4" name="Slide Number Placeholder 3"/>
          <p:cNvSpPr>
            <a:spLocks noGrp="1"/>
          </p:cNvSpPr>
          <p:nvPr>
            <p:ph type="sldNum" sz="quarter" idx="5"/>
          </p:nvPr>
        </p:nvSpPr>
        <p:spPr/>
        <p:txBody>
          <a:bodyPr/>
          <a:lstStyle/>
          <a:p>
            <a:fld id="{175B13A7-3F55-9746-A0A5-C673C1C6AB21}" type="slidenum">
              <a:rPr lang="en-US" smtClean="0"/>
              <a:t>27</a:t>
            </a:fld>
            <a:endParaRPr lang="en-US"/>
          </a:p>
        </p:txBody>
      </p:sp>
    </p:spTree>
    <p:extLst>
      <p:ext uri="{BB962C8B-B14F-4D97-AF65-F5344CB8AC3E}">
        <p14:creationId xmlns:p14="http://schemas.microsoft.com/office/powerpoint/2010/main" val="7794817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fun!  Doug decides to extract another function.  </a:t>
            </a:r>
          </a:p>
          <a:p>
            <a:r>
              <a:rPr lang="en-US" dirty="0"/>
              <a:t>(click) This part cleans and splits each block of text.</a:t>
            </a:r>
          </a:p>
          <a:p>
            <a:r>
              <a:rPr lang="en-US" dirty="0"/>
              <a:t>He extracts this function as well and reruns the tests.</a:t>
            </a:r>
          </a:p>
          <a:p>
            <a:r>
              <a:rPr lang="en-US"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a:p>
            <a:endParaRPr lang="en-US" dirty="0"/>
          </a:p>
        </p:txBody>
      </p:sp>
      <p:sp>
        <p:nvSpPr>
          <p:cNvPr id="4" name="Slide Number Placeholder 3"/>
          <p:cNvSpPr>
            <a:spLocks noGrp="1"/>
          </p:cNvSpPr>
          <p:nvPr>
            <p:ph type="sldNum" sz="quarter" idx="5"/>
          </p:nvPr>
        </p:nvSpPr>
        <p:spPr/>
        <p:txBody>
          <a:bodyPr/>
          <a:lstStyle/>
          <a:p>
            <a:fld id="{175B13A7-3F55-9746-A0A5-C673C1C6AB21}" type="slidenum">
              <a:rPr lang="en-US" smtClean="0"/>
              <a:t>28</a:t>
            </a:fld>
            <a:endParaRPr lang="en-US"/>
          </a:p>
        </p:txBody>
      </p:sp>
    </p:spTree>
    <p:extLst>
      <p:ext uri="{BB962C8B-B14F-4D97-AF65-F5344CB8AC3E}">
        <p14:creationId xmlns:p14="http://schemas.microsoft.com/office/powerpoint/2010/main" val="9122214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really does like to refactor</a:t>
            </a:r>
          </a:p>
          <a:p>
            <a:r>
              <a:rPr lang="en-US" dirty="0"/>
              <a:t>(click)</a:t>
            </a:r>
          </a:p>
          <a:p>
            <a:r>
              <a:rPr lang="en-US" dirty="0"/>
              <a:t>What other refactoring can he do?  </a:t>
            </a:r>
          </a:p>
          <a:p>
            <a:r>
              <a:rPr lang="en-US" dirty="0"/>
              <a:t>(click) Remembers that nesting is a sign that a function does to much.</a:t>
            </a:r>
          </a:p>
          <a:p>
            <a:r>
              <a:rPr lang="en-US" dirty="0"/>
              <a:t>(click) and that he should look for repeated blocks of code</a:t>
            </a:r>
          </a:p>
          <a:p>
            <a:r>
              <a:rPr lang="en-US" dirty="0"/>
              <a:t>He remembers something from class about refactoring a loop that does more than one thing.</a:t>
            </a:r>
          </a:p>
        </p:txBody>
      </p:sp>
      <p:sp>
        <p:nvSpPr>
          <p:cNvPr id="4" name="Slide Number Placeholder 3"/>
          <p:cNvSpPr>
            <a:spLocks noGrp="1"/>
          </p:cNvSpPr>
          <p:nvPr>
            <p:ph type="sldNum" sz="quarter" idx="5"/>
          </p:nvPr>
        </p:nvSpPr>
        <p:spPr/>
        <p:txBody>
          <a:bodyPr/>
          <a:lstStyle/>
          <a:p>
            <a:fld id="{175B13A7-3F55-9746-A0A5-C673C1C6AB21}" type="slidenum">
              <a:rPr lang="en-US" smtClean="0"/>
              <a:t>29</a:t>
            </a:fld>
            <a:endParaRPr lang="en-US"/>
          </a:p>
        </p:txBody>
      </p:sp>
    </p:spTree>
    <p:extLst>
      <p:ext uri="{BB962C8B-B14F-4D97-AF65-F5344CB8AC3E}">
        <p14:creationId xmlns:p14="http://schemas.microsoft.com/office/powerpoint/2010/main" val="21281211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looks over his notes on splitting a loop.</a:t>
            </a:r>
          </a:p>
          <a:p>
            <a:r>
              <a:rPr lang="en-US" dirty="0"/>
              <a:t>(click) you find a loop that does more than one thing</a:t>
            </a:r>
          </a:p>
          <a:p>
            <a:r>
              <a:rPr lang="en-US" dirty="0"/>
              <a:t>(click) then split it into multiple loops that each do one thing.</a:t>
            </a:r>
          </a:p>
        </p:txBody>
      </p:sp>
      <p:sp>
        <p:nvSpPr>
          <p:cNvPr id="4" name="Slide Number Placeholder 3"/>
          <p:cNvSpPr>
            <a:spLocks noGrp="1"/>
          </p:cNvSpPr>
          <p:nvPr>
            <p:ph type="sldNum" sz="quarter" idx="5"/>
          </p:nvPr>
        </p:nvSpPr>
        <p:spPr/>
        <p:txBody>
          <a:bodyPr/>
          <a:lstStyle/>
          <a:p>
            <a:fld id="{175B13A7-3F55-9746-A0A5-C673C1C6AB21}" type="slidenum">
              <a:rPr lang="en-US" smtClean="0"/>
              <a:t>30</a:t>
            </a:fld>
            <a:endParaRPr lang="en-US"/>
          </a:p>
        </p:txBody>
      </p:sp>
    </p:spTree>
    <p:extLst>
      <p:ext uri="{BB962C8B-B14F-4D97-AF65-F5344CB8AC3E}">
        <p14:creationId xmlns:p14="http://schemas.microsoft.com/office/powerpoint/2010/main" val="511248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last few years, I have been doing some research on software engineering techniques that will help our students.  In this talk I will highlight a few; namely picking good names, using small functions that do one thing, using unit tests to ensure our code is correct, and refactoring our code to make it more modular and readable.</a:t>
            </a:r>
          </a:p>
          <a:p>
            <a:endParaRPr lang="en-US" dirty="0"/>
          </a:p>
          <a:p>
            <a:r>
              <a:rPr lang="en-US" dirty="0"/>
              <a:t>But more importantly, this talk tells the story of Doug.</a:t>
            </a:r>
          </a:p>
        </p:txBody>
      </p:sp>
      <p:sp>
        <p:nvSpPr>
          <p:cNvPr id="4" name="Slide Number Placeholder 3"/>
          <p:cNvSpPr>
            <a:spLocks noGrp="1"/>
          </p:cNvSpPr>
          <p:nvPr>
            <p:ph type="sldNum" sz="quarter" idx="5"/>
          </p:nvPr>
        </p:nvSpPr>
        <p:spPr/>
        <p:txBody>
          <a:bodyPr/>
          <a:lstStyle/>
          <a:p>
            <a:fld id="{175B13A7-3F55-9746-A0A5-C673C1C6AB21}" type="slidenum">
              <a:rPr lang="en-US" smtClean="0"/>
              <a:t>4</a:t>
            </a:fld>
            <a:endParaRPr lang="en-US"/>
          </a:p>
        </p:txBody>
      </p:sp>
    </p:spTree>
    <p:extLst>
      <p:ext uri="{BB962C8B-B14F-4D97-AF65-F5344CB8AC3E}">
        <p14:creationId xmlns:p14="http://schemas.microsoft.com/office/powerpoint/2010/main" val="3277364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applies this technique</a:t>
            </a:r>
          </a:p>
          <a:p>
            <a:r>
              <a:rPr lang="en-US" dirty="0"/>
              <a:t>(click) changing the if/else to separate if statements</a:t>
            </a:r>
          </a:p>
          <a:p>
            <a:r>
              <a:rPr lang="en-US" dirty="0"/>
              <a:t>(click) and replacing a temporary variable with separate </a:t>
            </a:r>
            <a:r>
              <a:rPr lang="en-US" dirty="0" err="1"/>
              <a:t>queires</a:t>
            </a:r>
            <a:r>
              <a:rPr lang="en-US" dirty="0"/>
              <a:t>.</a:t>
            </a:r>
          </a:p>
        </p:txBody>
      </p:sp>
      <p:sp>
        <p:nvSpPr>
          <p:cNvPr id="4" name="Slide Number Placeholder 3"/>
          <p:cNvSpPr>
            <a:spLocks noGrp="1"/>
          </p:cNvSpPr>
          <p:nvPr>
            <p:ph type="sldNum" sz="quarter" idx="5"/>
          </p:nvPr>
        </p:nvSpPr>
        <p:spPr/>
        <p:txBody>
          <a:bodyPr/>
          <a:lstStyle/>
          <a:p>
            <a:fld id="{175B13A7-3F55-9746-A0A5-C673C1C6AB21}" type="slidenum">
              <a:rPr lang="en-US" smtClean="0"/>
              <a:t>31</a:t>
            </a:fld>
            <a:endParaRPr lang="en-US"/>
          </a:p>
        </p:txBody>
      </p:sp>
    </p:spTree>
    <p:extLst>
      <p:ext uri="{BB962C8B-B14F-4D97-AF65-F5344CB8AC3E}">
        <p14:creationId xmlns:p14="http://schemas.microsoft.com/office/powerpoint/2010/main" val="13759323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he splits the 1 loop into 3 loops.</a:t>
            </a:r>
          </a:p>
          <a:p>
            <a:r>
              <a:rPr lang="en-US" dirty="0"/>
              <a:t>(click) one for each author.</a:t>
            </a:r>
          </a:p>
        </p:txBody>
      </p:sp>
      <p:sp>
        <p:nvSpPr>
          <p:cNvPr id="4" name="Slide Number Placeholder 3"/>
          <p:cNvSpPr>
            <a:spLocks noGrp="1"/>
          </p:cNvSpPr>
          <p:nvPr>
            <p:ph type="sldNum" sz="quarter" idx="5"/>
          </p:nvPr>
        </p:nvSpPr>
        <p:spPr/>
        <p:txBody>
          <a:bodyPr/>
          <a:lstStyle/>
          <a:p>
            <a:fld id="{175B13A7-3F55-9746-A0A5-C673C1C6AB21}" type="slidenum">
              <a:rPr lang="en-US" smtClean="0"/>
              <a:t>32</a:t>
            </a:fld>
            <a:endParaRPr lang="en-US"/>
          </a:p>
        </p:txBody>
      </p:sp>
    </p:spTree>
    <p:extLst>
      <p:ext uri="{BB962C8B-B14F-4D97-AF65-F5344CB8AC3E}">
        <p14:creationId xmlns:p14="http://schemas.microsoft.com/office/powerpoint/2010/main" val="12280562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he can extract a loop into a function.</a:t>
            </a:r>
          </a:p>
          <a:p>
            <a:r>
              <a:rPr lang="en-US" dirty="0"/>
              <a:t>(click)</a:t>
            </a:r>
          </a:p>
          <a:p>
            <a:r>
              <a:rPr lang="en-US" dirty="0"/>
              <a:t>And replace each loop with function call</a:t>
            </a:r>
          </a:p>
          <a:p>
            <a:r>
              <a:rPr lang="en-US"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he’s done it, splitting the loop just feels wrong.  His old code only passed over the data one time, while the new code scans the data three times.  Isn’t this needlessly inefficient?</a:t>
            </a:r>
          </a:p>
          <a:p>
            <a:endParaRPr lang="en-US" dirty="0"/>
          </a:p>
        </p:txBody>
      </p:sp>
      <p:sp>
        <p:nvSpPr>
          <p:cNvPr id="4" name="Slide Number Placeholder 3"/>
          <p:cNvSpPr>
            <a:spLocks noGrp="1"/>
          </p:cNvSpPr>
          <p:nvPr>
            <p:ph type="sldNum" sz="quarter" idx="5"/>
          </p:nvPr>
        </p:nvSpPr>
        <p:spPr/>
        <p:txBody>
          <a:bodyPr/>
          <a:lstStyle/>
          <a:p>
            <a:fld id="{175B13A7-3F55-9746-A0A5-C673C1C6AB21}" type="slidenum">
              <a:rPr lang="en-US" smtClean="0"/>
              <a:t>33</a:t>
            </a:fld>
            <a:endParaRPr lang="en-US"/>
          </a:p>
        </p:txBody>
      </p:sp>
    </p:spTree>
    <p:extLst>
      <p:ext uri="{BB962C8B-B14F-4D97-AF65-F5344CB8AC3E}">
        <p14:creationId xmlns:p14="http://schemas.microsoft.com/office/powerpoint/2010/main" val="23704953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thinks back to what Iverson said in class on efficiency.  So not all parts of your code really matter, and you won’t know which parts matter until after you run your code.  He also remembers that Iverson went on-and-on about some guy named Knuth.</a:t>
            </a:r>
          </a:p>
        </p:txBody>
      </p:sp>
      <p:sp>
        <p:nvSpPr>
          <p:cNvPr id="4" name="Slide Number Placeholder 3"/>
          <p:cNvSpPr>
            <a:spLocks noGrp="1"/>
          </p:cNvSpPr>
          <p:nvPr>
            <p:ph type="sldNum" sz="quarter" idx="5"/>
          </p:nvPr>
        </p:nvSpPr>
        <p:spPr/>
        <p:txBody>
          <a:bodyPr/>
          <a:lstStyle/>
          <a:p>
            <a:fld id="{175B13A7-3F55-9746-A0A5-C673C1C6AB21}" type="slidenum">
              <a:rPr lang="en-US" smtClean="0"/>
              <a:t>34</a:t>
            </a:fld>
            <a:endParaRPr lang="en-US"/>
          </a:p>
        </p:txBody>
      </p:sp>
    </p:spTree>
    <p:extLst>
      <p:ext uri="{BB962C8B-B14F-4D97-AF65-F5344CB8AC3E}">
        <p14:creationId xmlns:p14="http://schemas.microsoft.com/office/powerpoint/2010/main" val="34861983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finds that Knuth guy’s quote in his notes.  Hmm, “root of all evil”? That IS strong language.  Ok, so maybe he shouldn’t worry so much about efficiency until he sees that his code is slow.</a:t>
            </a:r>
          </a:p>
        </p:txBody>
      </p:sp>
      <p:sp>
        <p:nvSpPr>
          <p:cNvPr id="4" name="Slide Number Placeholder 3"/>
          <p:cNvSpPr>
            <a:spLocks noGrp="1"/>
          </p:cNvSpPr>
          <p:nvPr>
            <p:ph type="sldNum" sz="quarter" idx="5"/>
          </p:nvPr>
        </p:nvSpPr>
        <p:spPr/>
        <p:txBody>
          <a:bodyPr/>
          <a:lstStyle/>
          <a:p>
            <a:fld id="{175B13A7-3F55-9746-A0A5-C673C1C6AB21}" type="slidenum">
              <a:rPr lang="en-US" smtClean="0"/>
              <a:t>35</a:t>
            </a:fld>
            <a:endParaRPr lang="en-US"/>
          </a:p>
        </p:txBody>
      </p:sp>
    </p:spTree>
    <p:extLst>
      <p:ext uri="{BB962C8B-B14F-4D97-AF65-F5344CB8AC3E}">
        <p14:creationId xmlns:p14="http://schemas.microsoft.com/office/powerpoint/2010/main" val="8715043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looks over his code one more time.  Everything looks good and he has to admit that it is clean and easier to read.</a:t>
            </a:r>
          </a:p>
        </p:txBody>
      </p:sp>
      <p:sp>
        <p:nvSpPr>
          <p:cNvPr id="4" name="Slide Number Placeholder 3"/>
          <p:cNvSpPr>
            <a:spLocks noGrp="1"/>
          </p:cNvSpPr>
          <p:nvPr>
            <p:ph type="sldNum" sz="quarter" idx="5"/>
          </p:nvPr>
        </p:nvSpPr>
        <p:spPr/>
        <p:txBody>
          <a:bodyPr/>
          <a:lstStyle/>
          <a:p>
            <a:fld id="{175B13A7-3F55-9746-A0A5-C673C1C6AB21}" type="slidenum">
              <a:rPr lang="en-US" smtClean="0"/>
              <a:t>36</a:t>
            </a:fld>
            <a:endParaRPr lang="en-US"/>
          </a:p>
        </p:txBody>
      </p:sp>
    </p:spTree>
    <p:extLst>
      <p:ext uri="{BB962C8B-B14F-4D97-AF65-F5344CB8AC3E}">
        <p14:creationId xmlns:p14="http://schemas.microsoft.com/office/powerpoint/2010/main" val="8812515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Doug’s code is demonstrably better</a:t>
            </a:r>
          </a:p>
        </p:txBody>
      </p:sp>
      <p:sp>
        <p:nvSpPr>
          <p:cNvPr id="4" name="Slide Number Placeholder 3"/>
          <p:cNvSpPr>
            <a:spLocks noGrp="1"/>
          </p:cNvSpPr>
          <p:nvPr>
            <p:ph type="sldNum" sz="quarter" idx="5"/>
          </p:nvPr>
        </p:nvSpPr>
        <p:spPr/>
        <p:txBody>
          <a:bodyPr/>
          <a:lstStyle/>
          <a:p>
            <a:fld id="{175B13A7-3F55-9746-A0A5-C673C1C6AB21}" type="slidenum">
              <a:rPr lang="en-US" smtClean="0"/>
              <a:t>37</a:t>
            </a:fld>
            <a:endParaRPr lang="en-US"/>
          </a:p>
        </p:txBody>
      </p:sp>
    </p:spTree>
    <p:extLst>
      <p:ext uri="{BB962C8B-B14F-4D97-AF65-F5344CB8AC3E}">
        <p14:creationId xmlns:p14="http://schemas.microsoft.com/office/powerpoint/2010/main" val="40707391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t>He clearly took Iverson’s clean code lectures to heart</a:t>
            </a:r>
          </a:p>
          <a:p>
            <a:pPr algn="l"/>
            <a:endParaRPr lang="en-US" dirty="0"/>
          </a:p>
        </p:txBody>
      </p:sp>
      <p:sp>
        <p:nvSpPr>
          <p:cNvPr id="4" name="Slide Number Placeholder 3"/>
          <p:cNvSpPr>
            <a:spLocks noGrp="1"/>
          </p:cNvSpPr>
          <p:nvPr>
            <p:ph type="sldNum" sz="quarter" idx="5"/>
          </p:nvPr>
        </p:nvSpPr>
        <p:spPr/>
        <p:txBody>
          <a:bodyPr/>
          <a:lstStyle/>
          <a:p>
            <a:fld id="{175B13A7-3F55-9746-A0A5-C673C1C6AB21}" type="slidenum">
              <a:rPr lang="en-US" smtClean="0"/>
              <a:t>38</a:t>
            </a:fld>
            <a:endParaRPr lang="en-US"/>
          </a:p>
        </p:txBody>
      </p:sp>
    </p:spTree>
    <p:extLst>
      <p:ext uri="{BB962C8B-B14F-4D97-AF65-F5344CB8AC3E}">
        <p14:creationId xmlns:p14="http://schemas.microsoft.com/office/powerpoint/2010/main" val="3943313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his code consists of small functions with good names</a:t>
            </a:r>
          </a:p>
        </p:txBody>
      </p:sp>
      <p:sp>
        <p:nvSpPr>
          <p:cNvPr id="4" name="Slide Number Placeholder 3"/>
          <p:cNvSpPr>
            <a:spLocks noGrp="1"/>
          </p:cNvSpPr>
          <p:nvPr>
            <p:ph type="sldNum" sz="quarter" idx="5"/>
          </p:nvPr>
        </p:nvSpPr>
        <p:spPr/>
        <p:txBody>
          <a:bodyPr/>
          <a:lstStyle/>
          <a:p>
            <a:fld id="{175B13A7-3F55-9746-A0A5-C673C1C6AB21}" type="slidenum">
              <a:rPr lang="en-US" smtClean="0"/>
              <a:t>39</a:t>
            </a:fld>
            <a:endParaRPr lang="en-US"/>
          </a:p>
        </p:txBody>
      </p:sp>
    </p:spTree>
    <p:extLst>
      <p:ext uri="{BB962C8B-B14F-4D97-AF65-F5344CB8AC3E}">
        <p14:creationId xmlns:p14="http://schemas.microsoft.com/office/powerpoint/2010/main" val="16341351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 clearly likes to refactor</a:t>
            </a:r>
          </a:p>
        </p:txBody>
      </p:sp>
      <p:sp>
        <p:nvSpPr>
          <p:cNvPr id="4" name="Slide Number Placeholder 3"/>
          <p:cNvSpPr>
            <a:spLocks noGrp="1"/>
          </p:cNvSpPr>
          <p:nvPr>
            <p:ph type="sldNum" sz="quarter" idx="5"/>
          </p:nvPr>
        </p:nvSpPr>
        <p:spPr/>
        <p:txBody>
          <a:bodyPr/>
          <a:lstStyle/>
          <a:p>
            <a:fld id="{175B13A7-3F55-9746-A0A5-C673C1C6AB21}" type="slidenum">
              <a:rPr lang="en-US" smtClean="0"/>
              <a:t>40</a:t>
            </a:fld>
            <a:endParaRPr lang="en-US"/>
          </a:p>
        </p:txBody>
      </p:sp>
    </p:spTree>
    <p:extLst>
      <p:ext uri="{BB962C8B-B14F-4D97-AF65-F5344CB8AC3E}">
        <p14:creationId xmlns:p14="http://schemas.microsoft.com/office/powerpoint/2010/main" val="1552156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has a problem.  </a:t>
            </a:r>
          </a:p>
          <a:p>
            <a:r>
              <a:rPr lang="en-US" dirty="0"/>
              <a:t>(click) He was assigned a Kaggle assignment for class and he thinks he has a nice solution, but he knows that Dr. Iverson is going to dock points for messy code.</a:t>
            </a:r>
          </a:p>
        </p:txBody>
      </p:sp>
      <p:sp>
        <p:nvSpPr>
          <p:cNvPr id="4" name="Slide Number Placeholder 3"/>
          <p:cNvSpPr>
            <a:spLocks noGrp="1"/>
          </p:cNvSpPr>
          <p:nvPr>
            <p:ph type="sldNum" sz="quarter" idx="5"/>
          </p:nvPr>
        </p:nvSpPr>
        <p:spPr/>
        <p:txBody>
          <a:bodyPr/>
          <a:lstStyle/>
          <a:p>
            <a:fld id="{175B13A7-3F55-9746-A0A5-C673C1C6AB21}" type="slidenum">
              <a:rPr lang="en-US" smtClean="0"/>
              <a:t>5</a:t>
            </a:fld>
            <a:endParaRPr lang="en-US"/>
          </a:p>
        </p:txBody>
      </p:sp>
    </p:spTree>
    <p:extLst>
      <p:ext uri="{BB962C8B-B14F-4D97-AF65-F5344CB8AC3E}">
        <p14:creationId xmlns:p14="http://schemas.microsoft.com/office/powerpoint/2010/main" val="32065651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you will have to tune in next week to find out</a:t>
            </a:r>
          </a:p>
        </p:txBody>
      </p:sp>
      <p:sp>
        <p:nvSpPr>
          <p:cNvPr id="4" name="Slide Number Placeholder 3"/>
          <p:cNvSpPr>
            <a:spLocks noGrp="1"/>
          </p:cNvSpPr>
          <p:nvPr>
            <p:ph type="sldNum" sz="quarter" idx="5"/>
          </p:nvPr>
        </p:nvSpPr>
        <p:spPr/>
        <p:txBody>
          <a:bodyPr/>
          <a:lstStyle/>
          <a:p>
            <a:fld id="{175B13A7-3F55-9746-A0A5-C673C1C6AB21}" type="slidenum">
              <a:rPr lang="en-US" smtClean="0"/>
              <a:t>41</a:t>
            </a:fld>
            <a:endParaRPr lang="en-US"/>
          </a:p>
        </p:txBody>
      </p:sp>
    </p:spTree>
    <p:extLst>
      <p:ext uri="{BB962C8B-B14F-4D97-AF65-F5344CB8AC3E}">
        <p14:creationId xmlns:p14="http://schemas.microsoft.com/office/powerpoint/2010/main" val="23316731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looks back at his notes.  So tests should be automated and capture the behavior of the code.</a:t>
            </a:r>
          </a:p>
        </p:txBody>
      </p:sp>
      <p:sp>
        <p:nvSpPr>
          <p:cNvPr id="4" name="Slide Number Placeholder 3"/>
          <p:cNvSpPr>
            <a:spLocks noGrp="1"/>
          </p:cNvSpPr>
          <p:nvPr>
            <p:ph type="sldNum" sz="quarter" idx="5"/>
          </p:nvPr>
        </p:nvSpPr>
        <p:spPr/>
        <p:txBody>
          <a:bodyPr/>
          <a:lstStyle/>
          <a:p>
            <a:fld id="{175B13A7-3F55-9746-A0A5-C673C1C6AB21}" type="slidenum">
              <a:rPr lang="en-US" smtClean="0"/>
              <a:t>43</a:t>
            </a:fld>
            <a:endParaRPr lang="en-US"/>
          </a:p>
        </p:txBody>
      </p:sp>
    </p:spTree>
    <p:extLst>
      <p:ext uri="{BB962C8B-B14F-4D97-AF65-F5344CB8AC3E}">
        <p14:creationId xmlns:p14="http://schemas.microsoft.com/office/powerpoint/2010/main" val="35965593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looks over his </a:t>
            </a:r>
            <a:r>
              <a:rPr lang="en-US" dirty="0" err="1"/>
              <a:t>nores</a:t>
            </a:r>
            <a:r>
              <a:rPr lang="en-US" dirty="0"/>
              <a:t>.</a:t>
            </a:r>
          </a:p>
          <a:p>
            <a:r>
              <a:rPr lang="en-US" dirty="0"/>
              <a:t>(click) So data should say what it is</a:t>
            </a:r>
          </a:p>
          <a:p>
            <a:r>
              <a:rPr lang="en-US" dirty="0"/>
              <a:t>(click) and functions should say what they do.</a:t>
            </a:r>
          </a:p>
        </p:txBody>
      </p:sp>
      <p:sp>
        <p:nvSpPr>
          <p:cNvPr id="4" name="Slide Number Placeholder 3"/>
          <p:cNvSpPr>
            <a:spLocks noGrp="1"/>
          </p:cNvSpPr>
          <p:nvPr>
            <p:ph type="sldNum" sz="quarter" idx="5"/>
          </p:nvPr>
        </p:nvSpPr>
        <p:spPr/>
        <p:txBody>
          <a:bodyPr/>
          <a:lstStyle/>
          <a:p>
            <a:fld id="{175B13A7-3F55-9746-A0A5-C673C1C6AB21}" type="slidenum">
              <a:rPr lang="en-US" smtClean="0"/>
              <a:t>44</a:t>
            </a:fld>
            <a:endParaRPr lang="en-US"/>
          </a:p>
        </p:txBody>
      </p:sp>
    </p:spTree>
    <p:extLst>
      <p:ext uri="{BB962C8B-B14F-4D97-AF65-F5344CB8AC3E}">
        <p14:creationId xmlns:p14="http://schemas.microsoft.com/office/powerpoint/2010/main" val="1805118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notices that next slide talks about using the correct parts of speech.</a:t>
            </a:r>
          </a:p>
          <a:p>
            <a:r>
              <a:rPr lang="en-US" dirty="0"/>
              <a:t>(click) variables are nouns</a:t>
            </a:r>
          </a:p>
          <a:p>
            <a:r>
              <a:rPr lang="en-US" dirty="0"/>
              <a:t>(click) functions verbs</a:t>
            </a:r>
          </a:p>
          <a:p>
            <a:r>
              <a:rPr lang="en-US" dirty="0"/>
              <a:t>(click) and something about Booleans.</a:t>
            </a:r>
          </a:p>
        </p:txBody>
      </p:sp>
      <p:sp>
        <p:nvSpPr>
          <p:cNvPr id="4" name="Slide Number Placeholder 3"/>
          <p:cNvSpPr>
            <a:spLocks noGrp="1"/>
          </p:cNvSpPr>
          <p:nvPr>
            <p:ph type="sldNum" sz="quarter" idx="5"/>
          </p:nvPr>
        </p:nvSpPr>
        <p:spPr/>
        <p:txBody>
          <a:bodyPr/>
          <a:lstStyle/>
          <a:p>
            <a:fld id="{175B13A7-3F55-9746-A0A5-C673C1C6AB21}" type="slidenum">
              <a:rPr lang="en-US" smtClean="0"/>
              <a:t>45</a:t>
            </a:fld>
            <a:endParaRPr lang="en-US"/>
          </a:p>
        </p:txBody>
      </p:sp>
    </p:spTree>
    <p:extLst>
      <p:ext uri="{BB962C8B-B14F-4D97-AF65-F5344CB8AC3E}">
        <p14:creationId xmlns:p14="http://schemas.microsoft.com/office/powerpoint/2010/main" val="17515352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 looks over his notes on extracting functions.</a:t>
            </a:r>
          </a:p>
          <a:p>
            <a:r>
              <a:rPr lang="en-US" dirty="0"/>
              <a:t>(click) so he should find a block that does something</a:t>
            </a:r>
          </a:p>
          <a:p>
            <a:r>
              <a:rPr lang="en-US" dirty="0"/>
              <a:t>(click) extract the code into a function with a good name</a:t>
            </a:r>
          </a:p>
          <a:p>
            <a:r>
              <a:rPr lang="en-US" dirty="0"/>
              <a:t>(click) and replace the original block with a function call.</a:t>
            </a:r>
          </a:p>
        </p:txBody>
      </p:sp>
      <p:sp>
        <p:nvSpPr>
          <p:cNvPr id="4" name="Slide Number Placeholder 3"/>
          <p:cNvSpPr>
            <a:spLocks noGrp="1"/>
          </p:cNvSpPr>
          <p:nvPr>
            <p:ph type="sldNum" sz="quarter" idx="5"/>
          </p:nvPr>
        </p:nvSpPr>
        <p:spPr/>
        <p:txBody>
          <a:bodyPr/>
          <a:lstStyle/>
          <a:p>
            <a:fld id="{175B13A7-3F55-9746-A0A5-C673C1C6AB21}" type="slidenum">
              <a:rPr lang="en-US" smtClean="0"/>
              <a:t>47</a:t>
            </a:fld>
            <a:endParaRPr lang="en-US"/>
          </a:p>
        </p:txBody>
      </p:sp>
    </p:spTree>
    <p:extLst>
      <p:ext uri="{BB962C8B-B14F-4D97-AF65-F5344CB8AC3E}">
        <p14:creationId xmlns:p14="http://schemas.microsoft.com/office/powerpoint/2010/main" val="19625106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looks over his notes on splitting a loop.</a:t>
            </a:r>
          </a:p>
          <a:p>
            <a:r>
              <a:rPr lang="en-US" dirty="0"/>
              <a:t>(click) you find a loop that does more than one thing</a:t>
            </a:r>
          </a:p>
          <a:p>
            <a:r>
              <a:rPr lang="en-US" dirty="0"/>
              <a:t>(click) then split it into multiple loops that each do one thing.</a:t>
            </a:r>
          </a:p>
        </p:txBody>
      </p:sp>
      <p:sp>
        <p:nvSpPr>
          <p:cNvPr id="4" name="Slide Number Placeholder 3"/>
          <p:cNvSpPr>
            <a:spLocks noGrp="1"/>
          </p:cNvSpPr>
          <p:nvPr>
            <p:ph type="sldNum" sz="quarter" idx="5"/>
          </p:nvPr>
        </p:nvSpPr>
        <p:spPr/>
        <p:txBody>
          <a:bodyPr/>
          <a:lstStyle/>
          <a:p>
            <a:fld id="{175B13A7-3F55-9746-A0A5-C673C1C6AB21}" type="slidenum">
              <a:rPr lang="en-US" smtClean="0"/>
              <a:t>48</a:t>
            </a:fld>
            <a:endParaRPr lang="en-US"/>
          </a:p>
        </p:txBody>
      </p:sp>
    </p:spTree>
    <p:extLst>
      <p:ext uri="{BB962C8B-B14F-4D97-AF65-F5344CB8AC3E}">
        <p14:creationId xmlns:p14="http://schemas.microsoft.com/office/powerpoint/2010/main" val="24848165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 also sees that this technique is related to the DRY principle.  Whatever!</a:t>
            </a:r>
          </a:p>
        </p:txBody>
      </p:sp>
      <p:sp>
        <p:nvSpPr>
          <p:cNvPr id="4" name="Slide Number Placeholder 3"/>
          <p:cNvSpPr>
            <a:spLocks noGrp="1"/>
          </p:cNvSpPr>
          <p:nvPr>
            <p:ph type="sldNum" sz="quarter" idx="5"/>
          </p:nvPr>
        </p:nvSpPr>
        <p:spPr/>
        <p:txBody>
          <a:bodyPr/>
          <a:lstStyle/>
          <a:p>
            <a:fld id="{175B13A7-3F55-9746-A0A5-C673C1C6AB21}" type="slidenum">
              <a:rPr lang="en-US" smtClean="0"/>
              <a:t>49</a:t>
            </a:fld>
            <a:endParaRPr lang="en-US"/>
          </a:p>
        </p:txBody>
      </p:sp>
    </p:spTree>
    <p:extLst>
      <p:ext uri="{BB962C8B-B14F-4D97-AF65-F5344CB8AC3E}">
        <p14:creationId xmlns:p14="http://schemas.microsoft.com/office/powerpoint/2010/main" val="7898999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75B13A7-3F55-9746-A0A5-C673C1C6AB21}" type="slidenum">
              <a:rPr lang="en-US" smtClean="0"/>
              <a:t>51</a:t>
            </a:fld>
            <a:endParaRPr lang="en-US"/>
          </a:p>
        </p:txBody>
      </p:sp>
    </p:spTree>
    <p:extLst>
      <p:ext uri="{BB962C8B-B14F-4D97-AF65-F5344CB8AC3E}">
        <p14:creationId xmlns:p14="http://schemas.microsoft.com/office/powerpoint/2010/main" val="2506134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solution is based on the word distributions of each author.  </a:t>
            </a:r>
          </a:p>
          <a:p>
            <a:r>
              <a:rPr lang="en-US" dirty="0"/>
              <a:t>(click)Surely this solution will get Doug that elusive A.</a:t>
            </a:r>
          </a:p>
          <a:p>
            <a:r>
              <a:rPr lang="en-US" dirty="0"/>
              <a:t>(click)Unfortunately, Doug forgot to look over the requirements for the assignment, which included unit tests for all functions.</a:t>
            </a:r>
          </a:p>
        </p:txBody>
      </p:sp>
      <p:sp>
        <p:nvSpPr>
          <p:cNvPr id="4" name="Slide Number Placeholder 3"/>
          <p:cNvSpPr>
            <a:spLocks noGrp="1"/>
          </p:cNvSpPr>
          <p:nvPr>
            <p:ph type="sldNum" sz="quarter" idx="5"/>
          </p:nvPr>
        </p:nvSpPr>
        <p:spPr/>
        <p:txBody>
          <a:bodyPr/>
          <a:lstStyle/>
          <a:p>
            <a:fld id="{175B13A7-3F55-9746-A0A5-C673C1C6AB21}" type="slidenum">
              <a:rPr lang="en-US" smtClean="0"/>
              <a:t>6</a:t>
            </a:fld>
            <a:endParaRPr lang="en-US"/>
          </a:p>
        </p:txBody>
      </p:sp>
    </p:spTree>
    <p:extLst>
      <p:ext uri="{BB962C8B-B14F-4D97-AF65-F5344CB8AC3E}">
        <p14:creationId xmlns:p14="http://schemas.microsoft.com/office/powerpoint/2010/main" val="3225056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t>It looks like our hero is doomed </a:t>
            </a:r>
          </a:p>
          <a:p>
            <a:pPr algn="l"/>
            <a:r>
              <a:rPr lang="en-US" sz="1200" dirty="0"/>
              <a:t>to an F!</a:t>
            </a:r>
          </a:p>
          <a:p>
            <a:endParaRPr lang="en-US" dirty="0"/>
          </a:p>
        </p:txBody>
      </p:sp>
      <p:sp>
        <p:nvSpPr>
          <p:cNvPr id="4" name="Slide Number Placeholder 3"/>
          <p:cNvSpPr>
            <a:spLocks noGrp="1"/>
          </p:cNvSpPr>
          <p:nvPr>
            <p:ph type="sldNum" sz="quarter" idx="5"/>
          </p:nvPr>
        </p:nvSpPr>
        <p:spPr/>
        <p:txBody>
          <a:bodyPr/>
          <a:lstStyle/>
          <a:p>
            <a:fld id="{175B13A7-3F55-9746-A0A5-C673C1C6AB21}" type="slidenum">
              <a:rPr lang="en-US" smtClean="0"/>
              <a:t>7</a:t>
            </a:fld>
            <a:endParaRPr lang="en-US"/>
          </a:p>
        </p:txBody>
      </p:sp>
    </p:spTree>
    <p:extLst>
      <p:ext uri="{BB962C8B-B14F-4D97-AF65-F5344CB8AC3E}">
        <p14:creationId xmlns:p14="http://schemas.microsoft.com/office/powerpoint/2010/main" val="3512127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Then just in the nick of time …</a:t>
            </a:r>
          </a:p>
          <a:p>
            <a:endParaRPr lang="en-US" dirty="0"/>
          </a:p>
        </p:txBody>
      </p:sp>
      <p:sp>
        <p:nvSpPr>
          <p:cNvPr id="4" name="Slide Number Placeholder 3"/>
          <p:cNvSpPr>
            <a:spLocks noGrp="1"/>
          </p:cNvSpPr>
          <p:nvPr>
            <p:ph type="sldNum" sz="quarter" idx="5"/>
          </p:nvPr>
        </p:nvSpPr>
        <p:spPr/>
        <p:txBody>
          <a:bodyPr/>
          <a:lstStyle/>
          <a:p>
            <a:fld id="{175B13A7-3F55-9746-A0A5-C673C1C6AB21}" type="slidenum">
              <a:rPr lang="en-US" smtClean="0"/>
              <a:t>8</a:t>
            </a:fld>
            <a:endParaRPr lang="en-US"/>
          </a:p>
        </p:txBody>
      </p:sp>
    </p:spTree>
    <p:extLst>
      <p:ext uri="{BB962C8B-B14F-4D97-AF65-F5344CB8AC3E}">
        <p14:creationId xmlns:p14="http://schemas.microsoft.com/office/powerpoint/2010/main" val="1423487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recalls this assignment requires unit tests.  What was it that Iverson said in class about unit test?</a:t>
            </a:r>
          </a:p>
        </p:txBody>
      </p:sp>
      <p:sp>
        <p:nvSpPr>
          <p:cNvPr id="4" name="Slide Number Placeholder 3"/>
          <p:cNvSpPr>
            <a:spLocks noGrp="1"/>
          </p:cNvSpPr>
          <p:nvPr>
            <p:ph type="sldNum" sz="quarter" idx="5"/>
          </p:nvPr>
        </p:nvSpPr>
        <p:spPr/>
        <p:txBody>
          <a:bodyPr/>
          <a:lstStyle/>
          <a:p>
            <a:fld id="{175B13A7-3F55-9746-A0A5-C673C1C6AB21}" type="slidenum">
              <a:rPr lang="en-US" smtClean="0"/>
              <a:t>9</a:t>
            </a:fld>
            <a:endParaRPr lang="en-US"/>
          </a:p>
        </p:txBody>
      </p:sp>
    </p:spTree>
    <p:extLst>
      <p:ext uri="{BB962C8B-B14F-4D97-AF65-F5344CB8AC3E}">
        <p14:creationId xmlns:p14="http://schemas.microsoft.com/office/powerpoint/2010/main" val="3335761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looks back at his notes.  So tests should be automated and capture the behavior of the code.</a:t>
            </a:r>
          </a:p>
        </p:txBody>
      </p:sp>
      <p:sp>
        <p:nvSpPr>
          <p:cNvPr id="4" name="Slide Number Placeholder 3"/>
          <p:cNvSpPr>
            <a:spLocks noGrp="1"/>
          </p:cNvSpPr>
          <p:nvPr>
            <p:ph type="sldNum" sz="quarter" idx="5"/>
          </p:nvPr>
        </p:nvSpPr>
        <p:spPr/>
        <p:txBody>
          <a:bodyPr/>
          <a:lstStyle/>
          <a:p>
            <a:fld id="{175B13A7-3F55-9746-A0A5-C673C1C6AB21}" type="slidenum">
              <a:rPr lang="en-US" smtClean="0"/>
              <a:t>10</a:t>
            </a:fld>
            <a:endParaRPr lang="en-US"/>
          </a:p>
        </p:txBody>
      </p:sp>
    </p:spTree>
    <p:extLst>
      <p:ext uri="{BB962C8B-B14F-4D97-AF65-F5344CB8AC3E}">
        <p14:creationId xmlns:p14="http://schemas.microsoft.com/office/powerpoint/2010/main" val="608681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F0E5A7-EAF6-2A47-B691-92CEAA1581A9}" type="datetimeFigureOut">
              <a:rPr lang="en-US" smtClean="0"/>
              <a:t>5/29/19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EA373-A384-8E44-9955-5D9E778BAFDA}" type="slidenum">
              <a:rPr lang="en-US" smtClean="0"/>
              <a:t>‹#›</a:t>
            </a:fld>
            <a:endParaRPr lang="en-US"/>
          </a:p>
        </p:txBody>
      </p:sp>
    </p:spTree>
    <p:extLst>
      <p:ext uri="{BB962C8B-B14F-4D97-AF65-F5344CB8AC3E}">
        <p14:creationId xmlns:p14="http://schemas.microsoft.com/office/powerpoint/2010/main" val="1674393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F0E5A7-EAF6-2A47-B691-92CEAA1581A9}" type="datetimeFigureOut">
              <a:rPr lang="en-US" smtClean="0"/>
              <a:t>5/29/19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EA373-A384-8E44-9955-5D9E778BAFDA}" type="slidenum">
              <a:rPr lang="en-US" smtClean="0"/>
              <a:t>‹#›</a:t>
            </a:fld>
            <a:endParaRPr lang="en-US"/>
          </a:p>
        </p:txBody>
      </p:sp>
    </p:spTree>
    <p:extLst>
      <p:ext uri="{BB962C8B-B14F-4D97-AF65-F5344CB8AC3E}">
        <p14:creationId xmlns:p14="http://schemas.microsoft.com/office/powerpoint/2010/main" val="780496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F0E5A7-EAF6-2A47-B691-92CEAA1581A9}" type="datetimeFigureOut">
              <a:rPr lang="en-US" smtClean="0"/>
              <a:t>5/29/19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EA373-A384-8E44-9955-5D9E778BAFDA}" type="slidenum">
              <a:rPr lang="en-US" smtClean="0"/>
              <a:t>‹#›</a:t>
            </a:fld>
            <a:endParaRPr lang="en-US"/>
          </a:p>
        </p:txBody>
      </p:sp>
    </p:spTree>
    <p:extLst>
      <p:ext uri="{BB962C8B-B14F-4D97-AF65-F5344CB8AC3E}">
        <p14:creationId xmlns:p14="http://schemas.microsoft.com/office/powerpoint/2010/main" val="343836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F0E5A7-EAF6-2A47-B691-92CEAA1581A9}" type="datetimeFigureOut">
              <a:rPr lang="en-US" smtClean="0"/>
              <a:t>5/29/19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EA373-A384-8E44-9955-5D9E778BAFDA}" type="slidenum">
              <a:rPr lang="en-US" smtClean="0"/>
              <a:t>‹#›</a:t>
            </a:fld>
            <a:endParaRPr lang="en-US"/>
          </a:p>
        </p:txBody>
      </p:sp>
    </p:spTree>
    <p:extLst>
      <p:ext uri="{BB962C8B-B14F-4D97-AF65-F5344CB8AC3E}">
        <p14:creationId xmlns:p14="http://schemas.microsoft.com/office/powerpoint/2010/main" val="2656781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F0E5A7-EAF6-2A47-B691-92CEAA1581A9}" type="datetimeFigureOut">
              <a:rPr lang="en-US" smtClean="0"/>
              <a:t>5/29/19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EA373-A384-8E44-9955-5D9E778BAFDA}" type="slidenum">
              <a:rPr lang="en-US" smtClean="0"/>
              <a:t>‹#›</a:t>
            </a:fld>
            <a:endParaRPr lang="en-US"/>
          </a:p>
        </p:txBody>
      </p:sp>
    </p:spTree>
    <p:extLst>
      <p:ext uri="{BB962C8B-B14F-4D97-AF65-F5344CB8AC3E}">
        <p14:creationId xmlns:p14="http://schemas.microsoft.com/office/powerpoint/2010/main" val="694426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F0E5A7-EAF6-2A47-B691-92CEAA1581A9}" type="datetimeFigureOut">
              <a:rPr lang="en-US" smtClean="0"/>
              <a:t>5/29/19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EA373-A384-8E44-9955-5D9E778BAFDA}" type="slidenum">
              <a:rPr lang="en-US" smtClean="0"/>
              <a:t>‹#›</a:t>
            </a:fld>
            <a:endParaRPr lang="en-US"/>
          </a:p>
        </p:txBody>
      </p:sp>
    </p:spTree>
    <p:extLst>
      <p:ext uri="{BB962C8B-B14F-4D97-AF65-F5344CB8AC3E}">
        <p14:creationId xmlns:p14="http://schemas.microsoft.com/office/powerpoint/2010/main" val="2744668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F0E5A7-EAF6-2A47-B691-92CEAA1581A9}" type="datetimeFigureOut">
              <a:rPr lang="en-US" smtClean="0"/>
              <a:t>5/29/19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3EA373-A384-8E44-9955-5D9E778BAFDA}" type="slidenum">
              <a:rPr lang="en-US" smtClean="0"/>
              <a:t>‹#›</a:t>
            </a:fld>
            <a:endParaRPr lang="en-US"/>
          </a:p>
        </p:txBody>
      </p:sp>
    </p:spTree>
    <p:extLst>
      <p:ext uri="{BB962C8B-B14F-4D97-AF65-F5344CB8AC3E}">
        <p14:creationId xmlns:p14="http://schemas.microsoft.com/office/powerpoint/2010/main" val="372480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F0E5A7-EAF6-2A47-B691-92CEAA1581A9}" type="datetimeFigureOut">
              <a:rPr lang="en-US" smtClean="0"/>
              <a:t>5/29/19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3EA373-A384-8E44-9955-5D9E778BAFDA}" type="slidenum">
              <a:rPr lang="en-US" smtClean="0"/>
              <a:t>‹#›</a:t>
            </a:fld>
            <a:endParaRPr lang="en-US"/>
          </a:p>
        </p:txBody>
      </p:sp>
    </p:spTree>
    <p:extLst>
      <p:ext uri="{BB962C8B-B14F-4D97-AF65-F5344CB8AC3E}">
        <p14:creationId xmlns:p14="http://schemas.microsoft.com/office/powerpoint/2010/main" val="4103988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F0E5A7-EAF6-2A47-B691-92CEAA1581A9}" type="datetimeFigureOut">
              <a:rPr lang="en-US" smtClean="0"/>
              <a:t>5/29/19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3EA373-A384-8E44-9955-5D9E778BAFDA}" type="slidenum">
              <a:rPr lang="en-US" smtClean="0"/>
              <a:t>‹#›</a:t>
            </a:fld>
            <a:endParaRPr lang="en-US"/>
          </a:p>
        </p:txBody>
      </p:sp>
    </p:spTree>
    <p:extLst>
      <p:ext uri="{BB962C8B-B14F-4D97-AF65-F5344CB8AC3E}">
        <p14:creationId xmlns:p14="http://schemas.microsoft.com/office/powerpoint/2010/main" val="3252248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F0E5A7-EAF6-2A47-B691-92CEAA1581A9}" type="datetimeFigureOut">
              <a:rPr lang="en-US" smtClean="0"/>
              <a:t>5/29/19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EA373-A384-8E44-9955-5D9E778BAFDA}" type="slidenum">
              <a:rPr lang="en-US" smtClean="0"/>
              <a:t>‹#›</a:t>
            </a:fld>
            <a:endParaRPr lang="en-US"/>
          </a:p>
        </p:txBody>
      </p:sp>
    </p:spTree>
    <p:extLst>
      <p:ext uri="{BB962C8B-B14F-4D97-AF65-F5344CB8AC3E}">
        <p14:creationId xmlns:p14="http://schemas.microsoft.com/office/powerpoint/2010/main" val="148506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F0E5A7-EAF6-2A47-B691-92CEAA1581A9}" type="datetimeFigureOut">
              <a:rPr lang="en-US" smtClean="0"/>
              <a:t>5/29/19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EA373-A384-8E44-9955-5D9E778BAFDA}" type="slidenum">
              <a:rPr lang="en-US" smtClean="0"/>
              <a:t>‹#›</a:t>
            </a:fld>
            <a:endParaRPr lang="en-US"/>
          </a:p>
        </p:txBody>
      </p:sp>
    </p:spTree>
    <p:extLst>
      <p:ext uri="{BB962C8B-B14F-4D97-AF65-F5344CB8AC3E}">
        <p14:creationId xmlns:p14="http://schemas.microsoft.com/office/powerpoint/2010/main" val="389644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F0E5A7-EAF6-2A47-B691-92CEAA1581A9}" type="datetimeFigureOut">
              <a:rPr lang="en-US" smtClean="0"/>
              <a:t>5/29/19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3EA373-A384-8E44-9955-5D9E778BAFDA}" type="slidenum">
              <a:rPr lang="en-US" smtClean="0"/>
              <a:t>‹#›</a:t>
            </a:fld>
            <a:endParaRPr lang="en-US"/>
          </a:p>
        </p:txBody>
      </p:sp>
    </p:spTree>
    <p:extLst>
      <p:ext uri="{BB962C8B-B14F-4D97-AF65-F5344CB8AC3E}">
        <p14:creationId xmlns:p14="http://schemas.microsoft.com/office/powerpoint/2010/main" val="11417585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it.ly/2WgFIb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c/spooky-author-identification/dat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ww.cleancoders.com/"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73D0-1E53-C544-BDAB-3C02E838C394}"/>
              </a:ext>
            </a:extLst>
          </p:cNvPr>
          <p:cNvSpPr>
            <a:spLocks noGrp="1"/>
          </p:cNvSpPr>
          <p:nvPr>
            <p:ph type="ctrTitle"/>
          </p:nvPr>
        </p:nvSpPr>
        <p:spPr/>
        <p:txBody>
          <a:bodyPr>
            <a:normAutofit/>
          </a:bodyPr>
          <a:lstStyle/>
          <a:p>
            <a:br>
              <a:rPr lang="en-US" sz="4800" dirty="0"/>
            </a:br>
            <a:r>
              <a:rPr lang="en-US" sz="4800" b="1" dirty="0"/>
              <a:t>Teaching Data Science Students to Write Clean Code</a:t>
            </a:r>
            <a:endParaRPr lang="en-US" sz="4800" dirty="0"/>
          </a:p>
        </p:txBody>
      </p:sp>
      <p:sp>
        <p:nvSpPr>
          <p:cNvPr id="3" name="Subtitle 2">
            <a:extLst>
              <a:ext uri="{FF2B5EF4-FFF2-40B4-BE49-F238E27FC236}">
                <a16:creationId xmlns:a16="http://schemas.microsoft.com/office/drawing/2014/main" id="{B1B2EF87-999C-304D-80FF-24B79025BFB7}"/>
              </a:ext>
            </a:extLst>
          </p:cNvPr>
          <p:cNvSpPr>
            <a:spLocks noGrp="1"/>
          </p:cNvSpPr>
          <p:nvPr>
            <p:ph type="subTitle" idx="1"/>
          </p:nvPr>
        </p:nvSpPr>
        <p:spPr/>
        <p:txBody>
          <a:bodyPr/>
          <a:lstStyle/>
          <a:p>
            <a:r>
              <a:rPr lang="en-US" i="1" dirty="0"/>
              <a:t>Todd Iverson, Winona State University</a:t>
            </a:r>
            <a:r>
              <a:rPr lang="en-US" dirty="0"/>
              <a:t> </a:t>
            </a:r>
          </a:p>
        </p:txBody>
      </p:sp>
      <p:sp>
        <p:nvSpPr>
          <p:cNvPr id="4" name="TextBox 3">
            <a:extLst>
              <a:ext uri="{FF2B5EF4-FFF2-40B4-BE49-F238E27FC236}">
                <a16:creationId xmlns:a16="http://schemas.microsoft.com/office/drawing/2014/main" id="{B302ECF8-2E08-0949-A6F5-4DF1B49EE300}"/>
              </a:ext>
            </a:extLst>
          </p:cNvPr>
          <p:cNvSpPr txBox="1"/>
          <p:nvPr/>
        </p:nvSpPr>
        <p:spPr>
          <a:xfrm>
            <a:off x="304800" y="437322"/>
            <a:ext cx="2231893" cy="369332"/>
          </a:xfrm>
          <a:prstGeom prst="rect">
            <a:avLst/>
          </a:prstGeom>
          <a:noFill/>
        </p:spPr>
        <p:txBody>
          <a:bodyPr wrap="none" rtlCol="0">
            <a:spAutoFit/>
          </a:bodyPr>
          <a:lstStyle/>
          <a:p>
            <a:r>
              <a:rPr lang="en-US" dirty="0">
                <a:hlinkClick r:id="rId2"/>
              </a:rPr>
              <a:t>https://bit.ly</a:t>
            </a:r>
            <a:r>
              <a:rPr lang="en-US">
                <a:hlinkClick r:id="rId2"/>
              </a:rPr>
              <a:t>/2WgFIbI</a:t>
            </a:r>
            <a:endParaRPr lang="en-US"/>
          </a:p>
        </p:txBody>
      </p:sp>
    </p:spTree>
    <p:extLst>
      <p:ext uri="{BB962C8B-B14F-4D97-AF65-F5344CB8AC3E}">
        <p14:creationId xmlns:p14="http://schemas.microsoft.com/office/powerpoint/2010/main" val="2555313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957F-2AD6-9643-9294-046B216C410E}"/>
              </a:ext>
            </a:extLst>
          </p:cNvPr>
          <p:cNvSpPr>
            <a:spLocks noGrp="1"/>
          </p:cNvSpPr>
          <p:nvPr>
            <p:ph type="title"/>
          </p:nvPr>
        </p:nvSpPr>
        <p:spPr/>
        <p:txBody>
          <a:bodyPr/>
          <a:lstStyle/>
          <a:p>
            <a:r>
              <a:rPr lang="en-US" dirty="0"/>
              <a:t>What are unit tests?</a:t>
            </a:r>
          </a:p>
        </p:txBody>
      </p:sp>
      <p:sp>
        <p:nvSpPr>
          <p:cNvPr id="3" name="Content Placeholder 2">
            <a:extLst>
              <a:ext uri="{FF2B5EF4-FFF2-40B4-BE49-F238E27FC236}">
                <a16:creationId xmlns:a16="http://schemas.microsoft.com/office/drawing/2014/main" id="{2E9D1E91-CC58-7B47-8309-1DBAAEC5129A}"/>
              </a:ext>
            </a:extLst>
          </p:cNvPr>
          <p:cNvSpPr>
            <a:spLocks noGrp="1"/>
          </p:cNvSpPr>
          <p:nvPr>
            <p:ph idx="1"/>
          </p:nvPr>
        </p:nvSpPr>
        <p:spPr/>
        <p:txBody>
          <a:bodyPr/>
          <a:lstStyle/>
          <a:p>
            <a:r>
              <a:rPr lang="en-US" dirty="0"/>
              <a:t>Captures/maintain intended behavior</a:t>
            </a:r>
          </a:p>
          <a:p>
            <a:r>
              <a:rPr lang="en-US" dirty="0"/>
              <a:t>Helpful when changing code</a:t>
            </a:r>
          </a:p>
          <a:p>
            <a:r>
              <a:rPr lang="en-US" dirty="0"/>
              <a:t>Should be automated</a:t>
            </a:r>
          </a:p>
          <a:p>
            <a:pPr marL="0" indent="0">
              <a:buNone/>
            </a:pPr>
            <a:endParaRPr lang="en-US" b="1" dirty="0"/>
          </a:p>
        </p:txBody>
      </p:sp>
    </p:spTree>
    <p:extLst>
      <p:ext uri="{BB962C8B-B14F-4D97-AF65-F5344CB8AC3E}">
        <p14:creationId xmlns:p14="http://schemas.microsoft.com/office/powerpoint/2010/main" val="2924078568"/>
      </p:ext>
    </p:extLst>
  </p:cSld>
  <p:clrMapOvr>
    <a:masterClrMapping/>
  </p:clrMapOvr>
  <mc:AlternateContent xmlns:mc="http://schemas.openxmlformats.org/markup-compatibility/2006">
    <mc:Choice xmlns:p14="http://schemas.microsoft.com/office/powerpoint/2010/main" Requires="p14">
      <p:transition spd="slow" p14:dur="1500">
        <p14:vortex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2C051-AC6F-3246-8580-69C7AF5FE10C}"/>
              </a:ext>
            </a:extLst>
          </p:cNvPr>
          <p:cNvSpPr>
            <a:spLocks noGrp="1"/>
          </p:cNvSpPr>
          <p:nvPr>
            <p:ph type="title"/>
          </p:nvPr>
        </p:nvSpPr>
        <p:spPr/>
        <p:txBody>
          <a:bodyPr/>
          <a:lstStyle/>
          <a:p>
            <a:r>
              <a:rPr lang="en-US" dirty="0"/>
              <a:t>Doug writes some unit tests</a:t>
            </a:r>
            <a:endParaRPr lang="en-US" sz="3200" dirty="0"/>
          </a:p>
        </p:txBody>
      </p:sp>
      <p:pic>
        <p:nvPicPr>
          <p:cNvPr id="38" name="Picture 37">
            <a:extLst>
              <a:ext uri="{FF2B5EF4-FFF2-40B4-BE49-F238E27FC236}">
                <a16:creationId xmlns:a16="http://schemas.microsoft.com/office/drawing/2014/main" id="{565144AD-44FC-E040-ADEF-DF61F518522F}"/>
              </a:ext>
            </a:extLst>
          </p:cNvPr>
          <p:cNvPicPr>
            <a:picLocks noChangeAspect="1"/>
          </p:cNvPicPr>
          <p:nvPr/>
        </p:nvPicPr>
        <p:blipFill>
          <a:blip r:embed="rId3"/>
          <a:stretch>
            <a:fillRect/>
          </a:stretch>
        </p:blipFill>
        <p:spPr>
          <a:xfrm>
            <a:off x="321978" y="1795533"/>
            <a:ext cx="8106384" cy="1829787"/>
          </a:xfrm>
          <a:prstGeom prst="rect">
            <a:avLst/>
          </a:prstGeom>
        </p:spPr>
      </p:pic>
      <p:pic>
        <p:nvPicPr>
          <p:cNvPr id="4" name="Picture 3">
            <a:extLst>
              <a:ext uri="{FF2B5EF4-FFF2-40B4-BE49-F238E27FC236}">
                <a16:creationId xmlns:a16="http://schemas.microsoft.com/office/drawing/2014/main" id="{32094B4D-80E1-7F46-9272-B7FFA136F1AE}"/>
              </a:ext>
            </a:extLst>
          </p:cNvPr>
          <p:cNvPicPr>
            <a:picLocks noChangeAspect="1"/>
          </p:cNvPicPr>
          <p:nvPr/>
        </p:nvPicPr>
        <p:blipFill>
          <a:blip r:embed="rId4"/>
          <a:stretch>
            <a:fillRect/>
          </a:stretch>
        </p:blipFill>
        <p:spPr>
          <a:xfrm>
            <a:off x="321978" y="4218235"/>
            <a:ext cx="4402003" cy="1370435"/>
          </a:xfrm>
          <a:prstGeom prst="rect">
            <a:avLst/>
          </a:prstGeom>
        </p:spPr>
      </p:pic>
      <p:grpSp>
        <p:nvGrpSpPr>
          <p:cNvPr id="5" name="Group 4">
            <a:extLst>
              <a:ext uri="{FF2B5EF4-FFF2-40B4-BE49-F238E27FC236}">
                <a16:creationId xmlns:a16="http://schemas.microsoft.com/office/drawing/2014/main" id="{4FA1465C-C76C-024F-873E-884085F157C0}"/>
              </a:ext>
            </a:extLst>
          </p:cNvPr>
          <p:cNvGrpSpPr/>
          <p:nvPr/>
        </p:nvGrpSpPr>
        <p:grpSpPr>
          <a:xfrm>
            <a:off x="2342736" y="3893174"/>
            <a:ext cx="2283051" cy="1550196"/>
            <a:chOff x="2342736" y="3721052"/>
            <a:chExt cx="2283051" cy="1550196"/>
          </a:xfrm>
        </p:grpSpPr>
        <p:sp>
          <p:nvSpPr>
            <p:cNvPr id="6" name="Rectangle 5">
              <a:extLst>
                <a:ext uri="{FF2B5EF4-FFF2-40B4-BE49-F238E27FC236}">
                  <a16:creationId xmlns:a16="http://schemas.microsoft.com/office/drawing/2014/main" id="{925BC1BC-AB4D-2946-807F-6F615813172C}"/>
                </a:ext>
              </a:extLst>
            </p:cNvPr>
            <p:cNvSpPr/>
            <p:nvPr/>
          </p:nvSpPr>
          <p:spPr>
            <a:xfrm>
              <a:off x="2342736" y="4576816"/>
              <a:ext cx="2283051" cy="694432"/>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ADAE22D-6D0D-0945-8EBB-6E6310340511}"/>
                </a:ext>
              </a:extLst>
            </p:cNvPr>
            <p:cNvSpPr txBox="1"/>
            <p:nvPr/>
          </p:nvSpPr>
          <p:spPr>
            <a:xfrm>
              <a:off x="2748682" y="3721052"/>
              <a:ext cx="1795043" cy="369332"/>
            </a:xfrm>
            <a:prstGeom prst="rect">
              <a:avLst/>
            </a:prstGeom>
            <a:noFill/>
            <a:ln w="38100">
              <a:solidFill>
                <a:schemeClr val="accent2"/>
              </a:solidFill>
            </a:ln>
          </p:spPr>
          <p:txBody>
            <a:bodyPr wrap="none" rtlCol="0">
              <a:spAutoFit/>
            </a:bodyPr>
            <a:lstStyle/>
            <a:p>
              <a:r>
                <a:rPr lang="en-US" dirty="0"/>
                <a:t>Original behavior</a:t>
              </a:r>
            </a:p>
          </p:txBody>
        </p:sp>
      </p:grpSp>
      <p:grpSp>
        <p:nvGrpSpPr>
          <p:cNvPr id="8" name="Group 7">
            <a:extLst>
              <a:ext uri="{FF2B5EF4-FFF2-40B4-BE49-F238E27FC236}">
                <a16:creationId xmlns:a16="http://schemas.microsoft.com/office/drawing/2014/main" id="{6F006CC3-E90C-344E-9B88-90C5A0D2859B}"/>
              </a:ext>
            </a:extLst>
          </p:cNvPr>
          <p:cNvGrpSpPr/>
          <p:nvPr/>
        </p:nvGrpSpPr>
        <p:grpSpPr>
          <a:xfrm>
            <a:off x="1604830" y="4759697"/>
            <a:ext cx="1490921" cy="1261052"/>
            <a:chOff x="2424294" y="4587575"/>
            <a:chExt cx="1490921" cy="1261052"/>
          </a:xfrm>
        </p:grpSpPr>
        <p:sp>
          <p:nvSpPr>
            <p:cNvPr id="9" name="Rectangle 8">
              <a:extLst>
                <a:ext uri="{FF2B5EF4-FFF2-40B4-BE49-F238E27FC236}">
                  <a16:creationId xmlns:a16="http://schemas.microsoft.com/office/drawing/2014/main" id="{0BF132FD-CAE2-E044-827A-F5A5D004131E}"/>
                </a:ext>
              </a:extLst>
            </p:cNvPr>
            <p:cNvSpPr/>
            <p:nvPr/>
          </p:nvSpPr>
          <p:spPr>
            <a:xfrm>
              <a:off x="2424294" y="4587575"/>
              <a:ext cx="428366" cy="683674"/>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AFC1BE2-2253-4949-8F97-223C911BBDAC}"/>
                </a:ext>
              </a:extLst>
            </p:cNvPr>
            <p:cNvSpPr txBox="1"/>
            <p:nvPr/>
          </p:nvSpPr>
          <p:spPr>
            <a:xfrm>
              <a:off x="2424294" y="5479295"/>
              <a:ext cx="1490921" cy="369332"/>
            </a:xfrm>
            <a:prstGeom prst="rect">
              <a:avLst/>
            </a:prstGeom>
            <a:noFill/>
            <a:ln w="38100">
              <a:solidFill>
                <a:srgbClr val="00B0F0"/>
              </a:solidFill>
            </a:ln>
          </p:spPr>
          <p:txBody>
            <a:bodyPr wrap="none" rtlCol="0">
              <a:spAutoFit/>
            </a:bodyPr>
            <a:lstStyle/>
            <a:p>
              <a:r>
                <a:rPr lang="en-US" dirty="0"/>
                <a:t>New behavior</a:t>
              </a:r>
            </a:p>
          </p:txBody>
        </p:sp>
      </p:grpSp>
      <p:grpSp>
        <p:nvGrpSpPr>
          <p:cNvPr id="11" name="Group 10">
            <a:extLst>
              <a:ext uri="{FF2B5EF4-FFF2-40B4-BE49-F238E27FC236}">
                <a16:creationId xmlns:a16="http://schemas.microsoft.com/office/drawing/2014/main" id="{5B64F99C-8CB2-DE48-9D30-03E91FF3E9C9}"/>
              </a:ext>
            </a:extLst>
          </p:cNvPr>
          <p:cNvGrpSpPr/>
          <p:nvPr/>
        </p:nvGrpSpPr>
        <p:grpSpPr>
          <a:xfrm>
            <a:off x="7886894" y="4388296"/>
            <a:ext cx="1082936" cy="2400748"/>
            <a:chOff x="885713" y="2624866"/>
            <a:chExt cx="1082936" cy="2400748"/>
          </a:xfrm>
        </p:grpSpPr>
        <p:sp>
          <p:nvSpPr>
            <p:cNvPr id="12" name="Oval 11">
              <a:extLst>
                <a:ext uri="{FF2B5EF4-FFF2-40B4-BE49-F238E27FC236}">
                  <a16:creationId xmlns:a16="http://schemas.microsoft.com/office/drawing/2014/main" id="{963467AD-D4C4-8B43-9E52-9DA3518EE22E}"/>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5156C188-0189-1543-B995-84B2BDD7F38F}"/>
                </a:ext>
              </a:extLst>
            </p:cNvPr>
            <p:cNvCxnSpPr>
              <a:cxnSpLocks/>
              <a:stCxn id="12"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011D285-59DA-0B4D-840A-6AAE558BFD16}"/>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4ECFDD6-A134-F542-AF77-C4939F98FE4C}"/>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6A4C3A0-C0E8-AC49-BBB9-9288D1FFE39A}"/>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238CE9E-D8B5-4747-A2F7-8C41193D2959}"/>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829B12-8D26-3D4F-A6B9-BAC13096A3B7}"/>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27DE496-ED57-6B40-A6CA-D21DB18A8E17}"/>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5FCB6BE-427F-094F-A039-C234535FA32D}"/>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Oval Callout 20">
            <a:extLst>
              <a:ext uri="{FF2B5EF4-FFF2-40B4-BE49-F238E27FC236}">
                <a16:creationId xmlns:a16="http://schemas.microsoft.com/office/drawing/2014/main" id="{3EF451AF-1191-5749-BEB7-B9497DBAFBF1}"/>
              </a:ext>
            </a:extLst>
          </p:cNvPr>
          <p:cNvSpPr/>
          <p:nvPr/>
        </p:nvSpPr>
        <p:spPr>
          <a:xfrm>
            <a:off x="5421854" y="3947640"/>
            <a:ext cx="1747781" cy="672353"/>
          </a:xfrm>
          <a:prstGeom prst="wedgeEllipseCallout">
            <a:avLst>
              <a:gd name="adj1" fmla="val 110494"/>
              <a:gd name="adj2" fmla="val 897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That was easy!</a:t>
            </a:r>
          </a:p>
        </p:txBody>
      </p:sp>
      <p:sp>
        <p:nvSpPr>
          <p:cNvPr id="22" name="Oval Callout 21">
            <a:extLst>
              <a:ext uri="{FF2B5EF4-FFF2-40B4-BE49-F238E27FC236}">
                <a16:creationId xmlns:a16="http://schemas.microsoft.com/office/drawing/2014/main" id="{AB5D5E37-F79D-5749-B7AB-EE55997E8A01}"/>
              </a:ext>
            </a:extLst>
          </p:cNvPr>
          <p:cNvSpPr/>
          <p:nvPr/>
        </p:nvSpPr>
        <p:spPr>
          <a:xfrm>
            <a:off x="5056092" y="5179450"/>
            <a:ext cx="2042449" cy="672353"/>
          </a:xfrm>
          <a:prstGeom prst="wedgeEllipseCallout">
            <a:avLst>
              <a:gd name="adj1" fmla="val 102073"/>
              <a:gd name="adj2" fmla="val -943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 my code passed!</a:t>
            </a:r>
          </a:p>
        </p:txBody>
      </p:sp>
    </p:spTree>
    <p:extLst>
      <p:ext uri="{BB962C8B-B14F-4D97-AF65-F5344CB8AC3E}">
        <p14:creationId xmlns:p14="http://schemas.microsoft.com/office/powerpoint/2010/main" val="11001415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500"/>
                                  </p:stCondLst>
                                  <p:childTnLst>
                                    <p:set>
                                      <p:cBhvr>
                                        <p:cTn id="21" dur="1" fill="hold">
                                          <p:stCondLst>
                                            <p:cond delay="0"/>
                                          </p:stCondLst>
                                        </p:cTn>
                                        <p:tgtEl>
                                          <p:spTgt spid="21"/>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50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6ECF2-CE46-D548-8DC1-2FB9D418F67A}"/>
              </a:ext>
            </a:extLst>
          </p:cNvPr>
          <p:cNvSpPr>
            <a:spLocks noGrp="1"/>
          </p:cNvSpPr>
          <p:nvPr>
            <p:ph type="title"/>
          </p:nvPr>
        </p:nvSpPr>
        <p:spPr/>
        <p:txBody>
          <a:bodyPr/>
          <a:lstStyle/>
          <a:p>
            <a:r>
              <a:rPr lang="en-US" dirty="0"/>
              <a:t>Doug’s Original code</a:t>
            </a:r>
            <a:endParaRPr lang="en-US" sz="3200" dirty="0"/>
          </a:p>
        </p:txBody>
      </p:sp>
      <p:pic>
        <p:nvPicPr>
          <p:cNvPr id="10" name="Picture 9">
            <a:extLst>
              <a:ext uri="{FF2B5EF4-FFF2-40B4-BE49-F238E27FC236}">
                <a16:creationId xmlns:a16="http://schemas.microsoft.com/office/drawing/2014/main" id="{488B1B72-C92A-6A49-9500-BB1DE1685516}"/>
              </a:ext>
            </a:extLst>
          </p:cNvPr>
          <p:cNvPicPr>
            <a:picLocks noChangeAspect="1"/>
          </p:cNvPicPr>
          <p:nvPr/>
        </p:nvPicPr>
        <p:blipFill>
          <a:blip r:embed="rId3"/>
          <a:stretch>
            <a:fillRect/>
          </a:stretch>
        </p:blipFill>
        <p:spPr>
          <a:xfrm>
            <a:off x="241445" y="1690689"/>
            <a:ext cx="5283200" cy="4203700"/>
          </a:xfrm>
          <a:prstGeom prst="rect">
            <a:avLst/>
          </a:prstGeom>
        </p:spPr>
      </p:pic>
      <p:grpSp>
        <p:nvGrpSpPr>
          <p:cNvPr id="5" name="Group 4">
            <a:extLst>
              <a:ext uri="{FF2B5EF4-FFF2-40B4-BE49-F238E27FC236}">
                <a16:creationId xmlns:a16="http://schemas.microsoft.com/office/drawing/2014/main" id="{2F6E0109-B6A8-4D40-9361-A4D2053BFD38}"/>
              </a:ext>
            </a:extLst>
          </p:cNvPr>
          <p:cNvGrpSpPr/>
          <p:nvPr/>
        </p:nvGrpSpPr>
        <p:grpSpPr>
          <a:xfrm>
            <a:off x="7749092" y="4200256"/>
            <a:ext cx="1082936" cy="2400748"/>
            <a:chOff x="885713" y="2624866"/>
            <a:chExt cx="1082936" cy="2400748"/>
          </a:xfrm>
        </p:grpSpPr>
        <p:sp>
          <p:nvSpPr>
            <p:cNvPr id="7" name="Oval 6">
              <a:extLst>
                <a:ext uri="{FF2B5EF4-FFF2-40B4-BE49-F238E27FC236}">
                  <a16:creationId xmlns:a16="http://schemas.microsoft.com/office/drawing/2014/main" id="{1B4D7E9C-FE0F-4142-942A-49884DAA0567}"/>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5658DA6-C5E6-FE4F-B5EE-4D50672557B3}"/>
                </a:ext>
              </a:extLst>
            </p:cNvPr>
            <p:cNvCxnSpPr>
              <a:cxnSpLocks/>
              <a:stCxn id="7"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6952D6D-1E57-254E-B28C-FDA71CB725A3}"/>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FD32B6A-52D2-9440-B135-DD0DE224C01E}"/>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9C6C00F-7C0F-5F4F-A861-463054F364ED}"/>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875AA93-FF74-3141-A4C6-B9FED45EAEDA}"/>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4CF8066-1B6A-2147-BFE3-1A583CF8978D}"/>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FC0DC34-A33C-6442-9952-37B753EE3AE3}"/>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8788DC3-1CF3-A04B-88E7-F867AAC627FA}"/>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1BC68133-CC4F-3A44-8AC4-FB4C6F0C01EF}"/>
              </a:ext>
            </a:extLst>
          </p:cNvPr>
          <p:cNvSpPr/>
          <p:nvPr/>
        </p:nvSpPr>
        <p:spPr>
          <a:xfrm>
            <a:off x="318541" y="2123383"/>
            <a:ext cx="1789958" cy="211026"/>
          </a:xfrm>
          <a:prstGeom prst="rect">
            <a:avLst/>
          </a:prstGeom>
          <a:solidFill>
            <a:srgbClr val="ED7D31">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48EDF250-25C1-794C-8FD9-3DB9E09A08B2}"/>
              </a:ext>
            </a:extLst>
          </p:cNvPr>
          <p:cNvGrpSpPr/>
          <p:nvPr/>
        </p:nvGrpSpPr>
        <p:grpSpPr>
          <a:xfrm>
            <a:off x="7001436" y="546519"/>
            <a:ext cx="1338144" cy="2076226"/>
            <a:chOff x="6497619" y="2868996"/>
            <a:chExt cx="1338144" cy="2076226"/>
          </a:xfrm>
        </p:grpSpPr>
        <p:sp>
          <p:nvSpPr>
            <p:cNvPr id="22" name="Oval 21">
              <a:extLst>
                <a:ext uri="{FF2B5EF4-FFF2-40B4-BE49-F238E27FC236}">
                  <a16:creationId xmlns:a16="http://schemas.microsoft.com/office/drawing/2014/main" id="{71B30896-6AE4-8747-93D9-778D17383B08}"/>
                </a:ext>
              </a:extLst>
            </p:cNvPr>
            <p:cNvSpPr/>
            <p:nvPr/>
          </p:nvSpPr>
          <p:spPr>
            <a:xfrm>
              <a:off x="6841863" y="2868996"/>
              <a:ext cx="570156" cy="3334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725FB4D-B0AD-9645-934F-72A5B3AE65A6}"/>
                </a:ext>
              </a:extLst>
            </p:cNvPr>
            <p:cNvSpPr/>
            <p:nvPr/>
          </p:nvSpPr>
          <p:spPr>
            <a:xfrm>
              <a:off x="6841863" y="3202483"/>
              <a:ext cx="570156" cy="98970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74C9D372-6E6F-F141-A30B-96FC2C70F1EC}"/>
                </a:ext>
              </a:extLst>
            </p:cNvPr>
            <p:cNvCxnSpPr>
              <a:cxnSpLocks/>
              <a:endCxn id="23" idx="7"/>
            </p:cNvCxnSpPr>
            <p:nvPr/>
          </p:nvCxnSpPr>
          <p:spPr>
            <a:xfrm flipH="1" flipV="1">
              <a:off x="7328522" y="3347422"/>
              <a:ext cx="5072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9AE91A-BB44-CA48-9ED3-F4D29BB571E8}"/>
                </a:ext>
              </a:extLst>
            </p:cNvPr>
            <p:cNvCxnSpPr>
              <a:cxnSpLocks/>
              <a:endCxn id="23" idx="1"/>
            </p:cNvCxnSpPr>
            <p:nvPr/>
          </p:nvCxnSpPr>
          <p:spPr>
            <a:xfrm flipV="1">
              <a:off x="6497619"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788A8E7-AB27-E746-A497-FE43C30F73E5}"/>
                </a:ext>
              </a:extLst>
            </p:cNvPr>
            <p:cNvCxnSpPr>
              <a:stCxn id="23" idx="3"/>
            </p:cNvCxnSpPr>
            <p:nvPr/>
          </p:nvCxnSpPr>
          <p:spPr>
            <a:xfrm flipH="1">
              <a:off x="6841863" y="4047247"/>
              <a:ext cx="834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27F3F63-9BE5-DB48-B41A-31D35D3A430D}"/>
                </a:ext>
              </a:extLst>
            </p:cNvPr>
            <p:cNvCxnSpPr>
              <a:cxnSpLocks/>
              <a:stCxn id="23" idx="5"/>
            </p:cNvCxnSpPr>
            <p:nvPr/>
          </p:nvCxnSpPr>
          <p:spPr>
            <a:xfrm>
              <a:off x="7328522" y="4047247"/>
              <a:ext cx="1596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Oval Callout 27">
            <a:extLst>
              <a:ext uri="{FF2B5EF4-FFF2-40B4-BE49-F238E27FC236}">
                <a16:creationId xmlns:a16="http://schemas.microsoft.com/office/drawing/2014/main" id="{F99C4F2B-58D1-C84E-B3E5-FB1107F106C6}"/>
              </a:ext>
            </a:extLst>
          </p:cNvPr>
          <p:cNvSpPr/>
          <p:nvPr/>
        </p:nvSpPr>
        <p:spPr>
          <a:xfrm>
            <a:off x="2993606" y="45903"/>
            <a:ext cx="2151530" cy="672353"/>
          </a:xfrm>
          <a:prstGeom prst="wedgeEllipseCallout">
            <a:avLst>
              <a:gd name="adj1" fmla="val 163193"/>
              <a:gd name="adj2" fmla="val 6410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(…with names like that …)</a:t>
            </a:r>
          </a:p>
        </p:txBody>
      </p:sp>
      <p:sp>
        <p:nvSpPr>
          <p:cNvPr id="17" name="Oval Callout 16">
            <a:extLst>
              <a:ext uri="{FF2B5EF4-FFF2-40B4-BE49-F238E27FC236}">
                <a16:creationId xmlns:a16="http://schemas.microsoft.com/office/drawing/2014/main" id="{680CE311-FB01-EE45-ACAB-C8BEE94937DC}"/>
              </a:ext>
            </a:extLst>
          </p:cNvPr>
          <p:cNvSpPr/>
          <p:nvPr/>
        </p:nvSpPr>
        <p:spPr>
          <a:xfrm>
            <a:off x="5524645" y="2784110"/>
            <a:ext cx="2224447" cy="841224"/>
          </a:xfrm>
          <a:prstGeom prst="wedgeEllipseCallout">
            <a:avLst>
              <a:gd name="adj1" fmla="val 62222"/>
              <a:gd name="adj2" fmla="val 1621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Remembered the Unit Tests!</a:t>
            </a:r>
          </a:p>
        </p:txBody>
      </p:sp>
      <p:sp>
        <p:nvSpPr>
          <p:cNvPr id="19" name="Oval Callout 18">
            <a:extLst>
              <a:ext uri="{FF2B5EF4-FFF2-40B4-BE49-F238E27FC236}">
                <a16:creationId xmlns:a16="http://schemas.microsoft.com/office/drawing/2014/main" id="{F94D9047-27BB-B746-ABBE-D872481675DA}"/>
              </a:ext>
            </a:extLst>
          </p:cNvPr>
          <p:cNvSpPr/>
          <p:nvPr/>
        </p:nvSpPr>
        <p:spPr>
          <a:xfrm>
            <a:off x="4984376" y="3923651"/>
            <a:ext cx="2205318" cy="1201763"/>
          </a:xfrm>
          <a:prstGeom prst="wedgeEllipseCallout">
            <a:avLst>
              <a:gd name="adj1" fmla="val 86591"/>
              <a:gd name="adj2" fmla="val 73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am going to get an A for sure!</a:t>
            </a:r>
          </a:p>
        </p:txBody>
      </p:sp>
      <p:sp>
        <p:nvSpPr>
          <p:cNvPr id="31" name="Rectangle 30">
            <a:extLst>
              <a:ext uri="{FF2B5EF4-FFF2-40B4-BE49-F238E27FC236}">
                <a16:creationId xmlns:a16="http://schemas.microsoft.com/office/drawing/2014/main" id="{0E522A60-F99D-8B4D-BCC2-989075CFC3F9}"/>
              </a:ext>
            </a:extLst>
          </p:cNvPr>
          <p:cNvSpPr/>
          <p:nvPr/>
        </p:nvSpPr>
        <p:spPr>
          <a:xfrm>
            <a:off x="1904104" y="3891376"/>
            <a:ext cx="432098" cy="276605"/>
          </a:xfrm>
          <a:prstGeom prst="rect">
            <a:avLst/>
          </a:prstGeom>
          <a:solidFill>
            <a:srgbClr val="ED7D31">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A706553-405D-BC43-8F75-2F00AFE087E1}"/>
              </a:ext>
            </a:extLst>
          </p:cNvPr>
          <p:cNvSpPr/>
          <p:nvPr/>
        </p:nvSpPr>
        <p:spPr>
          <a:xfrm>
            <a:off x="1892450" y="4652054"/>
            <a:ext cx="432098" cy="276605"/>
          </a:xfrm>
          <a:prstGeom prst="rect">
            <a:avLst/>
          </a:prstGeom>
          <a:solidFill>
            <a:srgbClr val="ED7D31">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E53BE5E-F4FE-4544-A531-69F8C921A7AA}"/>
              </a:ext>
            </a:extLst>
          </p:cNvPr>
          <p:cNvSpPr/>
          <p:nvPr/>
        </p:nvSpPr>
        <p:spPr>
          <a:xfrm>
            <a:off x="1892450" y="5426627"/>
            <a:ext cx="432098" cy="276605"/>
          </a:xfrm>
          <a:prstGeom prst="rect">
            <a:avLst/>
          </a:prstGeom>
          <a:solidFill>
            <a:srgbClr val="ED7D31">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Callout 33">
            <a:extLst>
              <a:ext uri="{FF2B5EF4-FFF2-40B4-BE49-F238E27FC236}">
                <a16:creationId xmlns:a16="http://schemas.microsoft.com/office/drawing/2014/main" id="{72B6563C-2734-844A-A7AA-1824D979A85A}"/>
              </a:ext>
            </a:extLst>
          </p:cNvPr>
          <p:cNvSpPr/>
          <p:nvPr/>
        </p:nvSpPr>
        <p:spPr>
          <a:xfrm>
            <a:off x="4748637" y="1271035"/>
            <a:ext cx="2151530" cy="672353"/>
          </a:xfrm>
          <a:prstGeom prst="wedgeEllipseCallout">
            <a:avLst>
              <a:gd name="adj1" fmla="val 78193"/>
              <a:gd name="adj2" fmla="val -11426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C at best…)</a:t>
            </a:r>
          </a:p>
        </p:txBody>
      </p:sp>
    </p:spTree>
    <p:extLst>
      <p:ext uri="{BB962C8B-B14F-4D97-AF65-F5344CB8AC3E}">
        <p14:creationId xmlns:p14="http://schemas.microsoft.com/office/powerpoint/2010/main" val="361719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7"/>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1" nodeType="afterEffect">
                                  <p:stCondLst>
                                    <p:cond delay="100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17"/>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8" grpId="0" animBg="1"/>
      <p:bldP spid="17" grpId="0" animBg="1"/>
      <p:bldP spid="17" grpId="1" animBg="1"/>
      <p:bldP spid="19" grpId="0" animBg="1"/>
      <p:bldP spid="19" grpId="1" animBg="1"/>
      <p:bldP spid="31" grpId="0" animBg="1"/>
      <p:bldP spid="32" grpId="0" animBg="1"/>
      <p:bldP spid="33" grpId="0" animBg="1"/>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D419-7D53-5440-8B46-7588C76567F8}"/>
              </a:ext>
            </a:extLst>
          </p:cNvPr>
          <p:cNvSpPr>
            <a:spLocks noGrp="1"/>
          </p:cNvSpPr>
          <p:nvPr>
            <p:ph type="title"/>
          </p:nvPr>
        </p:nvSpPr>
        <p:spPr/>
        <p:txBody>
          <a:bodyPr>
            <a:normAutofit/>
          </a:bodyPr>
          <a:lstStyle/>
          <a:p>
            <a:r>
              <a:rPr lang="en-US" sz="3200" dirty="0"/>
              <a:t>Luckily, Doug remembers to think about names</a:t>
            </a:r>
          </a:p>
        </p:txBody>
      </p:sp>
      <p:grpSp>
        <p:nvGrpSpPr>
          <p:cNvPr id="4" name="Group 3">
            <a:extLst>
              <a:ext uri="{FF2B5EF4-FFF2-40B4-BE49-F238E27FC236}">
                <a16:creationId xmlns:a16="http://schemas.microsoft.com/office/drawing/2014/main" id="{31B7EB62-6B9C-2846-B526-43BBA7C09280}"/>
              </a:ext>
            </a:extLst>
          </p:cNvPr>
          <p:cNvGrpSpPr/>
          <p:nvPr/>
        </p:nvGrpSpPr>
        <p:grpSpPr>
          <a:xfrm>
            <a:off x="831925" y="3931308"/>
            <a:ext cx="1082936" cy="2400748"/>
            <a:chOff x="885713" y="2624866"/>
            <a:chExt cx="1082936" cy="2400748"/>
          </a:xfrm>
        </p:grpSpPr>
        <p:sp>
          <p:nvSpPr>
            <p:cNvPr id="5" name="Oval 4">
              <a:extLst>
                <a:ext uri="{FF2B5EF4-FFF2-40B4-BE49-F238E27FC236}">
                  <a16:creationId xmlns:a16="http://schemas.microsoft.com/office/drawing/2014/main" id="{88188568-51DD-1D49-8118-232A328B72EE}"/>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877077E-A1E7-ED49-9CEF-6E5EB953E163}"/>
                </a:ext>
              </a:extLst>
            </p:cNvPr>
            <p:cNvCxnSpPr>
              <a:cxnSpLocks/>
              <a:stCxn id="5"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D3A574D-BE01-9944-AEE0-93550A972CDA}"/>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9F935F4-B799-BC46-B9EF-BFB155AD1FCA}"/>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A4A4287-3878-E848-AFCE-602F63B93FDD}"/>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5790FBA-7F3C-7D4F-B5D4-B3A6944E2C1A}"/>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30C5BC7-C3F8-544D-8870-12A1A5B60C83}"/>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A6F748-62EE-0B47-B6ED-A37032C65E16}"/>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F8174CB-BFB4-0540-AA04-370C6237D8B7}"/>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Cloud Callout 13">
            <a:extLst>
              <a:ext uri="{FF2B5EF4-FFF2-40B4-BE49-F238E27FC236}">
                <a16:creationId xmlns:a16="http://schemas.microsoft.com/office/drawing/2014/main" id="{855F9DC2-802D-A04B-804D-76ED918613C1}"/>
              </a:ext>
            </a:extLst>
          </p:cNvPr>
          <p:cNvSpPr/>
          <p:nvPr/>
        </p:nvSpPr>
        <p:spPr>
          <a:xfrm>
            <a:off x="3149526" y="1422634"/>
            <a:ext cx="5994474" cy="4325831"/>
          </a:xfrm>
          <a:prstGeom prst="cloudCallout">
            <a:avLst>
              <a:gd name="adj1" fmla="val -76875"/>
              <a:gd name="adj2" fmla="val 99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BB35400-9E72-8B46-AB4E-1C65EE975575}"/>
              </a:ext>
            </a:extLst>
          </p:cNvPr>
          <p:cNvGrpSpPr/>
          <p:nvPr/>
        </p:nvGrpSpPr>
        <p:grpSpPr>
          <a:xfrm>
            <a:off x="6773569" y="2893195"/>
            <a:ext cx="1258644" cy="2076226"/>
            <a:chOff x="6497619" y="2868996"/>
            <a:chExt cx="1258644" cy="2076226"/>
          </a:xfrm>
        </p:grpSpPr>
        <p:sp>
          <p:nvSpPr>
            <p:cNvPr id="17" name="Oval 16">
              <a:extLst>
                <a:ext uri="{FF2B5EF4-FFF2-40B4-BE49-F238E27FC236}">
                  <a16:creationId xmlns:a16="http://schemas.microsoft.com/office/drawing/2014/main" id="{C704E241-ADED-6B4C-87EE-B45A3306C553}"/>
                </a:ext>
              </a:extLst>
            </p:cNvPr>
            <p:cNvSpPr/>
            <p:nvPr/>
          </p:nvSpPr>
          <p:spPr>
            <a:xfrm>
              <a:off x="6841863" y="2868996"/>
              <a:ext cx="570156" cy="3334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C0586D8-D471-B744-9B96-A4E5A841DC88}"/>
                </a:ext>
              </a:extLst>
            </p:cNvPr>
            <p:cNvSpPr/>
            <p:nvPr/>
          </p:nvSpPr>
          <p:spPr>
            <a:xfrm>
              <a:off x="6841863" y="3202483"/>
              <a:ext cx="570156" cy="98970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883D69B-A879-164F-987A-BADF43F7AF2A}"/>
                </a:ext>
              </a:extLst>
            </p:cNvPr>
            <p:cNvCxnSpPr>
              <a:cxnSpLocks/>
              <a:endCxn id="18" idx="7"/>
            </p:cNvCxnSpPr>
            <p:nvPr/>
          </p:nvCxnSpPr>
          <p:spPr>
            <a:xfrm flipH="1" flipV="1">
              <a:off x="7328522"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ACA2FF4-51C9-9144-B35A-30DAC41CF5B5}"/>
                </a:ext>
              </a:extLst>
            </p:cNvPr>
            <p:cNvCxnSpPr>
              <a:cxnSpLocks/>
              <a:endCxn id="18" idx="1"/>
            </p:cNvCxnSpPr>
            <p:nvPr/>
          </p:nvCxnSpPr>
          <p:spPr>
            <a:xfrm flipV="1">
              <a:off x="6497619"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BAEB4E-493A-6144-BC63-444D420A5DC2}"/>
                </a:ext>
              </a:extLst>
            </p:cNvPr>
            <p:cNvCxnSpPr>
              <a:stCxn id="18" idx="3"/>
            </p:cNvCxnSpPr>
            <p:nvPr/>
          </p:nvCxnSpPr>
          <p:spPr>
            <a:xfrm flipH="1">
              <a:off x="6841863" y="4047247"/>
              <a:ext cx="834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EC053-8522-EE4B-B98E-110FDF3DBD62}"/>
                </a:ext>
              </a:extLst>
            </p:cNvPr>
            <p:cNvCxnSpPr>
              <a:cxnSpLocks/>
              <a:stCxn id="18" idx="5"/>
            </p:cNvCxnSpPr>
            <p:nvPr/>
          </p:nvCxnSpPr>
          <p:spPr>
            <a:xfrm>
              <a:off x="7328522" y="4047247"/>
              <a:ext cx="1596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Oval Callout 22">
            <a:extLst>
              <a:ext uri="{FF2B5EF4-FFF2-40B4-BE49-F238E27FC236}">
                <a16:creationId xmlns:a16="http://schemas.microsoft.com/office/drawing/2014/main" id="{F2A2CAD1-15C2-264C-9B72-D44D5C71F570}"/>
              </a:ext>
            </a:extLst>
          </p:cNvPr>
          <p:cNvSpPr/>
          <p:nvPr/>
        </p:nvSpPr>
        <p:spPr>
          <a:xfrm>
            <a:off x="4532229" y="2345012"/>
            <a:ext cx="1940471" cy="598275"/>
          </a:xfrm>
          <a:prstGeom prst="wedgeEllipseCallout">
            <a:avLst>
              <a:gd name="adj1" fmla="val 95878"/>
              <a:gd name="adj2" fmla="val 7442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Names are important!</a:t>
            </a:r>
          </a:p>
        </p:txBody>
      </p:sp>
      <p:sp>
        <p:nvSpPr>
          <p:cNvPr id="24" name="Oval Callout 23">
            <a:extLst>
              <a:ext uri="{FF2B5EF4-FFF2-40B4-BE49-F238E27FC236}">
                <a16:creationId xmlns:a16="http://schemas.microsoft.com/office/drawing/2014/main" id="{7BC7AC7A-B5E5-4444-8380-07D79EC65618}"/>
              </a:ext>
            </a:extLst>
          </p:cNvPr>
          <p:cNvSpPr/>
          <p:nvPr/>
        </p:nvSpPr>
        <p:spPr>
          <a:xfrm>
            <a:off x="4076433" y="3226683"/>
            <a:ext cx="1940471" cy="1021976"/>
          </a:xfrm>
          <a:prstGeom prst="wedgeEllipseCallout">
            <a:avLst>
              <a:gd name="adj1" fmla="val 117499"/>
              <a:gd name="adj2" fmla="val -60739"/>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They should express intent!</a:t>
            </a:r>
          </a:p>
        </p:txBody>
      </p:sp>
    </p:spTree>
    <p:extLst>
      <p:ext uri="{BB962C8B-B14F-4D97-AF65-F5344CB8AC3E}">
        <p14:creationId xmlns:p14="http://schemas.microsoft.com/office/powerpoint/2010/main" val="3393986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A94E-7F5B-C840-954E-CF586BD16599}"/>
              </a:ext>
            </a:extLst>
          </p:cNvPr>
          <p:cNvSpPr>
            <a:spLocks noGrp="1"/>
          </p:cNvSpPr>
          <p:nvPr>
            <p:ph type="title"/>
          </p:nvPr>
        </p:nvSpPr>
        <p:spPr/>
        <p:txBody>
          <a:bodyPr/>
          <a:lstStyle/>
          <a:p>
            <a:r>
              <a:rPr lang="en-US" dirty="0"/>
              <a:t>Good names…</a:t>
            </a:r>
          </a:p>
        </p:txBody>
      </p:sp>
      <p:sp>
        <p:nvSpPr>
          <p:cNvPr id="3" name="Content Placeholder 2">
            <a:extLst>
              <a:ext uri="{FF2B5EF4-FFF2-40B4-BE49-F238E27FC236}">
                <a16:creationId xmlns:a16="http://schemas.microsoft.com/office/drawing/2014/main" id="{5F153925-96DD-6D49-AA16-BE7AB4257BE3}"/>
              </a:ext>
            </a:extLst>
          </p:cNvPr>
          <p:cNvSpPr>
            <a:spLocks noGrp="1"/>
          </p:cNvSpPr>
          <p:nvPr>
            <p:ph idx="1"/>
          </p:nvPr>
        </p:nvSpPr>
        <p:spPr/>
        <p:txBody>
          <a:bodyPr/>
          <a:lstStyle/>
          <a:p>
            <a:r>
              <a:rPr lang="en-US" b="1" dirty="0"/>
              <a:t>Reveal intent</a:t>
            </a:r>
          </a:p>
          <a:p>
            <a:r>
              <a:rPr lang="en-US" dirty="0">
                <a:solidFill>
                  <a:schemeClr val="bg1">
                    <a:lumMod val="65000"/>
                  </a:schemeClr>
                </a:solidFill>
              </a:rPr>
              <a:t>Use the proper parts of speech</a:t>
            </a:r>
          </a:p>
          <a:p>
            <a:r>
              <a:rPr lang="en-US" dirty="0">
                <a:solidFill>
                  <a:schemeClr val="bg1">
                    <a:lumMod val="65000"/>
                  </a:schemeClr>
                </a:solidFill>
              </a:rPr>
              <a:t>Have the proper length for their scope</a:t>
            </a:r>
          </a:p>
          <a:p>
            <a:r>
              <a:rPr lang="en-US" dirty="0">
                <a:solidFill>
                  <a:schemeClr val="bg1">
                    <a:lumMod val="65000"/>
                  </a:schemeClr>
                </a:solidFill>
              </a:rPr>
              <a:t>Avoids disinformation and encodings</a:t>
            </a:r>
          </a:p>
          <a:p>
            <a:endParaRPr lang="en-US" dirty="0"/>
          </a:p>
          <a:p>
            <a:pPr marL="0" indent="0">
              <a:buNone/>
            </a:pPr>
            <a:endParaRPr lang="en-US" dirty="0"/>
          </a:p>
        </p:txBody>
      </p:sp>
      <p:pic>
        <p:nvPicPr>
          <p:cNvPr id="4" name="Picture 3">
            <a:extLst>
              <a:ext uri="{FF2B5EF4-FFF2-40B4-BE49-F238E27FC236}">
                <a16:creationId xmlns:a16="http://schemas.microsoft.com/office/drawing/2014/main" id="{31E2F8A4-3F0F-AB4E-98D6-A1AB8FB40556}"/>
              </a:ext>
            </a:extLst>
          </p:cNvPr>
          <p:cNvPicPr>
            <a:picLocks noChangeAspect="1"/>
          </p:cNvPicPr>
          <p:nvPr/>
        </p:nvPicPr>
        <p:blipFill rotWithShape="1">
          <a:blip r:embed="rId3"/>
          <a:srcRect r="60745"/>
          <a:stretch/>
        </p:blipFill>
        <p:spPr>
          <a:xfrm>
            <a:off x="6491235" y="3433562"/>
            <a:ext cx="2652765" cy="3349075"/>
          </a:xfrm>
          <a:prstGeom prst="rect">
            <a:avLst/>
          </a:prstGeom>
        </p:spPr>
      </p:pic>
      <p:sp>
        <p:nvSpPr>
          <p:cNvPr id="5" name="Content Placeholder 2">
            <a:extLst>
              <a:ext uri="{FF2B5EF4-FFF2-40B4-BE49-F238E27FC236}">
                <a16:creationId xmlns:a16="http://schemas.microsoft.com/office/drawing/2014/main" id="{818D3ABB-E884-F44B-8FAC-85854B4FBC0E}"/>
              </a:ext>
            </a:extLst>
          </p:cNvPr>
          <p:cNvSpPr txBox="1">
            <a:spLocks/>
          </p:cNvSpPr>
          <p:nvPr/>
        </p:nvSpPr>
        <p:spPr>
          <a:xfrm>
            <a:off x="628650" y="4576131"/>
            <a:ext cx="4576258" cy="1063935"/>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Data: </a:t>
            </a:r>
            <a:r>
              <a:rPr lang="en-US" dirty="0"/>
              <a:t>What is it?</a:t>
            </a:r>
            <a:endParaRPr lang="en-US" b="1" dirty="0"/>
          </a:p>
          <a:p>
            <a:pPr marL="0" indent="0">
              <a:buNone/>
            </a:pPr>
            <a:r>
              <a:rPr lang="en-US" b="1" dirty="0"/>
              <a:t>Function: </a:t>
            </a:r>
            <a:r>
              <a:rPr lang="en-US" dirty="0"/>
              <a:t>What does it do?</a:t>
            </a:r>
            <a:endParaRPr lang="en-US" b="1" i="1" dirty="0"/>
          </a:p>
        </p:txBody>
      </p:sp>
    </p:spTree>
    <p:extLst>
      <p:ext uri="{BB962C8B-B14F-4D97-AF65-F5344CB8AC3E}">
        <p14:creationId xmlns:p14="http://schemas.microsoft.com/office/powerpoint/2010/main" val="1679306113"/>
      </p:ext>
    </p:extLst>
  </p:cSld>
  <p:clrMapOvr>
    <a:masterClrMapping/>
  </p:clrMapOvr>
  <mc:AlternateContent xmlns:mc="http://schemas.openxmlformats.org/markup-compatibility/2006">
    <mc:Choice xmlns:p14="http://schemas.microsoft.com/office/powerpoint/2010/main" Requires="p14">
      <p:transition spd="slow" p14:dur="15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A94E-7F5B-C840-954E-CF586BD16599}"/>
              </a:ext>
            </a:extLst>
          </p:cNvPr>
          <p:cNvSpPr>
            <a:spLocks noGrp="1"/>
          </p:cNvSpPr>
          <p:nvPr>
            <p:ph type="title"/>
          </p:nvPr>
        </p:nvSpPr>
        <p:spPr/>
        <p:txBody>
          <a:bodyPr/>
          <a:lstStyle/>
          <a:p>
            <a:r>
              <a:rPr lang="en-US" dirty="0"/>
              <a:t>Good names…</a:t>
            </a:r>
          </a:p>
        </p:txBody>
      </p:sp>
      <p:sp>
        <p:nvSpPr>
          <p:cNvPr id="3" name="Content Placeholder 2">
            <a:extLst>
              <a:ext uri="{FF2B5EF4-FFF2-40B4-BE49-F238E27FC236}">
                <a16:creationId xmlns:a16="http://schemas.microsoft.com/office/drawing/2014/main" id="{5F153925-96DD-6D49-AA16-BE7AB4257BE3}"/>
              </a:ext>
            </a:extLst>
          </p:cNvPr>
          <p:cNvSpPr>
            <a:spLocks noGrp="1"/>
          </p:cNvSpPr>
          <p:nvPr>
            <p:ph idx="1"/>
          </p:nvPr>
        </p:nvSpPr>
        <p:spPr/>
        <p:txBody>
          <a:bodyPr/>
          <a:lstStyle/>
          <a:p>
            <a:r>
              <a:rPr lang="en-US" dirty="0">
                <a:solidFill>
                  <a:schemeClr val="bg1">
                    <a:lumMod val="65000"/>
                  </a:schemeClr>
                </a:solidFill>
              </a:rPr>
              <a:t>Reveal intent</a:t>
            </a:r>
          </a:p>
          <a:p>
            <a:r>
              <a:rPr lang="en-US" b="1" dirty="0"/>
              <a:t>Use the proper parts of speech</a:t>
            </a:r>
          </a:p>
          <a:p>
            <a:r>
              <a:rPr lang="en-US" dirty="0">
                <a:solidFill>
                  <a:schemeClr val="bg1">
                    <a:lumMod val="65000"/>
                  </a:schemeClr>
                </a:solidFill>
              </a:rPr>
              <a:t>Have the proper length for their scope</a:t>
            </a:r>
          </a:p>
          <a:p>
            <a:r>
              <a:rPr lang="en-US" dirty="0">
                <a:solidFill>
                  <a:schemeClr val="bg1">
                    <a:lumMod val="65000"/>
                  </a:schemeClr>
                </a:solidFill>
              </a:rPr>
              <a:t>Avoids disinformation and encodings</a:t>
            </a:r>
          </a:p>
          <a:p>
            <a:endParaRPr lang="en-US" dirty="0"/>
          </a:p>
          <a:p>
            <a:pPr marL="0" indent="0">
              <a:buNone/>
            </a:pPr>
            <a:endParaRPr lang="en-US" dirty="0"/>
          </a:p>
        </p:txBody>
      </p:sp>
      <p:pic>
        <p:nvPicPr>
          <p:cNvPr id="4" name="Picture 3">
            <a:extLst>
              <a:ext uri="{FF2B5EF4-FFF2-40B4-BE49-F238E27FC236}">
                <a16:creationId xmlns:a16="http://schemas.microsoft.com/office/drawing/2014/main" id="{31E2F8A4-3F0F-AB4E-98D6-A1AB8FB40556}"/>
              </a:ext>
            </a:extLst>
          </p:cNvPr>
          <p:cNvPicPr>
            <a:picLocks noChangeAspect="1"/>
          </p:cNvPicPr>
          <p:nvPr/>
        </p:nvPicPr>
        <p:blipFill rotWithShape="1">
          <a:blip r:embed="rId3"/>
          <a:srcRect r="60745"/>
          <a:stretch/>
        </p:blipFill>
        <p:spPr>
          <a:xfrm>
            <a:off x="6491235" y="3433562"/>
            <a:ext cx="2652765" cy="3349075"/>
          </a:xfrm>
          <a:prstGeom prst="rect">
            <a:avLst/>
          </a:prstGeom>
        </p:spPr>
      </p:pic>
      <p:sp>
        <p:nvSpPr>
          <p:cNvPr id="5" name="Content Placeholder 2">
            <a:extLst>
              <a:ext uri="{FF2B5EF4-FFF2-40B4-BE49-F238E27FC236}">
                <a16:creationId xmlns:a16="http://schemas.microsoft.com/office/drawing/2014/main" id="{1633FA15-1A16-A849-8FF5-644F51BB0A48}"/>
              </a:ext>
            </a:extLst>
          </p:cNvPr>
          <p:cNvSpPr txBox="1">
            <a:spLocks/>
          </p:cNvSpPr>
          <p:nvPr/>
        </p:nvSpPr>
        <p:spPr>
          <a:xfrm>
            <a:off x="628650" y="4576131"/>
            <a:ext cx="4576258" cy="1063935"/>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Variable: </a:t>
            </a:r>
            <a:r>
              <a:rPr lang="en-US" dirty="0"/>
              <a:t>Noun</a:t>
            </a:r>
          </a:p>
          <a:p>
            <a:pPr marL="0" indent="0">
              <a:buNone/>
            </a:pPr>
            <a:r>
              <a:rPr lang="en-US" b="1" dirty="0"/>
              <a:t>Function: </a:t>
            </a:r>
            <a:r>
              <a:rPr lang="en-US" dirty="0"/>
              <a:t>Verb</a:t>
            </a:r>
          </a:p>
          <a:p>
            <a:pPr marL="0" indent="0">
              <a:buNone/>
            </a:pPr>
            <a:r>
              <a:rPr lang="en-US" b="1" dirty="0"/>
              <a:t>Boolean: </a:t>
            </a:r>
            <a:r>
              <a:rPr lang="en-US" dirty="0"/>
              <a:t>Predicate</a:t>
            </a:r>
            <a:endParaRPr lang="en-US" b="1" dirty="0"/>
          </a:p>
        </p:txBody>
      </p:sp>
    </p:spTree>
    <p:extLst>
      <p:ext uri="{BB962C8B-B14F-4D97-AF65-F5344CB8AC3E}">
        <p14:creationId xmlns:p14="http://schemas.microsoft.com/office/powerpoint/2010/main" val="368815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88B1B72-C92A-6A49-9500-BB1DE1685516}"/>
              </a:ext>
            </a:extLst>
          </p:cNvPr>
          <p:cNvPicPr>
            <a:picLocks noChangeAspect="1"/>
          </p:cNvPicPr>
          <p:nvPr/>
        </p:nvPicPr>
        <p:blipFill>
          <a:blip r:embed="rId3"/>
          <a:stretch>
            <a:fillRect/>
          </a:stretch>
        </p:blipFill>
        <p:spPr>
          <a:xfrm>
            <a:off x="628650" y="1690689"/>
            <a:ext cx="5283200" cy="4203700"/>
          </a:xfrm>
          <a:prstGeom prst="rect">
            <a:avLst/>
          </a:prstGeom>
        </p:spPr>
      </p:pic>
      <p:grpSp>
        <p:nvGrpSpPr>
          <p:cNvPr id="5" name="Group 4">
            <a:extLst>
              <a:ext uri="{FF2B5EF4-FFF2-40B4-BE49-F238E27FC236}">
                <a16:creationId xmlns:a16="http://schemas.microsoft.com/office/drawing/2014/main" id="{EA504E9E-A8A3-BD47-A224-AFFD33F565B7}"/>
              </a:ext>
            </a:extLst>
          </p:cNvPr>
          <p:cNvGrpSpPr/>
          <p:nvPr/>
        </p:nvGrpSpPr>
        <p:grpSpPr>
          <a:xfrm>
            <a:off x="7886894" y="4388296"/>
            <a:ext cx="1082936" cy="2400748"/>
            <a:chOff x="885713" y="2624866"/>
            <a:chExt cx="1082936" cy="2400748"/>
          </a:xfrm>
        </p:grpSpPr>
        <p:sp>
          <p:nvSpPr>
            <p:cNvPr id="7" name="Oval 6">
              <a:extLst>
                <a:ext uri="{FF2B5EF4-FFF2-40B4-BE49-F238E27FC236}">
                  <a16:creationId xmlns:a16="http://schemas.microsoft.com/office/drawing/2014/main" id="{8092BEA1-E3B8-424F-8467-C104BC2C267F}"/>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1BC3E554-B008-3545-BE15-4AF13ABCF2F2}"/>
                </a:ext>
              </a:extLst>
            </p:cNvPr>
            <p:cNvCxnSpPr>
              <a:cxnSpLocks/>
              <a:stCxn id="7"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9061B60-4E7E-E44C-9870-7F67AAB26F35}"/>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5FAC9ED-408D-6E47-B49A-18D8066424AF}"/>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6ED90B-8A9F-A74B-AA89-B8BFD09F529C}"/>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E02DBB3-3ECC-7F4C-B280-444F95B1234F}"/>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2F34199-34D6-4646-B384-9446423B9BDB}"/>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3829195-6A7A-214D-A4BB-EC8577A4642D}"/>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F3A2595-7D0D-C249-8582-15E248B7E35F}"/>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Oval Callout 16">
            <a:extLst>
              <a:ext uri="{FF2B5EF4-FFF2-40B4-BE49-F238E27FC236}">
                <a16:creationId xmlns:a16="http://schemas.microsoft.com/office/drawing/2014/main" id="{AD38532A-F721-604A-98CA-0EB8E7DDB42A}"/>
              </a:ext>
            </a:extLst>
          </p:cNvPr>
          <p:cNvSpPr/>
          <p:nvPr/>
        </p:nvSpPr>
        <p:spPr>
          <a:xfrm>
            <a:off x="5421854" y="3947640"/>
            <a:ext cx="2205318" cy="672353"/>
          </a:xfrm>
          <a:prstGeom prst="wedgeEllipseCallout">
            <a:avLst>
              <a:gd name="adj1" fmla="val 73421"/>
              <a:gd name="adj2" fmla="val 86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These names are bad.</a:t>
            </a:r>
          </a:p>
        </p:txBody>
      </p:sp>
      <p:sp>
        <p:nvSpPr>
          <p:cNvPr id="26" name="Oval Callout 25">
            <a:extLst>
              <a:ext uri="{FF2B5EF4-FFF2-40B4-BE49-F238E27FC236}">
                <a16:creationId xmlns:a16="http://schemas.microsoft.com/office/drawing/2014/main" id="{5DC7B1AE-770B-234F-AC1C-8A6522DEAA94}"/>
              </a:ext>
            </a:extLst>
          </p:cNvPr>
          <p:cNvSpPr/>
          <p:nvPr/>
        </p:nvSpPr>
        <p:spPr>
          <a:xfrm>
            <a:off x="5212101" y="5646518"/>
            <a:ext cx="1913922" cy="581757"/>
          </a:xfrm>
          <a:prstGeom prst="wedgeEllipseCallout">
            <a:avLst>
              <a:gd name="adj1" fmla="val 100080"/>
              <a:gd name="adj2" fmla="val -1847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ews again??</a:t>
            </a:r>
          </a:p>
        </p:txBody>
      </p:sp>
      <p:sp>
        <p:nvSpPr>
          <p:cNvPr id="4" name="Title 3">
            <a:extLst>
              <a:ext uri="{FF2B5EF4-FFF2-40B4-BE49-F238E27FC236}">
                <a16:creationId xmlns:a16="http://schemas.microsoft.com/office/drawing/2014/main" id="{56CA2589-0483-CE4B-AF2D-821AA0032F34}"/>
              </a:ext>
            </a:extLst>
          </p:cNvPr>
          <p:cNvSpPr>
            <a:spLocks noGrp="1"/>
          </p:cNvSpPr>
          <p:nvPr>
            <p:ph type="title"/>
          </p:nvPr>
        </p:nvSpPr>
        <p:spPr/>
        <p:txBody>
          <a:bodyPr/>
          <a:lstStyle/>
          <a:p>
            <a:r>
              <a:rPr lang="en-US" dirty="0"/>
              <a:t>Doug inspects </a:t>
            </a:r>
            <a:br>
              <a:rPr lang="en-US" dirty="0"/>
            </a:br>
            <a:r>
              <a:rPr lang="en-US" dirty="0"/>
              <a:t>his names</a:t>
            </a:r>
          </a:p>
        </p:txBody>
      </p:sp>
    </p:spTree>
    <p:extLst>
      <p:ext uri="{BB962C8B-B14F-4D97-AF65-F5344CB8AC3E}">
        <p14:creationId xmlns:p14="http://schemas.microsoft.com/office/powerpoint/2010/main" val="20626340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88B1B72-C92A-6A49-9500-BB1DE1685516}"/>
              </a:ext>
            </a:extLst>
          </p:cNvPr>
          <p:cNvPicPr>
            <a:picLocks noChangeAspect="1"/>
          </p:cNvPicPr>
          <p:nvPr/>
        </p:nvPicPr>
        <p:blipFill>
          <a:blip r:embed="rId3"/>
          <a:stretch>
            <a:fillRect/>
          </a:stretch>
        </p:blipFill>
        <p:spPr>
          <a:xfrm>
            <a:off x="628650" y="1690689"/>
            <a:ext cx="5283200" cy="4203700"/>
          </a:xfrm>
          <a:prstGeom prst="rect">
            <a:avLst/>
          </a:prstGeom>
        </p:spPr>
      </p:pic>
      <p:grpSp>
        <p:nvGrpSpPr>
          <p:cNvPr id="5" name="Group 4">
            <a:extLst>
              <a:ext uri="{FF2B5EF4-FFF2-40B4-BE49-F238E27FC236}">
                <a16:creationId xmlns:a16="http://schemas.microsoft.com/office/drawing/2014/main" id="{EA504E9E-A8A3-BD47-A224-AFFD33F565B7}"/>
              </a:ext>
            </a:extLst>
          </p:cNvPr>
          <p:cNvGrpSpPr/>
          <p:nvPr/>
        </p:nvGrpSpPr>
        <p:grpSpPr>
          <a:xfrm>
            <a:off x="7886894" y="4388296"/>
            <a:ext cx="1082936" cy="2400748"/>
            <a:chOff x="885713" y="2624866"/>
            <a:chExt cx="1082936" cy="2400748"/>
          </a:xfrm>
        </p:grpSpPr>
        <p:sp>
          <p:nvSpPr>
            <p:cNvPr id="7" name="Oval 6">
              <a:extLst>
                <a:ext uri="{FF2B5EF4-FFF2-40B4-BE49-F238E27FC236}">
                  <a16:creationId xmlns:a16="http://schemas.microsoft.com/office/drawing/2014/main" id="{8092BEA1-E3B8-424F-8467-C104BC2C267F}"/>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1BC3E554-B008-3545-BE15-4AF13ABCF2F2}"/>
                </a:ext>
              </a:extLst>
            </p:cNvPr>
            <p:cNvCxnSpPr>
              <a:cxnSpLocks/>
              <a:stCxn id="7"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9061B60-4E7E-E44C-9870-7F67AAB26F35}"/>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5FAC9ED-408D-6E47-B49A-18D8066424AF}"/>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6ED90B-8A9F-A74B-AA89-B8BFD09F529C}"/>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E02DBB3-3ECC-7F4C-B280-444F95B1234F}"/>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2F34199-34D6-4646-B384-9446423B9BDB}"/>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3829195-6A7A-214D-A4BB-EC8577A4642D}"/>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F3A2595-7D0D-C249-8582-15E248B7E35F}"/>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Oval Callout 16">
            <a:extLst>
              <a:ext uri="{FF2B5EF4-FFF2-40B4-BE49-F238E27FC236}">
                <a16:creationId xmlns:a16="http://schemas.microsoft.com/office/drawing/2014/main" id="{AD38532A-F721-604A-98CA-0EB8E7DDB42A}"/>
              </a:ext>
            </a:extLst>
          </p:cNvPr>
          <p:cNvSpPr/>
          <p:nvPr/>
        </p:nvSpPr>
        <p:spPr>
          <a:xfrm>
            <a:off x="4898315" y="2588432"/>
            <a:ext cx="3020853" cy="855640"/>
          </a:xfrm>
          <a:prstGeom prst="wedgeEllipseCallout">
            <a:avLst>
              <a:gd name="adj1" fmla="val 58534"/>
              <a:gd name="adj2" fmla="val 2108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ews hold the words for Edgar Allen Poe</a:t>
            </a:r>
          </a:p>
        </p:txBody>
      </p:sp>
      <p:sp>
        <p:nvSpPr>
          <p:cNvPr id="26" name="Oval Callout 25">
            <a:extLst>
              <a:ext uri="{FF2B5EF4-FFF2-40B4-BE49-F238E27FC236}">
                <a16:creationId xmlns:a16="http://schemas.microsoft.com/office/drawing/2014/main" id="{5DC7B1AE-770B-234F-AC1C-8A6522DEAA94}"/>
              </a:ext>
            </a:extLst>
          </p:cNvPr>
          <p:cNvSpPr/>
          <p:nvPr/>
        </p:nvSpPr>
        <p:spPr>
          <a:xfrm>
            <a:off x="5212101" y="5646518"/>
            <a:ext cx="2244488" cy="979134"/>
          </a:xfrm>
          <a:prstGeom prst="wedgeEllipseCallout">
            <a:avLst>
              <a:gd name="adj1" fmla="val 83383"/>
              <a:gd name="adj2" fmla="val -1326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Maybe I should just use poe_words</a:t>
            </a:r>
          </a:p>
        </p:txBody>
      </p:sp>
      <p:sp>
        <p:nvSpPr>
          <p:cNvPr id="4" name="Title 3">
            <a:extLst>
              <a:ext uri="{FF2B5EF4-FFF2-40B4-BE49-F238E27FC236}">
                <a16:creationId xmlns:a16="http://schemas.microsoft.com/office/drawing/2014/main" id="{56CA2589-0483-CE4B-AF2D-821AA0032F34}"/>
              </a:ext>
            </a:extLst>
          </p:cNvPr>
          <p:cNvSpPr>
            <a:spLocks noGrp="1"/>
          </p:cNvSpPr>
          <p:nvPr>
            <p:ph type="title"/>
          </p:nvPr>
        </p:nvSpPr>
        <p:spPr/>
        <p:txBody>
          <a:bodyPr/>
          <a:lstStyle/>
          <a:p>
            <a:r>
              <a:rPr lang="en-US" dirty="0"/>
              <a:t>Doug finds some better names</a:t>
            </a:r>
          </a:p>
        </p:txBody>
      </p:sp>
    </p:spTree>
    <p:extLst>
      <p:ext uri="{BB962C8B-B14F-4D97-AF65-F5344CB8AC3E}">
        <p14:creationId xmlns:p14="http://schemas.microsoft.com/office/powerpoint/2010/main" val="11182089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16102C-92D5-084F-BD00-67FA1F9E6670}"/>
              </a:ext>
            </a:extLst>
          </p:cNvPr>
          <p:cNvPicPr>
            <a:picLocks noChangeAspect="1"/>
          </p:cNvPicPr>
          <p:nvPr/>
        </p:nvPicPr>
        <p:blipFill>
          <a:blip r:embed="rId3"/>
          <a:stretch>
            <a:fillRect/>
          </a:stretch>
        </p:blipFill>
        <p:spPr>
          <a:xfrm>
            <a:off x="155314" y="161365"/>
            <a:ext cx="7897112" cy="4248446"/>
          </a:xfrm>
          <a:prstGeom prst="rect">
            <a:avLst/>
          </a:prstGeom>
        </p:spPr>
      </p:pic>
      <p:grpSp>
        <p:nvGrpSpPr>
          <p:cNvPr id="8" name="Group 7">
            <a:extLst>
              <a:ext uri="{FF2B5EF4-FFF2-40B4-BE49-F238E27FC236}">
                <a16:creationId xmlns:a16="http://schemas.microsoft.com/office/drawing/2014/main" id="{10440457-AF5A-A549-A4C8-C9A3FD490A1C}"/>
              </a:ext>
            </a:extLst>
          </p:cNvPr>
          <p:cNvGrpSpPr/>
          <p:nvPr/>
        </p:nvGrpSpPr>
        <p:grpSpPr>
          <a:xfrm>
            <a:off x="7553407" y="4269962"/>
            <a:ext cx="1082936" cy="2400748"/>
            <a:chOff x="885713" y="2624866"/>
            <a:chExt cx="1082936" cy="2400748"/>
          </a:xfrm>
        </p:grpSpPr>
        <p:sp>
          <p:nvSpPr>
            <p:cNvPr id="12" name="Oval 11">
              <a:extLst>
                <a:ext uri="{FF2B5EF4-FFF2-40B4-BE49-F238E27FC236}">
                  <a16:creationId xmlns:a16="http://schemas.microsoft.com/office/drawing/2014/main" id="{54039E46-1642-2347-A885-88022272BA07}"/>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DDF71C6-EDD3-F541-8FFE-F1AE75B26F42}"/>
                </a:ext>
              </a:extLst>
            </p:cNvPr>
            <p:cNvCxnSpPr>
              <a:cxnSpLocks/>
              <a:stCxn id="12"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B0E3424-C3BD-9246-9084-AFA0CB8438DE}"/>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F321ECA-5D51-694D-9FAC-47E7B9144967}"/>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9C905EC-EBC5-CB4E-A4A1-2216828E5612}"/>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349D407-F990-D445-B7B3-AF7BEA9E8C48}"/>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404528-1E9A-1441-8700-7F66D353026B}"/>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E574462-83D7-AA4A-AA08-F6BB9D980CF1}"/>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C9B3A6-0A73-4F47-91FA-72A6FC811506}"/>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Oval Callout 20">
            <a:extLst>
              <a:ext uri="{FF2B5EF4-FFF2-40B4-BE49-F238E27FC236}">
                <a16:creationId xmlns:a16="http://schemas.microsoft.com/office/drawing/2014/main" id="{495AB3DF-C820-744E-9579-B497932829C5}"/>
              </a:ext>
            </a:extLst>
          </p:cNvPr>
          <p:cNvSpPr/>
          <p:nvPr/>
        </p:nvSpPr>
        <p:spPr>
          <a:xfrm>
            <a:off x="4694092" y="5714411"/>
            <a:ext cx="2205318" cy="889442"/>
          </a:xfrm>
          <a:prstGeom prst="wedgeEllipseCallout">
            <a:avLst>
              <a:gd name="adj1" fmla="val 93133"/>
              <a:gd name="adj2" fmla="val -1555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other names are better too!</a:t>
            </a:r>
          </a:p>
        </p:txBody>
      </p:sp>
      <p:sp>
        <p:nvSpPr>
          <p:cNvPr id="22" name="Oval Callout 21">
            <a:extLst>
              <a:ext uri="{FF2B5EF4-FFF2-40B4-BE49-F238E27FC236}">
                <a16:creationId xmlns:a16="http://schemas.microsoft.com/office/drawing/2014/main" id="{A7EA370C-FC0D-D448-97EE-76D9D45D5F61}"/>
              </a:ext>
            </a:extLst>
          </p:cNvPr>
          <p:cNvSpPr/>
          <p:nvPr/>
        </p:nvSpPr>
        <p:spPr>
          <a:xfrm>
            <a:off x="3122071" y="4985345"/>
            <a:ext cx="2400497" cy="672353"/>
          </a:xfrm>
          <a:prstGeom prst="wedgeEllipseCallout">
            <a:avLst>
              <a:gd name="adj1" fmla="val 147336"/>
              <a:gd name="adj2" fmla="val -863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poe_words is better than ews</a:t>
            </a:r>
          </a:p>
        </p:txBody>
      </p:sp>
      <p:sp>
        <p:nvSpPr>
          <p:cNvPr id="24" name="Oval Callout 23">
            <a:extLst>
              <a:ext uri="{FF2B5EF4-FFF2-40B4-BE49-F238E27FC236}">
                <a16:creationId xmlns:a16="http://schemas.microsoft.com/office/drawing/2014/main" id="{49016FCE-4CE2-DA44-A50F-B63265D055E5}"/>
              </a:ext>
            </a:extLst>
          </p:cNvPr>
          <p:cNvSpPr/>
          <p:nvPr/>
        </p:nvSpPr>
        <p:spPr>
          <a:xfrm>
            <a:off x="7615907" y="2078980"/>
            <a:ext cx="1460409" cy="513312"/>
          </a:xfrm>
          <a:prstGeom prst="wedgeEllipseCallout">
            <a:avLst>
              <a:gd name="adj1" fmla="val -34294"/>
              <a:gd name="adj2" fmla="val 48119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for sure!</a:t>
            </a:r>
          </a:p>
        </p:txBody>
      </p:sp>
      <p:sp>
        <p:nvSpPr>
          <p:cNvPr id="25" name="Rectangle 24">
            <a:extLst>
              <a:ext uri="{FF2B5EF4-FFF2-40B4-BE49-F238E27FC236}">
                <a16:creationId xmlns:a16="http://schemas.microsoft.com/office/drawing/2014/main" id="{AF0B92B1-A666-B049-81C9-E49D1782EE6B}"/>
              </a:ext>
            </a:extLst>
          </p:cNvPr>
          <p:cNvSpPr/>
          <p:nvPr/>
        </p:nvSpPr>
        <p:spPr>
          <a:xfrm>
            <a:off x="1454501" y="1885253"/>
            <a:ext cx="293502" cy="335426"/>
          </a:xfrm>
          <a:prstGeom prst="rect">
            <a:avLst/>
          </a:prstGeom>
          <a:solidFill>
            <a:srgbClr val="ED7D31">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04C921B3-B9DF-544B-9CA1-85F587E5C073}"/>
              </a:ext>
            </a:extLst>
          </p:cNvPr>
          <p:cNvGrpSpPr/>
          <p:nvPr/>
        </p:nvGrpSpPr>
        <p:grpSpPr>
          <a:xfrm>
            <a:off x="130855" y="4516825"/>
            <a:ext cx="1258644" cy="2178986"/>
            <a:chOff x="6497619" y="2766236"/>
            <a:chExt cx="1258644" cy="2178986"/>
          </a:xfrm>
        </p:grpSpPr>
        <p:sp>
          <p:nvSpPr>
            <p:cNvPr id="27" name="Oval 26">
              <a:extLst>
                <a:ext uri="{FF2B5EF4-FFF2-40B4-BE49-F238E27FC236}">
                  <a16:creationId xmlns:a16="http://schemas.microsoft.com/office/drawing/2014/main" id="{B8204417-A20C-CD43-ACFE-92E4BC7C115F}"/>
                </a:ext>
              </a:extLst>
            </p:cNvPr>
            <p:cNvSpPr/>
            <p:nvPr/>
          </p:nvSpPr>
          <p:spPr>
            <a:xfrm>
              <a:off x="6841863" y="2868996"/>
              <a:ext cx="570156" cy="3334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81044CC-C778-3C4C-9307-FA9E3185AA5E}"/>
                </a:ext>
              </a:extLst>
            </p:cNvPr>
            <p:cNvSpPr/>
            <p:nvPr/>
          </p:nvSpPr>
          <p:spPr>
            <a:xfrm>
              <a:off x="6841863" y="3202483"/>
              <a:ext cx="570156" cy="98970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6B7432A4-F699-4A49-B735-6B5B204EA992}"/>
                </a:ext>
              </a:extLst>
            </p:cNvPr>
            <p:cNvCxnSpPr>
              <a:cxnSpLocks/>
              <a:endCxn id="28" idx="7"/>
            </p:cNvCxnSpPr>
            <p:nvPr/>
          </p:nvCxnSpPr>
          <p:spPr>
            <a:xfrm flipH="1">
              <a:off x="7328522" y="2766236"/>
              <a:ext cx="427741" cy="5811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532C929-6756-4F42-8EBF-5058C9C7521F}"/>
                </a:ext>
              </a:extLst>
            </p:cNvPr>
            <p:cNvCxnSpPr>
              <a:cxnSpLocks/>
              <a:endCxn id="28" idx="1"/>
            </p:cNvCxnSpPr>
            <p:nvPr/>
          </p:nvCxnSpPr>
          <p:spPr>
            <a:xfrm flipV="1">
              <a:off x="6497619"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C53A93C-72A0-6544-BD69-331D2CA78B54}"/>
                </a:ext>
              </a:extLst>
            </p:cNvPr>
            <p:cNvCxnSpPr>
              <a:stCxn id="28" idx="3"/>
            </p:cNvCxnSpPr>
            <p:nvPr/>
          </p:nvCxnSpPr>
          <p:spPr>
            <a:xfrm flipH="1">
              <a:off x="6841863" y="4047247"/>
              <a:ext cx="834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21E6ABA-41E8-C949-9180-54D09B1C1547}"/>
                </a:ext>
              </a:extLst>
            </p:cNvPr>
            <p:cNvCxnSpPr>
              <a:cxnSpLocks/>
              <a:stCxn id="28" idx="5"/>
            </p:cNvCxnSpPr>
            <p:nvPr/>
          </p:nvCxnSpPr>
          <p:spPr>
            <a:xfrm>
              <a:off x="7328522" y="4047247"/>
              <a:ext cx="1596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Oval Callout 32">
            <a:extLst>
              <a:ext uri="{FF2B5EF4-FFF2-40B4-BE49-F238E27FC236}">
                <a16:creationId xmlns:a16="http://schemas.microsoft.com/office/drawing/2014/main" id="{39ED466D-5422-8F48-9DE0-A88973BA0381}"/>
              </a:ext>
            </a:extLst>
          </p:cNvPr>
          <p:cNvSpPr/>
          <p:nvPr/>
        </p:nvSpPr>
        <p:spPr>
          <a:xfrm>
            <a:off x="1280465" y="5797836"/>
            <a:ext cx="1597646" cy="672353"/>
          </a:xfrm>
          <a:prstGeom prst="wedgeEllipseCallout">
            <a:avLst>
              <a:gd name="adj1" fmla="val -74307"/>
              <a:gd name="adj2" fmla="val -19350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(…see the bug?…)</a:t>
            </a:r>
          </a:p>
        </p:txBody>
      </p:sp>
      <p:sp>
        <p:nvSpPr>
          <p:cNvPr id="34" name="Oval Callout 33">
            <a:extLst>
              <a:ext uri="{FF2B5EF4-FFF2-40B4-BE49-F238E27FC236}">
                <a16:creationId xmlns:a16="http://schemas.microsoft.com/office/drawing/2014/main" id="{DE04AE04-D6F6-A447-BEB3-6E87D082321B}"/>
              </a:ext>
            </a:extLst>
          </p:cNvPr>
          <p:cNvSpPr/>
          <p:nvPr/>
        </p:nvSpPr>
        <p:spPr>
          <a:xfrm>
            <a:off x="1879764" y="4256279"/>
            <a:ext cx="1597646" cy="672353"/>
          </a:xfrm>
          <a:prstGeom prst="wedgeEllipseCallout">
            <a:avLst>
              <a:gd name="adj1" fmla="val -109023"/>
              <a:gd name="adj2" fmla="val 40598"/>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 at best…)</a:t>
            </a:r>
          </a:p>
        </p:txBody>
      </p:sp>
      <p:sp>
        <p:nvSpPr>
          <p:cNvPr id="35" name="Rectangle 34">
            <a:extLst>
              <a:ext uri="{FF2B5EF4-FFF2-40B4-BE49-F238E27FC236}">
                <a16:creationId xmlns:a16="http://schemas.microsoft.com/office/drawing/2014/main" id="{5B045042-F146-214C-8DBD-EFFB8C845873}"/>
              </a:ext>
            </a:extLst>
          </p:cNvPr>
          <p:cNvSpPr/>
          <p:nvPr/>
        </p:nvSpPr>
        <p:spPr>
          <a:xfrm>
            <a:off x="1703033" y="2562808"/>
            <a:ext cx="293502" cy="335426"/>
          </a:xfrm>
          <a:prstGeom prst="rect">
            <a:avLst/>
          </a:prstGeom>
          <a:solidFill>
            <a:srgbClr val="ED7D31">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6937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2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childTnLst>
                                </p:cTn>
                              </p:par>
                              <p:par>
                                <p:cTn id="14" presetID="1" presetClass="exit" presetSubtype="0" fill="hold" grpId="1" nodeType="withEffect">
                                  <p:stCondLst>
                                    <p:cond delay="0"/>
                                  </p:stCondLst>
                                  <p:childTnLst>
                                    <p:set>
                                      <p:cBhvr>
                                        <p:cTn id="15" dur="1" fill="hold">
                                          <p:stCondLst>
                                            <p:cond delay="0"/>
                                          </p:stCondLst>
                                        </p:cTn>
                                        <p:tgtEl>
                                          <p:spTgt spid="22"/>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21"/>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24"/>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2" grpId="1" animBg="1"/>
      <p:bldP spid="24" grpId="0" animBg="1"/>
      <p:bldP spid="24" grpId="1" animBg="1"/>
      <p:bldP spid="25" grpId="0" animBg="1"/>
      <p:bldP spid="33" grpId="0" animBg="1"/>
      <p:bldP spid="34" grpId="0" animBg="1"/>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2AA2CF-F6FF-DC45-849E-DC40B69DA4B4}"/>
              </a:ext>
            </a:extLst>
          </p:cNvPr>
          <p:cNvSpPr txBox="1"/>
          <p:nvPr/>
        </p:nvSpPr>
        <p:spPr>
          <a:xfrm>
            <a:off x="968187" y="2872293"/>
            <a:ext cx="7517892" cy="1446550"/>
          </a:xfrm>
          <a:prstGeom prst="rect">
            <a:avLst/>
          </a:prstGeom>
          <a:noFill/>
        </p:spPr>
        <p:txBody>
          <a:bodyPr wrap="none" rtlCol="0">
            <a:spAutoFit/>
          </a:bodyPr>
          <a:lstStyle/>
          <a:p>
            <a:pPr algn="ctr"/>
            <a:r>
              <a:rPr lang="en-US" sz="4400" dirty="0"/>
              <a:t>It looks like our hero is doomed </a:t>
            </a:r>
          </a:p>
          <a:p>
            <a:pPr algn="ctr"/>
            <a:r>
              <a:rPr lang="en-US" sz="4400" dirty="0"/>
              <a:t>with D!</a:t>
            </a:r>
          </a:p>
        </p:txBody>
      </p:sp>
    </p:spTree>
    <p:extLst>
      <p:ext uri="{BB962C8B-B14F-4D97-AF65-F5344CB8AC3E}">
        <p14:creationId xmlns:p14="http://schemas.microsoft.com/office/powerpoint/2010/main" val="222429592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A24AB-5DFC-CF46-B38A-B6B79180244F}"/>
              </a:ext>
            </a:extLst>
          </p:cNvPr>
          <p:cNvSpPr>
            <a:spLocks noGrp="1"/>
          </p:cNvSpPr>
          <p:nvPr>
            <p:ph type="title"/>
          </p:nvPr>
        </p:nvSpPr>
        <p:spPr/>
        <p:txBody>
          <a:bodyPr/>
          <a:lstStyle/>
          <a:p>
            <a:r>
              <a:rPr lang="en-US" dirty="0"/>
              <a:t>Three important concepts from software engineering</a:t>
            </a:r>
          </a:p>
        </p:txBody>
      </p:sp>
      <p:sp>
        <p:nvSpPr>
          <p:cNvPr id="3" name="Content Placeholder 2">
            <a:extLst>
              <a:ext uri="{FF2B5EF4-FFF2-40B4-BE49-F238E27FC236}">
                <a16:creationId xmlns:a16="http://schemas.microsoft.com/office/drawing/2014/main" id="{0D771957-0F67-CE41-ABC6-24D2F1238DA2}"/>
              </a:ext>
            </a:extLst>
          </p:cNvPr>
          <p:cNvSpPr>
            <a:spLocks noGrp="1"/>
          </p:cNvSpPr>
          <p:nvPr>
            <p:ph idx="1"/>
          </p:nvPr>
        </p:nvSpPr>
        <p:spPr/>
        <p:txBody>
          <a:bodyPr/>
          <a:lstStyle/>
          <a:p>
            <a:pPr marL="514350" indent="-514350">
              <a:buFont typeface="+mj-lt"/>
              <a:buAutoNum type="arabicPeriod"/>
            </a:pPr>
            <a:r>
              <a:rPr lang="en-US" b="1" dirty="0"/>
              <a:t>Clean code</a:t>
            </a:r>
            <a:r>
              <a:rPr lang="en-US" dirty="0"/>
              <a:t> reads like prose</a:t>
            </a:r>
          </a:p>
          <a:p>
            <a:pPr marL="971550" lvl="1" indent="-514350">
              <a:buFont typeface="+mj-lt"/>
              <a:buAutoNum type="arabicPeriod"/>
            </a:pPr>
            <a:r>
              <a:rPr lang="en-US" dirty="0"/>
              <a:t>I will focus on names and small functions</a:t>
            </a:r>
          </a:p>
          <a:p>
            <a:pPr marL="514350" indent="-514350">
              <a:buFont typeface="+mj-lt"/>
              <a:buAutoNum type="arabicPeriod"/>
            </a:pPr>
            <a:r>
              <a:rPr lang="en-US" dirty="0"/>
              <a:t>Use </a:t>
            </a:r>
            <a:r>
              <a:rPr lang="en-US" b="1" dirty="0"/>
              <a:t>unit tests</a:t>
            </a:r>
            <a:r>
              <a:rPr lang="en-US" dirty="0"/>
              <a:t> to ensure correct code</a:t>
            </a:r>
          </a:p>
          <a:p>
            <a:pPr marL="514350" indent="-514350">
              <a:buFont typeface="+mj-lt"/>
              <a:buAutoNum type="arabicPeriod"/>
            </a:pPr>
            <a:r>
              <a:rPr lang="en-US" b="1" dirty="0"/>
              <a:t>Refactor</a:t>
            </a:r>
            <a:r>
              <a:rPr lang="en-US" dirty="0"/>
              <a:t> code to</a:t>
            </a:r>
          </a:p>
          <a:p>
            <a:pPr marL="971550" lvl="1" indent="-514350">
              <a:buFont typeface="+mj-lt"/>
              <a:buAutoNum type="arabicPeriod"/>
            </a:pPr>
            <a:r>
              <a:rPr lang="en-US" dirty="0"/>
              <a:t>Extract functions</a:t>
            </a:r>
          </a:p>
          <a:p>
            <a:pPr marL="971550" lvl="1" indent="-514350">
              <a:buFont typeface="+mj-lt"/>
              <a:buAutoNum type="arabicPeriod"/>
            </a:pPr>
            <a:r>
              <a:rPr lang="en-US" dirty="0"/>
              <a:t>Split loops</a:t>
            </a:r>
          </a:p>
        </p:txBody>
      </p:sp>
    </p:spTree>
    <p:extLst>
      <p:ext uri="{BB962C8B-B14F-4D97-AF65-F5344CB8AC3E}">
        <p14:creationId xmlns:p14="http://schemas.microsoft.com/office/powerpoint/2010/main" val="2093112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2AA2CF-F6FF-DC45-849E-DC40B69DA4B4}"/>
              </a:ext>
            </a:extLst>
          </p:cNvPr>
          <p:cNvSpPr txBox="1"/>
          <p:nvPr/>
        </p:nvSpPr>
        <p:spPr>
          <a:xfrm>
            <a:off x="1159464" y="2872293"/>
            <a:ext cx="7135351" cy="769441"/>
          </a:xfrm>
          <a:prstGeom prst="rect">
            <a:avLst/>
          </a:prstGeom>
          <a:noFill/>
        </p:spPr>
        <p:txBody>
          <a:bodyPr wrap="none" rtlCol="0">
            <a:spAutoFit/>
          </a:bodyPr>
          <a:lstStyle/>
          <a:p>
            <a:pPr algn="ctr"/>
            <a:r>
              <a:rPr lang="en-US" sz="4400" dirty="0"/>
              <a:t>Then just in the nick of time …</a:t>
            </a:r>
          </a:p>
        </p:txBody>
      </p:sp>
    </p:spTree>
    <p:extLst>
      <p:ext uri="{BB962C8B-B14F-4D97-AF65-F5344CB8AC3E}">
        <p14:creationId xmlns:p14="http://schemas.microsoft.com/office/powerpoint/2010/main" val="377235311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DE523-4C48-F34C-9075-1463600B525D}"/>
              </a:ext>
            </a:extLst>
          </p:cNvPr>
          <p:cNvSpPr>
            <a:spLocks noGrp="1"/>
          </p:cNvSpPr>
          <p:nvPr>
            <p:ph type="title"/>
          </p:nvPr>
        </p:nvSpPr>
        <p:spPr/>
        <p:txBody>
          <a:bodyPr/>
          <a:lstStyle/>
          <a:p>
            <a:r>
              <a:rPr lang="en-US" dirty="0"/>
              <a:t>… Doug remembers to test!</a:t>
            </a:r>
          </a:p>
        </p:txBody>
      </p:sp>
      <p:grpSp>
        <p:nvGrpSpPr>
          <p:cNvPr id="4" name="Group 3">
            <a:extLst>
              <a:ext uri="{FF2B5EF4-FFF2-40B4-BE49-F238E27FC236}">
                <a16:creationId xmlns:a16="http://schemas.microsoft.com/office/drawing/2014/main" id="{D055384B-C3C9-6545-A703-83BF5638A00D}"/>
              </a:ext>
            </a:extLst>
          </p:cNvPr>
          <p:cNvGrpSpPr/>
          <p:nvPr/>
        </p:nvGrpSpPr>
        <p:grpSpPr>
          <a:xfrm>
            <a:off x="628650" y="1753853"/>
            <a:ext cx="8123905" cy="752003"/>
            <a:chOff x="628650" y="1753853"/>
            <a:chExt cx="8123905" cy="752003"/>
          </a:xfrm>
        </p:grpSpPr>
        <p:pic>
          <p:nvPicPr>
            <p:cNvPr id="7" name="Picture 6">
              <a:extLst>
                <a:ext uri="{FF2B5EF4-FFF2-40B4-BE49-F238E27FC236}">
                  <a16:creationId xmlns:a16="http://schemas.microsoft.com/office/drawing/2014/main" id="{5043415B-D133-E840-91C1-2F3116D7854E}"/>
                </a:ext>
              </a:extLst>
            </p:cNvPr>
            <p:cNvPicPr>
              <a:picLocks noChangeAspect="1"/>
            </p:cNvPicPr>
            <p:nvPr/>
          </p:nvPicPr>
          <p:blipFill rotWithShape="1">
            <a:blip r:embed="rId3"/>
            <a:srcRect t="1914" r="23075" b="85372"/>
            <a:stretch/>
          </p:blipFill>
          <p:spPr>
            <a:xfrm>
              <a:off x="628651" y="1753853"/>
              <a:ext cx="6249350" cy="419721"/>
            </a:xfrm>
            <a:prstGeom prst="rect">
              <a:avLst/>
            </a:prstGeom>
          </p:spPr>
        </p:pic>
        <p:pic>
          <p:nvPicPr>
            <p:cNvPr id="8" name="Picture 7">
              <a:extLst>
                <a:ext uri="{FF2B5EF4-FFF2-40B4-BE49-F238E27FC236}">
                  <a16:creationId xmlns:a16="http://schemas.microsoft.com/office/drawing/2014/main" id="{51E0858C-776B-9C42-862E-4960DA545D95}"/>
                </a:ext>
              </a:extLst>
            </p:cNvPr>
            <p:cNvPicPr>
              <a:picLocks noChangeAspect="1"/>
            </p:cNvPicPr>
            <p:nvPr/>
          </p:nvPicPr>
          <p:blipFill rotWithShape="1">
            <a:blip r:embed="rId3"/>
            <a:srcRect t="89934"/>
            <a:stretch/>
          </p:blipFill>
          <p:spPr>
            <a:xfrm>
              <a:off x="628650" y="2173574"/>
              <a:ext cx="8123905" cy="332282"/>
            </a:xfrm>
            <a:prstGeom prst="rect">
              <a:avLst/>
            </a:prstGeom>
          </p:spPr>
        </p:pic>
      </p:grpSp>
      <p:pic>
        <p:nvPicPr>
          <p:cNvPr id="9" name="Picture 8">
            <a:extLst>
              <a:ext uri="{FF2B5EF4-FFF2-40B4-BE49-F238E27FC236}">
                <a16:creationId xmlns:a16="http://schemas.microsoft.com/office/drawing/2014/main" id="{EAD66486-C18F-D848-8C66-689134D4CAD5}"/>
              </a:ext>
            </a:extLst>
          </p:cNvPr>
          <p:cNvPicPr>
            <a:picLocks noChangeAspect="1"/>
          </p:cNvPicPr>
          <p:nvPr/>
        </p:nvPicPr>
        <p:blipFill rotWithShape="1">
          <a:blip r:embed="rId4"/>
          <a:srcRect l="11677" t="41249" r="56355" b="34706"/>
          <a:stretch/>
        </p:blipFill>
        <p:spPr>
          <a:xfrm>
            <a:off x="607602" y="3210415"/>
            <a:ext cx="2667228" cy="1079293"/>
          </a:xfrm>
          <a:prstGeom prst="rect">
            <a:avLst/>
          </a:prstGeom>
        </p:spPr>
      </p:pic>
      <p:sp>
        <p:nvSpPr>
          <p:cNvPr id="10" name="Rectangle 9">
            <a:extLst>
              <a:ext uri="{FF2B5EF4-FFF2-40B4-BE49-F238E27FC236}">
                <a16:creationId xmlns:a16="http://schemas.microsoft.com/office/drawing/2014/main" id="{9F886445-ABCA-E646-9C1A-71C444C548A4}"/>
              </a:ext>
            </a:extLst>
          </p:cNvPr>
          <p:cNvSpPr/>
          <p:nvPr/>
        </p:nvSpPr>
        <p:spPr>
          <a:xfrm>
            <a:off x="1067645" y="3248983"/>
            <a:ext cx="240372" cy="186990"/>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5B0805A-01BF-574A-86E4-6008B0B3FE86}"/>
              </a:ext>
            </a:extLst>
          </p:cNvPr>
          <p:cNvSpPr/>
          <p:nvPr/>
        </p:nvSpPr>
        <p:spPr>
          <a:xfrm>
            <a:off x="1294995" y="4000987"/>
            <a:ext cx="240372" cy="186990"/>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D0C82F0F-F6B3-D445-A99E-C904013A43C4}"/>
              </a:ext>
            </a:extLst>
          </p:cNvPr>
          <p:cNvSpPr/>
          <p:nvPr/>
        </p:nvSpPr>
        <p:spPr>
          <a:xfrm>
            <a:off x="3525340" y="3542143"/>
            <a:ext cx="644577" cy="501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823445D-AE2A-2744-9477-789A305EBDD3}"/>
              </a:ext>
            </a:extLst>
          </p:cNvPr>
          <p:cNvPicPr>
            <a:picLocks noChangeAspect="1"/>
          </p:cNvPicPr>
          <p:nvPr/>
        </p:nvPicPr>
        <p:blipFill>
          <a:blip r:embed="rId5"/>
          <a:stretch>
            <a:fillRect/>
          </a:stretch>
        </p:blipFill>
        <p:spPr>
          <a:xfrm>
            <a:off x="4223700" y="3286408"/>
            <a:ext cx="2654300" cy="1003300"/>
          </a:xfrm>
          <a:prstGeom prst="rect">
            <a:avLst/>
          </a:prstGeom>
        </p:spPr>
      </p:pic>
      <p:sp>
        <p:nvSpPr>
          <p:cNvPr id="15" name="Rectangle 14">
            <a:extLst>
              <a:ext uri="{FF2B5EF4-FFF2-40B4-BE49-F238E27FC236}">
                <a16:creationId xmlns:a16="http://schemas.microsoft.com/office/drawing/2014/main" id="{B0651D0B-D1FE-F444-99B5-B12CDA54C5BB}"/>
              </a:ext>
            </a:extLst>
          </p:cNvPr>
          <p:cNvSpPr/>
          <p:nvPr/>
        </p:nvSpPr>
        <p:spPr>
          <a:xfrm>
            <a:off x="4597780" y="3349572"/>
            <a:ext cx="751853" cy="186990"/>
          </a:xfrm>
          <a:prstGeom prst="rect">
            <a:avLst/>
          </a:prstGeom>
          <a:solidFill>
            <a:srgbClr val="00B0F0">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5007C90-2033-1B42-B528-E1D35BBF0096}"/>
              </a:ext>
            </a:extLst>
          </p:cNvPr>
          <p:cNvSpPr/>
          <p:nvPr/>
        </p:nvSpPr>
        <p:spPr>
          <a:xfrm>
            <a:off x="4828977" y="4053402"/>
            <a:ext cx="751853" cy="186990"/>
          </a:xfrm>
          <a:prstGeom prst="rect">
            <a:avLst/>
          </a:prstGeom>
          <a:solidFill>
            <a:srgbClr val="00B0F0">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CFB63485-773E-0745-B846-AB3485CA0348}"/>
              </a:ext>
            </a:extLst>
          </p:cNvPr>
          <p:cNvPicPr>
            <a:picLocks noChangeAspect="1"/>
          </p:cNvPicPr>
          <p:nvPr/>
        </p:nvPicPr>
        <p:blipFill rotWithShape="1">
          <a:blip r:embed="rId3"/>
          <a:srcRect r="23075" b="82993"/>
          <a:stretch/>
        </p:blipFill>
        <p:spPr>
          <a:xfrm>
            <a:off x="628651" y="5080280"/>
            <a:ext cx="6249350" cy="561400"/>
          </a:xfrm>
          <a:prstGeom prst="rect">
            <a:avLst/>
          </a:prstGeom>
        </p:spPr>
      </p:pic>
      <p:sp>
        <p:nvSpPr>
          <p:cNvPr id="18" name="Down Arrow 17">
            <a:extLst>
              <a:ext uri="{FF2B5EF4-FFF2-40B4-BE49-F238E27FC236}">
                <a16:creationId xmlns:a16="http://schemas.microsoft.com/office/drawing/2014/main" id="{F19861BC-6EB8-C440-A38A-749C4DB285AD}"/>
              </a:ext>
            </a:extLst>
          </p:cNvPr>
          <p:cNvSpPr/>
          <p:nvPr/>
        </p:nvSpPr>
        <p:spPr>
          <a:xfrm>
            <a:off x="1473494" y="2531040"/>
            <a:ext cx="467722" cy="4934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a:extLst>
              <a:ext uri="{FF2B5EF4-FFF2-40B4-BE49-F238E27FC236}">
                <a16:creationId xmlns:a16="http://schemas.microsoft.com/office/drawing/2014/main" id="{00413D66-DED2-CB45-902E-CBF5B705708E}"/>
              </a:ext>
            </a:extLst>
          </p:cNvPr>
          <p:cNvSpPr/>
          <p:nvPr/>
        </p:nvSpPr>
        <p:spPr>
          <a:xfrm>
            <a:off x="5319654" y="4474449"/>
            <a:ext cx="467722" cy="4934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B4A8219-4819-334B-A543-2DBE5E9F8F96}"/>
              </a:ext>
            </a:extLst>
          </p:cNvPr>
          <p:cNvGrpSpPr/>
          <p:nvPr/>
        </p:nvGrpSpPr>
        <p:grpSpPr>
          <a:xfrm>
            <a:off x="7553407" y="4269962"/>
            <a:ext cx="1082936" cy="2400748"/>
            <a:chOff x="885713" y="2624866"/>
            <a:chExt cx="1082936" cy="2400748"/>
          </a:xfrm>
        </p:grpSpPr>
        <p:sp>
          <p:nvSpPr>
            <p:cNvPr id="22" name="Oval 21">
              <a:extLst>
                <a:ext uri="{FF2B5EF4-FFF2-40B4-BE49-F238E27FC236}">
                  <a16:creationId xmlns:a16="http://schemas.microsoft.com/office/drawing/2014/main" id="{4E03B76E-15BB-B042-93CA-9351E9618C2C}"/>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A2D37C58-B840-5046-A193-6EAA4D31C9AE}"/>
                </a:ext>
              </a:extLst>
            </p:cNvPr>
            <p:cNvCxnSpPr>
              <a:cxnSpLocks/>
              <a:stCxn id="22"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A17BEC-4422-D046-BFE6-2E6573E2DB64}"/>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9B2D354-1BB6-314A-BA10-A5C6E835D05D}"/>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10E173B-32DF-3840-A40F-063EBFC2B981}"/>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3AA5FA1-BAF5-114D-BCF0-21A82CB79F17}"/>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39FE43D-96D4-1E48-AF1C-11BA82F9775F}"/>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30FB97-7FCC-5747-808D-804C402A9FD8}"/>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195A09-A122-7E41-9B9D-AFF78B56945F}"/>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Oval Callout 30">
            <a:extLst>
              <a:ext uri="{FF2B5EF4-FFF2-40B4-BE49-F238E27FC236}">
                <a16:creationId xmlns:a16="http://schemas.microsoft.com/office/drawing/2014/main" id="{328D1D6C-A27D-6443-8353-771EB6136248}"/>
              </a:ext>
            </a:extLst>
          </p:cNvPr>
          <p:cNvSpPr/>
          <p:nvPr/>
        </p:nvSpPr>
        <p:spPr>
          <a:xfrm>
            <a:off x="4309979" y="5684681"/>
            <a:ext cx="2205318" cy="672353"/>
          </a:xfrm>
          <a:prstGeom prst="wedgeEllipseCallout">
            <a:avLst>
              <a:gd name="adj1" fmla="val 111469"/>
              <a:gd name="adj2" fmla="val -1887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Good thing I ran unit test!</a:t>
            </a:r>
          </a:p>
        </p:txBody>
      </p:sp>
      <p:sp>
        <p:nvSpPr>
          <p:cNvPr id="32" name="Oval Callout 31">
            <a:extLst>
              <a:ext uri="{FF2B5EF4-FFF2-40B4-BE49-F238E27FC236}">
                <a16:creationId xmlns:a16="http://schemas.microsoft.com/office/drawing/2014/main" id="{A1017377-FC12-9F41-AE6D-AB65A123CF52}"/>
              </a:ext>
            </a:extLst>
          </p:cNvPr>
          <p:cNvSpPr/>
          <p:nvPr/>
        </p:nvSpPr>
        <p:spPr>
          <a:xfrm>
            <a:off x="6791406" y="2656459"/>
            <a:ext cx="2205318" cy="575197"/>
          </a:xfrm>
          <a:prstGeom prst="wedgeEllipseCallout">
            <a:avLst>
              <a:gd name="adj1" fmla="val 249"/>
              <a:gd name="adj2" fmla="val 3104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Better test!</a:t>
            </a:r>
          </a:p>
        </p:txBody>
      </p:sp>
      <p:sp>
        <p:nvSpPr>
          <p:cNvPr id="33" name="Oval Callout 32">
            <a:extLst>
              <a:ext uri="{FF2B5EF4-FFF2-40B4-BE49-F238E27FC236}">
                <a16:creationId xmlns:a16="http://schemas.microsoft.com/office/drawing/2014/main" id="{5FDADF14-0C40-2F41-AC7D-E220B234F3AD}"/>
              </a:ext>
            </a:extLst>
          </p:cNvPr>
          <p:cNvSpPr/>
          <p:nvPr/>
        </p:nvSpPr>
        <p:spPr>
          <a:xfrm>
            <a:off x="6130870" y="4287447"/>
            <a:ext cx="1177435" cy="326579"/>
          </a:xfrm>
          <a:prstGeom prst="wedgeEllipseCallout">
            <a:avLst>
              <a:gd name="adj1" fmla="val 92528"/>
              <a:gd name="adj2" fmla="val 930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Oops!</a:t>
            </a:r>
          </a:p>
        </p:txBody>
      </p:sp>
    </p:spTree>
    <p:extLst>
      <p:ext uri="{BB962C8B-B14F-4D97-AF65-F5344CB8AC3E}">
        <p14:creationId xmlns:p14="http://schemas.microsoft.com/office/powerpoint/2010/main" val="8344631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1000"/>
                                  </p:stCondLst>
                                  <p:childTnLst>
                                    <p:set>
                                      <p:cBhvr>
                                        <p:cTn id="15" dur="1" fill="hold">
                                          <p:stCondLst>
                                            <p:cond delay="0"/>
                                          </p:stCondLst>
                                        </p:cTn>
                                        <p:tgtEl>
                                          <p:spTgt spid="3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100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5" grpId="0" animBg="1"/>
      <p:bldP spid="16" grpId="0" animBg="1"/>
      <p:bldP spid="18" grpId="0" animBg="1"/>
      <p:bldP spid="19" grpId="0" animBg="1"/>
      <p:bldP spid="31" grpId="0" animBg="1"/>
      <p:bldP spid="32" grpId="0" animBg="1"/>
      <p:bldP spid="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3158C70-6075-3646-8F13-7652620A07D6}"/>
              </a:ext>
            </a:extLst>
          </p:cNvPr>
          <p:cNvPicPr>
            <a:picLocks noChangeAspect="1"/>
          </p:cNvPicPr>
          <p:nvPr/>
        </p:nvPicPr>
        <p:blipFill>
          <a:blip r:embed="rId3"/>
          <a:stretch>
            <a:fillRect/>
          </a:stretch>
        </p:blipFill>
        <p:spPr>
          <a:xfrm>
            <a:off x="148136" y="225222"/>
            <a:ext cx="6683593" cy="3638521"/>
          </a:xfrm>
          <a:prstGeom prst="rect">
            <a:avLst/>
          </a:prstGeom>
        </p:spPr>
      </p:pic>
      <p:grpSp>
        <p:nvGrpSpPr>
          <p:cNvPr id="21" name="Group 20">
            <a:extLst>
              <a:ext uri="{FF2B5EF4-FFF2-40B4-BE49-F238E27FC236}">
                <a16:creationId xmlns:a16="http://schemas.microsoft.com/office/drawing/2014/main" id="{BB4A8219-4819-334B-A543-2DBE5E9F8F96}"/>
              </a:ext>
            </a:extLst>
          </p:cNvPr>
          <p:cNvGrpSpPr/>
          <p:nvPr/>
        </p:nvGrpSpPr>
        <p:grpSpPr>
          <a:xfrm>
            <a:off x="7553407" y="4269962"/>
            <a:ext cx="1082936" cy="2400748"/>
            <a:chOff x="885713" y="2624866"/>
            <a:chExt cx="1082936" cy="2400748"/>
          </a:xfrm>
        </p:grpSpPr>
        <p:sp>
          <p:nvSpPr>
            <p:cNvPr id="22" name="Oval 21">
              <a:extLst>
                <a:ext uri="{FF2B5EF4-FFF2-40B4-BE49-F238E27FC236}">
                  <a16:creationId xmlns:a16="http://schemas.microsoft.com/office/drawing/2014/main" id="{4E03B76E-15BB-B042-93CA-9351E9618C2C}"/>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A2D37C58-B840-5046-A193-6EAA4D31C9AE}"/>
                </a:ext>
              </a:extLst>
            </p:cNvPr>
            <p:cNvCxnSpPr>
              <a:cxnSpLocks/>
              <a:stCxn id="22"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A17BEC-4422-D046-BFE6-2E6573E2DB64}"/>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9B2D354-1BB6-314A-BA10-A5C6E835D05D}"/>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10E173B-32DF-3840-A40F-063EBFC2B981}"/>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3AA5FA1-BAF5-114D-BCF0-21A82CB79F17}"/>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39FE43D-96D4-1E48-AF1C-11BA82F9775F}"/>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30FB97-7FCC-5747-808D-804C402A9FD8}"/>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195A09-A122-7E41-9B9D-AFF78B56945F}"/>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Oval Callout 31">
            <a:extLst>
              <a:ext uri="{FF2B5EF4-FFF2-40B4-BE49-F238E27FC236}">
                <a16:creationId xmlns:a16="http://schemas.microsoft.com/office/drawing/2014/main" id="{A1017377-FC12-9F41-AE6D-AB65A123CF52}"/>
              </a:ext>
            </a:extLst>
          </p:cNvPr>
          <p:cNvSpPr/>
          <p:nvPr/>
        </p:nvSpPr>
        <p:spPr>
          <a:xfrm>
            <a:off x="3611393" y="4744844"/>
            <a:ext cx="2459613" cy="1201763"/>
          </a:xfrm>
          <a:prstGeom prst="wedgeEllipseCallout">
            <a:avLst>
              <a:gd name="adj1" fmla="val 122200"/>
              <a:gd name="adj2" fmla="val -535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else would Iverson complain about?</a:t>
            </a:r>
          </a:p>
        </p:txBody>
      </p:sp>
    </p:spTree>
    <p:extLst>
      <p:ext uri="{BB962C8B-B14F-4D97-AF65-F5344CB8AC3E}">
        <p14:creationId xmlns:p14="http://schemas.microsoft.com/office/powerpoint/2010/main" val="212242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50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D419-7D53-5440-8B46-7588C76567F8}"/>
              </a:ext>
            </a:extLst>
          </p:cNvPr>
          <p:cNvSpPr>
            <a:spLocks noGrp="1"/>
          </p:cNvSpPr>
          <p:nvPr>
            <p:ph type="title"/>
          </p:nvPr>
        </p:nvSpPr>
        <p:spPr/>
        <p:txBody>
          <a:bodyPr>
            <a:normAutofit/>
          </a:bodyPr>
          <a:lstStyle/>
          <a:p>
            <a:r>
              <a:rPr lang="en-US" sz="3200" dirty="0"/>
              <a:t>Doug imagines Iverson’s feedback</a:t>
            </a:r>
          </a:p>
        </p:txBody>
      </p:sp>
      <p:grpSp>
        <p:nvGrpSpPr>
          <p:cNvPr id="4" name="Group 3">
            <a:extLst>
              <a:ext uri="{FF2B5EF4-FFF2-40B4-BE49-F238E27FC236}">
                <a16:creationId xmlns:a16="http://schemas.microsoft.com/office/drawing/2014/main" id="{31B7EB62-6B9C-2846-B526-43BBA7C09280}"/>
              </a:ext>
            </a:extLst>
          </p:cNvPr>
          <p:cNvGrpSpPr/>
          <p:nvPr/>
        </p:nvGrpSpPr>
        <p:grpSpPr>
          <a:xfrm>
            <a:off x="831925" y="3931308"/>
            <a:ext cx="1082936" cy="2400748"/>
            <a:chOff x="885713" y="2624866"/>
            <a:chExt cx="1082936" cy="2400748"/>
          </a:xfrm>
        </p:grpSpPr>
        <p:sp>
          <p:nvSpPr>
            <p:cNvPr id="5" name="Oval 4">
              <a:extLst>
                <a:ext uri="{FF2B5EF4-FFF2-40B4-BE49-F238E27FC236}">
                  <a16:creationId xmlns:a16="http://schemas.microsoft.com/office/drawing/2014/main" id="{88188568-51DD-1D49-8118-232A328B72EE}"/>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877077E-A1E7-ED49-9CEF-6E5EB953E163}"/>
                </a:ext>
              </a:extLst>
            </p:cNvPr>
            <p:cNvCxnSpPr>
              <a:cxnSpLocks/>
              <a:stCxn id="5"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D3A574D-BE01-9944-AEE0-93550A972CDA}"/>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9F935F4-B799-BC46-B9EF-BFB155AD1FCA}"/>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A4A4287-3878-E848-AFCE-602F63B93FDD}"/>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5790FBA-7F3C-7D4F-B5D4-B3A6944E2C1A}"/>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30C5BC7-C3F8-544D-8870-12A1A5B60C83}"/>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A6F748-62EE-0B47-B6ED-A37032C65E16}"/>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F8174CB-BFB4-0540-AA04-370C6237D8B7}"/>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Cloud Callout 13">
            <a:extLst>
              <a:ext uri="{FF2B5EF4-FFF2-40B4-BE49-F238E27FC236}">
                <a16:creationId xmlns:a16="http://schemas.microsoft.com/office/drawing/2014/main" id="{855F9DC2-802D-A04B-804D-76ED918613C1}"/>
              </a:ext>
            </a:extLst>
          </p:cNvPr>
          <p:cNvSpPr/>
          <p:nvPr/>
        </p:nvSpPr>
        <p:spPr>
          <a:xfrm>
            <a:off x="3149526" y="1422634"/>
            <a:ext cx="5994474" cy="4325831"/>
          </a:xfrm>
          <a:prstGeom prst="cloudCallout">
            <a:avLst>
              <a:gd name="adj1" fmla="val -76875"/>
              <a:gd name="adj2" fmla="val 99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BB35400-9E72-8B46-AB4E-1C65EE975575}"/>
              </a:ext>
            </a:extLst>
          </p:cNvPr>
          <p:cNvGrpSpPr/>
          <p:nvPr/>
        </p:nvGrpSpPr>
        <p:grpSpPr>
          <a:xfrm>
            <a:off x="6773569" y="2893195"/>
            <a:ext cx="1258644" cy="2076226"/>
            <a:chOff x="6497619" y="2868996"/>
            <a:chExt cx="1258644" cy="2076226"/>
          </a:xfrm>
        </p:grpSpPr>
        <p:sp>
          <p:nvSpPr>
            <p:cNvPr id="17" name="Oval 16">
              <a:extLst>
                <a:ext uri="{FF2B5EF4-FFF2-40B4-BE49-F238E27FC236}">
                  <a16:creationId xmlns:a16="http://schemas.microsoft.com/office/drawing/2014/main" id="{C704E241-ADED-6B4C-87EE-B45A3306C553}"/>
                </a:ext>
              </a:extLst>
            </p:cNvPr>
            <p:cNvSpPr/>
            <p:nvPr/>
          </p:nvSpPr>
          <p:spPr>
            <a:xfrm>
              <a:off x="6841863" y="2868996"/>
              <a:ext cx="570156" cy="3334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C0586D8-D471-B744-9B96-A4E5A841DC88}"/>
                </a:ext>
              </a:extLst>
            </p:cNvPr>
            <p:cNvSpPr/>
            <p:nvPr/>
          </p:nvSpPr>
          <p:spPr>
            <a:xfrm>
              <a:off x="6841863" y="3202483"/>
              <a:ext cx="570156" cy="98970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883D69B-A879-164F-987A-BADF43F7AF2A}"/>
                </a:ext>
              </a:extLst>
            </p:cNvPr>
            <p:cNvCxnSpPr>
              <a:cxnSpLocks/>
              <a:endCxn id="18" idx="7"/>
            </p:cNvCxnSpPr>
            <p:nvPr/>
          </p:nvCxnSpPr>
          <p:spPr>
            <a:xfrm flipH="1" flipV="1">
              <a:off x="7328522"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ACA2FF4-51C9-9144-B35A-30DAC41CF5B5}"/>
                </a:ext>
              </a:extLst>
            </p:cNvPr>
            <p:cNvCxnSpPr>
              <a:cxnSpLocks/>
              <a:endCxn id="18" idx="1"/>
            </p:cNvCxnSpPr>
            <p:nvPr/>
          </p:nvCxnSpPr>
          <p:spPr>
            <a:xfrm flipV="1">
              <a:off x="6497619"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BAEB4E-493A-6144-BC63-444D420A5DC2}"/>
                </a:ext>
              </a:extLst>
            </p:cNvPr>
            <p:cNvCxnSpPr>
              <a:stCxn id="18" idx="3"/>
            </p:cNvCxnSpPr>
            <p:nvPr/>
          </p:nvCxnSpPr>
          <p:spPr>
            <a:xfrm flipH="1">
              <a:off x="6841863" y="4047247"/>
              <a:ext cx="834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EC053-8522-EE4B-B98E-110FDF3DBD62}"/>
                </a:ext>
              </a:extLst>
            </p:cNvPr>
            <p:cNvCxnSpPr>
              <a:cxnSpLocks/>
              <a:stCxn id="18" idx="5"/>
            </p:cNvCxnSpPr>
            <p:nvPr/>
          </p:nvCxnSpPr>
          <p:spPr>
            <a:xfrm>
              <a:off x="7328522" y="4047247"/>
              <a:ext cx="1596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Oval Callout 24">
            <a:extLst>
              <a:ext uri="{FF2B5EF4-FFF2-40B4-BE49-F238E27FC236}">
                <a16:creationId xmlns:a16="http://schemas.microsoft.com/office/drawing/2014/main" id="{3D5F31CD-301B-0F43-86C6-70D3093DCCE7}"/>
              </a:ext>
            </a:extLst>
          </p:cNvPr>
          <p:cNvSpPr/>
          <p:nvPr/>
        </p:nvSpPr>
        <p:spPr>
          <a:xfrm>
            <a:off x="4346090" y="1957891"/>
            <a:ext cx="2151530" cy="935304"/>
          </a:xfrm>
          <a:prstGeom prst="wedgeEllipseCallout">
            <a:avLst>
              <a:gd name="adj1" fmla="val 90193"/>
              <a:gd name="adj2" fmla="val 7109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 functions do one thing</a:t>
            </a:r>
          </a:p>
        </p:txBody>
      </p:sp>
      <p:sp>
        <p:nvSpPr>
          <p:cNvPr id="28" name="Oval Callout 27">
            <a:extLst>
              <a:ext uri="{FF2B5EF4-FFF2-40B4-BE49-F238E27FC236}">
                <a16:creationId xmlns:a16="http://schemas.microsoft.com/office/drawing/2014/main" id="{F597B80D-0E77-6943-B7E0-99F50183791D}"/>
              </a:ext>
            </a:extLst>
          </p:cNvPr>
          <p:cNvSpPr/>
          <p:nvPr/>
        </p:nvSpPr>
        <p:spPr>
          <a:xfrm>
            <a:off x="3908614" y="4033505"/>
            <a:ext cx="2391058" cy="672353"/>
          </a:xfrm>
          <a:prstGeom prst="wedgeEllipseCallout">
            <a:avLst>
              <a:gd name="adj1" fmla="val 94924"/>
              <a:gd name="adj2" fmla="val -18201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need more functions</a:t>
            </a:r>
          </a:p>
        </p:txBody>
      </p:sp>
    </p:spTree>
    <p:extLst>
      <p:ext uri="{BB962C8B-B14F-4D97-AF65-F5344CB8AC3E}">
        <p14:creationId xmlns:p14="http://schemas.microsoft.com/office/powerpoint/2010/main" val="22696164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D419-7D53-5440-8B46-7588C76567F8}"/>
              </a:ext>
            </a:extLst>
          </p:cNvPr>
          <p:cNvSpPr>
            <a:spLocks noGrp="1"/>
          </p:cNvSpPr>
          <p:nvPr>
            <p:ph type="title"/>
          </p:nvPr>
        </p:nvSpPr>
        <p:spPr/>
        <p:txBody>
          <a:bodyPr>
            <a:normAutofit/>
          </a:bodyPr>
          <a:lstStyle/>
          <a:p>
            <a:r>
              <a:rPr lang="en-US" sz="3200" dirty="0"/>
              <a:t>and Doug even remembers refactoring!</a:t>
            </a:r>
          </a:p>
        </p:txBody>
      </p:sp>
      <p:grpSp>
        <p:nvGrpSpPr>
          <p:cNvPr id="4" name="Group 3">
            <a:extLst>
              <a:ext uri="{FF2B5EF4-FFF2-40B4-BE49-F238E27FC236}">
                <a16:creationId xmlns:a16="http://schemas.microsoft.com/office/drawing/2014/main" id="{31B7EB62-6B9C-2846-B526-43BBA7C09280}"/>
              </a:ext>
            </a:extLst>
          </p:cNvPr>
          <p:cNvGrpSpPr/>
          <p:nvPr/>
        </p:nvGrpSpPr>
        <p:grpSpPr>
          <a:xfrm>
            <a:off x="831925" y="3931308"/>
            <a:ext cx="1082936" cy="2400748"/>
            <a:chOff x="885713" y="2624866"/>
            <a:chExt cx="1082936" cy="2400748"/>
          </a:xfrm>
        </p:grpSpPr>
        <p:sp>
          <p:nvSpPr>
            <p:cNvPr id="5" name="Oval 4">
              <a:extLst>
                <a:ext uri="{FF2B5EF4-FFF2-40B4-BE49-F238E27FC236}">
                  <a16:creationId xmlns:a16="http://schemas.microsoft.com/office/drawing/2014/main" id="{88188568-51DD-1D49-8118-232A328B72EE}"/>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877077E-A1E7-ED49-9CEF-6E5EB953E163}"/>
                </a:ext>
              </a:extLst>
            </p:cNvPr>
            <p:cNvCxnSpPr>
              <a:cxnSpLocks/>
              <a:stCxn id="5"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D3A574D-BE01-9944-AEE0-93550A972CDA}"/>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9F935F4-B799-BC46-B9EF-BFB155AD1FCA}"/>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A4A4287-3878-E848-AFCE-602F63B93FDD}"/>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5790FBA-7F3C-7D4F-B5D4-B3A6944E2C1A}"/>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30C5BC7-C3F8-544D-8870-12A1A5B60C83}"/>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A6F748-62EE-0B47-B6ED-A37032C65E16}"/>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F8174CB-BFB4-0540-AA04-370C6237D8B7}"/>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Cloud Callout 13">
            <a:extLst>
              <a:ext uri="{FF2B5EF4-FFF2-40B4-BE49-F238E27FC236}">
                <a16:creationId xmlns:a16="http://schemas.microsoft.com/office/drawing/2014/main" id="{855F9DC2-802D-A04B-804D-76ED918613C1}"/>
              </a:ext>
            </a:extLst>
          </p:cNvPr>
          <p:cNvSpPr/>
          <p:nvPr/>
        </p:nvSpPr>
        <p:spPr>
          <a:xfrm>
            <a:off x="3149526" y="1422634"/>
            <a:ext cx="5994474" cy="4325831"/>
          </a:xfrm>
          <a:prstGeom prst="cloudCallout">
            <a:avLst>
              <a:gd name="adj1" fmla="val -76875"/>
              <a:gd name="adj2" fmla="val 99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BB35400-9E72-8B46-AB4E-1C65EE975575}"/>
              </a:ext>
            </a:extLst>
          </p:cNvPr>
          <p:cNvGrpSpPr/>
          <p:nvPr/>
        </p:nvGrpSpPr>
        <p:grpSpPr>
          <a:xfrm>
            <a:off x="6773569" y="2893195"/>
            <a:ext cx="1258644" cy="2076226"/>
            <a:chOff x="6497619" y="2868996"/>
            <a:chExt cx="1258644" cy="2076226"/>
          </a:xfrm>
        </p:grpSpPr>
        <p:sp>
          <p:nvSpPr>
            <p:cNvPr id="17" name="Oval 16">
              <a:extLst>
                <a:ext uri="{FF2B5EF4-FFF2-40B4-BE49-F238E27FC236}">
                  <a16:creationId xmlns:a16="http://schemas.microsoft.com/office/drawing/2014/main" id="{C704E241-ADED-6B4C-87EE-B45A3306C553}"/>
                </a:ext>
              </a:extLst>
            </p:cNvPr>
            <p:cNvSpPr/>
            <p:nvPr/>
          </p:nvSpPr>
          <p:spPr>
            <a:xfrm>
              <a:off x="6841863" y="2868996"/>
              <a:ext cx="570156" cy="3334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C0586D8-D471-B744-9B96-A4E5A841DC88}"/>
                </a:ext>
              </a:extLst>
            </p:cNvPr>
            <p:cNvSpPr/>
            <p:nvPr/>
          </p:nvSpPr>
          <p:spPr>
            <a:xfrm>
              <a:off x="6841863" y="3202483"/>
              <a:ext cx="570156" cy="98970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883D69B-A879-164F-987A-BADF43F7AF2A}"/>
                </a:ext>
              </a:extLst>
            </p:cNvPr>
            <p:cNvCxnSpPr>
              <a:cxnSpLocks/>
              <a:endCxn id="18" idx="7"/>
            </p:cNvCxnSpPr>
            <p:nvPr/>
          </p:nvCxnSpPr>
          <p:spPr>
            <a:xfrm flipH="1" flipV="1">
              <a:off x="7328522"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ACA2FF4-51C9-9144-B35A-30DAC41CF5B5}"/>
                </a:ext>
              </a:extLst>
            </p:cNvPr>
            <p:cNvCxnSpPr>
              <a:cxnSpLocks/>
              <a:endCxn id="18" idx="1"/>
            </p:cNvCxnSpPr>
            <p:nvPr/>
          </p:nvCxnSpPr>
          <p:spPr>
            <a:xfrm flipV="1">
              <a:off x="6497619"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BAEB4E-493A-6144-BC63-444D420A5DC2}"/>
                </a:ext>
              </a:extLst>
            </p:cNvPr>
            <p:cNvCxnSpPr>
              <a:stCxn id="18" idx="3"/>
            </p:cNvCxnSpPr>
            <p:nvPr/>
          </p:nvCxnSpPr>
          <p:spPr>
            <a:xfrm flipH="1">
              <a:off x="6841863" y="4047247"/>
              <a:ext cx="834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EC053-8522-EE4B-B98E-110FDF3DBD62}"/>
                </a:ext>
              </a:extLst>
            </p:cNvPr>
            <p:cNvCxnSpPr>
              <a:cxnSpLocks/>
              <a:stCxn id="18" idx="5"/>
            </p:cNvCxnSpPr>
            <p:nvPr/>
          </p:nvCxnSpPr>
          <p:spPr>
            <a:xfrm>
              <a:off x="7328522" y="4047247"/>
              <a:ext cx="1596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Oval Callout 24">
            <a:extLst>
              <a:ext uri="{FF2B5EF4-FFF2-40B4-BE49-F238E27FC236}">
                <a16:creationId xmlns:a16="http://schemas.microsoft.com/office/drawing/2014/main" id="{3D5F31CD-301B-0F43-86C6-70D3093DCCE7}"/>
              </a:ext>
            </a:extLst>
          </p:cNvPr>
          <p:cNvSpPr/>
          <p:nvPr/>
        </p:nvSpPr>
        <p:spPr>
          <a:xfrm>
            <a:off x="3759845" y="3544032"/>
            <a:ext cx="2151530" cy="672353"/>
          </a:xfrm>
          <a:prstGeom prst="wedgeEllipseCallout">
            <a:avLst>
              <a:gd name="adj1" fmla="val 116259"/>
              <a:gd name="adj2" fmla="val -110169"/>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and extract a function!</a:t>
            </a:r>
          </a:p>
        </p:txBody>
      </p:sp>
      <p:sp>
        <p:nvSpPr>
          <p:cNvPr id="24" name="Oval Callout 23">
            <a:extLst>
              <a:ext uri="{FF2B5EF4-FFF2-40B4-BE49-F238E27FC236}">
                <a16:creationId xmlns:a16="http://schemas.microsoft.com/office/drawing/2014/main" id="{183EA477-D811-8A41-89C4-8E7EA64C7B3F}"/>
              </a:ext>
            </a:extLst>
          </p:cNvPr>
          <p:cNvSpPr/>
          <p:nvPr/>
        </p:nvSpPr>
        <p:spPr>
          <a:xfrm>
            <a:off x="3967527" y="2011952"/>
            <a:ext cx="2178439" cy="881243"/>
          </a:xfrm>
          <a:prstGeom prst="wedgeEllipseCallout">
            <a:avLst>
              <a:gd name="adj1" fmla="val 99744"/>
              <a:gd name="adj2" fmla="val 7354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 a block that does something …</a:t>
            </a:r>
          </a:p>
        </p:txBody>
      </p:sp>
    </p:spTree>
    <p:extLst>
      <p:ext uri="{BB962C8B-B14F-4D97-AF65-F5344CB8AC3E}">
        <p14:creationId xmlns:p14="http://schemas.microsoft.com/office/powerpoint/2010/main" val="424208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6C392F0-459C-214A-AFA7-9F688133689B}"/>
              </a:ext>
            </a:extLst>
          </p:cNvPr>
          <p:cNvSpPr/>
          <p:nvPr/>
        </p:nvSpPr>
        <p:spPr>
          <a:xfrm>
            <a:off x="4658054" y="3155576"/>
            <a:ext cx="1463041" cy="1173013"/>
          </a:xfrm>
          <a:prstGeom prst="rect">
            <a:avLst/>
          </a:prstGeom>
          <a:solidFill>
            <a:schemeClr val="bg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706BE-CC80-8343-8C88-F7B91934A973}"/>
              </a:ext>
            </a:extLst>
          </p:cNvPr>
          <p:cNvSpPr>
            <a:spLocks noGrp="1"/>
          </p:cNvSpPr>
          <p:nvPr>
            <p:ph type="title"/>
          </p:nvPr>
        </p:nvSpPr>
        <p:spPr/>
        <p:txBody>
          <a:bodyPr/>
          <a:lstStyle/>
          <a:p>
            <a:r>
              <a:rPr lang="en-US" dirty="0"/>
              <a:t>Common Refactoring Technique</a:t>
            </a:r>
            <a:br>
              <a:rPr lang="en-US" dirty="0"/>
            </a:br>
            <a:r>
              <a:rPr lang="en-US" sz="3200" dirty="0"/>
              <a:t>Extract Function</a:t>
            </a:r>
          </a:p>
        </p:txBody>
      </p:sp>
      <p:grpSp>
        <p:nvGrpSpPr>
          <p:cNvPr id="55" name="Group 54">
            <a:extLst>
              <a:ext uri="{FF2B5EF4-FFF2-40B4-BE49-F238E27FC236}">
                <a16:creationId xmlns:a16="http://schemas.microsoft.com/office/drawing/2014/main" id="{B9D2A038-725C-1F44-A776-33787470BAF5}"/>
              </a:ext>
            </a:extLst>
          </p:cNvPr>
          <p:cNvGrpSpPr/>
          <p:nvPr/>
        </p:nvGrpSpPr>
        <p:grpSpPr>
          <a:xfrm>
            <a:off x="2506531" y="2893807"/>
            <a:ext cx="1495313" cy="365760"/>
            <a:chOff x="5174428" y="2355925"/>
            <a:chExt cx="1495313" cy="365760"/>
          </a:xfrm>
        </p:grpSpPr>
        <p:sp>
          <p:nvSpPr>
            <p:cNvPr id="4" name="Rectangle 3">
              <a:extLst>
                <a:ext uri="{FF2B5EF4-FFF2-40B4-BE49-F238E27FC236}">
                  <a16:creationId xmlns:a16="http://schemas.microsoft.com/office/drawing/2014/main" id="{F1C07FDE-5FF7-1B47-8370-AE0B2BCE4C78}"/>
                </a:ext>
              </a:extLst>
            </p:cNvPr>
            <p:cNvSpPr/>
            <p:nvPr/>
          </p:nvSpPr>
          <p:spPr>
            <a:xfrm>
              <a:off x="5174428" y="2355925"/>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73E1E00-D789-084A-8C71-566A70FB84D9}"/>
                </a:ext>
              </a:extLst>
            </p:cNvPr>
            <p:cNvSpPr/>
            <p:nvPr/>
          </p:nvSpPr>
          <p:spPr>
            <a:xfrm>
              <a:off x="5174428" y="2486810"/>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082A68C-68C3-2843-8F46-80427BE2CB7B}"/>
                </a:ext>
              </a:extLst>
            </p:cNvPr>
            <p:cNvSpPr/>
            <p:nvPr/>
          </p:nvSpPr>
          <p:spPr>
            <a:xfrm>
              <a:off x="5325035" y="2617695"/>
              <a:ext cx="1344706" cy="103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4B4AEDD5-1211-E54B-9F4B-C7D9AC543A29}"/>
              </a:ext>
            </a:extLst>
          </p:cNvPr>
          <p:cNvGrpSpPr/>
          <p:nvPr/>
        </p:nvGrpSpPr>
        <p:grpSpPr>
          <a:xfrm>
            <a:off x="2775472" y="3293632"/>
            <a:ext cx="1231750" cy="861856"/>
            <a:chOff x="5443369" y="2755750"/>
            <a:chExt cx="1231750" cy="861856"/>
          </a:xfrm>
        </p:grpSpPr>
        <p:sp>
          <p:nvSpPr>
            <p:cNvPr id="7" name="Rectangle 6">
              <a:extLst>
                <a:ext uri="{FF2B5EF4-FFF2-40B4-BE49-F238E27FC236}">
                  <a16:creationId xmlns:a16="http://schemas.microsoft.com/office/drawing/2014/main" id="{4FB0E218-D192-E242-A23D-C52AA85425E8}"/>
                </a:ext>
              </a:extLst>
            </p:cNvPr>
            <p:cNvSpPr/>
            <p:nvPr/>
          </p:nvSpPr>
          <p:spPr>
            <a:xfrm>
              <a:off x="5443369" y="2755750"/>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281783D-7911-794B-9206-BFB9E6EF3C6B}"/>
                </a:ext>
              </a:extLst>
            </p:cNvPr>
            <p:cNvSpPr/>
            <p:nvPr/>
          </p:nvSpPr>
          <p:spPr>
            <a:xfrm>
              <a:off x="5443369" y="2895598"/>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693D9FC-949C-094D-902B-EAA0886F5B8C}"/>
                </a:ext>
              </a:extLst>
            </p:cNvPr>
            <p:cNvSpPr/>
            <p:nvPr/>
          </p:nvSpPr>
          <p:spPr>
            <a:xfrm>
              <a:off x="5626249" y="3035447"/>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B2A729-B630-7249-ABF4-6CF4938588D4}"/>
                </a:ext>
              </a:extLst>
            </p:cNvPr>
            <p:cNvSpPr/>
            <p:nvPr/>
          </p:nvSpPr>
          <p:spPr>
            <a:xfrm>
              <a:off x="5626249" y="3152047"/>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111E2B-0289-6746-8A0D-0F3745EFC42C}"/>
                </a:ext>
              </a:extLst>
            </p:cNvPr>
            <p:cNvSpPr/>
            <p:nvPr/>
          </p:nvSpPr>
          <p:spPr>
            <a:xfrm>
              <a:off x="5443369" y="3268647"/>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81E085-BD8D-D044-AD39-B712E79C782B}"/>
                </a:ext>
              </a:extLst>
            </p:cNvPr>
            <p:cNvSpPr/>
            <p:nvPr/>
          </p:nvSpPr>
          <p:spPr>
            <a:xfrm>
              <a:off x="5631627" y="3418472"/>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279156-AB49-AF4C-A52F-D7F74FB59895}"/>
                </a:ext>
              </a:extLst>
            </p:cNvPr>
            <p:cNvSpPr/>
            <p:nvPr/>
          </p:nvSpPr>
          <p:spPr>
            <a:xfrm>
              <a:off x="5631627" y="3535072"/>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2A807AD4-310B-6741-A69C-0E64AB16068E}"/>
              </a:ext>
            </a:extLst>
          </p:cNvPr>
          <p:cNvGrpSpPr/>
          <p:nvPr/>
        </p:nvGrpSpPr>
        <p:grpSpPr>
          <a:xfrm>
            <a:off x="2506531" y="4195452"/>
            <a:ext cx="1495313" cy="497624"/>
            <a:chOff x="5174428" y="3657570"/>
            <a:chExt cx="1495313" cy="497624"/>
          </a:xfrm>
        </p:grpSpPr>
        <p:sp>
          <p:nvSpPr>
            <p:cNvPr id="15" name="Rectangle 14">
              <a:extLst>
                <a:ext uri="{FF2B5EF4-FFF2-40B4-BE49-F238E27FC236}">
                  <a16:creationId xmlns:a16="http://schemas.microsoft.com/office/drawing/2014/main" id="{7B447144-03FB-6D44-B30E-75799A9169CA}"/>
                </a:ext>
              </a:extLst>
            </p:cNvPr>
            <p:cNvSpPr/>
            <p:nvPr/>
          </p:nvSpPr>
          <p:spPr>
            <a:xfrm>
              <a:off x="5174428" y="3657570"/>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BB09209-B39E-644C-A144-04B758DC1258}"/>
                </a:ext>
              </a:extLst>
            </p:cNvPr>
            <p:cNvSpPr/>
            <p:nvPr/>
          </p:nvSpPr>
          <p:spPr>
            <a:xfrm>
              <a:off x="5174428" y="3790707"/>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CFD81A1-6D9C-2B4A-B51F-866B4D14BEA2}"/>
                </a:ext>
              </a:extLst>
            </p:cNvPr>
            <p:cNvSpPr/>
            <p:nvPr/>
          </p:nvSpPr>
          <p:spPr>
            <a:xfrm>
              <a:off x="5174428" y="3927490"/>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B812A47-A81F-2147-B310-B6FA0D58A1E6}"/>
                </a:ext>
              </a:extLst>
            </p:cNvPr>
            <p:cNvSpPr/>
            <p:nvPr/>
          </p:nvSpPr>
          <p:spPr>
            <a:xfrm>
              <a:off x="5174428" y="4058375"/>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D4F5E5A4-1BB1-494D-AE14-8B7D7085B029}"/>
              </a:ext>
            </a:extLst>
          </p:cNvPr>
          <p:cNvGrpSpPr/>
          <p:nvPr/>
        </p:nvGrpSpPr>
        <p:grpSpPr>
          <a:xfrm>
            <a:off x="4819421" y="3331136"/>
            <a:ext cx="1231750" cy="861856"/>
            <a:chOff x="7487318" y="2793254"/>
            <a:chExt cx="1231750" cy="861856"/>
          </a:xfrm>
        </p:grpSpPr>
        <p:sp>
          <p:nvSpPr>
            <p:cNvPr id="21" name="Rectangle 20">
              <a:extLst>
                <a:ext uri="{FF2B5EF4-FFF2-40B4-BE49-F238E27FC236}">
                  <a16:creationId xmlns:a16="http://schemas.microsoft.com/office/drawing/2014/main" id="{CA124644-C59E-1341-A1C5-6E53A1D32BE2}"/>
                </a:ext>
              </a:extLst>
            </p:cNvPr>
            <p:cNvSpPr/>
            <p:nvPr/>
          </p:nvSpPr>
          <p:spPr>
            <a:xfrm>
              <a:off x="7487318" y="2793254"/>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38919DF-65DF-E149-95F5-C66D85B42237}"/>
                </a:ext>
              </a:extLst>
            </p:cNvPr>
            <p:cNvSpPr/>
            <p:nvPr/>
          </p:nvSpPr>
          <p:spPr>
            <a:xfrm>
              <a:off x="7487318" y="2933102"/>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1492191-6F36-3646-A121-232CC91FA215}"/>
                </a:ext>
              </a:extLst>
            </p:cNvPr>
            <p:cNvSpPr/>
            <p:nvPr/>
          </p:nvSpPr>
          <p:spPr>
            <a:xfrm>
              <a:off x="7670198" y="3072951"/>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EA6920E-D39B-194F-9EF0-8B0D2AE9AE99}"/>
                </a:ext>
              </a:extLst>
            </p:cNvPr>
            <p:cNvSpPr/>
            <p:nvPr/>
          </p:nvSpPr>
          <p:spPr>
            <a:xfrm>
              <a:off x="7670198" y="3189551"/>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618B966-3A90-3744-B5F1-4664FB751FCD}"/>
                </a:ext>
              </a:extLst>
            </p:cNvPr>
            <p:cNvSpPr/>
            <p:nvPr/>
          </p:nvSpPr>
          <p:spPr>
            <a:xfrm>
              <a:off x="7487318" y="3306151"/>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3F8A61C-742B-A844-A299-0600DA30B198}"/>
                </a:ext>
              </a:extLst>
            </p:cNvPr>
            <p:cNvSpPr/>
            <p:nvPr/>
          </p:nvSpPr>
          <p:spPr>
            <a:xfrm>
              <a:off x="7675576" y="3455976"/>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8B057A7-CE3B-344F-9E8F-95A43A957141}"/>
                </a:ext>
              </a:extLst>
            </p:cNvPr>
            <p:cNvSpPr/>
            <p:nvPr/>
          </p:nvSpPr>
          <p:spPr>
            <a:xfrm>
              <a:off x="7675576" y="3572576"/>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BCFF6E5E-CE8A-8149-ABE1-2B4B03C8041F}"/>
              </a:ext>
            </a:extLst>
          </p:cNvPr>
          <p:cNvSpPr/>
          <p:nvPr/>
        </p:nvSpPr>
        <p:spPr>
          <a:xfrm>
            <a:off x="2764712" y="3293206"/>
            <a:ext cx="1237132" cy="1207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700D139-A009-E342-A465-44BA700B3CDA}"/>
              </a:ext>
            </a:extLst>
          </p:cNvPr>
          <p:cNvSpPr/>
          <p:nvPr/>
        </p:nvSpPr>
        <p:spPr>
          <a:xfrm>
            <a:off x="4808663" y="3203843"/>
            <a:ext cx="1237132" cy="1207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D97FB62F-63BA-7743-8D57-77DCB28B17A0}"/>
              </a:ext>
            </a:extLst>
          </p:cNvPr>
          <p:cNvSpPr txBox="1"/>
          <p:nvPr/>
        </p:nvSpPr>
        <p:spPr>
          <a:xfrm>
            <a:off x="9595821" y="2893807"/>
            <a:ext cx="184731" cy="369332"/>
          </a:xfrm>
          <a:prstGeom prst="rect">
            <a:avLst/>
          </a:prstGeom>
          <a:noFill/>
        </p:spPr>
        <p:txBody>
          <a:bodyPr wrap="none" rtlCol="0">
            <a:spAutoFit/>
          </a:bodyPr>
          <a:lstStyle/>
          <a:p>
            <a:endParaRPr lang="en-US" dirty="0"/>
          </a:p>
        </p:txBody>
      </p:sp>
      <p:grpSp>
        <p:nvGrpSpPr>
          <p:cNvPr id="74" name="Group 73">
            <a:extLst>
              <a:ext uri="{FF2B5EF4-FFF2-40B4-BE49-F238E27FC236}">
                <a16:creationId xmlns:a16="http://schemas.microsoft.com/office/drawing/2014/main" id="{69E24F4C-6AE5-944E-9159-85D10699BD10}"/>
              </a:ext>
            </a:extLst>
          </p:cNvPr>
          <p:cNvGrpSpPr/>
          <p:nvPr/>
        </p:nvGrpSpPr>
        <p:grpSpPr>
          <a:xfrm>
            <a:off x="2775473" y="3296505"/>
            <a:ext cx="1231750" cy="861856"/>
            <a:chOff x="5443369" y="2755750"/>
            <a:chExt cx="1231750" cy="861856"/>
          </a:xfrm>
          <a:solidFill>
            <a:schemeClr val="accent1"/>
          </a:solidFill>
        </p:grpSpPr>
        <p:sp>
          <p:nvSpPr>
            <p:cNvPr id="75" name="Rectangle 74">
              <a:extLst>
                <a:ext uri="{FF2B5EF4-FFF2-40B4-BE49-F238E27FC236}">
                  <a16:creationId xmlns:a16="http://schemas.microsoft.com/office/drawing/2014/main" id="{777A3969-4637-2342-BEE2-7EE21AB3E11D}"/>
                </a:ext>
              </a:extLst>
            </p:cNvPr>
            <p:cNvSpPr/>
            <p:nvPr/>
          </p:nvSpPr>
          <p:spPr>
            <a:xfrm>
              <a:off x="5443369" y="2755750"/>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E98D0D6A-49AA-8248-B17F-A428DA4650A5}"/>
                </a:ext>
              </a:extLst>
            </p:cNvPr>
            <p:cNvSpPr/>
            <p:nvPr/>
          </p:nvSpPr>
          <p:spPr>
            <a:xfrm>
              <a:off x="5443369" y="2895598"/>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2C93D6CB-E4C4-2447-A431-3AE723B3E781}"/>
                </a:ext>
              </a:extLst>
            </p:cNvPr>
            <p:cNvSpPr/>
            <p:nvPr/>
          </p:nvSpPr>
          <p:spPr>
            <a:xfrm>
              <a:off x="5626249" y="30354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797E310A-A3F1-124A-B29F-14C02A2AF29C}"/>
                </a:ext>
              </a:extLst>
            </p:cNvPr>
            <p:cNvSpPr/>
            <p:nvPr/>
          </p:nvSpPr>
          <p:spPr>
            <a:xfrm>
              <a:off x="5626249" y="31520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0D7C6743-B0F4-FF4B-B4E4-F8CB85775401}"/>
                </a:ext>
              </a:extLst>
            </p:cNvPr>
            <p:cNvSpPr/>
            <p:nvPr/>
          </p:nvSpPr>
          <p:spPr>
            <a:xfrm>
              <a:off x="5443369" y="3268647"/>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2A07FA5F-E65D-5B4A-A107-AF348DCDEF43}"/>
                </a:ext>
              </a:extLst>
            </p:cNvPr>
            <p:cNvSpPr/>
            <p:nvPr/>
          </p:nvSpPr>
          <p:spPr>
            <a:xfrm>
              <a:off x="5631627" y="34184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D5852604-4545-C24B-BC15-B654080E33F7}"/>
                </a:ext>
              </a:extLst>
            </p:cNvPr>
            <p:cNvSpPr/>
            <p:nvPr/>
          </p:nvSpPr>
          <p:spPr>
            <a:xfrm>
              <a:off x="5631627" y="35350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23027643"/>
      </p:ext>
    </p:extLst>
  </p:cSld>
  <p:clrMapOvr>
    <a:masterClrMapping/>
  </p:clrMapOvr>
  <mc:AlternateContent xmlns:mc="http://schemas.openxmlformats.org/markup-compatibility/2006">
    <mc:Choice xmlns:p14="http://schemas.microsoft.com/office/powerpoint/2010/main" Requires="p14">
      <p:transition spd="slow" p14:dur="15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74"/>
                                        </p:tgtEl>
                                        <p:attrNameLst>
                                          <p:attrName>style.visibility</p:attrName>
                                        </p:attrNameLst>
                                      </p:cBhvr>
                                      <p:to>
                                        <p:strVal val="hidden"/>
                                      </p:to>
                                    </p:set>
                                  </p:childTnLst>
                                </p:cTn>
                              </p:par>
                              <p:par>
                                <p:cTn id="9" presetID="1" presetClass="entr" presetSubtype="0" fill="hold" grpId="2"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0.00382 -0.00024 L 0.22327 0.00601 " pathEditMode="relative" rAng="0" ptsTypes="AA">
                                      <p:cBhvr>
                                        <p:cTn id="16" dur="2000" fill="hold"/>
                                        <p:tgtEl>
                                          <p:spTgt spid="19"/>
                                        </p:tgtEl>
                                        <p:attrNameLst>
                                          <p:attrName>ppt_x</p:attrName>
                                          <p:attrName>ppt_y</p:attrName>
                                        </p:attrNameLst>
                                      </p:cBhvr>
                                      <p:rCtr x="11354" y="301"/>
                                    </p:animMotion>
                                  </p:childTnLst>
                                </p:cTn>
                              </p:par>
                            </p:childTnLst>
                          </p:cTn>
                        </p:par>
                        <p:par>
                          <p:cTn id="17" fill="hold">
                            <p:stCondLst>
                              <p:cond delay="2000"/>
                            </p:stCondLst>
                            <p:childTnLst>
                              <p:par>
                                <p:cTn id="18" presetID="1" presetClass="exit" presetSubtype="0" fill="hold" nodeType="afterEffect">
                                  <p:stCondLst>
                                    <p:cond delay="0"/>
                                  </p:stCondLst>
                                  <p:childTnLst>
                                    <p:set>
                                      <p:cBhvr>
                                        <p:cTn id="19" dur="1" fill="hold">
                                          <p:stCondLst>
                                            <p:cond delay="0"/>
                                          </p:stCondLst>
                                        </p:cTn>
                                        <p:tgtEl>
                                          <p:spTgt spid="19"/>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5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grpId="0" nodeType="clickEffect">
                                  <p:stCondLst>
                                    <p:cond delay="0"/>
                                  </p:stCondLst>
                                  <p:childTnLst>
                                    <p:animMotion origin="layout" path="M -2.77778E-6 4.07407E-6 L -0.22517 0.01157 " pathEditMode="relative" rAng="0" ptsTypes="AA">
                                      <p:cBhvr>
                                        <p:cTn id="25" dur="2000" fill="hold"/>
                                        <p:tgtEl>
                                          <p:spTgt spid="59"/>
                                        </p:tgtEl>
                                        <p:attrNameLst>
                                          <p:attrName>ppt_x</p:attrName>
                                          <p:attrName>ppt_y</p:attrName>
                                        </p:attrNameLst>
                                      </p:cBhvr>
                                      <p:rCtr x="-11267" y="579"/>
                                    </p:animMotion>
                                  </p:childTnLst>
                                </p:cTn>
                              </p:par>
                            </p:childTnLst>
                          </p:cTn>
                        </p:par>
                        <p:par>
                          <p:cTn id="26" fill="hold">
                            <p:stCondLst>
                              <p:cond delay="2000"/>
                            </p:stCondLst>
                            <p:childTnLst>
                              <p:par>
                                <p:cTn id="27" presetID="1" presetClass="exit" presetSubtype="0" fill="hold" grpId="1" nodeType="afterEffect">
                                  <p:stCondLst>
                                    <p:cond delay="0"/>
                                  </p:stCondLst>
                                  <p:childTnLst>
                                    <p:set>
                                      <p:cBhvr>
                                        <p:cTn id="28" dur="1" fill="hold">
                                          <p:stCondLst>
                                            <p:cond delay="0"/>
                                          </p:stCondLst>
                                        </p:cTn>
                                        <p:tgtEl>
                                          <p:spTgt spid="59"/>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0" presetClass="path" presetSubtype="0" accel="50000" decel="50000" fill="hold" nodeType="withEffect">
                                  <p:stCondLst>
                                    <p:cond delay="0"/>
                                  </p:stCondLst>
                                  <p:childTnLst>
                                    <p:animMotion origin="layout" path="M -0.00382 -0.00023 L 0.22327 0.00602 " pathEditMode="relative" rAng="0" ptsTypes="AA">
                                      <p:cBhvr>
                                        <p:cTn id="32" dur="2000" fill="hold"/>
                                        <p:tgtEl>
                                          <p:spTgt spid="74"/>
                                        </p:tgtEl>
                                        <p:attrNameLst>
                                          <p:attrName>ppt_x</p:attrName>
                                          <p:attrName>ppt_y</p:attrName>
                                        </p:attrNameLst>
                                      </p:cBhvr>
                                      <p:rCtr x="11354" y="301"/>
                                    </p:animMotion>
                                  </p:childTnLst>
                                </p:cTn>
                              </p:par>
                            </p:childTnLst>
                          </p:cTn>
                        </p:par>
                        <p:par>
                          <p:cTn id="33" fill="hold">
                            <p:stCondLst>
                              <p:cond delay="4000"/>
                            </p:stCondLst>
                            <p:childTnLst>
                              <p:par>
                                <p:cTn id="34" presetID="1" presetClass="exit" presetSubtype="0" fill="hold" nodeType="afterEffect">
                                  <p:stCondLst>
                                    <p:cond delay="0"/>
                                  </p:stCondLst>
                                  <p:childTnLst>
                                    <p:set>
                                      <p:cBhvr>
                                        <p:cTn id="35" dur="1" fill="hold">
                                          <p:stCondLst>
                                            <p:cond delay="0"/>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6" grpId="0" animBg="1"/>
      <p:bldP spid="59" grpId="0" animBg="1"/>
      <p:bldP spid="59" grpId="1" animBg="1"/>
      <p:bldP spid="59" grpId="2"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E39191-F331-EC44-BDF9-ACDEA29CC022}"/>
              </a:ext>
            </a:extLst>
          </p:cNvPr>
          <p:cNvSpPr>
            <a:spLocks noGrp="1"/>
          </p:cNvSpPr>
          <p:nvPr>
            <p:ph type="title"/>
          </p:nvPr>
        </p:nvSpPr>
        <p:spPr/>
        <p:txBody>
          <a:bodyPr/>
          <a:lstStyle/>
          <a:p>
            <a:r>
              <a:rPr lang="en-US" dirty="0"/>
              <a:t>The DRY principle</a:t>
            </a:r>
          </a:p>
        </p:txBody>
      </p:sp>
      <p:sp>
        <p:nvSpPr>
          <p:cNvPr id="5" name="Content Placeholder 4">
            <a:extLst>
              <a:ext uri="{FF2B5EF4-FFF2-40B4-BE49-F238E27FC236}">
                <a16:creationId xmlns:a16="http://schemas.microsoft.com/office/drawing/2014/main" id="{577A2421-41CF-E544-824F-6D1C1B04F678}"/>
              </a:ext>
            </a:extLst>
          </p:cNvPr>
          <p:cNvSpPr>
            <a:spLocks noGrp="1"/>
          </p:cNvSpPr>
          <p:nvPr>
            <p:ph idx="1"/>
          </p:nvPr>
        </p:nvSpPr>
        <p:spPr/>
        <p:txBody>
          <a:bodyPr/>
          <a:lstStyle/>
          <a:p>
            <a:r>
              <a:rPr lang="en-US" dirty="0"/>
              <a:t>Don’t repeat yourself!</a:t>
            </a:r>
          </a:p>
          <a:p>
            <a:r>
              <a:rPr lang="en-US" dirty="0"/>
              <a:t>Find similar code</a:t>
            </a:r>
          </a:p>
          <a:p>
            <a:r>
              <a:rPr lang="en-US" dirty="0"/>
              <a:t>Make it exactly the same</a:t>
            </a:r>
          </a:p>
          <a:p>
            <a:r>
              <a:rPr lang="en-US" dirty="0"/>
              <a:t>Extract a function!</a:t>
            </a:r>
          </a:p>
        </p:txBody>
      </p:sp>
    </p:spTree>
    <p:extLst>
      <p:ext uri="{BB962C8B-B14F-4D97-AF65-F5344CB8AC3E}">
        <p14:creationId xmlns:p14="http://schemas.microsoft.com/office/powerpoint/2010/main" val="2699644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FF80B-FF3C-D84A-8A75-24B493A43CAF}"/>
              </a:ext>
            </a:extLst>
          </p:cNvPr>
          <p:cNvSpPr>
            <a:spLocks noGrp="1"/>
          </p:cNvSpPr>
          <p:nvPr>
            <p:ph type="title"/>
          </p:nvPr>
        </p:nvSpPr>
        <p:spPr/>
        <p:txBody>
          <a:bodyPr/>
          <a:lstStyle/>
          <a:p>
            <a:r>
              <a:rPr lang="en-US" dirty="0"/>
              <a:t>Extract Functions</a:t>
            </a:r>
          </a:p>
        </p:txBody>
      </p:sp>
      <p:pic>
        <p:nvPicPr>
          <p:cNvPr id="4" name="Picture 3">
            <a:extLst>
              <a:ext uri="{FF2B5EF4-FFF2-40B4-BE49-F238E27FC236}">
                <a16:creationId xmlns:a16="http://schemas.microsoft.com/office/drawing/2014/main" id="{B7550246-AF6E-0B4A-B5F1-DED367CAD4D7}"/>
              </a:ext>
            </a:extLst>
          </p:cNvPr>
          <p:cNvPicPr>
            <a:picLocks noChangeAspect="1"/>
          </p:cNvPicPr>
          <p:nvPr/>
        </p:nvPicPr>
        <p:blipFill rotWithShape="1">
          <a:blip r:embed="rId3"/>
          <a:srcRect t="8210" b="60497"/>
          <a:stretch/>
        </p:blipFill>
        <p:spPr>
          <a:xfrm>
            <a:off x="628650" y="1830538"/>
            <a:ext cx="5345878" cy="1450544"/>
          </a:xfrm>
          <a:prstGeom prst="rect">
            <a:avLst/>
          </a:prstGeom>
        </p:spPr>
      </p:pic>
      <p:pic>
        <p:nvPicPr>
          <p:cNvPr id="6" name="Picture 5">
            <a:extLst>
              <a:ext uri="{FF2B5EF4-FFF2-40B4-BE49-F238E27FC236}">
                <a16:creationId xmlns:a16="http://schemas.microsoft.com/office/drawing/2014/main" id="{EE90BC3C-8BEA-6140-8C47-4A00E61E7E0E}"/>
              </a:ext>
            </a:extLst>
          </p:cNvPr>
          <p:cNvPicPr>
            <a:picLocks noChangeAspect="1"/>
          </p:cNvPicPr>
          <p:nvPr/>
        </p:nvPicPr>
        <p:blipFill rotWithShape="1">
          <a:blip r:embed="rId4"/>
          <a:srcRect t="12341" b="56233"/>
          <a:stretch/>
        </p:blipFill>
        <p:spPr>
          <a:xfrm>
            <a:off x="628650" y="4039565"/>
            <a:ext cx="5557668" cy="1452282"/>
          </a:xfrm>
          <a:prstGeom prst="rect">
            <a:avLst/>
          </a:prstGeom>
        </p:spPr>
      </p:pic>
      <p:sp>
        <p:nvSpPr>
          <p:cNvPr id="7" name="Rectangle 6">
            <a:extLst>
              <a:ext uri="{FF2B5EF4-FFF2-40B4-BE49-F238E27FC236}">
                <a16:creationId xmlns:a16="http://schemas.microsoft.com/office/drawing/2014/main" id="{98CBB939-FB26-2443-986A-82A625375724}"/>
              </a:ext>
            </a:extLst>
          </p:cNvPr>
          <p:cNvSpPr/>
          <p:nvPr/>
        </p:nvSpPr>
        <p:spPr>
          <a:xfrm>
            <a:off x="2173045" y="2545052"/>
            <a:ext cx="2398955" cy="262694"/>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C307E13-ED29-1441-9C5A-99AFDA747EED}"/>
              </a:ext>
            </a:extLst>
          </p:cNvPr>
          <p:cNvSpPr/>
          <p:nvPr/>
        </p:nvSpPr>
        <p:spPr>
          <a:xfrm>
            <a:off x="2173044" y="2829262"/>
            <a:ext cx="2398955" cy="262694"/>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6515FBC-0063-7440-BCF7-CB454EADB622}"/>
              </a:ext>
            </a:extLst>
          </p:cNvPr>
          <p:cNvSpPr txBox="1"/>
          <p:nvPr/>
        </p:nvSpPr>
        <p:spPr>
          <a:xfrm>
            <a:off x="4771036" y="2449172"/>
            <a:ext cx="1764907" cy="369332"/>
          </a:xfrm>
          <a:prstGeom prst="rect">
            <a:avLst/>
          </a:prstGeom>
          <a:solidFill>
            <a:srgbClr val="00B0F0">
              <a:alpha val="34902"/>
            </a:srgbClr>
          </a:solidFill>
          <a:ln w="38100">
            <a:noFill/>
          </a:ln>
        </p:spPr>
        <p:txBody>
          <a:bodyPr wrap="none" rtlCol="0">
            <a:spAutoFit/>
          </a:bodyPr>
          <a:lstStyle/>
          <a:p>
            <a:r>
              <a:rPr lang="en-US" dirty="0"/>
              <a:t>Replace hyphens</a:t>
            </a:r>
          </a:p>
        </p:txBody>
      </p:sp>
      <p:sp>
        <p:nvSpPr>
          <p:cNvPr id="10" name="TextBox 9">
            <a:extLst>
              <a:ext uri="{FF2B5EF4-FFF2-40B4-BE49-F238E27FC236}">
                <a16:creationId xmlns:a16="http://schemas.microsoft.com/office/drawing/2014/main" id="{D487BC15-F085-0643-9B3B-BCAF38B3623B}"/>
              </a:ext>
            </a:extLst>
          </p:cNvPr>
          <p:cNvSpPr txBox="1"/>
          <p:nvPr/>
        </p:nvSpPr>
        <p:spPr>
          <a:xfrm>
            <a:off x="1163618" y="3304963"/>
            <a:ext cx="2140522" cy="369332"/>
          </a:xfrm>
          <a:prstGeom prst="rect">
            <a:avLst/>
          </a:prstGeom>
          <a:solidFill>
            <a:srgbClr val="ED7D31">
              <a:alpha val="34902"/>
            </a:srgbClr>
          </a:solidFill>
          <a:ln w="38100">
            <a:noFill/>
          </a:ln>
        </p:spPr>
        <p:txBody>
          <a:bodyPr wrap="none" rtlCol="0">
            <a:spAutoFit/>
          </a:bodyPr>
          <a:lstStyle/>
          <a:p>
            <a:r>
              <a:rPr lang="en-US" dirty="0"/>
              <a:t>Remove punctuation</a:t>
            </a:r>
          </a:p>
        </p:txBody>
      </p:sp>
      <p:sp>
        <p:nvSpPr>
          <p:cNvPr id="11" name="Rectangle 10">
            <a:extLst>
              <a:ext uri="{FF2B5EF4-FFF2-40B4-BE49-F238E27FC236}">
                <a16:creationId xmlns:a16="http://schemas.microsoft.com/office/drawing/2014/main" id="{5076C887-1522-BB40-BC8D-E39B951152CA}"/>
              </a:ext>
            </a:extLst>
          </p:cNvPr>
          <p:cNvSpPr/>
          <p:nvPr/>
        </p:nvSpPr>
        <p:spPr>
          <a:xfrm>
            <a:off x="1163619" y="4239449"/>
            <a:ext cx="1482762" cy="193329"/>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C9AE7D6-9125-594D-BC5C-21C4567CE780}"/>
              </a:ext>
            </a:extLst>
          </p:cNvPr>
          <p:cNvSpPr/>
          <p:nvPr/>
        </p:nvSpPr>
        <p:spPr>
          <a:xfrm>
            <a:off x="1953159" y="5094596"/>
            <a:ext cx="1779745" cy="176651"/>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199C592-DC75-C749-BD0D-18BBC9E91F1F}"/>
              </a:ext>
            </a:extLst>
          </p:cNvPr>
          <p:cNvSpPr/>
          <p:nvPr/>
        </p:nvSpPr>
        <p:spPr>
          <a:xfrm>
            <a:off x="1953160" y="5271247"/>
            <a:ext cx="1500046" cy="220600"/>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CE1F01D-3DEB-6D49-9E1E-ABE072A982F2}"/>
              </a:ext>
            </a:extLst>
          </p:cNvPr>
          <p:cNvSpPr/>
          <p:nvPr/>
        </p:nvSpPr>
        <p:spPr>
          <a:xfrm>
            <a:off x="3825911" y="4239449"/>
            <a:ext cx="2058522" cy="193329"/>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urved Connector 16">
            <a:extLst>
              <a:ext uri="{FF2B5EF4-FFF2-40B4-BE49-F238E27FC236}">
                <a16:creationId xmlns:a16="http://schemas.microsoft.com/office/drawing/2014/main" id="{7B090DAD-0FAF-244A-9393-5C5EF5A69822}"/>
              </a:ext>
            </a:extLst>
          </p:cNvPr>
          <p:cNvCxnSpPr>
            <a:stCxn id="7" idx="2"/>
            <a:endCxn id="15" idx="0"/>
          </p:cNvCxnSpPr>
          <p:nvPr/>
        </p:nvCxnSpPr>
        <p:spPr>
          <a:xfrm rot="16200000" flipH="1">
            <a:off x="3397996" y="2782272"/>
            <a:ext cx="1431703" cy="1482649"/>
          </a:xfrm>
          <a:prstGeom prst="curvedConnector3">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9C52F163-12DC-2C45-B379-EE4454350416}"/>
              </a:ext>
            </a:extLst>
          </p:cNvPr>
          <p:cNvCxnSpPr>
            <a:stCxn id="11" idx="2"/>
            <a:endCxn id="12" idx="0"/>
          </p:cNvCxnSpPr>
          <p:nvPr/>
        </p:nvCxnSpPr>
        <p:spPr>
          <a:xfrm rot="16200000" flipH="1">
            <a:off x="2043107" y="4294671"/>
            <a:ext cx="661818" cy="938032"/>
          </a:xfrm>
          <a:prstGeom prst="curvedConnector3">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3FD43B1-A277-F540-B1E3-180D562DDCB9}"/>
              </a:ext>
            </a:extLst>
          </p:cNvPr>
          <p:cNvSpPr/>
          <p:nvPr/>
        </p:nvSpPr>
        <p:spPr>
          <a:xfrm>
            <a:off x="1163618" y="4467387"/>
            <a:ext cx="1149276" cy="193329"/>
          </a:xfrm>
          <a:prstGeom prst="rect">
            <a:avLst/>
          </a:prstGeom>
          <a:solidFill>
            <a:srgbClr val="ED7D31">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63068F3-2AAE-9840-90D1-BDFC26717245}"/>
              </a:ext>
            </a:extLst>
          </p:cNvPr>
          <p:cNvSpPr/>
          <p:nvPr/>
        </p:nvSpPr>
        <p:spPr>
          <a:xfrm>
            <a:off x="3584412" y="4467387"/>
            <a:ext cx="2601906" cy="193329"/>
          </a:xfrm>
          <a:prstGeom prst="rect">
            <a:avLst/>
          </a:prstGeom>
          <a:solidFill>
            <a:srgbClr val="ED7D31">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Curved Connector 22">
            <a:extLst>
              <a:ext uri="{FF2B5EF4-FFF2-40B4-BE49-F238E27FC236}">
                <a16:creationId xmlns:a16="http://schemas.microsoft.com/office/drawing/2014/main" id="{8BC61924-D6F5-4C41-9E23-ED688AB0F395}"/>
              </a:ext>
            </a:extLst>
          </p:cNvPr>
          <p:cNvCxnSpPr>
            <a:stCxn id="8" idx="2"/>
            <a:endCxn id="21" idx="0"/>
          </p:cNvCxnSpPr>
          <p:nvPr/>
        </p:nvCxnSpPr>
        <p:spPr>
          <a:xfrm rot="16200000" flipH="1">
            <a:off x="3441228" y="3023249"/>
            <a:ext cx="1375431" cy="1512843"/>
          </a:xfrm>
          <a:prstGeom prst="curved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a:extLst>
              <a:ext uri="{FF2B5EF4-FFF2-40B4-BE49-F238E27FC236}">
                <a16:creationId xmlns:a16="http://schemas.microsoft.com/office/drawing/2014/main" id="{9D8ADFB9-6028-9F4F-9E80-81A528B72C1E}"/>
              </a:ext>
            </a:extLst>
          </p:cNvPr>
          <p:cNvCxnSpPr>
            <a:stCxn id="20" idx="2"/>
            <a:endCxn id="14" idx="0"/>
          </p:cNvCxnSpPr>
          <p:nvPr/>
        </p:nvCxnSpPr>
        <p:spPr>
          <a:xfrm rot="16200000" flipH="1">
            <a:off x="1915454" y="4483517"/>
            <a:ext cx="610531" cy="964927"/>
          </a:xfrm>
          <a:prstGeom prst="curved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A76A218F-00B8-FD4B-A9DF-2F0DEB95A4DE}"/>
              </a:ext>
            </a:extLst>
          </p:cNvPr>
          <p:cNvGrpSpPr/>
          <p:nvPr/>
        </p:nvGrpSpPr>
        <p:grpSpPr>
          <a:xfrm>
            <a:off x="6340961" y="375619"/>
            <a:ext cx="2385397" cy="923330"/>
            <a:chOff x="189951" y="5860248"/>
            <a:chExt cx="2385397" cy="923330"/>
          </a:xfrm>
        </p:grpSpPr>
        <p:sp>
          <p:nvSpPr>
            <p:cNvPr id="28" name="TextBox 27">
              <a:extLst>
                <a:ext uri="{FF2B5EF4-FFF2-40B4-BE49-F238E27FC236}">
                  <a16:creationId xmlns:a16="http://schemas.microsoft.com/office/drawing/2014/main" id="{DD7694CC-6547-AF41-8D71-CF54B85C5EBF}"/>
                </a:ext>
              </a:extLst>
            </p:cNvPr>
            <p:cNvSpPr txBox="1"/>
            <p:nvPr/>
          </p:nvSpPr>
          <p:spPr>
            <a:xfrm>
              <a:off x="189951" y="5860248"/>
              <a:ext cx="2385397" cy="923330"/>
            </a:xfrm>
            <a:prstGeom prst="rect">
              <a:avLst/>
            </a:prstGeom>
            <a:noFill/>
            <a:ln>
              <a:solidFill>
                <a:schemeClr val="tx1"/>
              </a:solidFill>
            </a:ln>
          </p:spPr>
          <p:txBody>
            <a:bodyPr wrap="none" rtlCol="0">
              <a:spAutoFit/>
            </a:bodyPr>
            <a:lstStyle/>
            <a:p>
              <a:r>
                <a:rPr lang="en-US" b="1" dirty="0"/>
                <a:t>Test after each change!</a:t>
              </a:r>
            </a:p>
            <a:p>
              <a:endParaRPr lang="en-US" b="1" dirty="0"/>
            </a:p>
            <a:p>
              <a:endParaRPr lang="en-US" b="1" dirty="0"/>
            </a:p>
          </p:txBody>
        </p:sp>
        <p:pic>
          <p:nvPicPr>
            <p:cNvPr id="27" name="Picture 26">
              <a:extLst>
                <a:ext uri="{FF2B5EF4-FFF2-40B4-BE49-F238E27FC236}">
                  <a16:creationId xmlns:a16="http://schemas.microsoft.com/office/drawing/2014/main" id="{EA395185-4567-3347-A920-5D646FBAE6CD}"/>
                </a:ext>
              </a:extLst>
            </p:cNvPr>
            <p:cNvPicPr>
              <a:picLocks noChangeAspect="1"/>
            </p:cNvPicPr>
            <p:nvPr/>
          </p:nvPicPr>
          <p:blipFill>
            <a:blip r:embed="rId5"/>
            <a:stretch>
              <a:fillRect/>
            </a:stretch>
          </p:blipFill>
          <p:spPr>
            <a:xfrm>
              <a:off x="249246" y="6189656"/>
              <a:ext cx="1408976" cy="422693"/>
            </a:xfrm>
            <a:prstGeom prst="rect">
              <a:avLst/>
            </a:prstGeom>
          </p:spPr>
        </p:pic>
      </p:grpSp>
      <p:grpSp>
        <p:nvGrpSpPr>
          <p:cNvPr id="22" name="Group 21">
            <a:extLst>
              <a:ext uri="{FF2B5EF4-FFF2-40B4-BE49-F238E27FC236}">
                <a16:creationId xmlns:a16="http://schemas.microsoft.com/office/drawing/2014/main" id="{F0845C46-A185-4C40-9617-A6317E61ABB9}"/>
              </a:ext>
            </a:extLst>
          </p:cNvPr>
          <p:cNvGrpSpPr/>
          <p:nvPr/>
        </p:nvGrpSpPr>
        <p:grpSpPr>
          <a:xfrm>
            <a:off x="7553407" y="4269962"/>
            <a:ext cx="1082936" cy="2400748"/>
            <a:chOff x="885713" y="2624866"/>
            <a:chExt cx="1082936" cy="2400748"/>
          </a:xfrm>
        </p:grpSpPr>
        <p:sp>
          <p:nvSpPr>
            <p:cNvPr id="24" name="Oval 23">
              <a:extLst>
                <a:ext uri="{FF2B5EF4-FFF2-40B4-BE49-F238E27FC236}">
                  <a16:creationId xmlns:a16="http://schemas.microsoft.com/office/drawing/2014/main" id="{B719B85F-C72F-EC48-B004-C5420533DAD4}"/>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60A5716D-7A10-4B48-961F-43790BF20591}"/>
                </a:ext>
              </a:extLst>
            </p:cNvPr>
            <p:cNvCxnSpPr>
              <a:cxnSpLocks/>
              <a:stCxn id="24"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AE8142F-64CF-5E4E-9B51-8D459D00F41D}"/>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B90A3C6-F027-3240-AF27-D54A524838F9}"/>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E0332F-7846-1646-8447-7BC13E3162AB}"/>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0D99B93-A955-8948-996C-21F825B632CE}"/>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CB813B-4A79-DC4B-84F1-10D9D1E0BE97}"/>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FF67219-6152-3640-BD2F-D9EA26955055}"/>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DF0F1F-C800-024C-BF18-0C2B586BE763}"/>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Oval Callout 36">
            <a:extLst>
              <a:ext uri="{FF2B5EF4-FFF2-40B4-BE49-F238E27FC236}">
                <a16:creationId xmlns:a16="http://schemas.microsoft.com/office/drawing/2014/main" id="{D3CFFB1B-EE3C-3744-AC60-D5CFCB9F4519}"/>
              </a:ext>
            </a:extLst>
          </p:cNvPr>
          <p:cNvSpPr/>
          <p:nvPr/>
        </p:nvSpPr>
        <p:spPr>
          <a:xfrm>
            <a:off x="5883839" y="1759514"/>
            <a:ext cx="2151530" cy="672353"/>
          </a:xfrm>
          <a:prstGeom prst="wedgeEllipseCallout">
            <a:avLst>
              <a:gd name="adj1" fmla="val 44061"/>
              <a:gd name="adj2" fmla="val 39097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Extract this function!</a:t>
            </a:r>
          </a:p>
        </p:txBody>
      </p:sp>
      <p:sp>
        <p:nvSpPr>
          <p:cNvPr id="38" name="Oval Callout 37">
            <a:extLst>
              <a:ext uri="{FF2B5EF4-FFF2-40B4-BE49-F238E27FC236}">
                <a16:creationId xmlns:a16="http://schemas.microsoft.com/office/drawing/2014/main" id="{C45CF828-E10E-344F-91A1-9A57E5741543}"/>
              </a:ext>
            </a:extLst>
          </p:cNvPr>
          <p:cNvSpPr/>
          <p:nvPr/>
        </p:nvSpPr>
        <p:spPr>
          <a:xfrm>
            <a:off x="5110553" y="3291746"/>
            <a:ext cx="2151530" cy="672353"/>
          </a:xfrm>
          <a:prstGeom prst="wedgeEllipseCallout">
            <a:avLst>
              <a:gd name="adj1" fmla="val 77570"/>
              <a:gd name="adj2" fmla="val 156139"/>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does each part do?</a:t>
            </a:r>
          </a:p>
        </p:txBody>
      </p:sp>
      <p:sp>
        <p:nvSpPr>
          <p:cNvPr id="39" name="Oval Callout 38">
            <a:extLst>
              <a:ext uri="{FF2B5EF4-FFF2-40B4-BE49-F238E27FC236}">
                <a16:creationId xmlns:a16="http://schemas.microsoft.com/office/drawing/2014/main" id="{2E1C1930-8B5A-1647-AFFE-725D65FDEB1C}"/>
              </a:ext>
            </a:extLst>
          </p:cNvPr>
          <p:cNvSpPr/>
          <p:nvPr/>
        </p:nvSpPr>
        <p:spPr>
          <a:xfrm>
            <a:off x="7734130" y="1405529"/>
            <a:ext cx="1460409" cy="513312"/>
          </a:xfrm>
          <a:prstGeom prst="wedgeEllipseCallout">
            <a:avLst>
              <a:gd name="adj1" fmla="val -39426"/>
              <a:gd name="adj2" fmla="val 600929"/>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Better test</a:t>
            </a:r>
          </a:p>
        </p:txBody>
      </p:sp>
    </p:spTree>
    <p:extLst>
      <p:ext uri="{BB962C8B-B14F-4D97-AF65-F5344CB8AC3E}">
        <p14:creationId xmlns:p14="http://schemas.microsoft.com/office/powerpoint/2010/main" val="21754807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2"/>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9"/>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5"/>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7"/>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9"/>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3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7"/>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9"/>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9"/>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2" nodeType="click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par>
                                <p:cTn id="81" presetID="1" presetClass="exit" presetSubtype="0" fill="hold" grpId="3" nodeType="withEffect">
                                  <p:stCondLst>
                                    <p:cond delay="0"/>
                                  </p:stCondLst>
                                  <p:childTnLst>
                                    <p:set>
                                      <p:cBhvr>
                                        <p:cTn id="82" dur="1" fill="hold">
                                          <p:stCondLst>
                                            <p:cond delay="0"/>
                                          </p:stCondLst>
                                        </p:cTn>
                                        <p:tgtEl>
                                          <p:spTgt spid="39"/>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9" grpId="0" animBg="1"/>
      <p:bldP spid="9" grpId="1" animBg="1"/>
      <p:bldP spid="10" grpId="0" animBg="1"/>
      <p:bldP spid="11" grpId="0" animBg="1"/>
      <p:bldP spid="11" grpId="1" animBg="1"/>
      <p:bldP spid="12" grpId="0" animBg="1"/>
      <p:bldP spid="12" grpId="1" animBg="1"/>
      <p:bldP spid="14" grpId="0" animBg="1"/>
      <p:bldP spid="15" grpId="0" animBg="1"/>
      <p:bldP spid="15" grpId="1" animBg="1"/>
      <p:bldP spid="20" grpId="0" animBg="1"/>
      <p:bldP spid="21" grpId="0" animBg="1"/>
      <p:bldP spid="37" grpId="0" animBg="1"/>
      <p:bldP spid="37" grpId="1" animBg="1"/>
      <p:bldP spid="38" grpId="0" animBg="1"/>
      <p:bldP spid="38" grpId="1" animBg="1"/>
      <p:bldP spid="39" grpId="0" animBg="1"/>
      <p:bldP spid="39" grpId="1" animBg="1"/>
      <p:bldP spid="39" grpId="2" animBg="1"/>
      <p:bldP spid="39" grpId="3"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54F7707C-732B-0744-9459-10098B0B9AA3}"/>
              </a:ext>
            </a:extLst>
          </p:cNvPr>
          <p:cNvPicPr>
            <a:picLocks noChangeAspect="1"/>
          </p:cNvPicPr>
          <p:nvPr/>
        </p:nvPicPr>
        <p:blipFill rotWithShape="1">
          <a:blip r:embed="rId3"/>
          <a:srcRect b="49856"/>
          <a:stretch/>
        </p:blipFill>
        <p:spPr>
          <a:xfrm>
            <a:off x="628650" y="3654867"/>
            <a:ext cx="6162311" cy="2594986"/>
          </a:xfrm>
          <a:prstGeom prst="rect">
            <a:avLst/>
          </a:prstGeom>
        </p:spPr>
      </p:pic>
      <p:sp>
        <p:nvSpPr>
          <p:cNvPr id="2" name="Title 1">
            <a:extLst>
              <a:ext uri="{FF2B5EF4-FFF2-40B4-BE49-F238E27FC236}">
                <a16:creationId xmlns:a16="http://schemas.microsoft.com/office/drawing/2014/main" id="{E5C656C0-80A2-A84B-B0B6-CD93AE6FE9D9}"/>
              </a:ext>
            </a:extLst>
          </p:cNvPr>
          <p:cNvSpPr>
            <a:spLocks noGrp="1"/>
          </p:cNvSpPr>
          <p:nvPr>
            <p:ph type="title"/>
          </p:nvPr>
        </p:nvSpPr>
        <p:spPr/>
        <p:txBody>
          <a:bodyPr/>
          <a:lstStyle/>
          <a:p>
            <a:r>
              <a:rPr lang="en-US" dirty="0"/>
              <a:t>Extract Another Function</a:t>
            </a:r>
          </a:p>
        </p:txBody>
      </p:sp>
      <p:pic>
        <p:nvPicPr>
          <p:cNvPr id="7" name="Picture 6">
            <a:extLst>
              <a:ext uri="{FF2B5EF4-FFF2-40B4-BE49-F238E27FC236}">
                <a16:creationId xmlns:a16="http://schemas.microsoft.com/office/drawing/2014/main" id="{57FA0AB9-4ECE-D849-BEA4-314EEB62155C}"/>
              </a:ext>
            </a:extLst>
          </p:cNvPr>
          <p:cNvPicPr>
            <a:picLocks noChangeAspect="1"/>
          </p:cNvPicPr>
          <p:nvPr/>
        </p:nvPicPr>
        <p:blipFill rotWithShape="1">
          <a:blip r:embed="rId4"/>
          <a:srcRect t="7632" b="54595"/>
          <a:stretch/>
        </p:blipFill>
        <p:spPr>
          <a:xfrm>
            <a:off x="628650" y="1690688"/>
            <a:ext cx="6162311" cy="1773273"/>
          </a:xfrm>
          <a:prstGeom prst="rect">
            <a:avLst/>
          </a:prstGeom>
        </p:spPr>
      </p:pic>
      <p:sp>
        <p:nvSpPr>
          <p:cNvPr id="8" name="Rectangle 7">
            <a:extLst>
              <a:ext uri="{FF2B5EF4-FFF2-40B4-BE49-F238E27FC236}">
                <a16:creationId xmlns:a16="http://schemas.microsoft.com/office/drawing/2014/main" id="{612FD083-C3E6-C441-833F-1773BC4B33D7}"/>
              </a:ext>
            </a:extLst>
          </p:cNvPr>
          <p:cNvSpPr/>
          <p:nvPr/>
        </p:nvSpPr>
        <p:spPr>
          <a:xfrm>
            <a:off x="1108809" y="1690686"/>
            <a:ext cx="5474871" cy="632965"/>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251F5CA-A622-ED4A-86B2-C77F61F72CCE}"/>
              </a:ext>
            </a:extLst>
          </p:cNvPr>
          <p:cNvSpPr txBox="1"/>
          <p:nvPr/>
        </p:nvSpPr>
        <p:spPr>
          <a:xfrm>
            <a:off x="5004402" y="3094629"/>
            <a:ext cx="1579278" cy="369332"/>
          </a:xfrm>
          <a:prstGeom prst="rect">
            <a:avLst/>
          </a:prstGeom>
          <a:solidFill>
            <a:srgbClr val="00B0F0">
              <a:alpha val="34902"/>
            </a:srgbClr>
          </a:solidFill>
          <a:ln w="38100">
            <a:noFill/>
          </a:ln>
        </p:spPr>
        <p:txBody>
          <a:bodyPr wrap="none" rtlCol="0">
            <a:spAutoFit/>
          </a:bodyPr>
          <a:lstStyle/>
          <a:p>
            <a:r>
              <a:rPr lang="en-US" dirty="0"/>
              <a:t>Clean and Split</a:t>
            </a:r>
          </a:p>
        </p:txBody>
      </p:sp>
      <p:sp>
        <p:nvSpPr>
          <p:cNvPr id="10" name="Rectangle 9">
            <a:extLst>
              <a:ext uri="{FF2B5EF4-FFF2-40B4-BE49-F238E27FC236}">
                <a16:creationId xmlns:a16="http://schemas.microsoft.com/office/drawing/2014/main" id="{3FF6A941-A1F6-6E4A-9743-A19F094A82C3}"/>
              </a:ext>
            </a:extLst>
          </p:cNvPr>
          <p:cNvSpPr/>
          <p:nvPr/>
        </p:nvSpPr>
        <p:spPr>
          <a:xfrm>
            <a:off x="1583940" y="2753958"/>
            <a:ext cx="2525482" cy="710003"/>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4F7F143-0C2D-AE44-BB62-7AFD440CE800}"/>
              </a:ext>
            </a:extLst>
          </p:cNvPr>
          <p:cNvPicPr>
            <a:picLocks noChangeAspect="1"/>
          </p:cNvPicPr>
          <p:nvPr/>
        </p:nvPicPr>
        <p:blipFill rotWithShape="1">
          <a:blip r:embed="rId3"/>
          <a:srcRect b="69488"/>
          <a:stretch/>
        </p:blipFill>
        <p:spPr>
          <a:xfrm>
            <a:off x="628650" y="3649211"/>
            <a:ext cx="6162311" cy="1579005"/>
          </a:xfrm>
          <a:prstGeom prst="rect">
            <a:avLst/>
          </a:prstGeom>
        </p:spPr>
      </p:pic>
      <p:sp>
        <p:nvSpPr>
          <p:cNvPr id="13" name="Rectangle 12">
            <a:extLst>
              <a:ext uri="{FF2B5EF4-FFF2-40B4-BE49-F238E27FC236}">
                <a16:creationId xmlns:a16="http://schemas.microsoft.com/office/drawing/2014/main" id="{B8D0B865-8C78-EF4F-88CE-C65DBDDFD6CA}"/>
              </a:ext>
            </a:extLst>
          </p:cNvPr>
          <p:cNvSpPr/>
          <p:nvPr/>
        </p:nvSpPr>
        <p:spPr>
          <a:xfrm>
            <a:off x="1108809" y="4005373"/>
            <a:ext cx="5474871" cy="1104509"/>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urved Connector 14">
            <a:extLst>
              <a:ext uri="{FF2B5EF4-FFF2-40B4-BE49-F238E27FC236}">
                <a16:creationId xmlns:a16="http://schemas.microsoft.com/office/drawing/2014/main" id="{D87E27D8-7112-7042-B128-E72A336CF046}"/>
              </a:ext>
            </a:extLst>
          </p:cNvPr>
          <p:cNvCxnSpPr>
            <a:stCxn id="8" idx="3"/>
            <a:endCxn id="13" idx="3"/>
          </p:cNvCxnSpPr>
          <p:nvPr/>
        </p:nvCxnSpPr>
        <p:spPr>
          <a:xfrm>
            <a:off x="6583680" y="2007169"/>
            <a:ext cx="12700" cy="2550459"/>
          </a:xfrm>
          <a:prstGeom prst="curvedConnector3">
            <a:avLst>
              <a:gd name="adj1" fmla="val 730588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8947F426-7AA8-D44C-AFFA-CA1A10EE8A0F}"/>
              </a:ext>
            </a:extLst>
          </p:cNvPr>
          <p:cNvCxnSpPr>
            <a:stCxn id="10" idx="3"/>
            <a:endCxn id="13" idx="0"/>
          </p:cNvCxnSpPr>
          <p:nvPr/>
        </p:nvCxnSpPr>
        <p:spPr>
          <a:xfrm flipH="1">
            <a:off x="3846245" y="3108960"/>
            <a:ext cx="263177" cy="896413"/>
          </a:xfrm>
          <a:prstGeom prst="curvedConnector4">
            <a:avLst>
              <a:gd name="adj1" fmla="val -86862"/>
              <a:gd name="adj2" fmla="val 6980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519FC6E-08D1-A240-851F-C5EAB344D158}"/>
              </a:ext>
            </a:extLst>
          </p:cNvPr>
          <p:cNvSpPr/>
          <p:nvPr/>
        </p:nvSpPr>
        <p:spPr>
          <a:xfrm>
            <a:off x="1121509" y="3769600"/>
            <a:ext cx="1729267" cy="235774"/>
          </a:xfrm>
          <a:prstGeom prst="rect">
            <a:avLst/>
          </a:prstGeom>
          <a:solidFill>
            <a:schemeClr val="accent2">
              <a:alpha val="34118"/>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41BC00C-C624-6C41-BC92-7590AF9FD486}"/>
              </a:ext>
            </a:extLst>
          </p:cNvPr>
          <p:cNvSpPr/>
          <p:nvPr/>
        </p:nvSpPr>
        <p:spPr>
          <a:xfrm>
            <a:off x="2116977" y="6008423"/>
            <a:ext cx="2390477" cy="235774"/>
          </a:xfrm>
          <a:prstGeom prst="rect">
            <a:avLst/>
          </a:prstGeom>
          <a:solidFill>
            <a:schemeClr val="accent2">
              <a:alpha val="34118"/>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Curved Connector 21">
            <a:extLst>
              <a:ext uri="{FF2B5EF4-FFF2-40B4-BE49-F238E27FC236}">
                <a16:creationId xmlns:a16="http://schemas.microsoft.com/office/drawing/2014/main" id="{05D547AA-EB3D-DA43-A419-3C96533B944A}"/>
              </a:ext>
            </a:extLst>
          </p:cNvPr>
          <p:cNvCxnSpPr>
            <a:stCxn id="19" idx="1"/>
            <a:endCxn id="20" idx="1"/>
          </p:cNvCxnSpPr>
          <p:nvPr/>
        </p:nvCxnSpPr>
        <p:spPr>
          <a:xfrm rot="10800000" flipH="1" flipV="1">
            <a:off x="1121509" y="3887486"/>
            <a:ext cx="995468" cy="2238823"/>
          </a:xfrm>
          <a:prstGeom prst="curvedConnector3">
            <a:avLst>
              <a:gd name="adj1" fmla="val -74836"/>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CAC95804-CAA9-F545-8AC8-A1B28626450A}"/>
              </a:ext>
            </a:extLst>
          </p:cNvPr>
          <p:cNvGrpSpPr/>
          <p:nvPr/>
        </p:nvGrpSpPr>
        <p:grpSpPr>
          <a:xfrm>
            <a:off x="7553407" y="4269962"/>
            <a:ext cx="1082936" cy="2400748"/>
            <a:chOff x="885713" y="2624866"/>
            <a:chExt cx="1082936" cy="2400748"/>
          </a:xfrm>
        </p:grpSpPr>
        <p:sp>
          <p:nvSpPr>
            <p:cNvPr id="17" name="Oval 16">
              <a:extLst>
                <a:ext uri="{FF2B5EF4-FFF2-40B4-BE49-F238E27FC236}">
                  <a16:creationId xmlns:a16="http://schemas.microsoft.com/office/drawing/2014/main" id="{C4659E21-3C25-2E43-AB8C-F446B6203919}"/>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BD05CFA4-E8FE-5645-9644-7B0B139EEE42}"/>
                </a:ext>
              </a:extLst>
            </p:cNvPr>
            <p:cNvCxnSpPr>
              <a:cxnSpLocks/>
              <a:stCxn id="17"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EDE4E7B-4D42-CA47-80A2-D0AEC1F031D5}"/>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2A1A042-CF3B-134F-A9D3-13E3DCF8B0B4}"/>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7653948-9AEE-6940-B8F9-22E456B2F6DE}"/>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561EF5A-F132-2649-80CB-ED867273CCE8}"/>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9C9677-58E3-A244-8DAF-98A83475CEC7}"/>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0E76334-1991-FF46-8F92-FB7142341121}"/>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6C000C6-1790-C543-894B-A6BB4FE225A1}"/>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Oval Callout 30">
            <a:extLst>
              <a:ext uri="{FF2B5EF4-FFF2-40B4-BE49-F238E27FC236}">
                <a16:creationId xmlns:a16="http://schemas.microsoft.com/office/drawing/2014/main" id="{1E6AB4AD-2A9C-FF4C-B8C7-2653F2238B9D}"/>
              </a:ext>
            </a:extLst>
          </p:cNvPr>
          <p:cNvSpPr/>
          <p:nvPr/>
        </p:nvSpPr>
        <p:spPr>
          <a:xfrm>
            <a:off x="4605813" y="5657698"/>
            <a:ext cx="2151530" cy="672353"/>
          </a:xfrm>
          <a:prstGeom prst="wedgeEllipseCallout">
            <a:avLst>
              <a:gd name="adj1" fmla="val 101193"/>
              <a:gd name="adj2" fmla="val -1887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Any other functions!</a:t>
            </a:r>
          </a:p>
        </p:txBody>
      </p:sp>
      <p:sp>
        <p:nvSpPr>
          <p:cNvPr id="32" name="Oval Callout 31">
            <a:extLst>
              <a:ext uri="{FF2B5EF4-FFF2-40B4-BE49-F238E27FC236}">
                <a16:creationId xmlns:a16="http://schemas.microsoft.com/office/drawing/2014/main" id="{255DE44C-81E2-074C-B8A4-FADEA34B1EB2}"/>
              </a:ext>
            </a:extLst>
          </p:cNvPr>
          <p:cNvSpPr/>
          <p:nvPr/>
        </p:nvSpPr>
        <p:spPr>
          <a:xfrm>
            <a:off x="5813862" y="2352915"/>
            <a:ext cx="2151530" cy="672353"/>
          </a:xfrm>
          <a:prstGeom prst="wedgeEllipseCallout">
            <a:avLst>
              <a:gd name="adj1" fmla="val 43636"/>
              <a:gd name="adj2" fmla="val 30591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Extract this too!</a:t>
            </a:r>
          </a:p>
        </p:txBody>
      </p:sp>
      <p:grpSp>
        <p:nvGrpSpPr>
          <p:cNvPr id="33" name="Group 32">
            <a:extLst>
              <a:ext uri="{FF2B5EF4-FFF2-40B4-BE49-F238E27FC236}">
                <a16:creationId xmlns:a16="http://schemas.microsoft.com/office/drawing/2014/main" id="{9507BF7D-3636-2548-B605-DA76C5198E3E}"/>
              </a:ext>
            </a:extLst>
          </p:cNvPr>
          <p:cNvGrpSpPr/>
          <p:nvPr/>
        </p:nvGrpSpPr>
        <p:grpSpPr>
          <a:xfrm>
            <a:off x="6340961" y="375619"/>
            <a:ext cx="2385397" cy="923330"/>
            <a:chOff x="189951" y="5860248"/>
            <a:chExt cx="2385397" cy="923330"/>
          </a:xfrm>
        </p:grpSpPr>
        <p:sp>
          <p:nvSpPr>
            <p:cNvPr id="34" name="TextBox 33">
              <a:extLst>
                <a:ext uri="{FF2B5EF4-FFF2-40B4-BE49-F238E27FC236}">
                  <a16:creationId xmlns:a16="http://schemas.microsoft.com/office/drawing/2014/main" id="{2338DCD3-8EB4-A844-BF7A-BFFC66ED7C36}"/>
                </a:ext>
              </a:extLst>
            </p:cNvPr>
            <p:cNvSpPr txBox="1"/>
            <p:nvPr/>
          </p:nvSpPr>
          <p:spPr>
            <a:xfrm>
              <a:off x="189951" y="5860248"/>
              <a:ext cx="2385397" cy="923330"/>
            </a:xfrm>
            <a:prstGeom prst="rect">
              <a:avLst/>
            </a:prstGeom>
            <a:noFill/>
            <a:ln>
              <a:solidFill>
                <a:schemeClr val="tx1"/>
              </a:solidFill>
            </a:ln>
          </p:spPr>
          <p:txBody>
            <a:bodyPr wrap="none" rtlCol="0">
              <a:spAutoFit/>
            </a:bodyPr>
            <a:lstStyle/>
            <a:p>
              <a:r>
                <a:rPr lang="en-US" b="1" dirty="0"/>
                <a:t>Test after each change!</a:t>
              </a:r>
            </a:p>
            <a:p>
              <a:endParaRPr lang="en-US" b="1" dirty="0"/>
            </a:p>
            <a:p>
              <a:endParaRPr lang="en-US" b="1" dirty="0"/>
            </a:p>
          </p:txBody>
        </p:sp>
        <p:pic>
          <p:nvPicPr>
            <p:cNvPr id="35" name="Picture 34">
              <a:extLst>
                <a:ext uri="{FF2B5EF4-FFF2-40B4-BE49-F238E27FC236}">
                  <a16:creationId xmlns:a16="http://schemas.microsoft.com/office/drawing/2014/main" id="{B7E57949-253D-4040-9308-0E223F6B0FA1}"/>
                </a:ext>
              </a:extLst>
            </p:cNvPr>
            <p:cNvPicPr>
              <a:picLocks noChangeAspect="1"/>
            </p:cNvPicPr>
            <p:nvPr/>
          </p:nvPicPr>
          <p:blipFill>
            <a:blip r:embed="rId5"/>
            <a:stretch>
              <a:fillRect/>
            </a:stretch>
          </p:blipFill>
          <p:spPr>
            <a:xfrm>
              <a:off x="249246" y="6189656"/>
              <a:ext cx="1408976" cy="422693"/>
            </a:xfrm>
            <a:prstGeom prst="rect">
              <a:avLst/>
            </a:prstGeom>
          </p:spPr>
        </p:pic>
      </p:grpSp>
      <p:sp>
        <p:nvSpPr>
          <p:cNvPr id="36" name="Oval Callout 35">
            <a:extLst>
              <a:ext uri="{FF2B5EF4-FFF2-40B4-BE49-F238E27FC236}">
                <a16:creationId xmlns:a16="http://schemas.microsoft.com/office/drawing/2014/main" id="{B6841995-AAE7-9A45-8B5C-914C5A528205}"/>
              </a:ext>
            </a:extLst>
          </p:cNvPr>
          <p:cNvSpPr/>
          <p:nvPr/>
        </p:nvSpPr>
        <p:spPr>
          <a:xfrm>
            <a:off x="7734130" y="1405529"/>
            <a:ext cx="1460409" cy="513312"/>
          </a:xfrm>
          <a:prstGeom prst="wedgeEllipseCallout">
            <a:avLst>
              <a:gd name="adj1" fmla="val -39426"/>
              <a:gd name="adj2" fmla="val 600929"/>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Better test</a:t>
            </a:r>
          </a:p>
        </p:txBody>
      </p:sp>
    </p:spTree>
    <p:extLst>
      <p:ext uri="{BB962C8B-B14F-4D97-AF65-F5344CB8AC3E}">
        <p14:creationId xmlns:p14="http://schemas.microsoft.com/office/powerpoint/2010/main" val="361510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4"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31"/>
                                        </p:tgtEl>
                                        <p:attrNameLst>
                                          <p:attrName>style.visibility</p:attrName>
                                        </p:attrNameLst>
                                      </p:cBhvr>
                                      <p:to>
                                        <p:strVal val="hidden"/>
                                      </p:to>
                                    </p:set>
                                  </p:childTnLst>
                                </p:cTn>
                              </p:par>
                              <p:par>
                                <p:cTn id="9" presetID="1" presetClass="entr" presetSubtype="0" fill="hold" grpId="4"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2"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xit" presetSubtype="0" fill="hold" grpId="3"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4"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5"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xit" presetSubtype="0" fill="hold" grpId="5" nodeType="withEffect">
                                  <p:stCondLst>
                                    <p:cond delay="0"/>
                                  </p:stCondLst>
                                  <p:childTnLst>
                                    <p:set>
                                      <p:cBhvr>
                                        <p:cTn id="32" dur="1" fill="hold">
                                          <p:stCondLst>
                                            <p:cond delay="0"/>
                                          </p:stCondLst>
                                        </p:cTn>
                                        <p:tgtEl>
                                          <p:spTgt spid="10"/>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5"/>
                                        </p:tgtEl>
                                        <p:attrNameLst>
                                          <p:attrName>style.visibility</p:attrName>
                                        </p:attrNameLst>
                                      </p:cBhvr>
                                      <p:to>
                                        <p:strVal val="hidden"/>
                                      </p:to>
                                    </p:set>
                                  </p:childTnLst>
                                </p:cTn>
                              </p:par>
                              <p:par>
                                <p:cTn id="37" presetID="1" presetClass="exit" presetSubtype="0" fill="hold" grpId="5" nodeType="withEffect">
                                  <p:stCondLst>
                                    <p:cond delay="0"/>
                                  </p:stCondLst>
                                  <p:childTnLst>
                                    <p:set>
                                      <p:cBhvr>
                                        <p:cTn id="38" dur="1" fill="hold">
                                          <p:stCondLst>
                                            <p:cond delay="0"/>
                                          </p:stCondLst>
                                        </p:cTn>
                                        <p:tgtEl>
                                          <p:spTgt spid="13"/>
                                        </p:tgtEl>
                                        <p:attrNameLst>
                                          <p:attrName>style.visibility</p:attrName>
                                        </p:attrNameLst>
                                      </p:cBhvr>
                                      <p:to>
                                        <p:strVal val="hidden"/>
                                      </p:to>
                                    </p:set>
                                  </p:childTnLst>
                                </p:cTn>
                              </p:par>
                              <p:par>
                                <p:cTn id="39" presetID="1" presetClass="entr" presetSubtype="0" fill="hold" grpId="4"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4"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32"/>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4" animBg="1"/>
      <p:bldP spid="8" grpId="5" animBg="1"/>
      <p:bldP spid="9" grpId="2" animBg="1"/>
      <p:bldP spid="9" grpId="3" animBg="1"/>
      <p:bldP spid="10" grpId="4" animBg="1"/>
      <p:bldP spid="10" grpId="5" animBg="1"/>
      <p:bldP spid="13" grpId="4" animBg="1"/>
      <p:bldP spid="13" grpId="5" animBg="1"/>
      <p:bldP spid="19" grpId="4" animBg="1"/>
      <p:bldP spid="20" grpId="4" animBg="1"/>
      <p:bldP spid="31" grpId="1" animBg="1"/>
      <p:bldP spid="32" grpId="0" animBg="1"/>
      <p:bldP spid="32" grpId="1" animBg="1"/>
      <p:bldP spid="3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EA3A4C1-8C85-C046-BAB6-57AFA2436847}"/>
              </a:ext>
            </a:extLst>
          </p:cNvPr>
          <p:cNvPicPr>
            <a:picLocks noChangeAspect="1"/>
          </p:cNvPicPr>
          <p:nvPr/>
        </p:nvPicPr>
        <p:blipFill rotWithShape="1">
          <a:blip r:embed="rId3"/>
          <a:srcRect t="34355"/>
          <a:stretch/>
        </p:blipFill>
        <p:spPr>
          <a:xfrm>
            <a:off x="112283" y="1172584"/>
            <a:ext cx="7421068" cy="3022251"/>
          </a:xfrm>
          <a:prstGeom prst="rect">
            <a:avLst/>
          </a:prstGeom>
        </p:spPr>
      </p:pic>
      <p:sp>
        <p:nvSpPr>
          <p:cNvPr id="2" name="Title 1">
            <a:extLst>
              <a:ext uri="{FF2B5EF4-FFF2-40B4-BE49-F238E27FC236}">
                <a16:creationId xmlns:a16="http://schemas.microsoft.com/office/drawing/2014/main" id="{4D313C7A-F476-F44D-A04D-09B682AF3D71}"/>
              </a:ext>
            </a:extLst>
          </p:cNvPr>
          <p:cNvSpPr>
            <a:spLocks noGrp="1"/>
          </p:cNvSpPr>
          <p:nvPr>
            <p:ph type="title"/>
          </p:nvPr>
        </p:nvSpPr>
        <p:spPr>
          <a:xfrm>
            <a:off x="628650" y="365126"/>
            <a:ext cx="7886700" cy="699881"/>
          </a:xfrm>
        </p:spPr>
        <p:txBody>
          <a:bodyPr>
            <a:normAutofit/>
          </a:bodyPr>
          <a:lstStyle/>
          <a:p>
            <a:r>
              <a:rPr lang="en-US" dirty="0"/>
              <a:t>Doug is on a roll now!</a:t>
            </a:r>
          </a:p>
        </p:txBody>
      </p:sp>
      <p:grpSp>
        <p:nvGrpSpPr>
          <p:cNvPr id="11" name="Group 10">
            <a:extLst>
              <a:ext uri="{FF2B5EF4-FFF2-40B4-BE49-F238E27FC236}">
                <a16:creationId xmlns:a16="http://schemas.microsoft.com/office/drawing/2014/main" id="{4A50AF52-6517-A543-B29A-60CAB4CFFA44}"/>
              </a:ext>
            </a:extLst>
          </p:cNvPr>
          <p:cNvGrpSpPr/>
          <p:nvPr/>
        </p:nvGrpSpPr>
        <p:grpSpPr>
          <a:xfrm>
            <a:off x="975418" y="2019251"/>
            <a:ext cx="6684027" cy="1842750"/>
            <a:chOff x="1663908" y="3794684"/>
            <a:chExt cx="6851442" cy="2004547"/>
          </a:xfrm>
        </p:grpSpPr>
        <p:sp>
          <p:nvSpPr>
            <p:cNvPr id="7" name="Rectangle 6">
              <a:extLst>
                <a:ext uri="{FF2B5EF4-FFF2-40B4-BE49-F238E27FC236}">
                  <a16:creationId xmlns:a16="http://schemas.microsoft.com/office/drawing/2014/main" id="{73B923A5-84AC-8F4A-86A6-7FBCB577B2CF}"/>
                </a:ext>
              </a:extLst>
            </p:cNvPr>
            <p:cNvSpPr/>
            <p:nvPr/>
          </p:nvSpPr>
          <p:spPr>
            <a:xfrm>
              <a:off x="1663908" y="3794684"/>
              <a:ext cx="5531371" cy="631837"/>
            </a:xfrm>
            <a:prstGeom prst="rect">
              <a:avLst/>
            </a:prstGeom>
            <a:solidFill>
              <a:srgbClr val="ED7D31">
                <a:alpha val="34902"/>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906A8CF-3E1E-5446-9F74-3B8B752A129B}"/>
                </a:ext>
              </a:extLst>
            </p:cNvPr>
            <p:cNvSpPr/>
            <p:nvPr/>
          </p:nvSpPr>
          <p:spPr>
            <a:xfrm>
              <a:off x="1663908" y="4449922"/>
              <a:ext cx="6443439" cy="643235"/>
            </a:xfrm>
            <a:prstGeom prst="rect">
              <a:avLst/>
            </a:prstGeom>
            <a:solidFill>
              <a:srgbClr val="ED7D31">
                <a:alpha val="34902"/>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50134F8-9783-EB4A-B03B-A44E1213DCBC}"/>
                </a:ext>
              </a:extLst>
            </p:cNvPr>
            <p:cNvSpPr/>
            <p:nvPr/>
          </p:nvSpPr>
          <p:spPr>
            <a:xfrm>
              <a:off x="1663908" y="5131458"/>
              <a:ext cx="6851442" cy="667773"/>
            </a:xfrm>
            <a:prstGeom prst="rect">
              <a:avLst/>
            </a:prstGeom>
            <a:solidFill>
              <a:srgbClr val="ED7D31">
                <a:alpha val="34902"/>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Freeform 12">
            <a:extLst>
              <a:ext uri="{FF2B5EF4-FFF2-40B4-BE49-F238E27FC236}">
                <a16:creationId xmlns:a16="http://schemas.microsoft.com/office/drawing/2014/main" id="{B9387531-E581-B14C-85EC-311F412A97F7}"/>
              </a:ext>
            </a:extLst>
          </p:cNvPr>
          <p:cNvSpPr/>
          <p:nvPr/>
        </p:nvSpPr>
        <p:spPr>
          <a:xfrm>
            <a:off x="549409" y="1395765"/>
            <a:ext cx="1279392" cy="2627596"/>
          </a:xfrm>
          <a:custGeom>
            <a:avLst/>
            <a:gdLst>
              <a:gd name="connsiteX0" fmla="*/ 96050 w 1530861"/>
              <a:gd name="connsiteY0" fmla="*/ 0 h 2823983"/>
              <a:gd name="connsiteX1" fmla="*/ 85293 w 1530861"/>
              <a:gd name="connsiteY1" fmla="*/ 344244 h 2823983"/>
              <a:gd name="connsiteX2" fmla="*/ 547872 w 1530861"/>
              <a:gd name="connsiteY2" fmla="*/ 527124 h 2823983"/>
              <a:gd name="connsiteX3" fmla="*/ 537114 w 1530861"/>
              <a:gd name="connsiteY3" fmla="*/ 849854 h 2823983"/>
              <a:gd name="connsiteX4" fmla="*/ 956662 w 1530861"/>
              <a:gd name="connsiteY4" fmla="*/ 882127 h 2823983"/>
              <a:gd name="connsiteX5" fmla="*/ 956662 w 1530861"/>
              <a:gd name="connsiteY5" fmla="*/ 1097280 h 2823983"/>
              <a:gd name="connsiteX6" fmla="*/ 1376210 w 1530861"/>
              <a:gd name="connsiteY6" fmla="*/ 1118795 h 2823983"/>
              <a:gd name="connsiteX7" fmla="*/ 1386968 w 1530861"/>
              <a:gd name="connsiteY7" fmla="*/ 1290917 h 2823983"/>
              <a:gd name="connsiteX8" fmla="*/ 569387 w 1530861"/>
              <a:gd name="connsiteY8" fmla="*/ 1301675 h 2823983"/>
              <a:gd name="connsiteX9" fmla="*/ 494083 w 1530861"/>
              <a:gd name="connsiteY9" fmla="*/ 1495313 h 2823983"/>
              <a:gd name="connsiteX10" fmla="*/ 978178 w 1530861"/>
              <a:gd name="connsiteY10" fmla="*/ 1559858 h 2823983"/>
              <a:gd name="connsiteX11" fmla="*/ 988935 w 1530861"/>
              <a:gd name="connsiteY11" fmla="*/ 1742738 h 2823983"/>
              <a:gd name="connsiteX12" fmla="*/ 1397726 w 1530861"/>
              <a:gd name="connsiteY12" fmla="*/ 1764254 h 2823983"/>
              <a:gd name="connsiteX13" fmla="*/ 1408483 w 1530861"/>
              <a:gd name="connsiteY13" fmla="*/ 1979407 h 2823983"/>
              <a:gd name="connsiteX14" fmla="*/ 558629 w 1530861"/>
              <a:gd name="connsiteY14" fmla="*/ 1936376 h 2823983"/>
              <a:gd name="connsiteX15" fmla="*/ 526356 w 1530861"/>
              <a:gd name="connsiteY15" fmla="*/ 2173044 h 2823983"/>
              <a:gd name="connsiteX16" fmla="*/ 978178 w 1530861"/>
              <a:gd name="connsiteY16" fmla="*/ 2216075 h 2823983"/>
              <a:gd name="connsiteX17" fmla="*/ 988935 w 1530861"/>
              <a:gd name="connsiteY17" fmla="*/ 2398955 h 2823983"/>
              <a:gd name="connsiteX18" fmla="*/ 1429999 w 1530861"/>
              <a:gd name="connsiteY18" fmla="*/ 2431228 h 2823983"/>
              <a:gd name="connsiteX19" fmla="*/ 1408483 w 1530861"/>
              <a:gd name="connsiteY19" fmla="*/ 2614108 h 2823983"/>
              <a:gd name="connsiteX20" fmla="*/ 117566 w 1530861"/>
              <a:gd name="connsiteY20" fmla="*/ 2657138 h 2823983"/>
              <a:gd name="connsiteX21" fmla="*/ 96050 w 1530861"/>
              <a:gd name="connsiteY21" fmla="*/ 2796988 h 2823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30861" h="2823983">
                <a:moveTo>
                  <a:pt x="96050" y="0"/>
                </a:moveTo>
                <a:cubicBezTo>
                  <a:pt x="53019" y="128195"/>
                  <a:pt x="9989" y="256390"/>
                  <a:pt x="85293" y="344244"/>
                </a:cubicBezTo>
                <a:cubicBezTo>
                  <a:pt x="160597" y="432098"/>
                  <a:pt x="472569" y="442856"/>
                  <a:pt x="547872" y="527124"/>
                </a:cubicBezTo>
                <a:cubicBezTo>
                  <a:pt x="623175" y="611392"/>
                  <a:pt x="468982" y="790687"/>
                  <a:pt x="537114" y="849854"/>
                </a:cubicBezTo>
                <a:cubicBezTo>
                  <a:pt x="605246" y="909021"/>
                  <a:pt x="886737" y="840889"/>
                  <a:pt x="956662" y="882127"/>
                </a:cubicBezTo>
                <a:cubicBezTo>
                  <a:pt x="1026587" y="923365"/>
                  <a:pt x="886737" y="1057835"/>
                  <a:pt x="956662" y="1097280"/>
                </a:cubicBezTo>
                <a:cubicBezTo>
                  <a:pt x="1026587" y="1136725"/>
                  <a:pt x="1304492" y="1086522"/>
                  <a:pt x="1376210" y="1118795"/>
                </a:cubicBezTo>
                <a:cubicBezTo>
                  <a:pt x="1447928" y="1151068"/>
                  <a:pt x="1521439" y="1260437"/>
                  <a:pt x="1386968" y="1290917"/>
                </a:cubicBezTo>
                <a:cubicBezTo>
                  <a:pt x="1252498" y="1321397"/>
                  <a:pt x="718201" y="1267609"/>
                  <a:pt x="569387" y="1301675"/>
                </a:cubicBezTo>
                <a:cubicBezTo>
                  <a:pt x="420573" y="1335741"/>
                  <a:pt x="425951" y="1452283"/>
                  <a:pt x="494083" y="1495313"/>
                </a:cubicBezTo>
                <a:cubicBezTo>
                  <a:pt x="562215" y="1538343"/>
                  <a:pt x="895703" y="1518621"/>
                  <a:pt x="978178" y="1559858"/>
                </a:cubicBezTo>
                <a:cubicBezTo>
                  <a:pt x="1060653" y="1601095"/>
                  <a:pt x="919010" y="1708672"/>
                  <a:pt x="988935" y="1742738"/>
                </a:cubicBezTo>
                <a:cubicBezTo>
                  <a:pt x="1058860" y="1776804"/>
                  <a:pt x="1327801" y="1724809"/>
                  <a:pt x="1397726" y="1764254"/>
                </a:cubicBezTo>
                <a:cubicBezTo>
                  <a:pt x="1467651" y="1803699"/>
                  <a:pt x="1548333" y="1950720"/>
                  <a:pt x="1408483" y="1979407"/>
                </a:cubicBezTo>
                <a:cubicBezTo>
                  <a:pt x="1268634" y="2008094"/>
                  <a:pt x="705650" y="1904103"/>
                  <a:pt x="558629" y="1936376"/>
                </a:cubicBezTo>
                <a:cubicBezTo>
                  <a:pt x="411608" y="1968649"/>
                  <a:pt x="456431" y="2126428"/>
                  <a:pt x="526356" y="2173044"/>
                </a:cubicBezTo>
                <a:cubicBezTo>
                  <a:pt x="596281" y="2219660"/>
                  <a:pt x="901082" y="2178423"/>
                  <a:pt x="978178" y="2216075"/>
                </a:cubicBezTo>
                <a:cubicBezTo>
                  <a:pt x="1055275" y="2253727"/>
                  <a:pt x="913632" y="2363096"/>
                  <a:pt x="988935" y="2398955"/>
                </a:cubicBezTo>
                <a:cubicBezTo>
                  <a:pt x="1064238" y="2434814"/>
                  <a:pt x="1360074" y="2395369"/>
                  <a:pt x="1429999" y="2431228"/>
                </a:cubicBezTo>
                <a:cubicBezTo>
                  <a:pt x="1499924" y="2467087"/>
                  <a:pt x="1627222" y="2576456"/>
                  <a:pt x="1408483" y="2614108"/>
                </a:cubicBezTo>
                <a:cubicBezTo>
                  <a:pt x="1189744" y="2651760"/>
                  <a:pt x="336305" y="2626658"/>
                  <a:pt x="117566" y="2657138"/>
                </a:cubicBezTo>
                <a:cubicBezTo>
                  <a:pt x="-101173" y="2687618"/>
                  <a:pt x="42262" y="2897392"/>
                  <a:pt x="96050" y="2796988"/>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FA0FD1BD-15AB-6D49-A553-EB10FFD9031D}"/>
              </a:ext>
            </a:extLst>
          </p:cNvPr>
          <p:cNvGrpSpPr/>
          <p:nvPr/>
        </p:nvGrpSpPr>
        <p:grpSpPr>
          <a:xfrm>
            <a:off x="7553407" y="4269962"/>
            <a:ext cx="1082936" cy="2400748"/>
            <a:chOff x="885713" y="2624866"/>
            <a:chExt cx="1082936" cy="2400748"/>
          </a:xfrm>
        </p:grpSpPr>
        <p:sp>
          <p:nvSpPr>
            <p:cNvPr id="17" name="Oval 16">
              <a:extLst>
                <a:ext uri="{FF2B5EF4-FFF2-40B4-BE49-F238E27FC236}">
                  <a16:creationId xmlns:a16="http://schemas.microsoft.com/office/drawing/2014/main" id="{B75381E0-E06D-884D-9010-61CCCD3B7B68}"/>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A6D64A2C-AC1D-1345-9721-39257E5AD9C4}"/>
                </a:ext>
              </a:extLst>
            </p:cNvPr>
            <p:cNvCxnSpPr>
              <a:cxnSpLocks/>
              <a:stCxn id="17"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DBB846-493B-EA46-86ED-AECD54FCBE6D}"/>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6EC0FD1-D881-DD4F-AF9F-FF8C1584E479}"/>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D7A41E-91B7-A043-A077-BCBF79A9C517}"/>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E2FC6BD-CD01-EF4E-BCCB-391F4008425B}"/>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9E3CBF0-9A87-3A4E-B953-C9ED4CB2E30B}"/>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9C8CA76-181E-A943-84B3-08AC21DD9BED}"/>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0036A9D-55E7-344E-8DBB-0A8A32996397}"/>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Oval Callout 25">
            <a:extLst>
              <a:ext uri="{FF2B5EF4-FFF2-40B4-BE49-F238E27FC236}">
                <a16:creationId xmlns:a16="http://schemas.microsoft.com/office/drawing/2014/main" id="{6DBD774E-62D8-A246-ABB2-D65C850550C1}"/>
              </a:ext>
            </a:extLst>
          </p:cNvPr>
          <p:cNvSpPr/>
          <p:nvPr/>
        </p:nvSpPr>
        <p:spPr>
          <a:xfrm>
            <a:off x="3863018" y="4164829"/>
            <a:ext cx="2400496" cy="672353"/>
          </a:xfrm>
          <a:prstGeom prst="wedgeEllipseCallout">
            <a:avLst>
              <a:gd name="adj1" fmla="val 114997"/>
              <a:gd name="adj2" fmla="val 3265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There are a LOT of nesting </a:t>
            </a:r>
            <a:r>
              <a:rPr lang="en-US" dirty="0">
                <a:sym typeface="Wingdings" pitchFamily="2" charset="2"/>
              </a:rPr>
              <a:t>…</a:t>
            </a:r>
            <a:endParaRPr lang="en-US" dirty="0"/>
          </a:p>
        </p:txBody>
      </p:sp>
      <p:sp>
        <p:nvSpPr>
          <p:cNvPr id="27" name="Oval Callout 26">
            <a:extLst>
              <a:ext uri="{FF2B5EF4-FFF2-40B4-BE49-F238E27FC236}">
                <a16:creationId xmlns:a16="http://schemas.microsoft.com/office/drawing/2014/main" id="{664AD975-9881-B043-82EB-E36DB1C66321}"/>
              </a:ext>
            </a:extLst>
          </p:cNvPr>
          <p:cNvSpPr/>
          <p:nvPr/>
        </p:nvSpPr>
        <p:spPr>
          <a:xfrm>
            <a:off x="4860916" y="5967611"/>
            <a:ext cx="2400496" cy="672353"/>
          </a:xfrm>
          <a:prstGeom prst="wedgeEllipseCallout">
            <a:avLst>
              <a:gd name="adj1" fmla="val 74436"/>
              <a:gd name="adj2" fmla="val -23573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 this blocks look similar</a:t>
            </a:r>
          </a:p>
        </p:txBody>
      </p:sp>
      <p:sp>
        <p:nvSpPr>
          <p:cNvPr id="28" name="Oval Callout 27">
            <a:extLst>
              <a:ext uri="{FF2B5EF4-FFF2-40B4-BE49-F238E27FC236}">
                <a16:creationId xmlns:a16="http://schemas.microsoft.com/office/drawing/2014/main" id="{F840F1E3-CC97-2641-9DA0-30285650556E}"/>
              </a:ext>
            </a:extLst>
          </p:cNvPr>
          <p:cNvSpPr/>
          <p:nvPr/>
        </p:nvSpPr>
        <p:spPr>
          <a:xfrm>
            <a:off x="3932607" y="4916914"/>
            <a:ext cx="2400496" cy="902149"/>
          </a:xfrm>
          <a:prstGeom prst="wedgeEllipseCallout">
            <a:avLst>
              <a:gd name="adj1" fmla="val 114997"/>
              <a:gd name="adj2" fmla="val -7436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 sign of a function doing too much </a:t>
            </a:r>
          </a:p>
        </p:txBody>
      </p:sp>
    </p:spTree>
    <p:extLst>
      <p:ext uri="{BB962C8B-B14F-4D97-AF65-F5344CB8AC3E}">
        <p14:creationId xmlns:p14="http://schemas.microsoft.com/office/powerpoint/2010/main" val="89422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1" nodeType="afterEffect">
                                  <p:stCondLst>
                                    <p:cond delay="500"/>
                                  </p:stCondLst>
                                  <p:childTnLst>
                                    <p:set>
                                      <p:cBhvr>
                                        <p:cTn id="11" dur="1" fill="hold">
                                          <p:stCondLst>
                                            <p:cond delay="0"/>
                                          </p:stCondLst>
                                        </p:cTn>
                                        <p:tgtEl>
                                          <p:spTgt spid="2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0" nodeType="clickEffect">
                                  <p:stCondLst>
                                    <p:cond delay="0"/>
                                  </p:stCondLst>
                                  <p:childTnLst>
                                    <p:set>
                                      <p:cBhvr>
                                        <p:cTn id="15" dur="1" fill="hold">
                                          <p:stCondLst>
                                            <p:cond delay="0"/>
                                          </p:stCondLst>
                                        </p:cTn>
                                        <p:tgtEl>
                                          <p:spTgt spid="26"/>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13"/>
                                        </p:tgtEl>
                                        <p:attrNameLst>
                                          <p:attrName>style.visibility</p:attrName>
                                        </p:attrNameLst>
                                      </p:cBhvr>
                                      <p:to>
                                        <p:strVal val="hidden"/>
                                      </p:to>
                                    </p:set>
                                  </p:childTnLst>
                                </p:cTn>
                              </p:par>
                              <p:par>
                                <p:cTn id="18" presetID="1" presetClass="exit" presetSubtype="0" fill="hold" grpId="2" nodeType="withEffect">
                                  <p:stCondLst>
                                    <p:cond delay="0"/>
                                  </p:stCondLst>
                                  <p:childTnLst>
                                    <p:set>
                                      <p:cBhvr>
                                        <p:cTn id="19" dur="1" fill="hold">
                                          <p:stCondLst>
                                            <p:cond delay="0"/>
                                          </p:stCondLst>
                                        </p:cTn>
                                        <p:tgtEl>
                                          <p:spTgt spid="28"/>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par>
                                <p:cTn id="22" presetID="1" presetClass="entr" presetSubtype="0" fill="hold" grpId="1" nodeType="withEffect">
                                  <p:stCondLst>
                                    <p:cond delay="0"/>
                                  </p:stCondLst>
                                  <p:childTnLst>
                                    <p:set>
                                      <p:cBhvr>
                                        <p:cTn id="23"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26" grpId="0" animBg="1"/>
      <p:bldP spid="26" grpId="1" animBg="1"/>
      <p:bldP spid="27" grpId="1" animBg="1"/>
      <p:bldP spid="28" grpId="1" animBg="1"/>
      <p:bldP spid="28" grpId="2"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F3F0F42B-EC18-C344-BE21-E7948F8EF1C4}"/>
              </a:ext>
            </a:extLst>
          </p:cNvPr>
          <p:cNvGrpSpPr/>
          <p:nvPr/>
        </p:nvGrpSpPr>
        <p:grpSpPr>
          <a:xfrm>
            <a:off x="1821629" y="2630244"/>
            <a:ext cx="1082936" cy="2400748"/>
            <a:chOff x="885713" y="2624866"/>
            <a:chExt cx="1082936" cy="2400748"/>
          </a:xfrm>
        </p:grpSpPr>
        <p:sp>
          <p:nvSpPr>
            <p:cNvPr id="2" name="Oval 1">
              <a:extLst>
                <a:ext uri="{FF2B5EF4-FFF2-40B4-BE49-F238E27FC236}">
                  <a16:creationId xmlns:a16="http://schemas.microsoft.com/office/drawing/2014/main" id="{4DCCE361-ACFF-774C-984B-A303B6DBA92C}"/>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C0336952-30D5-3A49-963F-A6C115EE350C}"/>
                </a:ext>
              </a:extLst>
            </p:cNvPr>
            <p:cNvCxnSpPr>
              <a:cxnSpLocks/>
              <a:stCxn id="2"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2FD6AE6-BA19-954D-B133-A97006467DC9}"/>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AE0B0BB-CB2D-7546-89A5-B6D611A57DF3}"/>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571D01-0485-AA43-9930-C881D743B516}"/>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C51B062-6CD9-D748-9DF6-AAFEC3197992}"/>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1103D14-BDDF-7448-9C67-8BB972F5C553}"/>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5C0A1A9-C0B7-E041-8AC8-FB3538A96875}"/>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31E9B8-AF96-F340-82E5-425418665400}"/>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40D5CF08-C7D8-8C4C-AAF7-49DFCCAA026F}"/>
              </a:ext>
            </a:extLst>
          </p:cNvPr>
          <p:cNvGrpSpPr/>
          <p:nvPr/>
        </p:nvGrpSpPr>
        <p:grpSpPr>
          <a:xfrm>
            <a:off x="6497619" y="2868996"/>
            <a:ext cx="1258644" cy="2076226"/>
            <a:chOff x="6497619" y="2868996"/>
            <a:chExt cx="1258644" cy="2076226"/>
          </a:xfrm>
        </p:grpSpPr>
        <p:sp>
          <p:nvSpPr>
            <p:cNvPr id="32" name="Oval 31">
              <a:extLst>
                <a:ext uri="{FF2B5EF4-FFF2-40B4-BE49-F238E27FC236}">
                  <a16:creationId xmlns:a16="http://schemas.microsoft.com/office/drawing/2014/main" id="{6474458A-99A5-4540-A2CE-FC92FC7FC198}"/>
                </a:ext>
              </a:extLst>
            </p:cNvPr>
            <p:cNvSpPr/>
            <p:nvPr/>
          </p:nvSpPr>
          <p:spPr>
            <a:xfrm>
              <a:off x="6841863" y="2868996"/>
              <a:ext cx="570156" cy="3334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44AE51C-E5E7-4843-AA0B-0D899BD543A4}"/>
                </a:ext>
              </a:extLst>
            </p:cNvPr>
            <p:cNvSpPr/>
            <p:nvPr/>
          </p:nvSpPr>
          <p:spPr>
            <a:xfrm>
              <a:off x="6841863" y="3202483"/>
              <a:ext cx="570156" cy="98970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9000970E-A358-424A-9B30-BA049D8AEA76}"/>
                </a:ext>
              </a:extLst>
            </p:cNvPr>
            <p:cNvCxnSpPr>
              <a:cxnSpLocks/>
              <a:endCxn id="33" idx="7"/>
            </p:cNvCxnSpPr>
            <p:nvPr/>
          </p:nvCxnSpPr>
          <p:spPr>
            <a:xfrm flipH="1" flipV="1">
              <a:off x="7328522"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8816520-9990-A743-8069-9DDD427060CF}"/>
                </a:ext>
              </a:extLst>
            </p:cNvPr>
            <p:cNvCxnSpPr>
              <a:cxnSpLocks/>
              <a:endCxn id="33" idx="1"/>
            </p:cNvCxnSpPr>
            <p:nvPr/>
          </p:nvCxnSpPr>
          <p:spPr>
            <a:xfrm flipV="1">
              <a:off x="6497619"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F71832-D228-FF47-9927-20F4721435B0}"/>
                </a:ext>
              </a:extLst>
            </p:cNvPr>
            <p:cNvCxnSpPr>
              <a:stCxn id="33" idx="3"/>
            </p:cNvCxnSpPr>
            <p:nvPr/>
          </p:nvCxnSpPr>
          <p:spPr>
            <a:xfrm flipH="1">
              <a:off x="6841863" y="4047247"/>
              <a:ext cx="834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D61E404-127A-2B42-93BB-62B47B1787BE}"/>
                </a:ext>
              </a:extLst>
            </p:cNvPr>
            <p:cNvCxnSpPr>
              <a:cxnSpLocks/>
              <a:stCxn id="33" idx="5"/>
            </p:cNvCxnSpPr>
            <p:nvPr/>
          </p:nvCxnSpPr>
          <p:spPr>
            <a:xfrm>
              <a:off x="7328522" y="4047247"/>
              <a:ext cx="1596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7" name="TextBox 46">
            <a:extLst>
              <a:ext uri="{FF2B5EF4-FFF2-40B4-BE49-F238E27FC236}">
                <a16:creationId xmlns:a16="http://schemas.microsoft.com/office/drawing/2014/main" id="{31E25A44-2D93-894B-A1EA-2A884050C3E3}"/>
              </a:ext>
            </a:extLst>
          </p:cNvPr>
          <p:cNvSpPr txBox="1"/>
          <p:nvPr/>
        </p:nvSpPr>
        <p:spPr>
          <a:xfrm>
            <a:off x="1061951" y="5169056"/>
            <a:ext cx="2630977" cy="369332"/>
          </a:xfrm>
          <a:prstGeom prst="rect">
            <a:avLst/>
          </a:prstGeom>
          <a:noFill/>
        </p:spPr>
        <p:txBody>
          <a:bodyPr wrap="none" rtlCol="0">
            <a:spAutoFit/>
          </a:bodyPr>
          <a:lstStyle/>
          <a:p>
            <a:r>
              <a:rPr lang="en-US" dirty="0"/>
              <a:t>Doug “Crazy Legs” Ervison</a:t>
            </a:r>
          </a:p>
        </p:txBody>
      </p:sp>
      <p:sp>
        <p:nvSpPr>
          <p:cNvPr id="48" name="TextBox 47">
            <a:extLst>
              <a:ext uri="{FF2B5EF4-FFF2-40B4-BE49-F238E27FC236}">
                <a16:creationId xmlns:a16="http://schemas.microsoft.com/office/drawing/2014/main" id="{7D2EBB93-AE2F-E649-9C2B-C7036A45E67F}"/>
              </a:ext>
            </a:extLst>
          </p:cNvPr>
          <p:cNvSpPr txBox="1"/>
          <p:nvPr/>
        </p:nvSpPr>
        <p:spPr>
          <a:xfrm>
            <a:off x="6142023" y="5086865"/>
            <a:ext cx="1969835" cy="369332"/>
          </a:xfrm>
          <a:prstGeom prst="rect">
            <a:avLst/>
          </a:prstGeom>
          <a:noFill/>
        </p:spPr>
        <p:txBody>
          <a:bodyPr wrap="none" rtlCol="0">
            <a:spAutoFit/>
          </a:bodyPr>
          <a:lstStyle/>
          <a:p>
            <a:r>
              <a:rPr lang="en-US" dirty="0"/>
              <a:t>“Mean” Dr. Iverson</a:t>
            </a:r>
          </a:p>
        </p:txBody>
      </p:sp>
      <p:sp>
        <p:nvSpPr>
          <p:cNvPr id="49" name="Oval Callout 48">
            <a:extLst>
              <a:ext uri="{FF2B5EF4-FFF2-40B4-BE49-F238E27FC236}">
                <a16:creationId xmlns:a16="http://schemas.microsoft.com/office/drawing/2014/main" id="{481EF702-CBFB-7E45-A9DA-F61BACE69950}"/>
              </a:ext>
            </a:extLst>
          </p:cNvPr>
          <p:cNvSpPr/>
          <p:nvPr/>
        </p:nvSpPr>
        <p:spPr>
          <a:xfrm>
            <a:off x="2999059" y="1941754"/>
            <a:ext cx="1387737" cy="672353"/>
          </a:xfrm>
          <a:prstGeom prst="wedgeEllipseCallout">
            <a:avLst>
              <a:gd name="adj1" fmla="val -106880"/>
              <a:gd name="adj2" fmla="val 118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 I’m Doug</a:t>
            </a:r>
          </a:p>
        </p:txBody>
      </p:sp>
      <p:sp>
        <p:nvSpPr>
          <p:cNvPr id="50" name="Oval Callout 49">
            <a:extLst>
              <a:ext uri="{FF2B5EF4-FFF2-40B4-BE49-F238E27FC236}">
                <a16:creationId xmlns:a16="http://schemas.microsoft.com/office/drawing/2014/main" id="{87D8A864-3A52-454A-92DF-DE56780C6C48}"/>
              </a:ext>
            </a:extLst>
          </p:cNvPr>
          <p:cNvSpPr/>
          <p:nvPr/>
        </p:nvSpPr>
        <p:spPr>
          <a:xfrm>
            <a:off x="5109882" y="1957891"/>
            <a:ext cx="1387737" cy="672353"/>
          </a:xfrm>
          <a:prstGeom prst="wedgeEllipseCallout">
            <a:avLst>
              <a:gd name="adj1" fmla="val 87693"/>
              <a:gd name="adj2" fmla="val 11850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Grrr</a:t>
            </a:r>
          </a:p>
        </p:txBody>
      </p:sp>
      <p:sp>
        <p:nvSpPr>
          <p:cNvPr id="51" name="TextBox 50">
            <a:extLst>
              <a:ext uri="{FF2B5EF4-FFF2-40B4-BE49-F238E27FC236}">
                <a16:creationId xmlns:a16="http://schemas.microsoft.com/office/drawing/2014/main" id="{5CB35270-7CB8-084C-97A4-8AB3D67335F1}"/>
              </a:ext>
            </a:extLst>
          </p:cNvPr>
          <p:cNvSpPr txBox="1"/>
          <p:nvPr/>
        </p:nvSpPr>
        <p:spPr>
          <a:xfrm>
            <a:off x="1316831" y="850912"/>
            <a:ext cx="2121222" cy="707886"/>
          </a:xfrm>
          <a:prstGeom prst="rect">
            <a:avLst/>
          </a:prstGeom>
          <a:noFill/>
        </p:spPr>
        <p:txBody>
          <a:bodyPr wrap="none" rtlCol="0">
            <a:spAutoFit/>
          </a:bodyPr>
          <a:lstStyle/>
          <a:p>
            <a:r>
              <a:rPr lang="en-US" sz="4000" b="1" dirty="0"/>
              <a:t>The</a:t>
            </a:r>
            <a:r>
              <a:rPr lang="en-US" sz="4000" dirty="0"/>
              <a:t> </a:t>
            </a:r>
            <a:r>
              <a:rPr lang="en-US" sz="4000" b="1" dirty="0"/>
              <a:t>Hero</a:t>
            </a:r>
          </a:p>
        </p:txBody>
      </p:sp>
      <p:sp>
        <p:nvSpPr>
          <p:cNvPr id="52" name="TextBox 51">
            <a:extLst>
              <a:ext uri="{FF2B5EF4-FFF2-40B4-BE49-F238E27FC236}">
                <a16:creationId xmlns:a16="http://schemas.microsoft.com/office/drawing/2014/main" id="{1F5A8247-6D7E-BB42-A8D7-BAAD5BE46C6C}"/>
              </a:ext>
            </a:extLst>
          </p:cNvPr>
          <p:cNvSpPr txBox="1"/>
          <p:nvPr/>
        </p:nvSpPr>
        <p:spPr>
          <a:xfrm>
            <a:off x="5654820" y="850912"/>
            <a:ext cx="2541080" cy="707886"/>
          </a:xfrm>
          <a:prstGeom prst="rect">
            <a:avLst/>
          </a:prstGeom>
          <a:noFill/>
        </p:spPr>
        <p:txBody>
          <a:bodyPr wrap="none" rtlCol="0">
            <a:spAutoFit/>
          </a:bodyPr>
          <a:lstStyle/>
          <a:p>
            <a:r>
              <a:rPr lang="en-US" sz="4000" b="1" dirty="0"/>
              <a:t>The</a:t>
            </a:r>
            <a:r>
              <a:rPr lang="en-US" sz="4000" dirty="0"/>
              <a:t> </a:t>
            </a:r>
            <a:r>
              <a:rPr lang="en-US" sz="4000" b="1" dirty="0"/>
              <a:t>Villain </a:t>
            </a:r>
          </a:p>
        </p:txBody>
      </p:sp>
      <p:sp>
        <p:nvSpPr>
          <p:cNvPr id="54" name="Oval Callout 53">
            <a:extLst>
              <a:ext uri="{FF2B5EF4-FFF2-40B4-BE49-F238E27FC236}">
                <a16:creationId xmlns:a16="http://schemas.microsoft.com/office/drawing/2014/main" id="{50CC5DD9-4C77-1F4D-8F5C-A62261317EA2}"/>
              </a:ext>
            </a:extLst>
          </p:cNvPr>
          <p:cNvSpPr/>
          <p:nvPr/>
        </p:nvSpPr>
        <p:spPr>
          <a:xfrm>
            <a:off x="604221" y="1838500"/>
            <a:ext cx="1387737" cy="672353"/>
          </a:xfrm>
          <a:prstGeom prst="wedgeEllipseCallout">
            <a:avLst>
              <a:gd name="adj1" fmla="val 63663"/>
              <a:gd name="adj2" fmla="val 1361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NEED an A!</a:t>
            </a:r>
          </a:p>
        </p:txBody>
      </p:sp>
      <p:sp>
        <p:nvSpPr>
          <p:cNvPr id="55" name="Oval Callout 54">
            <a:extLst>
              <a:ext uri="{FF2B5EF4-FFF2-40B4-BE49-F238E27FC236}">
                <a16:creationId xmlns:a16="http://schemas.microsoft.com/office/drawing/2014/main" id="{266D7280-DCAC-B447-A5D0-A4CAE92699E9}"/>
              </a:ext>
            </a:extLst>
          </p:cNvPr>
          <p:cNvSpPr/>
          <p:nvPr/>
        </p:nvSpPr>
        <p:spPr>
          <a:xfrm>
            <a:off x="7463480" y="1957891"/>
            <a:ext cx="1387737" cy="902911"/>
          </a:xfrm>
          <a:prstGeom prst="wedgeEllipseCallout">
            <a:avLst>
              <a:gd name="adj1" fmla="val -66570"/>
              <a:gd name="adj2" fmla="val 7479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Doug?</a:t>
            </a:r>
          </a:p>
          <a:p>
            <a:pPr algn="ctr"/>
            <a:r>
              <a:rPr lang="en-US" dirty="0"/>
              <a:t>An A?</a:t>
            </a:r>
          </a:p>
          <a:p>
            <a:pPr algn="ctr"/>
            <a:r>
              <a:rPr lang="en-US" dirty="0"/>
              <a:t>HA!</a:t>
            </a:r>
          </a:p>
        </p:txBody>
      </p:sp>
      <p:sp>
        <p:nvSpPr>
          <p:cNvPr id="56" name="Oval Callout 55">
            <a:extLst>
              <a:ext uri="{FF2B5EF4-FFF2-40B4-BE49-F238E27FC236}">
                <a16:creationId xmlns:a16="http://schemas.microsoft.com/office/drawing/2014/main" id="{74A92E47-584B-9646-8551-411B09CA222A}"/>
              </a:ext>
            </a:extLst>
          </p:cNvPr>
          <p:cNvSpPr/>
          <p:nvPr/>
        </p:nvSpPr>
        <p:spPr>
          <a:xfrm>
            <a:off x="7815181" y="3285159"/>
            <a:ext cx="1387737" cy="902911"/>
          </a:xfrm>
          <a:prstGeom prst="wedgeEllipseCallout">
            <a:avLst>
              <a:gd name="adj1" fmla="val -100678"/>
              <a:gd name="adj2" fmla="val -7056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His code stinks!</a:t>
            </a:r>
          </a:p>
        </p:txBody>
      </p:sp>
    </p:spTree>
    <p:extLst>
      <p:ext uri="{BB962C8B-B14F-4D97-AF65-F5344CB8AC3E}">
        <p14:creationId xmlns:p14="http://schemas.microsoft.com/office/powerpoint/2010/main" val="319316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49"/>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0" nodeType="afterEffect">
                                  <p:stCondLst>
                                    <p:cond delay="1000"/>
                                  </p:stCondLst>
                                  <p:childTnLst>
                                    <p:set>
                                      <p:cBhvr>
                                        <p:cTn id="9" dur="1" fill="hold">
                                          <p:stCondLst>
                                            <p:cond delay="0"/>
                                          </p:stCondLst>
                                        </p:cTn>
                                        <p:tgtEl>
                                          <p:spTgt spid="5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2"/>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1000"/>
                                  </p:stCondLst>
                                  <p:childTnLst>
                                    <p:set>
                                      <p:cBhvr>
                                        <p:cTn id="20" dur="1" fill="hold">
                                          <p:stCondLst>
                                            <p:cond delay="0"/>
                                          </p:stCondLst>
                                        </p:cTn>
                                        <p:tgtEl>
                                          <p:spTgt spid="50"/>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1000"/>
                                  </p:stCondLst>
                                  <p:childTnLst>
                                    <p:set>
                                      <p:cBhvr>
                                        <p:cTn id="23" dur="1" fill="hold">
                                          <p:stCondLst>
                                            <p:cond delay="0"/>
                                          </p:stCondLst>
                                        </p:cTn>
                                        <p:tgtEl>
                                          <p:spTgt spid="55"/>
                                        </p:tgtEl>
                                        <p:attrNameLst>
                                          <p:attrName>style.visibility</p:attrName>
                                        </p:attrNameLst>
                                      </p:cBhvr>
                                      <p:to>
                                        <p:strVal val="visible"/>
                                      </p:to>
                                    </p:set>
                                  </p:childTnLst>
                                </p:cTn>
                              </p:par>
                            </p:childTnLst>
                          </p:cTn>
                        </p:par>
                        <p:par>
                          <p:cTn id="24" fill="hold">
                            <p:stCondLst>
                              <p:cond delay="2000"/>
                            </p:stCondLst>
                            <p:childTnLst>
                              <p:par>
                                <p:cTn id="25" presetID="1" presetClass="entr" presetSubtype="0" fill="hold" grpId="0" nodeType="afterEffect">
                                  <p:stCondLst>
                                    <p:cond delay="100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animBg="1"/>
      <p:bldP spid="50" grpId="0" animBg="1"/>
      <p:bldP spid="52" grpId="0"/>
      <p:bldP spid="54" grpId="0" animBg="1"/>
      <p:bldP spid="55" grpId="0" animBg="1"/>
      <p:bldP spid="5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706BE-CC80-8343-8C88-F7B91934A973}"/>
              </a:ext>
            </a:extLst>
          </p:cNvPr>
          <p:cNvSpPr>
            <a:spLocks noGrp="1"/>
          </p:cNvSpPr>
          <p:nvPr>
            <p:ph type="title"/>
          </p:nvPr>
        </p:nvSpPr>
        <p:spPr/>
        <p:txBody>
          <a:bodyPr/>
          <a:lstStyle/>
          <a:p>
            <a:r>
              <a:rPr lang="en-US" dirty="0"/>
              <a:t>Common Refactoring Technique</a:t>
            </a:r>
            <a:br>
              <a:rPr lang="en-US" dirty="0"/>
            </a:br>
            <a:r>
              <a:rPr lang="en-US" sz="3200" dirty="0"/>
              <a:t>Split Loop</a:t>
            </a:r>
          </a:p>
        </p:txBody>
      </p:sp>
      <p:grpSp>
        <p:nvGrpSpPr>
          <p:cNvPr id="11" name="Group 10">
            <a:extLst>
              <a:ext uri="{FF2B5EF4-FFF2-40B4-BE49-F238E27FC236}">
                <a16:creationId xmlns:a16="http://schemas.microsoft.com/office/drawing/2014/main" id="{00678EEE-FED6-5245-83A5-F430A4A25E25}"/>
              </a:ext>
            </a:extLst>
          </p:cNvPr>
          <p:cNvGrpSpPr/>
          <p:nvPr/>
        </p:nvGrpSpPr>
        <p:grpSpPr>
          <a:xfrm>
            <a:off x="3216537" y="2538804"/>
            <a:ext cx="1495313" cy="227704"/>
            <a:chOff x="5174428" y="2355925"/>
            <a:chExt cx="1495313" cy="227704"/>
          </a:xfrm>
        </p:grpSpPr>
        <p:sp>
          <p:nvSpPr>
            <p:cNvPr id="4" name="Rectangle 3">
              <a:extLst>
                <a:ext uri="{FF2B5EF4-FFF2-40B4-BE49-F238E27FC236}">
                  <a16:creationId xmlns:a16="http://schemas.microsoft.com/office/drawing/2014/main" id="{F1C07FDE-5FF7-1B47-8370-AE0B2BCE4C78}"/>
                </a:ext>
              </a:extLst>
            </p:cNvPr>
            <p:cNvSpPr/>
            <p:nvPr/>
          </p:nvSpPr>
          <p:spPr>
            <a:xfrm>
              <a:off x="5174428" y="2355925"/>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73E1E00-D789-084A-8C71-566A70FB84D9}"/>
                </a:ext>
              </a:extLst>
            </p:cNvPr>
            <p:cNvSpPr/>
            <p:nvPr/>
          </p:nvSpPr>
          <p:spPr>
            <a:xfrm>
              <a:off x="5174428" y="2486810"/>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32CB5C4-ACD8-9A44-88DC-39C7C1DADCD6}"/>
              </a:ext>
            </a:extLst>
          </p:cNvPr>
          <p:cNvGrpSpPr/>
          <p:nvPr/>
        </p:nvGrpSpPr>
        <p:grpSpPr>
          <a:xfrm>
            <a:off x="3367144" y="2800574"/>
            <a:ext cx="1350084" cy="999911"/>
            <a:chOff x="5325035" y="2617695"/>
            <a:chExt cx="1350084" cy="999911"/>
          </a:xfrm>
          <a:solidFill>
            <a:schemeClr val="accent2"/>
          </a:solidFill>
        </p:grpSpPr>
        <p:sp>
          <p:nvSpPr>
            <p:cNvPr id="6" name="Rectangle 5">
              <a:extLst>
                <a:ext uri="{FF2B5EF4-FFF2-40B4-BE49-F238E27FC236}">
                  <a16:creationId xmlns:a16="http://schemas.microsoft.com/office/drawing/2014/main" id="{C082A68C-68C3-2843-8F46-80427BE2CB7B}"/>
                </a:ext>
              </a:extLst>
            </p:cNvPr>
            <p:cNvSpPr/>
            <p:nvPr/>
          </p:nvSpPr>
          <p:spPr>
            <a:xfrm>
              <a:off x="5325035" y="2617695"/>
              <a:ext cx="1344706" cy="10399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4B4AEDD5-1211-E54B-9F4B-C7D9AC543A29}"/>
                </a:ext>
              </a:extLst>
            </p:cNvPr>
            <p:cNvGrpSpPr/>
            <p:nvPr/>
          </p:nvGrpSpPr>
          <p:grpSpPr>
            <a:xfrm>
              <a:off x="5443369" y="2755750"/>
              <a:ext cx="1231750" cy="861856"/>
              <a:chOff x="5443369" y="2755750"/>
              <a:chExt cx="1231750" cy="861856"/>
            </a:xfrm>
            <a:grpFill/>
          </p:grpSpPr>
          <p:sp>
            <p:nvSpPr>
              <p:cNvPr id="7" name="Rectangle 6">
                <a:extLst>
                  <a:ext uri="{FF2B5EF4-FFF2-40B4-BE49-F238E27FC236}">
                    <a16:creationId xmlns:a16="http://schemas.microsoft.com/office/drawing/2014/main" id="{4FB0E218-D192-E242-A23D-C52AA85425E8}"/>
                  </a:ext>
                </a:extLst>
              </p:cNvPr>
              <p:cNvSpPr/>
              <p:nvPr/>
            </p:nvSpPr>
            <p:spPr>
              <a:xfrm>
                <a:off x="5443369" y="2755750"/>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281783D-7911-794B-9206-BFB9E6EF3C6B}"/>
                  </a:ext>
                </a:extLst>
              </p:cNvPr>
              <p:cNvSpPr/>
              <p:nvPr/>
            </p:nvSpPr>
            <p:spPr>
              <a:xfrm>
                <a:off x="5443369" y="2895598"/>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693D9FC-949C-094D-902B-EAA0886F5B8C}"/>
                  </a:ext>
                </a:extLst>
              </p:cNvPr>
              <p:cNvSpPr/>
              <p:nvPr/>
            </p:nvSpPr>
            <p:spPr>
              <a:xfrm>
                <a:off x="5626249" y="30354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B2A729-B630-7249-ABF4-6CF4938588D4}"/>
                  </a:ext>
                </a:extLst>
              </p:cNvPr>
              <p:cNvSpPr/>
              <p:nvPr/>
            </p:nvSpPr>
            <p:spPr>
              <a:xfrm>
                <a:off x="5626249" y="31520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111E2B-0289-6746-8A0D-0F3745EFC42C}"/>
                  </a:ext>
                </a:extLst>
              </p:cNvPr>
              <p:cNvSpPr/>
              <p:nvPr/>
            </p:nvSpPr>
            <p:spPr>
              <a:xfrm>
                <a:off x="5443369" y="3268647"/>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81E085-BD8D-D044-AD39-B712E79C782B}"/>
                  </a:ext>
                </a:extLst>
              </p:cNvPr>
              <p:cNvSpPr/>
              <p:nvPr/>
            </p:nvSpPr>
            <p:spPr>
              <a:xfrm>
                <a:off x="5631627" y="34184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279156-AB49-AF4C-A52F-D7F74FB59895}"/>
                  </a:ext>
                </a:extLst>
              </p:cNvPr>
              <p:cNvSpPr/>
              <p:nvPr/>
            </p:nvSpPr>
            <p:spPr>
              <a:xfrm>
                <a:off x="5631627" y="35350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0" name="TextBox 59">
            <a:extLst>
              <a:ext uri="{FF2B5EF4-FFF2-40B4-BE49-F238E27FC236}">
                <a16:creationId xmlns:a16="http://schemas.microsoft.com/office/drawing/2014/main" id="{D97FB62F-63BA-7743-8D57-77DCB28B17A0}"/>
              </a:ext>
            </a:extLst>
          </p:cNvPr>
          <p:cNvSpPr txBox="1"/>
          <p:nvPr/>
        </p:nvSpPr>
        <p:spPr>
          <a:xfrm>
            <a:off x="9595821" y="2893807"/>
            <a:ext cx="184731" cy="369332"/>
          </a:xfrm>
          <a:prstGeom prst="rect">
            <a:avLst/>
          </a:prstGeom>
          <a:noFill/>
        </p:spPr>
        <p:txBody>
          <a:bodyPr wrap="none" rtlCol="0">
            <a:spAutoFit/>
          </a:bodyPr>
          <a:lstStyle/>
          <a:p>
            <a:endParaRPr lang="en-US" dirty="0"/>
          </a:p>
        </p:txBody>
      </p:sp>
      <p:grpSp>
        <p:nvGrpSpPr>
          <p:cNvPr id="73" name="Group 72">
            <a:extLst>
              <a:ext uri="{FF2B5EF4-FFF2-40B4-BE49-F238E27FC236}">
                <a16:creationId xmlns:a16="http://schemas.microsoft.com/office/drawing/2014/main" id="{7460B523-9970-ED42-BB54-F17E287B6841}"/>
              </a:ext>
            </a:extLst>
          </p:cNvPr>
          <p:cNvGrpSpPr/>
          <p:nvPr/>
        </p:nvGrpSpPr>
        <p:grpSpPr>
          <a:xfrm>
            <a:off x="3367144" y="2792478"/>
            <a:ext cx="1350084" cy="999911"/>
            <a:chOff x="5325035" y="2617695"/>
            <a:chExt cx="1350084" cy="999911"/>
          </a:xfrm>
          <a:solidFill>
            <a:schemeClr val="accent2"/>
          </a:solidFill>
        </p:grpSpPr>
        <p:sp>
          <p:nvSpPr>
            <p:cNvPr id="74" name="Rectangle 73">
              <a:extLst>
                <a:ext uri="{FF2B5EF4-FFF2-40B4-BE49-F238E27FC236}">
                  <a16:creationId xmlns:a16="http://schemas.microsoft.com/office/drawing/2014/main" id="{78999C76-D6CE-CD42-9E1F-999201E8DCCE}"/>
                </a:ext>
              </a:extLst>
            </p:cNvPr>
            <p:cNvSpPr/>
            <p:nvPr/>
          </p:nvSpPr>
          <p:spPr>
            <a:xfrm>
              <a:off x="5325035" y="2617695"/>
              <a:ext cx="1344706" cy="10399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6FDDA40B-A163-4246-8041-5423EEBC113E}"/>
                </a:ext>
              </a:extLst>
            </p:cNvPr>
            <p:cNvGrpSpPr/>
            <p:nvPr/>
          </p:nvGrpSpPr>
          <p:grpSpPr>
            <a:xfrm>
              <a:off x="5443369" y="2755750"/>
              <a:ext cx="1231750" cy="861856"/>
              <a:chOff x="5443369" y="2755750"/>
              <a:chExt cx="1231750" cy="861856"/>
            </a:xfrm>
            <a:grpFill/>
          </p:grpSpPr>
          <p:sp>
            <p:nvSpPr>
              <p:cNvPr id="76" name="Rectangle 75">
                <a:extLst>
                  <a:ext uri="{FF2B5EF4-FFF2-40B4-BE49-F238E27FC236}">
                    <a16:creationId xmlns:a16="http://schemas.microsoft.com/office/drawing/2014/main" id="{BA0AED9E-28CB-E244-9BCA-8FA443A4D04E}"/>
                  </a:ext>
                </a:extLst>
              </p:cNvPr>
              <p:cNvSpPr/>
              <p:nvPr/>
            </p:nvSpPr>
            <p:spPr>
              <a:xfrm>
                <a:off x="5443369" y="2755750"/>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2550CAB4-F861-1A46-8C01-531C700DF71D}"/>
                  </a:ext>
                </a:extLst>
              </p:cNvPr>
              <p:cNvSpPr/>
              <p:nvPr/>
            </p:nvSpPr>
            <p:spPr>
              <a:xfrm>
                <a:off x="5443369" y="2895598"/>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288DC83C-48B4-944F-86C1-82E0DE79DCEE}"/>
                  </a:ext>
                </a:extLst>
              </p:cNvPr>
              <p:cNvSpPr/>
              <p:nvPr/>
            </p:nvSpPr>
            <p:spPr>
              <a:xfrm>
                <a:off x="5626249" y="30354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11CFC41-93B2-3A46-96F8-A16015F51165}"/>
                  </a:ext>
                </a:extLst>
              </p:cNvPr>
              <p:cNvSpPr/>
              <p:nvPr/>
            </p:nvSpPr>
            <p:spPr>
              <a:xfrm>
                <a:off x="5626249" y="31520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87949AD5-3A58-7B4F-8BA4-16BA6E180417}"/>
                  </a:ext>
                </a:extLst>
              </p:cNvPr>
              <p:cNvSpPr/>
              <p:nvPr/>
            </p:nvSpPr>
            <p:spPr>
              <a:xfrm>
                <a:off x="5443369" y="3268647"/>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D9D10224-50BB-E14C-8685-F4A905BE4F79}"/>
                  </a:ext>
                </a:extLst>
              </p:cNvPr>
              <p:cNvSpPr/>
              <p:nvPr/>
            </p:nvSpPr>
            <p:spPr>
              <a:xfrm>
                <a:off x="5631627" y="34184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DBE553DE-47FE-2543-88B0-7CAA6F0EBD46}"/>
                  </a:ext>
                </a:extLst>
              </p:cNvPr>
              <p:cNvSpPr/>
              <p:nvPr/>
            </p:nvSpPr>
            <p:spPr>
              <a:xfrm>
                <a:off x="5631627" y="35350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3" name="Group 62">
            <a:extLst>
              <a:ext uri="{FF2B5EF4-FFF2-40B4-BE49-F238E27FC236}">
                <a16:creationId xmlns:a16="http://schemas.microsoft.com/office/drawing/2014/main" id="{55291BA9-F51B-CC49-8FE6-0ED954C31E43}"/>
              </a:ext>
            </a:extLst>
          </p:cNvPr>
          <p:cNvGrpSpPr/>
          <p:nvPr/>
        </p:nvGrpSpPr>
        <p:grpSpPr>
          <a:xfrm>
            <a:off x="3367144" y="3835001"/>
            <a:ext cx="1350084" cy="999911"/>
            <a:chOff x="5325035" y="2617695"/>
            <a:chExt cx="1350084" cy="999911"/>
          </a:xfrm>
          <a:solidFill>
            <a:schemeClr val="accent2">
              <a:lumMod val="75000"/>
            </a:schemeClr>
          </a:solidFill>
        </p:grpSpPr>
        <p:sp>
          <p:nvSpPr>
            <p:cNvPr id="64" name="Rectangle 63">
              <a:extLst>
                <a:ext uri="{FF2B5EF4-FFF2-40B4-BE49-F238E27FC236}">
                  <a16:creationId xmlns:a16="http://schemas.microsoft.com/office/drawing/2014/main" id="{343F035F-2DE2-214B-91E1-F697D7958F03}"/>
                </a:ext>
              </a:extLst>
            </p:cNvPr>
            <p:cNvSpPr/>
            <p:nvPr/>
          </p:nvSpPr>
          <p:spPr>
            <a:xfrm>
              <a:off x="5325035" y="2617695"/>
              <a:ext cx="1344706" cy="10399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6498B9EF-1F98-0C40-82DD-ECC668E5034B}"/>
                </a:ext>
              </a:extLst>
            </p:cNvPr>
            <p:cNvGrpSpPr/>
            <p:nvPr/>
          </p:nvGrpSpPr>
          <p:grpSpPr>
            <a:xfrm>
              <a:off x="5443369" y="2755750"/>
              <a:ext cx="1231750" cy="861856"/>
              <a:chOff x="5443369" y="2755750"/>
              <a:chExt cx="1231750" cy="861856"/>
            </a:xfrm>
            <a:grpFill/>
          </p:grpSpPr>
          <p:sp>
            <p:nvSpPr>
              <p:cNvPr id="66" name="Rectangle 65">
                <a:extLst>
                  <a:ext uri="{FF2B5EF4-FFF2-40B4-BE49-F238E27FC236}">
                    <a16:creationId xmlns:a16="http://schemas.microsoft.com/office/drawing/2014/main" id="{22E29890-EAAC-D547-B4AF-068CD8DAF982}"/>
                  </a:ext>
                </a:extLst>
              </p:cNvPr>
              <p:cNvSpPr/>
              <p:nvPr/>
            </p:nvSpPr>
            <p:spPr>
              <a:xfrm>
                <a:off x="5443369" y="2755750"/>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7D80CED3-69FA-4147-9224-EB8D181D0174}"/>
                  </a:ext>
                </a:extLst>
              </p:cNvPr>
              <p:cNvSpPr/>
              <p:nvPr/>
            </p:nvSpPr>
            <p:spPr>
              <a:xfrm>
                <a:off x="5443369" y="2895598"/>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B8CD775A-BE02-554B-B044-6CEF87550A88}"/>
                  </a:ext>
                </a:extLst>
              </p:cNvPr>
              <p:cNvSpPr/>
              <p:nvPr/>
            </p:nvSpPr>
            <p:spPr>
              <a:xfrm>
                <a:off x="5626249" y="30354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E25BB7D7-DC55-7A46-8A7F-6853787F4355}"/>
                  </a:ext>
                </a:extLst>
              </p:cNvPr>
              <p:cNvSpPr/>
              <p:nvPr/>
            </p:nvSpPr>
            <p:spPr>
              <a:xfrm>
                <a:off x="5626249" y="31520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5EBE5207-903D-F84D-9452-E2FE6E65AD75}"/>
                  </a:ext>
                </a:extLst>
              </p:cNvPr>
              <p:cNvSpPr/>
              <p:nvPr/>
            </p:nvSpPr>
            <p:spPr>
              <a:xfrm>
                <a:off x="5443369" y="3268647"/>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BBE842CD-3536-C04E-AE41-B6840B2156CB}"/>
                  </a:ext>
                </a:extLst>
              </p:cNvPr>
              <p:cNvSpPr/>
              <p:nvPr/>
            </p:nvSpPr>
            <p:spPr>
              <a:xfrm>
                <a:off x="5631627" y="34184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D286321F-337D-CB4A-86C6-DD84DC435663}"/>
                  </a:ext>
                </a:extLst>
              </p:cNvPr>
              <p:cNvSpPr/>
              <p:nvPr/>
            </p:nvSpPr>
            <p:spPr>
              <a:xfrm>
                <a:off x="5631627" y="35350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7" name="Group 46">
            <a:extLst>
              <a:ext uri="{FF2B5EF4-FFF2-40B4-BE49-F238E27FC236}">
                <a16:creationId xmlns:a16="http://schemas.microsoft.com/office/drawing/2014/main" id="{813FC492-61E8-CA46-8AC2-1398436601A6}"/>
              </a:ext>
            </a:extLst>
          </p:cNvPr>
          <p:cNvGrpSpPr/>
          <p:nvPr/>
        </p:nvGrpSpPr>
        <p:grpSpPr>
          <a:xfrm>
            <a:off x="3367144" y="2800903"/>
            <a:ext cx="1350084" cy="999911"/>
            <a:chOff x="5325035" y="2617695"/>
            <a:chExt cx="1350084" cy="999911"/>
          </a:xfrm>
          <a:solidFill>
            <a:schemeClr val="accent1"/>
          </a:solidFill>
        </p:grpSpPr>
        <p:sp>
          <p:nvSpPr>
            <p:cNvPr id="48" name="Rectangle 47">
              <a:extLst>
                <a:ext uri="{FF2B5EF4-FFF2-40B4-BE49-F238E27FC236}">
                  <a16:creationId xmlns:a16="http://schemas.microsoft.com/office/drawing/2014/main" id="{39C7941F-24EF-5745-9CD4-5EB34DAC7A17}"/>
                </a:ext>
              </a:extLst>
            </p:cNvPr>
            <p:cNvSpPr/>
            <p:nvPr/>
          </p:nvSpPr>
          <p:spPr>
            <a:xfrm>
              <a:off x="5325035" y="2617695"/>
              <a:ext cx="1344706" cy="103990"/>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2FF9F4C4-1613-7C40-A160-A880AC090A6B}"/>
                </a:ext>
              </a:extLst>
            </p:cNvPr>
            <p:cNvGrpSpPr/>
            <p:nvPr/>
          </p:nvGrpSpPr>
          <p:grpSpPr>
            <a:xfrm>
              <a:off x="5443369" y="2755750"/>
              <a:ext cx="1231750" cy="861856"/>
              <a:chOff x="5443369" y="2755750"/>
              <a:chExt cx="1231750" cy="861856"/>
            </a:xfrm>
            <a:grpFill/>
          </p:grpSpPr>
          <p:sp>
            <p:nvSpPr>
              <p:cNvPr id="50" name="Rectangle 49">
                <a:extLst>
                  <a:ext uri="{FF2B5EF4-FFF2-40B4-BE49-F238E27FC236}">
                    <a16:creationId xmlns:a16="http://schemas.microsoft.com/office/drawing/2014/main" id="{FADC5C26-C9B1-F445-B83C-E2CCD1329510}"/>
                  </a:ext>
                </a:extLst>
              </p:cNvPr>
              <p:cNvSpPr/>
              <p:nvPr/>
            </p:nvSpPr>
            <p:spPr>
              <a:xfrm>
                <a:off x="5443369" y="2755750"/>
                <a:ext cx="1226372" cy="105783"/>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D5AA67E-D3BE-CC44-A3A9-69C645C5EE44}"/>
                  </a:ext>
                </a:extLst>
              </p:cNvPr>
              <p:cNvSpPr/>
              <p:nvPr/>
            </p:nvSpPr>
            <p:spPr>
              <a:xfrm>
                <a:off x="5443369" y="2895598"/>
                <a:ext cx="1226372" cy="105783"/>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F6A4111-9C53-1141-9BC8-75551E2A413D}"/>
                  </a:ext>
                </a:extLst>
              </p:cNvPr>
              <p:cNvSpPr/>
              <p:nvPr/>
            </p:nvSpPr>
            <p:spPr>
              <a:xfrm>
                <a:off x="5626249" y="3035447"/>
                <a:ext cx="1043492" cy="82534"/>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87310CE-B70B-CA46-8196-7F2D2AB263EA}"/>
                  </a:ext>
                </a:extLst>
              </p:cNvPr>
              <p:cNvSpPr/>
              <p:nvPr/>
            </p:nvSpPr>
            <p:spPr>
              <a:xfrm>
                <a:off x="5626249" y="3152047"/>
                <a:ext cx="1043492" cy="82534"/>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E462457-6810-544F-98F7-FC4122C3432D}"/>
                  </a:ext>
                </a:extLst>
              </p:cNvPr>
              <p:cNvSpPr/>
              <p:nvPr/>
            </p:nvSpPr>
            <p:spPr>
              <a:xfrm>
                <a:off x="5443369" y="3268647"/>
                <a:ext cx="1226372" cy="105783"/>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81E1B1E-B47B-0A48-9783-D747BF84A766}"/>
                  </a:ext>
                </a:extLst>
              </p:cNvPr>
              <p:cNvSpPr/>
              <p:nvPr/>
            </p:nvSpPr>
            <p:spPr>
              <a:xfrm>
                <a:off x="5631627" y="3418472"/>
                <a:ext cx="1043492" cy="82534"/>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9CC4291D-ECAE-2E48-919D-C669CCD2D390}"/>
                  </a:ext>
                </a:extLst>
              </p:cNvPr>
              <p:cNvSpPr/>
              <p:nvPr/>
            </p:nvSpPr>
            <p:spPr>
              <a:xfrm>
                <a:off x="5631627" y="3535072"/>
                <a:ext cx="1043492" cy="82534"/>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5" name="TextBox 14">
            <a:extLst>
              <a:ext uri="{FF2B5EF4-FFF2-40B4-BE49-F238E27FC236}">
                <a16:creationId xmlns:a16="http://schemas.microsoft.com/office/drawing/2014/main" id="{79C47DB1-FFBE-1449-AF04-AF6992504BA6}"/>
              </a:ext>
            </a:extLst>
          </p:cNvPr>
          <p:cNvSpPr txBox="1"/>
          <p:nvPr/>
        </p:nvSpPr>
        <p:spPr>
          <a:xfrm>
            <a:off x="1306075" y="2938629"/>
            <a:ext cx="1428596" cy="646331"/>
          </a:xfrm>
          <a:prstGeom prst="rect">
            <a:avLst/>
          </a:prstGeom>
          <a:noFill/>
        </p:spPr>
        <p:txBody>
          <a:bodyPr wrap="none" rtlCol="0">
            <a:spAutoFit/>
          </a:bodyPr>
          <a:lstStyle/>
          <a:p>
            <a:pPr algn="ctr"/>
            <a:r>
              <a:rPr lang="en-US" dirty="0"/>
              <a:t>1 Loop that </a:t>
            </a:r>
          </a:p>
          <a:p>
            <a:pPr algn="ctr"/>
            <a:r>
              <a:rPr lang="en-US" dirty="0"/>
              <a:t>does 2 things</a:t>
            </a:r>
          </a:p>
        </p:txBody>
      </p:sp>
      <p:sp>
        <p:nvSpPr>
          <p:cNvPr id="52" name="TextBox 51">
            <a:extLst>
              <a:ext uri="{FF2B5EF4-FFF2-40B4-BE49-F238E27FC236}">
                <a16:creationId xmlns:a16="http://schemas.microsoft.com/office/drawing/2014/main" id="{F0E06464-F2F0-F14B-A0CD-28CBAC383EC8}"/>
              </a:ext>
            </a:extLst>
          </p:cNvPr>
          <p:cNvSpPr txBox="1"/>
          <p:nvPr/>
        </p:nvSpPr>
        <p:spPr>
          <a:xfrm>
            <a:off x="5084643" y="3478961"/>
            <a:ext cx="1311578" cy="646331"/>
          </a:xfrm>
          <a:prstGeom prst="rect">
            <a:avLst/>
          </a:prstGeom>
          <a:noFill/>
        </p:spPr>
        <p:txBody>
          <a:bodyPr wrap="none" rtlCol="0">
            <a:spAutoFit/>
          </a:bodyPr>
          <a:lstStyle/>
          <a:p>
            <a:pPr algn="ctr"/>
            <a:r>
              <a:rPr lang="en-US" dirty="0"/>
              <a:t>2 Loop that </a:t>
            </a:r>
          </a:p>
          <a:p>
            <a:pPr algn="ctr"/>
            <a:r>
              <a:rPr lang="en-US" dirty="0"/>
              <a:t>do 1 thing</a:t>
            </a:r>
          </a:p>
        </p:txBody>
      </p:sp>
    </p:spTree>
    <p:extLst>
      <p:ext uri="{BB962C8B-B14F-4D97-AF65-F5344CB8AC3E}">
        <p14:creationId xmlns:p14="http://schemas.microsoft.com/office/powerpoint/2010/main" val="2653072067"/>
      </p:ext>
    </p:extLst>
  </p:cSld>
  <p:clrMapOvr>
    <a:masterClrMapping/>
  </p:clrMapOvr>
  <mc:AlternateContent xmlns:mc="http://schemas.openxmlformats.org/markup-compatibility/2006">
    <mc:Choice xmlns:p14="http://schemas.microsoft.com/office/powerpoint/2010/main" Requires="p14">
      <p:transition spd="slow" p14:dur="15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0" presetClass="path" presetSubtype="0" accel="50000" decel="50000" fill="hold" nodeType="withEffect">
                                  <p:stCondLst>
                                    <p:cond delay="0"/>
                                  </p:stCondLst>
                                  <p:childTnLst>
                                    <p:animMotion origin="layout" path="M 0.00035 -0.00139 L 0.00278 0.15231 " pathEditMode="relative" rAng="0" ptsTypes="AA">
                                      <p:cBhvr>
                                        <p:cTn id="14" dur="1000" fill="hold"/>
                                        <p:tgtEl>
                                          <p:spTgt spid="20"/>
                                        </p:tgtEl>
                                        <p:attrNameLst>
                                          <p:attrName>ppt_x</p:attrName>
                                          <p:attrName>ppt_y</p:attrName>
                                        </p:attrNameLst>
                                      </p:cBhvr>
                                      <p:rCtr x="122" y="7685"/>
                                    </p:animMotion>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63"/>
                                        </p:tgtEl>
                                        <p:attrNameLst>
                                          <p:attrName>style.visibility</p:attrName>
                                        </p:attrNameLst>
                                      </p:cBhvr>
                                      <p:to>
                                        <p:strVal val="visible"/>
                                      </p:to>
                                    </p:set>
                                  </p:childTnLst>
                                </p:cTn>
                              </p:par>
                              <p:par>
                                <p:cTn id="18" presetID="1" presetClass="exit" presetSubtype="0" fill="hold" nodeType="withEffect">
                                  <p:stCondLst>
                                    <p:cond delay="0"/>
                                  </p:stCondLst>
                                  <p:childTnLst>
                                    <p:set>
                                      <p:cBhvr>
                                        <p:cTn id="19" dur="1" fill="hold">
                                          <p:stCondLst>
                                            <p:cond delay="0"/>
                                          </p:stCondLst>
                                        </p:cTn>
                                        <p:tgtEl>
                                          <p:spTgt spid="20"/>
                                        </p:tgtEl>
                                        <p:attrNameLst>
                                          <p:attrName>style.visibility</p:attrName>
                                        </p:attrNameLst>
                                      </p:cBhvr>
                                      <p:to>
                                        <p:strVal val="hidden"/>
                                      </p:to>
                                    </p:set>
                                  </p:childTnLst>
                                </p:cTn>
                              </p:par>
                            </p:childTnLst>
                          </p:cTn>
                        </p:par>
                        <p:par>
                          <p:cTn id="20" fill="hold">
                            <p:stCondLst>
                              <p:cond delay="1000"/>
                            </p:stCondLst>
                            <p:childTnLst>
                              <p:par>
                                <p:cTn id="21" presetID="1" presetClass="entr" presetSubtype="0" fill="hold" grpId="0" nodeType="afterEffect">
                                  <p:stCondLst>
                                    <p:cond delay="50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35FE5D9E-23B3-F24A-8062-C285EC0A83A6}"/>
              </a:ext>
            </a:extLst>
          </p:cNvPr>
          <p:cNvPicPr>
            <a:picLocks noChangeAspect="1"/>
          </p:cNvPicPr>
          <p:nvPr/>
        </p:nvPicPr>
        <p:blipFill>
          <a:blip r:embed="rId3"/>
          <a:stretch>
            <a:fillRect/>
          </a:stretch>
        </p:blipFill>
        <p:spPr>
          <a:xfrm>
            <a:off x="759124" y="3337107"/>
            <a:ext cx="5114551" cy="1605839"/>
          </a:xfrm>
          <a:prstGeom prst="rect">
            <a:avLst/>
          </a:prstGeom>
        </p:spPr>
      </p:pic>
      <p:pic>
        <p:nvPicPr>
          <p:cNvPr id="5" name="Picture 4">
            <a:extLst>
              <a:ext uri="{FF2B5EF4-FFF2-40B4-BE49-F238E27FC236}">
                <a16:creationId xmlns:a16="http://schemas.microsoft.com/office/drawing/2014/main" id="{C7A92C5F-97CA-7942-B71E-F13668D65A86}"/>
              </a:ext>
            </a:extLst>
          </p:cNvPr>
          <p:cNvPicPr>
            <a:picLocks noChangeAspect="1"/>
          </p:cNvPicPr>
          <p:nvPr/>
        </p:nvPicPr>
        <p:blipFill>
          <a:blip r:embed="rId4"/>
          <a:stretch>
            <a:fillRect/>
          </a:stretch>
        </p:blipFill>
        <p:spPr>
          <a:xfrm>
            <a:off x="761577" y="1511940"/>
            <a:ext cx="5112098" cy="1747646"/>
          </a:xfrm>
          <a:prstGeom prst="rect">
            <a:avLst/>
          </a:prstGeom>
        </p:spPr>
      </p:pic>
      <p:sp>
        <p:nvSpPr>
          <p:cNvPr id="2" name="Title 1">
            <a:extLst>
              <a:ext uri="{FF2B5EF4-FFF2-40B4-BE49-F238E27FC236}">
                <a16:creationId xmlns:a16="http://schemas.microsoft.com/office/drawing/2014/main" id="{81213879-1773-F344-A1C3-6783F5DE2E31}"/>
              </a:ext>
            </a:extLst>
          </p:cNvPr>
          <p:cNvSpPr>
            <a:spLocks noGrp="1"/>
          </p:cNvSpPr>
          <p:nvPr>
            <p:ph type="title"/>
          </p:nvPr>
        </p:nvSpPr>
        <p:spPr/>
        <p:txBody>
          <a:bodyPr/>
          <a:lstStyle/>
          <a:p>
            <a:r>
              <a:rPr lang="en-US" dirty="0"/>
              <a:t>Doug makes the blocks identical …</a:t>
            </a:r>
          </a:p>
        </p:txBody>
      </p:sp>
      <p:grpSp>
        <p:nvGrpSpPr>
          <p:cNvPr id="4" name="Group 3">
            <a:extLst>
              <a:ext uri="{FF2B5EF4-FFF2-40B4-BE49-F238E27FC236}">
                <a16:creationId xmlns:a16="http://schemas.microsoft.com/office/drawing/2014/main" id="{6178A35A-639F-8649-ABAC-E9B4697EF530}"/>
              </a:ext>
            </a:extLst>
          </p:cNvPr>
          <p:cNvGrpSpPr/>
          <p:nvPr/>
        </p:nvGrpSpPr>
        <p:grpSpPr>
          <a:xfrm>
            <a:off x="849954" y="1705896"/>
            <a:ext cx="2732343" cy="1185746"/>
            <a:chOff x="849954" y="1759685"/>
            <a:chExt cx="2928309" cy="1652276"/>
          </a:xfrm>
        </p:grpSpPr>
        <p:sp>
          <p:nvSpPr>
            <p:cNvPr id="7" name="Rectangle 6">
              <a:extLst>
                <a:ext uri="{FF2B5EF4-FFF2-40B4-BE49-F238E27FC236}">
                  <a16:creationId xmlns:a16="http://schemas.microsoft.com/office/drawing/2014/main" id="{1C2425E7-7FCD-D747-A8FA-C1F3998CB059}"/>
                </a:ext>
              </a:extLst>
            </p:cNvPr>
            <p:cNvSpPr/>
            <p:nvPr/>
          </p:nvSpPr>
          <p:spPr>
            <a:xfrm>
              <a:off x="849954" y="1759685"/>
              <a:ext cx="2914550" cy="232132"/>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D8977E9-5355-874E-9B74-B7891957FC61}"/>
                </a:ext>
              </a:extLst>
            </p:cNvPr>
            <p:cNvSpPr/>
            <p:nvPr/>
          </p:nvSpPr>
          <p:spPr>
            <a:xfrm>
              <a:off x="849954" y="2463647"/>
              <a:ext cx="2914550" cy="232132"/>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019755F-0647-C149-A9CE-4FD76D98CF7C}"/>
                </a:ext>
              </a:extLst>
            </p:cNvPr>
            <p:cNvSpPr/>
            <p:nvPr/>
          </p:nvSpPr>
          <p:spPr>
            <a:xfrm>
              <a:off x="863713" y="3179829"/>
              <a:ext cx="2914550" cy="232132"/>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D9BA8906-33AE-F945-BD2A-31B26A980DEA}"/>
              </a:ext>
            </a:extLst>
          </p:cNvPr>
          <p:cNvGrpSpPr/>
          <p:nvPr/>
        </p:nvGrpSpPr>
        <p:grpSpPr>
          <a:xfrm>
            <a:off x="796841" y="3332298"/>
            <a:ext cx="1645323" cy="1273416"/>
            <a:chOff x="710777" y="4365035"/>
            <a:chExt cx="2962897" cy="1637285"/>
          </a:xfrm>
        </p:grpSpPr>
        <p:sp>
          <p:nvSpPr>
            <p:cNvPr id="22" name="Rectangle 21">
              <a:extLst>
                <a:ext uri="{FF2B5EF4-FFF2-40B4-BE49-F238E27FC236}">
                  <a16:creationId xmlns:a16="http://schemas.microsoft.com/office/drawing/2014/main" id="{F71FDBA5-24F9-F24B-83D7-2C33913D041D}"/>
                </a:ext>
              </a:extLst>
            </p:cNvPr>
            <p:cNvSpPr/>
            <p:nvPr/>
          </p:nvSpPr>
          <p:spPr>
            <a:xfrm>
              <a:off x="710777" y="4365035"/>
              <a:ext cx="2914550" cy="232132"/>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1CFF77-9E85-564B-864B-2FF5E9251608}"/>
                </a:ext>
              </a:extLst>
            </p:cNvPr>
            <p:cNvSpPr/>
            <p:nvPr/>
          </p:nvSpPr>
          <p:spPr>
            <a:xfrm>
              <a:off x="710777" y="5068997"/>
              <a:ext cx="2914550" cy="232132"/>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FF271A7-A171-0748-A78C-2BC7F293E5E2}"/>
                </a:ext>
              </a:extLst>
            </p:cNvPr>
            <p:cNvSpPr/>
            <p:nvPr/>
          </p:nvSpPr>
          <p:spPr>
            <a:xfrm>
              <a:off x="759124" y="5770188"/>
              <a:ext cx="2914550" cy="232132"/>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D8AE82C5-EF6F-AC49-B63D-94EB461CADFD}"/>
              </a:ext>
            </a:extLst>
          </p:cNvPr>
          <p:cNvGrpSpPr/>
          <p:nvPr/>
        </p:nvGrpSpPr>
        <p:grpSpPr>
          <a:xfrm>
            <a:off x="828438" y="1511655"/>
            <a:ext cx="2527948" cy="1537316"/>
            <a:chOff x="849954" y="1490138"/>
            <a:chExt cx="3420832" cy="2172135"/>
          </a:xfrm>
        </p:grpSpPr>
        <p:sp>
          <p:nvSpPr>
            <p:cNvPr id="14" name="Rectangle 13">
              <a:extLst>
                <a:ext uri="{FF2B5EF4-FFF2-40B4-BE49-F238E27FC236}">
                  <a16:creationId xmlns:a16="http://schemas.microsoft.com/office/drawing/2014/main" id="{75AAA5DE-BBC9-D847-8F00-CF6CC8D50C1C}"/>
                </a:ext>
              </a:extLst>
            </p:cNvPr>
            <p:cNvSpPr/>
            <p:nvPr/>
          </p:nvSpPr>
          <p:spPr>
            <a:xfrm>
              <a:off x="2358146" y="1992343"/>
              <a:ext cx="678080" cy="237498"/>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FDEA6F6-A823-284F-96A5-E6CA04F726E5}"/>
                </a:ext>
              </a:extLst>
            </p:cNvPr>
            <p:cNvSpPr/>
            <p:nvPr/>
          </p:nvSpPr>
          <p:spPr>
            <a:xfrm>
              <a:off x="2358146" y="2696097"/>
              <a:ext cx="678080" cy="262904"/>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CE9B98D-9707-6B47-9E8C-1779593C5675}"/>
                </a:ext>
              </a:extLst>
            </p:cNvPr>
            <p:cNvSpPr/>
            <p:nvPr/>
          </p:nvSpPr>
          <p:spPr>
            <a:xfrm>
              <a:off x="849954" y="1490138"/>
              <a:ext cx="3420832" cy="264547"/>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553B364-820B-4D4A-802D-A35C2B75F55C}"/>
                </a:ext>
              </a:extLst>
            </p:cNvPr>
            <p:cNvSpPr/>
            <p:nvPr/>
          </p:nvSpPr>
          <p:spPr>
            <a:xfrm>
              <a:off x="2355576" y="3424775"/>
              <a:ext cx="678080" cy="237498"/>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2BB2339E-0B23-B54D-8CD6-F9A30C7CA85E}"/>
              </a:ext>
            </a:extLst>
          </p:cNvPr>
          <p:cNvGrpSpPr/>
          <p:nvPr/>
        </p:nvGrpSpPr>
        <p:grpSpPr>
          <a:xfrm>
            <a:off x="1932128" y="3536818"/>
            <a:ext cx="1779260" cy="1228817"/>
            <a:chOff x="2247881" y="4605713"/>
            <a:chExt cx="2520327" cy="1602357"/>
          </a:xfrm>
        </p:grpSpPr>
        <p:sp>
          <p:nvSpPr>
            <p:cNvPr id="26" name="Rectangle 25">
              <a:extLst>
                <a:ext uri="{FF2B5EF4-FFF2-40B4-BE49-F238E27FC236}">
                  <a16:creationId xmlns:a16="http://schemas.microsoft.com/office/drawing/2014/main" id="{30169580-80AB-0147-830C-F78E8969D0A2}"/>
                </a:ext>
              </a:extLst>
            </p:cNvPr>
            <p:cNvSpPr/>
            <p:nvPr/>
          </p:nvSpPr>
          <p:spPr>
            <a:xfrm>
              <a:off x="2263120" y="4605713"/>
              <a:ext cx="2505088" cy="228381"/>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181FF49-DFE3-CA44-BE20-31764748AE59}"/>
                </a:ext>
              </a:extLst>
            </p:cNvPr>
            <p:cNvSpPr/>
            <p:nvPr/>
          </p:nvSpPr>
          <p:spPr>
            <a:xfrm>
              <a:off x="2247881" y="5295439"/>
              <a:ext cx="2505088" cy="252812"/>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A095515-374A-4F4E-9A57-C000BAF17179}"/>
                </a:ext>
              </a:extLst>
            </p:cNvPr>
            <p:cNvSpPr/>
            <p:nvPr/>
          </p:nvSpPr>
          <p:spPr>
            <a:xfrm>
              <a:off x="2260550" y="5979689"/>
              <a:ext cx="2505088" cy="228381"/>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61311C12-3BAC-D246-B7FE-D02D3F313A6B}"/>
              </a:ext>
            </a:extLst>
          </p:cNvPr>
          <p:cNvGrpSpPr/>
          <p:nvPr/>
        </p:nvGrpSpPr>
        <p:grpSpPr>
          <a:xfrm>
            <a:off x="7553407" y="4269962"/>
            <a:ext cx="1082936" cy="2400748"/>
            <a:chOff x="885713" y="2624866"/>
            <a:chExt cx="1082936" cy="2400748"/>
          </a:xfrm>
        </p:grpSpPr>
        <p:sp>
          <p:nvSpPr>
            <p:cNvPr id="30" name="Oval 29">
              <a:extLst>
                <a:ext uri="{FF2B5EF4-FFF2-40B4-BE49-F238E27FC236}">
                  <a16:creationId xmlns:a16="http://schemas.microsoft.com/office/drawing/2014/main" id="{FACBC845-BD53-0C44-ABBE-401992D60134}"/>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AE854976-A198-1A46-AE21-84F47EFFF31E}"/>
                </a:ext>
              </a:extLst>
            </p:cNvPr>
            <p:cNvCxnSpPr>
              <a:cxnSpLocks/>
              <a:stCxn id="30"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251A0E6-CE32-3D4B-9B6C-C71DDFDF4987}"/>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698E6D7-0034-0A4B-AEEA-12099FC51747}"/>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9192B7-E5BC-9249-89F4-55CE0FBFC62C}"/>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5FDC652-C32E-3E42-9014-96F0C887628A}"/>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A587FF1-B9BE-1345-8615-846EB0918E63}"/>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CE94F8F-F751-004B-BA75-2C69961E9BC6}"/>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32963FE-5A69-DC43-8B9F-EC8F80ECB3DF}"/>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Oval Callout 38">
            <a:extLst>
              <a:ext uri="{FF2B5EF4-FFF2-40B4-BE49-F238E27FC236}">
                <a16:creationId xmlns:a16="http://schemas.microsoft.com/office/drawing/2014/main" id="{837272E7-745C-2A49-AE8E-D0E4E4BC257F}"/>
              </a:ext>
            </a:extLst>
          </p:cNvPr>
          <p:cNvSpPr/>
          <p:nvPr/>
        </p:nvSpPr>
        <p:spPr>
          <a:xfrm>
            <a:off x="3316399" y="6167238"/>
            <a:ext cx="3056713" cy="589474"/>
          </a:xfrm>
          <a:prstGeom prst="wedgeEllipseCallout">
            <a:avLst>
              <a:gd name="adj1" fmla="val 99078"/>
              <a:gd name="adj2" fmla="val -285198"/>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These are independent!</a:t>
            </a:r>
          </a:p>
        </p:txBody>
      </p:sp>
      <p:sp>
        <p:nvSpPr>
          <p:cNvPr id="40" name="Oval Callout 39">
            <a:extLst>
              <a:ext uri="{FF2B5EF4-FFF2-40B4-BE49-F238E27FC236}">
                <a16:creationId xmlns:a16="http://schemas.microsoft.com/office/drawing/2014/main" id="{0BB37C8E-10C9-B14A-8E1A-DFC0AAD2B6AA}"/>
              </a:ext>
            </a:extLst>
          </p:cNvPr>
          <p:cNvSpPr/>
          <p:nvPr/>
        </p:nvSpPr>
        <p:spPr>
          <a:xfrm>
            <a:off x="5834229" y="2745777"/>
            <a:ext cx="2400496" cy="1175850"/>
          </a:xfrm>
          <a:prstGeom prst="wedgeEllipseCallout">
            <a:avLst>
              <a:gd name="adj1" fmla="val 33015"/>
              <a:gd name="adj2" fmla="val 119859"/>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 replace words with a query</a:t>
            </a:r>
          </a:p>
        </p:txBody>
      </p:sp>
      <p:sp>
        <p:nvSpPr>
          <p:cNvPr id="41" name="Oval Callout 40">
            <a:extLst>
              <a:ext uri="{FF2B5EF4-FFF2-40B4-BE49-F238E27FC236}">
                <a16:creationId xmlns:a16="http://schemas.microsoft.com/office/drawing/2014/main" id="{6D06CCDB-1830-284A-9034-C15974BD2919}"/>
              </a:ext>
            </a:extLst>
          </p:cNvPr>
          <p:cNvSpPr/>
          <p:nvPr/>
        </p:nvSpPr>
        <p:spPr>
          <a:xfrm>
            <a:off x="2381279" y="5514664"/>
            <a:ext cx="3056713" cy="589474"/>
          </a:xfrm>
          <a:prstGeom prst="wedgeEllipseCallout">
            <a:avLst>
              <a:gd name="adj1" fmla="val 128993"/>
              <a:gd name="adj2" fmla="val -1775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can separate them!</a:t>
            </a:r>
          </a:p>
        </p:txBody>
      </p:sp>
    </p:spTree>
    <p:extLst>
      <p:ext uri="{BB962C8B-B14F-4D97-AF65-F5344CB8AC3E}">
        <p14:creationId xmlns:p14="http://schemas.microsoft.com/office/powerpoint/2010/main" val="186451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4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4"/>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40" grpId="0" animBg="1"/>
      <p:bldP spid="41" grpId="0" animBg="1"/>
      <p:bldP spid="41"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66F4A-F96B-784F-831C-FDEFA170FC69}"/>
              </a:ext>
            </a:extLst>
          </p:cNvPr>
          <p:cNvSpPr>
            <a:spLocks noGrp="1"/>
          </p:cNvSpPr>
          <p:nvPr>
            <p:ph type="title"/>
          </p:nvPr>
        </p:nvSpPr>
        <p:spPr>
          <a:xfrm>
            <a:off x="628650" y="365126"/>
            <a:ext cx="7886700" cy="509173"/>
          </a:xfrm>
        </p:spPr>
        <p:txBody>
          <a:bodyPr>
            <a:normAutofit fontScale="90000"/>
          </a:bodyPr>
          <a:lstStyle/>
          <a:p>
            <a:r>
              <a:rPr lang="en-US" dirty="0"/>
              <a:t>… carefully splits the loop …</a:t>
            </a:r>
          </a:p>
        </p:txBody>
      </p:sp>
      <p:pic>
        <p:nvPicPr>
          <p:cNvPr id="11" name="Picture 10">
            <a:extLst>
              <a:ext uri="{FF2B5EF4-FFF2-40B4-BE49-F238E27FC236}">
                <a16:creationId xmlns:a16="http://schemas.microsoft.com/office/drawing/2014/main" id="{6C2603B7-0807-114D-A4DC-D7ECA7E456AA}"/>
              </a:ext>
            </a:extLst>
          </p:cNvPr>
          <p:cNvPicPr>
            <a:picLocks noChangeAspect="1"/>
          </p:cNvPicPr>
          <p:nvPr/>
        </p:nvPicPr>
        <p:blipFill>
          <a:blip r:embed="rId3"/>
          <a:stretch>
            <a:fillRect/>
          </a:stretch>
        </p:blipFill>
        <p:spPr>
          <a:xfrm>
            <a:off x="423358" y="1044986"/>
            <a:ext cx="5310468" cy="2751712"/>
          </a:xfrm>
          <a:prstGeom prst="rect">
            <a:avLst/>
          </a:prstGeom>
        </p:spPr>
      </p:pic>
      <p:sp>
        <p:nvSpPr>
          <p:cNvPr id="15" name="Rectangle 14">
            <a:extLst>
              <a:ext uri="{FF2B5EF4-FFF2-40B4-BE49-F238E27FC236}">
                <a16:creationId xmlns:a16="http://schemas.microsoft.com/office/drawing/2014/main" id="{A69E2720-9BDB-A646-A3B0-3D4896BFAF74}"/>
              </a:ext>
            </a:extLst>
          </p:cNvPr>
          <p:cNvSpPr/>
          <p:nvPr/>
        </p:nvSpPr>
        <p:spPr>
          <a:xfrm>
            <a:off x="777027" y="1243631"/>
            <a:ext cx="3977853" cy="789564"/>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ABF8F67-479A-A742-9140-1AB2AC26528D}"/>
              </a:ext>
            </a:extLst>
          </p:cNvPr>
          <p:cNvGrpSpPr/>
          <p:nvPr/>
        </p:nvGrpSpPr>
        <p:grpSpPr>
          <a:xfrm>
            <a:off x="7833107" y="4269962"/>
            <a:ext cx="1082936" cy="2400748"/>
            <a:chOff x="885713" y="2624866"/>
            <a:chExt cx="1082936" cy="2400748"/>
          </a:xfrm>
        </p:grpSpPr>
        <p:sp>
          <p:nvSpPr>
            <p:cNvPr id="23" name="Oval 22">
              <a:extLst>
                <a:ext uri="{FF2B5EF4-FFF2-40B4-BE49-F238E27FC236}">
                  <a16:creationId xmlns:a16="http://schemas.microsoft.com/office/drawing/2014/main" id="{7EC44BD9-727B-8C46-A398-E8891269AF80}"/>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D127686-07DA-6043-8359-C3730A417E8E}"/>
                </a:ext>
              </a:extLst>
            </p:cNvPr>
            <p:cNvCxnSpPr>
              <a:cxnSpLocks/>
              <a:stCxn id="23"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64B4383-2437-F541-9158-2243C2CCDC1E}"/>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FB6206-5258-7946-A9D2-2A4DB84F9986}"/>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8933FFD-B13C-414E-89E9-5E637BA45105}"/>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0626E2A-37FD-A64A-9B95-62D8FB3FF590}"/>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9622F57-F37D-3341-9F19-AA05D192A0A6}"/>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AB2AF0D-CB93-3943-85A9-C50E6E7643B2}"/>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306017D-80E8-7946-B229-F23E0AC5E252}"/>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B5CA7CA9-F9A5-944F-AA40-ECA754B06ED2}"/>
              </a:ext>
            </a:extLst>
          </p:cNvPr>
          <p:cNvSpPr/>
          <p:nvPr/>
        </p:nvSpPr>
        <p:spPr>
          <a:xfrm>
            <a:off x="777027" y="2043953"/>
            <a:ext cx="4612554" cy="789564"/>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4CD9D3E-8718-904A-9AC9-DC77D9F3C22A}"/>
              </a:ext>
            </a:extLst>
          </p:cNvPr>
          <p:cNvSpPr/>
          <p:nvPr/>
        </p:nvSpPr>
        <p:spPr>
          <a:xfrm>
            <a:off x="777026" y="2833517"/>
            <a:ext cx="4956800" cy="789564"/>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Callout 37">
            <a:extLst>
              <a:ext uri="{FF2B5EF4-FFF2-40B4-BE49-F238E27FC236}">
                <a16:creationId xmlns:a16="http://schemas.microsoft.com/office/drawing/2014/main" id="{4E787E47-E20D-DE44-9AB0-0C7AF35867DE}"/>
              </a:ext>
            </a:extLst>
          </p:cNvPr>
          <p:cNvSpPr/>
          <p:nvPr/>
        </p:nvSpPr>
        <p:spPr>
          <a:xfrm>
            <a:off x="6377629" y="1951303"/>
            <a:ext cx="1963524" cy="615449"/>
          </a:xfrm>
          <a:prstGeom prst="wedgeEllipseCallout">
            <a:avLst>
              <a:gd name="adj1" fmla="val 42182"/>
              <a:gd name="adj2" fmla="val 40068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split the loop</a:t>
            </a:r>
          </a:p>
        </p:txBody>
      </p:sp>
    </p:spTree>
    <p:extLst>
      <p:ext uri="{BB962C8B-B14F-4D97-AF65-F5344CB8AC3E}">
        <p14:creationId xmlns:p14="http://schemas.microsoft.com/office/powerpoint/2010/main" val="252913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6" grpId="0" animBg="1"/>
      <p:bldP spid="37" grpId="0" animBg="1"/>
      <p:bldP spid="3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70FDCB-041E-0F4B-A6A8-F84730E98FA6}"/>
              </a:ext>
            </a:extLst>
          </p:cNvPr>
          <p:cNvPicPr>
            <a:picLocks noChangeAspect="1"/>
          </p:cNvPicPr>
          <p:nvPr/>
        </p:nvPicPr>
        <p:blipFill>
          <a:blip r:embed="rId3"/>
          <a:stretch>
            <a:fillRect/>
          </a:stretch>
        </p:blipFill>
        <p:spPr>
          <a:xfrm>
            <a:off x="389949" y="5520998"/>
            <a:ext cx="5343877" cy="1154122"/>
          </a:xfrm>
          <a:prstGeom prst="rect">
            <a:avLst/>
          </a:prstGeom>
        </p:spPr>
      </p:pic>
      <p:sp>
        <p:nvSpPr>
          <p:cNvPr id="2" name="Title 1">
            <a:extLst>
              <a:ext uri="{FF2B5EF4-FFF2-40B4-BE49-F238E27FC236}">
                <a16:creationId xmlns:a16="http://schemas.microsoft.com/office/drawing/2014/main" id="{A4D66F4A-F96B-784F-831C-FDEFA170FC69}"/>
              </a:ext>
            </a:extLst>
          </p:cNvPr>
          <p:cNvSpPr>
            <a:spLocks noGrp="1"/>
          </p:cNvSpPr>
          <p:nvPr>
            <p:ph type="title"/>
          </p:nvPr>
        </p:nvSpPr>
        <p:spPr>
          <a:xfrm>
            <a:off x="628650" y="365126"/>
            <a:ext cx="7886700" cy="509173"/>
          </a:xfrm>
        </p:spPr>
        <p:txBody>
          <a:bodyPr>
            <a:normAutofit fontScale="90000"/>
          </a:bodyPr>
          <a:lstStyle/>
          <a:p>
            <a:r>
              <a:rPr lang="en-US" dirty="0"/>
              <a:t>… and extracts a function</a:t>
            </a:r>
          </a:p>
        </p:txBody>
      </p:sp>
      <p:pic>
        <p:nvPicPr>
          <p:cNvPr id="11" name="Picture 10">
            <a:extLst>
              <a:ext uri="{FF2B5EF4-FFF2-40B4-BE49-F238E27FC236}">
                <a16:creationId xmlns:a16="http://schemas.microsoft.com/office/drawing/2014/main" id="{6C2603B7-0807-114D-A4DC-D7ECA7E456AA}"/>
              </a:ext>
            </a:extLst>
          </p:cNvPr>
          <p:cNvPicPr>
            <a:picLocks noChangeAspect="1"/>
          </p:cNvPicPr>
          <p:nvPr/>
        </p:nvPicPr>
        <p:blipFill>
          <a:blip r:embed="rId4"/>
          <a:stretch>
            <a:fillRect/>
          </a:stretch>
        </p:blipFill>
        <p:spPr>
          <a:xfrm>
            <a:off x="423358" y="1044986"/>
            <a:ext cx="5310468" cy="2751712"/>
          </a:xfrm>
          <a:prstGeom prst="rect">
            <a:avLst/>
          </a:prstGeom>
        </p:spPr>
      </p:pic>
      <p:pic>
        <p:nvPicPr>
          <p:cNvPr id="13" name="Picture 12">
            <a:extLst>
              <a:ext uri="{FF2B5EF4-FFF2-40B4-BE49-F238E27FC236}">
                <a16:creationId xmlns:a16="http://schemas.microsoft.com/office/drawing/2014/main" id="{C5E7401C-2CF6-9746-B1D1-17655061BF50}"/>
              </a:ext>
            </a:extLst>
          </p:cNvPr>
          <p:cNvPicPr>
            <a:picLocks noChangeAspect="1"/>
          </p:cNvPicPr>
          <p:nvPr/>
        </p:nvPicPr>
        <p:blipFill rotWithShape="1">
          <a:blip r:embed="rId5"/>
          <a:srcRect t="34724" b="30669"/>
          <a:stretch/>
        </p:blipFill>
        <p:spPr>
          <a:xfrm>
            <a:off x="310530" y="3967385"/>
            <a:ext cx="5561549" cy="1435545"/>
          </a:xfrm>
          <a:prstGeom prst="rect">
            <a:avLst/>
          </a:prstGeom>
        </p:spPr>
      </p:pic>
      <p:sp>
        <p:nvSpPr>
          <p:cNvPr id="15" name="Rectangle 14">
            <a:extLst>
              <a:ext uri="{FF2B5EF4-FFF2-40B4-BE49-F238E27FC236}">
                <a16:creationId xmlns:a16="http://schemas.microsoft.com/office/drawing/2014/main" id="{A69E2720-9BDB-A646-A3B0-3D4896BFAF74}"/>
              </a:ext>
            </a:extLst>
          </p:cNvPr>
          <p:cNvSpPr/>
          <p:nvPr/>
        </p:nvSpPr>
        <p:spPr>
          <a:xfrm>
            <a:off x="777027" y="1243631"/>
            <a:ext cx="3977853" cy="789564"/>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A476C27-C8B8-9544-B509-50647BC013BB}"/>
              </a:ext>
            </a:extLst>
          </p:cNvPr>
          <p:cNvSpPr/>
          <p:nvPr/>
        </p:nvSpPr>
        <p:spPr>
          <a:xfrm>
            <a:off x="389949" y="3995342"/>
            <a:ext cx="5396069" cy="1383481"/>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9A6F5BB-1434-C84E-A052-D475294A2EB8}"/>
              </a:ext>
            </a:extLst>
          </p:cNvPr>
          <p:cNvSpPr/>
          <p:nvPr/>
        </p:nvSpPr>
        <p:spPr>
          <a:xfrm>
            <a:off x="2466184" y="5962301"/>
            <a:ext cx="2803473" cy="159929"/>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9EF440-62D3-3045-86A5-1B0735A66099}"/>
              </a:ext>
            </a:extLst>
          </p:cNvPr>
          <p:cNvSpPr/>
          <p:nvPr/>
        </p:nvSpPr>
        <p:spPr>
          <a:xfrm>
            <a:off x="2079425" y="5780856"/>
            <a:ext cx="2914550" cy="170687"/>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0FB53CE-9E34-C249-B078-58144B9FA9C2}"/>
              </a:ext>
            </a:extLst>
          </p:cNvPr>
          <p:cNvSpPr/>
          <p:nvPr/>
        </p:nvSpPr>
        <p:spPr>
          <a:xfrm>
            <a:off x="2564792" y="6148023"/>
            <a:ext cx="2914550" cy="170687"/>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ABF8F67-479A-A742-9140-1AB2AC26528D}"/>
              </a:ext>
            </a:extLst>
          </p:cNvPr>
          <p:cNvGrpSpPr/>
          <p:nvPr/>
        </p:nvGrpSpPr>
        <p:grpSpPr>
          <a:xfrm>
            <a:off x="7833107" y="4269962"/>
            <a:ext cx="1082936" cy="2400748"/>
            <a:chOff x="885713" y="2624866"/>
            <a:chExt cx="1082936" cy="2400748"/>
          </a:xfrm>
        </p:grpSpPr>
        <p:sp>
          <p:nvSpPr>
            <p:cNvPr id="23" name="Oval 22">
              <a:extLst>
                <a:ext uri="{FF2B5EF4-FFF2-40B4-BE49-F238E27FC236}">
                  <a16:creationId xmlns:a16="http://schemas.microsoft.com/office/drawing/2014/main" id="{7EC44BD9-727B-8C46-A398-E8891269AF80}"/>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D127686-07DA-6043-8359-C3730A417E8E}"/>
                </a:ext>
              </a:extLst>
            </p:cNvPr>
            <p:cNvCxnSpPr>
              <a:cxnSpLocks/>
              <a:stCxn id="23"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64B4383-2437-F541-9158-2243C2CCDC1E}"/>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FB6206-5258-7946-A9D2-2A4DB84F9986}"/>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8933FFD-B13C-414E-89E9-5E637BA45105}"/>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0626E2A-37FD-A64A-9B95-62D8FB3FF590}"/>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9622F57-F37D-3341-9F19-AA05D192A0A6}"/>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AB2AF0D-CB93-3943-85A9-C50E6E7643B2}"/>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306017D-80E8-7946-B229-F23E0AC5E252}"/>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Oval Callout 32">
            <a:extLst>
              <a:ext uri="{FF2B5EF4-FFF2-40B4-BE49-F238E27FC236}">
                <a16:creationId xmlns:a16="http://schemas.microsoft.com/office/drawing/2014/main" id="{1C1BD47E-9374-9C41-A99F-9E75146E57FE}"/>
              </a:ext>
            </a:extLst>
          </p:cNvPr>
          <p:cNvSpPr/>
          <p:nvPr/>
        </p:nvSpPr>
        <p:spPr>
          <a:xfrm>
            <a:off x="6064565" y="3956859"/>
            <a:ext cx="1963524" cy="615449"/>
          </a:xfrm>
          <a:prstGeom prst="wedgeEllipseCallout">
            <a:avLst>
              <a:gd name="adj1" fmla="val 56427"/>
              <a:gd name="adj2" fmla="val 8256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 extract a function</a:t>
            </a:r>
          </a:p>
        </p:txBody>
      </p:sp>
      <p:sp>
        <p:nvSpPr>
          <p:cNvPr id="34" name="Oval Callout 33">
            <a:extLst>
              <a:ext uri="{FF2B5EF4-FFF2-40B4-BE49-F238E27FC236}">
                <a16:creationId xmlns:a16="http://schemas.microsoft.com/office/drawing/2014/main" id="{422C487A-820E-5F46-B765-F8B9BD051897}"/>
              </a:ext>
            </a:extLst>
          </p:cNvPr>
          <p:cNvSpPr/>
          <p:nvPr/>
        </p:nvSpPr>
        <p:spPr>
          <a:xfrm>
            <a:off x="4993975" y="5191382"/>
            <a:ext cx="2634738" cy="589474"/>
          </a:xfrm>
          <a:prstGeom prst="wedgeEllipseCallout">
            <a:avLst>
              <a:gd name="adj1" fmla="val 69910"/>
              <a:gd name="adj2" fmla="val -12277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 replace blocks with a call</a:t>
            </a:r>
          </a:p>
        </p:txBody>
      </p:sp>
      <p:sp>
        <p:nvSpPr>
          <p:cNvPr id="32" name="Oval Callout 31">
            <a:extLst>
              <a:ext uri="{FF2B5EF4-FFF2-40B4-BE49-F238E27FC236}">
                <a16:creationId xmlns:a16="http://schemas.microsoft.com/office/drawing/2014/main" id="{245D0E2B-AD11-EC4F-93F4-3E74E63F994F}"/>
              </a:ext>
            </a:extLst>
          </p:cNvPr>
          <p:cNvSpPr/>
          <p:nvPr/>
        </p:nvSpPr>
        <p:spPr>
          <a:xfrm>
            <a:off x="6087495" y="1805393"/>
            <a:ext cx="1963524" cy="1227441"/>
          </a:xfrm>
          <a:prstGeom prst="wedgeEllipseCallout">
            <a:avLst>
              <a:gd name="adj1" fmla="val 56427"/>
              <a:gd name="adj2" fmla="val 18542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Tests pass,</a:t>
            </a:r>
          </a:p>
          <a:p>
            <a:pPr algn="ctr"/>
            <a:r>
              <a:rPr lang="en-US" dirty="0"/>
              <a:t>But isn’t this inefficient?</a:t>
            </a:r>
          </a:p>
        </p:txBody>
      </p:sp>
    </p:spTree>
    <p:extLst>
      <p:ext uri="{BB962C8B-B14F-4D97-AF65-F5344CB8AC3E}">
        <p14:creationId xmlns:p14="http://schemas.microsoft.com/office/powerpoint/2010/main" val="125581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5"/>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6"/>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33"/>
                                        </p:tgtEl>
                                        <p:attrNameLst>
                                          <p:attrName>style.visibility</p:attrName>
                                        </p:attrNameLst>
                                      </p:cBhvr>
                                      <p:to>
                                        <p:strVal val="hidden"/>
                                      </p:to>
                                    </p:set>
                                  </p:childTnLst>
                                </p:cTn>
                              </p:par>
                              <p:par>
                                <p:cTn id="25" presetID="1" presetClass="exit" presetSubtype="0" fill="hold" grpId="2" nodeType="withEffect">
                                  <p:stCondLst>
                                    <p:cond delay="0"/>
                                  </p:stCondLst>
                                  <p:childTnLst>
                                    <p:set>
                                      <p:cBhvr>
                                        <p:cTn id="26" dur="1" fill="hold">
                                          <p:stCondLst>
                                            <p:cond delay="0"/>
                                          </p:stCondLst>
                                        </p:cTn>
                                        <p:tgtEl>
                                          <p:spTgt spid="15"/>
                                        </p:tgtEl>
                                        <p:attrNameLst>
                                          <p:attrName>style.visibility</p:attrName>
                                        </p:attrNameLst>
                                      </p:cBhvr>
                                      <p:to>
                                        <p:strVal val="hidden"/>
                                      </p:to>
                                    </p:set>
                                  </p:childTnLst>
                                </p:cTn>
                              </p:par>
                              <p:par>
                                <p:cTn id="27" presetID="1" presetClass="exit" presetSubtype="0" fill="hold" grpId="2" nodeType="withEffect">
                                  <p:stCondLst>
                                    <p:cond delay="0"/>
                                  </p:stCondLst>
                                  <p:childTnLst>
                                    <p:set>
                                      <p:cBhvr>
                                        <p:cTn id="28" dur="1" fill="hold">
                                          <p:stCondLst>
                                            <p:cond delay="0"/>
                                          </p:stCondLst>
                                        </p:cTn>
                                        <p:tgtEl>
                                          <p:spTgt spid="16"/>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1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animBg="1"/>
      <p:bldP spid="15" grpId="2" animBg="1"/>
      <p:bldP spid="16" grpId="0" animBg="1"/>
      <p:bldP spid="16" grpId="1" animBg="1"/>
      <p:bldP spid="16" grpId="2" animBg="1"/>
      <p:bldP spid="19" grpId="0" animBg="1"/>
      <p:bldP spid="20" grpId="0" animBg="1"/>
      <p:bldP spid="21" grpId="0" animBg="1"/>
      <p:bldP spid="33" grpId="1" animBg="1"/>
      <p:bldP spid="34" grpId="0" animBg="1"/>
      <p:bldP spid="34" grpId="1" animBg="1"/>
      <p:bldP spid="32"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D419-7D53-5440-8B46-7588C76567F8}"/>
              </a:ext>
            </a:extLst>
          </p:cNvPr>
          <p:cNvSpPr>
            <a:spLocks noGrp="1"/>
          </p:cNvSpPr>
          <p:nvPr>
            <p:ph type="title"/>
          </p:nvPr>
        </p:nvSpPr>
        <p:spPr/>
        <p:txBody>
          <a:bodyPr>
            <a:normAutofit/>
          </a:bodyPr>
          <a:lstStyle/>
          <a:p>
            <a:r>
              <a:rPr lang="en-US" sz="3200" dirty="0"/>
              <a:t>What did Iverson say about efficiency?</a:t>
            </a:r>
          </a:p>
        </p:txBody>
      </p:sp>
      <p:grpSp>
        <p:nvGrpSpPr>
          <p:cNvPr id="4" name="Group 3">
            <a:extLst>
              <a:ext uri="{FF2B5EF4-FFF2-40B4-BE49-F238E27FC236}">
                <a16:creationId xmlns:a16="http://schemas.microsoft.com/office/drawing/2014/main" id="{31B7EB62-6B9C-2846-B526-43BBA7C09280}"/>
              </a:ext>
            </a:extLst>
          </p:cNvPr>
          <p:cNvGrpSpPr/>
          <p:nvPr/>
        </p:nvGrpSpPr>
        <p:grpSpPr>
          <a:xfrm>
            <a:off x="831925" y="3931308"/>
            <a:ext cx="1082936" cy="2400748"/>
            <a:chOff x="885713" y="2624866"/>
            <a:chExt cx="1082936" cy="2400748"/>
          </a:xfrm>
        </p:grpSpPr>
        <p:sp>
          <p:nvSpPr>
            <p:cNvPr id="5" name="Oval 4">
              <a:extLst>
                <a:ext uri="{FF2B5EF4-FFF2-40B4-BE49-F238E27FC236}">
                  <a16:creationId xmlns:a16="http://schemas.microsoft.com/office/drawing/2014/main" id="{88188568-51DD-1D49-8118-232A328B72EE}"/>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877077E-A1E7-ED49-9CEF-6E5EB953E163}"/>
                </a:ext>
              </a:extLst>
            </p:cNvPr>
            <p:cNvCxnSpPr>
              <a:cxnSpLocks/>
              <a:stCxn id="5"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D3A574D-BE01-9944-AEE0-93550A972CDA}"/>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9F935F4-B799-BC46-B9EF-BFB155AD1FCA}"/>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A4A4287-3878-E848-AFCE-602F63B93FDD}"/>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5790FBA-7F3C-7D4F-B5D4-B3A6944E2C1A}"/>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30C5BC7-C3F8-544D-8870-12A1A5B60C83}"/>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A6F748-62EE-0B47-B6ED-A37032C65E16}"/>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F8174CB-BFB4-0540-AA04-370C6237D8B7}"/>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Cloud Callout 13">
            <a:extLst>
              <a:ext uri="{FF2B5EF4-FFF2-40B4-BE49-F238E27FC236}">
                <a16:creationId xmlns:a16="http://schemas.microsoft.com/office/drawing/2014/main" id="{855F9DC2-802D-A04B-804D-76ED918613C1}"/>
              </a:ext>
            </a:extLst>
          </p:cNvPr>
          <p:cNvSpPr/>
          <p:nvPr/>
        </p:nvSpPr>
        <p:spPr>
          <a:xfrm>
            <a:off x="3149526" y="1422634"/>
            <a:ext cx="5994474" cy="4325831"/>
          </a:xfrm>
          <a:prstGeom prst="cloudCallout">
            <a:avLst>
              <a:gd name="adj1" fmla="val -76875"/>
              <a:gd name="adj2" fmla="val 99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BB35400-9E72-8B46-AB4E-1C65EE975575}"/>
              </a:ext>
            </a:extLst>
          </p:cNvPr>
          <p:cNvGrpSpPr/>
          <p:nvPr/>
        </p:nvGrpSpPr>
        <p:grpSpPr>
          <a:xfrm>
            <a:off x="6773569" y="2893195"/>
            <a:ext cx="1258644" cy="2076226"/>
            <a:chOff x="6497619" y="2868996"/>
            <a:chExt cx="1258644" cy="2076226"/>
          </a:xfrm>
        </p:grpSpPr>
        <p:sp>
          <p:nvSpPr>
            <p:cNvPr id="17" name="Oval 16">
              <a:extLst>
                <a:ext uri="{FF2B5EF4-FFF2-40B4-BE49-F238E27FC236}">
                  <a16:creationId xmlns:a16="http://schemas.microsoft.com/office/drawing/2014/main" id="{C704E241-ADED-6B4C-87EE-B45A3306C553}"/>
                </a:ext>
              </a:extLst>
            </p:cNvPr>
            <p:cNvSpPr/>
            <p:nvPr/>
          </p:nvSpPr>
          <p:spPr>
            <a:xfrm>
              <a:off x="6841863" y="2868996"/>
              <a:ext cx="570156" cy="3334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C0586D8-D471-B744-9B96-A4E5A841DC88}"/>
                </a:ext>
              </a:extLst>
            </p:cNvPr>
            <p:cNvSpPr/>
            <p:nvPr/>
          </p:nvSpPr>
          <p:spPr>
            <a:xfrm>
              <a:off x="6841863" y="3202483"/>
              <a:ext cx="570156" cy="98970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883D69B-A879-164F-987A-BADF43F7AF2A}"/>
                </a:ext>
              </a:extLst>
            </p:cNvPr>
            <p:cNvCxnSpPr>
              <a:cxnSpLocks/>
              <a:endCxn id="18" idx="7"/>
            </p:cNvCxnSpPr>
            <p:nvPr/>
          </p:nvCxnSpPr>
          <p:spPr>
            <a:xfrm flipH="1" flipV="1">
              <a:off x="7328522"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ACA2FF4-51C9-9144-B35A-30DAC41CF5B5}"/>
                </a:ext>
              </a:extLst>
            </p:cNvPr>
            <p:cNvCxnSpPr>
              <a:cxnSpLocks/>
              <a:endCxn id="18" idx="1"/>
            </p:cNvCxnSpPr>
            <p:nvPr/>
          </p:nvCxnSpPr>
          <p:spPr>
            <a:xfrm flipV="1">
              <a:off x="6497619"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BAEB4E-493A-6144-BC63-444D420A5DC2}"/>
                </a:ext>
              </a:extLst>
            </p:cNvPr>
            <p:cNvCxnSpPr>
              <a:stCxn id="18" idx="3"/>
            </p:cNvCxnSpPr>
            <p:nvPr/>
          </p:nvCxnSpPr>
          <p:spPr>
            <a:xfrm flipH="1">
              <a:off x="6841863" y="4047247"/>
              <a:ext cx="834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EC053-8522-EE4B-B98E-110FDF3DBD62}"/>
                </a:ext>
              </a:extLst>
            </p:cNvPr>
            <p:cNvCxnSpPr>
              <a:cxnSpLocks/>
              <a:stCxn id="18" idx="5"/>
            </p:cNvCxnSpPr>
            <p:nvPr/>
          </p:nvCxnSpPr>
          <p:spPr>
            <a:xfrm>
              <a:off x="7328522" y="4047247"/>
              <a:ext cx="1596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Oval Callout 24">
            <a:extLst>
              <a:ext uri="{FF2B5EF4-FFF2-40B4-BE49-F238E27FC236}">
                <a16:creationId xmlns:a16="http://schemas.microsoft.com/office/drawing/2014/main" id="{3D5F31CD-301B-0F43-86C6-70D3093DCCE7}"/>
              </a:ext>
            </a:extLst>
          </p:cNvPr>
          <p:cNvSpPr/>
          <p:nvPr/>
        </p:nvSpPr>
        <p:spPr>
          <a:xfrm>
            <a:off x="3783231" y="2065469"/>
            <a:ext cx="3258382" cy="1065280"/>
          </a:xfrm>
          <a:prstGeom prst="wedgeEllipseCallout">
            <a:avLst>
              <a:gd name="adj1" fmla="val 58498"/>
              <a:gd name="adj2" fmla="val 4875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97% of your code doesn’t impact overall speed</a:t>
            </a:r>
          </a:p>
        </p:txBody>
      </p:sp>
      <p:sp>
        <p:nvSpPr>
          <p:cNvPr id="28" name="Oval Callout 27">
            <a:extLst>
              <a:ext uri="{FF2B5EF4-FFF2-40B4-BE49-F238E27FC236}">
                <a16:creationId xmlns:a16="http://schemas.microsoft.com/office/drawing/2014/main" id="{F597B80D-0E77-6943-B7E0-99F50183791D}"/>
              </a:ext>
            </a:extLst>
          </p:cNvPr>
          <p:cNvSpPr/>
          <p:nvPr/>
        </p:nvSpPr>
        <p:spPr>
          <a:xfrm>
            <a:off x="3499941" y="3404182"/>
            <a:ext cx="2838175" cy="812203"/>
          </a:xfrm>
          <a:prstGeom prst="wedgeEllipseCallout">
            <a:avLst>
              <a:gd name="adj1" fmla="val 83000"/>
              <a:gd name="adj2" fmla="val -7876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Optimize the other 3% … after profiling</a:t>
            </a:r>
          </a:p>
        </p:txBody>
      </p:sp>
      <p:sp>
        <p:nvSpPr>
          <p:cNvPr id="24" name="Oval Callout 23">
            <a:extLst>
              <a:ext uri="{FF2B5EF4-FFF2-40B4-BE49-F238E27FC236}">
                <a16:creationId xmlns:a16="http://schemas.microsoft.com/office/drawing/2014/main" id="{B8BA6E24-ACC3-5D4E-8D8F-8C931147BC02}"/>
              </a:ext>
            </a:extLst>
          </p:cNvPr>
          <p:cNvSpPr/>
          <p:nvPr/>
        </p:nvSpPr>
        <p:spPr>
          <a:xfrm>
            <a:off x="4632736" y="4405579"/>
            <a:ext cx="2210491" cy="812203"/>
          </a:xfrm>
          <a:prstGeom prst="wedgeEllipseCallout">
            <a:avLst>
              <a:gd name="adj1" fmla="val 70491"/>
              <a:gd name="adj2" fmla="val -20062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Blah blah … Donald Knuth … Blah blah</a:t>
            </a:r>
          </a:p>
        </p:txBody>
      </p:sp>
    </p:spTree>
    <p:extLst>
      <p:ext uri="{BB962C8B-B14F-4D97-AF65-F5344CB8AC3E}">
        <p14:creationId xmlns:p14="http://schemas.microsoft.com/office/powerpoint/2010/main" val="32618829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134E6436-C457-4145-920F-211D60E0F397}"/>
              </a:ext>
            </a:extLst>
          </p:cNvPr>
          <p:cNvSpPr/>
          <p:nvPr/>
        </p:nvSpPr>
        <p:spPr>
          <a:xfrm>
            <a:off x="509420" y="430307"/>
            <a:ext cx="8149590" cy="1992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The real problem is that programmers have spent far too much time worrying about efficiency in the wrong places and at the wrong times; </a:t>
            </a:r>
            <a:r>
              <a:rPr lang="en-US" sz="2400" b="1" dirty="0"/>
              <a:t>premature optimization is the root of all evil (or at least most of it) in programming</a:t>
            </a:r>
            <a:r>
              <a:rPr lang="en-US" sz="2400" dirty="0"/>
              <a:t>.</a:t>
            </a:r>
          </a:p>
          <a:p>
            <a:pPr algn="r"/>
            <a:r>
              <a:rPr lang="en-US" sz="2400" dirty="0"/>
              <a:t>- Donald Knuth</a:t>
            </a:r>
          </a:p>
        </p:txBody>
      </p:sp>
      <p:grpSp>
        <p:nvGrpSpPr>
          <p:cNvPr id="5" name="Group 4">
            <a:extLst>
              <a:ext uri="{FF2B5EF4-FFF2-40B4-BE49-F238E27FC236}">
                <a16:creationId xmlns:a16="http://schemas.microsoft.com/office/drawing/2014/main" id="{FA3A6523-68FF-5E45-A404-6DE5F5AEB71B}"/>
              </a:ext>
            </a:extLst>
          </p:cNvPr>
          <p:cNvGrpSpPr/>
          <p:nvPr/>
        </p:nvGrpSpPr>
        <p:grpSpPr>
          <a:xfrm>
            <a:off x="831925" y="3931308"/>
            <a:ext cx="1082936" cy="2400748"/>
            <a:chOff x="885713" y="2624866"/>
            <a:chExt cx="1082936" cy="2400748"/>
          </a:xfrm>
        </p:grpSpPr>
        <p:sp>
          <p:nvSpPr>
            <p:cNvPr id="6" name="Oval 5">
              <a:extLst>
                <a:ext uri="{FF2B5EF4-FFF2-40B4-BE49-F238E27FC236}">
                  <a16:creationId xmlns:a16="http://schemas.microsoft.com/office/drawing/2014/main" id="{166925F8-F99D-0842-938F-56CBCC037B5E}"/>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4C48B31D-A3B8-1944-B784-69AF3F620AE2}"/>
                </a:ext>
              </a:extLst>
            </p:cNvPr>
            <p:cNvCxnSpPr>
              <a:cxnSpLocks/>
              <a:stCxn id="6"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9EBC2DC-20A9-6C46-B617-6C04A66C1577}"/>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7873973-3025-A34A-82F3-37441252DEC2}"/>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3A1A24B-0D6F-634A-ACEA-E5D4A1A72FA0}"/>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A41CD0E-7AC2-3646-AE4B-52FE78FDF21C}"/>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A914895-4AE5-B245-909E-D17673502982}"/>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E58E920-1DA0-2246-8ACC-5D184413516E}"/>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9FA51D5-F9F2-9A4D-9624-E922AD0B1CAB}"/>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Oval Callout 14">
            <a:extLst>
              <a:ext uri="{FF2B5EF4-FFF2-40B4-BE49-F238E27FC236}">
                <a16:creationId xmlns:a16="http://schemas.microsoft.com/office/drawing/2014/main" id="{51AF1677-28C1-E842-A227-E7C2B30891FC}"/>
              </a:ext>
            </a:extLst>
          </p:cNvPr>
          <p:cNvSpPr/>
          <p:nvPr/>
        </p:nvSpPr>
        <p:spPr>
          <a:xfrm>
            <a:off x="2130014" y="3908507"/>
            <a:ext cx="3103580" cy="589474"/>
          </a:xfrm>
          <a:prstGeom prst="wedgeEllipseCallout">
            <a:avLst>
              <a:gd name="adj1" fmla="val -79540"/>
              <a:gd name="adj2" fmla="val 3782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Iverson is always talking about Knuth</a:t>
            </a:r>
          </a:p>
        </p:txBody>
      </p:sp>
      <p:sp>
        <p:nvSpPr>
          <p:cNvPr id="16" name="Oval Callout 15">
            <a:extLst>
              <a:ext uri="{FF2B5EF4-FFF2-40B4-BE49-F238E27FC236}">
                <a16:creationId xmlns:a16="http://schemas.microsoft.com/office/drawing/2014/main" id="{90624450-E231-624E-B6C0-5545432C8FAF}"/>
              </a:ext>
            </a:extLst>
          </p:cNvPr>
          <p:cNvSpPr/>
          <p:nvPr/>
        </p:nvSpPr>
        <p:spPr>
          <a:xfrm>
            <a:off x="2228626" y="4987929"/>
            <a:ext cx="3103580" cy="589474"/>
          </a:xfrm>
          <a:prstGeom prst="wedgeEllipseCallout">
            <a:avLst>
              <a:gd name="adj1" fmla="val -81966"/>
              <a:gd name="adj2" fmla="val -15015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a fanboy!</a:t>
            </a:r>
          </a:p>
        </p:txBody>
      </p:sp>
      <p:grpSp>
        <p:nvGrpSpPr>
          <p:cNvPr id="17" name="Group 16">
            <a:extLst>
              <a:ext uri="{FF2B5EF4-FFF2-40B4-BE49-F238E27FC236}">
                <a16:creationId xmlns:a16="http://schemas.microsoft.com/office/drawing/2014/main" id="{A0749A85-6369-AE43-A2DD-E11E00553622}"/>
              </a:ext>
            </a:extLst>
          </p:cNvPr>
          <p:cNvGrpSpPr/>
          <p:nvPr/>
        </p:nvGrpSpPr>
        <p:grpSpPr>
          <a:xfrm>
            <a:off x="7668410" y="4574372"/>
            <a:ext cx="1338144" cy="2076226"/>
            <a:chOff x="6497619" y="2868996"/>
            <a:chExt cx="1338144" cy="2076226"/>
          </a:xfrm>
        </p:grpSpPr>
        <p:sp>
          <p:nvSpPr>
            <p:cNvPr id="18" name="Oval 17">
              <a:extLst>
                <a:ext uri="{FF2B5EF4-FFF2-40B4-BE49-F238E27FC236}">
                  <a16:creationId xmlns:a16="http://schemas.microsoft.com/office/drawing/2014/main" id="{8A8F3B68-CAFA-4D41-93D1-A718CC1A376D}"/>
                </a:ext>
              </a:extLst>
            </p:cNvPr>
            <p:cNvSpPr/>
            <p:nvPr/>
          </p:nvSpPr>
          <p:spPr>
            <a:xfrm>
              <a:off x="6841863" y="2868996"/>
              <a:ext cx="570156" cy="3334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0B9112C-06B5-7F4E-8192-DA1843DC7419}"/>
                </a:ext>
              </a:extLst>
            </p:cNvPr>
            <p:cNvSpPr/>
            <p:nvPr/>
          </p:nvSpPr>
          <p:spPr>
            <a:xfrm>
              <a:off x="6841863" y="3202483"/>
              <a:ext cx="570156" cy="98970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539E0240-DF8E-BB4B-A067-05CA6EEC73B4}"/>
                </a:ext>
              </a:extLst>
            </p:cNvPr>
            <p:cNvCxnSpPr>
              <a:cxnSpLocks/>
              <a:endCxn id="19" idx="7"/>
            </p:cNvCxnSpPr>
            <p:nvPr/>
          </p:nvCxnSpPr>
          <p:spPr>
            <a:xfrm flipH="1" flipV="1">
              <a:off x="7328522" y="3347422"/>
              <a:ext cx="5072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55508E8-B7A4-C749-9233-E0674D82E188}"/>
                </a:ext>
              </a:extLst>
            </p:cNvPr>
            <p:cNvCxnSpPr>
              <a:cxnSpLocks/>
              <a:endCxn id="19" idx="1"/>
            </p:cNvCxnSpPr>
            <p:nvPr/>
          </p:nvCxnSpPr>
          <p:spPr>
            <a:xfrm flipV="1">
              <a:off x="6497619"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8EED2BD-976C-8F4E-9467-CB12979BA7A4}"/>
                </a:ext>
              </a:extLst>
            </p:cNvPr>
            <p:cNvCxnSpPr>
              <a:stCxn id="19" idx="3"/>
            </p:cNvCxnSpPr>
            <p:nvPr/>
          </p:nvCxnSpPr>
          <p:spPr>
            <a:xfrm flipH="1">
              <a:off x="6841863" y="4047247"/>
              <a:ext cx="834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BFBF98-796D-D64B-BB5B-783B10B45676}"/>
                </a:ext>
              </a:extLst>
            </p:cNvPr>
            <p:cNvCxnSpPr>
              <a:cxnSpLocks/>
              <a:stCxn id="19" idx="5"/>
            </p:cNvCxnSpPr>
            <p:nvPr/>
          </p:nvCxnSpPr>
          <p:spPr>
            <a:xfrm>
              <a:off x="7328522" y="4047247"/>
              <a:ext cx="1596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 name="Oval Callout 23">
            <a:extLst>
              <a:ext uri="{FF2B5EF4-FFF2-40B4-BE49-F238E27FC236}">
                <a16:creationId xmlns:a16="http://schemas.microsoft.com/office/drawing/2014/main" id="{838E6395-83F9-784F-9F0F-1FB9E7669E85}"/>
              </a:ext>
            </a:extLst>
          </p:cNvPr>
          <p:cNvSpPr/>
          <p:nvPr/>
        </p:nvSpPr>
        <p:spPr>
          <a:xfrm>
            <a:off x="4970080" y="3649116"/>
            <a:ext cx="3042574" cy="429218"/>
          </a:xfrm>
          <a:prstGeom prst="wedgeEllipseCallout">
            <a:avLst>
              <a:gd name="adj1" fmla="val 59454"/>
              <a:gd name="adj2" fmla="val 22381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(…he’s not wrong …)</a:t>
            </a:r>
          </a:p>
        </p:txBody>
      </p:sp>
    </p:spTree>
    <p:extLst>
      <p:ext uri="{BB962C8B-B14F-4D97-AF65-F5344CB8AC3E}">
        <p14:creationId xmlns:p14="http://schemas.microsoft.com/office/powerpoint/2010/main" val="1102215506"/>
      </p:ext>
    </p:extLst>
  </p:cSld>
  <p:clrMapOvr>
    <a:masterClrMapping/>
  </p:clrMapOvr>
  <mc:AlternateContent xmlns:mc="http://schemas.openxmlformats.org/markup-compatibility/2006">
    <mc:Choice xmlns:p14="http://schemas.microsoft.com/office/powerpoint/2010/main" Requires="p14">
      <p:transition spd="slow" p14:dur="15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500"/>
                                  </p:stCondLst>
                                  <p:childTnLst>
                                    <p:set>
                                      <p:cBhvr>
                                        <p:cTn id="11" dur="1" fill="hold">
                                          <p:stCondLst>
                                            <p:cond delay="0"/>
                                          </p:stCondLst>
                                        </p:cTn>
                                        <p:tgtEl>
                                          <p:spTgt spid="16"/>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nodeType="afterEffect">
                                  <p:stCondLst>
                                    <p:cond delay="1500"/>
                                  </p:stCondLst>
                                  <p:childTnLst>
                                    <p:set>
                                      <p:cBhvr>
                                        <p:cTn id="14" dur="1" fill="hold">
                                          <p:stCondLst>
                                            <p:cond delay="0"/>
                                          </p:stCondLst>
                                        </p:cTn>
                                        <p:tgtEl>
                                          <p:spTgt spid="17"/>
                                        </p:tgtEl>
                                        <p:attrNameLst>
                                          <p:attrName>style.visibility</p:attrName>
                                        </p:attrNameLst>
                                      </p:cBhvr>
                                      <p:to>
                                        <p:strVal val="visible"/>
                                      </p:to>
                                    </p:set>
                                  </p:childTnLst>
                                </p:cTn>
                              </p:par>
                            </p:childTnLst>
                          </p:cTn>
                        </p:par>
                        <p:par>
                          <p:cTn id="15" fill="hold">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C6FE-7A37-E147-BC5B-6E5278FD4B5F}"/>
              </a:ext>
            </a:extLst>
          </p:cNvPr>
          <p:cNvSpPr>
            <a:spLocks noGrp="1"/>
          </p:cNvSpPr>
          <p:nvPr>
            <p:ph type="title"/>
          </p:nvPr>
        </p:nvSpPr>
        <p:spPr>
          <a:xfrm>
            <a:off x="628650" y="365127"/>
            <a:ext cx="7886700" cy="441697"/>
          </a:xfrm>
        </p:spPr>
        <p:txBody>
          <a:bodyPr>
            <a:normAutofit fontScale="90000"/>
          </a:bodyPr>
          <a:lstStyle/>
          <a:p>
            <a:r>
              <a:rPr lang="en-US" dirty="0"/>
              <a:t>Doug’s Final Product</a:t>
            </a:r>
          </a:p>
        </p:txBody>
      </p:sp>
      <p:pic>
        <p:nvPicPr>
          <p:cNvPr id="4" name="Picture 3">
            <a:extLst>
              <a:ext uri="{FF2B5EF4-FFF2-40B4-BE49-F238E27FC236}">
                <a16:creationId xmlns:a16="http://schemas.microsoft.com/office/drawing/2014/main" id="{857C3113-F053-7647-91FA-850BB00E0822}"/>
              </a:ext>
            </a:extLst>
          </p:cNvPr>
          <p:cNvPicPr>
            <a:picLocks noChangeAspect="1"/>
          </p:cNvPicPr>
          <p:nvPr/>
        </p:nvPicPr>
        <p:blipFill>
          <a:blip r:embed="rId3"/>
          <a:stretch>
            <a:fillRect/>
          </a:stretch>
        </p:blipFill>
        <p:spPr>
          <a:xfrm>
            <a:off x="553346" y="919685"/>
            <a:ext cx="4895539" cy="4642020"/>
          </a:xfrm>
          <a:prstGeom prst="rect">
            <a:avLst/>
          </a:prstGeom>
        </p:spPr>
      </p:pic>
      <p:grpSp>
        <p:nvGrpSpPr>
          <p:cNvPr id="5" name="Group 4">
            <a:extLst>
              <a:ext uri="{FF2B5EF4-FFF2-40B4-BE49-F238E27FC236}">
                <a16:creationId xmlns:a16="http://schemas.microsoft.com/office/drawing/2014/main" id="{4B3E9B61-B2C8-BB48-8A51-D8250F1AC7A3}"/>
              </a:ext>
            </a:extLst>
          </p:cNvPr>
          <p:cNvGrpSpPr/>
          <p:nvPr/>
        </p:nvGrpSpPr>
        <p:grpSpPr>
          <a:xfrm>
            <a:off x="7553407" y="4269962"/>
            <a:ext cx="1082936" cy="2400748"/>
            <a:chOff x="885713" y="2624866"/>
            <a:chExt cx="1082936" cy="2400748"/>
          </a:xfrm>
        </p:grpSpPr>
        <p:sp>
          <p:nvSpPr>
            <p:cNvPr id="6" name="Oval 5">
              <a:extLst>
                <a:ext uri="{FF2B5EF4-FFF2-40B4-BE49-F238E27FC236}">
                  <a16:creationId xmlns:a16="http://schemas.microsoft.com/office/drawing/2014/main" id="{775793A6-E3B4-DB4F-84F0-6DC20AB49788}"/>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A0561119-8964-5B47-A956-7FF46382642F}"/>
                </a:ext>
              </a:extLst>
            </p:cNvPr>
            <p:cNvCxnSpPr>
              <a:cxnSpLocks/>
              <a:stCxn id="6"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5998CA-D925-284F-8357-B6F9A09D5438}"/>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DE895C6-D798-3646-967F-B471E74A5B7E}"/>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6FC7908-50B4-5645-82ED-E185019040C5}"/>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FD6C041-41ED-0E45-B18E-18F6471CD4B3}"/>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F43E414-3556-D645-8E5B-1D66873FEEFF}"/>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1CA9CE0-18B6-4F47-8E73-5BFBF62BC0C2}"/>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7F9167D-48E2-6C41-B1DF-A5D50A3F4F5C}"/>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Oval Callout 14">
            <a:extLst>
              <a:ext uri="{FF2B5EF4-FFF2-40B4-BE49-F238E27FC236}">
                <a16:creationId xmlns:a16="http://schemas.microsoft.com/office/drawing/2014/main" id="{24525B60-BCEE-1243-B2F2-75110227A439}"/>
              </a:ext>
            </a:extLst>
          </p:cNvPr>
          <p:cNvSpPr/>
          <p:nvPr/>
        </p:nvSpPr>
        <p:spPr>
          <a:xfrm>
            <a:off x="4913370" y="6130502"/>
            <a:ext cx="2400496" cy="672353"/>
          </a:xfrm>
          <a:prstGeom prst="wedgeEllipseCallout">
            <a:avLst>
              <a:gd name="adj1" fmla="val 70469"/>
              <a:gd name="adj2" fmla="val -248608"/>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Better names!</a:t>
            </a:r>
          </a:p>
        </p:txBody>
      </p:sp>
      <p:sp>
        <p:nvSpPr>
          <p:cNvPr id="16" name="Oval Callout 15">
            <a:extLst>
              <a:ext uri="{FF2B5EF4-FFF2-40B4-BE49-F238E27FC236}">
                <a16:creationId xmlns:a16="http://schemas.microsoft.com/office/drawing/2014/main" id="{2394362B-F0F9-0949-A5DB-45531918F129}"/>
              </a:ext>
            </a:extLst>
          </p:cNvPr>
          <p:cNvSpPr/>
          <p:nvPr/>
        </p:nvSpPr>
        <p:spPr>
          <a:xfrm>
            <a:off x="5576564" y="2661448"/>
            <a:ext cx="2519237" cy="952986"/>
          </a:xfrm>
          <a:prstGeom prst="wedgeEllipseCallout">
            <a:avLst>
              <a:gd name="adj1" fmla="val 39591"/>
              <a:gd name="adj2" fmla="val 16010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work for sure!</a:t>
            </a:r>
          </a:p>
        </p:txBody>
      </p:sp>
      <p:sp>
        <p:nvSpPr>
          <p:cNvPr id="17" name="Oval Callout 16">
            <a:extLst>
              <a:ext uri="{FF2B5EF4-FFF2-40B4-BE49-F238E27FC236}">
                <a16:creationId xmlns:a16="http://schemas.microsoft.com/office/drawing/2014/main" id="{1A2105BE-4B41-2141-8DB0-4BADBD9CB113}"/>
              </a:ext>
            </a:extLst>
          </p:cNvPr>
          <p:cNvSpPr/>
          <p:nvPr/>
        </p:nvSpPr>
        <p:spPr>
          <a:xfrm>
            <a:off x="5154860" y="3883376"/>
            <a:ext cx="2151530" cy="672353"/>
          </a:xfrm>
          <a:prstGeom prst="wedgeEllipseCallout">
            <a:avLst>
              <a:gd name="adj1" fmla="val 75693"/>
              <a:gd name="adj2" fmla="val 705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Short functions!</a:t>
            </a:r>
          </a:p>
        </p:txBody>
      </p:sp>
      <p:sp>
        <p:nvSpPr>
          <p:cNvPr id="18" name="Oval Callout 17">
            <a:extLst>
              <a:ext uri="{FF2B5EF4-FFF2-40B4-BE49-F238E27FC236}">
                <a16:creationId xmlns:a16="http://schemas.microsoft.com/office/drawing/2014/main" id="{A502DD50-92AC-EB45-B331-A38BF61D4575}"/>
              </a:ext>
            </a:extLst>
          </p:cNvPr>
          <p:cNvSpPr/>
          <p:nvPr/>
        </p:nvSpPr>
        <p:spPr>
          <a:xfrm>
            <a:off x="4257725" y="5321521"/>
            <a:ext cx="2151530" cy="672353"/>
          </a:xfrm>
          <a:prstGeom prst="wedgeEllipseCallout">
            <a:avLst>
              <a:gd name="adj1" fmla="val 115406"/>
              <a:gd name="adj2" fmla="val -13907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Fast even with split loops!</a:t>
            </a:r>
          </a:p>
        </p:txBody>
      </p:sp>
    </p:spTree>
    <p:extLst>
      <p:ext uri="{BB962C8B-B14F-4D97-AF65-F5344CB8AC3E}">
        <p14:creationId xmlns:p14="http://schemas.microsoft.com/office/powerpoint/2010/main" val="3547683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18"/>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17"/>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42F475-01EA-EE49-9DE2-A51DF8293D47}"/>
              </a:ext>
            </a:extLst>
          </p:cNvPr>
          <p:cNvSpPr txBox="1"/>
          <p:nvPr/>
        </p:nvSpPr>
        <p:spPr>
          <a:xfrm>
            <a:off x="341722" y="2969112"/>
            <a:ext cx="8297529" cy="769441"/>
          </a:xfrm>
          <a:prstGeom prst="rect">
            <a:avLst/>
          </a:prstGeom>
          <a:noFill/>
        </p:spPr>
        <p:txBody>
          <a:bodyPr wrap="none" rtlCol="0">
            <a:spAutoFit/>
          </a:bodyPr>
          <a:lstStyle/>
          <a:p>
            <a:pPr algn="ctr"/>
            <a:r>
              <a:rPr lang="en-US" sz="4400" dirty="0"/>
              <a:t>Doug’s code is demonstrably better</a:t>
            </a:r>
          </a:p>
        </p:txBody>
      </p:sp>
    </p:spTree>
    <p:extLst>
      <p:ext uri="{BB962C8B-B14F-4D97-AF65-F5344CB8AC3E}">
        <p14:creationId xmlns:p14="http://schemas.microsoft.com/office/powerpoint/2010/main" val="4148177246"/>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42F475-01EA-EE49-9DE2-A51DF8293D47}"/>
              </a:ext>
            </a:extLst>
          </p:cNvPr>
          <p:cNvSpPr txBox="1"/>
          <p:nvPr/>
        </p:nvSpPr>
        <p:spPr>
          <a:xfrm>
            <a:off x="1207386" y="2969112"/>
            <a:ext cx="6566220" cy="1446550"/>
          </a:xfrm>
          <a:prstGeom prst="rect">
            <a:avLst/>
          </a:prstGeom>
          <a:noFill/>
        </p:spPr>
        <p:txBody>
          <a:bodyPr wrap="none" rtlCol="0">
            <a:spAutoFit/>
          </a:bodyPr>
          <a:lstStyle/>
          <a:p>
            <a:pPr algn="ctr"/>
            <a:r>
              <a:rPr lang="en-US" sz="4400" dirty="0"/>
              <a:t>He clearly took Iverson’s </a:t>
            </a:r>
          </a:p>
          <a:p>
            <a:pPr algn="ctr"/>
            <a:r>
              <a:rPr lang="en-US" sz="4400" dirty="0"/>
              <a:t>clean code lectures to heart</a:t>
            </a:r>
          </a:p>
        </p:txBody>
      </p:sp>
    </p:spTree>
    <p:extLst>
      <p:ext uri="{BB962C8B-B14F-4D97-AF65-F5344CB8AC3E}">
        <p14:creationId xmlns:p14="http://schemas.microsoft.com/office/powerpoint/2010/main" val="408934751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42F475-01EA-EE49-9DE2-A51DF8293D47}"/>
              </a:ext>
            </a:extLst>
          </p:cNvPr>
          <p:cNvSpPr txBox="1"/>
          <p:nvPr/>
        </p:nvSpPr>
        <p:spPr>
          <a:xfrm>
            <a:off x="1843393" y="2474436"/>
            <a:ext cx="5534079" cy="2123658"/>
          </a:xfrm>
          <a:prstGeom prst="rect">
            <a:avLst/>
          </a:prstGeom>
          <a:noFill/>
        </p:spPr>
        <p:txBody>
          <a:bodyPr wrap="none" rtlCol="0">
            <a:spAutoFit/>
          </a:bodyPr>
          <a:lstStyle/>
          <a:p>
            <a:pPr algn="ctr"/>
            <a:r>
              <a:rPr lang="en-US" sz="4400" dirty="0"/>
              <a:t>His solution consists of </a:t>
            </a:r>
          </a:p>
          <a:p>
            <a:pPr algn="ctr"/>
            <a:r>
              <a:rPr lang="en-US" sz="4400" dirty="0"/>
              <a:t>many small functions </a:t>
            </a:r>
          </a:p>
          <a:p>
            <a:pPr algn="ctr"/>
            <a:r>
              <a:rPr lang="en-US" sz="4400" dirty="0"/>
              <a:t>with good names </a:t>
            </a:r>
          </a:p>
        </p:txBody>
      </p:sp>
    </p:spTree>
    <p:extLst>
      <p:ext uri="{BB962C8B-B14F-4D97-AF65-F5344CB8AC3E}">
        <p14:creationId xmlns:p14="http://schemas.microsoft.com/office/powerpoint/2010/main" val="139442086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A24AB-5DFC-CF46-B38A-B6B79180244F}"/>
              </a:ext>
            </a:extLst>
          </p:cNvPr>
          <p:cNvSpPr>
            <a:spLocks noGrp="1"/>
          </p:cNvSpPr>
          <p:nvPr>
            <p:ph type="title"/>
          </p:nvPr>
        </p:nvSpPr>
        <p:spPr/>
        <p:txBody>
          <a:bodyPr/>
          <a:lstStyle/>
          <a:p>
            <a:r>
              <a:rPr lang="en-US" dirty="0"/>
              <a:t>Doug will demonstrate</a:t>
            </a:r>
          </a:p>
        </p:txBody>
      </p:sp>
      <p:sp>
        <p:nvSpPr>
          <p:cNvPr id="3" name="Content Placeholder 2">
            <a:extLst>
              <a:ext uri="{FF2B5EF4-FFF2-40B4-BE49-F238E27FC236}">
                <a16:creationId xmlns:a16="http://schemas.microsoft.com/office/drawing/2014/main" id="{0D771957-0F67-CE41-ABC6-24D2F1238DA2}"/>
              </a:ext>
            </a:extLst>
          </p:cNvPr>
          <p:cNvSpPr>
            <a:spLocks noGrp="1"/>
          </p:cNvSpPr>
          <p:nvPr>
            <p:ph idx="1"/>
          </p:nvPr>
        </p:nvSpPr>
        <p:spPr/>
        <p:txBody>
          <a:bodyPr/>
          <a:lstStyle/>
          <a:p>
            <a:pPr marL="514350" indent="-514350">
              <a:buFont typeface="+mj-lt"/>
              <a:buAutoNum type="arabicPeriod"/>
            </a:pPr>
            <a:r>
              <a:rPr lang="en-US" b="1" dirty="0"/>
              <a:t>Good names</a:t>
            </a:r>
          </a:p>
          <a:p>
            <a:pPr marL="514350" indent="-514350">
              <a:buFont typeface="+mj-lt"/>
              <a:buAutoNum type="arabicPeriod"/>
            </a:pPr>
            <a:r>
              <a:rPr lang="en-US" b="1" dirty="0"/>
              <a:t>Small functions</a:t>
            </a:r>
            <a:endParaRPr lang="en-US" dirty="0"/>
          </a:p>
          <a:p>
            <a:pPr marL="514350" indent="-514350">
              <a:buFont typeface="+mj-lt"/>
              <a:buAutoNum type="arabicPeriod"/>
            </a:pPr>
            <a:r>
              <a:rPr lang="en-US" b="1" dirty="0"/>
              <a:t>Unit tests</a:t>
            </a:r>
            <a:endParaRPr lang="en-US" dirty="0"/>
          </a:p>
          <a:p>
            <a:pPr marL="514350" indent="-514350">
              <a:buFont typeface="+mj-lt"/>
              <a:buAutoNum type="arabicPeriod"/>
            </a:pPr>
            <a:r>
              <a:rPr lang="en-US" b="1" dirty="0"/>
              <a:t>Refactor</a:t>
            </a:r>
            <a:r>
              <a:rPr lang="en-US" dirty="0"/>
              <a:t> code, specifically</a:t>
            </a:r>
          </a:p>
          <a:p>
            <a:pPr marL="971550" lvl="1" indent="-514350">
              <a:buFont typeface="+mj-lt"/>
              <a:buAutoNum type="arabicPeriod"/>
            </a:pPr>
            <a:r>
              <a:rPr lang="en-US" dirty="0"/>
              <a:t>Extract functions</a:t>
            </a:r>
          </a:p>
          <a:p>
            <a:pPr marL="971550" lvl="1" indent="-514350">
              <a:buFont typeface="+mj-lt"/>
              <a:buAutoNum type="arabicPeriod"/>
            </a:pPr>
            <a:r>
              <a:rPr lang="en-US" dirty="0"/>
              <a:t>Split loops</a:t>
            </a:r>
          </a:p>
        </p:txBody>
      </p:sp>
    </p:spTree>
    <p:extLst>
      <p:ext uri="{BB962C8B-B14F-4D97-AF65-F5344CB8AC3E}">
        <p14:creationId xmlns:p14="http://schemas.microsoft.com/office/powerpoint/2010/main" val="39025201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42F475-01EA-EE49-9DE2-A51DF8293D47}"/>
              </a:ext>
            </a:extLst>
          </p:cNvPr>
          <p:cNvSpPr txBox="1"/>
          <p:nvPr/>
        </p:nvSpPr>
        <p:spPr>
          <a:xfrm>
            <a:off x="604568" y="2969112"/>
            <a:ext cx="7771872" cy="769441"/>
          </a:xfrm>
          <a:prstGeom prst="rect">
            <a:avLst/>
          </a:prstGeom>
          <a:noFill/>
        </p:spPr>
        <p:txBody>
          <a:bodyPr wrap="none" rtlCol="0">
            <a:spAutoFit/>
          </a:bodyPr>
          <a:lstStyle/>
          <a:p>
            <a:pPr algn="ctr"/>
            <a:r>
              <a:rPr lang="en-US" sz="4400" dirty="0"/>
              <a:t>And he even refactored like a pro</a:t>
            </a:r>
          </a:p>
        </p:txBody>
      </p:sp>
    </p:spTree>
    <p:extLst>
      <p:ext uri="{BB962C8B-B14F-4D97-AF65-F5344CB8AC3E}">
        <p14:creationId xmlns:p14="http://schemas.microsoft.com/office/powerpoint/2010/main" val="361841305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7CE35BD-6A38-0F41-9C6E-3A9413142CDC}"/>
              </a:ext>
            </a:extLst>
          </p:cNvPr>
          <p:cNvPicPr>
            <a:picLocks noChangeAspect="1"/>
          </p:cNvPicPr>
          <p:nvPr/>
        </p:nvPicPr>
        <p:blipFill rotWithShape="1">
          <a:blip r:embed="rId3"/>
          <a:srcRect t="47162" b="27251"/>
          <a:stretch/>
        </p:blipFill>
        <p:spPr>
          <a:xfrm>
            <a:off x="4248461" y="5540140"/>
            <a:ext cx="4895539" cy="1187744"/>
          </a:xfrm>
          <a:prstGeom prst="rect">
            <a:avLst/>
          </a:prstGeom>
        </p:spPr>
      </p:pic>
      <p:sp>
        <p:nvSpPr>
          <p:cNvPr id="2" name="TextBox 1">
            <a:extLst>
              <a:ext uri="{FF2B5EF4-FFF2-40B4-BE49-F238E27FC236}">
                <a16:creationId xmlns:a16="http://schemas.microsoft.com/office/drawing/2014/main" id="{C742F475-01EA-EE49-9DE2-A51DF8293D47}"/>
              </a:ext>
            </a:extLst>
          </p:cNvPr>
          <p:cNvSpPr txBox="1"/>
          <p:nvPr/>
        </p:nvSpPr>
        <p:spPr>
          <a:xfrm>
            <a:off x="862570" y="1678370"/>
            <a:ext cx="7392345" cy="769441"/>
          </a:xfrm>
          <a:prstGeom prst="rect">
            <a:avLst/>
          </a:prstGeom>
          <a:noFill/>
        </p:spPr>
        <p:txBody>
          <a:bodyPr wrap="none" rtlCol="0">
            <a:spAutoFit/>
          </a:bodyPr>
          <a:lstStyle/>
          <a:p>
            <a:pPr algn="ctr"/>
            <a:r>
              <a:rPr lang="en-US" sz="4400" dirty="0"/>
              <a:t>Tune in next week to find out …</a:t>
            </a:r>
            <a:endParaRPr lang="en-US" sz="4400" b="1" dirty="0"/>
          </a:p>
        </p:txBody>
      </p:sp>
      <p:sp>
        <p:nvSpPr>
          <p:cNvPr id="3" name="Rectangle 2">
            <a:extLst>
              <a:ext uri="{FF2B5EF4-FFF2-40B4-BE49-F238E27FC236}">
                <a16:creationId xmlns:a16="http://schemas.microsoft.com/office/drawing/2014/main" id="{0BE5F42B-932D-C944-AE90-AF6DC7BAE33C}"/>
              </a:ext>
            </a:extLst>
          </p:cNvPr>
          <p:cNvSpPr/>
          <p:nvPr/>
        </p:nvSpPr>
        <p:spPr>
          <a:xfrm>
            <a:off x="4665577" y="5942774"/>
            <a:ext cx="4220239" cy="577069"/>
          </a:xfrm>
          <a:prstGeom prst="rect">
            <a:avLst/>
          </a:prstGeom>
          <a:solidFill>
            <a:srgbClr val="ED7D31">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C054A7A2-72E2-264B-B54A-709311EF00B5}"/>
              </a:ext>
            </a:extLst>
          </p:cNvPr>
          <p:cNvGrpSpPr/>
          <p:nvPr/>
        </p:nvGrpSpPr>
        <p:grpSpPr>
          <a:xfrm>
            <a:off x="130855" y="4516825"/>
            <a:ext cx="1258644" cy="2178986"/>
            <a:chOff x="6497619" y="2766236"/>
            <a:chExt cx="1258644" cy="2178986"/>
          </a:xfrm>
        </p:grpSpPr>
        <p:sp>
          <p:nvSpPr>
            <p:cNvPr id="5" name="Oval 4">
              <a:extLst>
                <a:ext uri="{FF2B5EF4-FFF2-40B4-BE49-F238E27FC236}">
                  <a16:creationId xmlns:a16="http://schemas.microsoft.com/office/drawing/2014/main" id="{9ED97FA8-B6DA-7746-ACB9-8DE33BA78EF4}"/>
                </a:ext>
              </a:extLst>
            </p:cNvPr>
            <p:cNvSpPr/>
            <p:nvPr/>
          </p:nvSpPr>
          <p:spPr>
            <a:xfrm>
              <a:off x="6841863" y="2868996"/>
              <a:ext cx="570156" cy="3334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D6512CD-BFF3-9B4A-8DD9-7A40DE08EE8D}"/>
                </a:ext>
              </a:extLst>
            </p:cNvPr>
            <p:cNvSpPr/>
            <p:nvPr/>
          </p:nvSpPr>
          <p:spPr>
            <a:xfrm>
              <a:off x="6841863" y="3202483"/>
              <a:ext cx="570156" cy="98970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C34D845C-F5C9-0748-A57E-D5F4E6F0DBCE}"/>
                </a:ext>
              </a:extLst>
            </p:cNvPr>
            <p:cNvCxnSpPr>
              <a:cxnSpLocks/>
              <a:endCxn id="6" idx="7"/>
            </p:cNvCxnSpPr>
            <p:nvPr/>
          </p:nvCxnSpPr>
          <p:spPr>
            <a:xfrm flipH="1">
              <a:off x="7328522" y="2766236"/>
              <a:ext cx="427741" cy="5811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0153D52-3CD9-954C-AA99-E349D2B1A6C8}"/>
                </a:ext>
              </a:extLst>
            </p:cNvPr>
            <p:cNvCxnSpPr>
              <a:cxnSpLocks/>
              <a:endCxn id="6" idx="1"/>
            </p:cNvCxnSpPr>
            <p:nvPr/>
          </p:nvCxnSpPr>
          <p:spPr>
            <a:xfrm flipV="1">
              <a:off x="6497619"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A0C759-E78E-034F-B438-1CE2F5002623}"/>
                </a:ext>
              </a:extLst>
            </p:cNvPr>
            <p:cNvCxnSpPr>
              <a:stCxn id="6" idx="3"/>
            </p:cNvCxnSpPr>
            <p:nvPr/>
          </p:nvCxnSpPr>
          <p:spPr>
            <a:xfrm flipH="1">
              <a:off x="6841863" y="4047247"/>
              <a:ext cx="834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A3A0A92-BFB2-084E-A461-47A24E696383}"/>
                </a:ext>
              </a:extLst>
            </p:cNvPr>
            <p:cNvCxnSpPr>
              <a:cxnSpLocks/>
              <a:stCxn id="6" idx="5"/>
            </p:cNvCxnSpPr>
            <p:nvPr/>
          </p:nvCxnSpPr>
          <p:spPr>
            <a:xfrm>
              <a:off x="7328522" y="4047247"/>
              <a:ext cx="1596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Oval Callout 10">
            <a:extLst>
              <a:ext uri="{FF2B5EF4-FFF2-40B4-BE49-F238E27FC236}">
                <a16:creationId xmlns:a16="http://schemas.microsoft.com/office/drawing/2014/main" id="{C1F8F96C-4DCB-9D42-8697-49080BA43949}"/>
              </a:ext>
            </a:extLst>
          </p:cNvPr>
          <p:cNvSpPr/>
          <p:nvPr/>
        </p:nvSpPr>
        <p:spPr>
          <a:xfrm>
            <a:off x="1368089" y="5804411"/>
            <a:ext cx="2481337" cy="672353"/>
          </a:xfrm>
          <a:prstGeom prst="wedgeEllipseCallout">
            <a:avLst>
              <a:gd name="adj1" fmla="val -74307"/>
              <a:gd name="adj2" fmla="val -19350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(Still too much nesting…)</a:t>
            </a:r>
          </a:p>
        </p:txBody>
      </p:sp>
      <p:sp>
        <p:nvSpPr>
          <p:cNvPr id="13" name="Oval Callout 12">
            <a:extLst>
              <a:ext uri="{FF2B5EF4-FFF2-40B4-BE49-F238E27FC236}">
                <a16:creationId xmlns:a16="http://schemas.microsoft.com/office/drawing/2014/main" id="{5F1B536B-94DC-1F4E-9F29-484F548892BE}"/>
              </a:ext>
            </a:extLst>
          </p:cNvPr>
          <p:cNvSpPr/>
          <p:nvPr/>
        </p:nvSpPr>
        <p:spPr>
          <a:xfrm>
            <a:off x="1961552" y="4714381"/>
            <a:ext cx="2481337" cy="672353"/>
          </a:xfrm>
          <a:prstGeom prst="wedgeEllipseCallout">
            <a:avLst>
              <a:gd name="adj1" fmla="val -97285"/>
              <a:gd name="adj2" fmla="val -2870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(MUHAHAHA…)</a:t>
            </a:r>
          </a:p>
        </p:txBody>
      </p:sp>
      <p:sp>
        <p:nvSpPr>
          <p:cNvPr id="14" name="Rectangle 13">
            <a:extLst>
              <a:ext uri="{FF2B5EF4-FFF2-40B4-BE49-F238E27FC236}">
                <a16:creationId xmlns:a16="http://schemas.microsoft.com/office/drawing/2014/main" id="{2AF4DA6D-11A8-FE4D-94AA-FFE431C7A5A5}"/>
              </a:ext>
            </a:extLst>
          </p:cNvPr>
          <p:cNvSpPr/>
          <p:nvPr/>
        </p:nvSpPr>
        <p:spPr>
          <a:xfrm>
            <a:off x="558597" y="2408713"/>
            <a:ext cx="7955816" cy="1323439"/>
          </a:xfrm>
          <a:prstGeom prst="rect">
            <a:avLst/>
          </a:prstGeom>
        </p:spPr>
        <p:txBody>
          <a:bodyPr wrap="square">
            <a:spAutoFit/>
          </a:bodyPr>
          <a:lstStyle/>
          <a:p>
            <a:pPr algn="ctr"/>
            <a:r>
              <a:rPr lang="en-US" sz="4000" dirty="0"/>
              <a:t> .. on the next exciting episode of</a:t>
            </a:r>
          </a:p>
          <a:p>
            <a:pPr algn="ctr"/>
            <a:r>
              <a:rPr lang="en-US" sz="4000" b="1" dirty="0"/>
              <a:t>Doug Does Data Science</a:t>
            </a:r>
          </a:p>
        </p:txBody>
      </p:sp>
    </p:spTree>
    <p:extLst>
      <p:ext uri="{BB962C8B-B14F-4D97-AF65-F5344CB8AC3E}">
        <p14:creationId xmlns:p14="http://schemas.microsoft.com/office/powerpoint/2010/main" val="336100063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50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3" grpId="0" animBg="1"/>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C7E22-0C7A-A346-A571-E89F40A48CE5}"/>
              </a:ext>
            </a:extLst>
          </p:cNvPr>
          <p:cNvSpPr>
            <a:spLocks noGrp="1"/>
          </p:cNvSpPr>
          <p:nvPr>
            <p:ph type="title"/>
          </p:nvPr>
        </p:nvSpPr>
        <p:spPr/>
        <p:txBody>
          <a:bodyPr/>
          <a:lstStyle/>
          <a:p>
            <a:r>
              <a:rPr lang="en-US" dirty="0"/>
              <a:t>Let’s Review</a:t>
            </a:r>
          </a:p>
        </p:txBody>
      </p:sp>
    </p:spTree>
    <p:extLst>
      <p:ext uri="{BB962C8B-B14F-4D97-AF65-F5344CB8AC3E}">
        <p14:creationId xmlns:p14="http://schemas.microsoft.com/office/powerpoint/2010/main" val="3956588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957F-2AD6-9643-9294-046B216C410E}"/>
              </a:ext>
            </a:extLst>
          </p:cNvPr>
          <p:cNvSpPr>
            <a:spLocks noGrp="1"/>
          </p:cNvSpPr>
          <p:nvPr>
            <p:ph type="title"/>
          </p:nvPr>
        </p:nvSpPr>
        <p:spPr/>
        <p:txBody>
          <a:bodyPr/>
          <a:lstStyle/>
          <a:p>
            <a:r>
              <a:rPr lang="en-US" dirty="0"/>
              <a:t>What are unit tests?</a:t>
            </a:r>
          </a:p>
        </p:txBody>
      </p:sp>
      <p:sp>
        <p:nvSpPr>
          <p:cNvPr id="3" name="Content Placeholder 2">
            <a:extLst>
              <a:ext uri="{FF2B5EF4-FFF2-40B4-BE49-F238E27FC236}">
                <a16:creationId xmlns:a16="http://schemas.microsoft.com/office/drawing/2014/main" id="{2E9D1E91-CC58-7B47-8309-1DBAAEC5129A}"/>
              </a:ext>
            </a:extLst>
          </p:cNvPr>
          <p:cNvSpPr>
            <a:spLocks noGrp="1"/>
          </p:cNvSpPr>
          <p:nvPr>
            <p:ph idx="1"/>
          </p:nvPr>
        </p:nvSpPr>
        <p:spPr/>
        <p:txBody>
          <a:bodyPr/>
          <a:lstStyle/>
          <a:p>
            <a:r>
              <a:rPr lang="en-US" dirty="0"/>
              <a:t>Captures/maintain intended behavior</a:t>
            </a:r>
          </a:p>
          <a:p>
            <a:r>
              <a:rPr lang="en-US" dirty="0"/>
              <a:t>Helpful when changing code</a:t>
            </a:r>
          </a:p>
          <a:p>
            <a:r>
              <a:rPr lang="en-US" dirty="0"/>
              <a:t>Should be automated</a:t>
            </a:r>
          </a:p>
          <a:p>
            <a:pPr marL="0" indent="0">
              <a:buNone/>
            </a:pPr>
            <a:endParaRPr lang="en-US" b="1" dirty="0"/>
          </a:p>
        </p:txBody>
      </p:sp>
    </p:spTree>
    <p:extLst>
      <p:ext uri="{BB962C8B-B14F-4D97-AF65-F5344CB8AC3E}">
        <p14:creationId xmlns:p14="http://schemas.microsoft.com/office/powerpoint/2010/main" val="42419547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A94E-7F5B-C840-954E-CF586BD16599}"/>
              </a:ext>
            </a:extLst>
          </p:cNvPr>
          <p:cNvSpPr>
            <a:spLocks noGrp="1"/>
          </p:cNvSpPr>
          <p:nvPr>
            <p:ph type="title"/>
          </p:nvPr>
        </p:nvSpPr>
        <p:spPr/>
        <p:txBody>
          <a:bodyPr/>
          <a:lstStyle/>
          <a:p>
            <a:r>
              <a:rPr lang="en-US" dirty="0"/>
              <a:t>Good names…</a:t>
            </a:r>
          </a:p>
        </p:txBody>
      </p:sp>
      <p:sp>
        <p:nvSpPr>
          <p:cNvPr id="3" name="Content Placeholder 2">
            <a:extLst>
              <a:ext uri="{FF2B5EF4-FFF2-40B4-BE49-F238E27FC236}">
                <a16:creationId xmlns:a16="http://schemas.microsoft.com/office/drawing/2014/main" id="{5F153925-96DD-6D49-AA16-BE7AB4257BE3}"/>
              </a:ext>
            </a:extLst>
          </p:cNvPr>
          <p:cNvSpPr>
            <a:spLocks noGrp="1"/>
          </p:cNvSpPr>
          <p:nvPr>
            <p:ph idx="1"/>
          </p:nvPr>
        </p:nvSpPr>
        <p:spPr/>
        <p:txBody>
          <a:bodyPr/>
          <a:lstStyle/>
          <a:p>
            <a:r>
              <a:rPr lang="en-US" b="1" dirty="0"/>
              <a:t>Reveal intent</a:t>
            </a:r>
          </a:p>
          <a:p>
            <a:r>
              <a:rPr lang="en-US" dirty="0">
                <a:solidFill>
                  <a:schemeClr val="bg1">
                    <a:lumMod val="65000"/>
                  </a:schemeClr>
                </a:solidFill>
              </a:rPr>
              <a:t>Use the proper parts of speech</a:t>
            </a:r>
          </a:p>
          <a:p>
            <a:r>
              <a:rPr lang="en-US" dirty="0">
                <a:solidFill>
                  <a:schemeClr val="bg1">
                    <a:lumMod val="65000"/>
                  </a:schemeClr>
                </a:solidFill>
              </a:rPr>
              <a:t>Have the proper length for their scope</a:t>
            </a:r>
          </a:p>
          <a:p>
            <a:r>
              <a:rPr lang="en-US" dirty="0">
                <a:solidFill>
                  <a:schemeClr val="bg1">
                    <a:lumMod val="65000"/>
                  </a:schemeClr>
                </a:solidFill>
              </a:rPr>
              <a:t>Avoids disinformation and encodings</a:t>
            </a:r>
          </a:p>
          <a:p>
            <a:endParaRPr lang="en-US" dirty="0"/>
          </a:p>
          <a:p>
            <a:pPr marL="0" indent="0">
              <a:buNone/>
            </a:pPr>
            <a:endParaRPr lang="en-US" dirty="0"/>
          </a:p>
        </p:txBody>
      </p:sp>
      <p:pic>
        <p:nvPicPr>
          <p:cNvPr id="4" name="Picture 3">
            <a:extLst>
              <a:ext uri="{FF2B5EF4-FFF2-40B4-BE49-F238E27FC236}">
                <a16:creationId xmlns:a16="http://schemas.microsoft.com/office/drawing/2014/main" id="{31E2F8A4-3F0F-AB4E-98D6-A1AB8FB40556}"/>
              </a:ext>
            </a:extLst>
          </p:cNvPr>
          <p:cNvPicPr>
            <a:picLocks noChangeAspect="1"/>
          </p:cNvPicPr>
          <p:nvPr/>
        </p:nvPicPr>
        <p:blipFill rotWithShape="1">
          <a:blip r:embed="rId3"/>
          <a:srcRect r="60745"/>
          <a:stretch/>
        </p:blipFill>
        <p:spPr>
          <a:xfrm>
            <a:off x="6491235" y="3433562"/>
            <a:ext cx="2652765" cy="3349075"/>
          </a:xfrm>
          <a:prstGeom prst="rect">
            <a:avLst/>
          </a:prstGeom>
        </p:spPr>
      </p:pic>
      <p:sp>
        <p:nvSpPr>
          <p:cNvPr id="5" name="Content Placeholder 2">
            <a:extLst>
              <a:ext uri="{FF2B5EF4-FFF2-40B4-BE49-F238E27FC236}">
                <a16:creationId xmlns:a16="http://schemas.microsoft.com/office/drawing/2014/main" id="{818D3ABB-E884-F44B-8FAC-85854B4FBC0E}"/>
              </a:ext>
            </a:extLst>
          </p:cNvPr>
          <p:cNvSpPr txBox="1">
            <a:spLocks/>
          </p:cNvSpPr>
          <p:nvPr/>
        </p:nvSpPr>
        <p:spPr>
          <a:xfrm>
            <a:off x="628650" y="4576131"/>
            <a:ext cx="4576258" cy="1063935"/>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Data: </a:t>
            </a:r>
            <a:r>
              <a:rPr lang="en-US" dirty="0"/>
              <a:t>What is it?</a:t>
            </a:r>
            <a:endParaRPr lang="en-US" b="1" dirty="0"/>
          </a:p>
          <a:p>
            <a:pPr marL="0" indent="0">
              <a:buNone/>
            </a:pPr>
            <a:r>
              <a:rPr lang="en-US" b="1" dirty="0"/>
              <a:t>Function: </a:t>
            </a:r>
            <a:r>
              <a:rPr lang="en-US" dirty="0"/>
              <a:t>What does it do?</a:t>
            </a:r>
            <a:endParaRPr lang="en-US" b="1" i="1" dirty="0"/>
          </a:p>
        </p:txBody>
      </p:sp>
    </p:spTree>
    <p:extLst>
      <p:ext uri="{BB962C8B-B14F-4D97-AF65-F5344CB8AC3E}">
        <p14:creationId xmlns:p14="http://schemas.microsoft.com/office/powerpoint/2010/main" val="305370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A94E-7F5B-C840-954E-CF586BD16599}"/>
              </a:ext>
            </a:extLst>
          </p:cNvPr>
          <p:cNvSpPr>
            <a:spLocks noGrp="1"/>
          </p:cNvSpPr>
          <p:nvPr>
            <p:ph type="title"/>
          </p:nvPr>
        </p:nvSpPr>
        <p:spPr/>
        <p:txBody>
          <a:bodyPr/>
          <a:lstStyle/>
          <a:p>
            <a:r>
              <a:rPr lang="en-US" dirty="0"/>
              <a:t>Good names…</a:t>
            </a:r>
          </a:p>
        </p:txBody>
      </p:sp>
      <p:sp>
        <p:nvSpPr>
          <p:cNvPr id="3" name="Content Placeholder 2">
            <a:extLst>
              <a:ext uri="{FF2B5EF4-FFF2-40B4-BE49-F238E27FC236}">
                <a16:creationId xmlns:a16="http://schemas.microsoft.com/office/drawing/2014/main" id="{5F153925-96DD-6D49-AA16-BE7AB4257BE3}"/>
              </a:ext>
            </a:extLst>
          </p:cNvPr>
          <p:cNvSpPr>
            <a:spLocks noGrp="1"/>
          </p:cNvSpPr>
          <p:nvPr>
            <p:ph idx="1"/>
          </p:nvPr>
        </p:nvSpPr>
        <p:spPr/>
        <p:txBody>
          <a:bodyPr/>
          <a:lstStyle/>
          <a:p>
            <a:r>
              <a:rPr lang="en-US" dirty="0">
                <a:solidFill>
                  <a:schemeClr val="bg1">
                    <a:lumMod val="65000"/>
                  </a:schemeClr>
                </a:solidFill>
              </a:rPr>
              <a:t>Reveal intent</a:t>
            </a:r>
          </a:p>
          <a:p>
            <a:r>
              <a:rPr lang="en-US" b="1" dirty="0"/>
              <a:t>Use the proper parts of speech</a:t>
            </a:r>
          </a:p>
          <a:p>
            <a:r>
              <a:rPr lang="en-US" dirty="0">
                <a:solidFill>
                  <a:schemeClr val="bg1">
                    <a:lumMod val="65000"/>
                  </a:schemeClr>
                </a:solidFill>
              </a:rPr>
              <a:t>Have the proper length for their scope</a:t>
            </a:r>
          </a:p>
          <a:p>
            <a:r>
              <a:rPr lang="en-US" dirty="0">
                <a:solidFill>
                  <a:schemeClr val="bg1">
                    <a:lumMod val="65000"/>
                  </a:schemeClr>
                </a:solidFill>
              </a:rPr>
              <a:t>Avoids disinformation and encodings</a:t>
            </a:r>
          </a:p>
          <a:p>
            <a:endParaRPr lang="en-US" dirty="0"/>
          </a:p>
          <a:p>
            <a:pPr marL="0" indent="0">
              <a:buNone/>
            </a:pPr>
            <a:endParaRPr lang="en-US" dirty="0"/>
          </a:p>
        </p:txBody>
      </p:sp>
      <p:pic>
        <p:nvPicPr>
          <p:cNvPr id="4" name="Picture 3">
            <a:extLst>
              <a:ext uri="{FF2B5EF4-FFF2-40B4-BE49-F238E27FC236}">
                <a16:creationId xmlns:a16="http://schemas.microsoft.com/office/drawing/2014/main" id="{31E2F8A4-3F0F-AB4E-98D6-A1AB8FB40556}"/>
              </a:ext>
            </a:extLst>
          </p:cNvPr>
          <p:cNvPicPr>
            <a:picLocks noChangeAspect="1"/>
          </p:cNvPicPr>
          <p:nvPr/>
        </p:nvPicPr>
        <p:blipFill rotWithShape="1">
          <a:blip r:embed="rId3"/>
          <a:srcRect r="60745"/>
          <a:stretch/>
        </p:blipFill>
        <p:spPr>
          <a:xfrm>
            <a:off x="6491235" y="3433562"/>
            <a:ext cx="2652765" cy="3349075"/>
          </a:xfrm>
          <a:prstGeom prst="rect">
            <a:avLst/>
          </a:prstGeom>
        </p:spPr>
      </p:pic>
      <p:sp>
        <p:nvSpPr>
          <p:cNvPr id="5" name="Content Placeholder 2">
            <a:extLst>
              <a:ext uri="{FF2B5EF4-FFF2-40B4-BE49-F238E27FC236}">
                <a16:creationId xmlns:a16="http://schemas.microsoft.com/office/drawing/2014/main" id="{1633FA15-1A16-A849-8FF5-644F51BB0A48}"/>
              </a:ext>
            </a:extLst>
          </p:cNvPr>
          <p:cNvSpPr txBox="1">
            <a:spLocks/>
          </p:cNvSpPr>
          <p:nvPr/>
        </p:nvSpPr>
        <p:spPr>
          <a:xfrm>
            <a:off x="628650" y="4576131"/>
            <a:ext cx="4576258" cy="1063935"/>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Variable: </a:t>
            </a:r>
            <a:r>
              <a:rPr lang="en-US" dirty="0"/>
              <a:t>Noun</a:t>
            </a:r>
          </a:p>
          <a:p>
            <a:pPr marL="0" indent="0">
              <a:buNone/>
            </a:pPr>
            <a:r>
              <a:rPr lang="en-US" b="1" dirty="0"/>
              <a:t>Function: </a:t>
            </a:r>
            <a:r>
              <a:rPr lang="en-US" dirty="0"/>
              <a:t>Verb</a:t>
            </a:r>
          </a:p>
          <a:p>
            <a:pPr marL="0" indent="0">
              <a:buNone/>
            </a:pPr>
            <a:r>
              <a:rPr lang="en-US" b="1" dirty="0"/>
              <a:t>Boolean: </a:t>
            </a:r>
            <a:r>
              <a:rPr lang="en-US" dirty="0"/>
              <a:t>Predicate</a:t>
            </a:r>
            <a:endParaRPr lang="en-US" b="1" dirty="0"/>
          </a:p>
        </p:txBody>
      </p:sp>
    </p:spTree>
    <p:extLst>
      <p:ext uri="{BB962C8B-B14F-4D97-AF65-F5344CB8AC3E}">
        <p14:creationId xmlns:p14="http://schemas.microsoft.com/office/powerpoint/2010/main" val="185396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09A97-3FB7-6A4F-A409-758CDE276516}"/>
              </a:ext>
            </a:extLst>
          </p:cNvPr>
          <p:cNvSpPr>
            <a:spLocks noGrp="1"/>
          </p:cNvSpPr>
          <p:nvPr>
            <p:ph type="title"/>
          </p:nvPr>
        </p:nvSpPr>
        <p:spPr/>
        <p:txBody>
          <a:bodyPr/>
          <a:lstStyle/>
          <a:p>
            <a:r>
              <a:rPr lang="en-US" dirty="0"/>
              <a:t>Refactoring</a:t>
            </a:r>
          </a:p>
        </p:txBody>
      </p:sp>
      <p:sp>
        <p:nvSpPr>
          <p:cNvPr id="4" name="Text Placeholder 3">
            <a:extLst>
              <a:ext uri="{FF2B5EF4-FFF2-40B4-BE49-F238E27FC236}">
                <a16:creationId xmlns:a16="http://schemas.microsoft.com/office/drawing/2014/main" id="{A9B85A77-DC46-9E4F-9054-EB34F080A593}"/>
              </a:ext>
            </a:extLst>
          </p:cNvPr>
          <p:cNvSpPr>
            <a:spLocks noGrp="1"/>
          </p:cNvSpPr>
          <p:nvPr>
            <p:ph type="body" idx="1"/>
          </p:nvPr>
        </p:nvSpPr>
        <p:spPr/>
        <p:txBody>
          <a:bodyPr/>
          <a:lstStyle/>
          <a:p>
            <a:r>
              <a:rPr lang="en-US" dirty="0"/>
              <a:t>What is it?</a:t>
            </a:r>
          </a:p>
        </p:txBody>
      </p:sp>
      <p:sp>
        <p:nvSpPr>
          <p:cNvPr id="5" name="Content Placeholder 4">
            <a:extLst>
              <a:ext uri="{FF2B5EF4-FFF2-40B4-BE49-F238E27FC236}">
                <a16:creationId xmlns:a16="http://schemas.microsoft.com/office/drawing/2014/main" id="{3FFC7C93-697B-3540-BDBA-605F43B1C8D5}"/>
              </a:ext>
            </a:extLst>
          </p:cNvPr>
          <p:cNvSpPr>
            <a:spLocks noGrp="1"/>
          </p:cNvSpPr>
          <p:nvPr>
            <p:ph sz="half" idx="2"/>
          </p:nvPr>
        </p:nvSpPr>
        <p:spPr/>
        <p:txBody>
          <a:bodyPr/>
          <a:lstStyle/>
          <a:p>
            <a:r>
              <a:rPr lang="en-US" dirty="0"/>
              <a:t>Reorganize your code</a:t>
            </a:r>
          </a:p>
          <a:p>
            <a:r>
              <a:rPr lang="en-US" dirty="0"/>
              <a:t>Break it into different parts</a:t>
            </a:r>
          </a:p>
          <a:p>
            <a:r>
              <a:rPr lang="en-US" dirty="0"/>
              <a:t>Change composition</a:t>
            </a:r>
          </a:p>
        </p:txBody>
      </p:sp>
      <p:sp>
        <p:nvSpPr>
          <p:cNvPr id="6" name="Text Placeholder 5">
            <a:extLst>
              <a:ext uri="{FF2B5EF4-FFF2-40B4-BE49-F238E27FC236}">
                <a16:creationId xmlns:a16="http://schemas.microsoft.com/office/drawing/2014/main" id="{3050FBA7-AC9B-0B4D-9FF2-A3E6E5D966A1}"/>
              </a:ext>
            </a:extLst>
          </p:cNvPr>
          <p:cNvSpPr>
            <a:spLocks noGrp="1"/>
          </p:cNvSpPr>
          <p:nvPr>
            <p:ph type="body" sz="quarter" idx="3"/>
          </p:nvPr>
        </p:nvSpPr>
        <p:spPr/>
        <p:txBody>
          <a:bodyPr/>
          <a:lstStyle/>
          <a:p>
            <a:r>
              <a:rPr lang="en-US" dirty="0"/>
              <a:t>Why use it?</a:t>
            </a:r>
          </a:p>
        </p:txBody>
      </p:sp>
      <p:sp>
        <p:nvSpPr>
          <p:cNvPr id="7" name="Content Placeholder 6">
            <a:extLst>
              <a:ext uri="{FF2B5EF4-FFF2-40B4-BE49-F238E27FC236}">
                <a16:creationId xmlns:a16="http://schemas.microsoft.com/office/drawing/2014/main" id="{1B50BD7A-0203-224A-952E-7B24482C3CBD}"/>
              </a:ext>
            </a:extLst>
          </p:cNvPr>
          <p:cNvSpPr>
            <a:spLocks noGrp="1"/>
          </p:cNvSpPr>
          <p:nvPr>
            <p:ph sz="quarter" idx="4"/>
          </p:nvPr>
        </p:nvSpPr>
        <p:spPr/>
        <p:txBody>
          <a:bodyPr/>
          <a:lstStyle/>
          <a:p>
            <a:r>
              <a:rPr lang="en-US" dirty="0"/>
              <a:t>Understand the code</a:t>
            </a:r>
          </a:p>
          <a:p>
            <a:r>
              <a:rPr lang="en-US" dirty="0"/>
              <a:t>Clean the code</a:t>
            </a:r>
          </a:p>
          <a:p>
            <a:r>
              <a:rPr lang="en-US" dirty="0"/>
              <a:t>Allow new features</a:t>
            </a:r>
          </a:p>
        </p:txBody>
      </p:sp>
    </p:spTree>
    <p:extLst>
      <p:ext uri="{BB962C8B-B14F-4D97-AF65-F5344CB8AC3E}">
        <p14:creationId xmlns:p14="http://schemas.microsoft.com/office/powerpoint/2010/main" val="22568862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6C392F0-459C-214A-AFA7-9F688133689B}"/>
              </a:ext>
            </a:extLst>
          </p:cNvPr>
          <p:cNvSpPr/>
          <p:nvPr/>
        </p:nvSpPr>
        <p:spPr>
          <a:xfrm>
            <a:off x="4658054" y="3155576"/>
            <a:ext cx="1463041" cy="1173013"/>
          </a:xfrm>
          <a:prstGeom prst="rect">
            <a:avLst/>
          </a:prstGeom>
          <a:solidFill>
            <a:schemeClr val="bg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706BE-CC80-8343-8C88-F7B91934A973}"/>
              </a:ext>
            </a:extLst>
          </p:cNvPr>
          <p:cNvSpPr>
            <a:spLocks noGrp="1"/>
          </p:cNvSpPr>
          <p:nvPr>
            <p:ph type="title"/>
          </p:nvPr>
        </p:nvSpPr>
        <p:spPr/>
        <p:txBody>
          <a:bodyPr/>
          <a:lstStyle/>
          <a:p>
            <a:r>
              <a:rPr lang="en-US" dirty="0"/>
              <a:t>Common Refactoring Technique</a:t>
            </a:r>
            <a:br>
              <a:rPr lang="en-US" dirty="0"/>
            </a:br>
            <a:r>
              <a:rPr lang="en-US" sz="3200" dirty="0"/>
              <a:t>Extract Function</a:t>
            </a:r>
          </a:p>
        </p:txBody>
      </p:sp>
      <p:grpSp>
        <p:nvGrpSpPr>
          <p:cNvPr id="55" name="Group 54">
            <a:extLst>
              <a:ext uri="{FF2B5EF4-FFF2-40B4-BE49-F238E27FC236}">
                <a16:creationId xmlns:a16="http://schemas.microsoft.com/office/drawing/2014/main" id="{B9D2A038-725C-1F44-A776-33787470BAF5}"/>
              </a:ext>
            </a:extLst>
          </p:cNvPr>
          <p:cNvGrpSpPr/>
          <p:nvPr/>
        </p:nvGrpSpPr>
        <p:grpSpPr>
          <a:xfrm>
            <a:off x="2506531" y="2893807"/>
            <a:ext cx="1495313" cy="365760"/>
            <a:chOff x="5174428" y="2355925"/>
            <a:chExt cx="1495313" cy="365760"/>
          </a:xfrm>
        </p:grpSpPr>
        <p:sp>
          <p:nvSpPr>
            <p:cNvPr id="4" name="Rectangle 3">
              <a:extLst>
                <a:ext uri="{FF2B5EF4-FFF2-40B4-BE49-F238E27FC236}">
                  <a16:creationId xmlns:a16="http://schemas.microsoft.com/office/drawing/2014/main" id="{F1C07FDE-5FF7-1B47-8370-AE0B2BCE4C78}"/>
                </a:ext>
              </a:extLst>
            </p:cNvPr>
            <p:cNvSpPr/>
            <p:nvPr/>
          </p:nvSpPr>
          <p:spPr>
            <a:xfrm>
              <a:off x="5174428" y="2355925"/>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73E1E00-D789-084A-8C71-566A70FB84D9}"/>
                </a:ext>
              </a:extLst>
            </p:cNvPr>
            <p:cNvSpPr/>
            <p:nvPr/>
          </p:nvSpPr>
          <p:spPr>
            <a:xfrm>
              <a:off x="5174428" y="2486810"/>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082A68C-68C3-2843-8F46-80427BE2CB7B}"/>
                </a:ext>
              </a:extLst>
            </p:cNvPr>
            <p:cNvSpPr/>
            <p:nvPr/>
          </p:nvSpPr>
          <p:spPr>
            <a:xfrm>
              <a:off x="5325035" y="2617695"/>
              <a:ext cx="1344706" cy="103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4B4AEDD5-1211-E54B-9F4B-C7D9AC543A29}"/>
              </a:ext>
            </a:extLst>
          </p:cNvPr>
          <p:cNvGrpSpPr/>
          <p:nvPr/>
        </p:nvGrpSpPr>
        <p:grpSpPr>
          <a:xfrm>
            <a:off x="2775472" y="3293632"/>
            <a:ext cx="1231750" cy="861856"/>
            <a:chOff x="5443369" y="2755750"/>
            <a:chExt cx="1231750" cy="861856"/>
          </a:xfrm>
        </p:grpSpPr>
        <p:sp>
          <p:nvSpPr>
            <p:cNvPr id="7" name="Rectangle 6">
              <a:extLst>
                <a:ext uri="{FF2B5EF4-FFF2-40B4-BE49-F238E27FC236}">
                  <a16:creationId xmlns:a16="http://schemas.microsoft.com/office/drawing/2014/main" id="{4FB0E218-D192-E242-A23D-C52AA85425E8}"/>
                </a:ext>
              </a:extLst>
            </p:cNvPr>
            <p:cNvSpPr/>
            <p:nvPr/>
          </p:nvSpPr>
          <p:spPr>
            <a:xfrm>
              <a:off x="5443369" y="2755750"/>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281783D-7911-794B-9206-BFB9E6EF3C6B}"/>
                </a:ext>
              </a:extLst>
            </p:cNvPr>
            <p:cNvSpPr/>
            <p:nvPr/>
          </p:nvSpPr>
          <p:spPr>
            <a:xfrm>
              <a:off x="5443369" y="2895598"/>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693D9FC-949C-094D-902B-EAA0886F5B8C}"/>
                </a:ext>
              </a:extLst>
            </p:cNvPr>
            <p:cNvSpPr/>
            <p:nvPr/>
          </p:nvSpPr>
          <p:spPr>
            <a:xfrm>
              <a:off x="5626249" y="3035447"/>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B2A729-B630-7249-ABF4-6CF4938588D4}"/>
                </a:ext>
              </a:extLst>
            </p:cNvPr>
            <p:cNvSpPr/>
            <p:nvPr/>
          </p:nvSpPr>
          <p:spPr>
            <a:xfrm>
              <a:off x="5626249" y="3152047"/>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111E2B-0289-6746-8A0D-0F3745EFC42C}"/>
                </a:ext>
              </a:extLst>
            </p:cNvPr>
            <p:cNvSpPr/>
            <p:nvPr/>
          </p:nvSpPr>
          <p:spPr>
            <a:xfrm>
              <a:off x="5443369" y="3268647"/>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81E085-BD8D-D044-AD39-B712E79C782B}"/>
                </a:ext>
              </a:extLst>
            </p:cNvPr>
            <p:cNvSpPr/>
            <p:nvPr/>
          </p:nvSpPr>
          <p:spPr>
            <a:xfrm>
              <a:off x="5631627" y="3418472"/>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279156-AB49-AF4C-A52F-D7F74FB59895}"/>
                </a:ext>
              </a:extLst>
            </p:cNvPr>
            <p:cNvSpPr/>
            <p:nvPr/>
          </p:nvSpPr>
          <p:spPr>
            <a:xfrm>
              <a:off x="5631627" y="3535072"/>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2A807AD4-310B-6741-A69C-0E64AB16068E}"/>
              </a:ext>
            </a:extLst>
          </p:cNvPr>
          <p:cNvGrpSpPr/>
          <p:nvPr/>
        </p:nvGrpSpPr>
        <p:grpSpPr>
          <a:xfrm>
            <a:off x="2506531" y="4195452"/>
            <a:ext cx="1495313" cy="497624"/>
            <a:chOff x="5174428" y="3657570"/>
            <a:chExt cx="1495313" cy="497624"/>
          </a:xfrm>
        </p:grpSpPr>
        <p:sp>
          <p:nvSpPr>
            <p:cNvPr id="15" name="Rectangle 14">
              <a:extLst>
                <a:ext uri="{FF2B5EF4-FFF2-40B4-BE49-F238E27FC236}">
                  <a16:creationId xmlns:a16="http://schemas.microsoft.com/office/drawing/2014/main" id="{7B447144-03FB-6D44-B30E-75799A9169CA}"/>
                </a:ext>
              </a:extLst>
            </p:cNvPr>
            <p:cNvSpPr/>
            <p:nvPr/>
          </p:nvSpPr>
          <p:spPr>
            <a:xfrm>
              <a:off x="5174428" y="3657570"/>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BB09209-B39E-644C-A144-04B758DC1258}"/>
                </a:ext>
              </a:extLst>
            </p:cNvPr>
            <p:cNvSpPr/>
            <p:nvPr/>
          </p:nvSpPr>
          <p:spPr>
            <a:xfrm>
              <a:off x="5174428" y="3790707"/>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CFD81A1-6D9C-2B4A-B51F-866B4D14BEA2}"/>
                </a:ext>
              </a:extLst>
            </p:cNvPr>
            <p:cNvSpPr/>
            <p:nvPr/>
          </p:nvSpPr>
          <p:spPr>
            <a:xfrm>
              <a:off x="5174428" y="3927490"/>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B812A47-A81F-2147-B310-B6FA0D58A1E6}"/>
                </a:ext>
              </a:extLst>
            </p:cNvPr>
            <p:cNvSpPr/>
            <p:nvPr/>
          </p:nvSpPr>
          <p:spPr>
            <a:xfrm>
              <a:off x="5174428" y="4058375"/>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D4F5E5A4-1BB1-494D-AE14-8B7D7085B029}"/>
              </a:ext>
            </a:extLst>
          </p:cNvPr>
          <p:cNvGrpSpPr/>
          <p:nvPr/>
        </p:nvGrpSpPr>
        <p:grpSpPr>
          <a:xfrm>
            <a:off x="4819421" y="3331136"/>
            <a:ext cx="1231750" cy="861856"/>
            <a:chOff x="7487318" y="2793254"/>
            <a:chExt cx="1231750" cy="861856"/>
          </a:xfrm>
        </p:grpSpPr>
        <p:sp>
          <p:nvSpPr>
            <p:cNvPr id="21" name="Rectangle 20">
              <a:extLst>
                <a:ext uri="{FF2B5EF4-FFF2-40B4-BE49-F238E27FC236}">
                  <a16:creationId xmlns:a16="http://schemas.microsoft.com/office/drawing/2014/main" id="{CA124644-C59E-1341-A1C5-6E53A1D32BE2}"/>
                </a:ext>
              </a:extLst>
            </p:cNvPr>
            <p:cNvSpPr/>
            <p:nvPr/>
          </p:nvSpPr>
          <p:spPr>
            <a:xfrm>
              <a:off x="7487318" y="2793254"/>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38919DF-65DF-E149-95F5-C66D85B42237}"/>
                </a:ext>
              </a:extLst>
            </p:cNvPr>
            <p:cNvSpPr/>
            <p:nvPr/>
          </p:nvSpPr>
          <p:spPr>
            <a:xfrm>
              <a:off x="7487318" y="2933102"/>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1492191-6F36-3646-A121-232CC91FA215}"/>
                </a:ext>
              </a:extLst>
            </p:cNvPr>
            <p:cNvSpPr/>
            <p:nvPr/>
          </p:nvSpPr>
          <p:spPr>
            <a:xfrm>
              <a:off x="7670198" y="3072951"/>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EA6920E-D39B-194F-9EF0-8B0D2AE9AE99}"/>
                </a:ext>
              </a:extLst>
            </p:cNvPr>
            <p:cNvSpPr/>
            <p:nvPr/>
          </p:nvSpPr>
          <p:spPr>
            <a:xfrm>
              <a:off x="7670198" y="3189551"/>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618B966-3A90-3744-B5F1-4664FB751FCD}"/>
                </a:ext>
              </a:extLst>
            </p:cNvPr>
            <p:cNvSpPr/>
            <p:nvPr/>
          </p:nvSpPr>
          <p:spPr>
            <a:xfrm>
              <a:off x="7487318" y="3306151"/>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3F8A61C-742B-A844-A299-0600DA30B198}"/>
                </a:ext>
              </a:extLst>
            </p:cNvPr>
            <p:cNvSpPr/>
            <p:nvPr/>
          </p:nvSpPr>
          <p:spPr>
            <a:xfrm>
              <a:off x="7675576" y="3455976"/>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8B057A7-CE3B-344F-9E8F-95A43A957141}"/>
                </a:ext>
              </a:extLst>
            </p:cNvPr>
            <p:cNvSpPr/>
            <p:nvPr/>
          </p:nvSpPr>
          <p:spPr>
            <a:xfrm>
              <a:off x="7675576" y="3572576"/>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BCFF6E5E-CE8A-8149-ABE1-2B4B03C8041F}"/>
              </a:ext>
            </a:extLst>
          </p:cNvPr>
          <p:cNvSpPr/>
          <p:nvPr/>
        </p:nvSpPr>
        <p:spPr>
          <a:xfrm>
            <a:off x="2764712" y="3293206"/>
            <a:ext cx="1237132" cy="1207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700D139-A009-E342-A465-44BA700B3CDA}"/>
              </a:ext>
            </a:extLst>
          </p:cNvPr>
          <p:cNvSpPr/>
          <p:nvPr/>
        </p:nvSpPr>
        <p:spPr>
          <a:xfrm>
            <a:off x="4808663" y="3203843"/>
            <a:ext cx="1237132" cy="1207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D97FB62F-63BA-7743-8D57-77DCB28B17A0}"/>
              </a:ext>
            </a:extLst>
          </p:cNvPr>
          <p:cNvSpPr txBox="1"/>
          <p:nvPr/>
        </p:nvSpPr>
        <p:spPr>
          <a:xfrm>
            <a:off x="9595821" y="2893807"/>
            <a:ext cx="184731" cy="369332"/>
          </a:xfrm>
          <a:prstGeom prst="rect">
            <a:avLst/>
          </a:prstGeom>
          <a:noFill/>
        </p:spPr>
        <p:txBody>
          <a:bodyPr wrap="none" rtlCol="0">
            <a:spAutoFit/>
          </a:bodyPr>
          <a:lstStyle/>
          <a:p>
            <a:endParaRPr lang="en-US" dirty="0"/>
          </a:p>
        </p:txBody>
      </p:sp>
      <p:grpSp>
        <p:nvGrpSpPr>
          <p:cNvPr id="74" name="Group 73">
            <a:extLst>
              <a:ext uri="{FF2B5EF4-FFF2-40B4-BE49-F238E27FC236}">
                <a16:creationId xmlns:a16="http://schemas.microsoft.com/office/drawing/2014/main" id="{69E24F4C-6AE5-944E-9159-85D10699BD10}"/>
              </a:ext>
            </a:extLst>
          </p:cNvPr>
          <p:cNvGrpSpPr/>
          <p:nvPr/>
        </p:nvGrpSpPr>
        <p:grpSpPr>
          <a:xfrm>
            <a:off x="2775473" y="3296505"/>
            <a:ext cx="1231750" cy="861856"/>
            <a:chOff x="5443369" y="2755750"/>
            <a:chExt cx="1231750" cy="861856"/>
          </a:xfrm>
          <a:solidFill>
            <a:schemeClr val="accent1"/>
          </a:solidFill>
        </p:grpSpPr>
        <p:sp>
          <p:nvSpPr>
            <p:cNvPr id="75" name="Rectangle 74">
              <a:extLst>
                <a:ext uri="{FF2B5EF4-FFF2-40B4-BE49-F238E27FC236}">
                  <a16:creationId xmlns:a16="http://schemas.microsoft.com/office/drawing/2014/main" id="{777A3969-4637-2342-BEE2-7EE21AB3E11D}"/>
                </a:ext>
              </a:extLst>
            </p:cNvPr>
            <p:cNvSpPr/>
            <p:nvPr/>
          </p:nvSpPr>
          <p:spPr>
            <a:xfrm>
              <a:off x="5443369" y="2755750"/>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E98D0D6A-49AA-8248-B17F-A428DA4650A5}"/>
                </a:ext>
              </a:extLst>
            </p:cNvPr>
            <p:cNvSpPr/>
            <p:nvPr/>
          </p:nvSpPr>
          <p:spPr>
            <a:xfrm>
              <a:off x="5443369" y="2895598"/>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2C93D6CB-E4C4-2447-A431-3AE723B3E781}"/>
                </a:ext>
              </a:extLst>
            </p:cNvPr>
            <p:cNvSpPr/>
            <p:nvPr/>
          </p:nvSpPr>
          <p:spPr>
            <a:xfrm>
              <a:off x="5626249" y="30354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797E310A-A3F1-124A-B29F-14C02A2AF29C}"/>
                </a:ext>
              </a:extLst>
            </p:cNvPr>
            <p:cNvSpPr/>
            <p:nvPr/>
          </p:nvSpPr>
          <p:spPr>
            <a:xfrm>
              <a:off x="5626249" y="31520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0D7C6743-B0F4-FF4B-B4E4-F8CB85775401}"/>
                </a:ext>
              </a:extLst>
            </p:cNvPr>
            <p:cNvSpPr/>
            <p:nvPr/>
          </p:nvSpPr>
          <p:spPr>
            <a:xfrm>
              <a:off x="5443369" y="3268647"/>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2A07FA5F-E65D-5B4A-A107-AF348DCDEF43}"/>
                </a:ext>
              </a:extLst>
            </p:cNvPr>
            <p:cNvSpPr/>
            <p:nvPr/>
          </p:nvSpPr>
          <p:spPr>
            <a:xfrm>
              <a:off x="5631627" y="34184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D5852604-4545-C24B-BC15-B654080E33F7}"/>
                </a:ext>
              </a:extLst>
            </p:cNvPr>
            <p:cNvSpPr/>
            <p:nvPr/>
          </p:nvSpPr>
          <p:spPr>
            <a:xfrm>
              <a:off x="5631627" y="35350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29577764"/>
      </p:ext>
    </p:extLst>
  </p:cSld>
  <p:clrMapOvr>
    <a:masterClrMapping/>
  </p:clrMapOvr>
  <mc:AlternateContent xmlns:mc="http://schemas.openxmlformats.org/markup-compatibility/2006">
    <mc:Choice xmlns:p14="http://schemas.microsoft.com/office/powerpoint/2010/main" Requires="p14">
      <p:transition spd="slow" p14:dur="15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74"/>
                                        </p:tgtEl>
                                        <p:attrNameLst>
                                          <p:attrName>style.visibility</p:attrName>
                                        </p:attrNameLst>
                                      </p:cBhvr>
                                      <p:to>
                                        <p:strVal val="hidden"/>
                                      </p:to>
                                    </p:set>
                                  </p:childTnLst>
                                </p:cTn>
                              </p:par>
                              <p:par>
                                <p:cTn id="9" presetID="1" presetClass="entr" presetSubtype="0" fill="hold" grpId="2"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0.00382 -0.00024 L 0.22327 0.00601 " pathEditMode="relative" rAng="0" ptsTypes="AA">
                                      <p:cBhvr>
                                        <p:cTn id="16" dur="2000" fill="hold"/>
                                        <p:tgtEl>
                                          <p:spTgt spid="19"/>
                                        </p:tgtEl>
                                        <p:attrNameLst>
                                          <p:attrName>ppt_x</p:attrName>
                                          <p:attrName>ppt_y</p:attrName>
                                        </p:attrNameLst>
                                      </p:cBhvr>
                                      <p:rCtr x="11354" y="301"/>
                                    </p:animMotion>
                                  </p:childTnLst>
                                </p:cTn>
                              </p:par>
                            </p:childTnLst>
                          </p:cTn>
                        </p:par>
                        <p:par>
                          <p:cTn id="17" fill="hold">
                            <p:stCondLst>
                              <p:cond delay="2000"/>
                            </p:stCondLst>
                            <p:childTnLst>
                              <p:par>
                                <p:cTn id="18" presetID="1" presetClass="exit" presetSubtype="0" fill="hold" nodeType="afterEffect">
                                  <p:stCondLst>
                                    <p:cond delay="0"/>
                                  </p:stCondLst>
                                  <p:childTnLst>
                                    <p:set>
                                      <p:cBhvr>
                                        <p:cTn id="19" dur="1" fill="hold">
                                          <p:stCondLst>
                                            <p:cond delay="0"/>
                                          </p:stCondLst>
                                        </p:cTn>
                                        <p:tgtEl>
                                          <p:spTgt spid="19"/>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5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grpId="0" nodeType="clickEffect">
                                  <p:stCondLst>
                                    <p:cond delay="0"/>
                                  </p:stCondLst>
                                  <p:childTnLst>
                                    <p:animMotion origin="layout" path="M -2.77778E-6 4.07407E-6 L -0.22517 0.01157 " pathEditMode="relative" rAng="0" ptsTypes="AA">
                                      <p:cBhvr>
                                        <p:cTn id="25" dur="2000" fill="hold"/>
                                        <p:tgtEl>
                                          <p:spTgt spid="59"/>
                                        </p:tgtEl>
                                        <p:attrNameLst>
                                          <p:attrName>ppt_x</p:attrName>
                                          <p:attrName>ppt_y</p:attrName>
                                        </p:attrNameLst>
                                      </p:cBhvr>
                                      <p:rCtr x="-11267" y="579"/>
                                    </p:animMotion>
                                  </p:childTnLst>
                                </p:cTn>
                              </p:par>
                            </p:childTnLst>
                          </p:cTn>
                        </p:par>
                        <p:par>
                          <p:cTn id="26" fill="hold">
                            <p:stCondLst>
                              <p:cond delay="2000"/>
                            </p:stCondLst>
                            <p:childTnLst>
                              <p:par>
                                <p:cTn id="27" presetID="1" presetClass="exit" presetSubtype="0" fill="hold" grpId="1" nodeType="afterEffect">
                                  <p:stCondLst>
                                    <p:cond delay="0"/>
                                  </p:stCondLst>
                                  <p:childTnLst>
                                    <p:set>
                                      <p:cBhvr>
                                        <p:cTn id="28" dur="1" fill="hold">
                                          <p:stCondLst>
                                            <p:cond delay="0"/>
                                          </p:stCondLst>
                                        </p:cTn>
                                        <p:tgtEl>
                                          <p:spTgt spid="59"/>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0" presetClass="path" presetSubtype="0" accel="50000" decel="50000" fill="hold" nodeType="withEffect">
                                  <p:stCondLst>
                                    <p:cond delay="0"/>
                                  </p:stCondLst>
                                  <p:childTnLst>
                                    <p:animMotion origin="layout" path="M -0.00382 -0.00023 L 0.22327 0.00602 " pathEditMode="relative" rAng="0" ptsTypes="AA">
                                      <p:cBhvr>
                                        <p:cTn id="32" dur="2000" fill="hold"/>
                                        <p:tgtEl>
                                          <p:spTgt spid="74"/>
                                        </p:tgtEl>
                                        <p:attrNameLst>
                                          <p:attrName>ppt_x</p:attrName>
                                          <p:attrName>ppt_y</p:attrName>
                                        </p:attrNameLst>
                                      </p:cBhvr>
                                      <p:rCtr x="11354" y="301"/>
                                    </p:animMotion>
                                  </p:childTnLst>
                                </p:cTn>
                              </p:par>
                            </p:childTnLst>
                          </p:cTn>
                        </p:par>
                        <p:par>
                          <p:cTn id="33" fill="hold">
                            <p:stCondLst>
                              <p:cond delay="4000"/>
                            </p:stCondLst>
                            <p:childTnLst>
                              <p:par>
                                <p:cTn id="34" presetID="1" presetClass="exit" presetSubtype="0" fill="hold" nodeType="afterEffect">
                                  <p:stCondLst>
                                    <p:cond delay="0"/>
                                  </p:stCondLst>
                                  <p:childTnLst>
                                    <p:set>
                                      <p:cBhvr>
                                        <p:cTn id="35" dur="1" fill="hold">
                                          <p:stCondLst>
                                            <p:cond delay="0"/>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6" grpId="0" animBg="1"/>
      <p:bldP spid="59" grpId="0" animBg="1"/>
      <p:bldP spid="59" grpId="1" animBg="1"/>
      <p:bldP spid="59" grpId="2"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706BE-CC80-8343-8C88-F7B91934A973}"/>
              </a:ext>
            </a:extLst>
          </p:cNvPr>
          <p:cNvSpPr>
            <a:spLocks noGrp="1"/>
          </p:cNvSpPr>
          <p:nvPr>
            <p:ph type="title"/>
          </p:nvPr>
        </p:nvSpPr>
        <p:spPr/>
        <p:txBody>
          <a:bodyPr/>
          <a:lstStyle/>
          <a:p>
            <a:r>
              <a:rPr lang="en-US" dirty="0"/>
              <a:t>Common Refactoring Technique</a:t>
            </a:r>
            <a:br>
              <a:rPr lang="en-US" dirty="0"/>
            </a:br>
            <a:r>
              <a:rPr lang="en-US" sz="3200" dirty="0"/>
              <a:t>Split Loop</a:t>
            </a:r>
          </a:p>
        </p:txBody>
      </p:sp>
      <p:grpSp>
        <p:nvGrpSpPr>
          <p:cNvPr id="11" name="Group 10">
            <a:extLst>
              <a:ext uri="{FF2B5EF4-FFF2-40B4-BE49-F238E27FC236}">
                <a16:creationId xmlns:a16="http://schemas.microsoft.com/office/drawing/2014/main" id="{00678EEE-FED6-5245-83A5-F430A4A25E25}"/>
              </a:ext>
            </a:extLst>
          </p:cNvPr>
          <p:cNvGrpSpPr/>
          <p:nvPr/>
        </p:nvGrpSpPr>
        <p:grpSpPr>
          <a:xfrm>
            <a:off x="3216537" y="2538804"/>
            <a:ext cx="1495313" cy="227704"/>
            <a:chOff x="5174428" y="2355925"/>
            <a:chExt cx="1495313" cy="227704"/>
          </a:xfrm>
        </p:grpSpPr>
        <p:sp>
          <p:nvSpPr>
            <p:cNvPr id="4" name="Rectangle 3">
              <a:extLst>
                <a:ext uri="{FF2B5EF4-FFF2-40B4-BE49-F238E27FC236}">
                  <a16:creationId xmlns:a16="http://schemas.microsoft.com/office/drawing/2014/main" id="{F1C07FDE-5FF7-1B47-8370-AE0B2BCE4C78}"/>
                </a:ext>
              </a:extLst>
            </p:cNvPr>
            <p:cNvSpPr/>
            <p:nvPr/>
          </p:nvSpPr>
          <p:spPr>
            <a:xfrm>
              <a:off x="5174428" y="2355925"/>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73E1E00-D789-084A-8C71-566A70FB84D9}"/>
                </a:ext>
              </a:extLst>
            </p:cNvPr>
            <p:cNvSpPr/>
            <p:nvPr/>
          </p:nvSpPr>
          <p:spPr>
            <a:xfrm>
              <a:off x="5174428" y="2486810"/>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32CB5C4-ACD8-9A44-88DC-39C7C1DADCD6}"/>
              </a:ext>
            </a:extLst>
          </p:cNvPr>
          <p:cNvGrpSpPr/>
          <p:nvPr/>
        </p:nvGrpSpPr>
        <p:grpSpPr>
          <a:xfrm>
            <a:off x="3367144" y="2800574"/>
            <a:ext cx="1350084" cy="999911"/>
            <a:chOff x="5325035" y="2617695"/>
            <a:chExt cx="1350084" cy="999911"/>
          </a:xfrm>
          <a:solidFill>
            <a:schemeClr val="accent2"/>
          </a:solidFill>
        </p:grpSpPr>
        <p:sp>
          <p:nvSpPr>
            <p:cNvPr id="6" name="Rectangle 5">
              <a:extLst>
                <a:ext uri="{FF2B5EF4-FFF2-40B4-BE49-F238E27FC236}">
                  <a16:creationId xmlns:a16="http://schemas.microsoft.com/office/drawing/2014/main" id="{C082A68C-68C3-2843-8F46-80427BE2CB7B}"/>
                </a:ext>
              </a:extLst>
            </p:cNvPr>
            <p:cNvSpPr/>
            <p:nvPr/>
          </p:nvSpPr>
          <p:spPr>
            <a:xfrm>
              <a:off x="5325035" y="2617695"/>
              <a:ext cx="1344706" cy="10399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4B4AEDD5-1211-E54B-9F4B-C7D9AC543A29}"/>
                </a:ext>
              </a:extLst>
            </p:cNvPr>
            <p:cNvGrpSpPr/>
            <p:nvPr/>
          </p:nvGrpSpPr>
          <p:grpSpPr>
            <a:xfrm>
              <a:off x="5443369" y="2755750"/>
              <a:ext cx="1231750" cy="861856"/>
              <a:chOff x="5443369" y="2755750"/>
              <a:chExt cx="1231750" cy="861856"/>
            </a:xfrm>
            <a:grpFill/>
          </p:grpSpPr>
          <p:sp>
            <p:nvSpPr>
              <p:cNvPr id="7" name="Rectangle 6">
                <a:extLst>
                  <a:ext uri="{FF2B5EF4-FFF2-40B4-BE49-F238E27FC236}">
                    <a16:creationId xmlns:a16="http://schemas.microsoft.com/office/drawing/2014/main" id="{4FB0E218-D192-E242-A23D-C52AA85425E8}"/>
                  </a:ext>
                </a:extLst>
              </p:cNvPr>
              <p:cNvSpPr/>
              <p:nvPr/>
            </p:nvSpPr>
            <p:spPr>
              <a:xfrm>
                <a:off x="5443369" y="2755750"/>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281783D-7911-794B-9206-BFB9E6EF3C6B}"/>
                  </a:ext>
                </a:extLst>
              </p:cNvPr>
              <p:cNvSpPr/>
              <p:nvPr/>
            </p:nvSpPr>
            <p:spPr>
              <a:xfrm>
                <a:off x="5443369" y="2895598"/>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693D9FC-949C-094D-902B-EAA0886F5B8C}"/>
                  </a:ext>
                </a:extLst>
              </p:cNvPr>
              <p:cNvSpPr/>
              <p:nvPr/>
            </p:nvSpPr>
            <p:spPr>
              <a:xfrm>
                <a:off x="5626249" y="30354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B2A729-B630-7249-ABF4-6CF4938588D4}"/>
                  </a:ext>
                </a:extLst>
              </p:cNvPr>
              <p:cNvSpPr/>
              <p:nvPr/>
            </p:nvSpPr>
            <p:spPr>
              <a:xfrm>
                <a:off x="5626249" y="31520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111E2B-0289-6746-8A0D-0F3745EFC42C}"/>
                  </a:ext>
                </a:extLst>
              </p:cNvPr>
              <p:cNvSpPr/>
              <p:nvPr/>
            </p:nvSpPr>
            <p:spPr>
              <a:xfrm>
                <a:off x="5443369" y="3268647"/>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81E085-BD8D-D044-AD39-B712E79C782B}"/>
                  </a:ext>
                </a:extLst>
              </p:cNvPr>
              <p:cNvSpPr/>
              <p:nvPr/>
            </p:nvSpPr>
            <p:spPr>
              <a:xfrm>
                <a:off x="5631627" y="34184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279156-AB49-AF4C-A52F-D7F74FB59895}"/>
                  </a:ext>
                </a:extLst>
              </p:cNvPr>
              <p:cNvSpPr/>
              <p:nvPr/>
            </p:nvSpPr>
            <p:spPr>
              <a:xfrm>
                <a:off x="5631627" y="35350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0" name="TextBox 59">
            <a:extLst>
              <a:ext uri="{FF2B5EF4-FFF2-40B4-BE49-F238E27FC236}">
                <a16:creationId xmlns:a16="http://schemas.microsoft.com/office/drawing/2014/main" id="{D97FB62F-63BA-7743-8D57-77DCB28B17A0}"/>
              </a:ext>
            </a:extLst>
          </p:cNvPr>
          <p:cNvSpPr txBox="1"/>
          <p:nvPr/>
        </p:nvSpPr>
        <p:spPr>
          <a:xfrm>
            <a:off x="9595821" y="2893807"/>
            <a:ext cx="184731" cy="369332"/>
          </a:xfrm>
          <a:prstGeom prst="rect">
            <a:avLst/>
          </a:prstGeom>
          <a:noFill/>
        </p:spPr>
        <p:txBody>
          <a:bodyPr wrap="none" rtlCol="0">
            <a:spAutoFit/>
          </a:bodyPr>
          <a:lstStyle/>
          <a:p>
            <a:endParaRPr lang="en-US" dirty="0"/>
          </a:p>
        </p:txBody>
      </p:sp>
      <p:grpSp>
        <p:nvGrpSpPr>
          <p:cNvPr id="73" name="Group 72">
            <a:extLst>
              <a:ext uri="{FF2B5EF4-FFF2-40B4-BE49-F238E27FC236}">
                <a16:creationId xmlns:a16="http://schemas.microsoft.com/office/drawing/2014/main" id="{7460B523-9970-ED42-BB54-F17E287B6841}"/>
              </a:ext>
            </a:extLst>
          </p:cNvPr>
          <p:cNvGrpSpPr/>
          <p:nvPr/>
        </p:nvGrpSpPr>
        <p:grpSpPr>
          <a:xfrm>
            <a:off x="3367144" y="2792478"/>
            <a:ext cx="1350084" cy="999911"/>
            <a:chOff x="5325035" y="2617695"/>
            <a:chExt cx="1350084" cy="999911"/>
          </a:xfrm>
          <a:solidFill>
            <a:schemeClr val="accent2"/>
          </a:solidFill>
        </p:grpSpPr>
        <p:sp>
          <p:nvSpPr>
            <p:cNvPr id="74" name="Rectangle 73">
              <a:extLst>
                <a:ext uri="{FF2B5EF4-FFF2-40B4-BE49-F238E27FC236}">
                  <a16:creationId xmlns:a16="http://schemas.microsoft.com/office/drawing/2014/main" id="{78999C76-D6CE-CD42-9E1F-999201E8DCCE}"/>
                </a:ext>
              </a:extLst>
            </p:cNvPr>
            <p:cNvSpPr/>
            <p:nvPr/>
          </p:nvSpPr>
          <p:spPr>
            <a:xfrm>
              <a:off x="5325035" y="2617695"/>
              <a:ext cx="1344706" cy="10399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6FDDA40B-A163-4246-8041-5423EEBC113E}"/>
                </a:ext>
              </a:extLst>
            </p:cNvPr>
            <p:cNvGrpSpPr/>
            <p:nvPr/>
          </p:nvGrpSpPr>
          <p:grpSpPr>
            <a:xfrm>
              <a:off x="5443369" y="2755750"/>
              <a:ext cx="1231750" cy="861856"/>
              <a:chOff x="5443369" y="2755750"/>
              <a:chExt cx="1231750" cy="861856"/>
            </a:xfrm>
            <a:grpFill/>
          </p:grpSpPr>
          <p:sp>
            <p:nvSpPr>
              <p:cNvPr id="76" name="Rectangle 75">
                <a:extLst>
                  <a:ext uri="{FF2B5EF4-FFF2-40B4-BE49-F238E27FC236}">
                    <a16:creationId xmlns:a16="http://schemas.microsoft.com/office/drawing/2014/main" id="{BA0AED9E-28CB-E244-9BCA-8FA443A4D04E}"/>
                  </a:ext>
                </a:extLst>
              </p:cNvPr>
              <p:cNvSpPr/>
              <p:nvPr/>
            </p:nvSpPr>
            <p:spPr>
              <a:xfrm>
                <a:off x="5443369" y="2755750"/>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2550CAB4-F861-1A46-8C01-531C700DF71D}"/>
                  </a:ext>
                </a:extLst>
              </p:cNvPr>
              <p:cNvSpPr/>
              <p:nvPr/>
            </p:nvSpPr>
            <p:spPr>
              <a:xfrm>
                <a:off x="5443369" y="2895598"/>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288DC83C-48B4-944F-86C1-82E0DE79DCEE}"/>
                  </a:ext>
                </a:extLst>
              </p:cNvPr>
              <p:cNvSpPr/>
              <p:nvPr/>
            </p:nvSpPr>
            <p:spPr>
              <a:xfrm>
                <a:off x="5626249" y="30354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11CFC41-93B2-3A46-96F8-A16015F51165}"/>
                  </a:ext>
                </a:extLst>
              </p:cNvPr>
              <p:cNvSpPr/>
              <p:nvPr/>
            </p:nvSpPr>
            <p:spPr>
              <a:xfrm>
                <a:off x="5626249" y="31520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87949AD5-3A58-7B4F-8BA4-16BA6E180417}"/>
                  </a:ext>
                </a:extLst>
              </p:cNvPr>
              <p:cNvSpPr/>
              <p:nvPr/>
            </p:nvSpPr>
            <p:spPr>
              <a:xfrm>
                <a:off x="5443369" y="3268647"/>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D9D10224-50BB-E14C-8685-F4A905BE4F79}"/>
                  </a:ext>
                </a:extLst>
              </p:cNvPr>
              <p:cNvSpPr/>
              <p:nvPr/>
            </p:nvSpPr>
            <p:spPr>
              <a:xfrm>
                <a:off x="5631627" y="34184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DBE553DE-47FE-2543-88B0-7CAA6F0EBD46}"/>
                  </a:ext>
                </a:extLst>
              </p:cNvPr>
              <p:cNvSpPr/>
              <p:nvPr/>
            </p:nvSpPr>
            <p:spPr>
              <a:xfrm>
                <a:off x="5631627" y="35350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3" name="Group 62">
            <a:extLst>
              <a:ext uri="{FF2B5EF4-FFF2-40B4-BE49-F238E27FC236}">
                <a16:creationId xmlns:a16="http://schemas.microsoft.com/office/drawing/2014/main" id="{55291BA9-F51B-CC49-8FE6-0ED954C31E43}"/>
              </a:ext>
            </a:extLst>
          </p:cNvPr>
          <p:cNvGrpSpPr/>
          <p:nvPr/>
        </p:nvGrpSpPr>
        <p:grpSpPr>
          <a:xfrm>
            <a:off x="3367144" y="3835001"/>
            <a:ext cx="1350084" cy="999911"/>
            <a:chOff x="5325035" y="2617695"/>
            <a:chExt cx="1350084" cy="999911"/>
          </a:xfrm>
          <a:solidFill>
            <a:schemeClr val="accent2">
              <a:lumMod val="75000"/>
            </a:schemeClr>
          </a:solidFill>
        </p:grpSpPr>
        <p:sp>
          <p:nvSpPr>
            <p:cNvPr id="64" name="Rectangle 63">
              <a:extLst>
                <a:ext uri="{FF2B5EF4-FFF2-40B4-BE49-F238E27FC236}">
                  <a16:creationId xmlns:a16="http://schemas.microsoft.com/office/drawing/2014/main" id="{343F035F-2DE2-214B-91E1-F697D7958F03}"/>
                </a:ext>
              </a:extLst>
            </p:cNvPr>
            <p:cNvSpPr/>
            <p:nvPr/>
          </p:nvSpPr>
          <p:spPr>
            <a:xfrm>
              <a:off x="5325035" y="2617695"/>
              <a:ext cx="1344706" cy="10399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6498B9EF-1F98-0C40-82DD-ECC668E5034B}"/>
                </a:ext>
              </a:extLst>
            </p:cNvPr>
            <p:cNvGrpSpPr/>
            <p:nvPr/>
          </p:nvGrpSpPr>
          <p:grpSpPr>
            <a:xfrm>
              <a:off x="5443369" y="2755750"/>
              <a:ext cx="1231750" cy="861856"/>
              <a:chOff x="5443369" y="2755750"/>
              <a:chExt cx="1231750" cy="861856"/>
            </a:xfrm>
            <a:grpFill/>
          </p:grpSpPr>
          <p:sp>
            <p:nvSpPr>
              <p:cNvPr id="66" name="Rectangle 65">
                <a:extLst>
                  <a:ext uri="{FF2B5EF4-FFF2-40B4-BE49-F238E27FC236}">
                    <a16:creationId xmlns:a16="http://schemas.microsoft.com/office/drawing/2014/main" id="{22E29890-EAAC-D547-B4AF-068CD8DAF982}"/>
                  </a:ext>
                </a:extLst>
              </p:cNvPr>
              <p:cNvSpPr/>
              <p:nvPr/>
            </p:nvSpPr>
            <p:spPr>
              <a:xfrm>
                <a:off x="5443369" y="2755750"/>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7D80CED3-69FA-4147-9224-EB8D181D0174}"/>
                  </a:ext>
                </a:extLst>
              </p:cNvPr>
              <p:cNvSpPr/>
              <p:nvPr/>
            </p:nvSpPr>
            <p:spPr>
              <a:xfrm>
                <a:off x="5443369" y="2895598"/>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B8CD775A-BE02-554B-B044-6CEF87550A88}"/>
                  </a:ext>
                </a:extLst>
              </p:cNvPr>
              <p:cNvSpPr/>
              <p:nvPr/>
            </p:nvSpPr>
            <p:spPr>
              <a:xfrm>
                <a:off x="5626249" y="30354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E25BB7D7-DC55-7A46-8A7F-6853787F4355}"/>
                  </a:ext>
                </a:extLst>
              </p:cNvPr>
              <p:cNvSpPr/>
              <p:nvPr/>
            </p:nvSpPr>
            <p:spPr>
              <a:xfrm>
                <a:off x="5626249" y="31520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5EBE5207-903D-F84D-9452-E2FE6E65AD75}"/>
                  </a:ext>
                </a:extLst>
              </p:cNvPr>
              <p:cNvSpPr/>
              <p:nvPr/>
            </p:nvSpPr>
            <p:spPr>
              <a:xfrm>
                <a:off x="5443369" y="3268647"/>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BBE842CD-3536-C04E-AE41-B6840B2156CB}"/>
                  </a:ext>
                </a:extLst>
              </p:cNvPr>
              <p:cNvSpPr/>
              <p:nvPr/>
            </p:nvSpPr>
            <p:spPr>
              <a:xfrm>
                <a:off x="5631627" y="34184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D286321F-337D-CB4A-86C6-DD84DC435663}"/>
                  </a:ext>
                </a:extLst>
              </p:cNvPr>
              <p:cNvSpPr/>
              <p:nvPr/>
            </p:nvSpPr>
            <p:spPr>
              <a:xfrm>
                <a:off x="5631627" y="35350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7" name="Group 46">
            <a:extLst>
              <a:ext uri="{FF2B5EF4-FFF2-40B4-BE49-F238E27FC236}">
                <a16:creationId xmlns:a16="http://schemas.microsoft.com/office/drawing/2014/main" id="{813FC492-61E8-CA46-8AC2-1398436601A6}"/>
              </a:ext>
            </a:extLst>
          </p:cNvPr>
          <p:cNvGrpSpPr/>
          <p:nvPr/>
        </p:nvGrpSpPr>
        <p:grpSpPr>
          <a:xfrm>
            <a:off x="3367144" y="2800903"/>
            <a:ext cx="1350084" cy="999911"/>
            <a:chOff x="5325035" y="2617695"/>
            <a:chExt cx="1350084" cy="999911"/>
          </a:xfrm>
          <a:solidFill>
            <a:schemeClr val="accent1"/>
          </a:solidFill>
        </p:grpSpPr>
        <p:sp>
          <p:nvSpPr>
            <p:cNvPr id="48" name="Rectangle 47">
              <a:extLst>
                <a:ext uri="{FF2B5EF4-FFF2-40B4-BE49-F238E27FC236}">
                  <a16:creationId xmlns:a16="http://schemas.microsoft.com/office/drawing/2014/main" id="{39C7941F-24EF-5745-9CD4-5EB34DAC7A17}"/>
                </a:ext>
              </a:extLst>
            </p:cNvPr>
            <p:cNvSpPr/>
            <p:nvPr/>
          </p:nvSpPr>
          <p:spPr>
            <a:xfrm>
              <a:off x="5325035" y="2617695"/>
              <a:ext cx="1344706" cy="103990"/>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2FF9F4C4-1613-7C40-A160-A880AC090A6B}"/>
                </a:ext>
              </a:extLst>
            </p:cNvPr>
            <p:cNvGrpSpPr/>
            <p:nvPr/>
          </p:nvGrpSpPr>
          <p:grpSpPr>
            <a:xfrm>
              <a:off x="5443369" y="2755750"/>
              <a:ext cx="1231750" cy="861856"/>
              <a:chOff x="5443369" y="2755750"/>
              <a:chExt cx="1231750" cy="861856"/>
            </a:xfrm>
            <a:grpFill/>
          </p:grpSpPr>
          <p:sp>
            <p:nvSpPr>
              <p:cNvPr id="50" name="Rectangle 49">
                <a:extLst>
                  <a:ext uri="{FF2B5EF4-FFF2-40B4-BE49-F238E27FC236}">
                    <a16:creationId xmlns:a16="http://schemas.microsoft.com/office/drawing/2014/main" id="{FADC5C26-C9B1-F445-B83C-E2CCD1329510}"/>
                  </a:ext>
                </a:extLst>
              </p:cNvPr>
              <p:cNvSpPr/>
              <p:nvPr/>
            </p:nvSpPr>
            <p:spPr>
              <a:xfrm>
                <a:off x="5443369" y="2755750"/>
                <a:ext cx="1226372" cy="105783"/>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D5AA67E-D3BE-CC44-A3A9-69C645C5EE44}"/>
                  </a:ext>
                </a:extLst>
              </p:cNvPr>
              <p:cNvSpPr/>
              <p:nvPr/>
            </p:nvSpPr>
            <p:spPr>
              <a:xfrm>
                <a:off x="5443369" y="2895598"/>
                <a:ext cx="1226372" cy="105783"/>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F6A4111-9C53-1141-9BC8-75551E2A413D}"/>
                  </a:ext>
                </a:extLst>
              </p:cNvPr>
              <p:cNvSpPr/>
              <p:nvPr/>
            </p:nvSpPr>
            <p:spPr>
              <a:xfrm>
                <a:off x="5626249" y="3035447"/>
                <a:ext cx="1043492" cy="82534"/>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87310CE-B70B-CA46-8196-7F2D2AB263EA}"/>
                  </a:ext>
                </a:extLst>
              </p:cNvPr>
              <p:cNvSpPr/>
              <p:nvPr/>
            </p:nvSpPr>
            <p:spPr>
              <a:xfrm>
                <a:off x="5626249" y="3152047"/>
                <a:ext cx="1043492" cy="82534"/>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E462457-6810-544F-98F7-FC4122C3432D}"/>
                  </a:ext>
                </a:extLst>
              </p:cNvPr>
              <p:cNvSpPr/>
              <p:nvPr/>
            </p:nvSpPr>
            <p:spPr>
              <a:xfrm>
                <a:off x="5443369" y="3268647"/>
                <a:ext cx="1226372" cy="105783"/>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81E1B1E-B47B-0A48-9783-D747BF84A766}"/>
                  </a:ext>
                </a:extLst>
              </p:cNvPr>
              <p:cNvSpPr/>
              <p:nvPr/>
            </p:nvSpPr>
            <p:spPr>
              <a:xfrm>
                <a:off x="5631627" y="3418472"/>
                <a:ext cx="1043492" cy="82534"/>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9CC4291D-ECAE-2E48-919D-C669CCD2D390}"/>
                  </a:ext>
                </a:extLst>
              </p:cNvPr>
              <p:cNvSpPr/>
              <p:nvPr/>
            </p:nvSpPr>
            <p:spPr>
              <a:xfrm>
                <a:off x="5631627" y="3535072"/>
                <a:ext cx="1043492" cy="82534"/>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5" name="TextBox 14">
            <a:extLst>
              <a:ext uri="{FF2B5EF4-FFF2-40B4-BE49-F238E27FC236}">
                <a16:creationId xmlns:a16="http://schemas.microsoft.com/office/drawing/2014/main" id="{79C47DB1-FFBE-1449-AF04-AF6992504BA6}"/>
              </a:ext>
            </a:extLst>
          </p:cNvPr>
          <p:cNvSpPr txBox="1"/>
          <p:nvPr/>
        </p:nvSpPr>
        <p:spPr>
          <a:xfrm>
            <a:off x="1306075" y="2938629"/>
            <a:ext cx="1428596" cy="646331"/>
          </a:xfrm>
          <a:prstGeom prst="rect">
            <a:avLst/>
          </a:prstGeom>
          <a:noFill/>
        </p:spPr>
        <p:txBody>
          <a:bodyPr wrap="none" rtlCol="0">
            <a:spAutoFit/>
          </a:bodyPr>
          <a:lstStyle/>
          <a:p>
            <a:pPr algn="ctr"/>
            <a:r>
              <a:rPr lang="en-US" dirty="0"/>
              <a:t>1 Loop that </a:t>
            </a:r>
          </a:p>
          <a:p>
            <a:pPr algn="ctr"/>
            <a:r>
              <a:rPr lang="en-US" dirty="0"/>
              <a:t>does 2 things</a:t>
            </a:r>
          </a:p>
        </p:txBody>
      </p:sp>
      <p:sp>
        <p:nvSpPr>
          <p:cNvPr id="52" name="TextBox 51">
            <a:extLst>
              <a:ext uri="{FF2B5EF4-FFF2-40B4-BE49-F238E27FC236}">
                <a16:creationId xmlns:a16="http://schemas.microsoft.com/office/drawing/2014/main" id="{F0E06464-F2F0-F14B-A0CD-28CBAC383EC8}"/>
              </a:ext>
            </a:extLst>
          </p:cNvPr>
          <p:cNvSpPr txBox="1"/>
          <p:nvPr/>
        </p:nvSpPr>
        <p:spPr>
          <a:xfrm>
            <a:off x="5084643" y="3478961"/>
            <a:ext cx="1311578" cy="646331"/>
          </a:xfrm>
          <a:prstGeom prst="rect">
            <a:avLst/>
          </a:prstGeom>
          <a:noFill/>
        </p:spPr>
        <p:txBody>
          <a:bodyPr wrap="none" rtlCol="0">
            <a:spAutoFit/>
          </a:bodyPr>
          <a:lstStyle/>
          <a:p>
            <a:pPr algn="ctr"/>
            <a:r>
              <a:rPr lang="en-US" dirty="0"/>
              <a:t>2 Loop that </a:t>
            </a:r>
          </a:p>
          <a:p>
            <a:pPr algn="ctr"/>
            <a:r>
              <a:rPr lang="en-US" dirty="0"/>
              <a:t>do 1 thing</a:t>
            </a:r>
          </a:p>
        </p:txBody>
      </p:sp>
    </p:spTree>
    <p:extLst>
      <p:ext uri="{BB962C8B-B14F-4D97-AF65-F5344CB8AC3E}">
        <p14:creationId xmlns:p14="http://schemas.microsoft.com/office/powerpoint/2010/main" val="22336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0" presetClass="path" presetSubtype="0" accel="50000" decel="50000" fill="hold" nodeType="withEffect">
                                  <p:stCondLst>
                                    <p:cond delay="0"/>
                                  </p:stCondLst>
                                  <p:childTnLst>
                                    <p:animMotion origin="layout" path="M 0.00035 -0.00139 L 0.00278 0.15231 " pathEditMode="relative" rAng="0" ptsTypes="AA">
                                      <p:cBhvr>
                                        <p:cTn id="14" dur="1000" fill="hold"/>
                                        <p:tgtEl>
                                          <p:spTgt spid="20"/>
                                        </p:tgtEl>
                                        <p:attrNameLst>
                                          <p:attrName>ppt_x</p:attrName>
                                          <p:attrName>ppt_y</p:attrName>
                                        </p:attrNameLst>
                                      </p:cBhvr>
                                      <p:rCtr x="122" y="7685"/>
                                    </p:animMotion>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63"/>
                                        </p:tgtEl>
                                        <p:attrNameLst>
                                          <p:attrName>style.visibility</p:attrName>
                                        </p:attrNameLst>
                                      </p:cBhvr>
                                      <p:to>
                                        <p:strVal val="visible"/>
                                      </p:to>
                                    </p:set>
                                  </p:childTnLst>
                                </p:cTn>
                              </p:par>
                              <p:par>
                                <p:cTn id="18" presetID="1" presetClass="exit" presetSubtype="0" fill="hold" nodeType="withEffect">
                                  <p:stCondLst>
                                    <p:cond delay="0"/>
                                  </p:stCondLst>
                                  <p:childTnLst>
                                    <p:set>
                                      <p:cBhvr>
                                        <p:cTn id="19" dur="1" fill="hold">
                                          <p:stCondLst>
                                            <p:cond delay="0"/>
                                          </p:stCondLst>
                                        </p:cTn>
                                        <p:tgtEl>
                                          <p:spTgt spid="20"/>
                                        </p:tgtEl>
                                        <p:attrNameLst>
                                          <p:attrName>style.visibility</p:attrName>
                                        </p:attrNameLst>
                                      </p:cBhvr>
                                      <p:to>
                                        <p:strVal val="hidden"/>
                                      </p:to>
                                    </p:set>
                                  </p:childTnLst>
                                </p:cTn>
                              </p:par>
                            </p:childTnLst>
                          </p:cTn>
                        </p:par>
                        <p:par>
                          <p:cTn id="20" fill="hold">
                            <p:stCondLst>
                              <p:cond delay="1000"/>
                            </p:stCondLst>
                            <p:childTnLst>
                              <p:par>
                                <p:cTn id="21" presetID="1" presetClass="entr" presetSubtype="0" fill="hold" grpId="0" nodeType="afterEffect">
                                  <p:stCondLst>
                                    <p:cond delay="50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E39191-F331-EC44-BDF9-ACDEA29CC022}"/>
              </a:ext>
            </a:extLst>
          </p:cNvPr>
          <p:cNvSpPr>
            <a:spLocks noGrp="1"/>
          </p:cNvSpPr>
          <p:nvPr>
            <p:ph type="title"/>
          </p:nvPr>
        </p:nvSpPr>
        <p:spPr/>
        <p:txBody>
          <a:bodyPr/>
          <a:lstStyle/>
          <a:p>
            <a:r>
              <a:rPr lang="en-US" dirty="0"/>
              <a:t>The DRY principle</a:t>
            </a:r>
          </a:p>
        </p:txBody>
      </p:sp>
      <p:sp>
        <p:nvSpPr>
          <p:cNvPr id="5" name="Content Placeholder 4">
            <a:extLst>
              <a:ext uri="{FF2B5EF4-FFF2-40B4-BE49-F238E27FC236}">
                <a16:creationId xmlns:a16="http://schemas.microsoft.com/office/drawing/2014/main" id="{577A2421-41CF-E544-824F-6D1C1B04F678}"/>
              </a:ext>
            </a:extLst>
          </p:cNvPr>
          <p:cNvSpPr>
            <a:spLocks noGrp="1"/>
          </p:cNvSpPr>
          <p:nvPr>
            <p:ph idx="1"/>
          </p:nvPr>
        </p:nvSpPr>
        <p:spPr/>
        <p:txBody>
          <a:bodyPr/>
          <a:lstStyle/>
          <a:p>
            <a:r>
              <a:rPr lang="en-US" dirty="0"/>
              <a:t>Don’t repeat yourself!</a:t>
            </a:r>
          </a:p>
          <a:p>
            <a:r>
              <a:rPr lang="en-US" dirty="0"/>
              <a:t>Find similar code</a:t>
            </a:r>
          </a:p>
          <a:p>
            <a:r>
              <a:rPr lang="en-US" dirty="0"/>
              <a:t>Make it exactly the same</a:t>
            </a:r>
          </a:p>
          <a:p>
            <a:r>
              <a:rPr lang="en-US" dirty="0"/>
              <a:t>Extract a function!</a:t>
            </a:r>
          </a:p>
        </p:txBody>
      </p:sp>
    </p:spTree>
    <p:extLst>
      <p:ext uri="{BB962C8B-B14F-4D97-AF65-F5344CB8AC3E}">
        <p14:creationId xmlns:p14="http://schemas.microsoft.com/office/powerpoint/2010/main" val="4065643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D9CA-EB80-CC40-A7E3-62B55D29C575}"/>
              </a:ext>
            </a:extLst>
          </p:cNvPr>
          <p:cNvSpPr>
            <a:spLocks noGrp="1"/>
          </p:cNvSpPr>
          <p:nvPr>
            <p:ph type="title"/>
          </p:nvPr>
        </p:nvSpPr>
        <p:spPr/>
        <p:txBody>
          <a:bodyPr>
            <a:normAutofit/>
          </a:bodyPr>
          <a:lstStyle/>
          <a:p>
            <a:r>
              <a:rPr lang="en-US" dirty="0"/>
              <a:t>Opening Scene - The Assignment</a:t>
            </a:r>
            <a:endParaRPr lang="en-US" sz="3600" dirty="0"/>
          </a:p>
        </p:txBody>
      </p:sp>
      <p:sp>
        <p:nvSpPr>
          <p:cNvPr id="6" name="Rectangle 5">
            <a:extLst>
              <a:ext uri="{FF2B5EF4-FFF2-40B4-BE49-F238E27FC236}">
                <a16:creationId xmlns:a16="http://schemas.microsoft.com/office/drawing/2014/main" id="{94746AE0-164A-1543-A54B-1FD502C42791}"/>
              </a:ext>
            </a:extLst>
          </p:cNvPr>
          <p:cNvSpPr/>
          <p:nvPr/>
        </p:nvSpPr>
        <p:spPr>
          <a:xfrm>
            <a:off x="0" y="6587252"/>
            <a:ext cx="6965577" cy="276999"/>
          </a:xfrm>
          <a:prstGeom prst="rect">
            <a:avLst/>
          </a:prstGeom>
        </p:spPr>
        <p:txBody>
          <a:bodyPr wrap="square">
            <a:spAutoFit/>
          </a:bodyPr>
          <a:lstStyle/>
          <a:p>
            <a:r>
              <a:rPr lang="en-US" sz="1200" dirty="0">
                <a:hlinkClick r:id="rId3"/>
              </a:rPr>
              <a:t>https://www.kaggle.com/c/spooky-author-identification/data</a:t>
            </a:r>
            <a:endParaRPr lang="en-US" sz="1200" dirty="0"/>
          </a:p>
        </p:txBody>
      </p:sp>
      <p:pic>
        <p:nvPicPr>
          <p:cNvPr id="10" name="Picture 9">
            <a:extLst>
              <a:ext uri="{FF2B5EF4-FFF2-40B4-BE49-F238E27FC236}">
                <a16:creationId xmlns:a16="http://schemas.microsoft.com/office/drawing/2014/main" id="{B0C31E8D-EABB-FE4F-B6BB-1AE6B8CC4688}"/>
              </a:ext>
            </a:extLst>
          </p:cNvPr>
          <p:cNvPicPr>
            <a:picLocks noChangeAspect="1"/>
          </p:cNvPicPr>
          <p:nvPr/>
        </p:nvPicPr>
        <p:blipFill rotWithShape="1">
          <a:blip r:embed="rId4"/>
          <a:srcRect t="33593" r="32816"/>
          <a:stretch/>
        </p:blipFill>
        <p:spPr>
          <a:xfrm>
            <a:off x="3691553" y="1563407"/>
            <a:ext cx="5449421" cy="1556855"/>
          </a:xfrm>
          <a:prstGeom prst="rect">
            <a:avLst/>
          </a:prstGeom>
        </p:spPr>
      </p:pic>
      <p:grpSp>
        <p:nvGrpSpPr>
          <p:cNvPr id="8" name="Group 7">
            <a:extLst>
              <a:ext uri="{FF2B5EF4-FFF2-40B4-BE49-F238E27FC236}">
                <a16:creationId xmlns:a16="http://schemas.microsoft.com/office/drawing/2014/main" id="{DE88673D-5885-1E4A-BE03-B00DD05FE044}"/>
              </a:ext>
            </a:extLst>
          </p:cNvPr>
          <p:cNvGrpSpPr/>
          <p:nvPr/>
        </p:nvGrpSpPr>
        <p:grpSpPr>
          <a:xfrm>
            <a:off x="831925" y="3931308"/>
            <a:ext cx="1082936" cy="2400748"/>
            <a:chOff x="885713" y="2624866"/>
            <a:chExt cx="1082936" cy="2400748"/>
          </a:xfrm>
        </p:grpSpPr>
        <p:sp>
          <p:nvSpPr>
            <p:cNvPr id="9" name="Oval 8">
              <a:extLst>
                <a:ext uri="{FF2B5EF4-FFF2-40B4-BE49-F238E27FC236}">
                  <a16:creationId xmlns:a16="http://schemas.microsoft.com/office/drawing/2014/main" id="{A092D603-AF5E-BA4F-A966-5C06D774C2C2}"/>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1110891B-F599-2341-9DDB-58FF4CDBE4C7}"/>
                </a:ext>
              </a:extLst>
            </p:cNvPr>
            <p:cNvCxnSpPr>
              <a:cxnSpLocks/>
              <a:stCxn id="9"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4BAD866-5EC7-5944-B964-F8A5EC376F92}"/>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E3C59F0-3782-DD40-B387-68FD299F825D}"/>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ECFCA18-1673-AC45-B196-49EC66CAACBD}"/>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8BC2925-13D1-9A40-9231-650D25DF6AAE}"/>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70D719-A4A6-DC4E-98D7-622DD2F73F4C}"/>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DABA53D-5E7D-0947-A740-FD3A57042364}"/>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190587A-8E46-404A-B742-F4EB6F11C4BC}"/>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Oval Callout 18">
            <a:extLst>
              <a:ext uri="{FF2B5EF4-FFF2-40B4-BE49-F238E27FC236}">
                <a16:creationId xmlns:a16="http://schemas.microsoft.com/office/drawing/2014/main" id="{1EE4B15E-ED51-F640-95FC-5EC9615503CB}"/>
              </a:ext>
            </a:extLst>
          </p:cNvPr>
          <p:cNvSpPr/>
          <p:nvPr/>
        </p:nvSpPr>
        <p:spPr>
          <a:xfrm>
            <a:off x="2425850" y="3967261"/>
            <a:ext cx="1387737" cy="672353"/>
          </a:xfrm>
          <a:prstGeom prst="wedgeEllipseCallout">
            <a:avLst>
              <a:gd name="adj1" fmla="val -137888"/>
              <a:gd name="adj2" fmla="val 193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Kaggle is Kool!</a:t>
            </a:r>
          </a:p>
        </p:txBody>
      </p:sp>
      <p:sp>
        <p:nvSpPr>
          <p:cNvPr id="21" name="Oval Callout 20">
            <a:extLst>
              <a:ext uri="{FF2B5EF4-FFF2-40B4-BE49-F238E27FC236}">
                <a16:creationId xmlns:a16="http://schemas.microsoft.com/office/drawing/2014/main" id="{68B53118-FEFC-9D4C-9991-11F6505B1196}"/>
              </a:ext>
            </a:extLst>
          </p:cNvPr>
          <p:cNvSpPr/>
          <p:nvPr/>
        </p:nvSpPr>
        <p:spPr>
          <a:xfrm>
            <a:off x="2667897" y="5714817"/>
            <a:ext cx="2323651" cy="503104"/>
          </a:xfrm>
          <a:prstGeom prst="wedgeEllipseCallout">
            <a:avLst>
              <a:gd name="adj1" fmla="val -112841"/>
              <a:gd name="adj2" fmla="val -2990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Kaggle assignment!</a:t>
            </a:r>
          </a:p>
        </p:txBody>
      </p:sp>
      <p:sp>
        <p:nvSpPr>
          <p:cNvPr id="22" name="Oval Callout 21">
            <a:extLst>
              <a:ext uri="{FF2B5EF4-FFF2-40B4-BE49-F238E27FC236}">
                <a16:creationId xmlns:a16="http://schemas.microsoft.com/office/drawing/2014/main" id="{51CA75F6-A288-9E46-9D09-92469A891E87}"/>
              </a:ext>
            </a:extLst>
          </p:cNvPr>
          <p:cNvSpPr/>
          <p:nvPr/>
        </p:nvSpPr>
        <p:spPr>
          <a:xfrm>
            <a:off x="1125855" y="2455567"/>
            <a:ext cx="2565698" cy="727000"/>
          </a:xfrm>
          <a:prstGeom prst="wedgeEllipseCallout">
            <a:avLst>
              <a:gd name="adj1" fmla="val -44406"/>
              <a:gd name="adj2" fmla="val 2116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But Dr. Iverson is SO mean!</a:t>
            </a:r>
          </a:p>
        </p:txBody>
      </p:sp>
    </p:spTree>
    <p:extLst>
      <p:ext uri="{BB962C8B-B14F-4D97-AF65-F5344CB8AC3E}">
        <p14:creationId xmlns:p14="http://schemas.microsoft.com/office/powerpoint/2010/main" val="41106804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9"/>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93AD7-10DA-3745-85CB-C6193EE7AF90}"/>
              </a:ext>
            </a:extLst>
          </p:cNvPr>
          <p:cNvSpPr>
            <a:spLocks noGrp="1"/>
          </p:cNvSpPr>
          <p:nvPr>
            <p:ph type="title"/>
          </p:nvPr>
        </p:nvSpPr>
        <p:spPr/>
        <p:txBody>
          <a:bodyPr/>
          <a:lstStyle/>
          <a:p>
            <a:r>
              <a:rPr lang="en-US" dirty="0"/>
              <a:t>Advice for teaching clean code</a:t>
            </a:r>
          </a:p>
        </p:txBody>
      </p:sp>
      <p:sp>
        <p:nvSpPr>
          <p:cNvPr id="3" name="Content Placeholder 2">
            <a:extLst>
              <a:ext uri="{FF2B5EF4-FFF2-40B4-BE49-F238E27FC236}">
                <a16:creationId xmlns:a16="http://schemas.microsoft.com/office/drawing/2014/main" id="{ED904B82-C34B-3B4E-8966-799F01F3ED4F}"/>
              </a:ext>
            </a:extLst>
          </p:cNvPr>
          <p:cNvSpPr>
            <a:spLocks noGrp="1"/>
          </p:cNvSpPr>
          <p:nvPr>
            <p:ph idx="1"/>
          </p:nvPr>
        </p:nvSpPr>
        <p:spPr/>
        <p:txBody>
          <a:bodyPr/>
          <a:lstStyle/>
          <a:p>
            <a:r>
              <a:rPr lang="en-US" dirty="0"/>
              <a:t>Require unit tests and good names.</a:t>
            </a:r>
          </a:p>
          <a:p>
            <a:r>
              <a:rPr lang="en-US" dirty="0"/>
              <a:t>Don’t just teach it, live it!</a:t>
            </a:r>
          </a:p>
          <a:p>
            <a:r>
              <a:rPr lang="en-US" dirty="0"/>
              <a:t>Allow students to see you clean your messy code.</a:t>
            </a:r>
          </a:p>
          <a:p>
            <a:r>
              <a:rPr lang="en-US" dirty="0"/>
              <a:t>Teach/reinforce important concepts.</a:t>
            </a:r>
          </a:p>
          <a:p>
            <a:pPr lvl="1"/>
            <a:r>
              <a:rPr lang="en-US" dirty="0"/>
              <a:t>DRY</a:t>
            </a:r>
          </a:p>
          <a:p>
            <a:pPr lvl="1"/>
            <a:r>
              <a:rPr lang="en-US" dirty="0"/>
              <a:t>Refactoring</a:t>
            </a:r>
          </a:p>
          <a:p>
            <a:pPr lvl="1"/>
            <a:r>
              <a:rPr lang="en-US" dirty="0"/>
              <a:t>Efficiency concerns and profiling</a:t>
            </a:r>
          </a:p>
          <a:p>
            <a:r>
              <a:rPr lang="en-US" dirty="0"/>
              <a:t>Projects that require 100’s of lines of code.</a:t>
            </a:r>
          </a:p>
        </p:txBody>
      </p:sp>
    </p:spTree>
    <p:extLst>
      <p:ext uri="{BB962C8B-B14F-4D97-AF65-F5344CB8AC3E}">
        <p14:creationId xmlns:p14="http://schemas.microsoft.com/office/powerpoint/2010/main" val="29348541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E9A1-43EB-1D4B-A815-A9E61ABB4C45}"/>
              </a:ext>
            </a:extLst>
          </p:cNvPr>
          <p:cNvSpPr>
            <a:spLocks noGrp="1"/>
          </p:cNvSpPr>
          <p:nvPr>
            <p:ph type="title"/>
          </p:nvPr>
        </p:nvSpPr>
        <p:spPr/>
        <p:txBody>
          <a:bodyPr/>
          <a:lstStyle/>
          <a:p>
            <a:r>
              <a:rPr lang="en-US" dirty="0"/>
              <a:t>Clean Code Resources</a:t>
            </a:r>
          </a:p>
        </p:txBody>
      </p:sp>
      <p:sp>
        <p:nvSpPr>
          <p:cNvPr id="3" name="Content Placeholder 2">
            <a:extLst>
              <a:ext uri="{FF2B5EF4-FFF2-40B4-BE49-F238E27FC236}">
                <a16:creationId xmlns:a16="http://schemas.microsoft.com/office/drawing/2014/main" id="{C710AA68-6445-8F47-BDDB-48360A300E16}"/>
              </a:ext>
            </a:extLst>
          </p:cNvPr>
          <p:cNvSpPr>
            <a:spLocks noGrp="1"/>
          </p:cNvSpPr>
          <p:nvPr>
            <p:ph idx="1"/>
          </p:nvPr>
        </p:nvSpPr>
        <p:spPr/>
        <p:txBody>
          <a:bodyPr/>
          <a:lstStyle/>
          <a:p>
            <a:r>
              <a:rPr lang="en-US" dirty="0"/>
              <a:t>These slides: </a:t>
            </a:r>
          </a:p>
          <a:p>
            <a:r>
              <a:rPr lang="en-US" i="1" dirty="0"/>
              <a:t>Clean Code</a:t>
            </a:r>
            <a:r>
              <a:rPr lang="en-US" dirty="0"/>
              <a:t>, a book by Robert Martin</a:t>
            </a:r>
          </a:p>
          <a:p>
            <a:r>
              <a:rPr lang="en-US" dirty="0">
                <a:hlinkClick r:id="rId3"/>
              </a:rPr>
              <a:t>www.cleancoders.com</a:t>
            </a:r>
            <a:r>
              <a:rPr lang="en-US" dirty="0"/>
              <a:t>, videos by Robert Martin and friends</a:t>
            </a:r>
          </a:p>
          <a:p>
            <a:r>
              <a:rPr lang="en-US" i="1" dirty="0"/>
              <a:t>Refactoring Code</a:t>
            </a:r>
            <a:r>
              <a:rPr lang="en-US" dirty="0"/>
              <a:t>, a book by Martin Fowler</a:t>
            </a:r>
          </a:p>
        </p:txBody>
      </p:sp>
    </p:spTree>
    <p:extLst>
      <p:ext uri="{BB962C8B-B14F-4D97-AF65-F5344CB8AC3E}">
        <p14:creationId xmlns:p14="http://schemas.microsoft.com/office/powerpoint/2010/main" val="919381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6ECF2-CE46-D548-8DC1-2FB9D418F67A}"/>
              </a:ext>
            </a:extLst>
          </p:cNvPr>
          <p:cNvSpPr>
            <a:spLocks noGrp="1"/>
          </p:cNvSpPr>
          <p:nvPr>
            <p:ph type="title"/>
          </p:nvPr>
        </p:nvSpPr>
        <p:spPr/>
        <p:txBody>
          <a:bodyPr/>
          <a:lstStyle/>
          <a:p>
            <a:r>
              <a:rPr lang="en-US" dirty="0"/>
              <a:t>Doug’s Original code</a:t>
            </a:r>
            <a:endParaRPr lang="en-US" sz="3200" dirty="0"/>
          </a:p>
        </p:txBody>
      </p:sp>
      <p:pic>
        <p:nvPicPr>
          <p:cNvPr id="10" name="Picture 9">
            <a:extLst>
              <a:ext uri="{FF2B5EF4-FFF2-40B4-BE49-F238E27FC236}">
                <a16:creationId xmlns:a16="http://schemas.microsoft.com/office/drawing/2014/main" id="{488B1B72-C92A-6A49-9500-BB1DE1685516}"/>
              </a:ext>
            </a:extLst>
          </p:cNvPr>
          <p:cNvPicPr>
            <a:picLocks noChangeAspect="1"/>
          </p:cNvPicPr>
          <p:nvPr/>
        </p:nvPicPr>
        <p:blipFill>
          <a:blip r:embed="rId3"/>
          <a:stretch>
            <a:fillRect/>
          </a:stretch>
        </p:blipFill>
        <p:spPr>
          <a:xfrm>
            <a:off x="241445" y="1690689"/>
            <a:ext cx="5283200" cy="4203700"/>
          </a:xfrm>
          <a:prstGeom prst="rect">
            <a:avLst/>
          </a:prstGeom>
        </p:spPr>
      </p:pic>
      <p:grpSp>
        <p:nvGrpSpPr>
          <p:cNvPr id="5" name="Group 4">
            <a:extLst>
              <a:ext uri="{FF2B5EF4-FFF2-40B4-BE49-F238E27FC236}">
                <a16:creationId xmlns:a16="http://schemas.microsoft.com/office/drawing/2014/main" id="{2F6E0109-B6A8-4D40-9361-A4D2053BFD38}"/>
              </a:ext>
            </a:extLst>
          </p:cNvPr>
          <p:cNvGrpSpPr/>
          <p:nvPr/>
        </p:nvGrpSpPr>
        <p:grpSpPr>
          <a:xfrm>
            <a:off x="7749092" y="4200256"/>
            <a:ext cx="1082936" cy="2400748"/>
            <a:chOff x="885713" y="2624866"/>
            <a:chExt cx="1082936" cy="2400748"/>
          </a:xfrm>
        </p:grpSpPr>
        <p:sp>
          <p:nvSpPr>
            <p:cNvPr id="7" name="Oval 6">
              <a:extLst>
                <a:ext uri="{FF2B5EF4-FFF2-40B4-BE49-F238E27FC236}">
                  <a16:creationId xmlns:a16="http://schemas.microsoft.com/office/drawing/2014/main" id="{1B4D7E9C-FE0F-4142-942A-49884DAA0567}"/>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5658DA6-C5E6-FE4F-B5EE-4D50672557B3}"/>
                </a:ext>
              </a:extLst>
            </p:cNvPr>
            <p:cNvCxnSpPr>
              <a:cxnSpLocks/>
              <a:stCxn id="7"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6952D6D-1E57-254E-B28C-FDA71CB725A3}"/>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FD32B6A-52D2-9440-B135-DD0DE224C01E}"/>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9C6C00F-7C0F-5F4F-A861-463054F364ED}"/>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875AA93-FF74-3141-A4C6-B9FED45EAEDA}"/>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4CF8066-1B6A-2147-BFE3-1A583CF8978D}"/>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FC0DC34-A33C-6442-9952-37B753EE3AE3}"/>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8788DC3-1CF3-A04B-88E7-F867AAC627FA}"/>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48EDF250-25C1-794C-8FD9-3DB9E09A08B2}"/>
              </a:ext>
            </a:extLst>
          </p:cNvPr>
          <p:cNvGrpSpPr/>
          <p:nvPr/>
        </p:nvGrpSpPr>
        <p:grpSpPr>
          <a:xfrm>
            <a:off x="7001436" y="546519"/>
            <a:ext cx="1338144" cy="2076226"/>
            <a:chOff x="6497619" y="2868996"/>
            <a:chExt cx="1338144" cy="2076226"/>
          </a:xfrm>
        </p:grpSpPr>
        <p:sp>
          <p:nvSpPr>
            <p:cNvPr id="22" name="Oval 21">
              <a:extLst>
                <a:ext uri="{FF2B5EF4-FFF2-40B4-BE49-F238E27FC236}">
                  <a16:creationId xmlns:a16="http://schemas.microsoft.com/office/drawing/2014/main" id="{71B30896-6AE4-8747-93D9-778D17383B08}"/>
                </a:ext>
              </a:extLst>
            </p:cNvPr>
            <p:cNvSpPr/>
            <p:nvPr/>
          </p:nvSpPr>
          <p:spPr>
            <a:xfrm>
              <a:off x="6841863" y="2868996"/>
              <a:ext cx="570156" cy="3334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725FB4D-B0AD-9645-934F-72A5B3AE65A6}"/>
                </a:ext>
              </a:extLst>
            </p:cNvPr>
            <p:cNvSpPr/>
            <p:nvPr/>
          </p:nvSpPr>
          <p:spPr>
            <a:xfrm>
              <a:off x="6841863" y="3202483"/>
              <a:ext cx="570156" cy="98970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74C9D372-6E6F-F141-A30B-96FC2C70F1EC}"/>
                </a:ext>
              </a:extLst>
            </p:cNvPr>
            <p:cNvCxnSpPr>
              <a:cxnSpLocks/>
              <a:endCxn id="23" idx="7"/>
            </p:cNvCxnSpPr>
            <p:nvPr/>
          </p:nvCxnSpPr>
          <p:spPr>
            <a:xfrm flipH="1" flipV="1">
              <a:off x="7328522" y="3347422"/>
              <a:ext cx="5072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9AE91A-BB44-CA48-9ED3-F4D29BB571E8}"/>
                </a:ext>
              </a:extLst>
            </p:cNvPr>
            <p:cNvCxnSpPr>
              <a:cxnSpLocks/>
              <a:endCxn id="23" idx="1"/>
            </p:cNvCxnSpPr>
            <p:nvPr/>
          </p:nvCxnSpPr>
          <p:spPr>
            <a:xfrm flipV="1">
              <a:off x="6497619"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788A8E7-AB27-E746-A497-FE43C30F73E5}"/>
                </a:ext>
              </a:extLst>
            </p:cNvPr>
            <p:cNvCxnSpPr>
              <a:stCxn id="23" idx="3"/>
            </p:cNvCxnSpPr>
            <p:nvPr/>
          </p:nvCxnSpPr>
          <p:spPr>
            <a:xfrm flipH="1">
              <a:off x="6841863" y="4047247"/>
              <a:ext cx="834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27F3F63-9BE5-DB48-B41A-31D35D3A430D}"/>
                </a:ext>
              </a:extLst>
            </p:cNvPr>
            <p:cNvCxnSpPr>
              <a:cxnSpLocks/>
              <a:stCxn id="23" idx="5"/>
            </p:cNvCxnSpPr>
            <p:nvPr/>
          </p:nvCxnSpPr>
          <p:spPr>
            <a:xfrm>
              <a:off x="7328522" y="4047247"/>
              <a:ext cx="1596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Oval Callout 27">
            <a:extLst>
              <a:ext uri="{FF2B5EF4-FFF2-40B4-BE49-F238E27FC236}">
                <a16:creationId xmlns:a16="http://schemas.microsoft.com/office/drawing/2014/main" id="{F99C4F2B-58D1-C84E-B3E5-FB1107F106C6}"/>
              </a:ext>
            </a:extLst>
          </p:cNvPr>
          <p:cNvSpPr/>
          <p:nvPr/>
        </p:nvSpPr>
        <p:spPr>
          <a:xfrm>
            <a:off x="1892450" y="45903"/>
            <a:ext cx="3252686" cy="672353"/>
          </a:xfrm>
          <a:prstGeom prst="wedgeEllipseCallout">
            <a:avLst>
              <a:gd name="adj1" fmla="val 123559"/>
              <a:gd name="adj2" fmla="val 6187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assignment require unit tests!…)</a:t>
            </a:r>
          </a:p>
        </p:txBody>
      </p:sp>
      <p:sp>
        <p:nvSpPr>
          <p:cNvPr id="17" name="Oval Callout 16">
            <a:extLst>
              <a:ext uri="{FF2B5EF4-FFF2-40B4-BE49-F238E27FC236}">
                <a16:creationId xmlns:a16="http://schemas.microsoft.com/office/drawing/2014/main" id="{680CE311-FB01-EE45-ACAB-C8BEE94937DC}"/>
              </a:ext>
            </a:extLst>
          </p:cNvPr>
          <p:cNvSpPr/>
          <p:nvPr/>
        </p:nvSpPr>
        <p:spPr>
          <a:xfrm>
            <a:off x="5647766" y="2784110"/>
            <a:ext cx="1952514" cy="841224"/>
          </a:xfrm>
          <a:prstGeom prst="wedgeEllipseCallout">
            <a:avLst>
              <a:gd name="adj1" fmla="val 73004"/>
              <a:gd name="adj2" fmla="val 1710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Iverson loves Bag of Words!</a:t>
            </a:r>
          </a:p>
        </p:txBody>
      </p:sp>
      <p:sp>
        <p:nvSpPr>
          <p:cNvPr id="19" name="Oval Callout 18">
            <a:extLst>
              <a:ext uri="{FF2B5EF4-FFF2-40B4-BE49-F238E27FC236}">
                <a16:creationId xmlns:a16="http://schemas.microsoft.com/office/drawing/2014/main" id="{F94D9047-27BB-B746-ABBE-D872481675DA}"/>
              </a:ext>
            </a:extLst>
          </p:cNvPr>
          <p:cNvSpPr/>
          <p:nvPr/>
        </p:nvSpPr>
        <p:spPr>
          <a:xfrm>
            <a:off x="4984376" y="3923651"/>
            <a:ext cx="2205318" cy="1201763"/>
          </a:xfrm>
          <a:prstGeom prst="wedgeEllipseCallout">
            <a:avLst>
              <a:gd name="adj1" fmla="val 86591"/>
              <a:gd name="adj2" fmla="val 73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am going to get an A for sure!</a:t>
            </a:r>
          </a:p>
        </p:txBody>
      </p:sp>
      <p:sp>
        <p:nvSpPr>
          <p:cNvPr id="34" name="Oval Callout 33">
            <a:extLst>
              <a:ext uri="{FF2B5EF4-FFF2-40B4-BE49-F238E27FC236}">
                <a16:creationId xmlns:a16="http://schemas.microsoft.com/office/drawing/2014/main" id="{72B6563C-2734-844A-A7AA-1824D979A85A}"/>
              </a:ext>
            </a:extLst>
          </p:cNvPr>
          <p:cNvSpPr/>
          <p:nvPr/>
        </p:nvSpPr>
        <p:spPr>
          <a:xfrm>
            <a:off x="4748637" y="1271035"/>
            <a:ext cx="2151530" cy="672353"/>
          </a:xfrm>
          <a:prstGeom prst="wedgeEllipseCallout">
            <a:avLst>
              <a:gd name="adj1" fmla="val 78193"/>
              <a:gd name="adj2" fmla="val -11426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Tree>
    <p:extLst>
      <p:ext uri="{BB962C8B-B14F-4D97-AF65-F5344CB8AC3E}">
        <p14:creationId xmlns:p14="http://schemas.microsoft.com/office/powerpoint/2010/main" val="34892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7"/>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1" nodeType="afterEffect">
                                  <p:stCondLst>
                                    <p:cond delay="100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17"/>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7" grpId="0" animBg="1"/>
      <p:bldP spid="17" grpId="1" animBg="1"/>
      <p:bldP spid="19" grpId="0" animBg="1"/>
      <p:bldP spid="19" grpId="1" animBg="1"/>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2AA2CF-F6FF-DC45-849E-DC40B69DA4B4}"/>
              </a:ext>
            </a:extLst>
          </p:cNvPr>
          <p:cNvSpPr txBox="1"/>
          <p:nvPr/>
        </p:nvSpPr>
        <p:spPr>
          <a:xfrm>
            <a:off x="968187" y="2872293"/>
            <a:ext cx="7517892" cy="1446550"/>
          </a:xfrm>
          <a:prstGeom prst="rect">
            <a:avLst/>
          </a:prstGeom>
          <a:noFill/>
        </p:spPr>
        <p:txBody>
          <a:bodyPr wrap="none" rtlCol="0">
            <a:spAutoFit/>
          </a:bodyPr>
          <a:lstStyle/>
          <a:p>
            <a:pPr algn="ctr"/>
            <a:r>
              <a:rPr lang="en-US" sz="4400" dirty="0"/>
              <a:t>It looks like our hero is doomed </a:t>
            </a:r>
          </a:p>
          <a:p>
            <a:pPr algn="ctr"/>
            <a:r>
              <a:rPr lang="en-US" sz="4400" dirty="0"/>
              <a:t>to an F!</a:t>
            </a:r>
          </a:p>
        </p:txBody>
      </p:sp>
    </p:spTree>
    <p:extLst>
      <p:ext uri="{BB962C8B-B14F-4D97-AF65-F5344CB8AC3E}">
        <p14:creationId xmlns:p14="http://schemas.microsoft.com/office/powerpoint/2010/main" val="81791381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2AA2CF-F6FF-DC45-849E-DC40B69DA4B4}"/>
              </a:ext>
            </a:extLst>
          </p:cNvPr>
          <p:cNvSpPr txBox="1"/>
          <p:nvPr/>
        </p:nvSpPr>
        <p:spPr>
          <a:xfrm>
            <a:off x="1159464" y="2872293"/>
            <a:ext cx="7135351" cy="769441"/>
          </a:xfrm>
          <a:prstGeom prst="rect">
            <a:avLst/>
          </a:prstGeom>
          <a:noFill/>
        </p:spPr>
        <p:txBody>
          <a:bodyPr wrap="none" rtlCol="0">
            <a:spAutoFit/>
          </a:bodyPr>
          <a:lstStyle/>
          <a:p>
            <a:pPr algn="ctr"/>
            <a:r>
              <a:rPr lang="en-US" sz="4400" dirty="0"/>
              <a:t>Then just in the nick of time …</a:t>
            </a:r>
          </a:p>
        </p:txBody>
      </p:sp>
    </p:spTree>
    <p:extLst>
      <p:ext uri="{BB962C8B-B14F-4D97-AF65-F5344CB8AC3E}">
        <p14:creationId xmlns:p14="http://schemas.microsoft.com/office/powerpoint/2010/main" val="208724998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D419-7D53-5440-8B46-7588C76567F8}"/>
              </a:ext>
            </a:extLst>
          </p:cNvPr>
          <p:cNvSpPr>
            <a:spLocks noGrp="1"/>
          </p:cNvSpPr>
          <p:nvPr>
            <p:ph type="title"/>
          </p:nvPr>
        </p:nvSpPr>
        <p:spPr/>
        <p:txBody>
          <a:bodyPr>
            <a:normAutofit/>
          </a:bodyPr>
          <a:lstStyle/>
          <a:p>
            <a:r>
              <a:rPr lang="en-US" sz="3200" dirty="0"/>
              <a:t>… Doug remembers unit tests!</a:t>
            </a:r>
          </a:p>
        </p:txBody>
      </p:sp>
      <p:grpSp>
        <p:nvGrpSpPr>
          <p:cNvPr id="4" name="Group 3">
            <a:extLst>
              <a:ext uri="{FF2B5EF4-FFF2-40B4-BE49-F238E27FC236}">
                <a16:creationId xmlns:a16="http://schemas.microsoft.com/office/drawing/2014/main" id="{31B7EB62-6B9C-2846-B526-43BBA7C09280}"/>
              </a:ext>
            </a:extLst>
          </p:cNvPr>
          <p:cNvGrpSpPr/>
          <p:nvPr/>
        </p:nvGrpSpPr>
        <p:grpSpPr>
          <a:xfrm>
            <a:off x="831925" y="3931308"/>
            <a:ext cx="1082936" cy="2400748"/>
            <a:chOff x="885713" y="2624866"/>
            <a:chExt cx="1082936" cy="2400748"/>
          </a:xfrm>
        </p:grpSpPr>
        <p:sp>
          <p:nvSpPr>
            <p:cNvPr id="5" name="Oval 4">
              <a:extLst>
                <a:ext uri="{FF2B5EF4-FFF2-40B4-BE49-F238E27FC236}">
                  <a16:creationId xmlns:a16="http://schemas.microsoft.com/office/drawing/2014/main" id="{88188568-51DD-1D49-8118-232A328B72EE}"/>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877077E-A1E7-ED49-9CEF-6E5EB953E163}"/>
                </a:ext>
              </a:extLst>
            </p:cNvPr>
            <p:cNvCxnSpPr>
              <a:cxnSpLocks/>
              <a:stCxn id="5"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D3A574D-BE01-9944-AEE0-93550A972CDA}"/>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9F935F4-B799-BC46-B9EF-BFB155AD1FCA}"/>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A4A4287-3878-E848-AFCE-602F63B93FDD}"/>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5790FBA-7F3C-7D4F-B5D4-B3A6944E2C1A}"/>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30C5BC7-C3F8-544D-8870-12A1A5B60C83}"/>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A6F748-62EE-0B47-B6ED-A37032C65E16}"/>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F8174CB-BFB4-0540-AA04-370C6237D8B7}"/>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Cloud Callout 13">
            <a:extLst>
              <a:ext uri="{FF2B5EF4-FFF2-40B4-BE49-F238E27FC236}">
                <a16:creationId xmlns:a16="http://schemas.microsoft.com/office/drawing/2014/main" id="{855F9DC2-802D-A04B-804D-76ED918613C1}"/>
              </a:ext>
            </a:extLst>
          </p:cNvPr>
          <p:cNvSpPr/>
          <p:nvPr/>
        </p:nvSpPr>
        <p:spPr>
          <a:xfrm>
            <a:off x="3149526" y="1422634"/>
            <a:ext cx="5994474" cy="4325831"/>
          </a:xfrm>
          <a:prstGeom prst="cloudCallout">
            <a:avLst>
              <a:gd name="adj1" fmla="val -76875"/>
              <a:gd name="adj2" fmla="val 99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BB35400-9E72-8B46-AB4E-1C65EE975575}"/>
              </a:ext>
            </a:extLst>
          </p:cNvPr>
          <p:cNvGrpSpPr/>
          <p:nvPr/>
        </p:nvGrpSpPr>
        <p:grpSpPr>
          <a:xfrm>
            <a:off x="6773569" y="2893195"/>
            <a:ext cx="1258644" cy="2076226"/>
            <a:chOff x="6497619" y="2868996"/>
            <a:chExt cx="1258644" cy="2076226"/>
          </a:xfrm>
        </p:grpSpPr>
        <p:sp>
          <p:nvSpPr>
            <p:cNvPr id="17" name="Oval 16">
              <a:extLst>
                <a:ext uri="{FF2B5EF4-FFF2-40B4-BE49-F238E27FC236}">
                  <a16:creationId xmlns:a16="http://schemas.microsoft.com/office/drawing/2014/main" id="{C704E241-ADED-6B4C-87EE-B45A3306C553}"/>
                </a:ext>
              </a:extLst>
            </p:cNvPr>
            <p:cNvSpPr/>
            <p:nvPr/>
          </p:nvSpPr>
          <p:spPr>
            <a:xfrm>
              <a:off x="6841863" y="2868996"/>
              <a:ext cx="570156" cy="3334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C0586D8-D471-B744-9B96-A4E5A841DC88}"/>
                </a:ext>
              </a:extLst>
            </p:cNvPr>
            <p:cNvSpPr/>
            <p:nvPr/>
          </p:nvSpPr>
          <p:spPr>
            <a:xfrm>
              <a:off x="6841863" y="3202483"/>
              <a:ext cx="570156" cy="98970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883D69B-A879-164F-987A-BADF43F7AF2A}"/>
                </a:ext>
              </a:extLst>
            </p:cNvPr>
            <p:cNvCxnSpPr>
              <a:cxnSpLocks/>
              <a:endCxn id="18" idx="7"/>
            </p:cNvCxnSpPr>
            <p:nvPr/>
          </p:nvCxnSpPr>
          <p:spPr>
            <a:xfrm flipH="1" flipV="1">
              <a:off x="7328522"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ACA2FF4-51C9-9144-B35A-30DAC41CF5B5}"/>
                </a:ext>
              </a:extLst>
            </p:cNvPr>
            <p:cNvCxnSpPr>
              <a:cxnSpLocks/>
              <a:endCxn id="18" idx="1"/>
            </p:cNvCxnSpPr>
            <p:nvPr/>
          </p:nvCxnSpPr>
          <p:spPr>
            <a:xfrm flipV="1">
              <a:off x="6497619"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BAEB4E-493A-6144-BC63-444D420A5DC2}"/>
                </a:ext>
              </a:extLst>
            </p:cNvPr>
            <p:cNvCxnSpPr>
              <a:stCxn id="18" idx="3"/>
            </p:cNvCxnSpPr>
            <p:nvPr/>
          </p:nvCxnSpPr>
          <p:spPr>
            <a:xfrm flipH="1">
              <a:off x="6841863" y="4047247"/>
              <a:ext cx="834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EC053-8522-EE4B-B98E-110FDF3DBD62}"/>
                </a:ext>
              </a:extLst>
            </p:cNvPr>
            <p:cNvCxnSpPr>
              <a:cxnSpLocks/>
              <a:stCxn id="18" idx="5"/>
            </p:cNvCxnSpPr>
            <p:nvPr/>
          </p:nvCxnSpPr>
          <p:spPr>
            <a:xfrm>
              <a:off x="7328522" y="4047247"/>
              <a:ext cx="1596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Oval Callout 22">
            <a:extLst>
              <a:ext uri="{FF2B5EF4-FFF2-40B4-BE49-F238E27FC236}">
                <a16:creationId xmlns:a16="http://schemas.microsoft.com/office/drawing/2014/main" id="{F2A2CAD1-15C2-264C-9B72-D44D5C71F570}"/>
              </a:ext>
            </a:extLst>
          </p:cNvPr>
          <p:cNvSpPr/>
          <p:nvPr/>
        </p:nvSpPr>
        <p:spPr>
          <a:xfrm>
            <a:off x="3360584" y="2773346"/>
            <a:ext cx="2495671" cy="1301676"/>
          </a:xfrm>
          <a:prstGeom prst="wedgeEllipseCallout">
            <a:avLst>
              <a:gd name="adj1" fmla="val 111401"/>
              <a:gd name="adj2" fmla="val -2447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MUST have unit tests.</a:t>
            </a:r>
          </a:p>
        </p:txBody>
      </p:sp>
    </p:spTree>
    <p:extLst>
      <p:ext uri="{BB962C8B-B14F-4D97-AF65-F5344CB8AC3E}">
        <p14:creationId xmlns:p14="http://schemas.microsoft.com/office/powerpoint/2010/main" val="718869507"/>
      </p:ext>
    </p:extLst>
  </p:cSld>
  <p:clrMapOvr>
    <a:masterClrMapping/>
  </p:clrMapOvr>
</p:sld>
</file>

<file path=ppt/theme/theme1.xml><?xml version="1.0" encoding="utf-8"?>
<a:theme xmlns:a="http://schemas.openxmlformats.org/drawingml/2006/main" name="Todd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dds" id="{89415B69-D63E-514E-A0A9-94F2F577541F}" vid="{23C02DF6-D13A-7840-9F58-038E67296E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Todds</Template>
  <TotalTime>8565</TotalTime>
  <Words>2603</Words>
  <Application>Microsoft Macintosh PowerPoint</Application>
  <PresentationFormat>On-screen Show (4:3)</PresentationFormat>
  <Paragraphs>377</Paragraphs>
  <Slides>51</Slides>
  <Notes>47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Wingdings</vt:lpstr>
      <vt:lpstr>Todds</vt:lpstr>
      <vt:lpstr> Teaching Data Science Students to Write Clean Code</vt:lpstr>
      <vt:lpstr>Three important concepts from software engineering</vt:lpstr>
      <vt:lpstr>PowerPoint Presentation</vt:lpstr>
      <vt:lpstr>Doug will demonstrate</vt:lpstr>
      <vt:lpstr>Opening Scene - The Assignment</vt:lpstr>
      <vt:lpstr>Doug’s Original code</vt:lpstr>
      <vt:lpstr>PowerPoint Presentation</vt:lpstr>
      <vt:lpstr>PowerPoint Presentation</vt:lpstr>
      <vt:lpstr>… Doug remembers unit tests!</vt:lpstr>
      <vt:lpstr>What are unit tests?</vt:lpstr>
      <vt:lpstr>Doug writes some unit tests</vt:lpstr>
      <vt:lpstr>Doug’s Original code</vt:lpstr>
      <vt:lpstr>Luckily, Doug remembers to think about names</vt:lpstr>
      <vt:lpstr>Good names…</vt:lpstr>
      <vt:lpstr>Good names…</vt:lpstr>
      <vt:lpstr>Doug inspects  his names</vt:lpstr>
      <vt:lpstr>Doug finds some better names</vt:lpstr>
      <vt:lpstr>PowerPoint Presentation</vt:lpstr>
      <vt:lpstr>PowerPoint Presentation</vt:lpstr>
      <vt:lpstr>PowerPoint Presentation</vt:lpstr>
      <vt:lpstr>… Doug remembers to test!</vt:lpstr>
      <vt:lpstr>PowerPoint Presentation</vt:lpstr>
      <vt:lpstr>Doug imagines Iverson’s feedback</vt:lpstr>
      <vt:lpstr>and Doug even remembers refactoring!</vt:lpstr>
      <vt:lpstr>Common Refactoring Technique Extract Function</vt:lpstr>
      <vt:lpstr>The DRY principle</vt:lpstr>
      <vt:lpstr>Extract Functions</vt:lpstr>
      <vt:lpstr>Extract Another Function</vt:lpstr>
      <vt:lpstr>Doug is on a roll now!</vt:lpstr>
      <vt:lpstr>Common Refactoring Technique Split Loop</vt:lpstr>
      <vt:lpstr>Doug makes the blocks identical …</vt:lpstr>
      <vt:lpstr>… carefully splits the loop …</vt:lpstr>
      <vt:lpstr>… and extracts a function</vt:lpstr>
      <vt:lpstr>What did Iverson say about efficiency?</vt:lpstr>
      <vt:lpstr>PowerPoint Presentation</vt:lpstr>
      <vt:lpstr>Doug’s Final Product</vt:lpstr>
      <vt:lpstr>PowerPoint Presentation</vt:lpstr>
      <vt:lpstr>PowerPoint Presentation</vt:lpstr>
      <vt:lpstr>PowerPoint Presentation</vt:lpstr>
      <vt:lpstr>PowerPoint Presentation</vt:lpstr>
      <vt:lpstr>PowerPoint Presentation</vt:lpstr>
      <vt:lpstr>Let’s Review</vt:lpstr>
      <vt:lpstr>What are unit tests?</vt:lpstr>
      <vt:lpstr>Good names…</vt:lpstr>
      <vt:lpstr>Good names…</vt:lpstr>
      <vt:lpstr>Refactoring</vt:lpstr>
      <vt:lpstr>Common Refactoring Technique Extract Function</vt:lpstr>
      <vt:lpstr>Common Refactoring Technique Split Loop</vt:lpstr>
      <vt:lpstr>The DRY principle</vt:lpstr>
      <vt:lpstr>Advice for teaching clean code</vt:lpstr>
      <vt:lpstr>Clean Code Resources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94</cp:revision>
  <dcterms:created xsi:type="dcterms:W3CDTF">2019-05-20T14:49:18Z</dcterms:created>
  <dcterms:modified xsi:type="dcterms:W3CDTF">2019-05-31T22:22:40Z</dcterms:modified>
</cp:coreProperties>
</file>